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9.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2.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3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4.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3.xml" ContentType="application/vnd.openxmlformats-officedocument.presentationml.tags+xml"/>
  <Override PartName="/ppt/tags/tag10.xml" ContentType="application/vnd.openxmlformats-officedocument.presentationml.tags+xml"/>
  <Override PartName="/ppt/tags/tag7.xml" ContentType="application/vnd.openxmlformats-officedocument.presentationml.tags+xml"/>
  <Override PartName="/ppt/tags/tag35.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94" r:id="rId3"/>
    <p:sldId id="257" r:id="rId4"/>
    <p:sldId id="291" r:id="rId5"/>
    <p:sldId id="293" r:id="rId6"/>
    <p:sldId id="300" r:id="rId7"/>
    <p:sldId id="298" r:id="rId8"/>
    <p:sldId id="302" r:id="rId9"/>
    <p:sldId id="303" r:id="rId10"/>
    <p:sldId id="304" r:id="rId11"/>
    <p:sldId id="305" r:id="rId12"/>
    <p:sldId id="307" r:id="rId13"/>
    <p:sldId id="308" r:id="rId14"/>
    <p:sldId id="310" r:id="rId15"/>
    <p:sldId id="312" r:id="rId16"/>
    <p:sldId id="317" r:id="rId17"/>
    <p:sldId id="320" r:id="rId18"/>
    <p:sldId id="289" r:id="rId19"/>
    <p:sldId id="313" r:id="rId20"/>
    <p:sldId id="322" r:id="rId21"/>
    <p:sldId id="324" r:id="rId22"/>
    <p:sldId id="326" r:id="rId23"/>
    <p:sldId id="328" r:id="rId24"/>
    <p:sldId id="330" r:id="rId25"/>
    <p:sldId id="331" r:id="rId26"/>
    <p:sldId id="332" r:id="rId27"/>
    <p:sldId id="372" r:id="rId28"/>
    <p:sldId id="339" r:id="rId29"/>
    <p:sldId id="336" r:id="rId30"/>
    <p:sldId id="337" r:id="rId31"/>
    <p:sldId id="344" r:id="rId32"/>
    <p:sldId id="340" r:id="rId33"/>
    <p:sldId id="346" r:id="rId34"/>
    <p:sldId id="348" r:id="rId35"/>
    <p:sldId id="349" r:id="rId36"/>
    <p:sldId id="350" r:id="rId37"/>
    <p:sldId id="351" r:id="rId38"/>
    <p:sldId id="365" r:id="rId39"/>
    <p:sldId id="376" r:id="rId40"/>
    <p:sldId id="366" r:id="rId41"/>
    <p:sldId id="367" r:id="rId42"/>
    <p:sldId id="368" r:id="rId43"/>
    <p:sldId id="333" r:id="rId44"/>
    <p:sldId id="334" r:id="rId45"/>
    <p:sldId id="360" r:id="rId46"/>
    <p:sldId id="361" r:id="rId47"/>
    <p:sldId id="362" r:id="rId48"/>
    <p:sldId id="363" r:id="rId49"/>
    <p:sldId id="342" r:id="rId50"/>
    <p:sldId id="262" r:id="rId51"/>
    <p:sldId id="378" r:id="rId52"/>
    <p:sldId id="377" r:id="rId53"/>
    <p:sldId id="370" r:id="rId54"/>
    <p:sldId id="33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20.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786853-8F07-4F7F-921A-8FD634A9B3CF}" type="datetimeFigureOut">
              <a:rPr lang="en-US" smtClean="0"/>
              <a:t>8/25/2020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65440-39F3-48B4-80A5-3E3A5A7996FC}" type="slidenum">
              <a:rPr lang="en-US" smtClean="0"/>
              <a:t>‹#›</a:t>
            </a:fld>
            <a:endParaRPr lang="en-US"/>
          </a:p>
        </p:txBody>
      </p:sp>
    </p:spTree>
    <p:extLst>
      <p:ext uri="{BB962C8B-B14F-4D97-AF65-F5344CB8AC3E}">
        <p14:creationId xmlns:p14="http://schemas.microsoft.com/office/powerpoint/2010/main" val="410547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6BB8E-9A54-4551-AC8E-D90723143310}" type="slidenum">
              <a:rPr lang="en-US"/>
              <a:pPr/>
              <a:t>4</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FE9DF0-8A39-4725-ADB7-9DB012344E71}" type="slidenum">
              <a:rPr lang="en-US"/>
              <a:pPr/>
              <a:t>28</a:t>
            </a:fld>
            <a:endParaRPr lang="en-US"/>
          </a:p>
        </p:txBody>
      </p:sp>
      <p:sp>
        <p:nvSpPr>
          <p:cNvPr id="311298" name="Rectangle 2"/>
          <p:cNvSpPr>
            <a:spLocks noGrp="1" noRot="1" noChangeAspect="1" noChangeArrowheads="1" noTextEdit="1"/>
          </p:cNvSpPr>
          <p:nvPr>
            <p:ph type="sldImg"/>
          </p:nvPr>
        </p:nvSpPr>
        <p:spPr>
          <a:xfrm>
            <a:off x="1152525" y="692150"/>
            <a:ext cx="4554538" cy="3416300"/>
          </a:xfrm>
          <a:ln/>
        </p:spPr>
      </p:sp>
      <p:sp>
        <p:nvSpPr>
          <p:cNvPr id="311299" name="Rectangle 3"/>
          <p:cNvSpPr>
            <a:spLocks noGrp="1" noChangeArrowheads="1"/>
          </p:cNvSpPr>
          <p:nvPr>
            <p:ph type="body" idx="1"/>
          </p:nvPr>
        </p:nvSpPr>
        <p:spPr>
          <a:xfrm>
            <a:off x="914815" y="4343713"/>
            <a:ext cx="5028370" cy="4113862"/>
          </a:xfrm>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17A9B-9411-4732-B6B9-68BF47997E47}" type="slidenum">
              <a:rPr lang="en-US"/>
              <a:pPr/>
              <a:t>29</a:t>
            </a:fld>
            <a:endParaRPr lang="en-US"/>
          </a:p>
        </p:txBody>
      </p:sp>
      <p:sp>
        <p:nvSpPr>
          <p:cNvPr id="313346" name="Rectangle 2"/>
          <p:cNvSpPr>
            <a:spLocks noGrp="1" noRot="1" noChangeAspect="1" noChangeArrowheads="1" noTextEdit="1"/>
          </p:cNvSpPr>
          <p:nvPr>
            <p:ph type="sldImg"/>
          </p:nvPr>
        </p:nvSpPr>
        <p:spPr>
          <a:xfrm>
            <a:off x="1152525" y="692150"/>
            <a:ext cx="4554538" cy="3416300"/>
          </a:xfrm>
          <a:ln/>
        </p:spPr>
      </p:sp>
      <p:sp>
        <p:nvSpPr>
          <p:cNvPr id="313347" name="Rectangle 3"/>
          <p:cNvSpPr>
            <a:spLocks noGrp="1" noChangeArrowheads="1"/>
          </p:cNvSpPr>
          <p:nvPr>
            <p:ph type="body" idx="1"/>
          </p:nvPr>
        </p:nvSpPr>
        <p:spPr>
          <a:xfrm>
            <a:off x="914815" y="4343713"/>
            <a:ext cx="5028370" cy="4113862"/>
          </a:xfrm>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216F3-5B26-4E58-98DE-4703795AF231}" type="slidenum">
              <a:rPr lang="en-US"/>
              <a:pPr/>
              <a:t>30</a:t>
            </a:fld>
            <a:endParaRPr lang="en-US"/>
          </a:p>
        </p:txBody>
      </p:sp>
      <p:sp>
        <p:nvSpPr>
          <p:cNvPr id="315394" name="Rectangle 2"/>
          <p:cNvSpPr>
            <a:spLocks noGrp="1" noRot="1" noChangeAspect="1" noChangeArrowheads="1" noTextEdit="1"/>
          </p:cNvSpPr>
          <p:nvPr>
            <p:ph type="sldImg"/>
          </p:nvPr>
        </p:nvSpPr>
        <p:spPr>
          <a:xfrm>
            <a:off x="1152525" y="692150"/>
            <a:ext cx="4554538" cy="3416300"/>
          </a:xfrm>
          <a:ln/>
        </p:spPr>
      </p:sp>
      <p:sp>
        <p:nvSpPr>
          <p:cNvPr id="315395" name="Rectangle 3"/>
          <p:cNvSpPr>
            <a:spLocks noGrp="1" noChangeArrowheads="1"/>
          </p:cNvSpPr>
          <p:nvPr>
            <p:ph type="body" idx="1"/>
          </p:nvPr>
        </p:nvSpPr>
        <p:spPr>
          <a:xfrm>
            <a:off x="914815" y="4343713"/>
            <a:ext cx="5028370" cy="4113862"/>
          </a:xfrm>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4DEFD-B228-45BA-904A-2AF54EA6B6F5}" type="slidenum">
              <a:rPr lang="en-US"/>
              <a:pPr/>
              <a:t>31</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8BF68-EF20-44B7-9430-B8974CE80E77}" type="slidenum">
              <a:rPr lang="en-US"/>
              <a:pPr/>
              <a:t>32</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6C57B4-EC78-4F96-A3FF-2BE3FE10F913}" type="slidenum">
              <a:rPr lang="en-US"/>
              <a:pPr/>
              <a:t>5</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37124B-DE34-4A64-A1DB-96B208D42AC9}" type="slidenum">
              <a:rPr lang="en-US"/>
              <a:pPr/>
              <a:t>33</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3BD1E-E7AF-44EB-99A7-53623495EFE3}" type="slidenum">
              <a:rPr lang="en-US"/>
              <a:pPr/>
              <a:t>34</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baseline="-25000"/>
              <a:t>7</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501C5-6C0A-4D89-AE34-4627A4B0C41E}" type="slidenum">
              <a:rPr lang="en-US"/>
              <a:pPr/>
              <a:t>35</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4529C-E950-421F-A5E6-6AACF238B30C}" type="slidenum">
              <a:rPr lang="en-US"/>
              <a:pPr/>
              <a:t>36</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2BC00-DB25-43AD-B0E9-014A422A5580}" type="slidenum">
              <a:rPr lang="en-US"/>
              <a:pPr/>
              <a:t>37</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C651BC-4273-4959-A266-E4C173B380C4}" type="slidenum">
              <a:rPr lang="en-US"/>
              <a:pPr/>
              <a:t>38</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8D523-1791-444F-B2B8-FF8471C35168}" type="slidenum">
              <a:rPr lang="en-US"/>
              <a:pPr/>
              <a:t>40</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FFF98-F9C0-4884-98E6-FE19C7C7A025}" type="slidenum">
              <a:rPr lang="en-US"/>
              <a:pPr/>
              <a:t>41</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F62B5D-D511-4DD1-8C23-FD48986351D7}" type="slidenum">
              <a:rPr lang="en-US"/>
              <a:pPr/>
              <a:t>6</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0CD61-0448-417F-BD15-926062ED0A04}" type="slidenum">
              <a:rPr lang="en-US"/>
              <a:pPr/>
              <a:t>45</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F0E6D-7E39-4509-811C-1D1C0B58B307}" type="slidenum">
              <a:rPr lang="en-US"/>
              <a:pPr/>
              <a:t>46</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722E4F-02E3-455C-B668-3C6A611F79BF}" type="slidenum">
              <a:rPr lang="en-US"/>
              <a:pPr/>
              <a:t>47</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5C53A-11E7-46CA-B5A9-757220C511D0}" type="slidenum">
              <a:rPr lang="en-US"/>
              <a:pPr/>
              <a:t>48</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71B3A-B57C-46EB-B5D8-D1578A58D68D}" type="slidenum">
              <a:rPr lang="en-US"/>
              <a:pPr/>
              <a:t>53</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180CC-6615-4AFA-A9A2-1B3ECDA08F2C}" type="slidenum">
              <a:rPr lang="en-US"/>
              <a:pPr/>
              <a:t>7</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BEA4A-466E-4B26-8965-C8565DF74E8F}" type="slidenum">
              <a:rPr lang="en-US"/>
              <a:pPr/>
              <a:t>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AFC872-ABBE-48C4-BA70-5A5AC3BEF026}" type="slidenum">
              <a:rPr lang="en-US"/>
              <a:pPr/>
              <a:t>12</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C7B307-E996-4C74-81B1-BDB5D7283AD9}" type="slidenum">
              <a:rPr lang="en-US"/>
              <a:pPr/>
              <a:t>14</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3EA8C-F454-4487-91F2-0ADF77EBF742}" type="slidenum">
              <a:rPr lang="en-US"/>
              <a:pPr/>
              <a:t>15</a:t>
            </a:fld>
            <a:endParaRPr 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1919E6-27C7-4D16-8FCB-EF31B6336A4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179678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919E6-27C7-4D16-8FCB-EF31B6336A4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53361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919E6-27C7-4D16-8FCB-EF31B6336A4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4157863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820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66825"/>
            <a:ext cx="40767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66825"/>
            <a:ext cx="40767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225550" y="6248400"/>
            <a:ext cx="1905000" cy="457200"/>
          </a:xfrm>
        </p:spPr>
        <p:txBody>
          <a:bodyPr/>
          <a:lstStyle>
            <a:lvl1pPr>
              <a:defRPr/>
            </a:lvl1pPr>
          </a:lstStyle>
          <a:p>
            <a:endParaRPr lang="en-US"/>
          </a:p>
        </p:txBody>
      </p:sp>
    </p:spTree>
    <p:extLst>
      <p:ext uri="{BB962C8B-B14F-4D97-AF65-F5344CB8AC3E}">
        <p14:creationId xmlns:p14="http://schemas.microsoft.com/office/powerpoint/2010/main" val="1261334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41838" y="1214438"/>
            <a:ext cx="4038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41838" y="3829050"/>
            <a:ext cx="40386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397625"/>
            <a:ext cx="2133600" cy="32385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397625"/>
            <a:ext cx="2133600" cy="323850"/>
          </a:xfrm>
        </p:spPr>
        <p:txBody>
          <a:bodyPr/>
          <a:lstStyle>
            <a:lvl1pPr>
              <a:defRPr/>
            </a:lvl1pPr>
          </a:lstStyle>
          <a:p>
            <a:fld id="{D889E463-86EA-4C2A-A839-82FE87CE3F1A}" type="slidenum">
              <a:rPr lang="en-US"/>
              <a:pPr/>
              <a:t>‹#›</a:t>
            </a:fld>
            <a:endParaRPr lang="en-US"/>
          </a:p>
        </p:txBody>
      </p:sp>
    </p:spTree>
    <p:extLst>
      <p:ext uri="{BB962C8B-B14F-4D97-AF65-F5344CB8AC3E}">
        <p14:creationId xmlns:p14="http://schemas.microsoft.com/office/powerpoint/2010/main" val="302548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919E6-27C7-4D16-8FCB-EF31B6336A4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282018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919E6-27C7-4D16-8FCB-EF31B6336A4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327150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1919E6-27C7-4D16-8FCB-EF31B6336A46}"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254980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1919E6-27C7-4D16-8FCB-EF31B6336A46}"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6730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1919E6-27C7-4D16-8FCB-EF31B6336A46}"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95106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919E6-27C7-4D16-8FCB-EF31B6336A46}"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156062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919E6-27C7-4D16-8FCB-EF31B6336A46}"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254819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919E6-27C7-4D16-8FCB-EF31B6336A46}"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4547B-6705-4563-B89A-1D8260599726}" type="slidenum">
              <a:rPr lang="en-US" smtClean="0"/>
              <a:t>‹#›</a:t>
            </a:fld>
            <a:endParaRPr lang="en-US"/>
          </a:p>
        </p:txBody>
      </p:sp>
    </p:spTree>
    <p:extLst>
      <p:ext uri="{BB962C8B-B14F-4D97-AF65-F5344CB8AC3E}">
        <p14:creationId xmlns:p14="http://schemas.microsoft.com/office/powerpoint/2010/main" val="84118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919E6-27C7-4D16-8FCB-EF31B6336A46}" type="datetimeFigureOut">
              <a:rPr lang="en-US" smtClean="0"/>
              <a:t>8/25/2020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4547B-6705-4563-B89A-1D8260599726}" type="slidenum">
              <a:rPr lang="en-US" smtClean="0"/>
              <a:t>‹#›</a:t>
            </a:fld>
            <a:endParaRPr lang="en-US"/>
          </a:p>
        </p:txBody>
      </p:sp>
    </p:spTree>
    <p:extLst>
      <p:ext uri="{BB962C8B-B14F-4D97-AF65-F5344CB8AC3E}">
        <p14:creationId xmlns:p14="http://schemas.microsoft.com/office/powerpoint/2010/main" val="631712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1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notesSlide" Target="../notesSlides/notesSlide13.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notesSlide" Target="../notesSlides/notesSlide14.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oleObject" Target="../embeddings/oleObject5.bin"/><Relationship Id="rId3" Type="http://schemas.openxmlformats.org/officeDocument/2006/relationships/notesSlide" Target="../notesSlides/notesSlide19.xml"/><Relationship Id="rId7" Type="http://schemas.openxmlformats.org/officeDocument/2006/relationships/oleObject" Target="../embeddings/oleObject2.bin"/><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0.png"/><Relationship Id="rId4" Type="http://schemas.openxmlformats.org/officeDocument/2006/relationships/image" Target="../media/image7.wmf"/><Relationship Id="rId9" Type="http://schemas.openxmlformats.org/officeDocument/2006/relationships/oleObject" Target="../embeddings/oleObject3.bin"/><Relationship Id="rId1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1.xml"/><Relationship Id="rId7" Type="http://schemas.openxmlformats.org/officeDocument/2006/relationships/image" Target="../media/image14.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3.wmf"/><Relationship Id="rId10" Type="http://schemas.openxmlformats.org/officeDocument/2006/relationships/image" Target="../media/image15.wmf"/><Relationship Id="rId4" Type="http://schemas.openxmlformats.org/officeDocument/2006/relationships/oleObject" Target="../embeddings/oleObject6.bin"/><Relationship Id="rId9"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3.xml"/><Relationship Id="rId7" Type="http://schemas.openxmlformats.org/officeDocument/2006/relationships/image" Target="../media/image18.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16.wmf"/><Relationship Id="rId5" Type="http://schemas.openxmlformats.org/officeDocument/2006/relationships/image" Target="../media/image17.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9.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4.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13.wmf"/><Relationship Id="rId4" Type="http://schemas.openxmlformats.org/officeDocument/2006/relationships/oleObject" Target="../embeddings/oleObject15.bin"/><Relationship Id="rId9" Type="http://schemas.openxmlformats.org/officeDocument/2006/relationships/image" Target="../media/image14.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7.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21.wmf"/><Relationship Id="rId4" Type="http://schemas.openxmlformats.org/officeDocument/2006/relationships/oleObject" Target="../embeddings/oleObject18.bin"/><Relationship Id="rId9" Type="http://schemas.openxmlformats.org/officeDocument/2006/relationships/image" Target="../media/image2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9.wmf"/><Relationship Id="rId3" Type="http://schemas.openxmlformats.org/officeDocument/2006/relationships/notesSlide" Target="../notesSlides/notesSlide33.xml"/><Relationship Id="rId7" Type="http://schemas.openxmlformats.org/officeDocument/2006/relationships/image" Target="../media/image26.wmf"/><Relationship Id="rId12"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Algorithms: Design</a:t>
            </a:r>
            <a:endParaRPr lang="en-US" dirty="0"/>
          </a:p>
        </p:txBody>
      </p:sp>
      <p:sp>
        <p:nvSpPr>
          <p:cNvPr id="3" name="Subtitle 2"/>
          <p:cNvSpPr>
            <a:spLocks noGrp="1"/>
          </p:cNvSpPr>
          <p:nvPr>
            <p:ph type="subTitle" idx="1"/>
          </p:nvPr>
        </p:nvSpPr>
        <p:spPr>
          <a:xfrm>
            <a:off x="533400" y="3886200"/>
            <a:ext cx="8305800" cy="2590800"/>
          </a:xfrm>
        </p:spPr>
        <p:txBody>
          <a:bodyPr>
            <a:normAutofit lnSpcReduction="10000"/>
          </a:bodyPr>
          <a:lstStyle/>
          <a:p>
            <a:r>
              <a:rPr lang="en-IN" dirty="0" smtClean="0"/>
              <a:t>Brute Force Techniques in Sorting and Searching</a:t>
            </a:r>
          </a:p>
          <a:p>
            <a:r>
              <a:rPr lang="en-IN" dirty="0" smtClean="0">
                <a:solidFill>
                  <a:schemeClr val="tx2"/>
                </a:solidFill>
              </a:rPr>
              <a:t>C. Oswald  </a:t>
            </a:r>
          </a:p>
          <a:p>
            <a:r>
              <a:rPr lang="en-IN" dirty="0" smtClean="0">
                <a:solidFill>
                  <a:schemeClr val="tx2"/>
                </a:solidFill>
              </a:rPr>
              <a:t>VIT Chennai</a:t>
            </a:r>
          </a:p>
          <a:p>
            <a:r>
              <a:rPr lang="en-IN" dirty="0" smtClean="0">
                <a:solidFill>
                  <a:schemeClr val="tx2"/>
                </a:solidFill>
              </a:rPr>
              <a:t>Some </a:t>
            </a:r>
            <a:r>
              <a:rPr lang="en-IN" dirty="0" smtClean="0">
                <a:solidFill>
                  <a:schemeClr val="tx2"/>
                </a:solidFill>
              </a:rPr>
              <a:t>contents </a:t>
            </a:r>
            <a:r>
              <a:rPr lang="en-IN" dirty="0" smtClean="0">
                <a:solidFill>
                  <a:schemeClr val="tx2"/>
                </a:solidFill>
              </a:rPr>
              <a:t>are taken from </a:t>
            </a:r>
            <a:r>
              <a:rPr lang="en-IN" dirty="0" smtClean="0">
                <a:solidFill>
                  <a:schemeClr val="tx2"/>
                </a:solidFill>
              </a:rPr>
              <a:t>CLRS, “Analysis </a:t>
            </a:r>
            <a:r>
              <a:rPr lang="en-IN" dirty="0" smtClean="0">
                <a:solidFill>
                  <a:schemeClr val="tx2"/>
                </a:solidFill>
              </a:rPr>
              <a:t>of Algorithms” by </a:t>
            </a:r>
            <a:r>
              <a:rPr lang="en-IN" dirty="0" err="1" smtClean="0">
                <a:solidFill>
                  <a:schemeClr val="tx2"/>
                </a:solidFill>
              </a:rPr>
              <a:t>Anany</a:t>
            </a:r>
            <a:r>
              <a:rPr lang="en-IN" dirty="0" smtClean="0">
                <a:solidFill>
                  <a:schemeClr val="tx2"/>
                </a:solidFill>
              </a:rPr>
              <a:t> </a:t>
            </a:r>
            <a:r>
              <a:rPr lang="en-IN" dirty="0" err="1" smtClean="0">
                <a:solidFill>
                  <a:schemeClr val="tx2"/>
                </a:solidFill>
              </a:rPr>
              <a:t>Levitin</a:t>
            </a:r>
            <a:endParaRPr lang="en-IN" dirty="0" smtClean="0">
              <a:solidFill>
                <a:schemeClr val="tx2"/>
              </a:solidFill>
            </a:endParaRPr>
          </a:p>
          <a:p>
            <a:endParaRPr lang="en-US" dirty="0"/>
          </a:p>
        </p:txBody>
      </p:sp>
    </p:spTree>
    <p:extLst>
      <p:ext uri="{BB962C8B-B14F-4D97-AF65-F5344CB8AC3E}">
        <p14:creationId xmlns:p14="http://schemas.microsoft.com/office/powerpoint/2010/main" val="1268593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77981"/>
            <a:ext cx="5257800" cy="607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231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854"/>
            <a:ext cx="8229600" cy="367145"/>
          </a:xfrm>
        </p:spPr>
        <p:txBody>
          <a:bodyPr>
            <a:noAutofit/>
          </a:bodyPr>
          <a:lstStyle/>
          <a:p>
            <a:r>
              <a:rPr lang="en-US" sz="3200" dirty="0" smtClean="0"/>
              <a:t>TSP continued…</a:t>
            </a:r>
            <a:endParaRPr lang="en-US" sz="3200" dirty="0"/>
          </a:p>
        </p:txBody>
      </p:sp>
      <p:sp>
        <p:nvSpPr>
          <p:cNvPr id="3" name="Content Placeholder 2"/>
          <p:cNvSpPr>
            <a:spLocks noGrp="1"/>
          </p:cNvSpPr>
          <p:nvPr>
            <p:ph idx="1"/>
          </p:nvPr>
        </p:nvSpPr>
        <p:spPr>
          <a:xfrm>
            <a:off x="0" y="457200"/>
            <a:ext cx="9144000" cy="6172200"/>
          </a:xfrm>
        </p:spPr>
        <p:txBody>
          <a:bodyPr>
            <a:normAutofit/>
          </a:bodyPr>
          <a:lstStyle/>
          <a:p>
            <a:r>
              <a:rPr lang="en-US" sz="2400" dirty="0"/>
              <a:t>As n get bigger,  </a:t>
            </a:r>
            <a:r>
              <a:rPr lang="en-US" sz="2400" dirty="0" smtClean="0"/>
              <a:t>n! grows</a:t>
            </a:r>
            <a:r>
              <a:rPr lang="en-US" sz="2400" dirty="0"/>
              <a:t> </a:t>
            </a:r>
            <a:r>
              <a:rPr lang="en-US" sz="2400" i="1" dirty="0"/>
              <a:t>worse than exponentially</a:t>
            </a:r>
            <a:r>
              <a:rPr lang="en-US" sz="2400" dirty="0"/>
              <a:t>. If you want to use brute-force to solve a 20-city problem, then you’ll need to generate 121645100408832000 different permutations, i.e. over 120 </a:t>
            </a:r>
            <a:r>
              <a:rPr lang="en-US" sz="2400" i="1" dirty="0"/>
              <a:t>quintillion</a:t>
            </a:r>
            <a:r>
              <a:rPr lang="en-US" sz="2400" dirty="0"/>
              <a:t> permutations. But that’s nothing compared to the </a:t>
            </a:r>
            <a:r>
              <a:rPr lang="en-US" sz="2400" dirty="0" smtClean="0"/>
              <a:t>99!</a:t>
            </a:r>
            <a:r>
              <a:rPr lang="en-US" sz="2400" dirty="0"/>
              <a:t> different </a:t>
            </a:r>
            <a:r>
              <a:rPr lang="en-US" sz="2400" dirty="0" smtClean="0"/>
              <a:t>permutations you would need to search through for a 100-city problem:</a:t>
            </a:r>
          </a:p>
          <a:p>
            <a:r>
              <a:rPr lang="en-US" sz="2400" dirty="0"/>
              <a:t>In practice, no matter how fast your computer, or how many you have, you won’t be able to generate this many permutations in a reasonable amount of time.</a:t>
            </a:r>
            <a:r>
              <a:rPr lang="en-US" sz="2400" dirty="0" smtClean="0"/>
              <a:t> </a:t>
            </a:r>
          </a:p>
          <a:p>
            <a:r>
              <a:rPr lang="en-US" sz="2400" dirty="0"/>
              <a:t>F</a:t>
            </a:r>
            <a:r>
              <a:rPr lang="en-US" sz="2400" dirty="0" smtClean="0"/>
              <a:t>or </a:t>
            </a:r>
            <a:r>
              <a:rPr lang="en-US" sz="2400" dirty="0"/>
              <a:t>large TSP problems </a:t>
            </a:r>
            <a:r>
              <a:rPr lang="en-US" sz="2400" dirty="0" smtClean="0"/>
              <a:t>even </a:t>
            </a:r>
            <a:r>
              <a:rPr lang="en-US" sz="2400" u="sng" dirty="0" smtClean="0"/>
              <a:t>random </a:t>
            </a:r>
            <a:r>
              <a:rPr lang="en-US" sz="2400" u="sng" dirty="0"/>
              <a:t>guessing </a:t>
            </a:r>
            <a:r>
              <a:rPr lang="en-US" sz="2400" dirty="0"/>
              <a:t>is terrible because it blindly takes permutations from a </a:t>
            </a:r>
            <a:r>
              <a:rPr lang="en-US" sz="2400" i="1" dirty="0"/>
              <a:t>huge</a:t>
            </a:r>
            <a:r>
              <a:rPr lang="en-US" sz="2400" dirty="0"/>
              <a:t> search space. It’s like searching for a needle in a giant haystack by randomly plucking out one straw at a time.</a:t>
            </a:r>
            <a:endParaRPr lang="en-US" sz="2400" dirty="0" smtClean="0"/>
          </a:p>
          <a:p>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70" y="5458691"/>
            <a:ext cx="82391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677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457200" y="228600"/>
            <a:ext cx="8686800" cy="533400"/>
          </a:xfrm>
        </p:spPr>
        <p:txBody>
          <a:bodyPr>
            <a:normAutofit fontScale="90000"/>
          </a:bodyPr>
          <a:lstStyle/>
          <a:p>
            <a:r>
              <a:rPr lang="en-US"/>
              <a:t>Brute-Force Strengths and Weaknesses</a:t>
            </a:r>
          </a:p>
        </p:txBody>
      </p:sp>
      <p:sp>
        <p:nvSpPr>
          <p:cNvPr id="277507" name="Rectangle 3"/>
          <p:cNvSpPr>
            <a:spLocks noGrp="1" noChangeArrowheads="1"/>
          </p:cNvSpPr>
          <p:nvPr>
            <p:ph type="body" idx="1"/>
          </p:nvPr>
        </p:nvSpPr>
        <p:spPr>
          <a:xfrm>
            <a:off x="457200" y="1143000"/>
            <a:ext cx="8534400" cy="5486400"/>
          </a:xfrm>
        </p:spPr>
        <p:txBody>
          <a:bodyPr>
            <a:normAutofit fontScale="92500" lnSpcReduction="20000"/>
          </a:bodyPr>
          <a:lstStyle/>
          <a:p>
            <a:pPr>
              <a:lnSpc>
                <a:spcPct val="90000"/>
              </a:lnSpc>
            </a:pPr>
            <a:r>
              <a:rPr lang="en-US" u="sng" dirty="0"/>
              <a:t>Strengths</a:t>
            </a:r>
            <a:endParaRPr lang="en-US" dirty="0"/>
          </a:p>
          <a:p>
            <a:pPr lvl="1">
              <a:lnSpc>
                <a:spcPct val="90000"/>
              </a:lnSpc>
            </a:pPr>
            <a:r>
              <a:rPr lang="en-US" sz="2400" dirty="0"/>
              <a:t>wide applicability</a:t>
            </a:r>
          </a:p>
          <a:p>
            <a:pPr lvl="1">
              <a:lnSpc>
                <a:spcPct val="90000"/>
              </a:lnSpc>
            </a:pPr>
            <a:r>
              <a:rPr lang="en-US" sz="2400" dirty="0"/>
              <a:t>simplicity</a:t>
            </a:r>
          </a:p>
          <a:p>
            <a:pPr lvl="1">
              <a:lnSpc>
                <a:spcPct val="90000"/>
              </a:lnSpc>
            </a:pPr>
            <a:r>
              <a:rPr lang="en-US" sz="2400" dirty="0"/>
              <a:t>yields reasonable algorithms for some important problems</a:t>
            </a:r>
            <a:br>
              <a:rPr lang="en-US" sz="2400" dirty="0"/>
            </a:br>
            <a:r>
              <a:rPr lang="en-US" sz="2400" dirty="0"/>
              <a:t>(e.g., matrix multiplication, sorting, searching, string matching)</a:t>
            </a:r>
            <a:r>
              <a:rPr lang="en-US" dirty="0"/>
              <a:t> </a:t>
            </a:r>
            <a:br>
              <a:rPr lang="en-US" dirty="0"/>
            </a:br>
            <a:endParaRPr lang="en-US" dirty="0"/>
          </a:p>
          <a:p>
            <a:pPr>
              <a:lnSpc>
                <a:spcPct val="90000"/>
              </a:lnSpc>
            </a:pPr>
            <a:r>
              <a:rPr lang="en-US" u="sng" dirty="0"/>
              <a:t>Weaknesses</a:t>
            </a:r>
            <a:endParaRPr lang="en-US" dirty="0"/>
          </a:p>
          <a:p>
            <a:pPr lvl="1">
              <a:lnSpc>
                <a:spcPct val="90000"/>
              </a:lnSpc>
            </a:pPr>
            <a:r>
              <a:rPr lang="en-US" sz="2400" dirty="0"/>
              <a:t>rarely yields efficient algorithms </a:t>
            </a:r>
          </a:p>
          <a:p>
            <a:pPr lvl="1">
              <a:lnSpc>
                <a:spcPct val="90000"/>
              </a:lnSpc>
            </a:pPr>
            <a:r>
              <a:rPr lang="en-US" sz="2400" dirty="0"/>
              <a:t>some brute-force algorithms are unacceptably slow </a:t>
            </a:r>
          </a:p>
          <a:p>
            <a:pPr lvl="1">
              <a:lnSpc>
                <a:spcPct val="90000"/>
              </a:lnSpc>
            </a:pPr>
            <a:r>
              <a:rPr lang="en-US" sz="2400" dirty="0"/>
              <a:t>not as constructive as some other design </a:t>
            </a:r>
            <a:r>
              <a:rPr lang="en-US" sz="2400" dirty="0" smtClean="0"/>
              <a:t>techniques.</a:t>
            </a:r>
          </a:p>
          <a:p>
            <a:pPr marL="457200" lvl="1" indent="0">
              <a:lnSpc>
                <a:spcPct val="90000"/>
              </a:lnSpc>
              <a:buNone/>
            </a:pPr>
            <a:endParaRPr lang="en-US" sz="2400" dirty="0" smtClean="0"/>
          </a:p>
          <a:p>
            <a:pPr marL="457200" lvl="1" indent="0">
              <a:lnSpc>
                <a:spcPct val="90000"/>
              </a:lnSpc>
              <a:buNone/>
            </a:pPr>
            <a:r>
              <a:rPr lang="en-US" dirty="0" smtClean="0"/>
              <a:t>Brute </a:t>
            </a:r>
            <a:r>
              <a:rPr lang="en-US" dirty="0"/>
              <a:t>force doesn’t work well for the TSP, but for some problems it is a good solution method. For example, perhaps you have heard of “</a:t>
            </a:r>
            <a:r>
              <a:rPr lang="en-US" dirty="0" err="1">
                <a:solidFill>
                  <a:srgbClr val="00B050"/>
                </a:solidFill>
              </a:rPr>
              <a:t>alphametic</a:t>
            </a:r>
            <a:r>
              <a:rPr lang="en-US" dirty="0"/>
              <a:t>”, or “</a:t>
            </a:r>
            <a:r>
              <a:rPr lang="en-US" dirty="0" err="1">
                <a:solidFill>
                  <a:srgbClr val="00B050"/>
                </a:solidFill>
              </a:rPr>
              <a:t>cryptarithm</a:t>
            </a:r>
            <a:r>
              <a:rPr lang="en-US" dirty="0"/>
              <a:t>” puzzles</a:t>
            </a:r>
            <a:br>
              <a:rPr lang="en-US" dirty="0"/>
            </a:br>
            <a:endParaRPr lang="en-US" dirty="0"/>
          </a:p>
        </p:txBody>
      </p:sp>
    </p:spTree>
    <p:extLst>
      <p:ext uri="{BB962C8B-B14F-4D97-AF65-F5344CB8AC3E}">
        <p14:creationId xmlns:p14="http://schemas.microsoft.com/office/powerpoint/2010/main" val="186111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828800"/>
            <a:ext cx="5416550" cy="424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455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The Sorting Problem</a:t>
            </a:r>
          </a:p>
        </p:txBody>
      </p:sp>
      <p:sp>
        <p:nvSpPr>
          <p:cNvPr id="265219" name="Rectangle 3"/>
          <p:cNvSpPr>
            <a:spLocks noGrp="1" noChangeArrowheads="1"/>
          </p:cNvSpPr>
          <p:nvPr>
            <p:ph type="body" idx="1"/>
          </p:nvPr>
        </p:nvSpPr>
        <p:spPr/>
        <p:txBody>
          <a:bodyPr>
            <a:normAutofit fontScale="92500" lnSpcReduction="10000"/>
          </a:bodyPr>
          <a:lstStyle/>
          <a:p>
            <a:pPr>
              <a:lnSpc>
                <a:spcPct val="200000"/>
              </a:lnSpc>
            </a:pPr>
            <a:r>
              <a:rPr lang="en-US" b="1"/>
              <a:t>Input: </a:t>
            </a:r>
          </a:p>
          <a:p>
            <a:pPr lvl="1">
              <a:lnSpc>
                <a:spcPct val="200000"/>
              </a:lnSpc>
            </a:pPr>
            <a:r>
              <a:rPr lang="en-US"/>
              <a:t>A sequence of </a:t>
            </a:r>
            <a:r>
              <a:rPr lang="en-US">
                <a:latin typeface="Comic Sans MS" pitchFamily="66" charset="0"/>
              </a:rPr>
              <a:t>n</a:t>
            </a:r>
            <a:r>
              <a:rPr lang="en-US" i="1"/>
              <a:t> </a:t>
            </a:r>
            <a:r>
              <a:rPr lang="en-US"/>
              <a:t>numbers </a:t>
            </a:r>
            <a:r>
              <a:rPr lang="en-US">
                <a:latin typeface="Comic Sans MS" pitchFamily="66" charset="0"/>
              </a:rPr>
              <a:t>a</a:t>
            </a:r>
            <a:r>
              <a:rPr lang="en-US" baseline="-25000">
                <a:latin typeface="Comic Sans MS" pitchFamily="66" charset="0"/>
              </a:rPr>
              <a:t>1</a:t>
            </a:r>
            <a:r>
              <a:rPr lang="en-US">
                <a:latin typeface="Comic Sans MS" pitchFamily="66" charset="0"/>
              </a:rPr>
              <a:t>, a</a:t>
            </a:r>
            <a:r>
              <a:rPr lang="en-US" baseline="-25000">
                <a:latin typeface="Comic Sans MS" pitchFamily="66" charset="0"/>
              </a:rPr>
              <a:t>2</a:t>
            </a:r>
            <a:r>
              <a:rPr lang="en-US">
                <a:latin typeface="Comic Sans MS" pitchFamily="66" charset="0"/>
              </a:rPr>
              <a:t>, . . . , a</a:t>
            </a:r>
            <a:r>
              <a:rPr lang="en-US" baseline="-25000">
                <a:latin typeface="Comic Sans MS" pitchFamily="66" charset="0"/>
              </a:rPr>
              <a:t>n</a:t>
            </a:r>
            <a:endParaRPr lang="en-US">
              <a:latin typeface="Comic Sans MS" pitchFamily="66" charset="0"/>
            </a:endParaRPr>
          </a:p>
          <a:p>
            <a:pPr>
              <a:lnSpc>
                <a:spcPct val="200000"/>
              </a:lnSpc>
            </a:pPr>
            <a:r>
              <a:rPr lang="en-US" b="1"/>
              <a:t>Output: </a:t>
            </a:r>
          </a:p>
          <a:p>
            <a:pPr lvl="1">
              <a:lnSpc>
                <a:spcPct val="200000"/>
              </a:lnSpc>
            </a:pPr>
            <a:r>
              <a:rPr lang="en-US"/>
              <a:t>A permutation (reordering) </a:t>
            </a:r>
            <a:r>
              <a:rPr lang="en-US">
                <a:latin typeface="Comic Sans MS" pitchFamily="66" charset="0"/>
              </a:rPr>
              <a:t>a</a:t>
            </a:r>
            <a:r>
              <a:rPr lang="en-US" baseline="-25000">
                <a:latin typeface="Comic Sans MS" pitchFamily="66" charset="0"/>
              </a:rPr>
              <a:t>1</a:t>
            </a:r>
            <a:r>
              <a:rPr lang="en-US">
                <a:latin typeface="Comic Sans MS" pitchFamily="66" charset="0"/>
              </a:rPr>
              <a:t>’, a</a:t>
            </a:r>
            <a:r>
              <a:rPr lang="en-US" baseline="-25000">
                <a:latin typeface="Comic Sans MS" pitchFamily="66" charset="0"/>
              </a:rPr>
              <a:t>2</a:t>
            </a:r>
            <a:r>
              <a:rPr lang="en-US">
                <a:latin typeface="Comic Sans MS" pitchFamily="66" charset="0"/>
              </a:rPr>
              <a:t>’, . . . , a</a:t>
            </a:r>
            <a:r>
              <a:rPr lang="en-US" baseline="-25000">
                <a:latin typeface="Comic Sans MS" pitchFamily="66" charset="0"/>
              </a:rPr>
              <a:t>n</a:t>
            </a:r>
            <a:r>
              <a:rPr lang="en-US">
                <a:latin typeface="Comic Sans MS" pitchFamily="66" charset="0"/>
              </a:rPr>
              <a:t>’</a:t>
            </a:r>
            <a:r>
              <a:rPr lang="en-US"/>
              <a:t> of the input sequence such that </a:t>
            </a:r>
            <a:r>
              <a:rPr lang="en-US">
                <a:latin typeface="Comic Sans MS" pitchFamily="66" charset="0"/>
              </a:rPr>
              <a:t>a</a:t>
            </a:r>
            <a:r>
              <a:rPr lang="en-US" baseline="-25000">
                <a:latin typeface="Comic Sans MS" pitchFamily="66" charset="0"/>
              </a:rPr>
              <a:t>1</a:t>
            </a:r>
            <a:r>
              <a:rPr lang="en-US">
                <a:latin typeface="Comic Sans MS" pitchFamily="66" charset="0"/>
              </a:rPr>
              <a:t>’ ≤ a</a:t>
            </a:r>
            <a:r>
              <a:rPr lang="en-US" baseline="-25000">
                <a:latin typeface="Comic Sans MS" pitchFamily="66" charset="0"/>
              </a:rPr>
              <a:t>2</a:t>
            </a:r>
            <a:r>
              <a:rPr lang="en-US">
                <a:latin typeface="Comic Sans MS" pitchFamily="66" charset="0"/>
              </a:rPr>
              <a:t>’ ≤ · · · ≤ a</a:t>
            </a:r>
            <a:r>
              <a:rPr lang="en-US" baseline="-25000">
                <a:latin typeface="Comic Sans MS" pitchFamily="66" charset="0"/>
              </a:rPr>
              <a:t>n</a:t>
            </a:r>
            <a:r>
              <a:rPr lang="en-US">
                <a:latin typeface="Comic Sans MS" pitchFamily="66" charset="0"/>
              </a:rPr>
              <a:t>’</a:t>
            </a:r>
          </a:p>
        </p:txBody>
      </p:sp>
    </p:spTree>
    <p:extLst>
      <p:ext uri="{BB962C8B-B14F-4D97-AF65-F5344CB8AC3E}">
        <p14:creationId xmlns:p14="http://schemas.microsoft.com/office/powerpoint/2010/main" val="2462463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Why Study Sorting Algorithms?</a:t>
            </a:r>
          </a:p>
        </p:txBody>
      </p:sp>
      <p:sp>
        <p:nvSpPr>
          <p:cNvPr id="271363" name="Rectangle 3"/>
          <p:cNvSpPr>
            <a:spLocks noGrp="1" noChangeArrowheads="1"/>
          </p:cNvSpPr>
          <p:nvPr>
            <p:ph type="body" idx="1"/>
          </p:nvPr>
        </p:nvSpPr>
        <p:spPr/>
        <p:txBody>
          <a:bodyPr>
            <a:normAutofit lnSpcReduction="10000"/>
          </a:bodyPr>
          <a:lstStyle/>
          <a:p>
            <a:r>
              <a:rPr lang="en-US"/>
              <a:t>There are a variety of situations that we can encounter</a:t>
            </a:r>
          </a:p>
          <a:p>
            <a:pPr lvl="1"/>
            <a:r>
              <a:rPr lang="en-US"/>
              <a:t>Do we have randomly ordered keys?</a:t>
            </a:r>
          </a:p>
          <a:p>
            <a:pPr lvl="1"/>
            <a:r>
              <a:rPr lang="en-US"/>
              <a:t>Are all keys distinct?</a:t>
            </a:r>
          </a:p>
          <a:p>
            <a:pPr lvl="1"/>
            <a:r>
              <a:rPr lang="en-US"/>
              <a:t>How large is the set of keys to be ordered?</a:t>
            </a:r>
          </a:p>
          <a:p>
            <a:pPr lvl="1"/>
            <a:r>
              <a:rPr lang="en-US"/>
              <a:t>Need guaranteed performance?</a:t>
            </a:r>
          </a:p>
          <a:p>
            <a:pPr lvl="1"/>
            <a:endParaRPr lang="en-US"/>
          </a:p>
          <a:p>
            <a:r>
              <a:rPr lang="en-US"/>
              <a:t>Various algorithms are better suited to some of these situations</a:t>
            </a:r>
          </a:p>
        </p:txBody>
      </p:sp>
    </p:spTree>
    <p:extLst>
      <p:ext uri="{BB962C8B-B14F-4D97-AF65-F5344CB8AC3E}">
        <p14:creationId xmlns:p14="http://schemas.microsoft.com/office/powerpoint/2010/main" val="1957248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mtClean="0"/>
              <a:t>More Reasons to Sort</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0" indent="0">
              <a:buNone/>
            </a:pPr>
            <a:r>
              <a:rPr lang="en-US" sz="2800" dirty="0" smtClean="0"/>
              <a:t>General technique in computing: </a:t>
            </a:r>
          </a:p>
          <a:p>
            <a:pPr marL="0" indent="0" algn="ctr">
              <a:buNone/>
            </a:pPr>
            <a:r>
              <a:rPr lang="en-US" sz="2600" i="1" dirty="0" smtClean="0"/>
              <a:t>Preprocess the data to make subsequent operations (not just ADTs) faster</a:t>
            </a:r>
          </a:p>
          <a:p>
            <a:pPr marL="0" indent="0">
              <a:buNone/>
            </a:pPr>
            <a:endParaRPr lang="en-US" sz="1200" dirty="0" smtClean="0"/>
          </a:p>
          <a:p>
            <a:pPr marL="0" indent="0">
              <a:buNone/>
            </a:pPr>
            <a:r>
              <a:rPr lang="en-US" sz="2800" dirty="0" smtClean="0"/>
              <a:t>Example: Sort the data so that you can</a:t>
            </a:r>
          </a:p>
          <a:p>
            <a:r>
              <a:rPr lang="en-US" sz="2600" dirty="0" smtClean="0"/>
              <a:t>Find the </a:t>
            </a:r>
            <a:r>
              <a:rPr lang="en-US" sz="2600" dirty="0" err="1" smtClean="0"/>
              <a:t>k</a:t>
            </a:r>
            <a:r>
              <a:rPr lang="en-US" sz="2600" baseline="30000" dirty="0" err="1" smtClean="0"/>
              <a:t>th</a:t>
            </a:r>
            <a:r>
              <a:rPr lang="en-US" sz="2600" dirty="0" smtClean="0"/>
              <a:t> largest in constant time for any k</a:t>
            </a:r>
          </a:p>
          <a:p>
            <a:r>
              <a:rPr lang="en-US" sz="2600" dirty="0" smtClean="0"/>
              <a:t>Perform binary search to find elements in logarithmic time</a:t>
            </a:r>
          </a:p>
          <a:p>
            <a:pPr marL="0" indent="0">
              <a:buNone/>
            </a:pPr>
            <a:endParaRPr lang="en-US" sz="1200" dirty="0" smtClean="0"/>
          </a:p>
          <a:p>
            <a:pPr marL="0" indent="0">
              <a:buNone/>
            </a:pPr>
            <a:r>
              <a:rPr lang="en-US" sz="2800" dirty="0" smtClean="0"/>
              <a:t>Sorting's benefits depend on </a:t>
            </a:r>
          </a:p>
          <a:p>
            <a:r>
              <a:rPr lang="en-US" sz="2600" dirty="0" smtClean="0"/>
              <a:t>How often the data will change</a:t>
            </a:r>
          </a:p>
          <a:p>
            <a:r>
              <a:rPr lang="en-US" sz="2600" dirty="0" smtClean="0"/>
              <a:t>How much data there is</a:t>
            </a:r>
            <a:endParaRPr lang="en-US" sz="2600" dirty="0"/>
          </a:p>
        </p:txBody>
      </p:sp>
    </p:spTree>
    <p:extLst>
      <p:ext uri="{BB962C8B-B14F-4D97-AF65-F5344CB8AC3E}">
        <p14:creationId xmlns:p14="http://schemas.microsoft.com/office/powerpoint/2010/main" val="1187184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versus Computer World</a:t>
            </a:r>
            <a:endParaRPr lang="en-US" dirty="0"/>
          </a:p>
        </p:txBody>
      </p:sp>
      <p:sp>
        <p:nvSpPr>
          <p:cNvPr id="3" name="Content Placeholder 2"/>
          <p:cNvSpPr>
            <a:spLocks noGrp="1"/>
          </p:cNvSpPr>
          <p:nvPr>
            <p:ph idx="1"/>
          </p:nvPr>
        </p:nvSpPr>
        <p:spPr/>
        <p:txBody>
          <a:bodyPr>
            <a:noAutofit/>
          </a:bodyPr>
          <a:lstStyle/>
          <a:p>
            <a:pPr marL="0" indent="0">
              <a:buNone/>
            </a:pPr>
            <a:r>
              <a:rPr lang="en-US" sz="2600" dirty="0" smtClean="0"/>
              <a:t>Sorting is a very general demand when dealing with data—we want it in some order</a:t>
            </a:r>
          </a:p>
          <a:p>
            <a:r>
              <a:rPr lang="en-US" sz="2400" dirty="0"/>
              <a:t>Alphabetical list of people</a:t>
            </a:r>
          </a:p>
          <a:p>
            <a:r>
              <a:rPr lang="en-US" sz="2400" dirty="0"/>
              <a:t>List of countries ordered by population</a:t>
            </a:r>
          </a:p>
          <a:p>
            <a:pPr marL="0" indent="0">
              <a:buNone/>
            </a:pPr>
            <a:endParaRPr lang="en-US" sz="1200" dirty="0" smtClean="0"/>
          </a:p>
          <a:p>
            <a:pPr marL="0" indent="0">
              <a:buNone/>
            </a:pPr>
            <a:r>
              <a:rPr lang="en-US" sz="2600" dirty="0" smtClean="0"/>
              <a:t>Moreover, we have all sorted in the real world</a:t>
            </a:r>
          </a:p>
          <a:p>
            <a:r>
              <a:rPr lang="en-US" sz="2400" dirty="0" smtClean="0"/>
              <a:t>Some algorithms mimic these approaches</a:t>
            </a:r>
          </a:p>
          <a:p>
            <a:r>
              <a:rPr lang="en-US" sz="2400" dirty="0" smtClean="0"/>
              <a:t>Others take advantage of computer abilities</a:t>
            </a:r>
          </a:p>
          <a:p>
            <a:pPr marL="0" indent="0">
              <a:buNone/>
            </a:pPr>
            <a:endParaRPr lang="en-US" sz="1200" dirty="0" smtClean="0"/>
          </a:p>
          <a:p>
            <a:pPr marL="0" indent="0">
              <a:buNone/>
            </a:pPr>
            <a:r>
              <a:rPr lang="en-US" sz="2600" dirty="0" smtClean="0"/>
              <a:t>Sorting Algorithms have different asymptotic and constant-factor trade-offs</a:t>
            </a:r>
          </a:p>
          <a:p>
            <a:r>
              <a:rPr lang="en-US" sz="2400" dirty="0" smtClean="0"/>
              <a:t>No single “best” sort for all scenarios</a:t>
            </a:r>
          </a:p>
          <a:p>
            <a:r>
              <a:rPr lang="en-US" sz="2400" dirty="0" smtClean="0"/>
              <a:t>Knowing “one way to sort” is not sufficient</a:t>
            </a:r>
            <a:endParaRPr lang="en-US" sz="2400" dirty="0"/>
          </a:p>
        </p:txBody>
      </p:sp>
    </p:spTree>
    <p:extLst>
      <p:ext uri="{BB962C8B-B14F-4D97-AF65-F5344CB8AC3E}">
        <p14:creationId xmlns:p14="http://schemas.microsoft.com/office/powerpoint/2010/main" val="2964481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Broad Classification in Sorting</a:t>
            </a:r>
            <a:endParaRPr lang="en-US" dirty="0"/>
          </a:p>
        </p:txBody>
      </p:sp>
      <p:sp>
        <p:nvSpPr>
          <p:cNvPr id="3" name="Content Placeholder 2"/>
          <p:cNvSpPr>
            <a:spLocks noGrp="1"/>
          </p:cNvSpPr>
          <p:nvPr>
            <p:ph idx="1"/>
          </p:nvPr>
        </p:nvSpPr>
        <p:spPr>
          <a:xfrm>
            <a:off x="228600" y="1066800"/>
            <a:ext cx="8686800" cy="5638800"/>
          </a:xfrm>
        </p:spPr>
        <p:txBody>
          <a:bodyPr>
            <a:normAutofit lnSpcReduction="10000"/>
          </a:bodyPr>
          <a:lstStyle/>
          <a:p>
            <a:r>
              <a:rPr lang="en-US" sz="2400" b="1" dirty="0" smtClean="0"/>
              <a:t>Stable Sort: </a:t>
            </a:r>
            <a:r>
              <a:rPr lang="en-US" sz="2400" dirty="0" smtClean="0"/>
              <a:t>A sorting algorithm is said to be </a:t>
            </a:r>
            <a:r>
              <a:rPr lang="en-US" sz="2400" b="1" dirty="0" smtClean="0"/>
              <a:t>stable</a:t>
            </a:r>
            <a:r>
              <a:rPr lang="en-US" sz="2400" dirty="0" smtClean="0"/>
              <a:t> if the ordering of </a:t>
            </a:r>
            <a:r>
              <a:rPr lang="en-US" sz="2400" u="sng" dirty="0" smtClean="0"/>
              <a:t>identical keys </a:t>
            </a:r>
            <a:r>
              <a:rPr lang="en-US" sz="2400" dirty="0" smtClean="0"/>
              <a:t>in the input is preserved in the output.  E.g. Bubble Sort, Insertion Sort</a:t>
            </a:r>
          </a:p>
          <a:p>
            <a:r>
              <a:rPr lang="en-US" sz="2400" b="1" dirty="0" smtClean="0"/>
              <a:t>In-place Sort: </a:t>
            </a:r>
            <a:r>
              <a:rPr lang="en-US" sz="2400" dirty="0" smtClean="0"/>
              <a:t>The amount of extra space required to sort the data is </a:t>
            </a:r>
            <a:r>
              <a:rPr lang="en-US" sz="2400" u="sng" dirty="0" smtClean="0"/>
              <a:t>constant </a:t>
            </a:r>
            <a:r>
              <a:rPr lang="en-US" sz="2400" dirty="0" smtClean="0"/>
              <a:t>with the input size. Sorting of a data structure </a:t>
            </a:r>
            <a:r>
              <a:rPr lang="en-US" sz="2400" u="sng" dirty="0" smtClean="0"/>
              <a:t>does not</a:t>
            </a:r>
            <a:r>
              <a:rPr lang="en-US" sz="2400" dirty="0" smtClean="0"/>
              <a:t> require any external data structure for storing the intermediate steps. E.g. Bubble Sort, Insertion sort etc. </a:t>
            </a:r>
          </a:p>
          <a:p>
            <a:r>
              <a:rPr lang="en-US" sz="2400" b="1" dirty="0" smtClean="0"/>
              <a:t>Comparison sort: </a:t>
            </a:r>
            <a:r>
              <a:rPr lang="en-GB" sz="2400" dirty="0">
                <a:cs typeface="Arial Unicode MS" pitchFamily="32" charset="0"/>
              </a:rPr>
              <a:t>O</a:t>
            </a:r>
            <a:r>
              <a:rPr lang="en-GB" sz="2400" dirty="0" smtClean="0">
                <a:cs typeface="Arial Unicode MS" pitchFamily="32" charset="0"/>
              </a:rPr>
              <a:t>nly use comparisons to determine the relative order of elements. E.g. Insertion Sort, Merge sort etc. </a:t>
            </a:r>
          </a:p>
          <a:p>
            <a:r>
              <a:rPr lang="en-US" sz="2400" b="1" dirty="0"/>
              <a:t>Non-Comparison </a:t>
            </a:r>
            <a:r>
              <a:rPr lang="en-US" sz="2400" b="1" dirty="0" smtClean="0"/>
              <a:t>Sort: </a:t>
            </a:r>
            <a:r>
              <a:rPr lang="en-US" sz="2400" dirty="0" smtClean="0"/>
              <a:t>Redefining the concept of comparison to improve speed. E.g. Bucket Sort. </a:t>
            </a:r>
          </a:p>
          <a:p>
            <a:r>
              <a:rPr lang="en-US" sz="2400" b="1" dirty="0" smtClean="0"/>
              <a:t>Internal Sort: </a:t>
            </a:r>
            <a:r>
              <a:rPr lang="en-US" sz="2400" dirty="0" smtClean="0"/>
              <a:t>The data to be stored is all stored in the computer’s main memory. E.g. Bubble Sort, Insertion sort etc. </a:t>
            </a:r>
          </a:p>
          <a:p>
            <a:pPr marL="342900" lvl="1" indent="-342900">
              <a:buFont typeface="Arial" pitchFamily="34" charset="0"/>
              <a:buChar char="•"/>
            </a:pPr>
            <a:r>
              <a:rPr lang="en-US" sz="2400" b="1" dirty="0" smtClean="0"/>
              <a:t>External sort: </a:t>
            </a:r>
            <a:r>
              <a:rPr lang="en-US" sz="2400" dirty="0" smtClean="0"/>
              <a:t>Some of the data to be sorted might be stored in some external, slower, device. E.. </a:t>
            </a:r>
            <a:r>
              <a:rPr lang="en-US" sz="2400" b="1" dirty="0"/>
              <a:t>external</a:t>
            </a:r>
            <a:r>
              <a:rPr lang="en-US" sz="2400" dirty="0"/>
              <a:t> merge </a:t>
            </a:r>
            <a:r>
              <a:rPr lang="en-US" sz="2400" b="1" dirty="0"/>
              <a:t>sort</a:t>
            </a:r>
            <a:r>
              <a:rPr lang="en-US" sz="2400" dirty="0"/>
              <a:t> </a:t>
            </a:r>
            <a:r>
              <a:rPr lang="en-US" sz="2400" dirty="0" smtClean="0"/>
              <a:t>algorithm.</a:t>
            </a:r>
          </a:p>
          <a:p>
            <a:endParaRPr lang="en-US" dirty="0" smtClean="0"/>
          </a:p>
          <a:p>
            <a:endParaRPr lang="en-US" dirty="0" smtClean="0"/>
          </a:p>
          <a:p>
            <a:endParaRPr lang="en-US" dirty="0"/>
          </a:p>
        </p:txBody>
      </p:sp>
    </p:spTree>
    <p:extLst>
      <p:ext uri="{BB962C8B-B14F-4D97-AF65-F5344CB8AC3E}">
        <p14:creationId xmlns:p14="http://schemas.microsoft.com/office/powerpoint/2010/main" val="2877398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Stable Sorting</a:t>
            </a:r>
            <a:endParaRPr lang="en-US" dirty="0"/>
          </a:p>
        </p:txBody>
      </p:sp>
      <p:sp>
        <p:nvSpPr>
          <p:cNvPr id="3" name="Content Placeholder 2"/>
          <p:cNvSpPr>
            <a:spLocks noGrp="1"/>
          </p:cNvSpPr>
          <p:nvPr>
            <p:ph idx="1"/>
          </p:nvPr>
        </p:nvSpPr>
        <p:spPr>
          <a:xfrm>
            <a:off x="152400" y="1143000"/>
            <a:ext cx="8839200" cy="5486400"/>
          </a:xfrm>
        </p:spPr>
        <p:txBody>
          <a:bodyPr/>
          <a:lstStyle/>
          <a:p>
            <a:endParaRPr lang="en-US" dirty="0"/>
          </a:p>
        </p:txBody>
      </p:sp>
      <p:pic>
        <p:nvPicPr>
          <p:cNvPr id="3074" name="Picture 2" descr="D:\data structures notes\DSA Theory\Lecture Notes on DSA\Algorithms\sorting and brute force\stability-sort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52578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data structures notes\DSA Theory\Lecture Notes on DSA\Algorithms\sorting and brute force\stable sort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066800"/>
            <a:ext cx="31242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88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8" descr="levitin2e_hi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8042275"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24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 Comparison Sort Algorithm</a:t>
            </a:r>
            <a:endParaRPr lang="en-US" sz="3200" dirty="0"/>
          </a:p>
        </p:txBody>
      </p:sp>
      <p:sp>
        <p:nvSpPr>
          <p:cNvPr id="3" name="Content Placeholder 2"/>
          <p:cNvSpPr>
            <a:spLocks noGrp="1"/>
          </p:cNvSpPr>
          <p:nvPr>
            <p:ph idx="1"/>
          </p:nvPr>
        </p:nvSpPr>
        <p:spPr>
          <a:xfrm>
            <a:off x="457200" y="1066800"/>
            <a:ext cx="8686800" cy="5181600"/>
          </a:xfrm>
        </p:spPr>
        <p:txBody>
          <a:bodyPr>
            <a:noAutofit/>
          </a:bodyPr>
          <a:lstStyle/>
          <a:p>
            <a:pPr marL="0" indent="0">
              <a:buNone/>
            </a:pPr>
            <a:r>
              <a:rPr lang="en-US" sz="2400" dirty="0"/>
              <a:t>W</a:t>
            </a:r>
            <a:r>
              <a:rPr lang="en-US" sz="2400" dirty="0" smtClean="0"/>
              <a:t>e have n comparable elements in an array, and we want to rearrange them to be in </a:t>
            </a:r>
            <a:r>
              <a:rPr lang="en-US" sz="2400" i="1" dirty="0" smtClean="0">
                <a:solidFill>
                  <a:schemeClr val="accent2"/>
                </a:solidFill>
              </a:rPr>
              <a:t>increasing order</a:t>
            </a:r>
          </a:p>
          <a:p>
            <a:pPr marL="0" indent="0">
              <a:buNone/>
            </a:pPr>
            <a:endParaRPr lang="en-US" sz="1200" dirty="0" smtClean="0"/>
          </a:p>
          <a:p>
            <a:pPr marL="0" indent="0">
              <a:buNone/>
            </a:pPr>
            <a:r>
              <a:rPr lang="en-US" sz="2400" dirty="0" smtClean="0"/>
              <a:t>Input:</a:t>
            </a:r>
          </a:p>
          <a:p>
            <a:r>
              <a:rPr lang="en-US" sz="2400" dirty="0" smtClean="0"/>
              <a:t>An array A of data records</a:t>
            </a:r>
          </a:p>
          <a:p>
            <a:r>
              <a:rPr lang="en-US" sz="2400" dirty="0" smtClean="0"/>
              <a:t>A key value in each data record (maybe many fields)</a:t>
            </a:r>
          </a:p>
          <a:p>
            <a:r>
              <a:rPr lang="en-US" sz="2400" dirty="0" smtClean="0"/>
              <a:t>A comparison function (must be consistent and total): Given keys a and b is  a&lt;b, a=b, a&gt;b?</a:t>
            </a:r>
          </a:p>
          <a:p>
            <a:pPr marL="0" indent="0">
              <a:buNone/>
            </a:pPr>
            <a:endParaRPr lang="en-US" sz="1200" dirty="0" smtClean="0"/>
          </a:p>
          <a:p>
            <a:pPr marL="0" indent="0">
              <a:buNone/>
            </a:pPr>
            <a:r>
              <a:rPr lang="en-US" sz="2400" dirty="0" smtClean="0"/>
              <a:t>Effect:</a:t>
            </a:r>
          </a:p>
          <a:p>
            <a:r>
              <a:rPr lang="en-US" sz="2400" dirty="0" smtClean="0"/>
              <a:t>Reorganize the elements of A such that for any </a:t>
            </a:r>
            <a:r>
              <a:rPr lang="en-US" sz="2400" dirty="0" err="1" smtClean="0"/>
              <a:t>i</a:t>
            </a:r>
            <a:r>
              <a:rPr lang="en-US" sz="2400" dirty="0" smtClean="0"/>
              <a:t> and j such that if  </a:t>
            </a:r>
            <a:r>
              <a:rPr lang="en-US" sz="2400" dirty="0" err="1" smtClean="0"/>
              <a:t>i</a:t>
            </a:r>
            <a:r>
              <a:rPr lang="en-US" sz="2400" dirty="0" smtClean="0"/>
              <a:t> &lt; j then A[</a:t>
            </a:r>
            <a:r>
              <a:rPr lang="en-US" sz="2400" dirty="0" err="1" smtClean="0"/>
              <a:t>i</a:t>
            </a:r>
            <a:r>
              <a:rPr lang="en-US" sz="2400" dirty="0" smtClean="0"/>
              <a:t>] </a:t>
            </a:r>
            <a:r>
              <a:rPr lang="en-US" sz="2400" dirty="0" smtClean="0">
                <a:sym typeface="Symbol"/>
              </a:rPr>
              <a:t> </a:t>
            </a:r>
            <a:r>
              <a:rPr lang="en-US" sz="2400" dirty="0" smtClean="0"/>
              <a:t>A[j]</a:t>
            </a:r>
          </a:p>
          <a:p>
            <a:r>
              <a:rPr lang="en-US" sz="2400" dirty="0" smtClean="0"/>
              <a:t>Array A must have all the data it started with</a:t>
            </a:r>
          </a:p>
        </p:txBody>
      </p:sp>
    </p:spTree>
    <p:extLst>
      <p:ext uri="{BB962C8B-B14F-4D97-AF65-F5344CB8AC3E}">
        <p14:creationId xmlns:p14="http://schemas.microsoft.com/office/powerpoint/2010/main" val="2950831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Just Arrays?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t>The algorithms we will talk about will assume that the data is an array</a:t>
            </a:r>
          </a:p>
          <a:p>
            <a:r>
              <a:rPr lang="en-US" sz="2600" dirty="0" smtClean="0"/>
              <a:t>Arrays allow direct index referencing</a:t>
            </a:r>
          </a:p>
          <a:p>
            <a:r>
              <a:rPr lang="en-US" sz="2600" dirty="0" smtClean="0"/>
              <a:t>Arrays are contiguous in memory</a:t>
            </a:r>
          </a:p>
          <a:p>
            <a:pPr marL="0" indent="0">
              <a:buNone/>
            </a:pPr>
            <a:endParaRPr lang="en-US" sz="1600" dirty="0"/>
          </a:p>
          <a:p>
            <a:pPr marL="0" indent="0">
              <a:buNone/>
            </a:pPr>
            <a:r>
              <a:rPr lang="en-US" sz="2800" dirty="0" smtClean="0"/>
              <a:t>But data may come in a linked list</a:t>
            </a:r>
          </a:p>
          <a:p>
            <a:r>
              <a:rPr lang="en-US" sz="2600" dirty="0" smtClean="0"/>
              <a:t>Some algorithms can be adjusted to work with linked lists but algorithm performance will likely change (at least in constant factors)</a:t>
            </a:r>
          </a:p>
          <a:p>
            <a:r>
              <a:rPr lang="en-US" sz="2600" dirty="0" smtClean="0"/>
              <a:t>May be reasonable to do a O(n) copy to an array and then back to a linked list</a:t>
            </a:r>
            <a:endParaRPr lang="en-US" sz="2600" dirty="0"/>
          </a:p>
        </p:txBody>
      </p:sp>
    </p:spTree>
    <p:extLst>
      <p:ext uri="{BB962C8B-B14F-4D97-AF65-F5344CB8AC3E}">
        <p14:creationId xmlns:p14="http://schemas.microsoft.com/office/powerpoint/2010/main" val="2656088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Standard Comparison Sort Algorithms</a:t>
            </a:r>
            <a:endParaRPr lang="en-US" dirty="0"/>
          </a:p>
        </p:txBody>
      </p:sp>
      <p:sp>
        <p:nvSpPr>
          <p:cNvPr id="8" name="Text Placeholder 7"/>
          <p:cNvSpPr>
            <a:spLocks noGrp="1"/>
          </p:cNvSpPr>
          <p:nvPr>
            <p:ph type="body" idx="1"/>
          </p:nvPr>
        </p:nvSpPr>
        <p:spPr/>
        <p:txBody>
          <a:bodyPr>
            <a:normAutofit/>
          </a:bodyPr>
          <a:lstStyle/>
          <a:p>
            <a:r>
              <a:rPr lang="en-US" sz="2400" dirty="0" smtClean="0">
                <a:solidFill>
                  <a:srgbClr val="0070C0"/>
                </a:solidFill>
              </a:rPr>
              <a:t>Everyone and their mother's uncle's cousin's barber's daughter's friend has made a sorting algorithm</a:t>
            </a:r>
            <a:endParaRPr lang="en-US" sz="2400" dirty="0">
              <a:solidFill>
                <a:srgbClr val="0070C0"/>
              </a:solidFill>
            </a:endParaRPr>
          </a:p>
        </p:txBody>
      </p:sp>
    </p:spTree>
    <p:extLst>
      <p:ext uri="{BB962C8B-B14F-4D97-AF65-F5344CB8AC3E}">
        <p14:creationId xmlns:p14="http://schemas.microsoft.com/office/powerpoint/2010/main" val="2931807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 Many Sorts</a:t>
            </a:r>
            <a:endParaRPr lang="en-US" dirty="0"/>
          </a:p>
        </p:txBody>
      </p:sp>
      <p:sp>
        <p:nvSpPr>
          <p:cNvPr id="8" name="Content Placeholder 7"/>
          <p:cNvSpPr>
            <a:spLocks noGrp="1"/>
          </p:cNvSpPr>
          <p:nvPr>
            <p:ph idx="1"/>
          </p:nvPr>
        </p:nvSpPr>
        <p:spPr/>
        <p:txBody>
          <a:bodyPr>
            <a:normAutofit/>
          </a:bodyPr>
          <a:lstStyle/>
          <a:p>
            <a:pPr marL="0" indent="0">
              <a:buNone/>
            </a:pPr>
            <a:r>
              <a:rPr lang="en-US" sz="2800" dirty="0" smtClean="0"/>
              <a:t>Sorting has been one of the most active topics of algorithm research:</a:t>
            </a:r>
          </a:p>
          <a:p>
            <a:r>
              <a:rPr lang="en-US" sz="2600" dirty="0" smtClean="0"/>
              <a:t>What happens if we do … instead?</a:t>
            </a:r>
          </a:p>
          <a:p>
            <a:r>
              <a:rPr lang="en-US" sz="2600" dirty="0" smtClean="0"/>
              <a:t>Can we eke out a slightly better constant time improvement?</a:t>
            </a:r>
          </a:p>
          <a:p>
            <a:pPr marL="0" indent="0">
              <a:buNone/>
            </a:pPr>
            <a:endParaRPr lang="en-US" sz="2800" dirty="0" smtClean="0"/>
          </a:p>
          <a:p>
            <a:pPr marL="0" indent="0">
              <a:buNone/>
            </a:pPr>
            <a:r>
              <a:rPr lang="en-US" sz="2800" dirty="0" smtClean="0"/>
              <a:t>Check these sites out on your own time:</a:t>
            </a:r>
          </a:p>
          <a:p>
            <a:r>
              <a:rPr lang="en-US" sz="2600" dirty="0" smtClean="0"/>
              <a:t>http</a:t>
            </a:r>
            <a:r>
              <a:rPr lang="en-US" sz="2600" dirty="0"/>
              <a:t>://</a:t>
            </a:r>
            <a:r>
              <a:rPr lang="en-US" sz="2600" dirty="0" smtClean="0"/>
              <a:t>en.wikipedia.org/wiki/Sorting_algorithm</a:t>
            </a:r>
          </a:p>
          <a:p>
            <a:r>
              <a:rPr lang="en-US" sz="2600" dirty="0"/>
              <a:t>http://www.sorting-algorithms.com/</a:t>
            </a:r>
            <a:endParaRPr lang="en-US" sz="2600" dirty="0" smtClean="0"/>
          </a:p>
        </p:txBody>
      </p:sp>
    </p:spTree>
    <p:extLst>
      <p:ext uri="{BB962C8B-B14F-4D97-AF65-F5344CB8AC3E}">
        <p14:creationId xmlns:p14="http://schemas.microsoft.com/office/powerpoint/2010/main" val="1689817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The Big Picture</a:t>
            </a:r>
            <a:endParaRPr lang="en-US" dirty="0"/>
          </a:p>
        </p:txBody>
      </p:sp>
      <p:sp>
        <p:nvSpPr>
          <p:cNvPr id="7" name="Text Box 4"/>
          <p:cNvSpPr txBox="1">
            <a:spLocks noChangeArrowheads="1"/>
          </p:cNvSpPr>
          <p:nvPr>
            <p:custDataLst>
              <p:tags r:id="rId1"/>
            </p:custDataLst>
          </p:nvPr>
        </p:nvSpPr>
        <p:spPr bwMode="auto">
          <a:xfrm>
            <a:off x="1876525" y="1594730"/>
            <a:ext cx="1667443"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dirty="0">
                <a:latin typeface="+mj-lt"/>
              </a:rPr>
              <a:t>Simple</a:t>
            </a:r>
          </a:p>
          <a:p>
            <a:pPr algn="ctr" eaLnBrk="1" hangingPunct="1"/>
            <a:r>
              <a:rPr lang="en-US" sz="2000" dirty="0">
                <a:latin typeface="+mj-lt"/>
                <a:sym typeface="Symbol" pitchFamily="18" charset="2"/>
              </a:rPr>
              <a:t>algorithms:</a:t>
            </a:r>
          </a:p>
          <a:p>
            <a:pPr algn="ctr" eaLnBrk="1" hangingPunct="1"/>
            <a:r>
              <a:rPr lang="en-US" sz="2000" dirty="0">
                <a:latin typeface="+mj-lt"/>
                <a:sym typeface="Symbol" pitchFamily="18" charset="2"/>
              </a:rPr>
              <a:t>O(</a:t>
            </a:r>
            <a:r>
              <a:rPr lang="en-US" sz="2000" i="1" dirty="0">
                <a:latin typeface="+mj-lt"/>
                <a:sym typeface="Symbol" pitchFamily="18" charset="2"/>
              </a:rPr>
              <a:t>n</a:t>
            </a:r>
            <a:r>
              <a:rPr lang="en-US" sz="2000" baseline="30000" dirty="0">
                <a:latin typeface="+mj-lt"/>
                <a:sym typeface="Symbol" pitchFamily="18" charset="2"/>
              </a:rPr>
              <a:t>2</a:t>
            </a:r>
            <a:r>
              <a:rPr lang="en-US" sz="2000" dirty="0">
                <a:latin typeface="+mj-lt"/>
                <a:sym typeface="Symbol" pitchFamily="18" charset="2"/>
              </a:rPr>
              <a:t>)</a:t>
            </a:r>
          </a:p>
        </p:txBody>
      </p:sp>
      <p:sp>
        <p:nvSpPr>
          <p:cNvPr id="8" name="Text Box 5"/>
          <p:cNvSpPr txBox="1">
            <a:spLocks noChangeArrowheads="1"/>
          </p:cNvSpPr>
          <p:nvPr>
            <p:custDataLst>
              <p:tags r:id="rId2"/>
            </p:custDataLst>
          </p:nvPr>
        </p:nvSpPr>
        <p:spPr bwMode="auto">
          <a:xfrm>
            <a:off x="3638090" y="2351260"/>
            <a:ext cx="1667443"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a:latin typeface="+mj-lt"/>
              </a:rPr>
              <a:t>Fancier</a:t>
            </a:r>
          </a:p>
          <a:p>
            <a:pPr algn="ctr" eaLnBrk="1" hangingPunct="1"/>
            <a:r>
              <a:rPr lang="en-US" sz="2000">
                <a:latin typeface="+mj-lt"/>
                <a:sym typeface="Symbol" pitchFamily="18" charset="2"/>
              </a:rPr>
              <a:t>algorithms:</a:t>
            </a:r>
          </a:p>
          <a:p>
            <a:pPr algn="ctr" eaLnBrk="1" hangingPunct="1"/>
            <a:r>
              <a:rPr lang="en-US" sz="2000">
                <a:latin typeface="+mj-lt"/>
                <a:sym typeface="Symbol" pitchFamily="18" charset="2"/>
              </a:rPr>
              <a:t>O(</a:t>
            </a:r>
            <a:r>
              <a:rPr lang="en-US" sz="2000" i="1">
                <a:latin typeface="+mj-lt"/>
                <a:sym typeface="Symbol" pitchFamily="18" charset="2"/>
              </a:rPr>
              <a:t>n</a:t>
            </a:r>
            <a:r>
              <a:rPr lang="en-US" sz="2000">
                <a:latin typeface="+mj-lt"/>
                <a:sym typeface="Symbol" pitchFamily="18" charset="2"/>
              </a:rPr>
              <a:t> log </a:t>
            </a:r>
            <a:r>
              <a:rPr lang="en-US" sz="2000" i="1">
                <a:latin typeface="+mj-lt"/>
                <a:sym typeface="Symbol" pitchFamily="18" charset="2"/>
              </a:rPr>
              <a:t>n</a:t>
            </a:r>
            <a:r>
              <a:rPr lang="en-US" sz="2000">
                <a:latin typeface="+mj-lt"/>
                <a:sym typeface="Symbol" pitchFamily="18" charset="2"/>
              </a:rPr>
              <a:t>)</a:t>
            </a:r>
          </a:p>
        </p:txBody>
      </p:sp>
      <p:sp>
        <p:nvSpPr>
          <p:cNvPr id="9" name="Text Box 6"/>
          <p:cNvSpPr txBox="1">
            <a:spLocks noChangeArrowheads="1"/>
          </p:cNvSpPr>
          <p:nvPr>
            <p:custDataLst>
              <p:tags r:id="rId3"/>
            </p:custDataLst>
          </p:nvPr>
        </p:nvSpPr>
        <p:spPr bwMode="auto">
          <a:xfrm>
            <a:off x="5399655" y="3107790"/>
            <a:ext cx="1888658"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dirty="0">
                <a:latin typeface="+mj-lt"/>
              </a:rPr>
              <a:t>Comparison</a:t>
            </a:r>
          </a:p>
          <a:p>
            <a:pPr algn="ctr" eaLnBrk="1" hangingPunct="1"/>
            <a:r>
              <a:rPr lang="en-US" sz="2000" dirty="0">
                <a:latin typeface="+mj-lt"/>
              </a:rPr>
              <a:t>lower bound:</a:t>
            </a:r>
            <a:endParaRPr lang="en-US" sz="2000" dirty="0">
              <a:latin typeface="+mj-lt"/>
              <a:sym typeface="Symbol" pitchFamily="18" charset="2"/>
            </a:endParaRPr>
          </a:p>
          <a:p>
            <a:pPr algn="ctr" eaLnBrk="1" hangingPunct="1"/>
            <a:r>
              <a:rPr lang="en-US" sz="2000" dirty="0">
                <a:latin typeface="+mj-lt"/>
                <a:sym typeface="Symbol" pitchFamily="18" charset="2"/>
              </a:rPr>
              <a:t>(</a:t>
            </a:r>
            <a:r>
              <a:rPr lang="en-US" sz="2000" i="1" dirty="0">
                <a:latin typeface="+mj-lt"/>
                <a:sym typeface="Symbol" pitchFamily="18" charset="2"/>
              </a:rPr>
              <a:t>n</a:t>
            </a:r>
            <a:r>
              <a:rPr lang="en-US" sz="2000" dirty="0">
                <a:latin typeface="+mj-lt"/>
                <a:sym typeface="Symbol" pitchFamily="18" charset="2"/>
              </a:rPr>
              <a:t> log </a:t>
            </a:r>
            <a:r>
              <a:rPr lang="en-US" sz="2000" i="1" dirty="0">
                <a:latin typeface="+mj-lt"/>
                <a:sym typeface="Symbol" pitchFamily="18" charset="2"/>
              </a:rPr>
              <a:t>n</a:t>
            </a:r>
            <a:r>
              <a:rPr lang="en-US" sz="2000" dirty="0">
                <a:latin typeface="+mj-lt"/>
                <a:sym typeface="Symbol" pitchFamily="18" charset="2"/>
              </a:rPr>
              <a:t>)</a:t>
            </a:r>
          </a:p>
        </p:txBody>
      </p:sp>
      <p:sp>
        <p:nvSpPr>
          <p:cNvPr id="10" name="Text Box 7"/>
          <p:cNvSpPr txBox="1">
            <a:spLocks noChangeArrowheads="1"/>
          </p:cNvSpPr>
          <p:nvPr>
            <p:custDataLst>
              <p:tags r:id="rId4"/>
            </p:custDataLst>
          </p:nvPr>
        </p:nvSpPr>
        <p:spPr bwMode="auto">
          <a:xfrm>
            <a:off x="7382435" y="3864321"/>
            <a:ext cx="1667443"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dirty="0">
                <a:latin typeface="+mj-lt"/>
              </a:rPr>
              <a:t>Specialized</a:t>
            </a:r>
          </a:p>
          <a:p>
            <a:pPr algn="ctr" eaLnBrk="1" hangingPunct="1"/>
            <a:r>
              <a:rPr lang="en-US" sz="2000" dirty="0">
                <a:latin typeface="+mj-lt"/>
              </a:rPr>
              <a:t>algorithms:</a:t>
            </a:r>
            <a:endParaRPr lang="en-US" sz="2000" dirty="0">
              <a:latin typeface="+mj-lt"/>
              <a:sym typeface="Symbol" pitchFamily="18" charset="2"/>
            </a:endParaRPr>
          </a:p>
          <a:p>
            <a:pPr algn="ctr" eaLnBrk="1" hangingPunct="1"/>
            <a:r>
              <a:rPr lang="en-US" sz="2000" dirty="0">
                <a:latin typeface="+mj-lt"/>
                <a:sym typeface="Symbol" pitchFamily="18" charset="2"/>
              </a:rPr>
              <a:t>O(</a:t>
            </a:r>
            <a:r>
              <a:rPr lang="en-US" sz="2000" i="1" dirty="0">
                <a:latin typeface="+mj-lt"/>
                <a:sym typeface="Symbol" pitchFamily="18" charset="2"/>
              </a:rPr>
              <a:t>n</a:t>
            </a:r>
            <a:r>
              <a:rPr lang="en-US" sz="2000" dirty="0">
                <a:latin typeface="+mj-lt"/>
                <a:sym typeface="Symbol" pitchFamily="18" charset="2"/>
              </a:rPr>
              <a:t>)</a:t>
            </a:r>
          </a:p>
        </p:txBody>
      </p:sp>
      <p:sp>
        <p:nvSpPr>
          <p:cNvPr id="12" name="Text Box 9"/>
          <p:cNvSpPr txBox="1">
            <a:spLocks noChangeArrowheads="1"/>
          </p:cNvSpPr>
          <p:nvPr>
            <p:custDataLst>
              <p:tags r:id="rId5"/>
            </p:custDataLst>
          </p:nvPr>
        </p:nvSpPr>
        <p:spPr bwMode="auto">
          <a:xfrm>
            <a:off x="1737864" y="3294167"/>
            <a:ext cx="1944763" cy="1631216"/>
          </a:xfrm>
          <a:prstGeom prst="rect">
            <a:avLst/>
          </a:prstGeom>
          <a:noFill/>
          <a:ln w="9525">
            <a:noFill/>
            <a:miter lim="800000"/>
            <a:headEnd/>
            <a:tailEnd/>
          </a:ln>
          <a:effectLst/>
        </p:spPr>
        <p:txBody>
          <a:bodyPr wrap="none">
            <a:spAutoFit/>
          </a:bodyPr>
          <a:lstStyle/>
          <a:p>
            <a:pPr algn="ctr" eaLnBrk="1" hangingPunct="1"/>
            <a:r>
              <a:rPr lang="en-US" sz="2000" dirty="0">
                <a:latin typeface="+mj-lt"/>
              </a:rPr>
              <a:t>Insertion sort</a:t>
            </a:r>
          </a:p>
          <a:p>
            <a:pPr algn="ctr" eaLnBrk="1" hangingPunct="1"/>
            <a:r>
              <a:rPr lang="en-US" sz="2000" dirty="0">
                <a:latin typeface="+mj-lt"/>
              </a:rPr>
              <a:t>Selection </a:t>
            </a:r>
            <a:r>
              <a:rPr lang="en-US" sz="2000" dirty="0" smtClean="0">
                <a:latin typeface="+mj-lt"/>
              </a:rPr>
              <a:t>sort</a:t>
            </a:r>
          </a:p>
          <a:p>
            <a:pPr algn="ctr" eaLnBrk="1" hangingPunct="1"/>
            <a:r>
              <a:rPr lang="en-US" sz="2000" dirty="0" smtClean="0">
                <a:latin typeface="+mj-lt"/>
              </a:rPr>
              <a:t>Bubble Sort</a:t>
            </a:r>
            <a:endParaRPr lang="en-US" sz="2000" dirty="0">
              <a:latin typeface="+mj-lt"/>
            </a:endParaRPr>
          </a:p>
          <a:p>
            <a:pPr algn="ctr" eaLnBrk="1" hangingPunct="1"/>
            <a:r>
              <a:rPr lang="en-US" sz="2000" dirty="0" smtClean="0">
                <a:solidFill>
                  <a:schemeClr val="bg2"/>
                </a:solidFill>
                <a:latin typeface="+mj-lt"/>
              </a:rPr>
              <a:t>Shell </a:t>
            </a:r>
            <a:r>
              <a:rPr lang="en-US" sz="2000" dirty="0">
                <a:solidFill>
                  <a:schemeClr val="bg2"/>
                </a:solidFill>
                <a:latin typeface="+mj-lt"/>
              </a:rPr>
              <a:t>sort</a:t>
            </a:r>
          </a:p>
          <a:p>
            <a:pPr algn="ctr" eaLnBrk="1" hangingPunct="1"/>
            <a:r>
              <a:rPr lang="en-US" sz="2000" dirty="0">
                <a:solidFill>
                  <a:schemeClr val="bg2"/>
                </a:solidFill>
                <a:latin typeface="+mj-lt"/>
              </a:rPr>
              <a:t>…</a:t>
            </a:r>
          </a:p>
        </p:txBody>
      </p:sp>
      <p:sp>
        <p:nvSpPr>
          <p:cNvPr id="13" name="Text Box 10"/>
          <p:cNvSpPr txBox="1">
            <a:spLocks noChangeArrowheads="1"/>
          </p:cNvSpPr>
          <p:nvPr>
            <p:custDataLst>
              <p:tags r:id="rId6"/>
            </p:custDataLst>
          </p:nvPr>
        </p:nvSpPr>
        <p:spPr bwMode="auto">
          <a:xfrm>
            <a:off x="3331306" y="4310597"/>
            <a:ext cx="2281009" cy="1323439"/>
          </a:xfrm>
          <a:prstGeom prst="rect">
            <a:avLst/>
          </a:prstGeom>
          <a:noFill/>
          <a:ln w="9525">
            <a:noFill/>
            <a:miter lim="800000"/>
            <a:headEnd/>
            <a:tailEnd/>
          </a:ln>
          <a:effectLst/>
        </p:spPr>
        <p:txBody>
          <a:bodyPr wrap="none">
            <a:spAutoFit/>
          </a:bodyPr>
          <a:lstStyle/>
          <a:p>
            <a:pPr algn="ctr" eaLnBrk="1" hangingPunct="1"/>
            <a:r>
              <a:rPr lang="en-US" sz="2000" dirty="0">
                <a:latin typeface="+mj-lt"/>
              </a:rPr>
              <a:t>Heap sort</a:t>
            </a:r>
          </a:p>
          <a:p>
            <a:pPr algn="ctr" eaLnBrk="1" hangingPunct="1"/>
            <a:r>
              <a:rPr lang="en-US" sz="2000" dirty="0">
                <a:latin typeface="+mj-lt"/>
              </a:rPr>
              <a:t>Merge sort</a:t>
            </a:r>
          </a:p>
          <a:p>
            <a:pPr algn="ctr" eaLnBrk="1" hangingPunct="1"/>
            <a:r>
              <a:rPr lang="en-US" sz="2000" dirty="0">
                <a:latin typeface="+mj-lt"/>
              </a:rPr>
              <a:t>Quick </a:t>
            </a:r>
            <a:r>
              <a:rPr lang="en-US" sz="2000" dirty="0" smtClean="0">
                <a:latin typeface="+mj-lt"/>
              </a:rPr>
              <a:t>sort (</a:t>
            </a:r>
            <a:r>
              <a:rPr lang="en-US" sz="2000" dirty="0" err="1" smtClean="0">
                <a:latin typeface="+mj-lt"/>
              </a:rPr>
              <a:t>avg</a:t>
            </a:r>
            <a:r>
              <a:rPr lang="en-US" sz="2000" dirty="0" smtClean="0">
                <a:latin typeface="+mj-lt"/>
              </a:rPr>
              <a:t>)</a:t>
            </a:r>
            <a:endParaRPr lang="en-US" sz="2000" dirty="0">
              <a:latin typeface="+mj-lt"/>
            </a:endParaRPr>
          </a:p>
          <a:p>
            <a:pPr algn="ctr" eaLnBrk="1" hangingPunct="1"/>
            <a:r>
              <a:rPr lang="en-US" sz="2000" dirty="0">
                <a:latin typeface="+mj-lt"/>
              </a:rPr>
              <a:t>…</a:t>
            </a:r>
          </a:p>
        </p:txBody>
      </p:sp>
      <p:sp>
        <p:nvSpPr>
          <p:cNvPr id="14" name="Text Box 11"/>
          <p:cNvSpPr txBox="1">
            <a:spLocks noChangeArrowheads="1"/>
          </p:cNvSpPr>
          <p:nvPr>
            <p:custDataLst>
              <p:tags r:id="rId7"/>
            </p:custDataLst>
          </p:nvPr>
        </p:nvSpPr>
        <p:spPr bwMode="auto">
          <a:xfrm>
            <a:off x="7392502" y="5464314"/>
            <a:ext cx="1647309" cy="707886"/>
          </a:xfrm>
          <a:prstGeom prst="rect">
            <a:avLst/>
          </a:prstGeom>
          <a:noFill/>
          <a:ln w="9525">
            <a:noFill/>
            <a:miter lim="800000"/>
            <a:headEnd/>
            <a:tailEnd/>
          </a:ln>
          <a:effectLst/>
        </p:spPr>
        <p:txBody>
          <a:bodyPr wrap="none">
            <a:spAutoFit/>
          </a:bodyPr>
          <a:lstStyle/>
          <a:p>
            <a:pPr algn="ctr" eaLnBrk="1" hangingPunct="1"/>
            <a:r>
              <a:rPr lang="en-US" sz="2000" dirty="0">
                <a:latin typeface="+mj-lt"/>
              </a:rPr>
              <a:t>Bucket sort</a:t>
            </a:r>
          </a:p>
          <a:p>
            <a:pPr algn="ctr" eaLnBrk="1" hangingPunct="1"/>
            <a:r>
              <a:rPr lang="en-US" sz="2000" dirty="0">
                <a:latin typeface="+mj-lt"/>
              </a:rPr>
              <a:t>Radix sort</a:t>
            </a:r>
          </a:p>
        </p:txBody>
      </p:sp>
      <p:cxnSp>
        <p:nvCxnSpPr>
          <p:cNvPr id="16" name="AutoShape 13"/>
          <p:cNvCxnSpPr>
            <a:cxnSpLocks noChangeShapeType="1"/>
            <a:stCxn id="7" idx="2"/>
            <a:endCxn id="12" idx="0"/>
          </p:cNvCxnSpPr>
          <p:nvPr>
            <p:custDataLst>
              <p:tags r:id="rId8"/>
            </p:custDataLst>
          </p:nvPr>
        </p:nvCxnSpPr>
        <p:spPr bwMode="auto">
          <a:xfrm flipH="1">
            <a:off x="2710246" y="2702726"/>
            <a:ext cx="1" cy="591441"/>
          </a:xfrm>
          <a:prstGeom prst="straightConnector1">
            <a:avLst/>
          </a:prstGeom>
          <a:noFill/>
          <a:ln w="9525">
            <a:solidFill>
              <a:schemeClr val="tx1"/>
            </a:solidFill>
            <a:round/>
            <a:headEnd/>
            <a:tailEnd/>
          </a:ln>
          <a:effectLst/>
        </p:spPr>
      </p:cxnSp>
      <p:cxnSp>
        <p:nvCxnSpPr>
          <p:cNvPr id="17" name="AutoShape 14"/>
          <p:cNvCxnSpPr>
            <a:cxnSpLocks noChangeShapeType="1"/>
            <a:stCxn id="8" idx="2"/>
            <a:endCxn id="13" idx="0"/>
          </p:cNvCxnSpPr>
          <p:nvPr>
            <p:custDataLst>
              <p:tags r:id="rId9"/>
            </p:custDataLst>
          </p:nvPr>
        </p:nvCxnSpPr>
        <p:spPr bwMode="auto">
          <a:xfrm flipH="1">
            <a:off x="4471811" y="3459256"/>
            <a:ext cx="1" cy="851341"/>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0"/>
            </p:custDataLst>
          </p:nvPr>
        </p:nvCxnSpPr>
        <p:spPr bwMode="auto">
          <a:xfrm>
            <a:off x="8216157" y="4972317"/>
            <a:ext cx="0" cy="491997"/>
          </a:xfrm>
          <a:prstGeom prst="straightConnector1">
            <a:avLst/>
          </a:prstGeom>
          <a:noFill/>
          <a:ln w="9525">
            <a:solidFill>
              <a:schemeClr val="tx1"/>
            </a:solidFill>
            <a:round/>
            <a:headEnd/>
            <a:tailEnd/>
          </a:ln>
          <a:effectLst/>
        </p:spPr>
      </p:cxnSp>
      <p:sp>
        <p:nvSpPr>
          <p:cNvPr id="20" name="Text Box 4"/>
          <p:cNvSpPr txBox="1">
            <a:spLocks noChangeArrowheads="1"/>
          </p:cNvSpPr>
          <p:nvPr>
            <p:custDataLst>
              <p:tags r:id="rId11"/>
            </p:custDataLst>
          </p:nvPr>
        </p:nvSpPr>
        <p:spPr bwMode="auto">
          <a:xfrm>
            <a:off x="84901" y="838200"/>
            <a:ext cx="1667443"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dirty="0" smtClean="0">
                <a:latin typeface="+mj-lt"/>
              </a:rPr>
              <a:t>Horrible </a:t>
            </a:r>
            <a:br>
              <a:rPr lang="en-US" sz="2000" dirty="0" smtClean="0">
                <a:latin typeface="+mj-lt"/>
              </a:rPr>
            </a:br>
            <a:r>
              <a:rPr lang="en-US" sz="2000" dirty="0" smtClean="0">
                <a:latin typeface="+mj-lt"/>
              </a:rPr>
              <a:t>algorithms</a:t>
            </a:r>
            <a:r>
              <a:rPr lang="en-US" sz="2000" dirty="0" smtClean="0">
                <a:latin typeface="+mj-lt"/>
                <a:sym typeface="Symbol" pitchFamily="18" charset="2"/>
              </a:rPr>
              <a:t>:</a:t>
            </a:r>
          </a:p>
          <a:p>
            <a:pPr algn="ctr" eaLnBrk="1" hangingPunct="1"/>
            <a:r>
              <a:rPr lang="el-GR" sz="2000" dirty="0" smtClean="0">
                <a:latin typeface="+mj-lt"/>
                <a:sym typeface="Symbol" pitchFamily="18" charset="2"/>
              </a:rPr>
              <a:t>Ω</a:t>
            </a:r>
            <a:r>
              <a:rPr lang="en-US" sz="2000" dirty="0" smtClean="0">
                <a:latin typeface="+mj-lt"/>
                <a:sym typeface="Symbol" pitchFamily="18" charset="2"/>
              </a:rPr>
              <a:t>(</a:t>
            </a:r>
            <a:r>
              <a:rPr lang="en-US" sz="2000" i="1" dirty="0" smtClean="0">
                <a:latin typeface="+mj-lt"/>
                <a:sym typeface="Symbol" pitchFamily="18" charset="2"/>
              </a:rPr>
              <a:t>n</a:t>
            </a:r>
            <a:r>
              <a:rPr lang="en-US" sz="2000" baseline="30000" dirty="0" smtClean="0">
                <a:latin typeface="+mj-lt"/>
                <a:sym typeface="Symbol" pitchFamily="18" charset="2"/>
              </a:rPr>
              <a:t>2</a:t>
            </a:r>
            <a:r>
              <a:rPr lang="en-US" sz="2000" dirty="0" smtClean="0">
                <a:latin typeface="+mj-lt"/>
                <a:sym typeface="Symbol" pitchFamily="18" charset="2"/>
              </a:rPr>
              <a:t>)</a:t>
            </a:r>
            <a:endParaRPr lang="en-US" sz="2000" dirty="0">
              <a:latin typeface="+mj-lt"/>
              <a:sym typeface="Symbol" pitchFamily="18" charset="2"/>
            </a:endParaRPr>
          </a:p>
        </p:txBody>
      </p:sp>
      <p:sp>
        <p:nvSpPr>
          <p:cNvPr id="21" name="Text Box 9"/>
          <p:cNvSpPr txBox="1">
            <a:spLocks noChangeArrowheads="1"/>
          </p:cNvSpPr>
          <p:nvPr>
            <p:custDataLst>
              <p:tags r:id="rId12"/>
            </p:custDataLst>
          </p:nvPr>
        </p:nvSpPr>
        <p:spPr bwMode="auto">
          <a:xfrm>
            <a:off x="61657" y="2512010"/>
            <a:ext cx="1713931" cy="707886"/>
          </a:xfrm>
          <a:prstGeom prst="rect">
            <a:avLst/>
          </a:prstGeom>
          <a:noFill/>
          <a:ln w="9525">
            <a:noFill/>
            <a:miter lim="800000"/>
            <a:headEnd/>
            <a:tailEnd/>
          </a:ln>
          <a:effectLst/>
        </p:spPr>
        <p:txBody>
          <a:bodyPr wrap="none">
            <a:spAutoFit/>
          </a:bodyPr>
          <a:lstStyle/>
          <a:p>
            <a:pPr algn="ctr" eaLnBrk="1" hangingPunct="1"/>
            <a:r>
              <a:rPr lang="en-US" sz="2000" dirty="0" err="1" smtClean="0">
                <a:latin typeface="+mj-lt"/>
              </a:rPr>
              <a:t>Bogo</a:t>
            </a:r>
            <a:r>
              <a:rPr lang="en-US" sz="2000" dirty="0" smtClean="0">
                <a:latin typeface="+mj-lt"/>
              </a:rPr>
              <a:t> Sort</a:t>
            </a:r>
          </a:p>
          <a:p>
            <a:pPr algn="ctr" eaLnBrk="1" hangingPunct="1"/>
            <a:r>
              <a:rPr lang="en-US" sz="2000" dirty="0" smtClean="0">
                <a:latin typeface="+mj-lt"/>
              </a:rPr>
              <a:t>Stooge Sort</a:t>
            </a:r>
            <a:endParaRPr lang="en-US" sz="2000" dirty="0">
              <a:latin typeface="+mj-lt"/>
            </a:endParaRPr>
          </a:p>
        </p:txBody>
      </p:sp>
      <p:cxnSp>
        <p:nvCxnSpPr>
          <p:cNvPr id="22" name="AutoShape 13"/>
          <p:cNvCxnSpPr>
            <a:cxnSpLocks noChangeShapeType="1"/>
            <a:stCxn id="20" idx="2"/>
            <a:endCxn id="21" idx="0"/>
          </p:cNvCxnSpPr>
          <p:nvPr>
            <p:custDataLst>
              <p:tags r:id="rId13"/>
            </p:custDataLst>
          </p:nvPr>
        </p:nvCxnSpPr>
        <p:spPr bwMode="auto">
          <a:xfrm>
            <a:off x="918623" y="1946196"/>
            <a:ext cx="0" cy="565814"/>
          </a:xfrm>
          <a:prstGeom prst="straightConnector1">
            <a:avLst/>
          </a:prstGeom>
          <a:noFill/>
          <a:ln w="9525">
            <a:solidFill>
              <a:schemeClr val="tx1"/>
            </a:solidFill>
            <a:round/>
            <a:headEnd/>
            <a:tailEnd/>
          </a:ln>
          <a:effectLst/>
        </p:spPr>
      </p:cxnSp>
    </p:spTree>
    <p:extLst>
      <p:ext uri="{BB962C8B-B14F-4D97-AF65-F5344CB8AC3E}">
        <p14:creationId xmlns:p14="http://schemas.microsoft.com/office/powerpoint/2010/main" val="285318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normAutofit/>
          </a:bodyPr>
          <a:lstStyle/>
          <a:p>
            <a:r>
              <a:rPr lang="en-US" sz="3600" dirty="0" smtClean="0"/>
              <a:t>Sorting: The Big Picture</a:t>
            </a:r>
            <a:endParaRPr lang="en-US" sz="3600" dirty="0"/>
          </a:p>
        </p:txBody>
      </p:sp>
      <p:sp>
        <p:nvSpPr>
          <p:cNvPr id="7" name="Text Box 4"/>
          <p:cNvSpPr txBox="1">
            <a:spLocks noChangeArrowheads="1"/>
          </p:cNvSpPr>
          <p:nvPr>
            <p:custDataLst>
              <p:tags r:id="rId1"/>
            </p:custDataLst>
          </p:nvPr>
        </p:nvSpPr>
        <p:spPr bwMode="auto">
          <a:xfrm>
            <a:off x="1876525" y="1594730"/>
            <a:ext cx="1667443"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dirty="0">
                <a:latin typeface="+mj-lt"/>
              </a:rPr>
              <a:t>Simple</a:t>
            </a:r>
          </a:p>
          <a:p>
            <a:pPr algn="ctr" eaLnBrk="1" hangingPunct="1"/>
            <a:r>
              <a:rPr lang="en-US" sz="2000" dirty="0">
                <a:latin typeface="+mj-lt"/>
                <a:sym typeface="Symbol" pitchFamily="18" charset="2"/>
              </a:rPr>
              <a:t>algorithms:</a:t>
            </a:r>
          </a:p>
          <a:p>
            <a:pPr algn="ctr" eaLnBrk="1" hangingPunct="1"/>
            <a:r>
              <a:rPr lang="en-US" sz="2000" dirty="0">
                <a:latin typeface="+mj-lt"/>
                <a:sym typeface="Symbol" pitchFamily="18" charset="2"/>
              </a:rPr>
              <a:t>O(</a:t>
            </a:r>
            <a:r>
              <a:rPr lang="en-US" sz="2000" i="1" dirty="0">
                <a:latin typeface="+mj-lt"/>
                <a:sym typeface="Symbol" pitchFamily="18" charset="2"/>
              </a:rPr>
              <a:t>n</a:t>
            </a:r>
            <a:r>
              <a:rPr lang="en-US" sz="2000" baseline="30000" dirty="0">
                <a:latin typeface="+mj-lt"/>
                <a:sym typeface="Symbol" pitchFamily="18" charset="2"/>
              </a:rPr>
              <a:t>2</a:t>
            </a:r>
            <a:r>
              <a:rPr lang="en-US" sz="2000" dirty="0">
                <a:latin typeface="+mj-lt"/>
                <a:sym typeface="Symbol" pitchFamily="18" charset="2"/>
              </a:rPr>
              <a:t>)</a:t>
            </a:r>
          </a:p>
        </p:txBody>
      </p:sp>
      <p:sp>
        <p:nvSpPr>
          <p:cNvPr id="8" name="Text Box 5"/>
          <p:cNvSpPr txBox="1">
            <a:spLocks noChangeArrowheads="1"/>
          </p:cNvSpPr>
          <p:nvPr>
            <p:custDataLst>
              <p:tags r:id="rId2"/>
            </p:custDataLst>
          </p:nvPr>
        </p:nvSpPr>
        <p:spPr bwMode="auto">
          <a:xfrm>
            <a:off x="3638090" y="2351260"/>
            <a:ext cx="1667443"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a:latin typeface="+mj-lt"/>
              </a:rPr>
              <a:t>Fancier</a:t>
            </a:r>
          </a:p>
          <a:p>
            <a:pPr algn="ctr" eaLnBrk="1" hangingPunct="1"/>
            <a:r>
              <a:rPr lang="en-US" sz="2000">
                <a:latin typeface="+mj-lt"/>
                <a:sym typeface="Symbol" pitchFamily="18" charset="2"/>
              </a:rPr>
              <a:t>algorithms:</a:t>
            </a:r>
          </a:p>
          <a:p>
            <a:pPr algn="ctr" eaLnBrk="1" hangingPunct="1"/>
            <a:r>
              <a:rPr lang="en-US" sz="2000">
                <a:latin typeface="+mj-lt"/>
                <a:sym typeface="Symbol" pitchFamily="18" charset="2"/>
              </a:rPr>
              <a:t>O(</a:t>
            </a:r>
            <a:r>
              <a:rPr lang="en-US" sz="2000" i="1">
                <a:latin typeface="+mj-lt"/>
                <a:sym typeface="Symbol" pitchFamily="18" charset="2"/>
              </a:rPr>
              <a:t>n</a:t>
            </a:r>
            <a:r>
              <a:rPr lang="en-US" sz="2000">
                <a:latin typeface="+mj-lt"/>
                <a:sym typeface="Symbol" pitchFamily="18" charset="2"/>
              </a:rPr>
              <a:t> log </a:t>
            </a:r>
            <a:r>
              <a:rPr lang="en-US" sz="2000" i="1">
                <a:latin typeface="+mj-lt"/>
                <a:sym typeface="Symbol" pitchFamily="18" charset="2"/>
              </a:rPr>
              <a:t>n</a:t>
            </a:r>
            <a:r>
              <a:rPr lang="en-US" sz="2000">
                <a:latin typeface="+mj-lt"/>
                <a:sym typeface="Symbol" pitchFamily="18" charset="2"/>
              </a:rPr>
              <a:t>)</a:t>
            </a:r>
          </a:p>
        </p:txBody>
      </p:sp>
      <p:sp>
        <p:nvSpPr>
          <p:cNvPr id="9" name="Text Box 6"/>
          <p:cNvSpPr txBox="1">
            <a:spLocks noChangeArrowheads="1"/>
          </p:cNvSpPr>
          <p:nvPr>
            <p:custDataLst>
              <p:tags r:id="rId3"/>
            </p:custDataLst>
          </p:nvPr>
        </p:nvSpPr>
        <p:spPr bwMode="auto">
          <a:xfrm>
            <a:off x="5399655" y="3107790"/>
            <a:ext cx="1888658"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dirty="0">
                <a:latin typeface="+mj-lt"/>
              </a:rPr>
              <a:t>Comparison</a:t>
            </a:r>
          </a:p>
          <a:p>
            <a:pPr algn="ctr" eaLnBrk="1" hangingPunct="1"/>
            <a:r>
              <a:rPr lang="en-US" sz="2000" dirty="0">
                <a:latin typeface="+mj-lt"/>
              </a:rPr>
              <a:t>lower bound:</a:t>
            </a:r>
            <a:endParaRPr lang="en-US" sz="2000" dirty="0">
              <a:latin typeface="+mj-lt"/>
              <a:sym typeface="Symbol" pitchFamily="18" charset="2"/>
            </a:endParaRPr>
          </a:p>
          <a:p>
            <a:pPr algn="ctr" eaLnBrk="1" hangingPunct="1"/>
            <a:r>
              <a:rPr lang="en-US" sz="2000" dirty="0">
                <a:latin typeface="+mj-lt"/>
                <a:sym typeface="Symbol" pitchFamily="18" charset="2"/>
              </a:rPr>
              <a:t>(</a:t>
            </a:r>
            <a:r>
              <a:rPr lang="en-US" sz="2000" i="1" dirty="0">
                <a:latin typeface="+mj-lt"/>
                <a:sym typeface="Symbol" pitchFamily="18" charset="2"/>
              </a:rPr>
              <a:t>n</a:t>
            </a:r>
            <a:r>
              <a:rPr lang="en-US" sz="2000" dirty="0">
                <a:latin typeface="+mj-lt"/>
                <a:sym typeface="Symbol" pitchFamily="18" charset="2"/>
              </a:rPr>
              <a:t> log </a:t>
            </a:r>
            <a:r>
              <a:rPr lang="en-US" sz="2000" i="1" dirty="0">
                <a:latin typeface="+mj-lt"/>
                <a:sym typeface="Symbol" pitchFamily="18" charset="2"/>
              </a:rPr>
              <a:t>n</a:t>
            </a:r>
            <a:r>
              <a:rPr lang="en-US" sz="2000" dirty="0">
                <a:latin typeface="+mj-lt"/>
                <a:sym typeface="Symbol" pitchFamily="18" charset="2"/>
              </a:rPr>
              <a:t>)</a:t>
            </a:r>
          </a:p>
        </p:txBody>
      </p:sp>
      <p:sp>
        <p:nvSpPr>
          <p:cNvPr id="10" name="Text Box 7"/>
          <p:cNvSpPr txBox="1">
            <a:spLocks noChangeArrowheads="1"/>
          </p:cNvSpPr>
          <p:nvPr>
            <p:custDataLst>
              <p:tags r:id="rId4"/>
            </p:custDataLst>
          </p:nvPr>
        </p:nvSpPr>
        <p:spPr bwMode="auto">
          <a:xfrm>
            <a:off x="7382435" y="3864321"/>
            <a:ext cx="1667443"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dirty="0">
                <a:latin typeface="+mj-lt"/>
              </a:rPr>
              <a:t>Specialized</a:t>
            </a:r>
          </a:p>
          <a:p>
            <a:pPr algn="ctr" eaLnBrk="1" hangingPunct="1"/>
            <a:r>
              <a:rPr lang="en-US" sz="2000" dirty="0">
                <a:latin typeface="+mj-lt"/>
              </a:rPr>
              <a:t>algorithms:</a:t>
            </a:r>
            <a:endParaRPr lang="en-US" sz="2000" dirty="0">
              <a:latin typeface="+mj-lt"/>
              <a:sym typeface="Symbol" pitchFamily="18" charset="2"/>
            </a:endParaRPr>
          </a:p>
          <a:p>
            <a:pPr algn="ctr" eaLnBrk="1" hangingPunct="1"/>
            <a:r>
              <a:rPr lang="en-US" sz="2000" dirty="0">
                <a:latin typeface="+mj-lt"/>
                <a:sym typeface="Symbol" pitchFamily="18" charset="2"/>
              </a:rPr>
              <a:t>O(</a:t>
            </a:r>
            <a:r>
              <a:rPr lang="en-US" sz="2000" i="1" dirty="0">
                <a:latin typeface="+mj-lt"/>
                <a:sym typeface="Symbol" pitchFamily="18" charset="2"/>
              </a:rPr>
              <a:t>n</a:t>
            </a:r>
            <a:r>
              <a:rPr lang="en-US" sz="2000" dirty="0">
                <a:latin typeface="+mj-lt"/>
                <a:sym typeface="Symbol" pitchFamily="18" charset="2"/>
              </a:rPr>
              <a:t>)</a:t>
            </a:r>
          </a:p>
        </p:txBody>
      </p:sp>
      <p:sp>
        <p:nvSpPr>
          <p:cNvPr id="12" name="Text Box 9"/>
          <p:cNvSpPr txBox="1">
            <a:spLocks noChangeArrowheads="1"/>
          </p:cNvSpPr>
          <p:nvPr>
            <p:custDataLst>
              <p:tags r:id="rId5"/>
            </p:custDataLst>
          </p:nvPr>
        </p:nvSpPr>
        <p:spPr bwMode="auto">
          <a:xfrm>
            <a:off x="1737864" y="3294167"/>
            <a:ext cx="1944763" cy="1631216"/>
          </a:xfrm>
          <a:prstGeom prst="rect">
            <a:avLst/>
          </a:prstGeom>
          <a:noFill/>
          <a:ln w="9525">
            <a:noFill/>
            <a:miter lim="800000"/>
            <a:headEnd/>
            <a:tailEnd/>
          </a:ln>
          <a:effectLst/>
        </p:spPr>
        <p:txBody>
          <a:bodyPr wrap="none">
            <a:spAutoFit/>
          </a:bodyPr>
          <a:lstStyle/>
          <a:p>
            <a:pPr algn="ctr" eaLnBrk="1" hangingPunct="1"/>
            <a:r>
              <a:rPr lang="en-US" sz="2000" dirty="0">
                <a:latin typeface="+mj-lt"/>
              </a:rPr>
              <a:t>Insertion sort</a:t>
            </a:r>
          </a:p>
          <a:p>
            <a:pPr algn="ctr" eaLnBrk="1" hangingPunct="1"/>
            <a:r>
              <a:rPr lang="en-US" sz="2000" dirty="0">
                <a:latin typeface="+mj-lt"/>
              </a:rPr>
              <a:t>Selection </a:t>
            </a:r>
            <a:r>
              <a:rPr lang="en-US" sz="2000" dirty="0" smtClean="0">
                <a:latin typeface="+mj-lt"/>
              </a:rPr>
              <a:t>sort</a:t>
            </a:r>
          </a:p>
          <a:p>
            <a:pPr algn="ctr" eaLnBrk="1" hangingPunct="1"/>
            <a:r>
              <a:rPr lang="en-US" sz="2000" dirty="0" smtClean="0">
                <a:latin typeface="+mj-lt"/>
              </a:rPr>
              <a:t>Bubble Sort</a:t>
            </a:r>
            <a:endParaRPr lang="en-US" sz="2000" dirty="0">
              <a:latin typeface="+mj-lt"/>
            </a:endParaRPr>
          </a:p>
          <a:p>
            <a:pPr algn="ctr" eaLnBrk="1" hangingPunct="1"/>
            <a:r>
              <a:rPr lang="en-US" sz="2000" dirty="0" smtClean="0">
                <a:solidFill>
                  <a:schemeClr val="bg2"/>
                </a:solidFill>
                <a:latin typeface="+mj-lt"/>
              </a:rPr>
              <a:t>Shell </a:t>
            </a:r>
            <a:r>
              <a:rPr lang="en-US" sz="2000" dirty="0">
                <a:solidFill>
                  <a:schemeClr val="bg2"/>
                </a:solidFill>
                <a:latin typeface="+mj-lt"/>
              </a:rPr>
              <a:t>sort</a:t>
            </a:r>
          </a:p>
          <a:p>
            <a:pPr algn="ctr" eaLnBrk="1" hangingPunct="1"/>
            <a:r>
              <a:rPr lang="en-US" sz="2000" dirty="0">
                <a:solidFill>
                  <a:schemeClr val="bg2"/>
                </a:solidFill>
                <a:latin typeface="+mj-lt"/>
              </a:rPr>
              <a:t>…</a:t>
            </a:r>
          </a:p>
        </p:txBody>
      </p:sp>
      <p:sp>
        <p:nvSpPr>
          <p:cNvPr id="13" name="Text Box 10"/>
          <p:cNvSpPr txBox="1">
            <a:spLocks noChangeArrowheads="1"/>
          </p:cNvSpPr>
          <p:nvPr>
            <p:custDataLst>
              <p:tags r:id="rId6"/>
            </p:custDataLst>
          </p:nvPr>
        </p:nvSpPr>
        <p:spPr bwMode="auto">
          <a:xfrm>
            <a:off x="3331306" y="4310597"/>
            <a:ext cx="2281009" cy="1323439"/>
          </a:xfrm>
          <a:prstGeom prst="rect">
            <a:avLst/>
          </a:prstGeom>
          <a:noFill/>
          <a:ln w="9525">
            <a:noFill/>
            <a:miter lim="800000"/>
            <a:headEnd/>
            <a:tailEnd/>
          </a:ln>
          <a:effectLst/>
        </p:spPr>
        <p:txBody>
          <a:bodyPr wrap="none">
            <a:spAutoFit/>
          </a:bodyPr>
          <a:lstStyle/>
          <a:p>
            <a:pPr algn="ctr" eaLnBrk="1" hangingPunct="1"/>
            <a:r>
              <a:rPr lang="en-US" sz="2000" dirty="0">
                <a:latin typeface="+mj-lt"/>
              </a:rPr>
              <a:t>Heap sort</a:t>
            </a:r>
          </a:p>
          <a:p>
            <a:pPr algn="ctr" eaLnBrk="1" hangingPunct="1"/>
            <a:r>
              <a:rPr lang="en-US" sz="2000" dirty="0">
                <a:latin typeface="+mj-lt"/>
              </a:rPr>
              <a:t>Merge sort</a:t>
            </a:r>
          </a:p>
          <a:p>
            <a:pPr algn="ctr" eaLnBrk="1" hangingPunct="1"/>
            <a:r>
              <a:rPr lang="en-US" sz="2000" dirty="0">
                <a:latin typeface="+mj-lt"/>
              </a:rPr>
              <a:t>Quick </a:t>
            </a:r>
            <a:r>
              <a:rPr lang="en-US" sz="2000" dirty="0" smtClean="0">
                <a:latin typeface="+mj-lt"/>
              </a:rPr>
              <a:t>sort (</a:t>
            </a:r>
            <a:r>
              <a:rPr lang="en-US" sz="2000" dirty="0" err="1" smtClean="0">
                <a:latin typeface="+mj-lt"/>
              </a:rPr>
              <a:t>avg</a:t>
            </a:r>
            <a:r>
              <a:rPr lang="en-US" sz="2000" dirty="0" smtClean="0">
                <a:latin typeface="+mj-lt"/>
              </a:rPr>
              <a:t>)</a:t>
            </a:r>
            <a:endParaRPr lang="en-US" sz="2000" dirty="0">
              <a:latin typeface="+mj-lt"/>
            </a:endParaRPr>
          </a:p>
          <a:p>
            <a:pPr algn="ctr" eaLnBrk="1" hangingPunct="1"/>
            <a:r>
              <a:rPr lang="en-US" sz="2000" dirty="0">
                <a:latin typeface="+mj-lt"/>
              </a:rPr>
              <a:t>…</a:t>
            </a:r>
          </a:p>
        </p:txBody>
      </p:sp>
      <p:sp>
        <p:nvSpPr>
          <p:cNvPr id="14" name="Text Box 11"/>
          <p:cNvSpPr txBox="1">
            <a:spLocks noChangeArrowheads="1"/>
          </p:cNvSpPr>
          <p:nvPr>
            <p:custDataLst>
              <p:tags r:id="rId7"/>
            </p:custDataLst>
          </p:nvPr>
        </p:nvSpPr>
        <p:spPr bwMode="auto">
          <a:xfrm>
            <a:off x="7392502" y="5464314"/>
            <a:ext cx="1647309" cy="707886"/>
          </a:xfrm>
          <a:prstGeom prst="rect">
            <a:avLst/>
          </a:prstGeom>
          <a:noFill/>
          <a:ln w="9525">
            <a:noFill/>
            <a:miter lim="800000"/>
            <a:headEnd/>
            <a:tailEnd/>
          </a:ln>
          <a:effectLst/>
        </p:spPr>
        <p:txBody>
          <a:bodyPr wrap="none">
            <a:spAutoFit/>
          </a:bodyPr>
          <a:lstStyle/>
          <a:p>
            <a:pPr algn="ctr" eaLnBrk="1" hangingPunct="1"/>
            <a:r>
              <a:rPr lang="en-US" sz="2000" dirty="0">
                <a:latin typeface="+mj-lt"/>
              </a:rPr>
              <a:t>Bucket sort</a:t>
            </a:r>
          </a:p>
          <a:p>
            <a:pPr algn="ctr" eaLnBrk="1" hangingPunct="1"/>
            <a:r>
              <a:rPr lang="en-US" sz="2000" dirty="0">
                <a:latin typeface="+mj-lt"/>
              </a:rPr>
              <a:t>Radix sort</a:t>
            </a:r>
          </a:p>
        </p:txBody>
      </p:sp>
      <p:cxnSp>
        <p:nvCxnSpPr>
          <p:cNvPr id="16" name="AutoShape 13"/>
          <p:cNvCxnSpPr>
            <a:cxnSpLocks noChangeShapeType="1"/>
            <a:stCxn id="7" idx="2"/>
            <a:endCxn id="12" idx="0"/>
          </p:cNvCxnSpPr>
          <p:nvPr>
            <p:custDataLst>
              <p:tags r:id="rId8"/>
            </p:custDataLst>
          </p:nvPr>
        </p:nvCxnSpPr>
        <p:spPr bwMode="auto">
          <a:xfrm flipH="1">
            <a:off x="2710246" y="2702726"/>
            <a:ext cx="1" cy="591441"/>
          </a:xfrm>
          <a:prstGeom prst="straightConnector1">
            <a:avLst/>
          </a:prstGeom>
          <a:noFill/>
          <a:ln w="9525">
            <a:solidFill>
              <a:schemeClr val="tx1"/>
            </a:solidFill>
            <a:round/>
            <a:headEnd/>
            <a:tailEnd/>
          </a:ln>
          <a:effectLst/>
        </p:spPr>
      </p:cxnSp>
      <p:cxnSp>
        <p:nvCxnSpPr>
          <p:cNvPr id="17" name="AutoShape 14"/>
          <p:cNvCxnSpPr>
            <a:cxnSpLocks noChangeShapeType="1"/>
            <a:stCxn id="8" idx="2"/>
            <a:endCxn id="13" idx="0"/>
          </p:cNvCxnSpPr>
          <p:nvPr>
            <p:custDataLst>
              <p:tags r:id="rId9"/>
            </p:custDataLst>
          </p:nvPr>
        </p:nvCxnSpPr>
        <p:spPr bwMode="auto">
          <a:xfrm flipH="1">
            <a:off x="4471811" y="3459256"/>
            <a:ext cx="1" cy="851341"/>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0"/>
            </p:custDataLst>
          </p:nvPr>
        </p:nvCxnSpPr>
        <p:spPr bwMode="auto">
          <a:xfrm>
            <a:off x="8216157" y="4972317"/>
            <a:ext cx="0" cy="491997"/>
          </a:xfrm>
          <a:prstGeom prst="straightConnector1">
            <a:avLst/>
          </a:prstGeom>
          <a:noFill/>
          <a:ln w="9525">
            <a:solidFill>
              <a:schemeClr val="tx1"/>
            </a:solidFill>
            <a:round/>
            <a:headEnd/>
            <a:tailEnd/>
          </a:ln>
          <a:effectLst/>
        </p:spPr>
      </p:cxnSp>
      <p:sp>
        <p:nvSpPr>
          <p:cNvPr id="20" name="Text Box 4"/>
          <p:cNvSpPr txBox="1">
            <a:spLocks noChangeArrowheads="1"/>
          </p:cNvSpPr>
          <p:nvPr>
            <p:custDataLst>
              <p:tags r:id="rId11"/>
            </p:custDataLst>
          </p:nvPr>
        </p:nvSpPr>
        <p:spPr bwMode="auto">
          <a:xfrm>
            <a:off x="84901" y="838200"/>
            <a:ext cx="1667443" cy="1107996"/>
          </a:xfrm>
          <a:prstGeom prst="rect">
            <a:avLst/>
          </a:prstGeom>
          <a:solidFill>
            <a:schemeClr val="accent3">
              <a:lumMod val="60000"/>
              <a:lumOff val="40000"/>
            </a:schemeClr>
          </a:solidFill>
          <a:ln w="57150">
            <a:solidFill>
              <a:schemeClr val="accent4">
                <a:lumMod val="50000"/>
              </a:schemeClr>
            </a:solidFill>
            <a:miter lim="800000"/>
            <a:headEnd/>
            <a:tailEnd/>
          </a:ln>
          <a:effectLst/>
        </p:spPr>
        <p:txBody>
          <a:bodyPr wrap="none" tIns="91440" bIns="91440">
            <a:spAutoFit/>
          </a:bodyPr>
          <a:lstStyle/>
          <a:p>
            <a:pPr algn="ctr" eaLnBrk="1" hangingPunct="1"/>
            <a:r>
              <a:rPr lang="en-US" sz="2000" dirty="0" smtClean="0">
                <a:latin typeface="+mj-lt"/>
              </a:rPr>
              <a:t>Horrible </a:t>
            </a:r>
            <a:br>
              <a:rPr lang="en-US" sz="2000" dirty="0" smtClean="0">
                <a:latin typeface="+mj-lt"/>
              </a:rPr>
            </a:br>
            <a:r>
              <a:rPr lang="en-US" sz="2000" dirty="0" smtClean="0">
                <a:latin typeface="+mj-lt"/>
              </a:rPr>
              <a:t>algorithms</a:t>
            </a:r>
            <a:r>
              <a:rPr lang="en-US" sz="2000" dirty="0" smtClean="0">
                <a:latin typeface="+mj-lt"/>
                <a:sym typeface="Symbol" pitchFamily="18" charset="2"/>
              </a:rPr>
              <a:t>:</a:t>
            </a:r>
          </a:p>
          <a:p>
            <a:pPr algn="ctr" eaLnBrk="1" hangingPunct="1"/>
            <a:r>
              <a:rPr lang="el-GR" sz="2000" dirty="0" smtClean="0">
                <a:latin typeface="+mj-lt"/>
                <a:sym typeface="Symbol" pitchFamily="18" charset="2"/>
              </a:rPr>
              <a:t>Ω</a:t>
            </a:r>
            <a:r>
              <a:rPr lang="en-US" sz="2000" dirty="0" smtClean="0">
                <a:latin typeface="+mj-lt"/>
                <a:sym typeface="Symbol" pitchFamily="18" charset="2"/>
              </a:rPr>
              <a:t>(</a:t>
            </a:r>
            <a:r>
              <a:rPr lang="en-US" sz="2000" i="1" dirty="0" smtClean="0">
                <a:latin typeface="+mj-lt"/>
                <a:sym typeface="Symbol" pitchFamily="18" charset="2"/>
              </a:rPr>
              <a:t>n</a:t>
            </a:r>
            <a:r>
              <a:rPr lang="en-US" sz="2000" baseline="30000" dirty="0" smtClean="0">
                <a:latin typeface="+mj-lt"/>
                <a:sym typeface="Symbol" pitchFamily="18" charset="2"/>
              </a:rPr>
              <a:t>2</a:t>
            </a:r>
            <a:r>
              <a:rPr lang="en-US" sz="2000" dirty="0" smtClean="0">
                <a:latin typeface="+mj-lt"/>
                <a:sym typeface="Symbol" pitchFamily="18" charset="2"/>
              </a:rPr>
              <a:t>)</a:t>
            </a:r>
            <a:endParaRPr lang="en-US" sz="2000" dirty="0">
              <a:latin typeface="+mj-lt"/>
              <a:sym typeface="Symbol" pitchFamily="18" charset="2"/>
            </a:endParaRPr>
          </a:p>
        </p:txBody>
      </p:sp>
      <p:sp>
        <p:nvSpPr>
          <p:cNvPr id="21" name="Text Box 9"/>
          <p:cNvSpPr txBox="1">
            <a:spLocks noChangeArrowheads="1"/>
          </p:cNvSpPr>
          <p:nvPr>
            <p:custDataLst>
              <p:tags r:id="rId12"/>
            </p:custDataLst>
          </p:nvPr>
        </p:nvSpPr>
        <p:spPr bwMode="auto">
          <a:xfrm>
            <a:off x="61657" y="2512010"/>
            <a:ext cx="1713931" cy="707886"/>
          </a:xfrm>
          <a:prstGeom prst="rect">
            <a:avLst/>
          </a:prstGeom>
          <a:noFill/>
          <a:ln w="9525">
            <a:noFill/>
            <a:miter lim="800000"/>
            <a:headEnd/>
            <a:tailEnd/>
          </a:ln>
          <a:effectLst/>
        </p:spPr>
        <p:txBody>
          <a:bodyPr wrap="none">
            <a:spAutoFit/>
          </a:bodyPr>
          <a:lstStyle/>
          <a:p>
            <a:pPr algn="ctr" eaLnBrk="1" hangingPunct="1"/>
            <a:r>
              <a:rPr lang="en-US" sz="2000" dirty="0" err="1" smtClean="0">
                <a:latin typeface="+mj-lt"/>
              </a:rPr>
              <a:t>Bogo</a:t>
            </a:r>
            <a:r>
              <a:rPr lang="en-US" sz="2000" dirty="0" smtClean="0">
                <a:latin typeface="+mj-lt"/>
              </a:rPr>
              <a:t> Sort</a:t>
            </a:r>
          </a:p>
          <a:p>
            <a:pPr algn="ctr" eaLnBrk="1" hangingPunct="1"/>
            <a:r>
              <a:rPr lang="en-US" sz="2000" dirty="0" smtClean="0">
                <a:latin typeface="+mj-lt"/>
              </a:rPr>
              <a:t>Stooge Sort</a:t>
            </a:r>
            <a:endParaRPr lang="en-US" sz="2000" dirty="0">
              <a:latin typeface="+mj-lt"/>
            </a:endParaRPr>
          </a:p>
        </p:txBody>
      </p:sp>
      <p:cxnSp>
        <p:nvCxnSpPr>
          <p:cNvPr id="22" name="AutoShape 13"/>
          <p:cNvCxnSpPr>
            <a:cxnSpLocks noChangeShapeType="1"/>
            <a:stCxn id="20" idx="2"/>
            <a:endCxn id="21" idx="0"/>
          </p:cNvCxnSpPr>
          <p:nvPr>
            <p:custDataLst>
              <p:tags r:id="rId13"/>
            </p:custDataLst>
          </p:nvPr>
        </p:nvCxnSpPr>
        <p:spPr bwMode="auto">
          <a:xfrm>
            <a:off x="918623" y="1946196"/>
            <a:ext cx="0" cy="565814"/>
          </a:xfrm>
          <a:prstGeom prst="straightConnector1">
            <a:avLst/>
          </a:prstGeom>
          <a:noFill/>
          <a:ln w="9525">
            <a:solidFill>
              <a:schemeClr val="tx1"/>
            </a:solidFill>
            <a:round/>
            <a:headEnd/>
            <a:tailEnd/>
          </a:ln>
          <a:effectLst/>
        </p:spPr>
      </p:cxnSp>
      <p:sp>
        <p:nvSpPr>
          <p:cNvPr id="6" name="TextBox 5"/>
          <p:cNvSpPr txBox="1"/>
          <p:nvPr/>
        </p:nvSpPr>
        <p:spPr>
          <a:xfrm>
            <a:off x="2857374" y="816114"/>
            <a:ext cx="3848226" cy="707886"/>
          </a:xfrm>
          <a:prstGeom prst="rect">
            <a:avLst/>
          </a:prstGeom>
          <a:noFill/>
        </p:spPr>
        <p:txBody>
          <a:bodyPr wrap="square" rtlCol="0">
            <a:spAutoFit/>
          </a:bodyPr>
          <a:lstStyle/>
          <a:p>
            <a:pPr algn="ctr"/>
            <a:r>
              <a:rPr lang="en-US" sz="2000" i="1" dirty="0" smtClean="0"/>
              <a:t>Read about on your own to learn how not to sort data</a:t>
            </a:r>
            <a:endParaRPr lang="en-US" sz="2000" i="1" dirty="0"/>
          </a:p>
        </p:txBody>
      </p:sp>
      <p:cxnSp>
        <p:nvCxnSpPr>
          <p:cNvPr id="15" name="Straight Arrow Connector 14"/>
          <p:cNvCxnSpPr/>
          <p:nvPr/>
        </p:nvCxnSpPr>
        <p:spPr>
          <a:xfrm flipH="1">
            <a:off x="1960941" y="1170057"/>
            <a:ext cx="934659" cy="0"/>
          </a:xfrm>
          <a:prstGeom prst="straightConnector1">
            <a:avLst/>
          </a:prstGeom>
          <a:ln w="57150">
            <a:solidFill>
              <a:schemeClr val="accent2"/>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686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The Big Picture</a:t>
            </a:r>
            <a:endParaRPr lang="en-US" dirty="0"/>
          </a:p>
        </p:txBody>
      </p:sp>
      <p:sp>
        <p:nvSpPr>
          <p:cNvPr id="7" name="Text Box 4"/>
          <p:cNvSpPr txBox="1">
            <a:spLocks noChangeArrowheads="1"/>
          </p:cNvSpPr>
          <p:nvPr>
            <p:custDataLst>
              <p:tags r:id="rId1"/>
            </p:custDataLst>
          </p:nvPr>
        </p:nvSpPr>
        <p:spPr bwMode="auto">
          <a:xfrm>
            <a:off x="1876525" y="1594730"/>
            <a:ext cx="1667443" cy="1107996"/>
          </a:xfrm>
          <a:prstGeom prst="rect">
            <a:avLst/>
          </a:prstGeom>
          <a:solidFill>
            <a:schemeClr val="accent3">
              <a:lumMod val="60000"/>
              <a:lumOff val="40000"/>
            </a:schemeClr>
          </a:solidFill>
          <a:ln w="57150">
            <a:solidFill>
              <a:schemeClr val="accent4">
                <a:lumMod val="50000"/>
              </a:schemeClr>
            </a:solidFill>
            <a:miter lim="800000"/>
            <a:headEnd/>
            <a:tailEnd/>
          </a:ln>
          <a:effectLst/>
        </p:spPr>
        <p:txBody>
          <a:bodyPr wrap="none" tIns="91440" bIns="91440">
            <a:spAutoFit/>
          </a:bodyPr>
          <a:lstStyle/>
          <a:p>
            <a:pPr algn="ctr" eaLnBrk="1" hangingPunct="1"/>
            <a:r>
              <a:rPr lang="en-US" sz="2000" dirty="0">
                <a:latin typeface="+mj-lt"/>
              </a:rPr>
              <a:t>Simple</a:t>
            </a:r>
          </a:p>
          <a:p>
            <a:pPr algn="ctr" eaLnBrk="1" hangingPunct="1"/>
            <a:r>
              <a:rPr lang="en-US" sz="2000" dirty="0">
                <a:latin typeface="+mj-lt"/>
                <a:sym typeface="Symbol" pitchFamily="18" charset="2"/>
              </a:rPr>
              <a:t>algorithms:</a:t>
            </a:r>
          </a:p>
          <a:p>
            <a:pPr algn="ctr" eaLnBrk="1" hangingPunct="1"/>
            <a:r>
              <a:rPr lang="en-US" sz="2000" dirty="0">
                <a:latin typeface="+mj-lt"/>
                <a:sym typeface="Symbol" pitchFamily="18" charset="2"/>
              </a:rPr>
              <a:t>O(</a:t>
            </a:r>
            <a:r>
              <a:rPr lang="en-US" sz="2000" i="1" dirty="0">
                <a:latin typeface="+mj-lt"/>
                <a:sym typeface="Symbol" pitchFamily="18" charset="2"/>
              </a:rPr>
              <a:t>n</a:t>
            </a:r>
            <a:r>
              <a:rPr lang="en-US" sz="2000" baseline="30000" dirty="0">
                <a:latin typeface="+mj-lt"/>
                <a:sym typeface="Symbol" pitchFamily="18" charset="2"/>
              </a:rPr>
              <a:t>2</a:t>
            </a:r>
            <a:r>
              <a:rPr lang="en-US" sz="2000" dirty="0">
                <a:latin typeface="+mj-lt"/>
                <a:sym typeface="Symbol" pitchFamily="18" charset="2"/>
              </a:rPr>
              <a:t>)</a:t>
            </a:r>
          </a:p>
        </p:txBody>
      </p:sp>
      <p:sp>
        <p:nvSpPr>
          <p:cNvPr id="8" name="Text Box 5"/>
          <p:cNvSpPr txBox="1">
            <a:spLocks noChangeArrowheads="1"/>
          </p:cNvSpPr>
          <p:nvPr>
            <p:custDataLst>
              <p:tags r:id="rId2"/>
            </p:custDataLst>
          </p:nvPr>
        </p:nvSpPr>
        <p:spPr bwMode="auto">
          <a:xfrm>
            <a:off x="3638090" y="2351260"/>
            <a:ext cx="1667443"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a:latin typeface="+mj-lt"/>
              </a:rPr>
              <a:t>Fancier</a:t>
            </a:r>
          </a:p>
          <a:p>
            <a:pPr algn="ctr" eaLnBrk="1" hangingPunct="1"/>
            <a:r>
              <a:rPr lang="en-US" sz="2000">
                <a:latin typeface="+mj-lt"/>
                <a:sym typeface="Symbol" pitchFamily="18" charset="2"/>
              </a:rPr>
              <a:t>algorithms:</a:t>
            </a:r>
          </a:p>
          <a:p>
            <a:pPr algn="ctr" eaLnBrk="1" hangingPunct="1"/>
            <a:r>
              <a:rPr lang="en-US" sz="2000">
                <a:latin typeface="+mj-lt"/>
                <a:sym typeface="Symbol" pitchFamily="18" charset="2"/>
              </a:rPr>
              <a:t>O(</a:t>
            </a:r>
            <a:r>
              <a:rPr lang="en-US" sz="2000" i="1">
                <a:latin typeface="+mj-lt"/>
                <a:sym typeface="Symbol" pitchFamily="18" charset="2"/>
              </a:rPr>
              <a:t>n</a:t>
            </a:r>
            <a:r>
              <a:rPr lang="en-US" sz="2000">
                <a:latin typeface="+mj-lt"/>
                <a:sym typeface="Symbol" pitchFamily="18" charset="2"/>
              </a:rPr>
              <a:t> log </a:t>
            </a:r>
            <a:r>
              <a:rPr lang="en-US" sz="2000" i="1">
                <a:latin typeface="+mj-lt"/>
                <a:sym typeface="Symbol" pitchFamily="18" charset="2"/>
              </a:rPr>
              <a:t>n</a:t>
            </a:r>
            <a:r>
              <a:rPr lang="en-US" sz="2000">
                <a:latin typeface="+mj-lt"/>
                <a:sym typeface="Symbol" pitchFamily="18" charset="2"/>
              </a:rPr>
              <a:t>)</a:t>
            </a:r>
          </a:p>
        </p:txBody>
      </p:sp>
      <p:sp>
        <p:nvSpPr>
          <p:cNvPr id="9" name="Text Box 6"/>
          <p:cNvSpPr txBox="1">
            <a:spLocks noChangeArrowheads="1"/>
          </p:cNvSpPr>
          <p:nvPr>
            <p:custDataLst>
              <p:tags r:id="rId3"/>
            </p:custDataLst>
          </p:nvPr>
        </p:nvSpPr>
        <p:spPr bwMode="auto">
          <a:xfrm>
            <a:off x="5399655" y="3107790"/>
            <a:ext cx="1888658"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dirty="0">
                <a:latin typeface="+mj-lt"/>
              </a:rPr>
              <a:t>Comparison</a:t>
            </a:r>
          </a:p>
          <a:p>
            <a:pPr algn="ctr" eaLnBrk="1" hangingPunct="1"/>
            <a:r>
              <a:rPr lang="en-US" sz="2000" dirty="0">
                <a:latin typeface="+mj-lt"/>
              </a:rPr>
              <a:t>lower bound:</a:t>
            </a:r>
            <a:endParaRPr lang="en-US" sz="2000" dirty="0">
              <a:latin typeface="+mj-lt"/>
              <a:sym typeface="Symbol" pitchFamily="18" charset="2"/>
            </a:endParaRPr>
          </a:p>
          <a:p>
            <a:pPr algn="ctr" eaLnBrk="1" hangingPunct="1"/>
            <a:r>
              <a:rPr lang="en-US" sz="2000" dirty="0">
                <a:latin typeface="+mj-lt"/>
                <a:sym typeface="Symbol" pitchFamily="18" charset="2"/>
              </a:rPr>
              <a:t>(</a:t>
            </a:r>
            <a:r>
              <a:rPr lang="en-US" sz="2000" i="1" dirty="0">
                <a:latin typeface="+mj-lt"/>
                <a:sym typeface="Symbol" pitchFamily="18" charset="2"/>
              </a:rPr>
              <a:t>n</a:t>
            </a:r>
            <a:r>
              <a:rPr lang="en-US" sz="2000" dirty="0">
                <a:latin typeface="+mj-lt"/>
                <a:sym typeface="Symbol" pitchFamily="18" charset="2"/>
              </a:rPr>
              <a:t> log </a:t>
            </a:r>
            <a:r>
              <a:rPr lang="en-US" sz="2000" i="1" dirty="0">
                <a:latin typeface="+mj-lt"/>
                <a:sym typeface="Symbol" pitchFamily="18" charset="2"/>
              </a:rPr>
              <a:t>n</a:t>
            </a:r>
            <a:r>
              <a:rPr lang="en-US" sz="2000" dirty="0">
                <a:latin typeface="+mj-lt"/>
                <a:sym typeface="Symbol" pitchFamily="18" charset="2"/>
              </a:rPr>
              <a:t>)</a:t>
            </a:r>
          </a:p>
        </p:txBody>
      </p:sp>
      <p:sp>
        <p:nvSpPr>
          <p:cNvPr id="10" name="Text Box 7"/>
          <p:cNvSpPr txBox="1">
            <a:spLocks noChangeArrowheads="1"/>
          </p:cNvSpPr>
          <p:nvPr>
            <p:custDataLst>
              <p:tags r:id="rId4"/>
            </p:custDataLst>
          </p:nvPr>
        </p:nvSpPr>
        <p:spPr bwMode="auto">
          <a:xfrm>
            <a:off x="7382435" y="3864321"/>
            <a:ext cx="1667443"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dirty="0">
                <a:latin typeface="+mj-lt"/>
              </a:rPr>
              <a:t>Specialized</a:t>
            </a:r>
          </a:p>
          <a:p>
            <a:pPr algn="ctr" eaLnBrk="1" hangingPunct="1"/>
            <a:r>
              <a:rPr lang="en-US" sz="2000" dirty="0">
                <a:latin typeface="+mj-lt"/>
              </a:rPr>
              <a:t>algorithms:</a:t>
            </a:r>
            <a:endParaRPr lang="en-US" sz="2000" dirty="0">
              <a:latin typeface="+mj-lt"/>
              <a:sym typeface="Symbol" pitchFamily="18" charset="2"/>
            </a:endParaRPr>
          </a:p>
          <a:p>
            <a:pPr algn="ctr" eaLnBrk="1" hangingPunct="1"/>
            <a:r>
              <a:rPr lang="en-US" sz="2000" dirty="0">
                <a:latin typeface="+mj-lt"/>
                <a:sym typeface="Symbol" pitchFamily="18" charset="2"/>
              </a:rPr>
              <a:t>O(</a:t>
            </a:r>
            <a:r>
              <a:rPr lang="en-US" sz="2000" i="1" dirty="0">
                <a:latin typeface="+mj-lt"/>
                <a:sym typeface="Symbol" pitchFamily="18" charset="2"/>
              </a:rPr>
              <a:t>n</a:t>
            </a:r>
            <a:r>
              <a:rPr lang="en-US" sz="2000" dirty="0">
                <a:latin typeface="+mj-lt"/>
                <a:sym typeface="Symbol" pitchFamily="18" charset="2"/>
              </a:rPr>
              <a:t>)</a:t>
            </a:r>
          </a:p>
        </p:txBody>
      </p:sp>
      <p:sp>
        <p:nvSpPr>
          <p:cNvPr id="12" name="Text Box 9"/>
          <p:cNvSpPr txBox="1">
            <a:spLocks noChangeArrowheads="1"/>
          </p:cNvSpPr>
          <p:nvPr>
            <p:custDataLst>
              <p:tags r:id="rId5"/>
            </p:custDataLst>
          </p:nvPr>
        </p:nvSpPr>
        <p:spPr bwMode="auto">
          <a:xfrm>
            <a:off x="1737864" y="3294167"/>
            <a:ext cx="1944763" cy="1631216"/>
          </a:xfrm>
          <a:prstGeom prst="rect">
            <a:avLst/>
          </a:prstGeom>
          <a:noFill/>
          <a:ln w="9525">
            <a:noFill/>
            <a:miter lim="800000"/>
            <a:headEnd/>
            <a:tailEnd/>
          </a:ln>
          <a:effectLst/>
        </p:spPr>
        <p:txBody>
          <a:bodyPr wrap="none">
            <a:spAutoFit/>
          </a:bodyPr>
          <a:lstStyle/>
          <a:p>
            <a:pPr algn="ctr" eaLnBrk="1" hangingPunct="1"/>
            <a:r>
              <a:rPr lang="en-US" sz="2000" dirty="0">
                <a:latin typeface="+mj-lt"/>
              </a:rPr>
              <a:t>Insertion sort</a:t>
            </a:r>
          </a:p>
          <a:p>
            <a:pPr algn="ctr" eaLnBrk="1" hangingPunct="1"/>
            <a:r>
              <a:rPr lang="en-US" sz="2000" dirty="0">
                <a:latin typeface="+mj-lt"/>
              </a:rPr>
              <a:t>Selection </a:t>
            </a:r>
            <a:r>
              <a:rPr lang="en-US" sz="2000" dirty="0" smtClean="0">
                <a:latin typeface="+mj-lt"/>
              </a:rPr>
              <a:t>sort</a:t>
            </a:r>
          </a:p>
          <a:p>
            <a:pPr algn="ctr" eaLnBrk="1" hangingPunct="1"/>
            <a:r>
              <a:rPr lang="en-US" sz="2000" dirty="0" smtClean="0">
                <a:latin typeface="+mj-lt"/>
              </a:rPr>
              <a:t>Bubble Sort</a:t>
            </a:r>
            <a:endParaRPr lang="en-US" sz="2000" dirty="0">
              <a:latin typeface="+mj-lt"/>
            </a:endParaRPr>
          </a:p>
          <a:p>
            <a:pPr algn="ctr" eaLnBrk="1" hangingPunct="1"/>
            <a:r>
              <a:rPr lang="en-US" sz="2000" dirty="0" smtClean="0">
                <a:solidFill>
                  <a:schemeClr val="bg2"/>
                </a:solidFill>
                <a:latin typeface="+mj-lt"/>
              </a:rPr>
              <a:t>Shell </a:t>
            </a:r>
            <a:r>
              <a:rPr lang="en-US" sz="2000" dirty="0">
                <a:solidFill>
                  <a:schemeClr val="bg2"/>
                </a:solidFill>
                <a:latin typeface="+mj-lt"/>
              </a:rPr>
              <a:t>sort</a:t>
            </a:r>
          </a:p>
          <a:p>
            <a:pPr algn="ctr" eaLnBrk="1" hangingPunct="1"/>
            <a:r>
              <a:rPr lang="en-US" sz="2000" dirty="0">
                <a:solidFill>
                  <a:schemeClr val="bg2"/>
                </a:solidFill>
                <a:latin typeface="+mj-lt"/>
              </a:rPr>
              <a:t>…</a:t>
            </a:r>
          </a:p>
        </p:txBody>
      </p:sp>
      <p:sp>
        <p:nvSpPr>
          <p:cNvPr id="13" name="Text Box 10"/>
          <p:cNvSpPr txBox="1">
            <a:spLocks noChangeArrowheads="1"/>
          </p:cNvSpPr>
          <p:nvPr>
            <p:custDataLst>
              <p:tags r:id="rId6"/>
            </p:custDataLst>
          </p:nvPr>
        </p:nvSpPr>
        <p:spPr bwMode="auto">
          <a:xfrm>
            <a:off x="3331306" y="4310597"/>
            <a:ext cx="2281009" cy="1323439"/>
          </a:xfrm>
          <a:prstGeom prst="rect">
            <a:avLst/>
          </a:prstGeom>
          <a:noFill/>
          <a:ln w="9525">
            <a:noFill/>
            <a:miter lim="800000"/>
            <a:headEnd/>
            <a:tailEnd/>
          </a:ln>
          <a:effectLst/>
        </p:spPr>
        <p:txBody>
          <a:bodyPr wrap="none">
            <a:spAutoFit/>
          </a:bodyPr>
          <a:lstStyle/>
          <a:p>
            <a:pPr algn="ctr" eaLnBrk="1" hangingPunct="1"/>
            <a:r>
              <a:rPr lang="en-US" sz="2000" dirty="0">
                <a:latin typeface="+mj-lt"/>
              </a:rPr>
              <a:t>Heap sort</a:t>
            </a:r>
          </a:p>
          <a:p>
            <a:pPr algn="ctr" eaLnBrk="1" hangingPunct="1"/>
            <a:r>
              <a:rPr lang="en-US" sz="2000" dirty="0">
                <a:latin typeface="+mj-lt"/>
              </a:rPr>
              <a:t>Merge sort</a:t>
            </a:r>
          </a:p>
          <a:p>
            <a:pPr algn="ctr" eaLnBrk="1" hangingPunct="1"/>
            <a:r>
              <a:rPr lang="en-US" sz="2000" dirty="0">
                <a:latin typeface="+mj-lt"/>
              </a:rPr>
              <a:t>Quick </a:t>
            </a:r>
            <a:r>
              <a:rPr lang="en-US" sz="2000" dirty="0" smtClean="0">
                <a:latin typeface="+mj-lt"/>
              </a:rPr>
              <a:t>sort (</a:t>
            </a:r>
            <a:r>
              <a:rPr lang="en-US" sz="2000" dirty="0" err="1" smtClean="0">
                <a:latin typeface="+mj-lt"/>
              </a:rPr>
              <a:t>avg</a:t>
            </a:r>
            <a:r>
              <a:rPr lang="en-US" sz="2000" dirty="0" smtClean="0">
                <a:latin typeface="+mj-lt"/>
              </a:rPr>
              <a:t>)</a:t>
            </a:r>
            <a:endParaRPr lang="en-US" sz="2000" dirty="0">
              <a:latin typeface="+mj-lt"/>
            </a:endParaRPr>
          </a:p>
          <a:p>
            <a:pPr algn="ctr" eaLnBrk="1" hangingPunct="1"/>
            <a:r>
              <a:rPr lang="en-US" sz="2000" dirty="0">
                <a:latin typeface="+mj-lt"/>
              </a:rPr>
              <a:t>…</a:t>
            </a:r>
          </a:p>
        </p:txBody>
      </p:sp>
      <p:sp>
        <p:nvSpPr>
          <p:cNvPr id="14" name="Text Box 11"/>
          <p:cNvSpPr txBox="1">
            <a:spLocks noChangeArrowheads="1"/>
          </p:cNvSpPr>
          <p:nvPr>
            <p:custDataLst>
              <p:tags r:id="rId7"/>
            </p:custDataLst>
          </p:nvPr>
        </p:nvSpPr>
        <p:spPr bwMode="auto">
          <a:xfrm>
            <a:off x="7392502" y="5464314"/>
            <a:ext cx="1647309" cy="707886"/>
          </a:xfrm>
          <a:prstGeom prst="rect">
            <a:avLst/>
          </a:prstGeom>
          <a:noFill/>
          <a:ln w="9525">
            <a:noFill/>
            <a:miter lim="800000"/>
            <a:headEnd/>
            <a:tailEnd/>
          </a:ln>
          <a:effectLst/>
        </p:spPr>
        <p:txBody>
          <a:bodyPr wrap="none">
            <a:spAutoFit/>
          </a:bodyPr>
          <a:lstStyle/>
          <a:p>
            <a:pPr algn="ctr" eaLnBrk="1" hangingPunct="1"/>
            <a:r>
              <a:rPr lang="en-US" sz="2000" dirty="0">
                <a:latin typeface="+mj-lt"/>
              </a:rPr>
              <a:t>Bucket sort</a:t>
            </a:r>
          </a:p>
          <a:p>
            <a:pPr algn="ctr" eaLnBrk="1" hangingPunct="1"/>
            <a:r>
              <a:rPr lang="en-US" sz="2000" dirty="0">
                <a:latin typeface="+mj-lt"/>
              </a:rPr>
              <a:t>Radix sort</a:t>
            </a:r>
          </a:p>
        </p:txBody>
      </p:sp>
      <p:cxnSp>
        <p:nvCxnSpPr>
          <p:cNvPr id="16" name="AutoShape 13"/>
          <p:cNvCxnSpPr>
            <a:cxnSpLocks noChangeShapeType="1"/>
            <a:stCxn id="7" idx="2"/>
            <a:endCxn id="12" idx="0"/>
          </p:cNvCxnSpPr>
          <p:nvPr>
            <p:custDataLst>
              <p:tags r:id="rId8"/>
            </p:custDataLst>
          </p:nvPr>
        </p:nvCxnSpPr>
        <p:spPr bwMode="auto">
          <a:xfrm flipH="1">
            <a:off x="2710246" y="2702726"/>
            <a:ext cx="1" cy="591441"/>
          </a:xfrm>
          <a:prstGeom prst="straightConnector1">
            <a:avLst/>
          </a:prstGeom>
          <a:noFill/>
          <a:ln w="9525">
            <a:solidFill>
              <a:schemeClr val="tx1"/>
            </a:solidFill>
            <a:round/>
            <a:headEnd/>
            <a:tailEnd/>
          </a:ln>
          <a:effectLst/>
        </p:spPr>
      </p:cxnSp>
      <p:cxnSp>
        <p:nvCxnSpPr>
          <p:cNvPr id="17" name="AutoShape 14"/>
          <p:cNvCxnSpPr>
            <a:cxnSpLocks noChangeShapeType="1"/>
            <a:stCxn id="8" idx="2"/>
            <a:endCxn id="13" idx="0"/>
          </p:cNvCxnSpPr>
          <p:nvPr>
            <p:custDataLst>
              <p:tags r:id="rId9"/>
            </p:custDataLst>
          </p:nvPr>
        </p:nvCxnSpPr>
        <p:spPr bwMode="auto">
          <a:xfrm flipH="1">
            <a:off x="4471811" y="3459256"/>
            <a:ext cx="1" cy="851341"/>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0"/>
            </p:custDataLst>
          </p:nvPr>
        </p:nvCxnSpPr>
        <p:spPr bwMode="auto">
          <a:xfrm>
            <a:off x="8216157" y="4972317"/>
            <a:ext cx="0" cy="491997"/>
          </a:xfrm>
          <a:prstGeom prst="straightConnector1">
            <a:avLst/>
          </a:prstGeom>
          <a:noFill/>
          <a:ln w="9525">
            <a:solidFill>
              <a:schemeClr val="tx1"/>
            </a:solidFill>
            <a:round/>
            <a:headEnd/>
            <a:tailEnd/>
          </a:ln>
          <a:effectLst/>
        </p:spPr>
      </p:cxnSp>
      <p:sp>
        <p:nvSpPr>
          <p:cNvPr id="20" name="Text Box 4"/>
          <p:cNvSpPr txBox="1">
            <a:spLocks noChangeArrowheads="1"/>
          </p:cNvSpPr>
          <p:nvPr>
            <p:custDataLst>
              <p:tags r:id="rId11"/>
            </p:custDataLst>
          </p:nvPr>
        </p:nvSpPr>
        <p:spPr bwMode="auto">
          <a:xfrm>
            <a:off x="84901" y="838200"/>
            <a:ext cx="1667443" cy="1107996"/>
          </a:xfrm>
          <a:prstGeom prst="rect">
            <a:avLst/>
          </a:prstGeom>
          <a:solidFill>
            <a:schemeClr val="accent3">
              <a:lumMod val="60000"/>
              <a:lumOff val="40000"/>
            </a:schemeClr>
          </a:solidFill>
          <a:ln w="9525">
            <a:noFill/>
            <a:miter lim="800000"/>
            <a:headEnd/>
            <a:tailEnd/>
          </a:ln>
          <a:effectLst/>
        </p:spPr>
        <p:txBody>
          <a:bodyPr wrap="none" tIns="91440" bIns="91440">
            <a:spAutoFit/>
          </a:bodyPr>
          <a:lstStyle/>
          <a:p>
            <a:pPr algn="ctr" eaLnBrk="1" hangingPunct="1"/>
            <a:r>
              <a:rPr lang="en-US" sz="2000" dirty="0" smtClean="0">
                <a:latin typeface="+mj-lt"/>
              </a:rPr>
              <a:t>Horrible </a:t>
            </a:r>
            <a:br>
              <a:rPr lang="en-US" sz="2000" dirty="0" smtClean="0">
                <a:latin typeface="+mj-lt"/>
              </a:rPr>
            </a:br>
            <a:r>
              <a:rPr lang="en-US" sz="2000" dirty="0" smtClean="0">
                <a:latin typeface="+mj-lt"/>
              </a:rPr>
              <a:t>algorithms</a:t>
            </a:r>
            <a:r>
              <a:rPr lang="en-US" sz="2000" dirty="0" smtClean="0">
                <a:latin typeface="+mj-lt"/>
                <a:sym typeface="Symbol" pitchFamily="18" charset="2"/>
              </a:rPr>
              <a:t>:</a:t>
            </a:r>
          </a:p>
          <a:p>
            <a:pPr algn="ctr" eaLnBrk="1" hangingPunct="1"/>
            <a:r>
              <a:rPr lang="el-GR" sz="2000" dirty="0" smtClean="0">
                <a:latin typeface="+mj-lt"/>
                <a:sym typeface="Symbol" pitchFamily="18" charset="2"/>
              </a:rPr>
              <a:t>Ω</a:t>
            </a:r>
            <a:r>
              <a:rPr lang="en-US" sz="2000" dirty="0" smtClean="0">
                <a:latin typeface="+mj-lt"/>
                <a:sym typeface="Symbol" pitchFamily="18" charset="2"/>
              </a:rPr>
              <a:t>(</a:t>
            </a:r>
            <a:r>
              <a:rPr lang="en-US" sz="2000" i="1" dirty="0" smtClean="0">
                <a:latin typeface="+mj-lt"/>
                <a:sym typeface="Symbol" pitchFamily="18" charset="2"/>
              </a:rPr>
              <a:t>n</a:t>
            </a:r>
            <a:r>
              <a:rPr lang="en-US" sz="2000" baseline="30000" dirty="0" smtClean="0">
                <a:latin typeface="+mj-lt"/>
                <a:sym typeface="Symbol" pitchFamily="18" charset="2"/>
              </a:rPr>
              <a:t>2</a:t>
            </a:r>
            <a:r>
              <a:rPr lang="en-US" sz="2000" dirty="0" smtClean="0">
                <a:latin typeface="+mj-lt"/>
                <a:sym typeface="Symbol" pitchFamily="18" charset="2"/>
              </a:rPr>
              <a:t>)</a:t>
            </a:r>
            <a:endParaRPr lang="en-US" sz="2000" dirty="0">
              <a:latin typeface="+mj-lt"/>
              <a:sym typeface="Symbol" pitchFamily="18" charset="2"/>
            </a:endParaRPr>
          </a:p>
        </p:txBody>
      </p:sp>
      <p:sp>
        <p:nvSpPr>
          <p:cNvPr id="21" name="Text Box 9"/>
          <p:cNvSpPr txBox="1">
            <a:spLocks noChangeArrowheads="1"/>
          </p:cNvSpPr>
          <p:nvPr>
            <p:custDataLst>
              <p:tags r:id="rId12"/>
            </p:custDataLst>
          </p:nvPr>
        </p:nvSpPr>
        <p:spPr bwMode="auto">
          <a:xfrm>
            <a:off x="61657" y="2512010"/>
            <a:ext cx="1713931" cy="707886"/>
          </a:xfrm>
          <a:prstGeom prst="rect">
            <a:avLst/>
          </a:prstGeom>
          <a:noFill/>
          <a:ln w="9525">
            <a:noFill/>
            <a:miter lim="800000"/>
            <a:headEnd/>
            <a:tailEnd/>
          </a:ln>
          <a:effectLst/>
        </p:spPr>
        <p:txBody>
          <a:bodyPr wrap="none">
            <a:spAutoFit/>
          </a:bodyPr>
          <a:lstStyle/>
          <a:p>
            <a:pPr algn="ctr" eaLnBrk="1" hangingPunct="1"/>
            <a:r>
              <a:rPr lang="en-US" sz="2000" dirty="0" err="1" smtClean="0">
                <a:latin typeface="+mj-lt"/>
              </a:rPr>
              <a:t>Bogo</a:t>
            </a:r>
            <a:r>
              <a:rPr lang="en-US" sz="2000" dirty="0" smtClean="0">
                <a:latin typeface="+mj-lt"/>
              </a:rPr>
              <a:t> Sort</a:t>
            </a:r>
          </a:p>
          <a:p>
            <a:pPr algn="ctr" eaLnBrk="1" hangingPunct="1"/>
            <a:r>
              <a:rPr lang="en-US" sz="2000" dirty="0" smtClean="0">
                <a:latin typeface="+mj-lt"/>
              </a:rPr>
              <a:t>Stooge Sort</a:t>
            </a:r>
            <a:endParaRPr lang="en-US" sz="2000" dirty="0">
              <a:latin typeface="+mj-lt"/>
            </a:endParaRPr>
          </a:p>
        </p:txBody>
      </p:sp>
      <p:cxnSp>
        <p:nvCxnSpPr>
          <p:cNvPr id="22" name="AutoShape 13"/>
          <p:cNvCxnSpPr>
            <a:cxnSpLocks noChangeShapeType="1"/>
            <a:stCxn id="20" idx="2"/>
            <a:endCxn id="21" idx="0"/>
          </p:cNvCxnSpPr>
          <p:nvPr>
            <p:custDataLst>
              <p:tags r:id="rId13"/>
            </p:custDataLst>
          </p:nvPr>
        </p:nvCxnSpPr>
        <p:spPr bwMode="auto">
          <a:xfrm>
            <a:off x="918623" y="1946196"/>
            <a:ext cx="0" cy="565814"/>
          </a:xfrm>
          <a:prstGeom prst="straightConnector1">
            <a:avLst/>
          </a:prstGeom>
          <a:noFill/>
          <a:ln w="9525">
            <a:solidFill>
              <a:schemeClr val="tx1"/>
            </a:solidFill>
            <a:round/>
            <a:headEnd/>
            <a:tailEnd/>
          </a:ln>
          <a:effectLst/>
        </p:spPr>
      </p:cxnSp>
    </p:spTree>
    <p:extLst>
      <p:ext uri="{BB962C8B-B14F-4D97-AF65-F5344CB8AC3E}">
        <p14:creationId xmlns:p14="http://schemas.microsoft.com/office/powerpoint/2010/main" val="2997230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pPr eaLnBrk="1" hangingPunct="1"/>
            <a:r>
              <a:rPr lang="en-US" smtClean="0">
                <a:latin typeface="Tahoma" pitchFamily="34" charset="0"/>
              </a:rPr>
              <a:t>Bogo sort</a:t>
            </a:r>
          </a:p>
        </p:txBody>
      </p:sp>
      <p:sp>
        <p:nvSpPr>
          <p:cNvPr id="10242" name="Rectangle 3"/>
          <p:cNvSpPr>
            <a:spLocks noGrp="1" noChangeArrowheads="1"/>
          </p:cNvSpPr>
          <p:nvPr>
            <p:ph type="body" idx="1"/>
          </p:nvPr>
        </p:nvSpPr>
        <p:spPr/>
        <p:txBody>
          <a:bodyPr>
            <a:normAutofit fontScale="92500" lnSpcReduction="20000"/>
          </a:bodyPr>
          <a:lstStyle/>
          <a:p>
            <a:pPr eaLnBrk="1" hangingPunct="1"/>
            <a:r>
              <a:rPr lang="en-US" b="1" smtClean="0">
                <a:latin typeface="Tahoma" pitchFamily="34" charset="0"/>
              </a:rPr>
              <a:t>bogo sort</a:t>
            </a:r>
            <a:r>
              <a:rPr lang="en-US" smtClean="0">
                <a:latin typeface="Tahoma" pitchFamily="34" charset="0"/>
              </a:rPr>
              <a:t>: Orders a list of values by repetitively shuffling them and checking if they are sorted.</a:t>
            </a:r>
          </a:p>
          <a:p>
            <a:pPr lvl="1" eaLnBrk="1" hangingPunct="1"/>
            <a:r>
              <a:rPr lang="en-US" smtClean="0">
                <a:latin typeface="Tahoma" pitchFamily="34" charset="0"/>
              </a:rPr>
              <a:t>name comes from the word "bogus"</a:t>
            </a:r>
          </a:p>
          <a:p>
            <a:pPr lvl="1" eaLnBrk="1" hangingPunct="1">
              <a:buFontTx/>
              <a:buNone/>
            </a:pPr>
            <a:endParaRPr lang="en-US" sz="800" smtClean="0">
              <a:latin typeface="Tahoma" pitchFamily="34" charset="0"/>
            </a:endParaRPr>
          </a:p>
          <a:p>
            <a:pPr lvl="1" eaLnBrk="1" hangingPunct="1">
              <a:buFontTx/>
              <a:buNone/>
            </a:pPr>
            <a:r>
              <a:rPr lang="en-US" smtClean="0">
                <a:latin typeface="Tahoma" pitchFamily="34" charset="0"/>
              </a:rPr>
              <a:t>The algorithm:</a:t>
            </a:r>
          </a:p>
          <a:p>
            <a:pPr lvl="1" eaLnBrk="1" hangingPunct="1"/>
            <a:r>
              <a:rPr lang="en-US" smtClean="0">
                <a:latin typeface="Tahoma" pitchFamily="34" charset="0"/>
              </a:rPr>
              <a:t>Scan the list, seeing if it is sorted.  If so, stop.</a:t>
            </a:r>
          </a:p>
          <a:p>
            <a:pPr lvl="1" eaLnBrk="1" hangingPunct="1"/>
            <a:r>
              <a:rPr lang="en-US" smtClean="0">
                <a:latin typeface="Tahoma" pitchFamily="34" charset="0"/>
              </a:rPr>
              <a:t>Else, shuffle the values in the list and repeat.</a:t>
            </a:r>
          </a:p>
          <a:p>
            <a:pPr lvl="1" eaLnBrk="1" hangingPunct="1"/>
            <a:endParaRPr lang="en-US" smtClean="0">
              <a:latin typeface="Tahoma" pitchFamily="34" charset="0"/>
            </a:endParaRPr>
          </a:p>
          <a:p>
            <a:pPr eaLnBrk="1" hangingPunct="1"/>
            <a:r>
              <a:rPr lang="en-US" smtClean="0">
                <a:latin typeface="Tahoma" pitchFamily="34" charset="0"/>
              </a:rPr>
              <a:t>This sorting algorithm (obviously) has terrible performance!</a:t>
            </a:r>
          </a:p>
          <a:p>
            <a:pPr lvl="1" eaLnBrk="1" hangingPunct="1"/>
            <a:r>
              <a:rPr lang="en-US" smtClean="0">
                <a:latin typeface="Tahoma" pitchFamily="34" charset="0"/>
              </a:rPr>
              <a:t>What is its runtime?</a:t>
            </a:r>
          </a:p>
        </p:txBody>
      </p:sp>
    </p:spTree>
    <p:extLst>
      <p:ext uri="{BB962C8B-B14F-4D97-AF65-F5344CB8AC3E}">
        <p14:creationId xmlns:p14="http://schemas.microsoft.com/office/powerpoint/2010/main" val="22886431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ChangeArrowheads="1"/>
          </p:cNvSpPr>
          <p:nvPr/>
        </p:nvSpPr>
        <p:spPr bwMode="auto">
          <a:xfrm>
            <a:off x="4398963" y="1989138"/>
            <a:ext cx="42592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2400" b="1">
                <a:solidFill>
                  <a:srgbClr val="990033"/>
                </a:solidFill>
              </a:rPr>
              <a:t>To insert 12, we need to make room for it by moving first 36 and then 24.</a:t>
            </a:r>
          </a:p>
        </p:txBody>
      </p:sp>
      <p:sp>
        <p:nvSpPr>
          <p:cNvPr id="310275" name="Rectangle 3"/>
          <p:cNvSpPr>
            <a:spLocks noGrp="1" noChangeArrowheads="1"/>
          </p:cNvSpPr>
          <p:nvPr>
            <p:ph type="title"/>
          </p:nvPr>
        </p:nvSpPr>
        <p:spPr>
          <a:xfrm>
            <a:off x="508000" y="152400"/>
            <a:ext cx="8150225" cy="1219200"/>
          </a:xfrm>
          <a:noFill/>
          <a:ln/>
        </p:spPr>
        <p:txBody>
          <a:bodyPr lIns="92075" tIns="46038" rIns="92075" bIns="46038" anchor="b">
            <a:normAutofit fontScale="90000"/>
          </a:bodyPr>
          <a:lstStyle/>
          <a:p>
            <a:r>
              <a:rPr lang="en-US" dirty="0" smtClean="0"/>
              <a:t>Brute-Force Sorting Algorithms - </a:t>
            </a:r>
            <a:r>
              <a:rPr lang="en-US" altLang="en-US" dirty="0" smtClean="0"/>
              <a:t>Insertion </a:t>
            </a:r>
            <a:r>
              <a:rPr lang="en-US" altLang="en-US" dirty="0"/>
              <a:t>Sort</a:t>
            </a:r>
          </a:p>
        </p:txBody>
      </p:sp>
      <p:grpSp>
        <p:nvGrpSpPr>
          <p:cNvPr id="310276" name="Group 4"/>
          <p:cNvGrpSpPr>
            <a:grpSpLocks/>
          </p:cNvGrpSpPr>
          <p:nvPr/>
        </p:nvGrpSpPr>
        <p:grpSpPr bwMode="auto">
          <a:xfrm>
            <a:off x="779463" y="2933700"/>
            <a:ext cx="2087562" cy="1235075"/>
            <a:chOff x="491" y="1848"/>
            <a:chExt cx="1315" cy="778"/>
          </a:xfrm>
        </p:grpSpPr>
        <p:sp>
          <p:nvSpPr>
            <p:cNvPr id="310277" name="AutoShape 5"/>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8" name="AutoShape 6"/>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9" name="AutoShape 7"/>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0" name="Rectangle 8"/>
            <p:cNvSpPr>
              <a:spLocks noChangeArrowheads="1"/>
            </p:cNvSpPr>
            <p:nvPr/>
          </p:nvSpPr>
          <p:spPr bwMode="auto">
            <a:xfrm rot="20460000">
              <a:off x="556" y="1981"/>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6</a:t>
              </a:r>
            </a:p>
          </p:txBody>
        </p:sp>
        <p:sp>
          <p:nvSpPr>
            <p:cNvPr id="310281" name="Rectangle 9"/>
            <p:cNvSpPr>
              <a:spLocks noChangeArrowheads="1"/>
            </p:cNvSpPr>
            <p:nvPr/>
          </p:nvSpPr>
          <p:spPr bwMode="auto">
            <a:xfrm rot="21180000">
              <a:off x="938" y="1934"/>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10</a:t>
              </a:r>
            </a:p>
          </p:txBody>
        </p:sp>
        <p:sp>
          <p:nvSpPr>
            <p:cNvPr id="310282" name="Rectangle 10"/>
            <p:cNvSpPr>
              <a:spLocks noChangeArrowheads="1"/>
            </p:cNvSpPr>
            <p:nvPr/>
          </p:nvSpPr>
          <p:spPr bwMode="auto">
            <a:xfrm rot="480000">
              <a:off x="1405"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24</a:t>
              </a:r>
            </a:p>
          </p:txBody>
        </p:sp>
      </p:grpSp>
      <p:sp>
        <p:nvSpPr>
          <p:cNvPr id="310283" name="AutoShape 11"/>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4" name="Rectangle 12"/>
          <p:cNvSpPr>
            <a:spLocks noChangeArrowheads="1"/>
          </p:cNvSpPr>
          <p:nvPr/>
        </p:nvSpPr>
        <p:spPr bwMode="auto">
          <a:xfrm rot="1800000">
            <a:off x="3084513" y="4832350"/>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12</a:t>
            </a:r>
          </a:p>
        </p:txBody>
      </p:sp>
      <p:sp>
        <p:nvSpPr>
          <p:cNvPr id="310285" name="AutoShape 13"/>
          <p:cNvSpPr>
            <a:spLocks noChangeArrowheads="1"/>
          </p:cNvSpPr>
          <p:nvPr/>
        </p:nvSpPr>
        <p:spPr bwMode="auto">
          <a:xfrm rot="1740000" flipH="1">
            <a:off x="2784475" y="314960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6" name="Rectangle 14"/>
          <p:cNvSpPr>
            <a:spLocks noChangeArrowheads="1"/>
          </p:cNvSpPr>
          <p:nvPr/>
        </p:nvSpPr>
        <p:spPr bwMode="auto">
          <a:xfrm rot="1500000">
            <a:off x="2913063" y="3317875"/>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36</a:t>
            </a:r>
          </a:p>
        </p:txBody>
      </p:sp>
    </p:spTree>
    <p:extLst>
      <p:ext uri="{BB962C8B-B14F-4D97-AF65-F5344CB8AC3E}">
        <p14:creationId xmlns:p14="http://schemas.microsoft.com/office/powerpoint/2010/main" val="3348274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2322" name="Group 2"/>
          <p:cNvGrpSpPr>
            <a:grpSpLocks/>
          </p:cNvGrpSpPr>
          <p:nvPr/>
        </p:nvGrpSpPr>
        <p:grpSpPr bwMode="auto">
          <a:xfrm>
            <a:off x="779463" y="2933700"/>
            <a:ext cx="2087562" cy="1235075"/>
            <a:chOff x="491" y="1848"/>
            <a:chExt cx="1315" cy="778"/>
          </a:xfrm>
        </p:grpSpPr>
        <p:sp>
          <p:nvSpPr>
            <p:cNvPr id="312323" name="AutoShape 3"/>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4" name="AutoShape 4"/>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5" name="AutoShape 5"/>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6" name="Rectangle 6"/>
            <p:cNvSpPr>
              <a:spLocks noChangeArrowheads="1"/>
            </p:cNvSpPr>
            <p:nvPr/>
          </p:nvSpPr>
          <p:spPr bwMode="auto">
            <a:xfrm rot="20460000">
              <a:off x="556" y="1981"/>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6</a:t>
              </a:r>
            </a:p>
          </p:txBody>
        </p:sp>
        <p:sp>
          <p:nvSpPr>
            <p:cNvPr id="312327" name="Rectangle 7"/>
            <p:cNvSpPr>
              <a:spLocks noChangeArrowheads="1"/>
            </p:cNvSpPr>
            <p:nvPr/>
          </p:nvSpPr>
          <p:spPr bwMode="auto">
            <a:xfrm rot="21180000">
              <a:off x="938" y="1934"/>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10</a:t>
              </a:r>
            </a:p>
          </p:txBody>
        </p:sp>
        <p:sp>
          <p:nvSpPr>
            <p:cNvPr id="312328" name="Rectangle 8"/>
            <p:cNvSpPr>
              <a:spLocks noChangeArrowheads="1"/>
            </p:cNvSpPr>
            <p:nvPr/>
          </p:nvSpPr>
          <p:spPr bwMode="auto">
            <a:xfrm rot="480000">
              <a:off x="1405"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24</a:t>
              </a:r>
            </a:p>
          </p:txBody>
        </p:sp>
      </p:grpSp>
      <p:sp>
        <p:nvSpPr>
          <p:cNvPr id="312330" name="Rectangle 10"/>
          <p:cNvSpPr>
            <a:spLocks noGrp="1" noChangeArrowheads="1"/>
          </p:cNvSpPr>
          <p:nvPr>
            <p:ph type="title"/>
          </p:nvPr>
        </p:nvSpPr>
        <p:spPr>
          <a:xfrm>
            <a:off x="423863" y="358775"/>
            <a:ext cx="6424612" cy="388938"/>
          </a:xfrm>
          <a:noFill/>
          <a:ln/>
        </p:spPr>
        <p:txBody>
          <a:bodyPr lIns="92075" tIns="46038" rIns="92075" bIns="46038" anchor="b">
            <a:normAutofit fontScale="90000"/>
          </a:bodyPr>
          <a:lstStyle/>
          <a:p>
            <a:r>
              <a:rPr lang="en-US" altLang="en-US"/>
              <a:t>Insertion Sort</a:t>
            </a:r>
          </a:p>
        </p:txBody>
      </p:sp>
      <p:sp>
        <p:nvSpPr>
          <p:cNvPr id="312331" name="AutoShape 11"/>
          <p:cNvSpPr>
            <a:spLocks noChangeArrowheads="1"/>
          </p:cNvSpPr>
          <p:nvPr/>
        </p:nvSpPr>
        <p:spPr bwMode="auto">
          <a:xfrm rot="1740000" flipH="1">
            <a:off x="3506788" y="314960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2" name="Rectangle 12"/>
          <p:cNvSpPr>
            <a:spLocks noChangeArrowheads="1"/>
          </p:cNvSpPr>
          <p:nvPr/>
        </p:nvSpPr>
        <p:spPr bwMode="auto">
          <a:xfrm rot="1500000">
            <a:off x="3635375" y="3317875"/>
            <a:ext cx="63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36</a:t>
            </a:r>
          </a:p>
        </p:txBody>
      </p:sp>
      <p:sp>
        <p:nvSpPr>
          <p:cNvPr id="312333"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4" name="Rectangle 14"/>
          <p:cNvSpPr>
            <a:spLocks noChangeArrowheads="1"/>
          </p:cNvSpPr>
          <p:nvPr/>
        </p:nvSpPr>
        <p:spPr bwMode="auto">
          <a:xfrm rot="1800000">
            <a:off x="3084513" y="4832350"/>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12</a:t>
            </a:r>
          </a:p>
        </p:txBody>
      </p:sp>
    </p:spTree>
    <p:extLst>
      <p:ext uri="{BB962C8B-B14F-4D97-AF65-F5344CB8AC3E}">
        <p14:creationId xmlns:p14="http://schemas.microsoft.com/office/powerpoint/2010/main" val="2997703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Brute Force</a:t>
            </a:r>
            <a:endParaRPr lang="en-US" dirty="0"/>
          </a:p>
        </p:txBody>
      </p:sp>
      <p:sp>
        <p:nvSpPr>
          <p:cNvPr id="3" name="Content Placeholder 2"/>
          <p:cNvSpPr>
            <a:spLocks noGrp="1"/>
          </p:cNvSpPr>
          <p:nvPr>
            <p:ph idx="1"/>
          </p:nvPr>
        </p:nvSpPr>
        <p:spPr>
          <a:xfrm>
            <a:off x="304800" y="1066800"/>
            <a:ext cx="8610600" cy="5562600"/>
          </a:xfrm>
        </p:spPr>
        <p:txBody>
          <a:bodyPr>
            <a:normAutofit fontScale="92500" lnSpcReduction="10000"/>
          </a:bodyPr>
          <a:lstStyle/>
          <a:p>
            <a:pPr marL="0" indent="0">
              <a:buNone/>
            </a:pPr>
            <a:r>
              <a:rPr lang="en-US" dirty="0" smtClean="0"/>
              <a:t>A straightforward approach, usually based directly on the problem’s statement and definitions of the concepts involved</a:t>
            </a:r>
          </a:p>
          <a:p>
            <a:pPr marL="457200" indent="-457200">
              <a:buFont typeface="Monotype Sorts" pitchFamily="2" charset="2"/>
              <a:buNone/>
            </a:pPr>
            <a:r>
              <a:rPr lang="en-US" b="1" dirty="0" smtClean="0"/>
              <a:t>Examples:</a:t>
            </a:r>
          </a:p>
          <a:p>
            <a:pPr marL="457200" indent="-457200">
              <a:buFont typeface="Monotype Sorts" pitchFamily="2" charset="2"/>
              <a:buAutoNum type="arabicPeriod"/>
            </a:pPr>
            <a:r>
              <a:rPr lang="en-US" dirty="0" smtClean="0"/>
              <a:t> Computing </a:t>
            </a:r>
            <a:r>
              <a:rPr lang="en-US" i="1" dirty="0" smtClean="0"/>
              <a:t>a</a:t>
            </a:r>
            <a:r>
              <a:rPr lang="en-US" i="1" baseline="30000" dirty="0" smtClean="0"/>
              <a:t>n </a:t>
            </a:r>
            <a:r>
              <a:rPr lang="en-US" dirty="0" smtClean="0"/>
              <a:t>(</a:t>
            </a:r>
            <a:r>
              <a:rPr lang="en-US" i="1" dirty="0" smtClean="0"/>
              <a:t>a </a:t>
            </a:r>
            <a:r>
              <a:rPr lang="en-US" dirty="0" smtClean="0"/>
              <a:t>&gt; 0, </a:t>
            </a:r>
            <a:r>
              <a:rPr lang="en-US" i="1" dirty="0" smtClean="0"/>
              <a:t>n</a:t>
            </a:r>
            <a:r>
              <a:rPr lang="en-US" dirty="0" smtClean="0"/>
              <a:t> a nonnegative integer)</a:t>
            </a:r>
          </a:p>
          <a:p>
            <a:pPr marL="457200" indent="-457200">
              <a:buFont typeface="Monotype Sorts" pitchFamily="2" charset="2"/>
              <a:buAutoNum type="arabicPeriod"/>
            </a:pPr>
            <a:endParaRPr lang="en-US" dirty="0" smtClean="0"/>
          </a:p>
          <a:p>
            <a:pPr marL="457200" indent="-457200">
              <a:buFont typeface="Monotype Sorts" pitchFamily="2" charset="2"/>
              <a:buAutoNum type="arabicPeriod"/>
            </a:pPr>
            <a:r>
              <a:rPr lang="en-US" dirty="0" smtClean="0"/>
              <a:t>Computing </a:t>
            </a:r>
            <a:r>
              <a:rPr lang="en-US" i="1" dirty="0" smtClean="0"/>
              <a:t>n</a:t>
            </a:r>
            <a:r>
              <a:rPr lang="en-US" dirty="0" smtClean="0"/>
              <a:t>!</a:t>
            </a:r>
          </a:p>
          <a:p>
            <a:pPr marL="457200" indent="-457200">
              <a:buFont typeface="Monotype Sorts" pitchFamily="2" charset="2"/>
              <a:buAutoNum type="arabicPeriod"/>
            </a:pPr>
            <a:endParaRPr lang="en-US" dirty="0" smtClean="0"/>
          </a:p>
          <a:p>
            <a:pPr marL="457200" indent="-457200">
              <a:buFont typeface="Monotype Sorts" pitchFamily="2" charset="2"/>
              <a:buAutoNum type="arabicPeriod"/>
            </a:pPr>
            <a:r>
              <a:rPr lang="en-US" dirty="0" smtClean="0"/>
              <a:t> Multiplying two matrices</a:t>
            </a:r>
          </a:p>
          <a:p>
            <a:pPr marL="457200" indent="-457200">
              <a:buFont typeface="Monotype Sorts" pitchFamily="2" charset="2"/>
              <a:buAutoNum type="arabicPeriod"/>
            </a:pPr>
            <a:endParaRPr lang="en-US" dirty="0" smtClean="0"/>
          </a:p>
          <a:p>
            <a:pPr marL="457200" indent="-457200">
              <a:buFont typeface="Monotype Sorts" pitchFamily="2" charset="2"/>
              <a:buAutoNum type="arabicPeriod"/>
            </a:pPr>
            <a:r>
              <a:rPr lang="en-US" dirty="0" smtClean="0"/>
              <a:t>Searching for a key of a given value in a list</a:t>
            </a:r>
          </a:p>
          <a:p>
            <a:endParaRPr lang="en-US" dirty="0"/>
          </a:p>
        </p:txBody>
      </p:sp>
    </p:spTree>
    <p:extLst>
      <p:ext uri="{BB962C8B-B14F-4D97-AF65-F5344CB8AC3E}">
        <p14:creationId xmlns:p14="http://schemas.microsoft.com/office/powerpoint/2010/main" val="3997389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title"/>
          </p:nvPr>
        </p:nvSpPr>
        <p:spPr>
          <a:xfrm>
            <a:off x="341313" y="230188"/>
            <a:ext cx="6494462" cy="517525"/>
          </a:xfrm>
          <a:noFill/>
          <a:ln/>
        </p:spPr>
        <p:txBody>
          <a:bodyPr lIns="92075" tIns="46038" rIns="92075" bIns="46038" anchor="b">
            <a:normAutofit fontScale="90000"/>
          </a:bodyPr>
          <a:lstStyle/>
          <a:p>
            <a:r>
              <a:rPr lang="en-US" altLang="en-US"/>
              <a:t>Insertion Sort</a:t>
            </a:r>
          </a:p>
        </p:txBody>
      </p:sp>
      <p:sp>
        <p:nvSpPr>
          <p:cNvPr id="314372"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3" name="AutoShape 5"/>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4" name="Rectangle 6"/>
          <p:cNvSpPr>
            <a:spLocks noChangeArrowheads="1"/>
          </p:cNvSpPr>
          <p:nvPr/>
        </p:nvSpPr>
        <p:spPr bwMode="auto">
          <a:xfrm rot="20460000">
            <a:off x="882650" y="3144838"/>
            <a:ext cx="409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6</a:t>
            </a:r>
          </a:p>
        </p:txBody>
      </p:sp>
      <p:sp>
        <p:nvSpPr>
          <p:cNvPr id="314375" name="Rectangle 7"/>
          <p:cNvSpPr>
            <a:spLocks noChangeArrowheads="1"/>
          </p:cNvSpPr>
          <p:nvPr/>
        </p:nvSpPr>
        <p:spPr bwMode="auto">
          <a:xfrm rot="21180000">
            <a:off x="1489075" y="3070225"/>
            <a:ext cx="63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10</a:t>
            </a:r>
          </a:p>
        </p:txBody>
      </p:sp>
      <p:grpSp>
        <p:nvGrpSpPr>
          <p:cNvPr id="314376" name="Group 8"/>
          <p:cNvGrpSpPr>
            <a:grpSpLocks/>
          </p:cNvGrpSpPr>
          <p:nvPr/>
        </p:nvGrpSpPr>
        <p:grpSpPr bwMode="auto">
          <a:xfrm>
            <a:off x="2851150" y="2935288"/>
            <a:ext cx="1420813" cy="1300162"/>
            <a:chOff x="1796" y="1849"/>
            <a:chExt cx="895" cy="819"/>
          </a:xfrm>
        </p:grpSpPr>
        <p:sp>
          <p:nvSpPr>
            <p:cNvPr id="314377"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8"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9" name="Rectangle 11"/>
            <p:cNvSpPr>
              <a:spLocks noChangeArrowheads="1"/>
            </p:cNvSpPr>
            <p:nvPr/>
          </p:nvSpPr>
          <p:spPr bwMode="auto">
            <a:xfrm rot="480000">
              <a:off x="1860"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24</a:t>
              </a:r>
            </a:p>
          </p:txBody>
        </p:sp>
        <p:sp>
          <p:nvSpPr>
            <p:cNvPr id="314380" name="Rectangle 12"/>
            <p:cNvSpPr>
              <a:spLocks noChangeArrowheads="1"/>
            </p:cNvSpPr>
            <p:nvPr/>
          </p:nvSpPr>
          <p:spPr bwMode="auto">
            <a:xfrm rot="1500000">
              <a:off x="2290" y="2090"/>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36</a:t>
              </a:r>
            </a:p>
          </p:txBody>
        </p:sp>
      </p:grpSp>
      <p:sp>
        <p:nvSpPr>
          <p:cNvPr id="314381"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82" name="Rectangle 14"/>
          <p:cNvSpPr>
            <a:spLocks noChangeArrowheads="1"/>
          </p:cNvSpPr>
          <p:nvPr/>
        </p:nvSpPr>
        <p:spPr bwMode="auto">
          <a:xfrm rot="1800000">
            <a:off x="3084513" y="4832350"/>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12</a:t>
            </a:r>
          </a:p>
        </p:txBody>
      </p:sp>
    </p:spTree>
    <p:extLst>
      <p:ext uri="{BB962C8B-B14F-4D97-AF65-F5344CB8AC3E}">
        <p14:creationId xmlns:p14="http://schemas.microsoft.com/office/powerpoint/2010/main" val="35999171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Insertion Sort</a:t>
            </a:r>
          </a:p>
        </p:txBody>
      </p:sp>
      <p:pic>
        <p:nvPicPr>
          <p:cNvPr id="28057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1018" t="18683" r="5267" b="65454"/>
          <a:stretch>
            <a:fillRect/>
          </a:stretch>
        </p:blipFill>
        <p:spPr>
          <a:xfrm>
            <a:off x="1992313" y="3756025"/>
            <a:ext cx="5068887" cy="855663"/>
          </a:xfrm>
          <a:noFill/>
          <a:ln/>
        </p:spPr>
      </p:pic>
      <p:sp>
        <p:nvSpPr>
          <p:cNvPr id="280587" name="Line 11"/>
          <p:cNvSpPr>
            <a:spLocks noChangeShapeType="1"/>
          </p:cNvSpPr>
          <p:nvPr/>
        </p:nvSpPr>
        <p:spPr bwMode="auto">
          <a:xfrm>
            <a:off x="3644900" y="3611563"/>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590" name="Text Box 14"/>
          <p:cNvSpPr txBox="1">
            <a:spLocks noChangeArrowheads="1"/>
          </p:cNvSpPr>
          <p:nvPr/>
        </p:nvSpPr>
        <p:spPr bwMode="auto">
          <a:xfrm>
            <a:off x="2311400" y="1960563"/>
            <a:ext cx="4335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5      2      4      6      1      3</a:t>
            </a:r>
          </a:p>
        </p:txBody>
      </p:sp>
      <p:sp>
        <p:nvSpPr>
          <p:cNvPr id="280591" name="Text Box 15"/>
          <p:cNvSpPr txBox="1">
            <a:spLocks noChangeArrowheads="1"/>
          </p:cNvSpPr>
          <p:nvPr/>
        </p:nvSpPr>
        <p:spPr bwMode="auto">
          <a:xfrm>
            <a:off x="3867150" y="1495425"/>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input array </a:t>
            </a:r>
          </a:p>
        </p:txBody>
      </p:sp>
      <p:sp>
        <p:nvSpPr>
          <p:cNvPr id="280592" name="Text Box 16"/>
          <p:cNvSpPr txBox="1">
            <a:spLocks noChangeArrowheads="1"/>
          </p:cNvSpPr>
          <p:nvPr/>
        </p:nvSpPr>
        <p:spPr bwMode="auto">
          <a:xfrm>
            <a:off x="1809750" y="3306763"/>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left sub-array</a:t>
            </a:r>
          </a:p>
        </p:txBody>
      </p:sp>
      <p:sp>
        <p:nvSpPr>
          <p:cNvPr id="280593" name="Text Box 17"/>
          <p:cNvSpPr txBox="1">
            <a:spLocks noChangeArrowheads="1"/>
          </p:cNvSpPr>
          <p:nvPr/>
        </p:nvSpPr>
        <p:spPr bwMode="auto">
          <a:xfrm>
            <a:off x="4705350" y="3322638"/>
            <a:ext cx="165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right sub-array</a:t>
            </a:r>
          </a:p>
        </p:txBody>
      </p:sp>
      <p:sp>
        <p:nvSpPr>
          <p:cNvPr id="280594" name="Text Box 18"/>
          <p:cNvSpPr txBox="1">
            <a:spLocks noChangeArrowheads="1"/>
          </p:cNvSpPr>
          <p:nvPr/>
        </p:nvSpPr>
        <p:spPr bwMode="auto">
          <a:xfrm>
            <a:off x="1717675" y="2832100"/>
            <a:ext cx="572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DD0111"/>
                </a:solidFill>
              </a:rPr>
              <a:t>at each iteration, the array is divided in two sub-arrays:</a:t>
            </a:r>
          </a:p>
        </p:txBody>
      </p:sp>
      <p:sp>
        <p:nvSpPr>
          <p:cNvPr id="280595" name="Text Box 19"/>
          <p:cNvSpPr txBox="1">
            <a:spLocks noChangeArrowheads="1"/>
          </p:cNvSpPr>
          <p:nvPr/>
        </p:nvSpPr>
        <p:spPr bwMode="auto">
          <a:xfrm>
            <a:off x="2586038" y="4587875"/>
            <a:ext cx="81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sorted</a:t>
            </a:r>
          </a:p>
        </p:txBody>
      </p:sp>
      <p:sp>
        <p:nvSpPr>
          <p:cNvPr id="280596" name="Text Box 20"/>
          <p:cNvSpPr txBox="1">
            <a:spLocks noChangeArrowheads="1"/>
          </p:cNvSpPr>
          <p:nvPr/>
        </p:nvSpPr>
        <p:spPr bwMode="auto">
          <a:xfrm>
            <a:off x="4841875" y="4491038"/>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unsorted</a:t>
            </a:r>
          </a:p>
        </p:txBody>
      </p:sp>
    </p:spTree>
    <p:extLst>
      <p:ext uri="{BB962C8B-B14F-4D97-AF65-F5344CB8AC3E}">
        <p14:creationId xmlns:p14="http://schemas.microsoft.com/office/powerpoint/2010/main" val="4135827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Insertion Sort</a:t>
            </a:r>
          </a:p>
        </p:txBody>
      </p:sp>
      <p:pic>
        <p:nvPicPr>
          <p:cNvPr id="279556" name="Picture 4"/>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l="1018" t="4437" r="5267" b="9506"/>
          <a:stretch>
            <a:fillRect/>
          </a:stretch>
        </p:blipFill>
        <p:spPr>
          <a:xfrm>
            <a:off x="501650" y="1552575"/>
            <a:ext cx="5068888" cy="4641850"/>
          </a:xfrm>
          <a:noFill/>
          <a:ln/>
        </p:spPr>
      </p:pic>
      <p:graphicFrame>
        <p:nvGraphicFramePr>
          <p:cNvPr id="279557" name="Object 5"/>
          <p:cNvGraphicFramePr>
            <a:graphicFrameLocks noChangeAspect="1"/>
          </p:cNvGraphicFramePr>
          <p:nvPr/>
        </p:nvGraphicFramePr>
        <p:xfrm>
          <a:off x="5683250" y="1290638"/>
          <a:ext cx="1989138" cy="865187"/>
        </p:xfrm>
        <a:graphic>
          <a:graphicData uri="http://schemas.openxmlformats.org/presentationml/2006/ole">
            <mc:AlternateContent xmlns:mc="http://schemas.openxmlformats.org/markup-compatibility/2006">
              <mc:Choice xmlns:v="urn:schemas-microsoft-com:vml" Requires="v">
                <p:oleObj spid="_x0000_s5572" name="Paint Shop Pro Image" r:id="rId5" imgW="2526829" imgH="1395500" progId="PaintShopPro">
                  <p:embed/>
                </p:oleObj>
              </mc:Choice>
              <mc:Fallback>
                <p:oleObj name="Paint Shop Pro Image" r:id="rId5" imgW="2526829" imgH="1395500" progId="PaintShopPro">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3250" y="1290638"/>
                        <a:ext cx="1989138"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58" name="Object 6"/>
          <p:cNvGraphicFramePr>
            <a:graphicFrameLocks noChangeAspect="1"/>
          </p:cNvGraphicFramePr>
          <p:nvPr/>
        </p:nvGraphicFramePr>
        <p:xfrm>
          <a:off x="5637213" y="2127250"/>
          <a:ext cx="2108200" cy="912813"/>
        </p:xfrm>
        <a:graphic>
          <a:graphicData uri="http://schemas.openxmlformats.org/presentationml/2006/ole">
            <mc:AlternateContent xmlns:mc="http://schemas.openxmlformats.org/markup-compatibility/2006">
              <mc:Choice xmlns:v="urn:schemas-microsoft-com:vml" Requires="v">
                <p:oleObj spid="_x0000_s5573" name="Paint Shop Pro Image" r:id="rId7" imgW="2575610" imgH="1385741" progId="PaintShopPro">
                  <p:embed/>
                </p:oleObj>
              </mc:Choice>
              <mc:Fallback>
                <p:oleObj name="Paint Shop Pro Image" r:id="rId7" imgW="2575610" imgH="1385741" progId="PaintShopPro">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7213" y="2127250"/>
                        <a:ext cx="210820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59" name="Object 7"/>
          <p:cNvGraphicFramePr>
            <a:graphicFrameLocks noChangeAspect="1"/>
          </p:cNvGraphicFramePr>
          <p:nvPr/>
        </p:nvGraphicFramePr>
        <p:xfrm>
          <a:off x="5557838" y="3032125"/>
          <a:ext cx="2138362" cy="974725"/>
        </p:xfrm>
        <a:graphic>
          <a:graphicData uri="http://schemas.openxmlformats.org/presentationml/2006/ole">
            <mc:AlternateContent xmlns:mc="http://schemas.openxmlformats.org/markup-compatibility/2006">
              <mc:Choice xmlns:v="urn:schemas-microsoft-com:vml" Requires="v">
                <p:oleObj spid="_x0000_s5574" name="Paint Shop Pro Image" r:id="rId9" imgW="2526829" imgH="1414634" progId="PaintShopPro">
                  <p:embed/>
                </p:oleObj>
              </mc:Choice>
              <mc:Fallback>
                <p:oleObj name="Paint Shop Pro Image" r:id="rId9" imgW="2526829" imgH="1414634" progId="PaintShopPro">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7838" y="3032125"/>
                        <a:ext cx="213836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60" name="Object 8"/>
          <p:cNvGraphicFramePr>
            <a:graphicFrameLocks noChangeAspect="1"/>
          </p:cNvGraphicFramePr>
          <p:nvPr/>
        </p:nvGraphicFramePr>
        <p:xfrm>
          <a:off x="5526088" y="3976688"/>
          <a:ext cx="2271712" cy="917575"/>
        </p:xfrm>
        <a:graphic>
          <a:graphicData uri="http://schemas.openxmlformats.org/presentationml/2006/ole">
            <mc:AlternateContent xmlns:mc="http://schemas.openxmlformats.org/markup-compatibility/2006">
              <mc:Choice xmlns:v="urn:schemas-microsoft-com:vml" Requires="v">
                <p:oleObj spid="_x0000_s5575" name="Paint Shop Pro Image" r:id="rId11" imgW="2712195" imgH="1453659" progId="PaintShopPro">
                  <p:embed/>
                </p:oleObj>
              </mc:Choice>
              <mc:Fallback>
                <p:oleObj name="Paint Shop Pro Image" r:id="rId11" imgW="2712195" imgH="1453659" progId="PaintShopPro">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6088" y="3976688"/>
                        <a:ext cx="2271712"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61" name="Object 9"/>
          <p:cNvGraphicFramePr>
            <a:graphicFrameLocks noChangeAspect="1"/>
          </p:cNvGraphicFramePr>
          <p:nvPr/>
        </p:nvGraphicFramePr>
        <p:xfrm>
          <a:off x="5603875" y="4879975"/>
          <a:ext cx="2108200" cy="942975"/>
        </p:xfrm>
        <a:graphic>
          <a:graphicData uri="http://schemas.openxmlformats.org/presentationml/2006/ole">
            <mc:AlternateContent xmlns:mc="http://schemas.openxmlformats.org/markup-compatibility/2006">
              <mc:Choice xmlns:v="urn:schemas-microsoft-com:vml" Requires="v">
                <p:oleObj spid="_x0000_s5576" name="Paint Shop Pro Image" r:id="rId13" imgW="2546341" imgH="1424390" progId="PaintShopPro">
                  <p:embed/>
                </p:oleObj>
              </mc:Choice>
              <mc:Fallback>
                <p:oleObj name="Paint Shop Pro Image" r:id="rId13" imgW="2546341" imgH="1424390" progId="PaintShopPro">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03875" y="4879975"/>
                        <a:ext cx="210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9562" name="Line 10"/>
          <p:cNvSpPr>
            <a:spLocks noChangeShapeType="1"/>
          </p:cNvSpPr>
          <p:nvPr/>
        </p:nvSpPr>
        <p:spPr bwMode="auto">
          <a:xfrm>
            <a:off x="1298575" y="1325563"/>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3" name="Line 11"/>
          <p:cNvSpPr>
            <a:spLocks noChangeShapeType="1"/>
          </p:cNvSpPr>
          <p:nvPr/>
        </p:nvSpPr>
        <p:spPr bwMode="auto">
          <a:xfrm>
            <a:off x="2173288" y="2209800"/>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4" name="Line 12"/>
          <p:cNvSpPr>
            <a:spLocks noChangeShapeType="1"/>
          </p:cNvSpPr>
          <p:nvPr/>
        </p:nvSpPr>
        <p:spPr bwMode="auto">
          <a:xfrm>
            <a:off x="3095625" y="29876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5" name="Line 13"/>
          <p:cNvSpPr>
            <a:spLocks noChangeShapeType="1"/>
          </p:cNvSpPr>
          <p:nvPr/>
        </p:nvSpPr>
        <p:spPr bwMode="auto">
          <a:xfrm>
            <a:off x="3919538" y="38639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6" name="Line 14"/>
          <p:cNvSpPr>
            <a:spLocks noChangeShapeType="1"/>
          </p:cNvSpPr>
          <p:nvPr/>
        </p:nvSpPr>
        <p:spPr bwMode="auto">
          <a:xfrm>
            <a:off x="4714875" y="47148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70955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9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9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95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95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9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INSERTION-SORT</a:t>
            </a:r>
          </a:p>
        </p:txBody>
      </p:sp>
      <p:sp>
        <p:nvSpPr>
          <p:cNvPr id="212995" name="Rectangle 3"/>
          <p:cNvSpPr>
            <a:spLocks noGrp="1" noChangeArrowheads="1"/>
          </p:cNvSpPr>
          <p:nvPr>
            <p:ph type="body" idx="1"/>
          </p:nvPr>
        </p:nvSpPr>
        <p:spPr>
          <a:xfrm>
            <a:off x="350838" y="1214438"/>
            <a:ext cx="8229600" cy="5411787"/>
          </a:xfrm>
        </p:spPr>
        <p:txBody>
          <a:bodyPr>
            <a:normAutofit lnSpcReduction="10000"/>
          </a:bodyPr>
          <a:lstStyle/>
          <a:p>
            <a:pPr>
              <a:buFontTx/>
              <a:buNone/>
            </a:pPr>
            <a:r>
              <a:rPr lang="en-US">
                <a:solidFill>
                  <a:srgbClr val="DD0111"/>
                </a:solidFill>
                <a:latin typeface="Monotype Corsiva" pitchFamily="66" charset="0"/>
              </a:rPr>
              <a:t>Alg.:</a:t>
            </a:r>
            <a:r>
              <a:rPr lang="en-US"/>
              <a:t> </a:t>
            </a:r>
            <a:r>
              <a:rPr lang="en-US">
                <a:solidFill>
                  <a:schemeClr val="tx1"/>
                </a:solidFill>
              </a:rPr>
              <a:t>INSERTION-SORT</a:t>
            </a:r>
            <a:r>
              <a:rPr lang="en-US" i="1">
                <a:solidFill>
                  <a:schemeClr val="tx1"/>
                </a:solidFill>
              </a:rPr>
              <a:t>(A)</a:t>
            </a:r>
          </a:p>
          <a:p>
            <a:pPr>
              <a:buFontTx/>
              <a:buNone/>
            </a:pPr>
            <a:r>
              <a:rPr lang="en-US" b="1">
                <a:solidFill>
                  <a:schemeClr val="tx1"/>
                </a:solidFill>
              </a:rPr>
              <a:t>	for </a:t>
            </a:r>
            <a:r>
              <a:rPr lang="en-US">
                <a:solidFill>
                  <a:schemeClr val="tx1"/>
                </a:solidFill>
                <a:latin typeface="Comic Sans MS" pitchFamily="66" charset="0"/>
              </a:rPr>
              <a:t>j ← 2</a:t>
            </a:r>
            <a:r>
              <a:rPr lang="en-US">
                <a:solidFill>
                  <a:schemeClr val="tx1"/>
                </a:solidFill>
              </a:rPr>
              <a:t> </a:t>
            </a:r>
            <a:r>
              <a:rPr lang="en-US" b="1">
                <a:solidFill>
                  <a:schemeClr val="tx1"/>
                </a:solidFill>
              </a:rPr>
              <a:t>to </a:t>
            </a:r>
            <a:r>
              <a:rPr lang="en-US">
                <a:solidFill>
                  <a:schemeClr val="tx1"/>
                </a:solidFill>
              </a:rPr>
              <a:t>n</a:t>
            </a:r>
          </a:p>
          <a:p>
            <a:pPr>
              <a:buFontTx/>
              <a:buNone/>
            </a:pPr>
            <a:r>
              <a:rPr lang="en-US" b="1">
                <a:solidFill>
                  <a:schemeClr val="tx1"/>
                </a:solidFill>
              </a:rPr>
              <a:t>		do </a:t>
            </a:r>
            <a:r>
              <a:rPr lang="en-US">
                <a:solidFill>
                  <a:schemeClr val="tx1"/>
                </a:solidFill>
                <a:latin typeface="Comic Sans MS" pitchFamily="66" charset="0"/>
              </a:rPr>
              <a:t>key</a:t>
            </a:r>
            <a:r>
              <a:rPr lang="en-US">
                <a:solidFill>
                  <a:schemeClr val="tx1"/>
                </a:solidFill>
              </a:rPr>
              <a:t> ← </a:t>
            </a:r>
            <a:r>
              <a:rPr lang="en-US">
                <a:solidFill>
                  <a:schemeClr val="tx1"/>
                </a:solidFill>
                <a:latin typeface="Comic Sans MS" pitchFamily="66" charset="0"/>
              </a:rPr>
              <a:t>A[ j ]</a:t>
            </a:r>
          </a:p>
          <a:p>
            <a:pPr>
              <a:buFontTx/>
              <a:buNone/>
            </a:pPr>
            <a:r>
              <a:rPr lang="en-US">
                <a:solidFill>
                  <a:schemeClr val="tx1"/>
                </a:solidFill>
              </a:rPr>
              <a:t>	</a:t>
            </a:r>
            <a:r>
              <a:rPr lang="en-US" sz="2000">
                <a:solidFill>
                  <a:schemeClr val="tx1"/>
                </a:solidFill>
              </a:rPr>
              <a:t>	      Insert </a:t>
            </a:r>
            <a:r>
              <a:rPr lang="en-US" sz="2000">
                <a:solidFill>
                  <a:schemeClr val="tx1"/>
                </a:solidFill>
                <a:latin typeface="Comic Sans MS" pitchFamily="66" charset="0"/>
              </a:rPr>
              <a:t>A[ j ]</a:t>
            </a:r>
            <a:r>
              <a:rPr lang="en-US" sz="2000">
                <a:solidFill>
                  <a:schemeClr val="tx1"/>
                </a:solidFill>
              </a:rPr>
              <a:t> into the sorted sequence </a:t>
            </a:r>
            <a:r>
              <a:rPr lang="en-US" sz="2000">
                <a:solidFill>
                  <a:schemeClr val="tx1"/>
                </a:solidFill>
                <a:latin typeface="Comic Sans MS" pitchFamily="66" charset="0"/>
              </a:rPr>
              <a:t>A[1 . . j -1]</a:t>
            </a:r>
            <a:endParaRPr lang="en-US" sz="2000">
              <a:solidFill>
                <a:schemeClr val="tx1"/>
              </a:solidFill>
            </a:endParaRPr>
          </a:p>
          <a:p>
            <a:pPr>
              <a:buFontTx/>
              <a:buNone/>
            </a:pPr>
            <a:r>
              <a:rPr lang="en-US">
                <a:solidFill>
                  <a:schemeClr val="tx1"/>
                </a:solidFill>
              </a:rPr>
              <a:t>		     </a:t>
            </a:r>
            <a:r>
              <a:rPr lang="en-US">
                <a:solidFill>
                  <a:schemeClr val="tx1"/>
                </a:solidFill>
                <a:latin typeface="Comic Sans MS" pitchFamily="66" charset="0"/>
              </a:rPr>
              <a:t>i ← j - 1</a:t>
            </a:r>
          </a:p>
          <a:p>
            <a:pPr>
              <a:buFontTx/>
              <a:buNone/>
            </a:pPr>
            <a:r>
              <a:rPr lang="en-US" b="1">
                <a:solidFill>
                  <a:schemeClr val="tx1"/>
                </a:solidFill>
              </a:rPr>
              <a:t>		     while </a:t>
            </a:r>
            <a:r>
              <a:rPr lang="en-US">
                <a:solidFill>
                  <a:schemeClr val="tx1"/>
                </a:solidFill>
                <a:latin typeface="Comic Sans MS" pitchFamily="66" charset="0"/>
              </a:rPr>
              <a:t>i &gt; 0</a:t>
            </a:r>
            <a:r>
              <a:rPr lang="en-US">
                <a:solidFill>
                  <a:schemeClr val="tx1"/>
                </a:solidFill>
              </a:rPr>
              <a:t> and </a:t>
            </a:r>
            <a:r>
              <a:rPr lang="en-US">
                <a:solidFill>
                  <a:schemeClr val="tx1"/>
                </a:solidFill>
                <a:latin typeface="Comic Sans MS" pitchFamily="66" charset="0"/>
              </a:rPr>
              <a:t>A[i] &gt; key</a:t>
            </a:r>
          </a:p>
          <a:p>
            <a:pPr>
              <a:buFontTx/>
              <a:buNone/>
            </a:pPr>
            <a:r>
              <a:rPr lang="en-US">
                <a:solidFill>
                  <a:schemeClr val="tx1"/>
                </a:solidFill>
              </a:rPr>
              <a:t>			</a:t>
            </a:r>
            <a:r>
              <a:rPr lang="en-US" b="1">
                <a:solidFill>
                  <a:schemeClr val="tx1"/>
                </a:solidFill>
              </a:rPr>
              <a:t>do </a:t>
            </a:r>
            <a:r>
              <a:rPr lang="en-US">
                <a:solidFill>
                  <a:schemeClr val="tx1"/>
                </a:solidFill>
                <a:latin typeface="Comic Sans MS" pitchFamily="66" charset="0"/>
              </a:rPr>
              <a:t>A[i + 1] ← A[i]</a:t>
            </a:r>
          </a:p>
          <a:p>
            <a:pPr>
              <a:buFontTx/>
              <a:buNone/>
            </a:pPr>
            <a:r>
              <a:rPr lang="en-US">
                <a:solidFill>
                  <a:schemeClr val="tx1"/>
                </a:solidFill>
              </a:rPr>
              <a:t>			      </a:t>
            </a:r>
            <a:r>
              <a:rPr lang="en-US">
                <a:solidFill>
                  <a:schemeClr val="tx1"/>
                </a:solidFill>
                <a:latin typeface="Comic Sans MS" pitchFamily="66" charset="0"/>
              </a:rPr>
              <a:t>i ← i – 1</a:t>
            </a:r>
          </a:p>
          <a:p>
            <a:pPr>
              <a:buFontTx/>
              <a:buNone/>
            </a:pPr>
            <a:r>
              <a:rPr lang="en-US">
                <a:solidFill>
                  <a:schemeClr val="tx1"/>
                </a:solidFill>
              </a:rPr>
              <a:t>		     </a:t>
            </a:r>
            <a:r>
              <a:rPr lang="en-US">
                <a:solidFill>
                  <a:schemeClr val="tx1"/>
                </a:solidFill>
                <a:latin typeface="Comic Sans MS" pitchFamily="66" charset="0"/>
              </a:rPr>
              <a:t>A[i + 1] ← key</a:t>
            </a:r>
          </a:p>
          <a:p>
            <a:r>
              <a:rPr lang="en-US">
                <a:solidFill>
                  <a:schemeClr val="tx1"/>
                </a:solidFill>
              </a:rPr>
              <a:t>Insertion sort – sorts the elements in place</a:t>
            </a:r>
            <a:endParaRPr lang="en-US">
              <a:solidFill>
                <a:schemeClr val="tx1"/>
              </a:solidFill>
              <a:latin typeface="Comic Sans MS" pitchFamily="66" charset="0"/>
            </a:endParaRPr>
          </a:p>
        </p:txBody>
      </p:sp>
      <p:grpSp>
        <p:nvGrpSpPr>
          <p:cNvPr id="212996" name="Group 4"/>
          <p:cNvGrpSpPr>
            <a:grpSpLocks/>
          </p:cNvGrpSpPr>
          <p:nvPr/>
        </p:nvGrpSpPr>
        <p:grpSpPr bwMode="auto">
          <a:xfrm>
            <a:off x="4686300" y="1328738"/>
            <a:ext cx="4267200" cy="762000"/>
            <a:chOff x="528" y="1392"/>
            <a:chExt cx="2688" cy="480"/>
          </a:xfrm>
        </p:grpSpPr>
        <p:grpSp>
          <p:nvGrpSpPr>
            <p:cNvPr id="212997" name="Group 5"/>
            <p:cNvGrpSpPr>
              <a:grpSpLocks/>
            </p:cNvGrpSpPr>
            <p:nvPr/>
          </p:nvGrpSpPr>
          <p:grpSpPr bwMode="auto">
            <a:xfrm>
              <a:off x="528" y="1584"/>
              <a:ext cx="2688" cy="288"/>
              <a:chOff x="528" y="1440"/>
              <a:chExt cx="2688" cy="288"/>
            </a:xfrm>
          </p:grpSpPr>
          <p:sp>
            <p:nvSpPr>
              <p:cNvPr id="212998" name="Rectangle 6"/>
              <p:cNvSpPr>
                <a:spLocks noChangeArrowheads="1"/>
              </p:cNvSpPr>
              <p:nvPr/>
            </p:nvSpPr>
            <p:spPr bwMode="auto">
              <a:xfrm>
                <a:off x="2880"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en-US" sz="2400">
                    <a:solidFill>
                      <a:schemeClr val="accent2"/>
                    </a:solidFill>
                  </a:rPr>
                  <a:t>a</a:t>
                </a:r>
                <a:r>
                  <a:rPr lang="en-US" sz="2400" baseline="-25000">
                    <a:solidFill>
                      <a:schemeClr val="accent2"/>
                    </a:solidFill>
                  </a:rPr>
                  <a:t>8</a:t>
                </a:r>
              </a:p>
            </p:txBody>
          </p:sp>
          <p:sp>
            <p:nvSpPr>
              <p:cNvPr id="212999" name="Rectangle 7"/>
              <p:cNvSpPr>
                <a:spLocks noChangeArrowheads="1"/>
              </p:cNvSpPr>
              <p:nvPr/>
            </p:nvSpPr>
            <p:spPr bwMode="auto">
              <a:xfrm>
                <a:off x="2544"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en-US" sz="2400">
                    <a:solidFill>
                      <a:schemeClr val="accent2"/>
                    </a:solidFill>
                  </a:rPr>
                  <a:t>a</a:t>
                </a:r>
                <a:r>
                  <a:rPr lang="en-US" sz="2400" baseline="-25000">
                    <a:solidFill>
                      <a:schemeClr val="accent2"/>
                    </a:solidFill>
                  </a:rPr>
                  <a:t>7</a:t>
                </a:r>
              </a:p>
            </p:txBody>
          </p:sp>
          <p:sp>
            <p:nvSpPr>
              <p:cNvPr id="213000" name="Rectangle 8"/>
              <p:cNvSpPr>
                <a:spLocks noChangeArrowheads="1"/>
              </p:cNvSpPr>
              <p:nvPr/>
            </p:nvSpPr>
            <p:spPr bwMode="auto">
              <a:xfrm>
                <a:off x="2208"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en-US" sz="2400">
                    <a:solidFill>
                      <a:schemeClr val="accent2"/>
                    </a:solidFill>
                  </a:rPr>
                  <a:t>a</a:t>
                </a:r>
                <a:r>
                  <a:rPr lang="en-US" sz="2400" baseline="-25000">
                    <a:solidFill>
                      <a:schemeClr val="accent2"/>
                    </a:solidFill>
                  </a:rPr>
                  <a:t>6</a:t>
                </a:r>
              </a:p>
            </p:txBody>
          </p:sp>
          <p:sp>
            <p:nvSpPr>
              <p:cNvPr id="213001" name="Rectangle 9"/>
              <p:cNvSpPr>
                <a:spLocks noChangeArrowheads="1"/>
              </p:cNvSpPr>
              <p:nvPr/>
            </p:nvSpPr>
            <p:spPr bwMode="auto">
              <a:xfrm>
                <a:off x="1872"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en-US" sz="2400">
                    <a:solidFill>
                      <a:schemeClr val="accent2"/>
                    </a:solidFill>
                  </a:rPr>
                  <a:t>a</a:t>
                </a:r>
                <a:r>
                  <a:rPr lang="en-US" sz="2400" baseline="-25000">
                    <a:solidFill>
                      <a:schemeClr val="accent2"/>
                    </a:solidFill>
                  </a:rPr>
                  <a:t>5</a:t>
                </a:r>
              </a:p>
            </p:txBody>
          </p:sp>
          <p:sp>
            <p:nvSpPr>
              <p:cNvPr id="213002" name="Rectangle 10"/>
              <p:cNvSpPr>
                <a:spLocks noChangeArrowheads="1"/>
              </p:cNvSpPr>
              <p:nvPr/>
            </p:nvSpPr>
            <p:spPr bwMode="auto">
              <a:xfrm>
                <a:off x="1536"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en-US" sz="2400">
                    <a:solidFill>
                      <a:schemeClr val="accent2"/>
                    </a:solidFill>
                  </a:rPr>
                  <a:t>a</a:t>
                </a:r>
                <a:r>
                  <a:rPr lang="en-US" sz="2400" baseline="-25000">
                    <a:solidFill>
                      <a:schemeClr val="accent2"/>
                    </a:solidFill>
                  </a:rPr>
                  <a:t>4</a:t>
                </a:r>
              </a:p>
            </p:txBody>
          </p:sp>
          <p:sp>
            <p:nvSpPr>
              <p:cNvPr id="213003" name="Rectangle 11"/>
              <p:cNvSpPr>
                <a:spLocks noChangeArrowheads="1"/>
              </p:cNvSpPr>
              <p:nvPr/>
            </p:nvSpPr>
            <p:spPr bwMode="auto">
              <a:xfrm>
                <a:off x="1200"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en-US" sz="2400">
                    <a:solidFill>
                      <a:schemeClr val="accent2"/>
                    </a:solidFill>
                  </a:rPr>
                  <a:t>a</a:t>
                </a:r>
                <a:r>
                  <a:rPr lang="en-US" sz="2400" baseline="-25000">
                    <a:solidFill>
                      <a:schemeClr val="accent2"/>
                    </a:solidFill>
                  </a:rPr>
                  <a:t>3</a:t>
                </a:r>
              </a:p>
            </p:txBody>
          </p:sp>
          <p:sp>
            <p:nvSpPr>
              <p:cNvPr id="213004" name="Rectangle 12"/>
              <p:cNvSpPr>
                <a:spLocks noChangeArrowheads="1"/>
              </p:cNvSpPr>
              <p:nvPr/>
            </p:nvSpPr>
            <p:spPr bwMode="auto">
              <a:xfrm>
                <a:off x="864"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en-US" sz="2400">
                    <a:solidFill>
                      <a:schemeClr val="accent2"/>
                    </a:solidFill>
                  </a:rPr>
                  <a:t>a</a:t>
                </a:r>
                <a:r>
                  <a:rPr lang="en-US" sz="2400" baseline="-25000">
                    <a:solidFill>
                      <a:schemeClr val="accent2"/>
                    </a:solidFill>
                  </a:rPr>
                  <a:t>2</a:t>
                </a:r>
              </a:p>
            </p:txBody>
          </p:sp>
          <p:sp>
            <p:nvSpPr>
              <p:cNvPr id="213005" name="Rectangle 13"/>
              <p:cNvSpPr>
                <a:spLocks noChangeArrowheads="1"/>
              </p:cNvSpPr>
              <p:nvPr/>
            </p:nvSpPr>
            <p:spPr bwMode="auto">
              <a:xfrm>
                <a:off x="528"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spcBef>
                    <a:spcPct val="20000"/>
                  </a:spcBef>
                </a:pPr>
                <a:r>
                  <a:rPr lang="en-US" sz="2400">
                    <a:solidFill>
                      <a:schemeClr val="accent2"/>
                    </a:solidFill>
                  </a:rPr>
                  <a:t>a</a:t>
                </a:r>
                <a:r>
                  <a:rPr lang="en-US" sz="2400" baseline="-25000">
                    <a:solidFill>
                      <a:schemeClr val="accent2"/>
                    </a:solidFill>
                  </a:rPr>
                  <a:t>1</a:t>
                </a:r>
              </a:p>
            </p:txBody>
          </p:sp>
          <p:sp>
            <p:nvSpPr>
              <p:cNvPr id="213006" name="Line 14"/>
              <p:cNvSpPr>
                <a:spLocks noChangeShapeType="1"/>
              </p:cNvSpPr>
              <p:nvPr/>
            </p:nvSpPr>
            <p:spPr bwMode="auto">
              <a:xfrm>
                <a:off x="528" y="1440"/>
                <a:ext cx="26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13007" name="Line 15"/>
              <p:cNvSpPr>
                <a:spLocks noChangeShapeType="1"/>
              </p:cNvSpPr>
              <p:nvPr/>
            </p:nvSpPr>
            <p:spPr bwMode="auto">
              <a:xfrm>
                <a:off x="528" y="1728"/>
                <a:ext cx="26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13008" name="Line 16"/>
              <p:cNvSpPr>
                <a:spLocks noChangeShapeType="1"/>
              </p:cNvSpPr>
              <p:nvPr/>
            </p:nvSpPr>
            <p:spPr bwMode="auto">
              <a:xfrm>
                <a:off x="528" y="1440"/>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13009" name="Line 17"/>
              <p:cNvSpPr>
                <a:spLocks noChangeShapeType="1"/>
              </p:cNvSpPr>
              <p:nvPr/>
            </p:nvSpPr>
            <p:spPr bwMode="auto">
              <a:xfrm>
                <a:off x="864"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13010" name="Line 18"/>
              <p:cNvSpPr>
                <a:spLocks noChangeShapeType="1"/>
              </p:cNvSpPr>
              <p:nvPr/>
            </p:nvSpPr>
            <p:spPr bwMode="auto">
              <a:xfrm>
                <a:off x="1200"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13011" name="Line 19"/>
              <p:cNvSpPr>
                <a:spLocks noChangeShapeType="1"/>
              </p:cNvSpPr>
              <p:nvPr/>
            </p:nvSpPr>
            <p:spPr bwMode="auto">
              <a:xfrm>
                <a:off x="1536"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13012" name="Line 20"/>
              <p:cNvSpPr>
                <a:spLocks noChangeShapeType="1"/>
              </p:cNvSpPr>
              <p:nvPr/>
            </p:nvSpPr>
            <p:spPr bwMode="auto">
              <a:xfrm>
                <a:off x="1872"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13013" name="Line 21"/>
              <p:cNvSpPr>
                <a:spLocks noChangeShapeType="1"/>
              </p:cNvSpPr>
              <p:nvPr/>
            </p:nvSpPr>
            <p:spPr bwMode="auto">
              <a:xfrm>
                <a:off x="2208"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13014" name="Line 22"/>
              <p:cNvSpPr>
                <a:spLocks noChangeShapeType="1"/>
              </p:cNvSpPr>
              <p:nvPr/>
            </p:nvSpPr>
            <p:spPr bwMode="auto">
              <a:xfrm>
                <a:off x="2544"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13015" name="Line 23"/>
              <p:cNvSpPr>
                <a:spLocks noChangeShapeType="1"/>
              </p:cNvSpPr>
              <p:nvPr/>
            </p:nvSpPr>
            <p:spPr bwMode="auto">
              <a:xfrm>
                <a:off x="2880"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13016" name="Line 24"/>
              <p:cNvSpPr>
                <a:spLocks noChangeShapeType="1"/>
              </p:cNvSpPr>
              <p:nvPr/>
            </p:nvSpPr>
            <p:spPr bwMode="auto">
              <a:xfrm>
                <a:off x="3216" y="1440"/>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grpSp>
        <p:sp>
          <p:nvSpPr>
            <p:cNvPr id="213017" name="Text Box 25"/>
            <p:cNvSpPr txBox="1">
              <a:spLocks noChangeArrowheads="1"/>
            </p:cNvSpPr>
            <p:nvPr/>
          </p:nvSpPr>
          <p:spPr bwMode="auto">
            <a:xfrm>
              <a:off x="624"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1</a:t>
              </a:r>
            </a:p>
          </p:txBody>
        </p:sp>
        <p:sp>
          <p:nvSpPr>
            <p:cNvPr id="213018" name="Text Box 26"/>
            <p:cNvSpPr txBox="1">
              <a:spLocks noChangeArrowheads="1"/>
            </p:cNvSpPr>
            <p:nvPr/>
          </p:nvSpPr>
          <p:spPr bwMode="auto">
            <a:xfrm>
              <a:off x="96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2</a:t>
              </a:r>
            </a:p>
          </p:txBody>
        </p:sp>
        <p:sp>
          <p:nvSpPr>
            <p:cNvPr id="213019" name="Text Box 27"/>
            <p:cNvSpPr txBox="1">
              <a:spLocks noChangeArrowheads="1"/>
            </p:cNvSpPr>
            <p:nvPr/>
          </p:nvSpPr>
          <p:spPr bwMode="auto">
            <a:xfrm>
              <a:off x="1296"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3</a:t>
              </a:r>
            </a:p>
          </p:txBody>
        </p:sp>
        <p:sp>
          <p:nvSpPr>
            <p:cNvPr id="213020" name="Text Box 28"/>
            <p:cNvSpPr txBox="1">
              <a:spLocks noChangeArrowheads="1"/>
            </p:cNvSpPr>
            <p:nvPr/>
          </p:nvSpPr>
          <p:spPr bwMode="auto">
            <a:xfrm>
              <a:off x="1632"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4</a:t>
              </a:r>
            </a:p>
          </p:txBody>
        </p:sp>
        <p:sp>
          <p:nvSpPr>
            <p:cNvPr id="213021" name="Text Box 29"/>
            <p:cNvSpPr txBox="1">
              <a:spLocks noChangeArrowheads="1"/>
            </p:cNvSpPr>
            <p:nvPr/>
          </p:nvSpPr>
          <p:spPr bwMode="auto">
            <a:xfrm>
              <a:off x="1968"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5</a:t>
              </a:r>
            </a:p>
          </p:txBody>
        </p:sp>
        <p:sp>
          <p:nvSpPr>
            <p:cNvPr id="213022" name="Text Box 30"/>
            <p:cNvSpPr txBox="1">
              <a:spLocks noChangeArrowheads="1"/>
            </p:cNvSpPr>
            <p:nvPr/>
          </p:nvSpPr>
          <p:spPr bwMode="auto">
            <a:xfrm>
              <a:off x="2304"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6</a:t>
              </a:r>
            </a:p>
          </p:txBody>
        </p:sp>
        <p:sp>
          <p:nvSpPr>
            <p:cNvPr id="213023" name="Text Box 31"/>
            <p:cNvSpPr txBox="1">
              <a:spLocks noChangeArrowheads="1"/>
            </p:cNvSpPr>
            <p:nvPr/>
          </p:nvSpPr>
          <p:spPr bwMode="auto">
            <a:xfrm>
              <a:off x="264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7</a:t>
              </a:r>
            </a:p>
          </p:txBody>
        </p:sp>
        <p:sp>
          <p:nvSpPr>
            <p:cNvPr id="213024" name="Text Box 32"/>
            <p:cNvSpPr txBox="1">
              <a:spLocks noChangeArrowheads="1"/>
            </p:cNvSpPr>
            <p:nvPr/>
          </p:nvSpPr>
          <p:spPr bwMode="auto">
            <a:xfrm>
              <a:off x="2976"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8</a:t>
              </a:r>
            </a:p>
          </p:txBody>
        </p:sp>
      </p:grpSp>
      <p:grpSp>
        <p:nvGrpSpPr>
          <p:cNvPr id="213025" name="Group 33"/>
          <p:cNvGrpSpPr>
            <a:grpSpLocks/>
          </p:cNvGrpSpPr>
          <p:nvPr/>
        </p:nvGrpSpPr>
        <p:grpSpPr bwMode="auto">
          <a:xfrm>
            <a:off x="5476875" y="2243138"/>
            <a:ext cx="1022350" cy="595312"/>
            <a:chOff x="3936" y="2448"/>
            <a:chExt cx="644" cy="375"/>
          </a:xfrm>
        </p:grpSpPr>
        <p:sp>
          <p:nvSpPr>
            <p:cNvPr id="213026" name="Text Box 34"/>
            <p:cNvSpPr txBox="1">
              <a:spLocks noChangeArrowheads="1"/>
            </p:cNvSpPr>
            <p:nvPr/>
          </p:nvSpPr>
          <p:spPr bwMode="auto">
            <a:xfrm>
              <a:off x="4224" y="2592"/>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key</a:t>
              </a:r>
            </a:p>
          </p:txBody>
        </p:sp>
        <p:sp>
          <p:nvSpPr>
            <p:cNvPr id="213027" name="Line 35"/>
            <p:cNvSpPr>
              <a:spLocks noChangeShapeType="1"/>
            </p:cNvSpPr>
            <p:nvPr/>
          </p:nvSpPr>
          <p:spPr bwMode="auto">
            <a:xfrm flipH="1">
              <a:off x="3936" y="273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028" name="Line 36"/>
            <p:cNvSpPr>
              <a:spLocks noChangeShapeType="1"/>
            </p:cNvSpPr>
            <p:nvPr/>
          </p:nvSpPr>
          <p:spPr bwMode="auto">
            <a:xfrm flipV="1">
              <a:off x="3936" y="244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3029" name="AutoShape 37"/>
          <p:cNvSpPr>
            <a:spLocks noChangeArrowheads="1"/>
          </p:cNvSpPr>
          <p:nvPr/>
        </p:nvSpPr>
        <p:spPr bwMode="auto">
          <a:xfrm rot="-8014074">
            <a:off x="1583531" y="2988469"/>
            <a:ext cx="131763" cy="123825"/>
          </a:xfrm>
          <a:prstGeom prst="rtTriangle">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12455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Analysis of Insertion Sort</a:t>
            </a:r>
          </a:p>
        </p:txBody>
      </p:sp>
      <p:sp>
        <p:nvSpPr>
          <p:cNvPr id="220163" name="Rectangle 3"/>
          <p:cNvSpPr>
            <a:spLocks noGrp="1" noChangeArrowheads="1"/>
          </p:cNvSpPr>
          <p:nvPr>
            <p:ph type="body" sz="half" idx="2"/>
          </p:nvPr>
        </p:nvSpPr>
        <p:spPr>
          <a:xfrm>
            <a:off x="6596063" y="1184275"/>
            <a:ext cx="2133600" cy="5076825"/>
          </a:xfrm>
        </p:spPr>
        <p:txBody>
          <a:bodyPr/>
          <a:lstStyle/>
          <a:p>
            <a:pPr>
              <a:buFontTx/>
              <a:buNone/>
            </a:pPr>
            <a:r>
              <a:rPr lang="en-US">
                <a:solidFill>
                  <a:schemeClr val="tx1"/>
                </a:solidFill>
              </a:rPr>
              <a:t>cost	 times</a:t>
            </a:r>
          </a:p>
          <a:p>
            <a:pPr>
              <a:buFontTx/>
              <a:buNone/>
            </a:pPr>
            <a:r>
              <a:rPr lang="en-US" sz="2400">
                <a:solidFill>
                  <a:schemeClr val="tx1"/>
                </a:solidFill>
              </a:rPr>
              <a:t> </a:t>
            </a:r>
            <a:r>
              <a:rPr lang="en-US" sz="2400">
                <a:solidFill>
                  <a:schemeClr val="tx1"/>
                </a:solidFill>
                <a:latin typeface="Comic Sans MS" pitchFamily="66" charset="0"/>
              </a:rPr>
              <a:t> c</a:t>
            </a:r>
            <a:r>
              <a:rPr lang="en-US" sz="2400" baseline="-25000">
                <a:solidFill>
                  <a:schemeClr val="tx1"/>
                </a:solidFill>
                <a:latin typeface="Comic Sans MS" pitchFamily="66" charset="0"/>
              </a:rPr>
              <a:t>1</a:t>
            </a:r>
            <a:r>
              <a:rPr lang="en-US" sz="2400">
                <a:solidFill>
                  <a:schemeClr val="tx1"/>
                </a:solidFill>
                <a:latin typeface="Comic Sans MS" pitchFamily="66" charset="0"/>
              </a:rPr>
              <a:t>          n</a:t>
            </a:r>
          </a:p>
          <a:p>
            <a:pPr>
              <a:buFontTx/>
              <a:buNone/>
            </a:pPr>
            <a:r>
              <a:rPr lang="en-US" sz="2400">
                <a:solidFill>
                  <a:schemeClr val="tx1"/>
                </a:solidFill>
                <a:latin typeface="Comic Sans MS" pitchFamily="66" charset="0"/>
              </a:rPr>
              <a:t>  c</a:t>
            </a:r>
            <a:r>
              <a:rPr lang="en-US" sz="2400" baseline="-25000">
                <a:solidFill>
                  <a:schemeClr val="tx1"/>
                </a:solidFill>
                <a:latin typeface="Comic Sans MS" pitchFamily="66" charset="0"/>
              </a:rPr>
              <a:t>2</a:t>
            </a:r>
            <a:r>
              <a:rPr lang="en-US" sz="2400">
                <a:solidFill>
                  <a:schemeClr val="tx1"/>
                </a:solidFill>
                <a:latin typeface="Comic Sans MS" pitchFamily="66" charset="0"/>
              </a:rPr>
              <a:t> 	   n-1</a:t>
            </a:r>
          </a:p>
          <a:p>
            <a:pPr>
              <a:buFontTx/>
              <a:buNone/>
            </a:pPr>
            <a:r>
              <a:rPr lang="en-US" sz="2400">
                <a:solidFill>
                  <a:schemeClr val="tx1"/>
                </a:solidFill>
                <a:latin typeface="Comic Sans MS" pitchFamily="66" charset="0"/>
              </a:rPr>
              <a:t>  0	   n-1</a:t>
            </a:r>
          </a:p>
          <a:p>
            <a:pPr>
              <a:buFontTx/>
              <a:buNone/>
            </a:pPr>
            <a:r>
              <a:rPr lang="en-US" sz="2400">
                <a:solidFill>
                  <a:schemeClr val="tx1"/>
                </a:solidFill>
                <a:latin typeface="Comic Sans MS" pitchFamily="66" charset="0"/>
              </a:rPr>
              <a:t>  c</a:t>
            </a:r>
            <a:r>
              <a:rPr lang="en-US" sz="2400" baseline="-25000">
                <a:solidFill>
                  <a:schemeClr val="tx1"/>
                </a:solidFill>
                <a:latin typeface="Comic Sans MS" pitchFamily="66" charset="0"/>
              </a:rPr>
              <a:t>4</a:t>
            </a:r>
            <a:r>
              <a:rPr lang="en-US" sz="2400">
                <a:solidFill>
                  <a:schemeClr val="tx1"/>
                </a:solidFill>
                <a:latin typeface="Comic Sans MS" pitchFamily="66" charset="0"/>
              </a:rPr>
              <a:t>	   n-1</a:t>
            </a:r>
          </a:p>
          <a:p>
            <a:pPr>
              <a:buFontTx/>
              <a:buNone/>
            </a:pPr>
            <a:r>
              <a:rPr lang="en-US" sz="2400">
                <a:solidFill>
                  <a:schemeClr val="tx1"/>
                </a:solidFill>
                <a:latin typeface="Comic Sans MS" pitchFamily="66" charset="0"/>
              </a:rPr>
              <a:t>  c</a:t>
            </a:r>
            <a:r>
              <a:rPr lang="en-US" sz="2400" baseline="-25000">
                <a:solidFill>
                  <a:schemeClr val="tx1"/>
                </a:solidFill>
                <a:latin typeface="Comic Sans MS" pitchFamily="66" charset="0"/>
              </a:rPr>
              <a:t>5</a:t>
            </a:r>
            <a:r>
              <a:rPr lang="en-US" sz="2400">
                <a:solidFill>
                  <a:schemeClr val="tx1"/>
                </a:solidFill>
                <a:latin typeface="Comic Sans MS" pitchFamily="66" charset="0"/>
              </a:rPr>
              <a:t>	</a:t>
            </a:r>
          </a:p>
          <a:p>
            <a:pPr>
              <a:buFontTx/>
              <a:buNone/>
            </a:pPr>
            <a:r>
              <a:rPr lang="en-US" sz="2400">
                <a:solidFill>
                  <a:schemeClr val="tx1"/>
                </a:solidFill>
                <a:latin typeface="Comic Sans MS" pitchFamily="66" charset="0"/>
              </a:rPr>
              <a:t>  c</a:t>
            </a:r>
            <a:r>
              <a:rPr lang="en-US" sz="2400" baseline="-25000">
                <a:solidFill>
                  <a:schemeClr val="tx1"/>
                </a:solidFill>
                <a:latin typeface="Comic Sans MS" pitchFamily="66" charset="0"/>
              </a:rPr>
              <a:t>6</a:t>
            </a:r>
            <a:r>
              <a:rPr lang="en-US" sz="2400">
                <a:solidFill>
                  <a:schemeClr val="tx1"/>
                </a:solidFill>
                <a:latin typeface="Comic Sans MS" pitchFamily="66" charset="0"/>
              </a:rPr>
              <a:t> </a:t>
            </a:r>
          </a:p>
          <a:p>
            <a:pPr>
              <a:buFontTx/>
              <a:buNone/>
            </a:pPr>
            <a:r>
              <a:rPr lang="en-US" sz="2400">
                <a:solidFill>
                  <a:schemeClr val="tx1"/>
                </a:solidFill>
                <a:latin typeface="Comic Sans MS" pitchFamily="66" charset="0"/>
              </a:rPr>
              <a:t>  c</a:t>
            </a:r>
            <a:r>
              <a:rPr lang="en-US" sz="2400" baseline="-25000">
                <a:solidFill>
                  <a:schemeClr val="tx1"/>
                </a:solidFill>
                <a:latin typeface="Comic Sans MS" pitchFamily="66" charset="0"/>
              </a:rPr>
              <a:t>7 </a:t>
            </a:r>
            <a:endParaRPr lang="en-US" sz="2400">
              <a:solidFill>
                <a:schemeClr val="tx1"/>
              </a:solidFill>
              <a:latin typeface="Comic Sans MS" pitchFamily="66" charset="0"/>
            </a:endParaRPr>
          </a:p>
          <a:p>
            <a:pPr>
              <a:buFontTx/>
              <a:buNone/>
            </a:pPr>
            <a:r>
              <a:rPr lang="en-US" sz="2400">
                <a:solidFill>
                  <a:schemeClr val="tx1"/>
                </a:solidFill>
                <a:latin typeface="Comic Sans MS" pitchFamily="66" charset="0"/>
              </a:rPr>
              <a:t>  c</a:t>
            </a:r>
            <a:r>
              <a:rPr lang="en-US" sz="2400" baseline="-25000">
                <a:solidFill>
                  <a:schemeClr val="tx1"/>
                </a:solidFill>
                <a:latin typeface="Comic Sans MS" pitchFamily="66" charset="0"/>
              </a:rPr>
              <a:t>8</a:t>
            </a:r>
            <a:r>
              <a:rPr lang="en-US" sz="2400">
                <a:solidFill>
                  <a:schemeClr val="tx1"/>
                </a:solidFill>
                <a:latin typeface="Comic Sans MS" pitchFamily="66" charset="0"/>
              </a:rPr>
              <a:t>	    n-1	</a:t>
            </a:r>
            <a:r>
              <a:rPr lang="en-US" sz="2400">
                <a:solidFill>
                  <a:schemeClr val="tx1"/>
                </a:solidFill>
              </a:rPr>
              <a:t>   </a:t>
            </a:r>
            <a:endParaRPr lang="en-US" sz="2400" baseline="-25000">
              <a:solidFill>
                <a:schemeClr val="tx1"/>
              </a:solidFill>
            </a:endParaRPr>
          </a:p>
        </p:txBody>
      </p:sp>
      <p:graphicFrame>
        <p:nvGraphicFramePr>
          <p:cNvPr id="220164" name="Object 4"/>
          <p:cNvGraphicFramePr>
            <a:graphicFrameLocks noChangeAspect="1"/>
          </p:cNvGraphicFramePr>
          <p:nvPr/>
        </p:nvGraphicFramePr>
        <p:xfrm>
          <a:off x="7789863" y="3367088"/>
          <a:ext cx="833437" cy="539750"/>
        </p:xfrm>
        <a:graphic>
          <a:graphicData uri="http://schemas.openxmlformats.org/presentationml/2006/ole">
            <mc:AlternateContent xmlns:mc="http://schemas.openxmlformats.org/markup-compatibility/2006">
              <mc:Choice xmlns:v="urn:schemas-microsoft-com:vml" Requires="v">
                <p:oleObj spid="_x0000_s6490" name="Equation" r:id="rId4" imgW="469800" imgH="304560" progId="Equation.3">
                  <p:embed/>
                </p:oleObj>
              </mc:Choice>
              <mc:Fallback>
                <p:oleObj name="Equation" r:id="rId4" imgW="46980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9863" y="3367088"/>
                        <a:ext cx="83343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65" name="Object 5"/>
          <p:cNvGraphicFramePr>
            <a:graphicFrameLocks noChangeAspect="1"/>
          </p:cNvGraphicFramePr>
          <p:nvPr/>
        </p:nvGraphicFramePr>
        <p:xfrm>
          <a:off x="7789863" y="3827463"/>
          <a:ext cx="1354137" cy="531812"/>
        </p:xfrm>
        <a:graphic>
          <a:graphicData uri="http://schemas.openxmlformats.org/presentationml/2006/ole">
            <mc:AlternateContent xmlns:mc="http://schemas.openxmlformats.org/markup-compatibility/2006">
              <mc:Choice xmlns:v="urn:schemas-microsoft-com:vml" Requires="v">
                <p:oleObj spid="_x0000_s6491" name="Equation" r:id="rId6" imgW="774360" imgH="304560" progId="Equation.3">
                  <p:embed/>
                </p:oleObj>
              </mc:Choice>
              <mc:Fallback>
                <p:oleObj name="Equation" r:id="rId6" imgW="774360" imgH="3045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863" y="3827463"/>
                        <a:ext cx="135413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66" name="Object 6"/>
          <p:cNvGraphicFramePr>
            <a:graphicFrameLocks noChangeAspect="1"/>
          </p:cNvGraphicFramePr>
          <p:nvPr/>
        </p:nvGraphicFramePr>
        <p:xfrm>
          <a:off x="7789863" y="4281488"/>
          <a:ext cx="1354137" cy="531812"/>
        </p:xfrm>
        <a:graphic>
          <a:graphicData uri="http://schemas.openxmlformats.org/presentationml/2006/ole">
            <mc:AlternateContent xmlns:mc="http://schemas.openxmlformats.org/markup-compatibility/2006">
              <mc:Choice xmlns:v="urn:schemas-microsoft-com:vml" Requires="v">
                <p:oleObj spid="_x0000_s6492" name="Equation" r:id="rId8" imgW="774360" imgH="304560" progId="Equation.3">
                  <p:embed/>
                </p:oleObj>
              </mc:Choice>
              <mc:Fallback>
                <p:oleObj name="Equation" r:id="rId8" imgW="774360" imgH="3045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863" y="4281488"/>
                        <a:ext cx="135413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67" name="Object 7"/>
          <p:cNvGraphicFramePr>
            <a:graphicFrameLocks noChangeAspect="1"/>
          </p:cNvGraphicFramePr>
          <p:nvPr/>
        </p:nvGraphicFramePr>
        <p:xfrm>
          <a:off x="246063" y="5711825"/>
          <a:ext cx="8707437" cy="819150"/>
        </p:xfrm>
        <a:graphic>
          <a:graphicData uri="http://schemas.openxmlformats.org/presentationml/2006/ole">
            <mc:AlternateContent xmlns:mc="http://schemas.openxmlformats.org/markup-compatibility/2006">
              <mc:Choice xmlns:v="urn:schemas-microsoft-com:vml" Requires="v">
                <p:oleObj spid="_x0000_s6493" name="Equation" r:id="rId9" imgW="4724280" imgH="444240" progId="Equation.3">
                  <p:embed/>
                </p:oleObj>
              </mc:Choice>
              <mc:Fallback>
                <p:oleObj name="Equation" r:id="rId9" imgW="472428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063" y="5711825"/>
                        <a:ext cx="8707437"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68" name="Rectangle 8"/>
          <p:cNvSpPr>
            <a:spLocks noGrp="1" noChangeArrowheads="1"/>
          </p:cNvSpPr>
          <p:nvPr>
            <p:ph type="body" idx="1"/>
          </p:nvPr>
        </p:nvSpPr>
        <p:spPr>
          <a:xfrm>
            <a:off x="263525" y="1155700"/>
            <a:ext cx="8229600" cy="5076825"/>
          </a:xfrm>
          <a:noFill/>
          <a:ln/>
        </p:spPr>
        <p:txBody>
          <a:bodyPr/>
          <a:lstStyle/>
          <a:p>
            <a:pPr>
              <a:buFontTx/>
              <a:buNone/>
            </a:pPr>
            <a:r>
              <a:rPr lang="en-US">
                <a:solidFill>
                  <a:schemeClr val="tx1"/>
                </a:solidFill>
              </a:rPr>
              <a:t>INSERTION-SORT</a:t>
            </a:r>
            <a:r>
              <a:rPr lang="en-US" i="1">
                <a:solidFill>
                  <a:schemeClr val="tx1"/>
                </a:solidFill>
              </a:rPr>
              <a:t>(A)</a:t>
            </a:r>
          </a:p>
          <a:p>
            <a:pPr>
              <a:buFontTx/>
              <a:buNone/>
            </a:pPr>
            <a:r>
              <a:rPr lang="en-US" b="1">
                <a:solidFill>
                  <a:schemeClr val="tx1"/>
                </a:solidFill>
              </a:rPr>
              <a:t>	</a:t>
            </a:r>
            <a:r>
              <a:rPr lang="en-US" sz="2400" b="1">
                <a:solidFill>
                  <a:schemeClr val="tx1"/>
                </a:solidFill>
              </a:rPr>
              <a:t>for </a:t>
            </a:r>
            <a:r>
              <a:rPr lang="en-US" sz="2400">
                <a:solidFill>
                  <a:schemeClr val="tx1"/>
                </a:solidFill>
              </a:rPr>
              <a:t>j ← 2 </a:t>
            </a:r>
            <a:r>
              <a:rPr lang="en-US" sz="2400" b="1">
                <a:solidFill>
                  <a:schemeClr val="tx1"/>
                </a:solidFill>
              </a:rPr>
              <a:t>to </a:t>
            </a:r>
            <a:r>
              <a:rPr lang="en-US" sz="2400">
                <a:solidFill>
                  <a:schemeClr val="tx1"/>
                </a:solidFill>
              </a:rPr>
              <a:t>n</a:t>
            </a:r>
          </a:p>
          <a:p>
            <a:pPr>
              <a:buFontTx/>
              <a:buNone/>
            </a:pPr>
            <a:r>
              <a:rPr lang="en-US" sz="2400" b="1">
                <a:solidFill>
                  <a:schemeClr val="tx1"/>
                </a:solidFill>
              </a:rPr>
              <a:t>		do </a:t>
            </a:r>
            <a:r>
              <a:rPr lang="en-US" sz="2400">
                <a:solidFill>
                  <a:schemeClr val="tx1"/>
                </a:solidFill>
              </a:rPr>
              <a:t>key ← A[ j ]</a:t>
            </a:r>
          </a:p>
          <a:p>
            <a:pPr>
              <a:buFontTx/>
              <a:buNone/>
            </a:pPr>
            <a:r>
              <a:rPr lang="en-US" sz="2000">
                <a:solidFill>
                  <a:schemeClr val="tx1"/>
                </a:solidFill>
              </a:rPr>
              <a:t>		  Insert A[ j ] into the sorted sequence A[1 . . j -1]</a:t>
            </a:r>
          </a:p>
          <a:p>
            <a:pPr>
              <a:buFontTx/>
              <a:buNone/>
            </a:pPr>
            <a:r>
              <a:rPr lang="en-US">
                <a:solidFill>
                  <a:schemeClr val="tx1"/>
                </a:solidFill>
              </a:rPr>
              <a:t>		     </a:t>
            </a:r>
            <a:r>
              <a:rPr lang="en-US" sz="2400">
                <a:solidFill>
                  <a:schemeClr val="tx1"/>
                </a:solidFill>
              </a:rPr>
              <a:t>i ← j - 1</a:t>
            </a:r>
          </a:p>
          <a:p>
            <a:pPr>
              <a:buFontTx/>
              <a:buNone/>
            </a:pPr>
            <a:r>
              <a:rPr lang="en-US" sz="2400" b="1">
                <a:solidFill>
                  <a:schemeClr val="tx1"/>
                </a:solidFill>
              </a:rPr>
              <a:t>		     while </a:t>
            </a:r>
            <a:r>
              <a:rPr lang="en-US" sz="2400">
                <a:solidFill>
                  <a:schemeClr val="tx1"/>
                </a:solidFill>
              </a:rPr>
              <a:t>i &gt; 0 and A[i] &gt; key</a:t>
            </a:r>
          </a:p>
          <a:p>
            <a:pPr>
              <a:buFontTx/>
              <a:buNone/>
            </a:pPr>
            <a:r>
              <a:rPr lang="en-US" sz="2400">
                <a:solidFill>
                  <a:schemeClr val="tx1"/>
                </a:solidFill>
              </a:rPr>
              <a:t>			</a:t>
            </a:r>
            <a:r>
              <a:rPr lang="en-US" sz="2400" b="1">
                <a:solidFill>
                  <a:schemeClr val="tx1"/>
                </a:solidFill>
              </a:rPr>
              <a:t>do </a:t>
            </a:r>
            <a:r>
              <a:rPr lang="en-US" sz="2400">
                <a:solidFill>
                  <a:schemeClr val="tx1"/>
                </a:solidFill>
              </a:rPr>
              <a:t>A[i + 1] ← A[i]</a:t>
            </a:r>
          </a:p>
          <a:p>
            <a:pPr>
              <a:buFontTx/>
              <a:buNone/>
            </a:pPr>
            <a:r>
              <a:rPr lang="en-US" sz="2400">
                <a:solidFill>
                  <a:schemeClr val="tx1"/>
                </a:solidFill>
              </a:rPr>
              <a:t>			      i ← i – 1</a:t>
            </a:r>
          </a:p>
          <a:p>
            <a:pPr>
              <a:buFontTx/>
              <a:buNone/>
            </a:pPr>
            <a:r>
              <a:rPr lang="en-US" sz="2400">
                <a:solidFill>
                  <a:schemeClr val="tx1"/>
                </a:solidFill>
              </a:rPr>
              <a:t>		     A[i + 1] ← key</a:t>
            </a:r>
          </a:p>
        </p:txBody>
      </p:sp>
      <p:sp>
        <p:nvSpPr>
          <p:cNvPr id="220169" name="AutoShape 9"/>
          <p:cNvSpPr>
            <a:spLocks noChangeArrowheads="1"/>
          </p:cNvSpPr>
          <p:nvPr/>
        </p:nvSpPr>
        <p:spPr bwMode="auto">
          <a:xfrm rot="-8014074">
            <a:off x="1223170" y="2717006"/>
            <a:ext cx="131762" cy="123825"/>
          </a:xfrm>
          <a:prstGeom prst="rtTriangle">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0" name="Text Box 10"/>
          <p:cNvSpPr txBox="1">
            <a:spLocks noChangeArrowheads="1"/>
          </p:cNvSpPr>
          <p:nvPr/>
        </p:nvSpPr>
        <p:spPr bwMode="auto">
          <a:xfrm>
            <a:off x="1243013" y="5391150"/>
            <a:ext cx="59578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r>
              <a:rPr lang="en-US" baseline="-25000"/>
              <a:t>j</a:t>
            </a:r>
            <a:r>
              <a:rPr lang="en-US"/>
              <a:t>: # of times the while statement is executed at iteration j </a:t>
            </a:r>
          </a:p>
        </p:txBody>
      </p:sp>
    </p:spTree>
    <p:extLst>
      <p:ext uri="{BB962C8B-B14F-4D97-AF65-F5344CB8AC3E}">
        <p14:creationId xmlns:p14="http://schemas.microsoft.com/office/powerpoint/2010/main" val="3184225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0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0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01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01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016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016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2016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01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016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016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20163">
                                            <p:txEl>
                                              <p:pRg st="8" end="8"/>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20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533400" y="13855"/>
            <a:ext cx="8229600" cy="748145"/>
          </a:xfrm>
        </p:spPr>
        <p:txBody>
          <a:bodyPr>
            <a:normAutofit fontScale="90000"/>
          </a:bodyPr>
          <a:lstStyle/>
          <a:p>
            <a:r>
              <a:rPr lang="en-US" dirty="0"/>
              <a:t>Best Case Analysis</a:t>
            </a:r>
          </a:p>
        </p:txBody>
      </p:sp>
      <p:sp>
        <p:nvSpPr>
          <p:cNvPr id="222211" name="Rectangle 3"/>
          <p:cNvSpPr>
            <a:spLocks noGrp="1" noChangeArrowheads="1"/>
          </p:cNvSpPr>
          <p:nvPr>
            <p:ph type="body" idx="1"/>
          </p:nvPr>
        </p:nvSpPr>
        <p:spPr>
          <a:xfrm>
            <a:off x="350838" y="685800"/>
            <a:ext cx="8478837" cy="6019800"/>
          </a:xfrm>
        </p:spPr>
        <p:txBody>
          <a:bodyPr>
            <a:normAutofit/>
          </a:bodyPr>
          <a:lstStyle/>
          <a:p>
            <a:pPr>
              <a:lnSpc>
                <a:spcPct val="150000"/>
              </a:lnSpc>
            </a:pPr>
            <a:r>
              <a:rPr lang="en-US" sz="2800" dirty="0"/>
              <a:t>The array is already sorted</a:t>
            </a:r>
          </a:p>
          <a:p>
            <a:pPr lvl="1">
              <a:lnSpc>
                <a:spcPct val="150000"/>
              </a:lnSpc>
            </a:pPr>
            <a:r>
              <a:rPr lang="en-US" dirty="0">
                <a:latin typeface="Comic Sans MS" pitchFamily="66" charset="0"/>
              </a:rPr>
              <a:t>A[i] ≤ key </a:t>
            </a:r>
            <a:r>
              <a:rPr lang="en-US" dirty="0"/>
              <a:t>upon the first time the </a:t>
            </a:r>
            <a:r>
              <a:rPr lang="en-US" b="1" dirty="0"/>
              <a:t>while </a:t>
            </a:r>
            <a:r>
              <a:rPr lang="en-US" dirty="0"/>
              <a:t>loop test is run (when </a:t>
            </a:r>
            <a:r>
              <a:rPr lang="en-US" i="1" dirty="0"/>
              <a:t>i </a:t>
            </a:r>
            <a:r>
              <a:rPr lang="en-US" dirty="0"/>
              <a:t>= </a:t>
            </a:r>
            <a:r>
              <a:rPr lang="en-US" i="1" dirty="0"/>
              <a:t>j </a:t>
            </a:r>
            <a:r>
              <a:rPr lang="en-US" dirty="0"/>
              <a:t>-1)</a:t>
            </a:r>
          </a:p>
          <a:p>
            <a:pPr lvl="1">
              <a:lnSpc>
                <a:spcPct val="150000"/>
              </a:lnSpc>
            </a:pPr>
            <a:r>
              <a:rPr lang="en-US" dirty="0" err="1"/>
              <a:t>t</a:t>
            </a:r>
            <a:r>
              <a:rPr lang="en-US" baseline="-25000" dirty="0" err="1">
                <a:latin typeface="Comic Sans MS" pitchFamily="66" charset="0"/>
              </a:rPr>
              <a:t>j</a:t>
            </a:r>
            <a:r>
              <a:rPr lang="en-US" i="1" dirty="0"/>
              <a:t> </a:t>
            </a:r>
            <a:r>
              <a:rPr lang="en-US" dirty="0"/>
              <a:t>= 1</a:t>
            </a:r>
          </a:p>
          <a:p>
            <a:pPr>
              <a:lnSpc>
                <a:spcPct val="150000"/>
              </a:lnSpc>
            </a:pPr>
            <a:r>
              <a:rPr lang="en-US" sz="2800" dirty="0">
                <a:latin typeface="Comic Sans MS" pitchFamily="66" charset="0"/>
              </a:rPr>
              <a:t>T(n) = c</a:t>
            </a:r>
            <a:r>
              <a:rPr lang="en-US" sz="2800" baseline="-25000" dirty="0">
                <a:latin typeface="Comic Sans MS" pitchFamily="66" charset="0"/>
              </a:rPr>
              <a:t>1</a:t>
            </a:r>
            <a:r>
              <a:rPr lang="en-US" sz="2800" dirty="0">
                <a:latin typeface="Comic Sans MS" pitchFamily="66" charset="0"/>
              </a:rPr>
              <a:t>n + c</a:t>
            </a:r>
            <a:r>
              <a:rPr lang="en-US" sz="2800" baseline="-25000" dirty="0">
                <a:latin typeface="Comic Sans MS" pitchFamily="66" charset="0"/>
              </a:rPr>
              <a:t>2</a:t>
            </a:r>
            <a:r>
              <a:rPr lang="en-US" sz="2800" dirty="0">
                <a:latin typeface="Comic Sans MS" pitchFamily="66" charset="0"/>
              </a:rPr>
              <a:t>(n -1) + c</a:t>
            </a:r>
            <a:r>
              <a:rPr lang="en-US" sz="2800" baseline="-25000" dirty="0">
                <a:latin typeface="Comic Sans MS" pitchFamily="66" charset="0"/>
              </a:rPr>
              <a:t>4</a:t>
            </a:r>
            <a:r>
              <a:rPr lang="en-US" sz="2800" dirty="0">
                <a:latin typeface="Comic Sans MS" pitchFamily="66" charset="0"/>
              </a:rPr>
              <a:t>(n -1) + c</a:t>
            </a:r>
            <a:r>
              <a:rPr lang="en-US" sz="2800" baseline="-25000" dirty="0">
                <a:latin typeface="Comic Sans MS" pitchFamily="66" charset="0"/>
              </a:rPr>
              <a:t>5</a:t>
            </a:r>
            <a:r>
              <a:rPr lang="en-US" sz="2800" dirty="0">
                <a:latin typeface="Comic Sans MS" pitchFamily="66" charset="0"/>
              </a:rPr>
              <a:t>(n -1) + c</a:t>
            </a:r>
            <a:r>
              <a:rPr lang="en-US" sz="2800" baseline="-25000" dirty="0">
                <a:latin typeface="Comic Sans MS" pitchFamily="66" charset="0"/>
              </a:rPr>
              <a:t>8</a:t>
            </a:r>
            <a:r>
              <a:rPr lang="en-US" sz="2800" dirty="0">
                <a:latin typeface="Comic Sans MS" pitchFamily="66" charset="0"/>
              </a:rPr>
              <a:t>(n-1) = (c</a:t>
            </a:r>
            <a:r>
              <a:rPr lang="en-US" sz="2800" baseline="-25000" dirty="0">
                <a:latin typeface="Comic Sans MS" pitchFamily="66" charset="0"/>
              </a:rPr>
              <a:t>1</a:t>
            </a:r>
            <a:r>
              <a:rPr lang="en-US" sz="2800" dirty="0">
                <a:latin typeface="Comic Sans MS" pitchFamily="66" charset="0"/>
              </a:rPr>
              <a:t> + c</a:t>
            </a:r>
            <a:r>
              <a:rPr lang="en-US" sz="2800" baseline="-25000" dirty="0">
                <a:latin typeface="Comic Sans MS" pitchFamily="66" charset="0"/>
              </a:rPr>
              <a:t>2</a:t>
            </a:r>
            <a:r>
              <a:rPr lang="en-US" sz="2800" dirty="0">
                <a:latin typeface="Comic Sans MS" pitchFamily="66" charset="0"/>
              </a:rPr>
              <a:t> + c</a:t>
            </a:r>
            <a:r>
              <a:rPr lang="en-US" sz="2800" baseline="-25000" dirty="0">
                <a:latin typeface="Comic Sans MS" pitchFamily="66" charset="0"/>
              </a:rPr>
              <a:t>4</a:t>
            </a:r>
            <a:r>
              <a:rPr lang="en-US" sz="2800" dirty="0">
                <a:latin typeface="Comic Sans MS" pitchFamily="66" charset="0"/>
              </a:rPr>
              <a:t> + c</a:t>
            </a:r>
            <a:r>
              <a:rPr lang="en-US" sz="2800" baseline="-25000" dirty="0">
                <a:latin typeface="Comic Sans MS" pitchFamily="66" charset="0"/>
              </a:rPr>
              <a:t>5</a:t>
            </a:r>
            <a:r>
              <a:rPr lang="en-US" sz="2800" dirty="0">
                <a:latin typeface="Comic Sans MS" pitchFamily="66" charset="0"/>
              </a:rPr>
              <a:t> + c</a:t>
            </a:r>
            <a:r>
              <a:rPr lang="en-US" sz="2800" baseline="-25000" dirty="0">
                <a:latin typeface="Comic Sans MS" pitchFamily="66" charset="0"/>
              </a:rPr>
              <a:t>8</a:t>
            </a:r>
            <a:r>
              <a:rPr lang="en-US" sz="2800" dirty="0">
                <a:latin typeface="Comic Sans MS" pitchFamily="66" charset="0"/>
              </a:rPr>
              <a:t>)n + (c</a:t>
            </a:r>
            <a:r>
              <a:rPr lang="en-US" sz="2800" baseline="-25000" dirty="0">
                <a:latin typeface="Comic Sans MS" pitchFamily="66" charset="0"/>
              </a:rPr>
              <a:t>2</a:t>
            </a:r>
            <a:r>
              <a:rPr lang="en-US" sz="2800" dirty="0">
                <a:latin typeface="Comic Sans MS" pitchFamily="66" charset="0"/>
              </a:rPr>
              <a:t> + c</a:t>
            </a:r>
            <a:r>
              <a:rPr lang="en-US" sz="2800" baseline="-25000" dirty="0">
                <a:latin typeface="Comic Sans MS" pitchFamily="66" charset="0"/>
              </a:rPr>
              <a:t>4</a:t>
            </a:r>
            <a:r>
              <a:rPr lang="en-US" sz="2800" dirty="0">
                <a:latin typeface="Comic Sans MS" pitchFamily="66" charset="0"/>
              </a:rPr>
              <a:t> + c</a:t>
            </a:r>
            <a:r>
              <a:rPr lang="en-US" sz="2800" baseline="-25000" dirty="0">
                <a:latin typeface="Comic Sans MS" pitchFamily="66" charset="0"/>
              </a:rPr>
              <a:t>5</a:t>
            </a:r>
            <a:r>
              <a:rPr lang="en-US" sz="2800" dirty="0">
                <a:latin typeface="Comic Sans MS" pitchFamily="66" charset="0"/>
              </a:rPr>
              <a:t> + c</a:t>
            </a:r>
            <a:r>
              <a:rPr lang="en-US" sz="2800" baseline="-25000" dirty="0">
                <a:latin typeface="Comic Sans MS" pitchFamily="66" charset="0"/>
              </a:rPr>
              <a:t>8</a:t>
            </a:r>
            <a:r>
              <a:rPr lang="en-US" sz="2800" dirty="0">
                <a:latin typeface="Comic Sans MS" pitchFamily="66" charset="0"/>
              </a:rPr>
              <a:t>)</a:t>
            </a:r>
          </a:p>
          <a:p>
            <a:pPr>
              <a:lnSpc>
                <a:spcPct val="150000"/>
              </a:lnSpc>
              <a:buFontTx/>
              <a:buNone/>
            </a:pPr>
            <a:r>
              <a:rPr lang="en-US" sz="2800" dirty="0"/>
              <a:t>	</a:t>
            </a:r>
            <a:r>
              <a:rPr lang="en-US" sz="2800" dirty="0">
                <a:latin typeface="Comic Sans MS" pitchFamily="66" charset="0"/>
              </a:rPr>
              <a:t>= an + b = </a:t>
            </a:r>
            <a:r>
              <a:rPr lang="en-US" sz="2800" dirty="0">
                <a:latin typeface="Comic Sans MS" pitchFamily="66" charset="0"/>
                <a:sym typeface="Symbol" pitchFamily="84" charset="2"/>
              </a:rPr>
              <a:t></a:t>
            </a:r>
            <a:r>
              <a:rPr lang="en-US" sz="2800" dirty="0">
                <a:latin typeface="Comic Sans MS" pitchFamily="66" charset="0"/>
              </a:rPr>
              <a:t>(n)	</a:t>
            </a:r>
            <a:endParaRPr lang="en-US" sz="2800" baseline="30000" dirty="0">
              <a:latin typeface="Comic Sans MS" pitchFamily="66" charset="0"/>
            </a:endParaRPr>
          </a:p>
        </p:txBody>
      </p:sp>
      <p:sp>
        <p:nvSpPr>
          <p:cNvPr id="222212" name="Rectangle 4"/>
          <p:cNvSpPr>
            <a:spLocks noChangeArrowheads="1"/>
          </p:cNvSpPr>
          <p:nvPr/>
        </p:nvSpPr>
        <p:spPr bwMode="auto">
          <a:xfrm>
            <a:off x="5181600" y="1266825"/>
            <a:ext cx="3846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400" b="1">
                <a:solidFill>
                  <a:srgbClr val="DD0111"/>
                </a:solidFill>
              </a:rPr>
              <a:t>“while </a:t>
            </a:r>
            <a:r>
              <a:rPr lang="en-US" sz="2400">
                <a:solidFill>
                  <a:srgbClr val="DD0111"/>
                </a:solidFill>
              </a:rPr>
              <a:t>i &gt; 0 and A[i] &gt; key”</a:t>
            </a:r>
          </a:p>
        </p:txBody>
      </p:sp>
      <p:graphicFrame>
        <p:nvGraphicFramePr>
          <p:cNvPr id="222213" name="Object 5"/>
          <p:cNvGraphicFramePr>
            <a:graphicFrameLocks noChangeAspect="1"/>
          </p:cNvGraphicFramePr>
          <p:nvPr/>
        </p:nvGraphicFramePr>
        <p:xfrm>
          <a:off x="317500" y="5675313"/>
          <a:ext cx="8707438" cy="819150"/>
        </p:xfrm>
        <a:graphic>
          <a:graphicData uri="http://schemas.openxmlformats.org/presentationml/2006/ole">
            <mc:AlternateContent xmlns:mc="http://schemas.openxmlformats.org/markup-compatibility/2006">
              <mc:Choice xmlns:v="urn:schemas-microsoft-com:vml" Requires="v">
                <p:oleObj spid="_x0000_s7256" name="Equation" r:id="rId4" imgW="4724280" imgH="444240" progId="Equation.3">
                  <p:embed/>
                </p:oleObj>
              </mc:Choice>
              <mc:Fallback>
                <p:oleObj name="Equation" r:id="rId4" imgW="47242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 y="5675313"/>
                        <a:ext cx="8707438"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19740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41313" y="100013"/>
            <a:ext cx="8229600" cy="509587"/>
          </a:xfrm>
        </p:spPr>
        <p:txBody>
          <a:bodyPr>
            <a:normAutofit fontScale="90000"/>
          </a:bodyPr>
          <a:lstStyle/>
          <a:p>
            <a:r>
              <a:rPr lang="en-US" sz="3200" dirty="0"/>
              <a:t>Worst Case Analysis</a:t>
            </a:r>
          </a:p>
        </p:txBody>
      </p:sp>
      <p:sp>
        <p:nvSpPr>
          <p:cNvPr id="223235" name="Rectangle 3"/>
          <p:cNvSpPr>
            <a:spLocks noGrp="1" noChangeArrowheads="1"/>
          </p:cNvSpPr>
          <p:nvPr>
            <p:ph type="body" sz="half" idx="1"/>
          </p:nvPr>
        </p:nvSpPr>
        <p:spPr>
          <a:xfrm>
            <a:off x="350838" y="609600"/>
            <a:ext cx="8640762" cy="6248400"/>
          </a:xfrm>
        </p:spPr>
        <p:txBody>
          <a:bodyPr/>
          <a:lstStyle/>
          <a:p>
            <a:pPr>
              <a:lnSpc>
                <a:spcPct val="120000"/>
              </a:lnSpc>
            </a:pPr>
            <a:r>
              <a:rPr lang="en-US" sz="2400" dirty="0"/>
              <a:t>The array is in reverse sorted order</a:t>
            </a:r>
          </a:p>
          <a:p>
            <a:pPr lvl="1">
              <a:lnSpc>
                <a:spcPct val="120000"/>
              </a:lnSpc>
            </a:pPr>
            <a:r>
              <a:rPr lang="en-US" sz="2000" dirty="0"/>
              <a:t>Always </a:t>
            </a:r>
            <a:r>
              <a:rPr lang="en-US" sz="2000" dirty="0">
                <a:latin typeface="Comic Sans MS" pitchFamily="66" charset="0"/>
              </a:rPr>
              <a:t>A[i] &gt; key</a:t>
            </a:r>
            <a:r>
              <a:rPr lang="en-US" sz="2000" dirty="0"/>
              <a:t> in </a:t>
            </a:r>
            <a:r>
              <a:rPr lang="en-US" sz="2000" b="1" dirty="0"/>
              <a:t>while</a:t>
            </a:r>
            <a:r>
              <a:rPr lang="en-US" sz="2000" dirty="0"/>
              <a:t> loop test</a:t>
            </a:r>
          </a:p>
          <a:p>
            <a:pPr lvl="1">
              <a:lnSpc>
                <a:spcPct val="120000"/>
              </a:lnSpc>
            </a:pPr>
            <a:r>
              <a:rPr lang="en-US" sz="2000" dirty="0"/>
              <a:t>Have to compare </a:t>
            </a:r>
            <a:r>
              <a:rPr lang="en-US" sz="2000" dirty="0">
                <a:latin typeface="Comic Sans MS" pitchFamily="66" charset="0"/>
              </a:rPr>
              <a:t>key</a:t>
            </a:r>
            <a:r>
              <a:rPr lang="en-US" sz="2000" i="1" dirty="0"/>
              <a:t> </a:t>
            </a:r>
            <a:r>
              <a:rPr lang="en-US" sz="2000" dirty="0"/>
              <a:t>with all elements to the left of the </a:t>
            </a:r>
            <a:r>
              <a:rPr lang="en-US" sz="2000" dirty="0">
                <a:latin typeface="Comic Sans MS" pitchFamily="66" charset="0"/>
              </a:rPr>
              <a:t>j</a:t>
            </a:r>
            <a:r>
              <a:rPr lang="en-US" sz="2000" i="1" dirty="0"/>
              <a:t>-</a:t>
            </a:r>
            <a:r>
              <a:rPr lang="en-US" sz="2000" dirty="0" err="1"/>
              <a:t>th</a:t>
            </a:r>
            <a:r>
              <a:rPr lang="en-US" sz="2000" dirty="0"/>
              <a:t> position </a:t>
            </a:r>
            <a:r>
              <a:rPr lang="en-US" sz="2000" dirty="0">
                <a:sym typeface="Symbol" pitchFamily="84" charset="2"/>
              </a:rPr>
              <a:t> </a:t>
            </a:r>
            <a:r>
              <a:rPr lang="en-US" sz="2000" dirty="0"/>
              <a:t>compare with</a:t>
            </a:r>
            <a:r>
              <a:rPr lang="en-US" sz="2000" dirty="0">
                <a:latin typeface="Comic Sans MS" pitchFamily="66" charset="0"/>
              </a:rPr>
              <a:t> j-1</a:t>
            </a:r>
            <a:r>
              <a:rPr lang="en-US" sz="2000" dirty="0"/>
              <a:t> elements </a:t>
            </a:r>
            <a:r>
              <a:rPr lang="en-US" sz="2000" dirty="0">
                <a:sym typeface="Symbol" pitchFamily="84" charset="2"/>
              </a:rPr>
              <a:t> </a:t>
            </a:r>
            <a:r>
              <a:rPr lang="en-US" sz="2000" dirty="0" err="1"/>
              <a:t>t</a:t>
            </a:r>
            <a:r>
              <a:rPr lang="en-US" sz="2000" baseline="-25000" dirty="0" err="1">
                <a:latin typeface="Comic Sans MS" pitchFamily="66" charset="0"/>
              </a:rPr>
              <a:t>j</a:t>
            </a:r>
            <a:r>
              <a:rPr lang="en-US" sz="2000" dirty="0">
                <a:latin typeface="Comic Sans MS" pitchFamily="66" charset="0"/>
              </a:rPr>
              <a:t> = j</a:t>
            </a:r>
            <a:r>
              <a:rPr lang="en-US" sz="2000" i="1" dirty="0"/>
              <a:t> </a:t>
            </a:r>
            <a:endParaRPr lang="en-US" sz="2000" dirty="0"/>
          </a:p>
          <a:p>
            <a:pPr marL="0" indent="0">
              <a:buNone/>
            </a:pPr>
            <a:endParaRPr lang="en-US" sz="3200" dirty="0" smtClean="0"/>
          </a:p>
          <a:p>
            <a:endParaRPr lang="en-US" sz="2400" dirty="0"/>
          </a:p>
          <a:p>
            <a:endParaRPr lang="en-US" sz="2400" dirty="0"/>
          </a:p>
          <a:p>
            <a:pPr lvl="1">
              <a:buFontTx/>
              <a:buNone/>
            </a:pPr>
            <a:r>
              <a:rPr lang="en-US" sz="2000" dirty="0">
                <a:latin typeface="Comic Sans MS" pitchFamily="66" charset="0"/>
              </a:rPr>
              <a:t> 				</a:t>
            </a:r>
          </a:p>
          <a:p>
            <a:pPr lvl="1">
              <a:buFontTx/>
              <a:buNone/>
            </a:pPr>
            <a:r>
              <a:rPr lang="en-US" sz="2000" dirty="0">
                <a:latin typeface="Comic Sans MS" pitchFamily="66" charset="0"/>
              </a:rPr>
              <a:t>					</a:t>
            </a:r>
            <a:r>
              <a:rPr lang="en-US" sz="2000" dirty="0" smtClean="0"/>
              <a:t>a </a:t>
            </a:r>
            <a:r>
              <a:rPr lang="en-US" sz="2000" dirty="0"/>
              <a:t>quadratic function of n</a:t>
            </a:r>
          </a:p>
          <a:p>
            <a:endParaRPr lang="en-US" sz="1600" dirty="0">
              <a:latin typeface="Comic Sans MS" pitchFamily="66" charset="0"/>
            </a:endParaRPr>
          </a:p>
          <a:p>
            <a:r>
              <a:rPr lang="en-US" sz="2400" dirty="0">
                <a:latin typeface="Comic Sans MS" pitchFamily="66" charset="0"/>
              </a:rPr>
              <a:t>T(n) = </a:t>
            </a:r>
            <a:r>
              <a:rPr lang="en-US" sz="2400" dirty="0">
                <a:latin typeface="Comic Sans MS" pitchFamily="66" charset="0"/>
                <a:sym typeface="Symbol" pitchFamily="84" charset="2"/>
              </a:rPr>
              <a:t></a:t>
            </a:r>
            <a:r>
              <a:rPr lang="en-US" sz="2400" dirty="0">
                <a:latin typeface="Comic Sans MS" pitchFamily="66" charset="0"/>
              </a:rPr>
              <a:t>(n</a:t>
            </a:r>
            <a:r>
              <a:rPr lang="en-US" sz="2400" baseline="30000" dirty="0">
                <a:latin typeface="Comic Sans MS" pitchFamily="66" charset="0"/>
              </a:rPr>
              <a:t>2</a:t>
            </a:r>
            <a:r>
              <a:rPr lang="en-US" sz="2400" dirty="0">
                <a:latin typeface="Comic Sans MS" pitchFamily="66" charset="0"/>
              </a:rPr>
              <a:t>)</a:t>
            </a:r>
            <a:r>
              <a:rPr lang="en-US" sz="2400" dirty="0"/>
              <a:t>  		order of growth in </a:t>
            </a:r>
            <a:r>
              <a:rPr lang="en-US" sz="2400" dirty="0">
                <a:latin typeface="Comic Sans MS" pitchFamily="66" charset="0"/>
              </a:rPr>
              <a:t>n</a:t>
            </a:r>
            <a:r>
              <a:rPr lang="en-US" sz="2400" baseline="30000" dirty="0">
                <a:latin typeface="Comic Sans MS" pitchFamily="66" charset="0"/>
              </a:rPr>
              <a:t>2</a:t>
            </a:r>
            <a:endParaRPr lang="en-US" sz="2400" dirty="0">
              <a:latin typeface="Comic Sans MS" pitchFamily="66" charset="0"/>
            </a:endParaRPr>
          </a:p>
        </p:txBody>
      </p:sp>
      <p:graphicFrame>
        <p:nvGraphicFramePr>
          <p:cNvPr id="223236" name="Object 4"/>
          <p:cNvGraphicFramePr>
            <a:graphicFrameLocks noGrp="1" noChangeAspect="1"/>
          </p:cNvGraphicFramePr>
          <p:nvPr>
            <p:ph sz="quarter" idx="2"/>
            <p:extLst>
              <p:ext uri="{D42A27DB-BD31-4B8C-83A1-F6EECF244321}">
                <p14:modId xmlns:p14="http://schemas.microsoft.com/office/powerpoint/2010/main" val="3263741849"/>
              </p:ext>
            </p:extLst>
          </p:nvPr>
        </p:nvGraphicFramePr>
        <p:xfrm>
          <a:off x="1645804" y="2438400"/>
          <a:ext cx="5077259" cy="775785"/>
        </p:xfrm>
        <a:graphic>
          <a:graphicData uri="http://schemas.openxmlformats.org/presentationml/2006/ole">
            <mc:AlternateContent xmlns:mc="http://schemas.openxmlformats.org/markup-compatibility/2006">
              <mc:Choice xmlns:v="urn:schemas-microsoft-com:vml" Requires="v">
                <p:oleObj spid="_x0000_s8538" name="Equation" r:id="rId4" imgW="3898800" imgH="444240" progId="Equation.DSMT4">
                  <p:embed/>
                </p:oleObj>
              </mc:Choice>
              <mc:Fallback>
                <p:oleObj name="Equation" r:id="rId4" imgW="389880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5804" y="2438400"/>
                        <a:ext cx="5077259" cy="775785"/>
                      </a:xfrm>
                      <a:prstGeom prst="rect">
                        <a:avLst/>
                      </a:prstGeom>
                      <a:noFill/>
                      <a:ln>
                        <a:noFill/>
                      </a:ln>
                      <a:effectLst/>
                    </p:spPr>
                  </p:pic>
                </p:oleObj>
              </mc:Fallback>
            </mc:AlternateContent>
          </a:graphicData>
        </a:graphic>
      </p:graphicFrame>
      <p:graphicFrame>
        <p:nvGraphicFramePr>
          <p:cNvPr id="223237" name="Object 5"/>
          <p:cNvGraphicFramePr>
            <a:graphicFrameLocks noGrp="1" noChangeAspect="1"/>
          </p:cNvGraphicFramePr>
          <p:nvPr>
            <p:ph sz="quarter" idx="3"/>
            <p:extLst>
              <p:ext uri="{D42A27DB-BD31-4B8C-83A1-F6EECF244321}">
                <p14:modId xmlns:p14="http://schemas.microsoft.com/office/powerpoint/2010/main" val="1199802802"/>
              </p:ext>
            </p:extLst>
          </p:nvPr>
        </p:nvGraphicFramePr>
        <p:xfrm>
          <a:off x="685800" y="3570288"/>
          <a:ext cx="7986712" cy="658813"/>
        </p:xfrm>
        <a:graphic>
          <a:graphicData uri="http://schemas.openxmlformats.org/presentationml/2006/ole">
            <mc:AlternateContent xmlns:mc="http://schemas.openxmlformats.org/markup-compatibility/2006">
              <mc:Choice xmlns:v="urn:schemas-microsoft-com:vml" Requires="v">
                <p:oleObj spid="_x0000_s8539" name="Equation" r:id="rId6" imgW="5232240" imgH="431640" progId="Equation.3">
                  <p:embed/>
                </p:oleObj>
              </mc:Choice>
              <mc:Fallback>
                <p:oleObj name="Equation" r:id="rId6" imgW="523224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570288"/>
                        <a:ext cx="7986712"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38" name="Object 6"/>
          <p:cNvGraphicFramePr>
            <a:graphicFrameLocks noChangeAspect="1"/>
          </p:cNvGraphicFramePr>
          <p:nvPr>
            <p:extLst>
              <p:ext uri="{D42A27DB-BD31-4B8C-83A1-F6EECF244321}">
                <p14:modId xmlns:p14="http://schemas.microsoft.com/office/powerpoint/2010/main" val="2372554083"/>
              </p:ext>
            </p:extLst>
          </p:nvPr>
        </p:nvGraphicFramePr>
        <p:xfrm>
          <a:off x="1143000" y="4114800"/>
          <a:ext cx="1897063" cy="428625"/>
        </p:xfrm>
        <a:graphic>
          <a:graphicData uri="http://schemas.openxmlformats.org/presentationml/2006/ole">
            <mc:AlternateContent xmlns:mc="http://schemas.openxmlformats.org/markup-compatibility/2006">
              <mc:Choice xmlns:v="urn:schemas-microsoft-com:vml" Requires="v">
                <p:oleObj spid="_x0000_s8540" name="Equation" r:id="rId8" imgW="901440" imgH="203040" progId="Equation.3">
                  <p:embed/>
                </p:oleObj>
              </mc:Choice>
              <mc:Fallback>
                <p:oleObj name="Equation" r:id="rId8" imgW="90144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114800"/>
                        <a:ext cx="189706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39" name="Rectangle 7"/>
          <p:cNvSpPr>
            <a:spLocks noChangeArrowheads="1"/>
          </p:cNvSpPr>
          <p:nvPr/>
        </p:nvSpPr>
        <p:spPr bwMode="auto">
          <a:xfrm>
            <a:off x="5464175" y="1258888"/>
            <a:ext cx="383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400" b="1">
                <a:solidFill>
                  <a:srgbClr val="DD0111"/>
                </a:solidFill>
              </a:rPr>
              <a:t>“while </a:t>
            </a:r>
            <a:r>
              <a:rPr lang="en-US" sz="2400">
                <a:solidFill>
                  <a:srgbClr val="DD0111"/>
                </a:solidFill>
              </a:rPr>
              <a:t>i &gt; 0 and A[i] &gt; key”</a:t>
            </a:r>
          </a:p>
        </p:txBody>
      </p:sp>
      <p:graphicFrame>
        <p:nvGraphicFramePr>
          <p:cNvPr id="223240" name="Object 8"/>
          <p:cNvGraphicFramePr>
            <a:graphicFrameLocks noChangeAspect="1"/>
          </p:cNvGraphicFramePr>
          <p:nvPr>
            <p:extLst>
              <p:ext uri="{D42A27DB-BD31-4B8C-83A1-F6EECF244321}">
                <p14:modId xmlns:p14="http://schemas.microsoft.com/office/powerpoint/2010/main" val="3115757315"/>
              </p:ext>
            </p:extLst>
          </p:nvPr>
        </p:nvGraphicFramePr>
        <p:xfrm>
          <a:off x="228600" y="5410200"/>
          <a:ext cx="8707437" cy="1143000"/>
        </p:xfrm>
        <a:graphic>
          <a:graphicData uri="http://schemas.openxmlformats.org/presentationml/2006/ole">
            <mc:AlternateContent xmlns:mc="http://schemas.openxmlformats.org/markup-compatibility/2006">
              <mc:Choice xmlns:v="urn:schemas-microsoft-com:vml" Requires="v">
                <p:oleObj spid="_x0000_s8541" name="Equation" r:id="rId10" imgW="4724280" imgH="444240" progId="Equation.3">
                  <p:embed/>
                </p:oleObj>
              </mc:Choice>
              <mc:Fallback>
                <p:oleObj name="Equation" r:id="rId10" imgW="472428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5410200"/>
                        <a:ext cx="8707437" cy="1143000"/>
                      </a:xfrm>
                      <a:prstGeom prst="rect">
                        <a:avLst/>
                      </a:prstGeom>
                      <a:noFill/>
                      <a:ln>
                        <a:noFill/>
                      </a:ln>
                      <a:effectLst/>
                    </p:spPr>
                  </p:pic>
                </p:oleObj>
              </mc:Fallback>
            </mc:AlternateContent>
          </a:graphicData>
        </a:graphic>
      </p:graphicFrame>
      <p:sp>
        <p:nvSpPr>
          <p:cNvPr id="223241" name="Text Box 9"/>
          <p:cNvSpPr txBox="1">
            <a:spLocks noChangeArrowheads="1"/>
          </p:cNvSpPr>
          <p:nvPr/>
        </p:nvSpPr>
        <p:spPr bwMode="auto">
          <a:xfrm>
            <a:off x="908627" y="2822576"/>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using</a:t>
            </a:r>
          </a:p>
        </p:txBody>
      </p:sp>
      <p:sp>
        <p:nvSpPr>
          <p:cNvPr id="223242" name="Text Box 10"/>
          <p:cNvSpPr txBox="1">
            <a:spLocks noChangeArrowheads="1"/>
          </p:cNvSpPr>
          <p:nvPr/>
        </p:nvSpPr>
        <p:spPr bwMode="auto">
          <a:xfrm>
            <a:off x="6800850" y="2669671"/>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we have:</a:t>
            </a:r>
          </a:p>
        </p:txBody>
      </p:sp>
      <p:sp>
        <p:nvSpPr>
          <p:cNvPr id="223243" name="Line 11"/>
          <p:cNvSpPr>
            <a:spLocks noChangeShapeType="1"/>
          </p:cNvSpPr>
          <p:nvPr/>
        </p:nvSpPr>
        <p:spPr bwMode="auto">
          <a:xfrm>
            <a:off x="3735388" y="3078885"/>
            <a:ext cx="506412" cy="3802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244" name="Line 12"/>
          <p:cNvSpPr>
            <a:spLocks noChangeShapeType="1"/>
          </p:cNvSpPr>
          <p:nvPr/>
        </p:nvSpPr>
        <p:spPr bwMode="auto">
          <a:xfrm flipH="1">
            <a:off x="5882842" y="3078884"/>
            <a:ext cx="289357" cy="3103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245" name="Line 13"/>
          <p:cNvSpPr>
            <a:spLocks noChangeShapeType="1"/>
          </p:cNvSpPr>
          <p:nvPr/>
        </p:nvSpPr>
        <p:spPr bwMode="auto">
          <a:xfrm>
            <a:off x="6553200" y="3109842"/>
            <a:ext cx="579438"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286304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AutoShape 2"/>
          <p:cNvSpPr>
            <a:spLocks noChangeArrowheads="1"/>
          </p:cNvSpPr>
          <p:nvPr/>
        </p:nvSpPr>
        <p:spPr bwMode="auto">
          <a:xfrm>
            <a:off x="1422400" y="4729163"/>
            <a:ext cx="7597775" cy="488950"/>
          </a:xfrm>
          <a:prstGeom prst="roundRect">
            <a:avLst>
              <a:gd name="adj" fmla="val 16667"/>
            </a:avLst>
          </a:prstGeom>
          <a:solidFill>
            <a:srgbClr val="CC0000">
              <a:alpha val="3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59" name="AutoShape 3"/>
          <p:cNvSpPr>
            <a:spLocks noChangeArrowheads="1"/>
          </p:cNvSpPr>
          <p:nvPr/>
        </p:nvSpPr>
        <p:spPr bwMode="auto">
          <a:xfrm>
            <a:off x="1377950" y="4143375"/>
            <a:ext cx="7597775" cy="504825"/>
          </a:xfrm>
          <a:prstGeom prst="roundRect">
            <a:avLst>
              <a:gd name="adj" fmla="val 16667"/>
            </a:avLst>
          </a:prstGeom>
          <a:solidFill>
            <a:schemeClr val="accent1">
              <a:alpha val="53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60" name="Rectangle 4"/>
          <p:cNvSpPr>
            <a:spLocks noGrp="1" noChangeArrowheads="1"/>
          </p:cNvSpPr>
          <p:nvPr>
            <p:ph type="title"/>
          </p:nvPr>
        </p:nvSpPr>
        <p:spPr>
          <a:xfrm>
            <a:off x="341313" y="71438"/>
            <a:ext cx="8229600" cy="614362"/>
          </a:xfrm>
        </p:spPr>
        <p:txBody>
          <a:bodyPr>
            <a:normAutofit fontScale="90000"/>
          </a:bodyPr>
          <a:lstStyle/>
          <a:p>
            <a:r>
              <a:rPr lang="en-US" sz="3600" dirty="0"/>
              <a:t>Comparisons and Exchanges in Insertion Sort</a:t>
            </a:r>
          </a:p>
        </p:txBody>
      </p:sp>
      <p:sp>
        <p:nvSpPr>
          <p:cNvPr id="224261" name="Rectangle 5"/>
          <p:cNvSpPr>
            <a:spLocks noGrp="1" noChangeArrowheads="1"/>
          </p:cNvSpPr>
          <p:nvPr>
            <p:ph type="body" idx="1"/>
          </p:nvPr>
        </p:nvSpPr>
        <p:spPr>
          <a:xfrm>
            <a:off x="198438" y="838200"/>
            <a:ext cx="8564562" cy="5794375"/>
          </a:xfrm>
        </p:spPr>
        <p:txBody>
          <a:bodyPr/>
          <a:lstStyle/>
          <a:p>
            <a:pPr>
              <a:lnSpc>
                <a:spcPct val="130000"/>
              </a:lnSpc>
              <a:buFontTx/>
              <a:buNone/>
            </a:pPr>
            <a:r>
              <a:rPr lang="en-US" dirty="0">
                <a:solidFill>
                  <a:schemeClr val="tx1"/>
                </a:solidFill>
              </a:rPr>
              <a:t>INSERTION-SORT</a:t>
            </a:r>
            <a:r>
              <a:rPr lang="en-US" i="1" dirty="0">
                <a:solidFill>
                  <a:schemeClr val="tx1"/>
                </a:solidFill>
              </a:rPr>
              <a:t>(A)</a:t>
            </a:r>
          </a:p>
          <a:p>
            <a:pPr>
              <a:lnSpc>
                <a:spcPct val="130000"/>
              </a:lnSpc>
              <a:buFontTx/>
              <a:buNone/>
            </a:pPr>
            <a:r>
              <a:rPr lang="en-US" b="1" dirty="0">
                <a:solidFill>
                  <a:schemeClr val="tx1"/>
                </a:solidFill>
              </a:rPr>
              <a:t>	</a:t>
            </a:r>
            <a:r>
              <a:rPr lang="en-US" sz="2400" b="1" dirty="0">
                <a:solidFill>
                  <a:schemeClr val="tx1"/>
                </a:solidFill>
              </a:rPr>
              <a:t>for </a:t>
            </a:r>
            <a:r>
              <a:rPr lang="en-US" sz="2400" dirty="0">
                <a:solidFill>
                  <a:schemeClr val="tx1"/>
                </a:solidFill>
              </a:rPr>
              <a:t>j ← 2 </a:t>
            </a:r>
            <a:r>
              <a:rPr lang="en-US" sz="2400" b="1" dirty="0">
                <a:solidFill>
                  <a:schemeClr val="tx1"/>
                </a:solidFill>
              </a:rPr>
              <a:t>to </a:t>
            </a:r>
            <a:r>
              <a:rPr lang="en-US" sz="2400" dirty="0">
                <a:solidFill>
                  <a:schemeClr val="tx1"/>
                </a:solidFill>
              </a:rPr>
              <a:t>n</a:t>
            </a:r>
          </a:p>
          <a:p>
            <a:pPr>
              <a:lnSpc>
                <a:spcPct val="130000"/>
              </a:lnSpc>
              <a:buFontTx/>
              <a:buNone/>
            </a:pPr>
            <a:r>
              <a:rPr lang="en-US" sz="2400" b="1" dirty="0">
                <a:solidFill>
                  <a:schemeClr val="tx1"/>
                </a:solidFill>
              </a:rPr>
              <a:t>		do </a:t>
            </a:r>
            <a:r>
              <a:rPr lang="en-US" sz="2400" dirty="0">
                <a:solidFill>
                  <a:schemeClr val="tx1"/>
                </a:solidFill>
              </a:rPr>
              <a:t>key ← A[ j ]</a:t>
            </a:r>
          </a:p>
          <a:p>
            <a:pPr>
              <a:lnSpc>
                <a:spcPct val="130000"/>
              </a:lnSpc>
              <a:buFontTx/>
              <a:buNone/>
            </a:pPr>
            <a:r>
              <a:rPr lang="en-US" sz="2000" dirty="0">
                <a:solidFill>
                  <a:schemeClr val="tx1"/>
                </a:solidFill>
              </a:rPr>
              <a:t>		  Insert A[ j ] into the sorted sequence A[1 . . j -1]</a:t>
            </a:r>
          </a:p>
          <a:p>
            <a:pPr>
              <a:lnSpc>
                <a:spcPct val="130000"/>
              </a:lnSpc>
              <a:buFontTx/>
              <a:buNone/>
            </a:pPr>
            <a:r>
              <a:rPr lang="en-US" dirty="0">
                <a:solidFill>
                  <a:schemeClr val="tx1"/>
                </a:solidFill>
              </a:rPr>
              <a:t>		     </a:t>
            </a:r>
            <a:r>
              <a:rPr lang="en-US" sz="2400" dirty="0">
                <a:solidFill>
                  <a:schemeClr val="tx1"/>
                </a:solidFill>
              </a:rPr>
              <a:t>i ← j - 1</a:t>
            </a:r>
          </a:p>
          <a:p>
            <a:pPr>
              <a:lnSpc>
                <a:spcPct val="130000"/>
              </a:lnSpc>
              <a:buFontTx/>
              <a:buNone/>
            </a:pPr>
            <a:r>
              <a:rPr lang="en-US" sz="2400" b="1" dirty="0">
                <a:solidFill>
                  <a:schemeClr val="tx1"/>
                </a:solidFill>
              </a:rPr>
              <a:t>		     while </a:t>
            </a:r>
            <a:r>
              <a:rPr lang="en-US" sz="2400" dirty="0">
                <a:solidFill>
                  <a:schemeClr val="tx1"/>
                </a:solidFill>
              </a:rPr>
              <a:t>i &gt; 0 and A[i] &gt; key</a:t>
            </a:r>
          </a:p>
          <a:p>
            <a:pPr>
              <a:lnSpc>
                <a:spcPct val="130000"/>
              </a:lnSpc>
              <a:buFontTx/>
              <a:buNone/>
            </a:pPr>
            <a:r>
              <a:rPr lang="en-US" sz="2400" dirty="0">
                <a:solidFill>
                  <a:schemeClr val="tx1"/>
                </a:solidFill>
              </a:rPr>
              <a:t>			</a:t>
            </a:r>
            <a:r>
              <a:rPr lang="en-US" sz="2400" b="1" dirty="0">
                <a:solidFill>
                  <a:schemeClr val="tx1"/>
                </a:solidFill>
              </a:rPr>
              <a:t>do </a:t>
            </a:r>
            <a:r>
              <a:rPr lang="en-US" sz="2400" dirty="0">
                <a:solidFill>
                  <a:schemeClr val="tx1"/>
                </a:solidFill>
              </a:rPr>
              <a:t>A[i + 1] ← A[i]</a:t>
            </a:r>
          </a:p>
          <a:p>
            <a:pPr>
              <a:lnSpc>
                <a:spcPct val="130000"/>
              </a:lnSpc>
              <a:buFontTx/>
              <a:buNone/>
            </a:pPr>
            <a:r>
              <a:rPr lang="en-US" sz="2400" dirty="0">
                <a:solidFill>
                  <a:schemeClr val="tx1"/>
                </a:solidFill>
              </a:rPr>
              <a:t>			      i ← i – 1</a:t>
            </a:r>
          </a:p>
          <a:p>
            <a:pPr>
              <a:lnSpc>
                <a:spcPct val="130000"/>
              </a:lnSpc>
              <a:buFontTx/>
              <a:buNone/>
            </a:pPr>
            <a:r>
              <a:rPr lang="en-US" sz="2400" dirty="0">
                <a:solidFill>
                  <a:schemeClr val="tx1"/>
                </a:solidFill>
              </a:rPr>
              <a:t>		     A[i + 1] ← key</a:t>
            </a:r>
            <a:endParaRPr lang="en-US" sz="2400" dirty="0"/>
          </a:p>
        </p:txBody>
      </p:sp>
      <p:sp>
        <p:nvSpPr>
          <p:cNvPr id="224262" name="Rectangle 6"/>
          <p:cNvSpPr>
            <a:spLocks noChangeArrowheads="1"/>
          </p:cNvSpPr>
          <p:nvPr/>
        </p:nvSpPr>
        <p:spPr bwMode="auto">
          <a:xfrm>
            <a:off x="6462713" y="1250950"/>
            <a:ext cx="21336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spcBef>
                <a:spcPct val="20000"/>
              </a:spcBef>
            </a:pPr>
            <a:r>
              <a:rPr lang="en-US" sz="2800"/>
              <a:t>cost	 times</a:t>
            </a:r>
          </a:p>
          <a:p>
            <a:pPr marL="342900" indent="-342900">
              <a:lnSpc>
                <a:spcPct val="130000"/>
              </a:lnSpc>
              <a:spcBef>
                <a:spcPct val="20000"/>
              </a:spcBef>
            </a:pPr>
            <a:r>
              <a:rPr lang="en-US" sz="2400"/>
              <a:t> </a:t>
            </a:r>
            <a:r>
              <a:rPr lang="en-US" sz="2400">
                <a:latin typeface="Comic Sans MS" pitchFamily="66" charset="0"/>
              </a:rPr>
              <a:t> c</a:t>
            </a:r>
            <a:r>
              <a:rPr lang="en-US" sz="2400" baseline="-25000">
                <a:latin typeface="Comic Sans MS" pitchFamily="66" charset="0"/>
              </a:rPr>
              <a:t>1</a:t>
            </a:r>
            <a:r>
              <a:rPr lang="en-US" sz="2400">
                <a:latin typeface="Comic Sans MS" pitchFamily="66" charset="0"/>
              </a:rPr>
              <a:t>          n</a:t>
            </a:r>
          </a:p>
          <a:p>
            <a:pPr marL="342900" indent="-342900">
              <a:lnSpc>
                <a:spcPct val="130000"/>
              </a:lnSpc>
              <a:spcBef>
                <a:spcPct val="20000"/>
              </a:spcBef>
            </a:pPr>
            <a:r>
              <a:rPr lang="en-US" sz="2400">
                <a:latin typeface="Comic Sans MS" pitchFamily="66" charset="0"/>
              </a:rPr>
              <a:t>  c</a:t>
            </a:r>
            <a:r>
              <a:rPr lang="en-US" sz="2400" baseline="-25000">
                <a:latin typeface="Comic Sans MS" pitchFamily="66" charset="0"/>
              </a:rPr>
              <a:t>2</a:t>
            </a:r>
            <a:r>
              <a:rPr lang="en-US" sz="2400">
                <a:latin typeface="Comic Sans MS" pitchFamily="66" charset="0"/>
              </a:rPr>
              <a:t> 	   n-1</a:t>
            </a:r>
          </a:p>
          <a:p>
            <a:pPr marL="342900" indent="-342900">
              <a:lnSpc>
                <a:spcPct val="130000"/>
              </a:lnSpc>
              <a:spcBef>
                <a:spcPct val="20000"/>
              </a:spcBef>
            </a:pPr>
            <a:r>
              <a:rPr lang="en-US" sz="2400">
                <a:latin typeface="Comic Sans MS" pitchFamily="66" charset="0"/>
              </a:rPr>
              <a:t>  0	   n-1</a:t>
            </a:r>
          </a:p>
          <a:p>
            <a:pPr marL="342900" indent="-342900">
              <a:lnSpc>
                <a:spcPct val="130000"/>
              </a:lnSpc>
              <a:spcBef>
                <a:spcPct val="20000"/>
              </a:spcBef>
            </a:pPr>
            <a:r>
              <a:rPr lang="en-US" sz="2400">
                <a:latin typeface="Comic Sans MS" pitchFamily="66" charset="0"/>
              </a:rPr>
              <a:t>  c</a:t>
            </a:r>
            <a:r>
              <a:rPr lang="en-US" sz="2400" baseline="-25000">
                <a:latin typeface="Comic Sans MS" pitchFamily="66" charset="0"/>
              </a:rPr>
              <a:t>4</a:t>
            </a:r>
            <a:r>
              <a:rPr lang="en-US" sz="2400">
                <a:latin typeface="Comic Sans MS" pitchFamily="66" charset="0"/>
              </a:rPr>
              <a:t>	   n-1</a:t>
            </a:r>
          </a:p>
          <a:p>
            <a:pPr marL="342900" indent="-342900">
              <a:lnSpc>
                <a:spcPct val="130000"/>
              </a:lnSpc>
              <a:spcBef>
                <a:spcPct val="20000"/>
              </a:spcBef>
            </a:pPr>
            <a:r>
              <a:rPr lang="en-US" sz="2400">
                <a:latin typeface="Comic Sans MS" pitchFamily="66" charset="0"/>
              </a:rPr>
              <a:t>  c</a:t>
            </a:r>
            <a:r>
              <a:rPr lang="en-US" sz="2400" baseline="-25000">
                <a:latin typeface="Comic Sans MS" pitchFamily="66" charset="0"/>
              </a:rPr>
              <a:t>5</a:t>
            </a:r>
            <a:r>
              <a:rPr lang="en-US" sz="2400">
                <a:latin typeface="Comic Sans MS" pitchFamily="66" charset="0"/>
              </a:rPr>
              <a:t>	</a:t>
            </a:r>
          </a:p>
          <a:p>
            <a:pPr marL="342900" indent="-342900">
              <a:lnSpc>
                <a:spcPct val="130000"/>
              </a:lnSpc>
              <a:spcBef>
                <a:spcPct val="20000"/>
              </a:spcBef>
            </a:pPr>
            <a:r>
              <a:rPr lang="en-US" sz="2400">
                <a:latin typeface="Comic Sans MS" pitchFamily="66" charset="0"/>
              </a:rPr>
              <a:t>  c</a:t>
            </a:r>
            <a:r>
              <a:rPr lang="en-US" sz="2400" baseline="-25000">
                <a:latin typeface="Comic Sans MS" pitchFamily="66" charset="0"/>
              </a:rPr>
              <a:t>6</a:t>
            </a:r>
            <a:r>
              <a:rPr lang="en-US" sz="2400">
                <a:latin typeface="Comic Sans MS" pitchFamily="66" charset="0"/>
              </a:rPr>
              <a:t> </a:t>
            </a:r>
          </a:p>
          <a:p>
            <a:pPr marL="342900" indent="-342900">
              <a:lnSpc>
                <a:spcPct val="130000"/>
              </a:lnSpc>
              <a:spcBef>
                <a:spcPct val="20000"/>
              </a:spcBef>
            </a:pPr>
            <a:r>
              <a:rPr lang="en-US" sz="2400">
                <a:latin typeface="Comic Sans MS" pitchFamily="66" charset="0"/>
              </a:rPr>
              <a:t>  c</a:t>
            </a:r>
            <a:r>
              <a:rPr lang="en-US" sz="2400" baseline="-25000">
                <a:latin typeface="Comic Sans MS" pitchFamily="66" charset="0"/>
              </a:rPr>
              <a:t>7 </a:t>
            </a:r>
            <a:endParaRPr lang="en-US" sz="2400">
              <a:latin typeface="Comic Sans MS" pitchFamily="66" charset="0"/>
            </a:endParaRPr>
          </a:p>
          <a:p>
            <a:pPr marL="342900" indent="-342900">
              <a:lnSpc>
                <a:spcPct val="130000"/>
              </a:lnSpc>
              <a:spcBef>
                <a:spcPct val="20000"/>
              </a:spcBef>
            </a:pPr>
            <a:r>
              <a:rPr lang="en-US" sz="2400">
                <a:latin typeface="Comic Sans MS" pitchFamily="66" charset="0"/>
              </a:rPr>
              <a:t>  c</a:t>
            </a:r>
            <a:r>
              <a:rPr lang="en-US" sz="2400" baseline="-25000">
                <a:latin typeface="Comic Sans MS" pitchFamily="66" charset="0"/>
              </a:rPr>
              <a:t>8</a:t>
            </a:r>
            <a:r>
              <a:rPr lang="en-US" sz="2400">
                <a:latin typeface="Comic Sans MS" pitchFamily="66" charset="0"/>
              </a:rPr>
              <a:t>	    n-1	</a:t>
            </a:r>
            <a:r>
              <a:rPr lang="en-US" sz="2400"/>
              <a:t>   </a:t>
            </a:r>
            <a:endParaRPr lang="en-US" sz="2400" baseline="-25000"/>
          </a:p>
        </p:txBody>
      </p:sp>
      <p:graphicFrame>
        <p:nvGraphicFramePr>
          <p:cNvPr id="224263" name="Object 7"/>
          <p:cNvGraphicFramePr>
            <a:graphicFrameLocks noChangeAspect="1"/>
          </p:cNvGraphicFramePr>
          <p:nvPr/>
        </p:nvGraphicFramePr>
        <p:xfrm>
          <a:off x="7694613" y="4084638"/>
          <a:ext cx="833437" cy="539750"/>
        </p:xfrm>
        <a:graphic>
          <a:graphicData uri="http://schemas.openxmlformats.org/presentationml/2006/ole">
            <mc:AlternateContent xmlns:mc="http://schemas.openxmlformats.org/markup-compatibility/2006">
              <mc:Choice xmlns:v="urn:schemas-microsoft-com:vml" Requires="v">
                <p:oleObj spid="_x0000_s9476" name="Equation" r:id="rId4" imgW="469800" imgH="304560" progId="Equation.3">
                  <p:embed/>
                </p:oleObj>
              </mc:Choice>
              <mc:Fallback>
                <p:oleObj name="Equation" r:id="rId4" imgW="46980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4613" y="4084638"/>
                        <a:ext cx="83343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4" name="Object 8"/>
          <p:cNvGraphicFramePr>
            <a:graphicFrameLocks noChangeAspect="1"/>
          </p:cNvGraphicFramePr>
          <p:nvPr/>
        </p:nvGraphicFramePr>
        <p:xfrm>
          <a:off x="7694613" y="4667250"/>
          <a:ext cx="1354137" cy="531813"/>
        </p:xfrm>
        <a:graphic>
          <a:graphicData uri="http://schemas.openxmlformats.org/presentationml/2006/ole">
            <mc:AlternateContent xmlns:mc="http://schemas.openxmlformats.org/markup-compatibility/2006">
              <mc:Choice xmlns:v="urn:schemas-microsoft-com:vml" Requires="v">
                <p:oleObj spid="_x0000_s9477" name="Equation" r:id="rId6" imgW="774360" imgH="304560" progId="Equation.3">
                  <p:embed/>
                </p:oleObj>
              </mc:Choice>
              <mc:Fallback>
                <p:oleObj name="Equation" r:id="rId6" imgW="774360" imgH="3045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4613" y="4667250"/>
                        <a:ext cx="135413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5" name="Object 9"/>
          <p:cNvGraphicFramePr>
            <a:graphicFrameLocks noChangeAspect="1"/>
          </p:cNvGraphicFramePr>
          <p:nvPr/>
        </p:nvGraphicFramePr>
        <p:xfrm>
          <a:off x="7694613" y="5243513"/>
          <a:ext cx="1354137" cy="531812"/>
        </p:xfrm>
        <a:graphic>
          <a:graphicData uri="http://schemas.openxmlformats.org/presentationml/2006/ole">
            <mc:AlternateContent xmlns:mc="http://schemas.openxmlformats.org/markup-compatibility/2006">
              <mc:Choice xmlns:v="urn:schemas-microsoft-com:vml" Requires="v">
                <p:oleObj spid="_x0000_s9478" name="Equation" r:id="rId8" imgW="774360" imgH="304560" progId="Equation.3">
                  <p:embed/>
                </p:oleObj>
              </mc:Choice>
              <mc:Fallback>
                <p:oleObj name="Equation" r:id="rId8" imgW="774360" imgH="3045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4613" y="5243513"/>
                        <a:ext cx="135413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4266" name="Group 10"/>
          <p:cNvGrpSpPr>
            <a:grpSpLocks/>
          </p:cNvGrpSpPr>
          <p:nvPr/>
        </p:nvGrpSpPr>
        <p:grpSpPr bwMode="auto">
          <a:xfrm>
            <a:off x="3633788" y="3565525"/>
            <a:ext cx="2933700" cy="831850"/>
            <a:chOff x="2289" y="2246"/>
            <a:chExt cx="1848" cy="524"/>
          </a:xfrm>
        </p:grpSpPr>
        <p:sp>
          <p:nvSpPr>
            <p:cNvPr id="224267" name="Text Box 11"/>
            <p:cNvSpPr txBox="1">
              <a:spLocks noChangeArrowheads="1"/>
            </p:cNvSpPr>
            <p:nvPr/>
          </p:nvSpPr>
          <p:spPr bwMode="auto">
            <a:xfrm>
              <a:off x="2289" y="2246"/>
              <a:ext cx="18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sym typeface="Symbol" pitchFamily="84" charset="2"/>
                </a:rPr>
                <a:t></a:t>
              </a:r>
              <a:r>
                <a:rPr lang="en-US">
                  <a:sym typeface="Symbol" pitchFamily="84" charset="2"/>
                </a:rPr>
                <a:t> </a:t>
              </a:r>
              <a:r>
                <a:rPr lang="en-US" sz="2800">
                  <a:solidFill>
                    <a:srgbClr val="CC0000"/>
                  </a:solidFill>
                  <a:latin typeface="Comic Sans MS" pitchFamily="66" charset="0"/>
                  <a:sym typeface="Symbol" pitchFamily="84" charset="2"/>
                </a:rPr>
                <a:t>n</a:t>
              </a:r>
              <a:r>
                <a:rPr lang="en-US" sz="2800" baseline="30000">
                  <a:solidFill>
                    <a:srgbClr val="CC0000"/>
                  </a:solidFill>
                  <a:latin typeface="Comic Sans MS" pitchFamily="66" charset="0"/>
                  <a:sym typeface="Symbol" pitchFamily="84" charset="2"/>
                </a:rPr>
                <a:t>2</a:t>
              </a:r>
              <a:r>
                <a:rPr lang="en-US" sz="2800">
                  <a:solidFill>
                    <a:srgbClr val="CC0000"/>
                  </a:solidFill>
                  <a:latin typeface="Comic Sans MS" pitchFamily="66" charset="0"/>
                  <a:sym typeface="Symbol" pitchFamily="84" charset="2"/>
                </a:rPr>
                <a:t>/2 </a:t>
              </a:r>
              <a:r>
                <a:rPr lang="en-US" sz="2400">
                  <a:solidFill>
                    <a:srgbClr val="CC0000"/>
                  </a:solidFill>
                  <a:latin typeface="Comic Sans MS" pitchFamily="66" charset="0"/>
                  <a:sym typeface="Symbol" pitchFamily="84" charset="2"/>
                </a:rPr>
                <a:t>comparisons</a:t>
              </a:r>
            </a:p>
          </p:txBody>
        </p:sp>
        <p:sp>
          <p:nvSpPr>
            <p:cNvPr id="224268" name="Freeform 12"/>
            <p:cNvSpPr>
              <a:spLocks/>
            </p:cNvSpPr>
            <p:nvPr/>
          </p:nvSpPr>
          <p:spPr bwMode="auto">
            <a:xfrm>
              <a:off x="3536" y="2500"/>
              <a:ext cx="208" cy="270"/>
            </a:xfrm>
            <a:custGeom>
              <a:avLst/>
              <a:gdLst>
                <a:gd name="T0" fmla="*/ 0 w 208"/>
                <a:gd name="T1" fmla="*/ 0 h 270"/>
                <a:gd name="T2" fmla="*/ 171 w 208"/>
                <a:gd name="T3" fmla="*/ 110 h 270"/>
                <a:gd name="T4" fmla="*/ 208 w 208"/>
                <a:gd name="T5" fmla="*/ 270 h 270"/>
              </a:gdLst>
              <a:ahLst/>
              <a:cxnLst>
                <a:cxn ang="0">
                  <a:pos x="T0" y="T1"/>
                </a:cxn>
                <a:cxn ang="0">
                  <a:pos x="T2" y="T3"/>
                </a:cxn>
                <a:cxn ang="0">
                  <a:pos x="T4" y="T5"/>
                </a:cxn>
              </a:cxnLst>
              <a:rect l="0" t="0" r="r" b="b"/>
              <a:pathLst>
                <a:path w="208" h="270">
                  <a:moveTo>
                    <a:pt x="0" y="0"/>
                  </a:moveTo>
                  <a:cubicBezTo>
                    <a:pt x="68" y="32"/>
                    <a:pt x="136" y="65"/>
                    <a:pt x="171" y="110"/>
                  </a:cubicBezTo>
                  <a:cubicBezTo>
                    <a:pt x="206" y="155"/>
                    <a:pt x="207" y="212"/>
                    <a:pt x="208" y="27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4269" name="Group 13"/>
          <p:cNvGrpSpPr>
            <a:grpSpLocks/>
          </p:cNvGrpSpPr>
          <p:nvPr/>
        </p:nvGrpSpPr>
        <p:grpSpPr bwMode="auto">
          <a:xfrm>
            <a:off x="3913188" y="5016500"/>
            <a:ext cx="2684462" cy="777875"/>
            <a:chOff x="2465" y="3160"/>
            <a:chExt cx="1691" cy="490"/>
          </a:xfrm>
        </p:grpSpPr>
        <p:sp>
          <p:nvSpPr>
            <p:cNvPr id="224270" name="Text Box 14"/>
            <p:cNvSpPr txBox="1">
              <a:spLocks noChangeArrowheads="1"/>
            </p:cNvSpPr>
            <p:nvPr/>
          </p:nvSpPr>
          <p:spPr bwMode="auto">
            <a:xfrm>
              <a:off x="2465" y="3323"/>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sym typeface="Symbol" pitchFamily="84" charset="2"/>
                </a:rPr>
                <a:t></a:t>
              </a:r>
              <a:r>
                <a:rPr lang="en-US">
                  <a:sym typeface="Symbol" pitchFamily="84" charset="2"/>
                </a:rPr>
                <a:t> </a:t>
              </a:r>
              <a:r>
                <a:rPr lang="en-US" sz="2800">
                  <a:solidFill>
                    <a:srgbClr val="CC0000"/>
                  </a:solidFill>
                  <a:latin typeface="Comic Sans MS" pitchFamily="66" charset="0"/>
                  <a:sym typeface="Symbol" pitchFamily="84" charset="2"/>
                </a:rPr>
                <a:t>n</a:t>
              </a:r>
              <a:r>
                <a:rPr lang="en-US" sz="2800" baseline="30000">
                  <a:solidFill>
                    <a:srgbClr val="CC0000"/>
                  </a:solidFill>
                  <a:latin typeface="Comic Sans MS" pitchFamily="66" charset="0"/>
                  <a:sym typeface="Symbol" pitchFamily="84" charset="2"/>
                </a:rPr>
                <a:t>2</a:t>
              </a:r>
              <a:r>
                <a:rPr lang="en-US" sz="2800">
                  <a:solidFill>
                    <a:srgbClr val="CC0000"/>
                  </a:solidFill>
                  <a:latin typeface="Comic Sans MS" pitchFamily="66" charset="0"/>
                  <a:sym typeface="Symbol" pitchFamily="84" charset="2"/>
                </a:rPr>
                <a:t>/2 </a:t>
              </a:r>
              <a:r>
                <a:rPr lang="en-US" sz="2400">
                  <a:solidFill>
                    <a:srgbClr val="CC0000"/>
                  </a:solidFill>
                  <a:latin typeface="Comic Sans MS" pitchFamily="66" charset="0"/>
                  <a:sym typeface="Symbol" pitchFamily="84" charset="2"/>
                </a:rPr>
                <a:t>exchanges</a:t>
              </a:r>
            </a:p>
          </p:txBody>
        </p:sp>
        <p:sp>
          <p:nvSpPr>
            <p:cNvPr id="224271" name="Freeform 15"/>
            <p:cNvSpPr>
              <a:spLocks/>
            </p:cNvSpPr>
            <p:nvPr/>
          </p:nvSpPr>
          <p:spPr bwMode="auto">
            <a:xfrm rot="7371790" flipH="1">
              <a:off x="3755" y="3129"/>
              <a:ext cx="208" cy="270"/>
            </a:xfrm>
            <a:custGeom>
              <a:avLst/>
              <a:gdLst>
                <a:gd name="T0" fmla="*/ 0 w 208"/>
                <a:gd name="T1" fmla="*/ 0 h 270"/>
                <a:gd name="T2" fmla="*/ 171 w 208"/>
                <a:gd name="T3" fmla="*/ 110 h 270"/>
                <a:gd name="T4" fmla="*/ 208 w 208"/>
                <a:gd name="T5" fmla="*/ 270 h 270"/>
              </a:gdLst>
              <a:ahLst/>
              <a:cxnLst>
                <a:cxn ang="0">
                  <a:pos x="T0" y="T1"/>
                </a:cxn>
                <a:cxn ang="0">
                  <a:pos x="T2" y="T3"/>
                </a:cxn>
                <a:cxn ang="0">
                  <a:pos x="T4" y="T5"/>
                </a:cxn>
              </a:cxnLst>
              <a:rect l="0" t="0" r="r" b="b"/>
              <a:pathLst>
                <a:path w="208" h="270">
                  <a:moveTo>
                    <a:pt x="0" y="0"/>
                  </a:moveTo>
                  <a:cubicBezTo>
                    <a:pt x="68" y="32"/>
                    <a:pt x="136" y="65"/>
                    <a:pt x="171" y="110"/>
                  </a:cubicBezTo>
                  <a:cubicBezTo>
                    <a:pt x="206" y="155"/>
                    <a:pt x="207" y="212"/>
                    <a:pt x="208" y="27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492626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42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4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nimBg="1"/>
      <p:bldP spid="22425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609600" y="228600"/>
            <a:ext cx="8382000" cy="609600"/>
          </a:xfrm>
        </p:spPr>
        <p:txBody>
          <a:bodyPr>
            <a:normAutofit fontScale="90000"/>
          </a:bodyPr>
          <a:lstStyle/>
          <a:p>
            <a:r>
              <a:rPr lang="en-US" dirty="0" smtClean="0"/>
              <a:t>Selection Sort</a:t>
            </a:r>
            <a:endParaRPr lang="en-US" dirty="0"/>
          </a:p>
        </p:txBody>
      </p:sp>
      <p:sp>
        <p:nvSpPr>
          <p:cNvPr id="269315" name="Rectangle 3"/>
          <p:cNvSpPr>
            <a:spLocks noGrp="1" noChangeArrowheads="1"/>
          </p:cNvSpPr>
          <p:nvPr>
            <p:ph type="body" idx="1"/>
          </p:nvPr>
        </p:nvSpPr>
        <p:spPr>
          <a:xfrm>
            <a:off x="0" y="1295400"/>
            <a:ext cx="8991600" cy="4905375"/>
          </a:xfrm>
        </p:spPr>
        <p:txBody>
          <a:bodyPr>
            <a:normAutofit fontScale="85000" lnSpcReduction="10000"/>
          </a:bodyPr>
          <a:lstStyle/>
          <a:p>
            <a:pPr>
              <a:buFont typeface="Monotype Sorts" pitchFamily="2" charset="2"/>
              <a:buNone/>
            </a:pPr>
            <a:r>
              <a:rPr lang="en-US" i="1" u="sng" dirty="0"/>
              <a:t>Selection Sort</a:t>
            </a:r>
            <a:r>
              <a:rPr lang="en-US" b="0" dirty="0"/>
              <a:t>   </a:t>
            </a:r>
            <a:r>
              <a:rPr lang="en-US" dirty="0"/>
              <a:t>Scan the array to find its smallest element and swap it with the first element.  Then, starting with the second element, scan the elements to the right of it to find the smallest among them and swap it with the second elements.  Generally, on pass </a:t>
            </a:r>
            <a:r>
              <a:rPr lang="en-US" i="1" dirty="0"/>
              <a:t>i </a:t>
            </a:r>
            <a:r>
              <a:rPr lang="en-US" dirty="0"/>
              <a:t>(0 </a:t>
            </a:r>
            <a:r>
              <a:rPr lang="en-US" dirty="0">
                <a:sym typeface="Symbol" pitchFamily="84" charset="2"/>
              </a:rPr>
              <a:t> </a:t>
            </a:r>
            <a:r>
              <a:rPr lang="en-US" i="1" dirty="0">
                <a:sym typeface="Symbol" pitchFamily="84" charset="2"/>
              </a:rPr>
              <a:t>i </a:t>
            </a:r>
            <a:r>
              <a:rPr lang="en-US" dirty="0">
                <a:sym typeface="Symbol" pitchFamily="84" charset="2"/>
              </a:rPr>
              <a:t> </a:t>
            </a:r>
            <a:r>
              <a:rPr lang="en-US" i="1" dirty="0">
                <a:sym typeface="Symbol" pitchFamily="84" charset="2"/>
              </a:rPr>
              <a:t>n-</a:t>
            </a:r>
            <a:r>
              <a:rPr lang="en-US" dirty="0">
                <a:sym typeface="Symbol" pitchFamily="84" charset="2"/>
              </a:rPr>
              <a:t>2), find the smallest element in </a:t>
            </a:r>
            <a:r>
              <a:rPr lang="en-US" i="1" dirty="0">
                <a:sym typeface="Symbol" pitchFamily="84" charset="2"/>
              </a:rPr>
              <a:t>A</a:t>
            </a:r>
            <a:r>
              <a:rPr lang="en-US" dirty="0">
                <a:sym typeface="Symbol" pitchFamily="84" charset="2"/>
              </a:rPr>
              <a:t>[</a:t>
            </a:r>
            <a:r>
              <a:rPr lang="en-US" i="1" dirty="0">
                <a:sym typeface="Symbol" pitchFamily="84" charset="2"/>
              </a:rPr>
              <a:t>i..n-</a:t>
            </a:r>
            <a:r>
              <a:rPr lang="en-US" dirty="0">
                <a:sym typeface="Symbol" pitchFamily="84" charset="2"/>
              </a:rPr>
              <a:t>1] and swap it with </a:t>
            </a:r>
            <a:r>
              <a:rPr lang="en-US" i="1" dirty="0">
                <a:sym typeface="Symbol" pitchFamily="84" charset="2"/>
              </a:rPr>
              <a:t>A</a:t>
            </a:r>
            <a:r>
              <a:rPr lang="en-US" dirty="0">
                <a:sym typeface="Symbol" pitchFamily="84" charset="2"/>
              </a:rPr>
              <a:t>[</a:t>
            </a:r>
            <a:r>
              <a:rPr lang="en-US" i="1" dirty="0">
                <a:sym typeface="Symbol" pitchFamily="84" charset="2"/>
              </a:rPr>
              <a:t>i</a:t>
            </a:r>
            <a:r>
              <a:rPr lang="en-US" dirty="0">
                <a:sym typeface="Symbol" pitchFamily="84" charset="2"/>
              </a:rPr>
              <a:t>]:</a:t>
            </a:r>
            <a:br>
              <a:rPr lang="en-US" dirty="0">
                <a:sym typeface="Symbol" pitchFamily="84" charset="2"/>
              </a:rPr>
            </a:br>
            <a:r>
              <a:rPr lang="en-US" dirty="0">
                <a:sym typeface="Symbol" pitchFamily="84" charset="2"/>
              </a:rPr>
              <a:t/>
            </a:r>
            <a:br>
              <a:rPr lang="en-US" dirty="0">
                <a:sym typeface="Symbol" pitchFamily="84" charset="2"/>
              </a:rPr>
            </a:br>
            <a:r>
              <a:rPr lang="en-US" dirty="0"/>
              <a:t> </a:t>
            </a:r>
            <a:r>
              <a:rPr lang="en-US" i="1" dirty="0">
                <a:sym typeface="Symbol" pitchFamily="84" charset="2"/>
              </a:rPr>
              <a:t>A</a:t>
            </a:r>
            <a:r>
              <a:rPr lang="en-US" dirty="0">
                <a:sym typeface="Symbol" pitchFamily="84" charset="2"/>
              </a:rPr>
              <a:t>[0]     .   .   .    </a:t>
            </a:r>
            <a:r>
              <a:rPr lang="en-US" i="1" dirty="0">
                <a:sym typeface="Symbol" pitchFamily="84" charset="2"/>
              </a:rPr>
              <a:t>A</a:t>
            </a:r>
            <a:r>
              <a:rPr lang="en-US" dirty="0">
                <a:sym typeface="Symbol" pitchFamily="84" charset="2"/>
              </a:rPr>
              <a:t>[</a:t>
            </a:r>
            <a:r>
              <a:rPr lang="en-US" i="1" dirty="0">
                <a:sym typeface="Symbol" pitchFamily="84" charset="2"/>
              </a:rPr>
              <a:t>i</a:t>
            </a:r>
            <a:r>
              <a:rPr lang="en-US" dirty="0">
                <a:sym typeface="Symbol" pitchFamily="84" charset="2"/>
              </a:rPr>
              <a:t>-1]  |  </a:t>
            </a:r>
            <a:r>
              <a:rPr lang="en-US" i="1" dirty="0">
                <a:sym typeface="Symbol" pitchFamily="84" charset="2"/>
              </a:rPr>
              <a:t>A</a:t>
            </a:r>
            <a:r>
              <a:rPr lang="en-US" dirty="0">
                <a:sym typeface="Symbol" pitchFamily="84" charset="2"/>
              </a:rPr>
              <a:t>[</a:t>
            </a:r>
            <a:r>
              <a:rPr lang="en-US" i="1" dirty="0">
                <a:sym typeface="Symbol" pitchFamily="84" charset="2"/>
              </a:rPr>
              <a:t>i</a:t>
            </a:r>
            <a:r>
              <a:rPr lang="en-US" dirty="0">
                <a:sym typeface="Symbol" pitchFamily="84" charset="2"/>
              </a:rPr>
              <a:t>],  .   .   .  , </a:t>
            </a:r>
            <a:r>
              <a:rPr lang="en-US" i="1" dirty="0">
                <a:sym typeface="Symbol" pitchFamily="84" charset="2"/>
              </a:rPr>
              <a:t>A</a:t>
            </a:r>
            <a:r>
              <a:rPr lang="en-US" dirty="0">
                <a:sym typeface="Symbol" pitchFamily="84" charset="2"/>
              </a:rPr>
              <a:t>[</a:t>
            </a:r>
            <a:r>
              <a:rPr lang="en-US" i="1" dirty="0">
                <a:sym typeface="Symbol" pitchFamily="84" charset="2"/>
              </a:rPr>
              <a:t>min</a:t>
            </a:r>
            <a:r>
              <a:rPr lang="en-US" dirty="0">
                <a:sym typeface="Symbol" pitchFamily="84" charset="2"/>
              </a:rPr>
              <a:t>], .   .   ., </a:t>
            </a:r>
            <a:r>
              <a:rPr lang="en-US" i="1" dirty="0">
                <a:sym typeface="Symbol" pitchFamily="84" charset="2"/>
              </a:rPr>
              <a:t>A</a:t>
            </a:r>
            <a:r>
              <a:rPr lang="en-US" dirty="0">
                <a:sym typeface="Symbol" pitchFamily="84" charset="2"/>
              </a:rPr>
              <a:t>[</a:t>
            </a:r>
            <a:r>
              <a:rPr lang="en-US" i="1" dirty="0">
                <a:sym typeface="Symbol" pitchFamily="84" charset="2"/>
              </a:rPr>
              <a:t>n</a:t>
            </a:r>
            <a:r>
              <a:rPr lang="en-US" dirty="0">
                <a:sym typeface="Symbol" pitchFamily="84" charset="2"/>
              </a:rPr>
              <a:t>-1]        </a:t>
            </a:r>
          </a:p>
          <a:p>
            <a:pPr>
              <a:buFont typeface="Monotype Sorts" pitchFamily="2" charset="2"/>
              <a:buNone/>
            </a:pPr>
            <a:r>
              <a:rPr lang="en-US" dirty="0">
                <a:sym typeface="Symbol" pitchFamily="84" charset="2"/>
              </a:rPr>
              <a:t>        </a:t>
            </a:r>
            <a:r>
              <a:rPr lang="en-US" sz="2000" dirty="0">
                <a:sym typeface="Symbol" pitchFamily="84" charset="2"/>
              </a:rPr>
              <a:t>in their final positions</a:t>
            </a:r>
          </a:p>
          <a:p>
            <a:pPr>
              <a:buFont typeface="Monotype Sorts" pitchFamily="2" charset="2"/>
              <a:buNone/>
            </a:pPr>
            <a:endParaRPr lang="en-US" i="1" dirty="0">
              <a:sym typeface="Symbol" pitchFamily="84" charset="2"/>
            </a:endParaRPr>
          </a:p>
          <a:p>
            <a:pPr>
              <a:buFont typeface="Monotype Sorts" pitchFamily="2" charset="2"/>
              <a:buNone/>
            </a:pPr>
            <a:r>
              <a:rPr lang="en-US" dirty="0" smtClean="0">
                <a:sym typeface="Symbol" pitchFamily="84" charset="2"/>
              </a:rPr>
              <a:t>An example follows…</a:t>
            </a:r>
            <a:endParaRPr lang="en-US" i="1" dirty="0">
              <a:sym typeface="Symbol" pitchFamily="84" charset="2"/>
            </a:endParaRPr>
          </a:p>
        </p:txBody>
      </p:sp>
      <p:sp>
        <p:nvSpPr>
          <p:cNvPr id="269316" name="Line 4"/>
          <p:cNvSpPr>
            <a:spLocks noChangeShapeType="1"/>
          </p:cNvSpPr>
          <p:nvPr/>
        </p:nvSpPr>
        <p:spPr bwMode="auto">
          <a:xfrm>
            <a:off x="3886200" y="4419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7" name="Line 5"/>
          <p:cNvSpPr>
            <a:spLocks noChangeShapeType="1"/>
          </p:cNvSpPr>
          <p:nvPr/>
        </p:nvSpPr>
        <p:spPr bwMode="auto">
          <a:xfrm flipV="1">
            <a:off x="3886200" y="4191000"/>
            <a:ext cx="0" cy="228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8" name="Line 6"/>
          <p:cNvSpPr>
            <a:spLocks noChangeShapeType="1"/>
          </p:cNvSpPr>
          <p:nvPr/>
        </p:nvSpPr>
        <p:spPr bwMode="auto">
          <a:xfrm flipV="1">
            <a:off x="6705600" y="4191000"/>
            <a:ext cx="0" cy="228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93783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dirty="0" smtClean="0">
                <a:latin typeface="Tahoma" pitchFamily="34" charset="0"/>
              </a:rPr>
              <a:t>Selection sort example</a:t>
            </a:r>
          </a:p>
        </p:txBody>
      </p:sp>
      <p:sp>
        <p:nvSpPr>
          <p:cNvPr id="14338" name="Rectangle 3"/>
          <p:cNvSpPr>
            <a:spLocks noGrp="1" noChangeArrowheads="1"/>
          </p:cNvSpPr>
          <p:nvPr>
            <p:ph type="body" idx="1"/>
          </p:nvPr>
        </p:nvSpPr>
        <p:spPr>
          <a:xfrm>
            <a:off x="457200" y="990600"/>
            <a:ext cx="8229600" cy="5135563"/>
          </a:xfrm>
        </p:spPr>
        <p:txBody>
          <a:bodyPr/>
          <a:lstStyle/>
          <a:p>
            <a:pPr eaLnBrk="1" hangingPunct="1"/>
            <a:r>
              <a:rPr lang="en-US" dirty="0" smtClean="0">
                <a:latin typeface="Tahoma" pitchFamily="34" charset="0"/>
              </a:rPr>
              <a:t>Initial array:</a:t>
            </a:r>
          </a:p>
          <a:p>
            <a:pPr lvl="1" eaLnBrk="1" hangingPunct="1"/>
            <a:endParaRPr lang="en-US" dirty="0" smtClean="0">
              <a:latin typeface="Tahoma" pitchFamily="34" charset="0"/>
            </a:endParaRPr>
          </a:p>
          <a:p>
            <a:pPr lvl="1" eaLnBrk="1" hangingPunct="1"/>
            <a:endParaRPr lang="en-US" dirty="0" smtClean="0">
              <a:latin typeface="Tahoma" pitchFamily="34" charset="0"/>
            </a:endParaRPr>
          </a:p>
          <a:p>
            <a:pPr eaLnBrk="1" hangingPunct="1"/>
            <a:r>
              <a:rPr lang="en-US" dirty="0" smtClean="0">
                <a:latin typeface="Tahoma" pitchFamily="34" charset="0"/>
              </a:rPr>
              <a:t>After 1st, 2nd, and 3rd passes:</a:t>
            </a:r>
          </a:p>
        </p:txBody>
      </p:sp>
      <p:graphicFrame>
        <p:nvGraphicFramePr>
          <p:cNvPr id="306180" name="Group 4"/>
          <p:cNvGraphicFramePr>
            <a:graphicFrameLocks noGrp="1"/>
          </p:cNvGraphicFramePr>
          <p:nvPr>
            <p:extLst>
              <p:ext uri="{D42A27DB-BD31-4B8C-83A1-F6EECF244321}">
                <p14:modId xmlns:p14="http://schemas.microsoft.com/office/powerpoint/2010/main" val="241403201"/>
              </p:ext>
            </p:extLst>
          </p:nvPr>
        </p:nvGraphicFramePr>
        <p:xfrm>
          <a:off x="304800" y="1752600"/>
          <a:ext cx="8751888" cy="792248"/>
        </p:xfrm>
        <a:graphic>
          <a:graphicData uri="http://schemas.openxmlformats.org/drawingml/2006/table">
            <a:tbl>
              <a:tblPr/>
              <a:tblGrid>
                <a:gridCol w="782638"/>
                <a:gridCol w="460375"/>
                <a:gridCol w="460375"/>
                <a:gridCol w="460375"/>
                <a:gridCol w="508000"/>
                <a:gridCol w="460375"/>
                <a:gridCol w="460375"/>
                <a:gridCol w="460375"/>
                <a:gridCol w="460375"/>
                <a:gridCol w="508000"/>
                <a:gridCol w="460375"/>
                <a:gridCol w="460375"/>
                <a:gridCol w="460375"/>
                <a:gridCol w="508000"/>
                <a:gridCol w="460375"/>
                <a:gridCol w="460375"/>
                <a:gridCol w="460375"/>
                <a:gridCol w="460375"/>
              </a:tblGrid>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index</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3</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9</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13</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16</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value</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18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12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30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36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50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68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91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56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85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42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98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25</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306239" name="Group 63"/>
          <p:cNvGraphicFramePr>
            <a:graphicFrameLocks noGrp="1"/>
          </p:cNvGraphicFramePr>
          <p:nvPr>
            <p:extLst>
              <p:ext uri="{D42A27DB-BD31-4B8C-83A1-F6EECF244321}">
                <p14:modId xmlns:p14="http://schemas.microsoft.com/office/powerpoint/2010/main" val="2673486505"/>
              </p:ext>
            </p:extLst>
          </p:nvPr>
        </p:nvGraphicFramePr>
        <p:xfrm>
          <a:off x="304800" y="3124200"/>
          <a:ext cx="8751888" cy="792248"/>
        </p:xfrm>
        <a:graphic>
          <a:graphicData uri="http://schemas.openxmlformats.org/drawingml/2006/table">
            <a:tbl>
              <a:tblPr/>
              <a:tblGrid>
                <a:gridCol w="782638"/>
                <a:gridCol w="460375"/>
                <a:gridCol w="460375"/>
                <a:gridCol w="460375"/>
                <a:gridCol w="508000"/>
                <a:gridCol w="460375"/>
                <a:gridCol w="460375"/>
                <a:gridCol w="460375"/>
                <a:gridCol w="460375"/>
                <a:gridCol w="508000"/>
                <a:gridCol w="460375"/>
                <a:gridCol w="460375"/>
                <a:gridCol w="460375"/>
                <a:gridCol w="508000"/>
                <a:gridCol w="460375"/>
                <a:gridCol w="460375"/>
                <a:gridCol w="460375"/>
                <a:gridCol w="460375"/>
              </a:tblGrid>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index</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70C0"/>
                          </a:solidFill>
                          <a:effectLst/>
                          <a:latin typeface="Tahoma" charset="0"/>
                        </a:rPr>
                        <a:t>0</a:t>
                      </a:r>
                      <a:endParaRPr kumimoji="0" lang="en-US" sz="2000" b="0" i="0" u="none" strike="noStrike" cap="none" normalizeH="0" baseline="0" dirty="0">
                        <a:ln>
                          <a:noFill/>
                        </a:ln>
                        <a:solidFill>
                          <a:srgbClr val="0070C0"/>
                        </a:solidFill>
                        <a:effectLst/>
                        <a:latin typeface="Tahoma"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70C0"/>
                          </a:solidFill>
                          <a:effectLst/>
                          <a:latin typeface="Tahoma" charset="0"/>
                        </a:rPr>
                        <a:t>1</a:t>
                      </a:r>
                      <a:endParaRPr kumimoji="0" lang="en-US" sz="2000" b="0" i="0" u="none" strike="noStrike" cap="none" normalizeH="0" baseline="0" dirty="0">
                        <a:ln>
                          <a:noFill/>
                        </a:ln>
                        <a:solidFill>
                          <a:srgbClr val="0070C0"/>
                        </a:solidFill>
                        <a:effectLst/>
                        <a:latin typeface="Tahoma"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3</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9</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13</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16</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value</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charset="0"/>
                        </a:rPr>
                        <a:t>-4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18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12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charset="0"/>
                        </a:rPr>
                        <a:t>22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30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36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50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68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91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56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85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42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98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25</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306298" name="Group 122"/>
          <p:cNvGraphicFramePr>
            <a:graphicFrameLocks noGrp="1"/>
          </p:cNvGraphicFramePr>
          <p:nvPr>
            <p:extLst>
              <p:ext uri="{D42A27DB-BD31-4B8C-83A1-F6EECF244321}">
                <p14:modId xmlns:p14="http://schemas.microsoft.com/office/powerpoint/2010/main" val="2171403952"/>
              </p:ext>
            </p:extLst>
          </p:nvPr>
        </p:nvGraphicFramePr>
        <p:xfrm>
          <a:off x="304800" y="4191000"/>
          <a:ext cx="8751888" cy="792248"/>
        </p:xfrm>
        <a:graphic>
          <a:graphicData uri="http://schemas.openxmlformats.org/drawingml/2006/table">
            <a:tbl>
              <a:tblPr/>
              <a:tblGrid>
                <a:gridCol w="782638"/>
                <a:gridCol w="460375"/>
                <a:gridCol w="460375"/>
                <a:gridCol w="460375"/>
                <a:gridCol w="508000"/>
                <a:gridCol w="460375"/>
                <a:gridCol w="460375"/>
                <a:gridCol w="460375"/>
                <a:gridCol w="460375"/>
                <a:gridCol w="508000"/>
                <a:gridCol w="460375"/>
                <a:gridCol w="460375"/>
                <a:gridCol w="460375"/>
                <a:gridCol w="508000"/>
                <a:gridCol w="460375"/>
                <a:gridCol w="460375"/>
                <a:gridCol w="460375"/>
                <a:gridCol w="460375"/>
              </a:tblGrid>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index</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3</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9</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13</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16</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value</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charset="0"/>
                        </a:rPr>
                        <a:t>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12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30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36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50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68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91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56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charset="0"/>
                        </a:rPr>
                        <a:t>18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85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42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98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25</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306357" name="Group 181"/>
          <p:cNvGraphicFramePr>
            <a:graphicFrameLocks noGrp="1"/>
          </p:cNvGraphicFramePr>
          <p:nvPr>
            <p:extLst>
              <p:ext uri="{D42A27DB-BD31-4B8C-83A1-F6EECF244321}">
                <p14:modId xmlns:p14="http://schemas.microsoft.com/office/powerpoint/2010/main" val="3998157640"/>
              </p:ext>
            </p:extLst>
          </p:nvPr>
        </p:nvGraphicFramePr>
        <p:xfrm>
          <a:off x="304800" y="5257800"/>
          <a:ext cx="8751888" cy="792248"/>
        </p:xfrm>
        <a:graphic>
          <a:graphicData uri="http://schemas.openxmlformats.org/drawingml/2006/table">
            <a:tbl>
              <a:tblPr/>
              <a:tblGrid>
                <a:gridCol w="782638"/>
                <a:gridCol w="460375"/>
                <a:gridCol w="460375"/>
                <a:gridCol w="460375"/>
                <a:gridCol w="508000"/>
                <a:gridCol w="460375"/>
                <a:gridCol w="460375"/>
                <a:gridCol w="460375"/>
                <a:gridCol w="460375"/>
                <a:gridCol w="508000"/>
                <a:gridCol w="460375"/>
                <a:gridCol w="460375"/>
                <a:gridCol w="460375"/>
                <a:gridCol w="508000"/>
                <a:gridCol w="460375"/>
                <a:gridCol w="460375"/>
                <a:gridCol w="460375"/>
                <a:gridCol w="460375"/>
              </a:tblGrid>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index</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3</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70C0"/>
                          </a:solidFill>
                          <a:effectLst/>
                          <a:latin typeface="Tahoma" charset="0"/>
                        </a:rPr>
                        <a:t>9</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13</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16</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70C0"/>
                          </a:solidFill>
                          <a:effectLst/>
                          <a:latin typeface="Tahoma" charset="0"/>
                        </a:rPr>
                        <a:t>value</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-4</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charset="0"/>
                        </a:rPr>
                        <a:t>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27</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rPr>
                        <a:t>30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36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50</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charset="0"/>
                        </a:rPr>
                        <a:t>12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68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91</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56</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18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85</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42</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98</a:t>
                      </a: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rPr>
                        <a:t>25</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spTree>
    <p:extLst>
      <p:ext uri="{BB962C8B-B14F-4D97-AF65-F5344CB8AC3E}">
        <p14:creationId xmlns:p14="http://schemas.microsoft.com/office/powerpoint/2010/main" val="2384559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62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62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6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dirty="0"/>
              <a:t>Brute-Force Polynomial Evaluation</a:t>
            </a:r>
          </a:p>
        </p:txBody>
      </p:sp>
      <p:sp>
        <p:nvSpPr>
          <p:cNvPr id="240643" name="Rectangle 3"/>
          <p:cNvSpPr>
            <a:spLocks noGrp="1" noChangeArrowheads="1"/>
          </p:cNvSpPr>
          <p:nvPr>
            <p:ph type="body" idx="1"/>
          </p:nvPr>
        </p:nvSpPr>
        <p:spPr>
          <a:xfrm>
            <a:off x="609600" y="1266825"/>
            <a:ext cx="8305800" cy="5286375"/>
          </a:xfrm>
        </p:spPr>
        <p:txBody>
          <a:bodyPr>
            <a:normAutofit fontScale="92500" lnSpcReduction="20000"/>
          </a:bodyPr>
          <a:lstStyle/>
          <a:p>
            <a:pPr marL="457200" indent="-457200">
              <a:lnSpc>
                <a:spcPct val="90000"/>
              </a:lnSpc>
              <a:buFont typeface="Monotype Sorts" pitchFamily="2" charset="2"/>
              <a:buNone/>
            </a:pPr>
            <a:r>
              <a:rPr lang="en-US" dirty="0"/>
              <a:t>Problem: Find the value of  polynomial</a:t>
            </a:r>
          </a:p>
          <a:p>
            <a:pPr marL="457200" indent="-457200" algn="ctr">
              <a:lnSpc>
                <a:spcPct val="90000"/>
              </a:lnSpc>
              <a:buFont typeface="Monotype Sorts" pitchFamily="2" charset="2"/>
              <a:buNone/>
            </a:pPr>
            <a:r>
              <a:rPr lang="en-US" dirty="0"/>
              <a:t> </a:t>
            </a:r>
            <a:r>
              <a:rPr lang="en-US" i="1" dirty="0"/>
              <a:t>p</a:t>
            </a:r>
            <a:r>
              <a:rPr lang="en-US" dirty="0"/>
              <a:t>(</a:t>
            </a:r>
            <a:r>
              <a:rPr lang="en-US" i="1" dirty="0"/>
              <a:t>x</a:t>
            </a:r>
            <a:r>
              <a:rPr lang="en-US" dirty="0"/>
              <a:t>) = </a:t>
            </a:r>
            <a:r>
              <a:rPr lang="en-US" i="1" dirty="0" err="1"/>
              <a:t>a</a:t>
            </a:r>
            <a:r>
              <a:rPr lang="en-US" i="1" baseline="-25000" dirty="0" err="1"/>
              <a:t>n</a:t>
            </a:r>
            <a:r>
              <a:rPr lang="en-US" i="1" dirty="0" err="1"/>
              <a:t>x</a:t>
            </a:r>
            <a:r>
              <a:rPr lang="en-US" i="1" baseline="30000" dirty="0" err="1"/>
              <a:t>n</a:t>
            </a:r>
            <a:r>
              <a:rPr lang="en-US" baseline="30000" dirty="0"/>
              <a:t> </a:t>
            </a:r>
            <a:r>
              <a:rPr lang="en-US" dirty="0"/>
              <a:t>+ </a:t>
            </a:r>
            <a:r>
              <a:rPr lang="en-US" i="1" dirty="0"/>
              <a:t>a</a:t>
            </a:r>
            <a:r>
              <a:rPr lang="en-US" i="1" baseline="-25000" dirty="0"/>
              <a:t>n</a:t>
            </a:r>
            <a:r>
              <a:rPr lang="en-US" baseline="-25000" dirty="0"/>
              <a:t>-1</a:t>
            </a:r>
            <a:r>
              <a:rPr lang="en-US" i="1" dirty="0"/>
              <a:t>x</a:t>
            </a:r>
            <a:r>
              <a:rPr lang="en-US" i="1" baseline="30000" dirty="0"/>
              <a:t>n</a:t>
            </a:r>
            <a:r>
              <a:rPr lang="en-US" baseline="30000" dirty="0"/>
              <a:t>-1 </a:t>
            </a:r>
            <a:r>
              <a:rPr lang="en-US" dirty="0"/>
              <a:t>+… +</a:t>
            </a:r>
            <a:r>
              <a:rPr lang="en-US" i="1" dirty="0"/>
              <a:t> a</a:t>
            </a:r>
            <a:r>
              <a:rPr lang="en-US" baseline="-25000" dirty="0"/>
              <a:t>1</a:t>
            </a:r>
            <a:r>
              <a:rPr lang="en-US" i="1" dirty="0"/>
              <a:t>x</a:t>
            </a:r>
            <a:r>
              <a:rPr lang="en-US" baseline="30000" dirty="0"/>
              <a:t>1 </a:t>
            </a:r>
            <a:r>
              <a:rPr lang="en-US" dirty="0"/>
              <a:t>+ </a:t>
            </a:r>
            <a:r>
              <a:rPr lang="en-US" i="1" dirty="0"/>
              <a:t>a</a:t>
            </a:r>
            <a:r>
              <a:rPr lang="en-US" baseline="-25000" dirty="0"/>
              <a:t>0                                                 </a:t>
            </a:r>
          </a:p>
          <a:p>
            <a:pPr marL="457200" indent="-457200">
              <a:lnSpc>
                <a:spcPct val="90000"/>
              </a:lnSpc>
              <a:buFont typeface="Monotype Sorts" pitchFamily="2" charset="2"/>
              <a:buNone/>
            </a:pPr>
            <a:r>
              <a:rPr lang="en-US" baseline="-25000" dirty="0"/>
              <a:t> </a:t>
            </a:r>
            <a:r>
              <a:rPr lang="en-US" dirty="0"/>
              <a:t>at a point </a:t>
            </a:r>
            <a:r>
              <a:rPr lang="en-US" i="1" dirty="0"/>
              <a:t>x</a:t>
            </a:r>
            <a:r>
              <a:rPr lang="en-US" dirty="0"/>
              <a:t> = </a:t>
            </a:r>
            <a:r>
              <a:rPr lang="en-US" i="1" dirty="0"/>
              <a:t>x</a:t>
            </a:r>
            <a:r>
              <a:rPr lang="en-US" baseline="-25000" dirty="0"/>
              <a:t>0</a:t>
            </a:r>
          </a:p>
          <a:p>
            <a:pPr marL="457200" indent="-457200">
              <a:lnSpc>
                <a:spcPct val="90000"/>
              </a:lnSpc>
              <a:buFont typeface="Monotype Sorts" pitchFamily="2" charset="2"/>
              <a:buNone/>
            </a:pPr>
            <a:endParaRPr lang="en-US" baseline="-25000" dirty="0"/>
          </a:p>
          <a:p>
            <a:pPr marL="457200" indent="-457200">
              <a:lnSpc>
                <a:spcPct val="90000"/>
              </a:lnSpc>
              <a:buFont typeface="Monotype Sorts" pitchFamily="2" charset="2"/>
              <a:buNone/>
            </a:pPr>
            <a:r>
              <a:rPr lang="en-US" u="sng" dirty="0"/>
              <a:t>Brute-force algorithm</a:t>
            </a:r>
          </a:p>
          <a:p>
            <a:pPr marL="457200" indent="-457200">
              <a:lnSpc>
                <a:spcPct val="90000"/>
              </a:lnSpc>
            </a:pPr>
            <a:endParaRPr lang="en-US" dirty="0"/>
          </a:p>
          <a:p>
            <a:pPr marL="457200" indent="-457200">
              <a:lnSpc>
                <a:spcPct val="90000"/>
              </a:lnSpc>
            </a:pPr>
            <a:endParaRPr lang="en-US" dirty="0"/>
          </a:p>
          <a:p>
            <a:pPr marL="457200" indent="-457200">
              <a:lnSpc>
                <a:spcPct val="90000"/>
              </a:lnSpc>
            </a:pPr>
            <a:endParaRPr lang="en-US" dirty="0"/>
          </a:p>
          <a:p>
            <a:pPr marL="457200" indent="-457200">
              <a:lnSpc>
                <a:spcPct val="90000"/>
              </a:lnSpc>
            </a:pPr>
            <a:endParaRPr lang="en-US" dirty="0"/>
          </a:p>
          <a:p>
            <a:pPr marL="457200" indent="-457200">
              <a:lnSpc>
                <a:spcPct val="90000"/>
              </a:lnSpc>
            </a:pPr>
            <a:endParaRPr lang="en-US" dirty="0"/>
          </a:p>
          <a:p>
            <a:pPr marL="457200" indent="-457200">
              <a:lnSpc>
                <a:spcPct val="90000"/>
              </a:lnSpc>
            </a:pPr>
            <a:endParaRPr lang="en-US" dirty="0"/>
          </a:p>
          <a:p>
            <a:pPr marL="457200" indent="-457200">
              <a:lnSpc>
                <a:spcPct val="90000"/>
              </a:lnSpc>
            </a:pPr>
            <a:endParaRPr lang="en-US" dirty="0"/>
          </a:p>
          <a:p>
            <a:pPr marL="457200" indent="-457200">
              <a:lnSpc>
                <a:spcPct val="90000"/>
              </a:lnSpc>
              <a:buFont typeface="Monotype Sorts" pitchFamily="2" charset="2"/>
              <a:buNone/>
            </a:pPr>
            <a:r>
              <a:rPr lang="en-US" dirty="0"/>
              <a:t>Efficiency:</a:t>
            </a:r>
          </a:p>
        </p:txBody>
      </p:sp>
      <p:sp>
        <p:nvSpPr>
          <p:cNvPr id="240644" name="Text Box 4"/>
          <p:cNvSpPr txBox="1">
            <a:spLocks noChangeArrowheads="1"/>
          </p:cNvSpPr>
          <p:nvPr/>
        </p:nvSpPr>
        <p:spPr bwMode="auto">
          <a:xfrm>
            <a:off x="1066800" y="3200400"/>
            <a:ext cx="6248400" cy="23083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F66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sz="2400">
                <a:solidFill>
                  <a:schemeClr val="tx1"/>
                </a:solidFill>
                <a:latin typeface="Times New Roman" pitchFamily="18" charset="0"/>
              </a:defRPr>
            </a:lvl1pPr>
            <a:lvl2pPr marL="114300" indent="3429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kumimoji="1" lang="en-US" b="1" i="1" dirty="0">
                <a:solidFill>
                  <a:srgbClr val="7030A0"/>
                </a:solidFill>
                <a:effectLst>
                  <a:outerShdw blurRad="38100" dist="38100" dir="2700000" algn="tl">
                    <a:srgbClr val="000000"/>
                  </a:outerShdw>
                </a:effectLst>
              </a:rPr>
              <a:t>p</a:t>
            </a:r>
            <a:r>
              <a:rPr kumimoji="1" lang="en-US" b="1" dirty="0">
                <a:solidFill>
                  <a:srgbClr val="7030A0"/>
                </a:solidFill>
                <a:effectLst>
                  <a:outerShdw blurRad="38100" dist="38100" dir="2700000" algn="tl">
                    <a:srgbClr val="000000"/>
                  </a:outerShdw>
                </a:effectLst>
              </a:rPr>
              <a:t> </a:t>
            </a:r>
            <a:r>
              <a:rPr kumimoji="1" lang="en-US" b="1" dirty="0">
                <a:solidFill>
                  <a:srgbClr val="7030A0"/>
                </a:solidFill>
                <a:effectLst>
                  <a:outerShdw blurRad="38100" dist="38100" dir="2700000" algn="tl">
                    <a:srgbClr val="000000"/>
                  </a:outerShdw>
                </a:effectLst>
                <a:sym typeface="Symbol" pitchFamily="84" charset="2"/>
              </a:rPr>
              <a:t></a:t>
            </a:r>
            <a:r>
              <a:rPr kumimoji="1" lang="en-US" b="1" dirty="0">
                <a:solidFill>
                  <a:srgbClr val="7030A0"/>
                </a:solidFill>
              </a:rPr>
              <a:t> </a:t>
            </a:r>
            <a:r>
              <a:rPr kumimoji="1" lang="en-US" b="1" dirty="0">
                <a:solidFill>
                  <a:srgbClr val="7030A0"/>
                </a:solidFill>
                <a:effectLst>
                  <a:outerShdw blurRad="38100" dist="38100" dir="2700000" algn="tl">
                    <a:srgbClr val="000000"/>
                  </a:outerShdw>
                </a:effectLst>
              </a:rPr>
              <a:t>0.0</a:t>
            </a:r>
          </a:p>
          <a:p>
            <a:r>
              <a:rPr kumimoji="1" lang="en-US" b="1" dirty="0">
                <a:solidFill>
                  <a:srgbClr val="7030A0"/>
                </a:solidFill>
                <a:effectLst>
                  <a:outerShdw blurRad="38100" dist="38100" dir="2700000" algn="tl">
                    <a:srgbClr val="000000"/>
                  </a:outerShdw>
                </a:effectLst>
              </a:rPr>
              <a:t>for </a:t>
            </a:r>
            <a:r>
              <a:rPr kumimoji="1" lang="en-US" b="1" i="1" dirty="0">
                <a:solidFill>
                  <a:srgbClr val="7030A0"/>
                </a:solidFill>
                <a:effectLst>
                  <a:outerShdw blurRad="38100" dist="38100" dir="2700000" algn="tl">
                    <a:srgbClr val="000000"/>
                  </a:outerShdw>
                </a:effectLst>
              </a:rPr>
              <a:t>i</a:t>
            </a:r>
            <a:r>
              <a:rPr kumimoji="1" lang="en-US" b="1" dirty="0">
                <a:solidFill>
                  <a:srgbClr val="7030A0"/>
                </a:solidFill>
                <a:effectLst>
                  <a:outerShdw blurRad="38100" dist="38100" dir="2700000" algn="tl">
                    <a:srgbClr val="000000"/>
                  </a:outerShdw>
                </a:effectLst>
              </a:rPr>
              <a:t> </a:t>
            </a:r>
            <a:r>
              <a:rPr kumimoji="1" lang="en-US" b="1" dirty="0">
                <a:solidFill>
                  <a:srgbClr val="7030A0"/>
                </a:solidFill>
                <a:effectLst>
                  <a:outerShdw blurRad="38100" dist="38100" dir="2700000" algn="tl">
                    <a:srgbClr val="000000"/>
                  </a:outerShdw>
                </a:effectLst>
                <a:sym typeface="Symbol" pitchFamily="84" charset="2"/>
              </a:rPr>
              <a:t></a:t>
            </a:r>
            <a:r>
              <a:rPr kumimoji="1" lang="en-US" b="1" dirty="0">
                <a:solidFill>
                  <a:srgbClr val="7030A0"/>
                </a:solidFill>
                <a:effectLst>
                  <a:outerShdw blurRad="38100" dist="38100" dir="2700000" algn="tl">
                    <a:srgbClr val="000000"/>
                  </a:outerShdw>
                </a:effectLst>
              </a:rPr>
              <a:t> </a:t>
            </a:r>
            <a:r>
              <a:rPr kumimoji="1" lang="en-US" b="1" i="1" dirty="0">
                <a:solidFill>
                  <a:srgbClr val="7030A0"/>
                </a:solidFill>
                <a:effectLst>
                  <a:outerShdw blurRad="38100" dist="38100" dir="2700000" algn="tl">
                    <a:srgbClr val="000000"/>
                  </a:outerShdw>
                </a:effectLst>
              </a:rPr>
              <a:t>n</a:t>
            </a:r>
            <a:r>
              <a:rPr kumimoji="1" lang="en-US" b="1" dirty="0">
                <a:solidFill>
                  <a:srgbClr val="7030A0"/>
                </a:solidFill>
                <a:effectLst>
                  <a:outerShdw blurRad="38100" dist="38100" dir="2700000" algn="tl">
                    <a:srgbClr val="000000"/>
                  </a:outerShdw>
                </a:effectLst>
              </a:rPr>
              <a:t> </a:t>
            </a:r>
            <a:r>
              <a:rPr kumimoji="1" lang="en-US" b="1" dirty="0" err="1">
                <a:solidFill>
                  <a:srgbClr val="7030A0"/>
                </a:solidFill>
                <a:effectLst>
                  <a:outerShdw blurRad="38100" dist="38100" dir="2700000" algn="tl">
                    <a:srgbClr val="000000"/>
                  </a:outerShdw>
                </a:effectLst>
              </a:rPr>
              <a:t>downto</a:t>
            </a:r>
            <a:r>
              <a:rPr kumimoji="1" lang="en-US" b="1" dirty="0">
                <a:solidFill>
                  <a:srgbClr val="7030A0"/>
                </a:solidFill>
                <a:effectLst>
                  <a:outerShdw blurRad="38100" dist="38100" dir="2700000" algn="tl">
                    <a:srgbClr val="000000"/>
                  </a:outerShdw>
                </a:effectLst>
              </a:rPr>
              <a:t> 0 do</a:t>
            </a:r>
          </a:p>
          <a:p>
            <a:r>
              <a:rPr kumimoji="1" lang="en-US" b="1" dirty="0">
                <a:solidFill>
                  <a:srgbClr val="7030A0"/>
                </a:solidFill>
                <a:effectLst>
                  <a:outerShdw blurRad="38100" dist="38100" dir="2700000" algn="tl">
                    <a:srgbClr val="000000"/>
                  </a:outerShdw>
                </a:effectLst>
              </a:rPr>
              <a:t>      </a:t>
            </a:r>
            <a:r>
              <a:rPr kumimoji="1" lang="en-US" b="1" i="1" dirty="0">
                <a:solidFill>
                  <a:srgbClr val="7030A0"/>
                </a:solidFill>
                <a:effectLst>
                  <a:outerShdw blurRad="38100" dist="38100" dir="2700000" algn="tl">
                    <a:srgbClr val="000000"/>
                  </a:outerShdw>
                </a:effectLst>
              </a:rPr>
              <a:t>power</a:t>
            </a:r>
            <a:r>
              <a:rPr kumimoji="1" lang="en-US" b="1" dirty="0">
                <a:solidFill>
                  <a:srgbClr val="7030A0"/>
                </a:solidFill>
                <a:effectLst>
                  <a:outerShdw blurRad="38100" dist="38100" dir="2700000" algn="tl">
                    <a:srgbClr val="000000"/>
                  </a:outerShdw>
                </a:effectLst>
              </a:rPr>
              <a:t> </a:t>
            </a:r>
            <a:r>
              <a:rPr kumimoji="1" lang="en-US" b="1" dirty="0">
                <a:solidFill>
                  <a:srgbClr val="7030A0"/>
                </a:solidFill>
                <a:effectLst>
                  <a:outerShdw blurRad="38100" dist="38100" dir="2700000" algn="tl">
                    <a:srgbClr val="000000"/>
                  </a:outerShdw>
                </a:effectLst>
                <a:sym typeface="Symbol" pitchFamily="84" charset="2"/>
              </a:rPr>
              <a:t></a:t>
            </a:r>
            <a:r>
              <a:rPr kumimoji="1" lang="en-US" b="1" dirty="0">
                <a:solidFill>
                  <a:srgbClr val="7030A0"/>
                </a:solidFill>
                <a:effectLst>
                  <a:outerShdw blurRad="38100" dist="38100" dir="2700000" algn="tl">
                    <a:srgbClr val="000000"/>
                  </a:outerShdw>
                </a:effectLst>
              </a:rPr>
              <a:t> 1</a:t>
            </a:r>
          </a:p>
          <a:p>
            <a:pPr lvl="1"/>
            <a:r>
              <a:rPr kumimoji="1" lang="en-US" b="1" dirty="0">
                <a:solidFill>
                  <a:srgbClr val="7030A0"/>
                </a:solidFill>
                <a:effectLst>
                  <a:outerShdw blurRad="38100" dist="38100" dir="2700000" algn="tl">
                    <a:srgbClr val="000000"/>
                  </a:outerShdw>
                </a:effectLst>
              </a:rPr>
              <a:t>      for  </a:t>
            </a:r>
            <a:r>
              <a:rPr kumimoji="1" lang="en-US" b="1" i="1" dirty="0">
                <a:solidFill>
                  <a:srgbClr val="7030A0"/>
                </a:solidFill>
                <a:effectLst>
                  <a:outerShdw blurRad="38100" dist="38100" dir="2700000" algn="tl">
                    <a:srgbClr val="000000"/>
                  </a:outerShdw>
                </a:effectLst>
              </a:rPr>
              <a:t>j</a:t>
            </a:r>
            <a:r>
              <a:rPr kumimoji="1" lang="en-US" b="1" dirty="0">
                <a:solidFill>
                  <a:srgbClr val="7030A0"/>
                </a:solidFill>
                <a:effectLst>
                  <a:outerShdw blurRad="38100" dist="38100" dir="2700000" algn="tl">
                    <a:srgbClr val="000000"/>
                  </a:outerShdw>
                </a:effectLst>
              </a:rPr>
              <a:t> </a:t>
            </a:r>
            <a:r>
              <a:rPr kumimoji="1" lang="en-US" b="1" dirty="0">
                <a:solidFill>
                  <a:srgbClr val="7030A0"/>
                </a:solidFill>
                <a:effectLst>
                  <a:outerShdw blurRad="38100" dist="38100" dir="2700000" algn="tl">
                    <a:srgbClr val="000000"/>
                  </a:outerShdw>
                </a:effectLst>
                <a:sym typeface="Symbol" pitchFamily="84" charset="2"/>
              </a:rPr>
              <a:t></a:t>
            </a:r>
            <a:r>
              <a:rPr kumimoji="1" lang="en-US" b="1" dirty="0">
                <a:solidFill>
                  <a:srgbClr val="7030A0"/>
                </a:solidFill>
                <a:effectLst>
                  <a:outerShdw blurRad="38100" dist="38100" dir="2700000" algn="tl">
                    <a:srgbClr val="000000"/>
                  </a:outerShdw>
                </a:effectLst>
              </a:rPr>
              <a:t> 1 to </a:t>
            </a:r>
            <a:r>
              <a:rPr kumimoji="1" lang="en-US" b="1" i="1" dirty="0">
                <a:solidFill>
                  <a:srgbClr val="7030A0"/>
                </a:solidFill>
                <a:effectLst>
                  <a:outerShdw blurRad="38100" dist="38100" dir="2700000" algn="tl">
                    <a:srgbClr val="000000"/>
                  </a:outerShdw>
                </a:effectLst>
              </a:rPr>
              <a:t>i</a:t>
            </a:r>
            <a:r>
              <a:rPr kumimoji="1" lang="en-US" b="1" dirty="0">
                <a:solidFill>
                  <a:srgbClr val="7030A0"/>
                </a:solidFill>
                <a:effectLst>
                  <a:outerShdw blurRad="38100" dist="38100" dir="2700000" algn="tl">
                    <a:srgbClr val="000000"/>
                  </a:outerShdw>
                </a:effectLst>
              </a:rPr>
              <a:t> do	//compute </a:t>
            </a:r>
            <a:r>
              <a:rPr kumimoji="1" lang="en-US" b="1" i="1" dirty="0">
                <a:solidFill>
                  <a:srgbClr val="7030A0"/>
                </a:solidFill>
                <a:effectLst>
                  <a:outerShdw blurRad="38100" dist="38100" dir="2700000" algn="tl">
                    <a:srgbClr val="000000"/>
                  </a:outerShdw>
                </a:effectLst>
              </a:rPr>
              <a:t>x</a:t>
            </a:r>
            <a:r>
              <a:rPr kumimoji="1" lang="en-US" b="1" i="1" baseline="30000" dirty="0">
                <a:solidFill>
                  <a:srgbClr val="7030A0"/>
                </a:solidFill>
                <a:effectLst>
                  <a:outerShdw blurRad="38100" dist="38100" dir="2700000" algn="tl">
                    <a:srgbClr val="000000"/>
                  </a:outerShdw>
                </a:effectLst>
              </a:rPr>
              <a:t>i</a:t>
            </a:r>
            <a:r>
              <a:rPr kumimoji="1" lang="en-US" b="1" dirty="0">
                <a:solidFill>
                  <a:srgbClr val="7030A0"/>
                </a:solidFill>
              </a:rPr>
              <a:t> </a:t>
            </a:r>
            <a:r>
              <a:rPr kumimoji="1" lang="en-US" b="1" dirty="0">
                <a:solidFill>
                  <a:srgbClr val="7030A0"/>
                </a:solidFill>
                <a:effectLst>
                  <a:outerShdw blurRad="38100" dist="38100" dir="2700000" algn="tl">
                    <a:srgbClr val="000000"/>
                  </a:outerShdw>
                </a:effectLst>
              </a:rPr>
              <a:t> </a:t>
            </a:r>
          </a:p>
          <a:p>
            <a:pPr lvl="1"/>
            <a:r>
              <a:rPr kumimoji="1" lang="en-US" b="1" dirty="0">
                <a:solidFill>
                  <a:srgbClr val="7030A0"/>
                </a:solidFill>
                <a:effectLst>
                  <a:outerShdw blurRad="38100" dist="38100" dir="2700000" algn="tl">
                    <a:srgbClr val="000000"/>
                  </a:outerShdw>
                </a:effectLst>
              </a:rPr>
              <a:t>             </a:t>
            </a:r>
            <a:r>
              <a:rPr kumimoji="1" lang="en-US" b="1" i="1" dirty="0">
                <a:solidFill>
                  <a:srgbClr val="7030A0"/>
                </a:solidFill>
                <a:effectLst>
                  <a:outerShdw blurRad="38100" dist="38100" dir="2700000" algn="tl">
                    <a:srgbClr val="000000"/>
                  </a:outerShdw>
                </a:effectLst>
              </a:rPr>
              <a:t>power</a:t>
            </a:r>
            <a:r>
              <a:rPr kumimoji="1" lang="en-US" b="1" dirty="0">
                <a:solidFill>
                  <a:srgbClr val="7030A0"/>
                </a:solidFill>
                <a:effectLst>
                  <a:outerShdw blurRad="38100" dist="38100" dir="2700000" algn="tl">
                    <a:srgbClr val="000000"/>
                  </a:outerShdw>
                </a:effectLst>
              </a:rPr>
              <a:t> </a:t>
            </a:r>
            <a:r>
              <a:rPr kumimoji="1" lang="en-US" b="1" dirty="0">
                <a:solidFill>
                  <a:srgbClr val="7030A0"/>
                </a:solidFill>
                <a:effectLst>
                  <a:outerShdw blurRad="38100" dist="38100" dir="2700000" algn="tl">
                    <a:srgbClr val="000000"/>
                  </a:outerShdw>
                </a:effectLst>
                <a:sym typeface="Symbol" pitchFamily="84" charset="2"/>
              </a:rPr>
              <a:t></a:t>
            </a:r>
            <a:r>
              <a:rPr kumimoji="1" lang="en-US" b="1" dirty="0">
                <a:solidFill>
                  <a:srgbClr val="7030A0"/>
                </a:solidFill>
                <a:effectLst>
                  <a:outerShdw blurRad="38100" dist="38100" dir="2700000" algn="tl">
                    <a:srgbClr val="000000"/>
                  </a:outerShdw>
                </a:effectLst>
              </a:rPr>
              <a:t> </a:t>
            </a:r>
            <a:r>
              <a:rPr kumimoji="1" lang="en-US" b="1" i="1" dirty="0">
                <a:solidFill>
                  <a:srgbClr val="7030A0"/>
                </a:solidFill>
                <a:effectLst>
                  <a:outerShdw blurRad="38100" dist="38100" dir="2700000" algn="tl">
                    <a:srgbClr val="000000"/>
                  </a:outerShdw>
                </a:effectLst>
              </a:rPr>
              <a:t>power</a:t>
            </a:r>
            <a:r>
              <a:rPr kumimoji="1" lang="en-US" b="1" dirty="0">
                <a:solidFill>
                  <a:srgbClr val="7030A0"/>
                </a:solidFill>
                <a:effectLst>
                  <a:outerShdw blurRad="38100" dist="38100" dir="2700000" algn="tl">
                    <a:srgbClr val="000000"/>
                  </a:outerShdw>
                </a:effectLst>
              </a:rPr>
              <a:t> </a:t>
            </a:r>
            <a:r>
              <a:rPr kumimoji="1" lang="en-US" b="1" dirty="0">
                <a:solidFill>
                  <a:srgbClr val="7030A0"/>
                </a:solidFill>
                <a:effectLst>
                  <a:outerShdw blurRad="38100" dist="38100" dir="2700000" algn="tl">
                    <a:srgbClr val="000000"/>
                  </a:outerShdw>
                </a:effectLst>
                <a:sym typeface="Symbol" pitchFamily="84" charset="2"/>
              </a:rPr>
              <a:t></a:t>
            </a:r>
            <a:r>
              <a:rPr kumimoji="1" lang="en-US" b="1" dirty="0">
                <a:solidFill>
                  <a:srgbClr val="7030A0"/>
                </a:solidFill>
              </a:rPr>
              <a:t> </a:t>
            </a:r>
            <a:r>
              <a:rPr kumimoji="1" lang="en-US" b="1" i="1" dirty="0">
                <a:solidFill>
                  <a:srgbClr val="7030A0"/>
                </a:solidFill>
                <a:effectLst>
                  <a:outerShdw blurRad="38100" dist="38100" dir="2700000" algn="tl">
                    <a:srgbClr val="000000"/>
                  </a:outerShdw>
                </a:effectLst>
              </a:rPr>
              <a:t>x</a:t>
            </a:r>
          </a:p>
          <a:p>
            <a:pPr lvl="1"/>
            <a:r>
              <a:rPr kumimoji="1" lang="en-US" b="1" dirty="0">
                <a:solidFill>
                  <a:srgbClr val="7030A0"/>
                </a:solidFill>
                <a:effectLst>
                  <a:outerShdw blurRad="38100" dist="38100" dir="2700000" algn="tl">
                    <a:srgbClr val="000000"/>
                  </a:outerShdw>
                </a:effectLst>
              </a:rPr>
              <a:t>      </a:t>
            </a:r>
            <a:r>
              <a:rPr kumimoji="1" lang="en-US" b="1" i="1" dirty="0">
                <a:solidFill>
                  <a:srgbClr val="7030A0"/>
                </a:solidFill>
                <a:effectLst>
                  <a:outerShdw blurRad="38100" dist="38100" dir="2700000" algn="tl">
                    <a:srgbClr val="000000"/>
                  </a:outerShdw>
                </a:effectLst>
              </a:rPr>
              <a:t>p</a:t>
            </a:r>
            <a:r>
              <a:rPr kumimoji="1" lang="en-US" b="1" dirty="0">
                <a:solidFill>
                  <a:srgbClr val="7030A0"/>
                </a:solidFill>
                <a:effectLst>
                  <a:outerShdw blurRad="38100" dist="38100" dir="2700000" algn="tl">
                    <a:srgbClr val="000000"/>
                  </a:outerShdw>
                </a:effectLst>
              </a:rPr>
              <a:t> </a:t>
            </a:r>
            <a:r>
              <a:rPr kumimoji="1" lang="en-US" b="1" dirty="0">
                <a:solidFill>
                  <a:srgbClr val="7030A0"/>
                </a:solidFill>
                <a:effectLst>
                  <a:outerShdw blurRad="38100" dist="38100" dir="2700000" algn="tl">
                    <a:srgbClr val="000000"/>
                  </a:outerShdw>
                </a:effectLst>
                <a:sym typeface="Symbol" pitchFamily="84" charset="2"/>
              </a:rPr>
              <a:t></a:t>
            </a:r>
            <a:r>
              <a:rPr kumimoji="1" lang="en-US" b="1" dirty="0">
                <a:solidFill>
                  <a:srgbClr val="7030A0"/>
                </a:solidFill>
              </a:rPr>
              <a:t> </a:t>
            </a:r>
            <a:r>
              <a:rPr kumimoji="1" lang="en-US" b="1" i="1" dirty="0">
                <a:solidFill>
                  <a:srgbClr val="7030A0"/>
                </a:solidFill>
                <a:effectLst>
                  <a:outerShdw blurRad="38100" dist="38100" dir="2700000" algn="tl">
                    <a:srgbClr val="000000"/>
                  </a:outerShdw>
                </a:effectLst>
              </a:rPr>
              <a:t>p</a:t>
            </a:r>
            <a:r>
              <a:rPr kumimoji="1" lang="en-US" b="1" dirty="0">
                <a:solidFill>
                  <a:srgbClr val="7030A0"/>
                </a:solidFill>
                <a:effectLst>
                  <a:outerShdw blurRad="38100" dist="38100" dir="2700000" algn="tl">
                    <a:srgbClr val="000000"/>
                  </a:outerShdw>
                </a:effectLst>
              </a:rPr>
              <a:t> + </a:t>
            </a:r>
            <a:r>
              <a:rPr kumimoji="1" lang="en-US" b="1" i="1" dirty="0">
                <a:solidFill>
                  <a:srgbClr val="7030A0"/>
                </a:solidFill>
                <a:effectLst>
                  <a:outerShdw blurRad="38100" dist="38100" dir="2700000" algn="tl">
                    <a:srgbClr val="000000"/>
                  </a:outerShdw>
                </a:effectLst>
              </a:rPr>
              <a:t>a</a:t>
            </a:r>
            <a:r>
              <a:rPr kumimoji="1" lang="en-US" b="1" dirty="0">
                <a:solidFill>
                  <a:srgbClr val="7030A0"/>
                </a:solidFill>
                <a:effectLst>
                  <a:outerShdw blurRad="38100" dist="38100" dir="2700000" algn="tl">
                    <a:srgbClr val="000000"/>
                  </a:outerShdw>
                </a:effectLst>
              </a:rPr>
              <a:t>[</a:t>
            </a:r>
            <a:r>
              <a:rPr kumimoji="1" lang="en-US" b="1" i="1" dirty="0">
                <a:solidFill>
                  <a:srgbClr val="7030A0"/>
                </a:solidFill>
                <a:effectLst>
                  <a:outerShdw blurRad="38100" dist="38100" dir="2700000" algn="tl">
                    <a:srgbClr val="000000"/>
                  </a:outerShdw>
                </a:effectLst>
              </a:rPr>
              <a:t>i</a:t>
            </a:r>
            <a:r>
              <a:rPr kumimoji="1" lang="en-US" b="1" dirty="0">
                <a:solidFill>
                  <a:srgbClr val="7030A0"/>
                </a:solidFill>
                <a:effectLst>
                  <a:outerShdw blurRad="38100" dist="38100" dir="2700000" algn="tl">
                    <a:srgbClr val="000000"/>
                  </a:outerShdw>
                </a:effectLst>
              </a:rPr>
              <a:t>] </a:t>
            </a:r>
            <a:r>
              <a:rPr kumimoji="1" lang="en-US" b="1" dirty="0">
                <a:solidFill>
                  <a:srgbClr val="7030A0"/>
                </a:solidFill>
                <a:effectLst>
                  <a:outerShdw blurRad="38100" dist="38100" dir="2700000" algn="tl">
                    <a:srgbClr val="000000"/>
                  </a:outerShdw>
                </a:effectLst>
                <a:sym typeface="Symbol" pitchFamily="84" charset="2"/>
              </a:rPr>
              <a:t></a:t>
            </a:r>
            <a:r>
              <a:rPr kumimoji="1" lang="en-US" b="1" dirty="0">
                <a:solidFill>
                  <a:srgbClr val="7030A0"/>
                </a:solidFill>
                <a:effectLst>
                  <a:outerShdw blurRad="38100" dist="38100" dir="2700000" algn="tl">
                    <a:srgbClr val="000000"/>
                  </a:outerShdw>
                </a:effectLst>
              </a:rPr>
              <a:t> </a:t>
            </a:r>
            <a:r>
              <a:rPr kumimoji="1" lang="en-US" b="1" i="1" dirty="0">
                <a:solidFill>
                  <a:srgbClr val="7030A0"/>
                </a:solidFill>
                <a:effectLst>
                  <a:outerShdw blurRad="38100" dist="38100" dir="2700000" algn="tl">
                    <a:srgbClr val="000000"/>
                  </a:outerShdw>
                </a:effectLst>
              </a:rPr>
              <a:t>power</a:t>
            </a:r>
          </a:p>
        </p:txBody>
      </p:sp>
      <p:sp>
        <p:nvSpPr>
          <p:cNvPr id="240645" name="Text Box 5"/>
          <p:cNvSpPr txBox="1">
            <a:spLocks noChangeArrowheads="1"/>
          </p:cNvSpPr>
          <p:nvPr/>
        </p:nvSpPr>
        <p:spPr bwMode="auto">
          <a:xfrm>
            <a:off x="1143000" y="5334000"/>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dirty="0">
                <a:solidFill>
                  <a:srgbClr val="7030A0"/>
                </a:solidFill>
                <a:effectLst>
                  <a:outerShdw blurRad="38100" dist="38100" dir="2700000" algn="tl">
                    <a:srgbClr val="000000"/>
                  </a:outerShdw>
                </a:effectLst>
              </a:rPr>
              <a:t>return</a:t>
            </a:r>
            <a:r>
              <a:rPr lang="en-US" b="1" dirty="0">
                <a:solidFill>
                  <a:srgbClr val="7030A0"/>
                </a:solidFill>
              </a:rPr>
              <a:t> </a:t>
            </a:r>
            <a:r>
              <a:rPr kumimoji="1" lang="en-US" i="1" dirty="0">
                <a:solidFill>
                  <a:srgbClr val="7030A0"/>
                </a:solidFill>
                <a:effectLst>
                  <a:outerShdw blurRad="38100" dist="38100" dir="2700000" algn="tl">
                    <a:srgbClr val="000000"/>
                  </a:outerShdw>
                </a:effectLst>
              </a:rPr>
              <a:t>p</a:t>
            </a:r>
            <a:r>
              <a:rPr kumimoji="1" lang="en-US" dirty="0">
                <a:solidFill>
                  <a:srgbClr val="7030A0"/>
                </a:solidFill>
              </a:rPr>
              <a:t> </a:t>
            </a:r>
          </a:p>
        </p:txBody>
      </p:sp>
      <p:sp>
        <p:nvSpPr>
          <p:cNvPr id="240646" name="Text Box 6"/>
          <p:cNvSpPr txBox="1">
            <a:spLocks noChangeArrowheads="1"/>
          </p:cNvSpPr>
          <p:nvPr/>
        </p:nvSpPr>
        <p:spPr bwMode="auto">
          <a:xfrm>
            <a:off x="2590800" y="60960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b="1" dirty="0">
                <a:solidFill>
                  <a:srgbClr val="FF6600"/>
                </a:solidFill>
                <a:effectLst>
                  <a:outerShdw blurRad="38100" dist="38100" dir="2700000" algn="tl">
                    <a:srgbClr val="000000"/>
                  </a:outerShdw>
                </a:effectLst>
                <a:sym typeface="Symbol" pitchFamily="84" charset="2"/>
              </a:rPr>
              <a:t></a:t>
            </a:r>
            <a:r>
              <a:rPr kumimoji="1" lang="en-US" sz="2000" b="1" dirty="0">
                <a:solidFill>
                  <a:srgbClr val="FF6600"/>
                </a:solidFill>
                <a:effectLst>
                  <a:outerShdw blurRad="38100" dist="38100" dir="2700000" algn="tl">
                    <a:srgbClr val="000000"/>
                  </a:outerShdw>
                </a:effectLst>
                <a:sym typeface="Symbol" pitchFamily="84" charset="2"/>
              </a:rPr>
              <a:t>0</a:t>
            </a:r>
            <a:r>
              <a:rPr kumimoji="1" lang="en-US" sz="2000" b="1" i="1" dirty="0">
                <a:solidFill>
                  <a:srgbClr val="FF6600"/>
                </a:solidFill>
                <a:effectLst>
                  <a:outerShdw blurRad="38100" dist="38100" dir="2700000" algn="tl">
                    <a:srgbClr val="000000"/>
                  </a:outerShdw>
                </a:effectLst>
                <a:sym typeface="Symbol" pitchFamily="84" charset="2"/>
              </a:rPr>
              <a:t>i</a:t>
            </a:r>
            <a:r>
              <a:rPr kumimoji="1" lang="en-US" sz="2000" b="1" dirty="0">
                <a:solidFill>
                  <a:srgbClr val="FF6600"/>
                </a:solidFill>
                <a:effectLst>
                  <a:outerShdw blurRad="38100" dist="38100" dir="2700000" algn="tl">
                    <a:srgbClr val="000000"/>
                  </a:outerShdw>
                </a:effectLst>
                <a:sym typeface="Symbol" pitchFamily="84" charset="2"/>
              </a:rPr>
              <a:t></a:t>
            </a:r>
            <a:r>
              <a:rPr kumimoji="1" lang="en-US" sz="2000" b="1" i="1" dirty="0">
                <a:solidFill>
                  <a:srgbClr val="FF6600"/>
                </a:solidFill>
                <a:effectLst>
                  <a:outerShdw blurRad="38100" dist="38100" dir="2700000" algn="tl">
                    <a:srgbClr val="000000"/>
                  </a:outerShdw>
                </a:effectLst>
                <a:sym typeface="Symbol" pitchFamily="84" charset="2"/>
              </a:rPr>
              <a:t>n</a:t>
            </a:r>
            <a:r>
              <a:rPr kumimoji="1" lang="en-US" sz="2000" b="1" dirty="0">
                <a:solidFill>
                  <a:srgbClr val="FF6600"/>
                </a:solidFill>
                <a:effectLst>
                  <a:outerShdw blurRad="38100" dist="38100" dir="2700000" algn="tl">
                    <a:srgbClr val="000000"/>
                  </a:outerShdw>
                </a:effectLst>
                <a:sym typeface="Symbol" pitchFamily="84" charset="2"/>
              </a:rPr>
              <a:t> </a:t>
            </a:r>
            <a:r>
              <a:rPr kumimoji="1" lang="en-US" b="1" i="1" dirty="0">
                <a:solidFill>
                  <a:srgbClr val="FF6600"/>
                </a:solidFill>
                <a:effectLst>
                  <a:outerShdw blurRad="38100" dist="38100" dir="2700000" algn="tl">
                    <a:srgbClr val="000000"/>
                  </a:outerShdw>
                </a:effectLst>
                <a:sym typeface="Symbol" pitchFamily="84" charset="2"/>
              </a:rPr>
              <a:t>i</a:t>
            </a:r>
            <a:r>
              <a:rPr kumimoji="1" lang="en-US" dirty="0">
                <a:solidFill>
                  <a:srgbClr val="FF6600"/>
                </a:solidFill>
                <a:sym typeface="Symbol" pitchFamily="84" charset="2"/>
              </a:rPr>
              <a:t> = </a:t>
            </a:r>
            <a:r>
              <a:rPr kumimoji="1" lang="el-GR" b="1" dirty="0">
                <a:solidFill>
                  <a:srgbClr val="FF6600"/>
                </a:solidFill>
                <a:effectLst>
                  <a:outerShdw blurRad="38100" dist="38100" dir="2700000" algn="tl">
                    <a:srgbClr val="000000"/>
                  </a:outerShdw>
                </a:effectLst>
              </a:rPr>
              <a:t>Θ</a:t>
            </a:r>
            <a:r>
              <a:rPr kumimoji="1" lang="en-US" b="1" dirty="0">
                <a:solidFill>
                  <a:srgbClr val="FF6600"/>
                </a:solidFill>
                <a:effectLst>
                  <a:outerShdw blurRad="38100" dist="38100" dir="2700000" algn="tl">
                    <a:srgbClr val="000000"/>
                  </a:outerShdw>
                </a:effectLst>
              </a:rPr>
              <a:t>(n^2) multiplications</a:t>
            </a:r>
          </a:p>
        </p:txBody>
      </p:sp>
    </p:spTree>
    <p:extLst>
      <p:ext uri="{BB962C8B-B14F-4D97-AF65-F5344CB8AC3E}">
        <p14:creationId xmlns:p14="http://schemas.microsoft.com/office/powerpoint/2010/main" val="4294622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0646"/>
                                        </p:tgtEl>
                                        <p:attrNameLst>
                                          <p:attrName>style.visibility</p:attrName>
                                        </p:attrNameLst>
                                      </p:cBhvr>
                                      <p:to>
                                        <p:strVal val="visible"/>
                                      </p:to>
                                    </p:set>
                                    <p:anim calcmode="lin" valueType="num">
                                      <p:cBhvr additive="base">
                                        <p:cTn id="7" dur="500" fill="hold"/>
                                        <p:tgtEl>
                                          <p:spTgt spid="240646"/>
                                        </p:tgtEl>
                                        <p:attrNameLst>
                                          <p:attrName>ppt_x</p:attrName>
                                        </p:attrNameLst>
                                      </p:cBhvr>
                                      <p:tavLst>
                                        <p:tav tm="0">
                                          <p:val>
                                            <p:strVal val="1+#ppt_w/2"/>
                                          </p:val>
                                        </p:tav>
                                        <p:tav tm="100000">
                                          <p:val>
                                            <p:strVal val="#ppt_x"/>
                                          </p:val>
                                        </p:tav>
                                      </p:tavLst>
                                    </p:anim>
                                    <p:anim calcmode="lin" valueType="num">
                                      <p:cBhvr additive="base">
                                        <p:cTn id="8" dur="500" fill="hold"/>
                                        <p:tgtEl>
                                          <p:spTgt spid="2406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Selection Sort</a:t>
            </a:r>
          </a:p>
        </p:txBody>
      </p:sp>
      <p:sp>
        <p:nvSpPr>
          <p:cNvPr id="231427" name="Rectangle 3"/>
          <p:cNvSpPr>
            <a:spLocks noGrp="1" noChangeArrowheads="1"/>
          </p:cNvSpPr>
          <p:nvPr>
            <p:ph type="body" idx="1"/>
          </p:nvPr>
        </p:nvSpPr>
        <p:spPr/>
        <p:txBody>
          <a:bodyPr>
            <a:normAutofit lnSpcReduction="10000"/>
          </a:bodyPr>
          <a:lstStyle/>
          <a:p>
            <a:pPr>
              <a:buFontTx/>
              <a:buNone/>
            </a:pPr>
            <a:r>
              <a:rPr lang="en-US">
                <a:solidFill>
                  <a:srgbClr val="DD0111"/>
                </a:solidFill>
                <a:latin typeface="Monotype Corsiva" pitchFamily="66" charset="0"/>
              </a:rPr>
              <a:t>Alg.:</a:t>
            </a:r>
            <a:r>
              <a:rPr lang="en-US"/>
              <a:t> </a:t>
            </a:r>
            <a:r>
              <a:rPr lang="en-US">
                <a:solidFill>
                  <a:schemeClr val="tx1"/>
                </a:solidFill>
              </a:rPr>
              <a:t>SELECTION-SORT</a:t>
            </a:r>
            <a:r>
              <a:rPr lang="en-US" i="1">
                <a:solidFill>
                  <a:schemeClr val="tx1"/>
                </a:solidFill>
              </a:rPr>
              <a:t>(A)</a:t>
            </a:r>
          </a:p>
          <a:p>
            <a:pPr>
              <a:buFontTx/>
              <a:buNone/>
            </a:pPr>
            <a:r>
              <a:rPr lang="en-US" i="1">
                <a:solidFill>
                  <a:schemeClr val="tx1"/>
                </a:solidFill>
              </a:rPr>
              <a:t>	</a:t>
            </a:r>
            <a:r>
              <a:rPr lang="en-US">
                <a:solidFill>
                  <a:schemeClr val="tx1"/>
                </a:solidFill>
                <a:latin typeface="Comic Sans MS" pitchFamily="66" charset="0"/>
              </a:rPr>
              <a:t>n ← length[A]</a:t>
            </a:r>
          </a:p>
          <a:p>
            <a:pPr>
              <a:buFontTx/>
              <a:buNone/>
            </a:pPr>
            <a:r>
              <a:rPr lang="en-US" b="1">
                <a:solidFill>
                  <a:schemeClr val="tx1"/>
                </a:solidFill>
              </a:rPr>
              <a:t>	for </a:t>
            </a:r>
            <a:r>
              <a:rPr lang="en-US">
                <a:solidFill>
                  <a:schemeClr val="tx1"/>
                </a:solidFill>
                <a:latin typeface="Comic Sans MS" pitchFamily="66" charset="0"/>
              </a:rPr>
              <a:t>j ← 1</a:t>
            </a:r>
            <a:r>
              <a:rPr lang="en-US">
                <a:solidFill>
                  <a:schemeClr val="tx1"/>
                </a:solidFill>
              </a:rPr>
              <a:t> </a:t>
            </a:r>
            <a:r>
              <a:rPr lang="en-US" b="1">
                <a:solidFill>
                  <a:schemeClr val="tx1"/>
                </a:solidFill>
              </a:rPr>
              <a:t>to </a:t>
            </a:r>
            <a:r>
              <a:rPr lang="en-US">
                <a:solidFill>
                  <a:schemeClr val="tx1"/>
                </a:solidFill>
                <a:latin typeface="Comic Sans MS" pitchFamily="66" charset="0"/>
              </a:rPr>
              <a:t>n - 1</a:t>
            </a:r>
          </a:p>
          <a:p>
            <a:pPr>
              <a:buFontTx/>
              <a:buNone/>
            </a:pPr>
            <a:r>
              <a:rPr lang="en-US" b="1">
                <a:solidFill>
                  <a:schemeClr val="tx1"/>
                </a:solidFill>
              </a:rPr>
              <a:t>		do </a:t>
            </a:r>
            <a:r>
              <a:rPr lang="en-US">
                <a:solidFill>
                  <a:schemeClr val="tx1"/>
                </a:solidFill>
                <a:latin typeface="Comic Sans MS" pitchFamily="66" charset="0"/>
              </a:rPr>
              <a:t>smallest</a:t>
            </a:r>
            <a:r>
              <a:rPr lang="en-US">
                <a:solidFill>
                  <a:schemeClr val="tx1"/>
                </a:solidFill>
              </a:rPr>
              <a:t> ← </a:t>
            </a:r>
            <a:r>
              <a:rPr lang="en-US">
                <a:solidFill>
                  <a:schemeClr val="tx1"/>
                </a:solidFill>
                <a:latin typeface="Comic Sans MS" pitchFamily="66" charset="0"/>
              </a:rPr>
              <a:t>j</a:t>
            </a:r>
          </a:p>
          <a:p>
            <a:pPr>
              <a:buFontTx/>
              <a:buNone/>
            </a:pPr>
            <a:r>
              <a:rPr lang="en-US" b="1">
                <a:solidFill>
                  <a:schemeClr val="tx1"/>
                </a:solidFill>
              </a:rPr>
              <a:t>		      for </a:t>
            </a:r>
            <a:r>
              <a:rPr lang="en-US">
                <a:solidFill>
                  <a:schemeClr val="tx1"/>
                </a:solidFill>
                <a:latin typeface="Comic Sans MS" pitchFamily="66" charset="0"/>
              </a:rPr>
              <a:t>i ← j + 1</a:t>
            </a:r>
            <a:r>
              <a:rPr lang="en-US">
                <a:solidFill>
                  <a:schemeClr val="tx1"/>
                </a:solidFill>
              </a:rPr>
              <a:t> </a:t>
            </a:r>
            <a:r>
              <a:rPr lang="en-US" b="1">
                <a:solidFill>
                  <a:schemeClr val="tx1"/>
                </a:solidFill>
              </a:rPr>
              <a:t>to </a:t>
            </a:r>
            <a:r>
              <a:rPr lang="en-US">
                <a:solidFill>
                  <a:schemeClr val="tx1"/>
                </a:solidFill>
                <a:latin typeface="Comic Sans MS" pitchFamily="66" charset="0"/>
              </a:rPr>
              <a:t>n</a:t>
            </a:r>
          </a:p>
          <a:p>
            <a:pPr>
              <a:buFontTx/>
              <a:buNone/>
            </a:pPr>
            <a:r>
              <a:rPr lang="en-US" b="1">
                <a:solidFill>
                  <a:schemeClr val="tx1"/>
                </a:solidFill>
              </a:rPr>
              <a:t>			   do if </a:t>
            </a:r>
            <a:r>
              <a:rPr lang="en-US">
                <a:solidFill>
                  <a:schemeClr val="tx1"/>
                </a:solidFill>
                <a:latin typeface="Comic Sans MS" pitchFamily="66" charset="0"/>
              </a:rPr>
              <a:t>A[i] &lt; A[smallest]</a:t>
            </a:r>
          </a:p>
          <a:p>
            <a:pPr>
              <a:buFontTx/>
              <a:buNone/>
            </a:pPr>
            <a:r>
              <a:rPr lang="en-US" b="1">
                <a:solidFill>
                  <a:schemeClr val="tx1"/>
                </a:solidFill>
              </a:rPr>
              <a:t>				   then </a:t>
            </a:r>
            <a:r>
              <a:rPr lang="en-US">
                <a:solidFill>
                  <a:schemeClr val="tx1"/>
                </a:solidFill>
                <a:latin typeface="Comic Sans MS" pitchFamily="66" charset="0"/>
              </a:rPr>
              <a:t>smallest ← i</a:t>
            </a:r>
          </a:p>
          <a:p>
            <a:pPr>
              <a:buFontTx/>
              <a:buNone/>
            </a:pPr>
            <a:r>
              <a:rPr lang="en-US">
                <a:solidFill>
                  <a:schemeClr val="tx1"/>
                </a:solidFill>
              </a:rPr>
              <a:t>		      exchange </a:t>
            </a:r>
            <a:r>
              <a:rPr lang="en-US">
                <a:solidFill>
                  <a:schemeClr val="tx1"/>
                </a:solidFill>
                <a:latin typeface="Comic Sans MS" pitchFamily="66" charset="0"/>
              </a:rPr>
              <a:t>A[j] ↔ A[smallest]</a:t>
            </a:r>
          </a:p>
          <a:p>
            <a:pPr>
              <a:buFontTx/>
              <a:buNone/>
            </a:pPr>
            <a:endParaRPr lang="en-US">
              <a:solidFill>
                <a:schemeClr val="tx1"/>
              </a:solidFill>
            </a:endParaRPr>
          </a:p>
        </p:txBody>
      </p:sp>
    </p:spTree>
    <p:extLst>
      <p:ext uri="{BB962C8B-B14F-4D97-AF65-F5344CB8AC3E}">
        <p14:creationId xmlns:p14="http://schemas.microsoft.com/office/powerpoint/2010/main" val="1960108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AutoShape 2"/>
          <p:cNvSpPr>
            <a:spLocks noChangeArrowheads="1"/>
          </p:cNvSpPr>
          <p:nvPr/>
        </p:nvSpPr>
        <p:spPr bwMode="auto">
          <a:xfrm>
            <a:off x="1406525" y="5791200"/>
            <a:ext cx="7597775" cy="488950"/>
          </a:xfrm>
          <a:prstGeom prst="roundRect">
            <a:avLst>
              <a:gd name="adj" fmla="val 16667"/>
            </a:avLst>
          </a:prstGeom>
          <a:solidFill>
            <a:srgbClr val="CC0000">
              <a:alpha val="3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75" name="AutoShape 3"/>
          <p:cNvSpPr>
            <a:spLocks noChangeArrowheads="1"/>
          </p:cNvSpPr>
          <p:nvPr/>
        </p:nvSpPr>
        <p:spPr bwMode="auto">
          <a:xfrm>
            <a:off x="1501775" y="4502150"/>
            <a:ext cx="7597775" cy="504825"/>
          </a:xfrm>
          <a:prstGeom prst="roundRect">
            <a:avLst>
              <a:gd name="adj" fmla="val 16667"/>
            </a:avLst>
          </a:prstGeom>
          <a:solidFill>
            <a:schemeClr val="accent1">
              <a:alpha val="53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3476" name="Group 4"/>
          <p:cNvGrpSpPr>
            <a:grpSpLocks/>
          </p:cNvGrpSpPr>
          <p:nvPr/>
        </p:nvGrpSpPr>
        <p:grpSpPr bwMode="auto">
          <a:xfrm>
            <a:off x="157163" y="3629025"/>
            <a:ext cx="1905000" cy="1214438"/>
            <a:chOff x="99" y="2286"/>
            <a:chExt cx="1200" cy="765"/>
          </a:xfrm>
        </p:grpSpPr>
        <p:sp>
          <p:nvSpPr>
            <p:cNvPr id="233477" name="Text Box 5"/>
            <p:cNvSpPr txBox="1">
              <a:spLocks noChangeArrowheads="1"/>
            </p:cNvSpPr>
            <p:nvPr/>
          </p:nvSpPr>
          <p:spPr bwMode="auto">
            <a:xfrm>
              <a:off x="99" y="2286"/>
              <a:ext cx="120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Symbol" pitchFamily="84" charset="2"/>
                <a:buChar char="»"/>
              </a:pPr>
              <a:r>
                <a:rPr lang="en-US" sz="2800">
                  <a:solidFill>
                    <a:srgbClr val="CC0000"/>
                  </a:solidFill>
                  <a:latin typeface="Comic Sans MS" pitchFamily="66" charset="0"/>
                  <a:sym typeface="Symbol" pitchFamily="84" charset="2"/>
                </a:rPr>
                <a:t>n</a:t>
              </a:r>
              <a:r>
                <a:rPr lang="en-US" sz="2800" baseline="30000">
                  <a:solidFill>
                    <a:srgbClr val="CC0000"/>
                  </a:solidFill>
                  <a:latin typeface="Comic Sans MS" pitchFamily="66" charset="0"/>
                  <a:sym typeface="Symbol" pitchFamily="84" charset="2"/>
                </a:rPr>
                <a:t>2</a:t>
              </a:r>
              <a:r>
                <a:rPr lang="en-US" sz="2800">
                  <a:solidFill>
                    <a:srgbClr val="CC0000"/>
                  </a:solidFill>
                  <a:latin typeface="Comic Sans MS" pitchFamily="66" charset="0"/>
                  <a:sym typeface="Symbol" pitchFamily="84" charset="2"/>
                </a:rPr>
                <a:t>/2 </a:t>
              </a:r>
            </a:p>
            <a:p>
              <a:pPr>
                <a:buFont typeface="Symbol" pitchFamily="84" charset="2"/>
                <a:buNone/>
              </a:pPr>
              <a:r>
                <a:rPr lang="en-US" sz="2400">
                  <a:solidFill>
                    <a:srgbClr val="CC0000"/>
                  </a:solidFill>
                  <a:latin typeface="Comic Sans MS" pitchFamily="66" charset="0"/>
                  <a:sym typeface="Symbol" pitchFamily="84" charset="2"/>
                </a:rPr>
                <a:t>comparisons</a:t>
              </a:r>
            </a:p>
          </p:txBody>
        </p:sp>
        <p:sp>
          <p:nvSpPr>
            <p:cNvPr id="233478" name="Freeform 6"/>
            <p:cNvSpPr>
              <a:spLocks/>
            </p:cNvSpPr>
            <p:nvPr/>
          </p:nvSpPr>
          <p:spPr bwMode="auto">
            <a:xfrm rot="5400000" flipV="1">
              <a:off x="698" y="2813"/>
              <a:ext cx="208" cy="267"/>
            </a:xfrm>
            <a:custGeom>
              <a:avLst/>
              <a:gdLst>
                <a:gd name="T0" fmla="*/ 0 w 208"/>
                <a:gd name="T1" fmla="*/ 0 h 270"/>
                <a:gd name="T2" fmla="*/ 171 w 208"/>
                <a:gd name="T3" fmla="*/ 110 h 270"/>
                <a:gd name="T4" fmla="*/ 208 w 208"/>
                <a:gd name="T5" fmla="*/ 270 h 270"/>
              </a:gdLst>
              <a:ahLst/>
              <a:cxnLst>
                <a:cxn ang="0">
                  <a:pos x="T0" y="T1"/>
                </a:cxn>
                <a:cxn ang="0">
                  <a:pos x="T2" y="T3"/>
                </a:cxn>
                <a:cxn ang="0">
                  <a:pos x="T4" y="T5"/>
                </a:cxn>
              </a:cxnLst>
              <a:rect l="0" t="0" r="r" b="b"/>
              <a:pathLst>
                <a:path w="208" h="270">
                  <a:moveTo>
                    <a:pt x="0" y="0"/>
                  </a:moveTo>
                  <a:cubicBezTo>
                    <a:pt x="68" y="32"/>
                    <a:pt x="136" y="65"/>
                    <a:pt x="171" y="110"/>
                  </a:cubicBezTo>
                  <a:cubicBezTo>
                    <a:pt x="206" y="155"/>
                    <a:pt x="207" y="212"/>
                    <a:pt x="208" y="27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3479" name="Rectangle 7"/>
          <p:cNvSpPr>
            <a:spLocks noGrp="1" noChangeArrowheads="1"/>
          </p:cNvSpPr>
          <p:nvPr>
            <p:ph type="title"/>
          </p:nvPr>
        </p:nvSpPr>
        <p:spPr>
          <a:xfrm>
            <a:off x="366713" y="33338"/>
            <a:ext cx="8229600" cy="881062"/>
          </a:xfrm>
        </p:spPr>
        <p:txBody>
          <a:bodyPr/>
          <a:lstStyle/>
          <a:p>
            <a:r>
              <a:rPr lang="en-US" dirty="0"/>
              <a:t>Analysis of Selection Sort</a:t>
            </a:r>
          </a:p>
        </p:txBody>
      </p:sp>
      <p:sp>
        <p:nvSpPr>
          <p:cNvPr id="233480" name="Rectangle 8"/>
          <p:cNvSpPr>
            <a:spLocks noGrp="1" noChangeArrowheads="1"/>
          </p:cNvSpPr>
          <p:nvPr>
            <p:ph type="body" idx="1"/>
          </p:nvPr>
        </p:nvSpPr>
        <p:spPr>
          <a:xfrm>
            <a:off x="304800" y="1166813"/>
            <a:ext cx="8229600" cy="5364162"/>
          </a:xfrm>
        </p:spPr>
        <p:txBody>
          <a:bodyPr>
            <a:normAutofit fontScale="92500" lnSpcReduction="10000"/>
          </a:bodyPr>
          <a:lstStyle/>
          <a:p>
            <a:pPr>
              <a:lnSpc>
                <a:spcPct val="130000"/>
              </a:lnSpc>
              <a:buFontTx/>
              <a:buNone/>
            </a:pPr>
            <a:r>
              <a:rPr lang="en-US" dirty="0">
                <a:solidFill>
                  <a:srgbClr val="DD0111"/>
                </a:solidFill>
                <a:latin typeface="Monotype Corsiva" pitchFamily="66" charset="0"/>
              </a:rPr>
              <a:t>Alg.:</a:t>
            </a:r>
            <a:r>
              <a:rPr lang="en-US" dirty="0"/>
              <a:t> </a:t>
            </a:r>
            <a:r>
              <a:rPr lang="en-US" dirty="0">
                <a:solidFill>
                  <a:schemeClr val="tx1"/>
                </a:solidFill>
              </a:rPr>
              <a:t>SELECTION-SORT</a:t>
            </a:r>
            <a:r>
              <a:rPr lang="en-US" i="1" dirty="0">
                <a:solidFill>
                  <a:schemeClr val="tx1"/>
                </a:solidFill>
              </a:rPr>
              <a:t>(A)</a:t>
            </a:r>
          </a:p>
          <a:p>
            <a:pPr>
              <a:lnSpc>
                <a:spcPct val="130000"/>
              </a:lnSpc>
              <a:buFontTx/>
              <a:buNone/>
            </a:pPr>
            <a:r>
              <a:rPr lang="en-US" i="1" dirty="0">
                <a:solidFill>
                  <a:schemeClr val="tx1"/>
                </a:solidFill>
              </a:rPr>
              <a:t>	</a:t>
            </a:r>
            <a:r>
              <a:rPr lang="en-US" dirty="0">
                <a:solidFill>
                  <a:schemeClr val="tx1"/>
                </a:solidFill>
                <a:latin typeface="Comic Sans MS" pitchFamily="66" charset="0"/>
              </a:rPr>
              <a:t>n ← length[A]</a:t>
            </a:r>
          </a:p>
          <a:p>
            <a:pPr>
              <a:lnSpc>
                <a:spcPct val="130000"/>
              </a:lnSpc>
              <a:buFontTx/>
              <a:buNone/>
            </a:pPr>
            <a:r>
              <a:rPr lang="en-US" dirty="0">
                <a:solidFill>
                  <a:schemeClr val="tx1"/>
                </a:solidFill>
                <a:latin typeface="Comic Sans MS" pitchFamily="66" charset="0"/>
              </a:rPr>
              <a:t>   </a:t>
            </a:r>
            <a:r>
              <a:rPr lang="en-US" b="1" dirty="0">
                <a:solidFill>
                  <a:schemeClr val="tx1"/>
                </a:solidFill>
              </a:rPr>
              <a:t>for </a:t>
            </a:r>
            <a:r>
              <a:rPr lang="en-US" dirty="0">
                <a:solidFill>
                  <a:schemeClr val="tx1"/>
                </a:solidFill>
                <a:latin typeface="Comic Sans MS" pitchFamily="66" charset="0"/>
              </a:rPr>
              <a:t>j ← 1</a:t>
            </a:r>
            <a:r>
              <a:rPr lang="en-US" dirty="0">
                <a:solidFill>
                  <a:schemeClr val="tx1"/>
                </a:solidFill>
              </a:rPr>
              <a:t> </a:t>
            </a:r>
            <a:r>
              <a:rPr lang="en-US" b="1" dirty="0">
                <a:solidFill>
                  <a:schemeClr val="tx1"/>
                </a:solidFill>
              </a:rPr>
              <a:t>to </a:t>
            </a:r>
            <a:r>
              <a:rPr lang="en-US" dirty="0">
                <a:solidFill>
                  <a:schemeClr val="tx1"/>
                </a:solidFill>
                <a:latin typeface="Comic Sans MS" pitchFamily="66" charset="0"/>
              </a:rPr>
              <a:t>n - 1</a:t>
            </a:r>
          </a:p>
          <a:p>
            <a:pPr>
              <a:lnSpc>
                <a:spcPct val="130000"/>
              </a:lnSpc>
              <a:buFontTx/>
              <a:buNone/>
            </a:pPr>
            <a:r>
              <a:rPr lang="en-US" b="1" dirty="0">
                <a:solidFill>
                  <a:schemeClr val="tx1"/>
                </a:solidFill>
              </a:rPr>
              <a:t>		do </a:t>
            </a:r>
            <a:r>
              <a:rPr lang="en-US" dirty="0">
                <a:solidFill>
                  <a:schemeClr val="tx1"/>
                </a:solidFill>
                <a:latin typeface="Comic Sans MS" pitchFamily="66" charset="0"/>
              </a:rPr>
              <a:t>smallest</a:t>
            </a:r>
            <a:r>
              <a:rPr lang="en-US" dirty="0">
                <a:solidFill>
                  <a:schemeClr val="tx1"/>
                </a:solidFill>
              </a:rPr>
              <a:t> ← </a:t>
            </a:r>
            <a:r>
              <a:rPr lang="en-US" dirty="0">
                <a:solidFill>
                  <a:schemeClr val="tx1"/>
                </a:solidFill>
                <a:latin typeface="Comic Sans MS" pitchFamily="66" charset="0"/>
              </a:rPr>
              <a:t>j</a:t>
            </a:r>
          </a:p>
          <a:p>
            <a:pPr>
              <a:lnSpc>
                <a:spcPct val="130000"/>
              </a:lnSpc>
              <a:buFontTx/>
              <a:buNone/>
            </a:pPr>
            <a:r>
              <a:rPr lang="en-US" b="1" dirty="0">
                <a:solidFill>
                  <a:schemeClr val="tx1"/>
                </a:solidFill>
              </a:rPr>
              <a:t>		      for </a:t>
            </a:r>
            <a:r>
              <a:rPr lang="en-US" dirty="0">
                <a:solidFill>
                  <a:schemeClr val="tx1"/>
                </a:solidFill>
                <a:latin typeface="Comic Sans MS" pitchFamily="66" charset="0"/>
              </a:rPr>
              <a:t>i ← j + 1</a:t>
            </a:r>
            <a:r>
              <a:rPr lang="en-US" dirty="0">
                <a:solidFill>
                  <a:schemeClr val="tx1"/>
                </a:solidFill>
              </a:rPr>
              <a:t> </a:t>
            </a:r>
            <a:r>
              <a:rPr lang="en-US" b="1" dirty="0">
                <a:solidFill>
                  <a:schemeClr val="tx1"/>
                </a:solidFill>
              </a:rPr>
              <a:t>to </a:t>
            </a:r>
            <a:r>
              <a:rPr lang="en-US" dirty="0">
                <a:solidFill>
                  <a:schemeClr val="tx1"/>
                </a:solidFill>
                <a:latin typeface="Comic Sans MS" pitchFamily="66" charset="0"/>
              </a:rPr>
              <a:t>n</a:t>
            </a:r>
          </a:p>
          <a:p>
            <a:pPr>
              <a:lnSpc>
                <a:spcPct val="130000"/>
              </a:lnSpc>
              <a:buFontTx/>
              <a:buNone/>
            </a:pPr>
            <a:r>
              <a:rPr lang="en-US" b="1" dirty="0">
                <a:solidFill>
                  <a:schemeClr val="tx1"/>
                </a:solidFill>
              </a:rPr>
              <a:t>			   do if </a:t>
            </a:r>
            <a:r>
              <a:rPr lang="en-US" dirty="0">
                <a:solidFill>
                  <a:schemeClr val="tx1"/>
                </a:solidFill>
                <a:latin typeface="Comic Sans MS" pitchFamily="66" charset="0"/>
              </a:rPr>
              <a:t>A[i] &lt; A[smallest]</a:t>
            </a:r>
          </a:p>
          <a:p>
            <a:pPr>
              <a:lnSpc>
                <a:spcPct val="130000"/>
              </a:lnSpc>
              <a:buFontTx/>
              <a:buNone/>
            </a:pPr>
            <a:r>
              <a:rPr lang="en-US" b="1" dirty="0">
                <a:solidFill>
                  <a:schemeClr val="tx1"/>
                </a:solidFill>
              </a:rPr>
              <a:t>				   then </a:t>
            </a:r>
            <a:r>
              <a:rPr lang="en-US" dirty="0">
                <a:solidFill>
                  <a:schemeClr val="tx1"/>
                </a:solidFill>
                <a:latin typeface="Comic Sans MS" pitchFamily="66" charset="0"/>
              </a:rPr>
              <a:t>smallest ← i</a:t>
            </a:r>
          </a:p>
          <a:p>
            <a:pPr>
              <a:lnSpc>
                <a:spcPct val="130000"/>
              </a:lnSpc>
              <a:buFontTx/>
              <a:buNone/>
            </a:pPr>
            <a:r>
              <a:rPr lang="en-US" dirty="0">
                <a:solidFill>
                  <a:schemeClr val="tx1"/>
                </a:solidFill>
              </a:rPr>
              <a:t>		      exchange </a:t>
            </a:r>
            <a:r>
              <a:rPr lang="en-US" dirty="0">
                <a:solidFill>
                  <a:schemeClr val="tx1"/>
                </a:solidFill>
                <a:latin typeface="Comic Sans MS" pitchFamily="66" charset="0"/>
              </a:rPr>
              <a:t>A[j] ↔ A[smallest]</a:t>
            </a:r>
            <a:endParaRPr lang="en-US" dirty="0"/>
          </a:p>
        </p:txBody>
      </p:sp>
      <p:sp>
        <p:nvSpPr>
          <p:cNvPr id="233481" name="Rectangle 9"/>
          <p:cNvSpPr>
            <a:spLocks noChangeArrowheads="1"/>
          </p:cNvSpPr>
          <p:nvPr/>
        </p:nvSpPr>
        <p:spPr bwMode="auto">
          <a:xfrm>
            <a:off x="6462713" y="1176338"/>
            <a:ext cx="2133600"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spcBef>
                <a:spcPct val="20000"/>
              </a:spcBef>
            </a:pPr>
            <a:r>
              <a:rPr lang="en-US" sz="2800"/>
              <a:t>cost	 times</a:t>
            </a:r>
          </a:p>
          <a:p>
            <a:pPr marL="342900" indent="-342900">
              <a:lnSpc>
                <a:spcPct val="130000"/>
              </a:lnSpc>
              <a:spcBef>
                <a:spcPct val="20000"/>
              </a:spcBef>
            </a:pPr>
            <a:r>
              <a:rPr lang="en-US" sz="2400"/>
              <a:t> </a:t>
            </a:r>
            <a:r>
              <a:rPr lang="en-US" sz="2400">
                <a:latin typeface="Comic Sans MS" pitchFamily="66" charset="0"/>
              </a:rPr>
              <a:t> </a:t>
            </a:r>
            <a:r>
              <a:rPr lang="en-US" sz="2800">
                <a:latin typeface="Comic Sans MS" pitchFamily="66" charset="0"/>
              </a:rPr>
              <a:t>c</a:t>
            </a:r>
            <a:r>
              <a:rPr lang="en-US" sz="2800" baseline="-25000">
                <a:latin typeface="Comic Sans MS" pitchFamily="66" charset="0"/>
              </a:rPr>
              <a:t>1</a:t>
            </a:r>
            <a:r>
              <a:rPr lang="en-US" sz="2800">
                <a:latin typeface="Comic Sans MS" pitchFamily="66" charset="0"/>
              </a:rPr>
              <a:t>       1</a:t>
            </a:r>
          </a:p>
          <a:p>
            <a:pPr marL="342900" indent="-342900">
              <a:lnSpc>
                <a:spcPct val="130000"/>
              </a:lnSpc>
              <a:spcBef>
                <a:spcPct val="20000"/>
              </a:spcBef>
            </a:pPr>
            <a:r>
              <a:rPr lang="en-US" sz="2800">
                <a:latin typeface="Comic Sans MS" pitchFamily="66" charset="0"/>
              </a:rPr>
              <a:t>  c</a:t>
            </a:r>
            <a:r>
              <a:rPr lang="en-US" sz="2800" baseline="-25000">
                <a:latin typeface="Comic Sans MS" pitchFamily="66" charset="0"/>
              </a:rPr>
              <a:t>2</a:t>
            </a:r>
            <a:r>
              <a:rPr lang="en-US" sz="2800">
                <a:latin typeface="Comic Sans MS" pitchFamily="66" charset="0"/>
              </a:rPr>
              <a:t> 	   n</a:t>
            </a:r>
          </a:p>
          <a:p>
            <a:pPr marL="342900" indent="-342900">
              <a:lnSpc>
                <a:spcPct val="130000"/>
              </a:lnSpc>
              <a:spcBef>
                <a:spcPct val="20000"/>
              </a:spcBef>
            </a:pPr>
            <a:r>
              <a:rPr lang="en-US" sz="2800">
                <a:latin typeface="Comic Sans MS" pitchFamily="66" charset="0"/>
              </a:rPr>
              <a:t>  c</a:t>
            </a:r>
            <a:r>
              <a:rPr lang="en-US" sz="2800" baseline="-25000">
                <a:latin typeface="Comic Sans MS" pitchFamily="66" charset="0"/>
              </a:rPr>
              <a:t>3</a:t>
            </a:r>
            <a:r>
              <a:rPr lang="en-US" sz="2800">
                <a:latin typeface="Comic Sans MS" pitchFamily="66" charset="0"/>
              </a:rPr>
              <a:t>	   n-1</a:t>
            </a:r>
          </a:p>
          <a:p>
            <a:pPr marL="342900" indent="-342900">
              <a:lnSpc>
                <a:spcPct val="130000"/>
              </a:lnSpc>
              <a:spcBef>
                <a:spcPct val="20000"/>
              </a:spcBef>
            </a:pPr>
            <a:r>
              <a:rPr lang="en-US" sz="2800">
                <a:latin typeface="Comic Sans MS" pitchFamily="66" charset="0"/>
              </a:rPr>
              <a:t>  c</a:t>
            </a:r>
            <a:r>
              <a:rPr lang="en-US" sz="2800" baseline="-25000">
                <a:latin typeface="Comic Sans MS" pitchFamily="66" charset="0"/>
              </a:rPr>
              <a:t>4</a:t>
            </a:r>
            <a:r>
              <a:rPr lang="en-US" sz="2800">
                <a:latin typeface="Comic Sans MS" pitchFamily="66" charset="0"/>
              </a:rPr>
              <a:t>	</a:t>
            </a:r>
          </a:p>
          <a:p>
            <a:pPr marL="342900" indent="-342900">
              <a:lnSpc>
                <a:spcPct val="130000"/>
              </a:lnSpc>
              <a:spcBef>
                <a:spcPct val="20000"/>
              </a:spcBef>
            </a:pPr>
            <a:r>
              <a:rPr lang="en-US" sz="2800">
                <a:latin typeface="Comic Sans MS" pitchFamily="66" charset="0"/>
              </a:rPr>
              <a:t>  c</a:t>
            </a:r>
            <a:r>
              <a:rPr lang="en-US" sz="2800" baseline="-25000">
                <a:latin typeface="Comic Sans MS" pitchFamily="66" charset="0"/>
              </a:rPr>
              <a:t>5</a:t>
            </a:r>
            <a:r>
              <a:rPr lang="en-US" sz="2800">
                <a:latin typeface="Comic Sans MS" pitchFamily="66" charset="0"/>
              </a:rPr>
              <a:t>	</a:t>
            </a:r>
          </a:p>
          <a:p>
            <a:pPr marL="342900" indent="-342900">
              <a:lnSpc>
                <a:spcPct val="130000"/>
              </a:lnSpc>
              <a:spcBef>
                <a:spcPct val="20000"/>
              </a:spcBef>
            </a:pPr>
            <a:r>
              <a:rPr lang="en-US" sz="2800">
                <a:latin typeface="Comic Sans MS" pitchFamily="66" charset="0"/>
              </a:rPr>
              <a:t>  c</a:t>
            </a:r>
            <a:r>
              <a:rPr lang="en-US" sz="2800" baseline="-25000">
                <a:latin typeface="Comic Sans MS" pitchFamily="66" charset="0"/>
              </a:rPr>
              <a:t>6</a:t>
            </a:r>
            <a:r>
              <a:rPr lang="en-US" sz="2800">
                <a:latin typeface="Comic Sans MS" pitchFamily="66" charset="0"/>
              </a:rPr>
              <a:t> </a:t>
            </a:r>
          </a:p>
          <a:p>
            <a:pPr marL="342900" indent="-342900">
              <a:lnSpc>
                <a:spcPct val="130000"/>
              </a:lnSpc>
              <a:spcBef>
                <a:spcPct val="20000"/>
              </a:spcBef>
            </a:pPr>
            <a:r>
              <a:rPr lang="en-US" sz="2800">
                <a:latin typeface="Comic Sans MS" pitchFamily="66" charset="0"/>
              </a:rPr>
              <a:t>  c</a:t>
            </a:r>
            <a:r>
              <a:rPr lang="en-US" sz="2800" baseline="-25000">
                <a:latin typeface="Comic Sans MS" pitchFamily="66" charset="0"/>
              </a:rPr>
              <a:t>7</a:t>
            </a:r>
            <a:r>
              <a:rPr lang="en-US" sz="2800">
                <a:latin typeface="Comic Sans MS" pitchFamily="66" charset="0"/>
              </a:rPr>
              <a:t> 	   n-1</a:t>
            </a:r>
            <a:endParaRPr lang="en-US" sz="2800"/>
          </a:p>
        </p:txBody>
      </p:sp>
      <p:graphicFrame>
        <p:nvGraphicFramePr>
          <p:cNvPr id="233482" name="Object 10"/>
          <p:cNvGraphicFramePr>
            <a:graphicFrameLocks noChangeAspect="1"/>
          </p:cNvGraphicFramePr>
          <p:nvPr/>
        </p:nvGraphicFramePr>
        <p:xfrm>
          <a:off x="7380288" y="3881438"/>
          <a:ext cx="1665287" cy="539750"/>
        </p:xfrm>
        <a:graphic>
          <a:graphicData uri="http://schemas.openxmlformats.org/presentationml/2006/ole">
            <mc:AlternateContent xmlns:mc="http://schemas.openxmlformats.org/markup-compatibility/2006">
              <mc:Choice xmlns:v="urn:schemas-microsoft-com:vml" Requires="v">
                <p:oleObj spid="_x0000_s13434" name="Equation" r:id="rId4" imgW="939600" imgH="304560" progId="Equation.3">
                  <p:embed/>
                </p:oleObj>
              </mc:Choice>
              <mc:Fallback>
                <p:oleObj name="Equation" r:id="rId4" imgW="93960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3881438"/>
                        <a:ext cx="166528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83" name="Object 11"/>
          <p:cNvGraphicFramePr>
            <a:graphicFrameLocks noChangeAspect="1"/>
          </p:cNvGraphicFramePr>
          <p:nvPr/>
        </p:nvGraphicFramePr>
        <p:xfrm>
          <a:off x="7483475" y="4510088"/>
          <a:ext cx="1331913" cy="531812"/>
        </p:xfrm>
        <a:graphic>
          <a:graphicData uri="http://schemas.openxmlformats.org/presentationml/2006/ole">
            <mc:AlternateContent xmlns:mc="http://schemas.openxmlformats.org/markup-compatibility/2006">
              <mc:Choice xmlns:v="urn:schemas-microsoft-com:vml" Requires="v">
                <p:oleObj spid="_x0000_s13435" name="Equation" r:id="rId6" imgW="761760" imgH="304560" progId="Equation.3">
                  <p:embed/>
                </p:oleObj>
              </mc:Choice>
              <mc:Fallback>
                <p:oleObj name="Equation" r:id="rId6" imgW="761760" imgH="3045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3475" y="4510088"/>
                        <a:ext cx="1331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84" name="Object 12"/>
          <p:cNvGraphicFramePr>
            <a:graphicFrameLocks noChangeAspect="1"/>
          </p:cNvGraphicFramePr>
          <p:nvPr/>
        </p:nvGraphicFramePr>
        <p:xfrm>
          <a:off x="7491413" y="5187950"/>
          <a:ext cx="1333500" cy="531813"/>
        </p:xfrm>
        <a:graphic>
          <a:graphicData uri="http://schemas.openxmlformats.org/presentationml/2006/ole">
            <mc:AlternateContent xmlns:mc="http://schemas.openxmlformats.org/markup-compatibility/2006">
              <mc:Choice xmlns:v="urn:schemas-microsoft-com:vml" Requires="v">
                <p:oleObj spid="_x0000_s13436" name="Equation" r:id="rId8" imgW="761760" imgH="304560" progId="Equation.3">
                  <p:embed/>
                </p:oleObj>
              </mc:Choice>
              <mc:Fallback>
                <p:oleObj name="Equation" r:id="rId8" imgW="761760" imgH="3045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1413" y="5187950"/>
                        <a:ext cx="13335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3485" name="Group 13"/>
          <p:cNvGrpSpPr>
            <a:grpSpLocks/>
          </p:cNvGrpSpPr>
          <p:nvPr/>
        </p:nvGrpSpPr>
        <p:grpSpPr bwMode="auto">
          <a:xfrm>
            <a:off x="71438" y="4857750"/>
            <a:ext cx="1655762" cy="1214438"/>
            <a:chOff x="99" y="2286"/>
            <a:chExt cx="1043" cy="765"/>
          </a:xfrm>
        </p:grpSpPr>
        <p:sp>
          <p:nvSpPr>
            <p:cNvPr id="233486" name="Text Box 14"/>
            <p:cNvSpPr txBox="1">
              <a:spLocks noChangeArrowheads="1"/>
            </p:cNvSpPr>
            <p:nvPr/>
          </p:nvSpPr>
          <p:spPr bwMode="auto">
            <a:xfrm>
              <a:off x="99" y="2286"/>
              <a:ext cx="1043"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Symbol" pitchFamily="84" charset="2"/>
                <a:buChar char="»"/>
              </a:pPr>
              <a:r>
                <a:rPr lang="en-US" sz="2800">
                  <a:solidFill>
                    <a:srgbClr val="CC0000"/>
                  </a:solidFill>
                  <a:latin typeface="Comic Sans MS" pitchFamily="66" charset="0"/>
                  <a:sym typeface="Symbol" pitchFamily="84" charset="2"/>
                </a:rPr>
                <a:t>n</a:t>
              </a:r>
            </a:p>
            <a:p>
              <a:pPr>
                <a:buFont typeface="Symbol" pitchFamily="84" charset="2"/>
                <a:buNone/>
              </a:pPr>
              <a:r>
                <a:rPr lang="en-US" sz="2400">
                  <a:solidFill>
                    <a:srgbClr val="CC0000"/>
                  </a:solidFill>
                  <a:latin typeface="Comic Sans MS" pitchFamily="66" charset="0"/>
                  <a:sym typeface="Symbol" pitchFamily="84" charset="2"/>
                </a:rPr>
                <a:t>exchanges</a:t>
              </a:r>
            </a:p>
          </p:txBody>
        </p:sp>
        <p:sp>
          <p:nvSpPr>
            <p:cNvPr id="233487" name="Freeform 15"/>
            <p:cNvSpPr>
              <a:spLocks/>
            </p:cNvSpPr>
            <p:nvPr/>
          </p:nvSpPr>
          <p:spPr bwMode="auto">
            <a:xfrm rot="5400000" flipV="1">
              <a:off x="698" y="2813"/>
              <a:ext cx="208" cy="267"/>
            </a:xfrm>
            <a:custGeom>
              <a:avLst/>
              <a:gdLst>
                <a:gd name="T0" fmla="*/ 0 w 208"/>
                <a:gd name="T1" fmla="*/ 0 h 270"/>
                <a:gd name="T2" fmla="*/ 171 w 208"/>
                <a:gd name="T3" fmla="*/ 110 h 270"/>
                <a:gd name="T4" fmla="*/ 208 w 208"/>
                <a:gd name="T5" fmla="*/ 270 h 270"/>
              </a:gdLst>
              <a:ahLst/>
              <a:cxnLst>
                <a:cxn ang="0">
                  <a:pos x="T0" y="T1"/>
                </a:cxn>
                <a:cxn ang="0">
                  <a:pos x="T2" y="T3"/>
                </a:cxn>
                <a:cxn ang="0">
                  <a:pos x="T4" y="T5"/>
                </a:cxn>
              </a:cxnLst>
              <a:rect l="0" t="0" r="r" b="b"/>
              <a:pathLst>
                <a:path w="208" h="270">
                  <a:moveTo>
                    <a:pt x="0" y="0"/>
                  </a:moveTo>
                  <a:cubicBezTo>
                    <a:pt x="68" y="32"/>
                    <a:pt x="136" y="65"/>
                    <a:pt x="171" y="110"/>
                  </a:cubicBezTo>
                  <a:cubicBezTo>
                    <a:pt x="206" y="155"/>
                    <a:pt x="207" y="212"/>
                    <a:pt x="208" y="27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905077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348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34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34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348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3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3348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34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348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348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33481">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347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3347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347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33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nimBg="1"/>
      <p:bldP spid="23347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Selection Sort – </a:t>
            </a:r>
            <a:r>
              <a:rPr lang="en-US" dirty="0" err="1" smtClean="0"/>
              <a:t>contd</a:t>
            </a:r>
            <a:r>
              <a:rPr lang="en-US" dirty="0" smtClean="0"/>
              <a:t>… </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882989847"/>
              </p:ext>
            </p:extLst>
          </p:nvPr>
        </p:nvGraphicFramePr>
        <p:xfrm>
          <a:off x="457200" y="1905000"/>
          <a:ext cx="8534400" cy="808831"/>
        </p:xfrm>
        <a:graphic>
          <a:graphicData uri="http://schemas.openxmlformats.org/presentationml/2006/ole">
            <mc:AlternateContent xmlns:mc="http://schemas.openxmlformats.org/markup-compatibility/2006">
              <mc:Choice xmlns:v="urn:schemas-microsoft-com:vml" Requires="v">
                <p:oleObj spid="_x0000_s14378" name="Equation" r:id="rId3" imgW="5410200" imgH="444500" progId="Equation.DSMT4">
                  <p:embed/>
                </p:oleObj>
              </mc:Choice>
              <mc:Fallback>
                <p:oleObj name="Equation" r:id="rId3" imgW="54102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8534400" cy="80883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05761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Insertion Sort vs. Selection Sort</a:t>
            </a:r>
            <a:endParaRPr lang="en-US" dirty="0"/>
          </a:p>
        </p:txBody>
      </p:sp>
      <p:sp>
        <p:nvSpPr>
          <p:cNvPr id="3" name="Content Placeholder 2"/>
          <p:cNvSpPr>
            <a:spLocks noGrp="1"/>
          </p:cNvSpPr>
          <p:nvPr>
            <p:ph idx="1"/>
          </p:nvPr>
        </p:nvSpPr>
        <p:spPr/>
        <p:txBody>
          <a:bodyPr>
            <a:normAutofit fontScale="77500" lnSpcReduction="20000"/>
          </a:bodyPr>
          <a:lstStyle/>
          <a:p>
            <a:pPr marL="0" indent="0">
              <a:spcBef>
                <a:spcPts val="1200"/>
              </a:spcBef>
              <a:buNone/>
            </a:pPr>
            <a:r>
              <a:rPr lang="en-US" dirty="0" smtClean="0"/>
              <a:t>They are different algorithms</a:t>
            </a:r>
          </a:p>
          <a:p>
            <a:pPr marL="0" indent="0">
              <a:spcBef>
                <a:spcPts val="1200"/>
              </a:spcBef>
              <a:buNone/>
            </a:pPr>
            <a:endParaRPr lang="en-US" sz="1300" dirty="0" smtClean="0"/>
          </a:p>
          <a:p>
            <a:pPr marL="0" indent="0">
              <a:spcBef>
                <a:spcPts val="1200"/>
              </a:spcBef>
              <a:buNone/>
            </a:pPr>
            <a:r>
              <a:rPr lang="en-US" dirty="0" smtClean="0"/>
              <a:t>They solve the same problem</a:t>
            </a:r>
          </a:p>
          <a:p>
            <a:pPr marL="0" indent="0">
              <a:spcBef>
                <a:spcPts val="1200"/>
              </a:spcBef>
              <a:buNone/>
            </a:pPr>
            <a:endParaRPr lang="en-US" sz="1300" dirty="0" smtClean="0"/>
          </a:p>
          <a:p>
            <a:pPr marL="0" indent="0">
              <a:spcBef>
                <a:spcPts val="1200"/>
              </a:spcBef>
              <a:buNone/>
            </a:pPr>
            <a:r>
              <a:rPr lang="en-US" dirty="0" smtClean="0"/>
              <a:t>Have the same worst-case and average-case asymptotic complexity</a:t>
            </a:r>
          </a:p>
          <a:p>
            <a:pPr>
              <a:spcBef>
                <a:spcPts val="1200"/>
              </a:spcBef>
            </a:pPr>
            <a:r>
              <a:rPr lang="en-US" dirty="0" smtClean="0"/>
              <a:t>Insertion-sort has better best-case complexity (when input is “mostly sorted”)</a:t>
            </a:r>
          </a:p>
          <a:p>
            <a:pPr marL="0" indent="0">
              <a:spcBef>
                <a:spcPts val="1200"/>
              </a:spcBef>
              <a:buNone/>
            </a:pPr>
            <a:endParaRPr lang="en-US" sz="1300" dirty="0" smtClean="0"/>
          </a:p>
          <a:p>
            <a:pPr marL="0" indent="0">
              <a:spcBef>
                <a:spcPts val="1200"/>
              </a:spcBef>
              <a:buNone/>
            </a:pPr>
            <a:r>
              <a:rPr lang="en-US" dirty="0" smtClean="0"/>
              <a:t>Other algorithms are more efficient for larger arrays that are not already almost sorted</a:t>
            </a:r>
          </a:p>
          <a:p>
            <a:pPr>
              <a:spcBef>
                <a:spcPts val="1200"/>
              </a:spcBef>
            </a:pPr>
            <a:r>
              <a:rPr lang="en-US" dirty="0"/>
              <a:t>Insertion </a:t>
            </a:r>
            <a:r>
              <a:rPr lang="en-US" dirty="0" smtClean="0"/>
              <a:t>sort works well with small arrays </a:t>
            </a:r>
            <a:endParaRPr lang="en-US" dirty="0"/>
          </a:p>
        </p:txBody>
      </p:sp>
    </p:spTree>
    <p:extLst>
      <p:ext uri="{BB962C8B-B14F-4D97-AF65-F5344CB8AC3E}">
        <p14:creationId xmlns:p14="http://schemas.microsoft.com/office/powerpoint/2010/main" val="3797045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Will </a:t>
            </a:r>
            <a:r>
              <a:rPr lang="en-US" b="1" dirty="0" smtClean="0">
                <a:solidFill>
                  <a:schemeClr val="accent2"/>
                </a:solidFill>
              </a:rPr>
              <a:t>NOT</a:t>
            </a:r>
            <a:r>
              <a:rPr lang="en-US" dirty="0" smtClean="0"/>
              <a:t> Cover Bubble Sort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t>Bubble Sort is not a good algorithm</a:t>
            </a:r>
          </a:p>
          <a:p>
            <a:r>
              <a:rPr lang="en-US" sz="2600" dirty="0" smtClean="0"/>
              <a:t>Poor asymptotic complexity: O(n</a:t>
            </a:r>
            <a:r>
              <a:rPr lang="en-US" sz="2600" baseline="30000" dirty="0" smtClean="0"/>
              <a:t>2</a:t>
            </a:r>
            <a:r>
              <a:rPr lang="en-US" sz="2600" dirty="0" smtClean="0"/>
              <a:t>) average</a:t>
            </a:r>
          </a:p>
          <a:p>
            <a:r>
              <a:rPr lang="en-US" sz="2600" dirty="0" smtClean="0"/>
              <a:t>Not efficient with respect to constant factors</a:t>
            </a:r>
          </a:p>
          <a:p>
            <a:r>
              <a:rPr lang="en-US" sz="2600" dirty="0" smtClean="0"/>
              <a:t>If it is good at something, some other algorithm does the same or better</a:t>
            </a:r>
          </a:p>
          <a:p>
            <a:pPr marL="0" indent="0">
              <a:buNone/>
            </a:pPr>
            <a:endParaRPr lang="en-US" sz="1800" dirty="0" smtClean="0"/>
          </a:p>
          <a:p>
            <a:pPr marL="0" indent="0">
              <a:buNone/>
            </a:pPr>
            <a:r>
              <a:rPr lang="en-US" sz="2600" dirty="0" smtClean="0"/>
              <a:t>However, Bubble Sort is often taught about</a:t>
            </a:r>
          </a:p>
          <a:p>
            <a:r>
              <a:rPr lang="en-US" sz="2600" dirty="0" smtClean="0"/>
              <a:t>Some people teach it just because it was taught to them</a:t>
            </a:r>
          </a:p>
          <a:p>
            <a:r>
              <a:rPr lang="en-US" sz="2600" dirty="0" smtClean="0"/>
              <a:t>Fun article to read: </a:t>
            </a:r>
            <a:r>
              <a:rPr lang="en-US" sz="2600" dirty="0"/>
              <a:t/>
            </a:r>
            <a:br>
              <a:rPr lang="en-US" sz="2600" dirty="0"/>
            </a:br>
            <a:r>
              <a:rPr lang="en-US" sz="2600" i="1" dirty="0" smtClean="0"/>
              <a:t>Bubble Sort: An Archaeological Algorithmic Analysis</a:t>
            </a:r>
            <a:r>
              <a:rPr lang="en-US" sz="2600" dirty="0" smtClean="0"/>
              <a:t>, Owen </a:t>
            </a:r>
            <a:r>
              <a:rPr lang="en-US" sz="2600" dirty="0" err="1" smtClean="0"/>
              <a:t>Astrachan</a:t>
            </a:r>
            <a:r>
              <a:rPr lang="en-US" sz="2600" dirty="0" smtClean="0"/>
              <a:t>, SIGCSE 2003</a:t>
            </a:r>
            <a:endParaRPr lang="en-US" sz="2600" dirty="0"/>
          </a:p>
        </p:txBody>
      </p:sp>
    </p:spTree>
    <p:extLst>
      <p:ext uri="{BB962C8B-B14F-4D97-AF65-F5344CB8AC3E}">
        <p14:creationId xmlns:p14="http://schemas.microsoft.com/office/powerpoint/2010/main" val="396436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274638"/>
            <a:ext cx="8229600" cy="1020762"/>
          </a:xfrm>
        </p:spPr>
        <p:txBody>
          <a:bodyPr>
            <a:normAutofit fontScale="90000"/>
          </a:bodyPr>
          <a:lstStyle/>
          <a:p>
            <a:r>
              <a:rPr lang="en-US" dirty="0"/>
              <a:t>Bubble Sort </a:t>
            </a:r>
            <a:r>
              <a:rPr lang="en-US" dirty="0" smtClean="0"/>
              <a:t>(</a:t>
            </a:r>
            <a:r>
              <a:rPr lang="en-US" dirty="0" smtClean="0">
                <a:solidFill>
                  <a:srgbClr val="0070C0"/>
                </a:solidFill>
              </a:rPr>
              <a:t>For your reference… Recall from CSE1001!</a:t>
            </a:r>
            <a:r>
              <a:rPr lang="en-US" dirty="0" smtClean="0"/>
              <a:t>)</a:t>
            </a:r>
            <a:endParaRPr lang="en-US" dirty="0"/>
          </a:p>
        </p:txBody>
      </p:sp>
      <p:sp>
        <p:nvSpPr>
          <p:cNvPr id="226307" name="Rectangle 3"/>
          <p:cNvSpPr>
            <a:spLocks noGrp="1" noChangeArrowheads="1"/>
          </p:cNvSpPr>
          <p:nvPr>
            <p:ph type="body" idx="1"/>
          </p:nvPr>
        </p:nvSpPr>
        <p:spPr/>
        <p:txBody>
          <a:bodyPr>
            <a:normAutofit fontScale="92500" lnSpcReduction="10000"/>
          </a:bodyPr>
          <a:lstStyle/>
          <a:p>
            <a:r>
              <a:rPr lang="en-US" dirty="0"/>
              <a:t>Idea:</a:t>
            </a:r>
          </a:p>
          <a:p>
            <a:pPr lvl="1"/>
            <a:r>
              <a:rPr lang="en-US" dirty="0"/>
              <a:t>Repeatedly pass through the array</a:t>
            </a:r>
          </a:p>
          <a:p>
            <a:pPr lvl="1"/>
            <a:r>
              <a:rPr lang="en-US" dirty="0"/>
              <a:t>Swaps adjacent elements that are out of order</a:t>
            </a:r>
          </a:p>
          <a:p>
            <a:endParaRPr lang="en-US" dirty="0"/>
          </a:p>
          <a:p>
            <a:endParaRPr lang="en-US" dirty="0"/>
          </a:p>
          <a:p>
            <a:endParaRPr lang="en-US" dirty="0"/>
          </a:p>
          <a:p>
            <a:endParaRPr lang="en-US" dirty="0"/>
          </a:p>
          <a:p>
            <a:r>
              <a:rPr lang="en-US" dirty="0"/>
              <a:t>Easier to implement, but slower than Insertion sort</a:t>
            </a:r>
          </a:p>
        </p:txBody>
      </p:sp>
      <p:sp>
        <p:nvSpPr>
          <p:cNvPr id="226308" name="Text Box 4"/>
          <p:cNvSpPr txBox="1">
            <a:spLocks noChangeArrowheads="1"/>
          </p:cNvSpPr>
          <p:nvPr/>
        </p:nvSpPr>
        <p:spPr bwMode="auto">
          <a:xfrm>
            <a:off x="2271713" y="334962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1</a:t>
            </a:r>
          </a:p>
        </p:txBody>
      </p:sp>
      <p:sp>
        <p:nvSpPr>
          <p:cNvPr id="226309" name="Text Box 5"/>
          <p:cNvSpPr txBox="1">
            <a:spLocks noChangeArrowheads="1"/>
          </p:cNvSpPr>
          <p:nvPr/>
        </p:nvSpPr>
        <p:spPr bwMode="auto">
          <a:xfrm>
            <a:off x="2757488" y="334962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2</a:t>
            </a:r>
          </a:p>
        </p:txBody>
      </p:sp>
      <p:sp>
        <p:nvSpPr>
          <p:cNvPr id="226310" name="Text Box 6"/>
          <p:cNvSpPr txBox="1">
            <a:spLocks noChangeArrowheads="1"/>
          </p:cNvSpPr>
          <p:nvPr/>
        </p:nvSpPr>
        <p:spPr bwMode="auto">
          <a:xfrm>
            <a:off x="3179763" y="334962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3</a:t>
            </a:r>
          </a:p>
        </p:txBody>
      </p:sp>
      <p:sp>
        <p:nvSpPr>
          <p:cNvPr id="226311" name="Text Box 7"/>
          <p:cNvSpPr txBox="1">
            <a:spLocks noChangeArrowheads="1"/>
          </p:cNvSpPr>
          <p:nvPr/>
        </p:nvSpPr>
        <p:spPr bwMode="auto">
          <a:xfrm>
            <a:off x="4989513" y="334962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n</a:t>
            </a:r>
          </a:p>
        </p:txBody>
      </p:sp>
      <p:sp>
        <p:nvSpPr>
          <p:cNvPr id="226312" name="Text Box 8"/>
          <p:cNvSpPr txBox="1">
            <a:spLocks noChangeArrowheads="1"/>
          </p:cNvSpPr>
          <p:nvPr/>
        </p:nvSpPr>
        <p:spPr bwMode="auto">
          <a:xfrm>
            <a:off x="2273300" y="3032125"/>
            <a:ext cx="23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a:t>
            </a:r>
          </a:p>
        </p:txBody>
      </p:sp>
      <p:sp>
        <p:nvSpPr>
          <p:cNvPr id="226313" name="Line 9"/>
          <p:cNvSpPr>
            <a:spLocks noChangeShapeType="1"/>
          </p:cNvSpPr>
          <p:nvPr/>
        </p:nvSpPr>
        <p:spPr bwMode="auto">
          <a:xfrm>
            <a:off x="2633663" y="3224213"/>
            <a:ext cx="2520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6314" name="Group 10"/>
          <p:cNvGrpSpPr>
            <a:grpSpLocks/>
          </p:cNvGrpSpPr>
          <p:nvPr/>
        </p:nvGrpSpPr>
        <p:grpSpPr bwMode="auto">
          <a:xfrm>
            <a:off x="2219325" y="3630613"/>
            <a:ext cx="3154363" cy="423862"/>
            <a:chOff x="221" y="912"/>
            <a:chExt cx="1987" cy="267"/>
          </a:xfrm>
        </p:grpSpPr>
        <p:sp>
          <p:nvSpPr>
            <p:cNvPr id="226315" name="Rectangle 1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6316" name="Rectangle 1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6317" name="Rectangle 1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6318" name="Rectangle 1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6319" name="Rectangle 15"/>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6320" name="Rectangle 16"/>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6321" name="Rectangle 17"/>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6322" name="Line 18"/>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6323" name="Line 19"/>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6324" name="Line 20"/>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6325" name="Line 21"/>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6326" name="Line 22"/>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6327" name="Line 23"/>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6328" name="Line 24"/>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6329" name="Line 25"/>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6330" name="Line 26"/>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6331" name="Line 27"/>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6332" name="Text Box 28"/>
          <p:cNvSpPr txBox="1">
            <a:spLocks noChangeArrowheads="1"/>
          </p:cNvSpPr>
          <p:nvPr/>
        </p:nvSpPr>
        <p:spPr bwMode="auto">
          <a:xfrm>
            <a:off x="5068888" y="4138613"/>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sp>
        <p:nvSpPr>
          <p:cNvPr id="226333" name="Line 29"/>
          <p:cNvSpPr>
            <a:spLocks noChangeShapeType="1"/>
          </p:cNvSpPr>
          <p:nvPr/>
        </p:nvSpPr>
        <p:spPr bwMode="auto">
          <a:xfrm flipH="1">
            <a:off x="2859088" y="4291013"/>
            <a:ext cx="2209800"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115652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Example</a:t>
            </a:r>
          </a:p>
        </p:txBody>
      </p:sp>
      <p:grpSp>
        <p:nvGrpSpPr>
          <p:cNvPr id="227331" name="Group 3"/>
          <p:cNvGrpSpPr>
            <a:grpSpLocks/>
          </p:cNvGrpSpPr>
          <p:nvPr/>
        </p:nvGrpSpPr>
        <p:grpSpPr bwMode="auto">
          <a:xfrm>
            <a:off x="304800" y="1219200"/>
            <a:ext cx="3200400" cy="717550"/>
            <a:chOff x="192" y="768"/>
            <a:chExt cx="2016" cy="452"/>
          </a:xfrm>
        </p:grpSpPr>
        <p:grpSp>
          <p:nvGrpSpPr>
            <p:cNvPr id="227332" name="Group 4"/>
            <p:cNvGrpSpPr>
              <a:grpSpLocks/>
            </p:cNvGrpSpPr>
            <p:nvPr/>
          </p:nvGrpSpPr>
          <p:grpSpPr bwMode="auto">
            <a:xfrm>
              <a:off x="221" y="768"/>
              <a:ext cx="1987" cy="267"/>
              <a:chOff x="221" y="912"/>
              <a:chExt cx="1987" cy="267"/>
            </a:xfrm>
          </p:grpSpPr>
          <p:sp>
            <p:nvSpPr>
              <p:cNvPr id="227333" name="Rectangle 5"/>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334" name="Rectangle 6"/>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335" name="Rectangle 7"/>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336" name="Rectangle 8"/>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337" name="Rectangle 9"/>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338" name="Rectangle 10"/>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339" name="Rectangle 11"/>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340" name="Line 12"/>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41" name="Line 13"/>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42" name="Line 14"/>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43" name="Line 15"/>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44" name="Line 16"/>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45" name="Line 17"/>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46" name="Line 18"/>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47" name="Line 19"/>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48" name="Line 20"/>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49" name="Line 21"/>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350" name="Text Box 22"/>
            <p:cNvSpPr txBox="1">
              <a:spLocks noChangeArrowheads="1"/>
            </p:cNvSpPr>
            <p:nvPr/>
          </p:nvSpPr>
          <p:spPr bwMode="auto">
            <a:xfrm>
              <a:off x="192" y="1008"/>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1</a:t>
              </a:r>
            </a:p>
          </p:txBody>
        </p:sp>
        <p:sp>
          <p:nvSpPr>
            <p:cNvPr id="227351" name="Text Box 23"/>
            <p:cNvSpPr txBox="1">
              <a:spLocks noChangeArrowheads="1"/>
            </p:cNvSpPr>
            <p:nvPr/>
          </p:nvSpPr>
          <p:spPr bwMode="auto">
            <a:xfrm>
              <a:off x="2016" y="100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sp>
          <p:nvSpPr>
            <p:cNvPr id="227352" name="Line 24"/>
            <p:cNvSpPr>
              <a:spLocks noChangeShapeType="1"/>
            </p:cNvSpPr>
            <p:nvPr/>
          </p:nvSpPr>
          <p:spPr bwMode="auto">
            <a:xfrm flipH="1">
              <a:off x="624" y="1104"/>
              <a:ext cx="1392"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7353" name="Group 25"/>
          <p:cNvGrpSpPr>
            <a:grpSpLocks/>
          </p:cNvGrpSpPr>
          <p:nvPr/>
        </p:nvGrpSpPr>
        <p:grpSpPr bwMode="auto">
          <a:xfrm>
            <a:off x="304800" y="2025650"/>
            <a:ext cx="3230563" cy="717550"/>
            <a:chOff x="192" y="1344"/>
            <a:chExt cx="2035" cy="452"/>
          </a:xfrm>
        </p:grpSpPr>
        <p:grpSp>
          <p:nvGrpSpPr>
            <p:cNvPr id="227354" name="Group 26"/>
            <p:cNvGrpSpPr>
              <a:grpSpLocks/>
            </p:cNvGrpSpPr>
            <p:nvPr/>
          </p:nvGrpSpPr>
          <p:grpSpPr bwMode="auto">
            <a:xfrm>
              <a:off x="240" y="1344"/>
              <a:ext cx="1987" cy="267"/>
              <a:chOff x="221" y="912"/>
              <a:chExt cx="1987" cy="267"/>
            </a:xfrm>
          </p:grpSpPr>
          <p:sp>
            <p:nvSpPr>
              <p:cNvPr id="227355" name="Rectangle 27"/>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356" name="Rectangle 28"/>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357" name="Rectangle 29"/>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358" name="Rectangle 30"/>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359" name="Rectangle 31"/>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360" name="Rectangle 32"/>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361" name="Rectangle 33"/>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362" name="Line 34"/>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63" name="Line 35"/>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64" name="Line 36"/>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65" name="Line 37"/>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66" name="Line 38"/>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67" name="Line 39"/>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68" name="Line 40"/>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69" name="Line 41"/>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70" name="Line 42"/>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71" name="Line 43"/>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372" name="Text Box 44"/>
            <p:cNvSpPr txBox="1">
              <a:spLocks noChangeArrowheads="1"/>
            </p:cNvSpPr>
            <p:nvPr/>
          </p:nvSpPr>
          <p:spPr bwMode="auto">
            <a:xfrm>
              <a:off x="192" y="1584"/>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1</a:t>
              </a:r>
            </a:p>
          </p:txBody>
        </p:sp>
        <p:sp>
          <p:nvSpPr>
            <p:cNvPr id="227373" name="Text Box 45"/>
            <p:cNvSpPr txBox="1">
              <a:spLocks noChangeArrowheads="1"/>
            </p:cNvSpPr>
            <p:nvPr/>
          </p:nvSpPr>
          <p:spPr bwMode="auto">
            <a:xfrm>
              <a:off x="1728" y="158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sp>
          <p:nvSpPr>
            <p:cNvPr id="227374" name="Line 46"/>
            <p:cNvSpPr>
              <a:spLocks noChangeShapeType="1"/>
            </p:cNvSpPr>
            <p:nvPr/>
          </p:nvSpPr>
          <p:spPr bwMode="auto">
            <a:xfrm flipH="1">
              <a:off x="624" y="1680"/>
              <a:ext cx="1056"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7375" name="Group 47"/>
          <p:cNvGrpSpPr>
            <a:grpSpLocks/>
          </p:cNvGrpSpPr>
          <p:nvPr/>
        </p:nvGrpSpPr>
        <p:grpSpPr bwMode="auto">
          <a:xfrm>
            <a:off x="304800" y="2832100"/>
            <a:ext cx="3230563" cy="749300"/>
            <a:chOff x="192" y="1900"/>
            <a:chExt cx="2035" cy="472"/>
          </a:xfrm>
        </p:grpSpPr>
        <p:grpSp>
          <p:nvGrpSpPr>
            <p:cNvPr id="227376" name="Group 48"/>
            <p:cNvGrpSpPr>
              <a:grpSpLocks/>
            </p:cNvGrpSpPr>
            <p:nvPr/>
          </p:nvGrpSpPr>
          <p:grpSpPr bwMode="auto">
            <a:xfrm>
              <a:off x="240" y="1900"/>
              <a:ext cx="1987" cy="267"/>
              <a:chOff x="221" y="912"/>
              <a:chExt cx="1987" cy="267"/>
            </a:xfrm>
          </p:grpSpPr>
          <p:sp>
            <p:nvSpPr>
              <p:cNvPr id="227377" name="Rectangle 49"/>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378" name="Rectangle 50"/>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379" name="Rectangle 51"/>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380" name="Rectangle 52"/>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381" name="Rectangle 53"/>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382" name="Rectangle 54"/>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383" name="Rectangle 55"/>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384" name="Line 56"/>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85" name="Line 57"/>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86" name="Line 58"/>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87" name="Line 59"/>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88" name="Line 60"/>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89" name="Line 61"/>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90" name="Line 62"/>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91" name="Line 63"/>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92" name="Line 64"/>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393" name="Line 65"/>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394" name="Text Box 66"/>
            <p:cNvSpPr txBox="1">
              <a:spLocks noChangeArrowheads="1"/>
            </p:cNvSpPr>
            <p:nvPr/>
          </p:nvSpPr>
          <p:spPr bwMode="auto">
            <a:xfrm>
              <a:off x="192" y="216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1</a:t>
              </a:r>
            </a:p>
          </p:txBody>
        </p:sp>
        <p:sp>
          <p:nvSpPr>
            <p:cNvPr id="227395" name="Text Box 67"/>
            <p:cNvSpPr txBox="1">
              <a:spLocks noChangeArrowheads="1"/>
            </p:cNvSpPr>
            <p:nvPr/>
          </p:nvSpPr>
          <p:spPr bwMode="auto">
            <a:xfrm>
              <a:off x="1440" y="216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sp>
          <p:nvSpPr>
            <p:cNvPr id="227396" name="Line 68"/>
            <p:cNvSpPr>
              <a:spLocks noChangeShapeType="1"/>
            </p:cNvSpPr>
            <p:nvPr/>
          </p:nvSpPr>
          <p:spPr bwMode="auto">
            <a:xfrm flipH="1">
              <a:off x="624" y="2256"/>
              <a:ext cx="806"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7397" name="Group 69"/>
          <p:cNvGrpSpPr>
            <a:grpSpLocks/>
          </p:cNvGrpSpPr>
          <p:nvPr/>
        </p:nvGrpSpPr>
        <p:grpSpPr bwMode="auto">
          <a:xfrm>
            <a:off x="304800" y="3657600"/>
            <a:ext cx="3230563" cy="717550"/>
            <a:chOff x="192" y="2304"/>
            <a:chExt cx="2035" cy="452"/>
          </a:xfrm>
        </p:grpSpPr>
        <p:grpSp>
          <p:nvGrpSpPr>
            <p:cNvPr id="227398" name="Group 70"/>
            <p:cNvGrpSpPr>
              <a:grpSpLocks/>
            </p:cNvGrpSpPr>
            <p:nvPr/>
          </p:nvGrpSpPr>
          <p:grpSpPr bwMode="auto">
            <a:xfrm>
              <a:off x="240" y="2304"/>
              <a:ext cx="1987" cy="267"/>
              <a:chOff x="221" y="912"/>
              <a:chExt cx="1987" cy="267"/>
            </a:xfrm>
          </p:grpSpPr>
          <p:sp>
            <p:nvSpPr>
              <p:cNvPr id="227399" name="Rectangle 7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400" name="Rectangle 7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401" name="Rectangle 7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402" name="Rectangle 7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403" name="Rectangle 75"/>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404" name="Rectangle 76"/>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405" name="Rectangle 77"/>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406" name="Line 78"/>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07" name="Line 79"/>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08" name="Line 80"/>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09" name="Line 81"/>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10" name="Line 82"/>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11" name="Line 83"/>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12" name="Line 84"/>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13" name="Line 85"/>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14" name="Line 86"/>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15" name="Line 87"/>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416" name="Text Box 88"/>
            <p:cNvSpPr txBox="1">
              <a:spLocks noChangeArrowheads="1"/>
            </p:cNvSpPr>
            <p:nvPr/>
          </p:nvSpPr>
          <p:spPr bwMode="auto">
            <a:xfrm>
              <a:off x="192" y="2544"/>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1</a:t>
              </a:r>
            </a:p>
          </p:txBody>
        </p:sp>
        <p:sp>
          <p:nvSpPr>
            <p:cNvPr id="227417" name="Text Box 89"/>
            <p:cNvSpPr txBox="1">
              <a:spLocks noChangeArrowheads="1"/>
            </p:cNvSpPr>
            <p:nvPr/>
          </p:nvSpPr>
          <p:spPr bwMode="auto">
            <a:xfrm>
              <a:off x="1152" y="254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sp>
          <p:nvSpPr>
            <p:cNvPr id="227418" name="Line 90"/>
            <p:cNvSpPr>
              <a:spLocks noChangeShapeType="1"/>
            </p:cNvSpPr>
            <p:nvPr/>
          </p:nvSpPr>
          <p:spPr bwMode="auto">
            <a:xfrm flipH="1">
              <a:off x="624" y="2640"/>
              <a:ext cx="518"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7419" name="Group 91"/>
          <p:cNvGrpSpPr>
            <a:grpSpLocks/>
          </p:cNvGrpSpPr>
          <p:nvPr/>
        </p:nvGrpSpPr>
        <p:grpSpPr bwMode="auto">
          <a:xfrm>
            <a:off x="304800" y="4495800"/>
            <a:ext cx="3230563" cy="717550"/>
            <a:chOff x="192" y="2832"/>
            <a:chExt cx="2035" cy="452"/>
          </a:xfrm>
        </p:grpSpPr>
        <p:grpSp>
          <p:nvGrpSpPr>
            <p:cNvPr id="227420" name="Group 92"/>
            <p:cNvGrpSpPr>
              <a:grpSpLocks/>
            </p:cNvGrpSpPr>
            <p:nvPr/>
          </p:nvGrpSpPr>
          <p:grpSpPr bwMode="auto">
            <a:xfrm>
              <a:off x="240" y="2832"/>
              <a:ext cx="1987" cy="267"/>
              <a:chOff x="221" y="912"/>
              <a:chExt cx="1987" cy="267"/>
            </a:xfrm>
          </p:grpSpPr>
          <p:sp>
            <p:nvSpPr>
              <p:cNvPr id="227421" name="Rectangle 93"/>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422" name="Rectangle 94"/>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423" name="Rectangle 95"/>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424" name="Rectangle 96"/>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425" name="Rectangle 97"/>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426" name="Rectangle 98"/>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427" name="Rectangle 99"/>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428" name="Line 100"/>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29" name="Line 101"/>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30" name="Line 102"/>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31" name="Line 103"/>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32" name="Line 104"/>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33" name="Line 105"/>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34" name="Line 106"/>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35" name="Line 107"/>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36" name="Line 108"/>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37" name="Line 109"/>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438" name="Text Box 110"/>
            <p:cNvSpPr txBox="1">
              <a:spLocks noChangeArrowheads="1"/>
            </p:cNvSpPr>
            <p:nvPr/>
          </p:nvSpPr>
          <p:spPr bwMode="auto">
            <a:xfrm>
              <a:off x="192" y="3072"/>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1</a:t>
              </a:r>
            </a:p>
          </p:txBody>
        </p:sp>
        <p:sp>
          <p:nvSpPr>
            <p:cNvPr id="227439" name="Text Box 111"/>
            <p:cNvSpPr txBox="1">
              <a:spLocks noChangeArrowheads="1"/>
            </p:cNvSpPr>
            <p:nvPr/>
          </p:nvSpPr>
          <p:spPr bwMode="auto">
            <a:xfrm>
              <a:off x="912" y="307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sp>
          <p:nvSpPr>
            <p:cNvPr id="227440" name="Line 112"/>
            <p:cNvSpPr>
              <a:spLocks noChangeShapeType="1"/>
            </p:cNvSpPr>
            <p:nvPr/>
          </p:nvSpPr>
          <p:spPr bwMode="auto">
            <a:xfrm flipH="1">
              <a:off x="624" y="3168"/>
              <a:ext cx="288"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7441" name="Group 113"/>
          <p:cNvGrpSpPr>
            <a:grpSpLocks/>
          </p:cNvGrpSpPr>
          <p:nvPr/>
        </p:nvGrpSpPr>
        <p:grpSpPr bwMode="auto">
          <a:xfrm>
            <a:off x="304800" y="5302250"/>
            <a:ext cx="3230563" cy="749300"/>
            <a:chOff x="192" y="3340"/>
            <a:chExt cx="2035" cy="472"/>
          </a:xfrm>
        </p:grpSpPr>
        <p:grpSp>
          <p:nvGrpSpPr>
            <p:cNvPr id="227442" name="Group 114"/>
            <p:cNvGrpSpPr>
              <a:grpSpLocks/>
            </p:cNvGrpSpPr>
            <p:nvPr/>
          </p:nvGrpSpPr>
          <p:grpSpPr bwMode="auto">
            <a:xfrm>
              <a:off x="240" y="3340"/>
              <a:ext cx="1987" cy="267"/>
              <a:chOff x="221" y="912"/>
              <a:chExt cx="1987" cy="267"/>
            </a:xfrm>
          </p:grpSpPr>
          <p:sp>
            <p:nvSpPr>
              <p:cNvPr id="227443" name="Rectangle 115"/>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444" name="Rectangle 116"/>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445" name="Rectangle 117"/>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446" name="Rectangle 118"/>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447" name="Rectangle 119"/>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448" name="Rectangle 120"/>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449" name="Rectangle 121"/>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450" name="Line 122"/>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51" name="Line 123"/>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52" name="Line 124"/>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53" name="Line 125"/>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54" name="Line 126"/>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55" name="Line 127"/>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56" name="Line 128"/>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57" name="Line 129"/>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58" name="Line 130"/>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59" name="Line 131"/>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460" name="Text Box 132"/>
            <p:cNvSpPr txBox="1">
              <a:spLocks noChangeArrowheads="1"/>
            </p:cNvSpPr>
            <p:nvPr/>
          </p:nvSpPr>
          <p:spPr bwMode="auto">
            <a:xfrm>
              <a:off x="192" y="360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1</a:t>
              </a:r>
            </a:p>
          </p:txBody>
        </p:sp>
        <p:sp>
          <p:nvSpPr>
            <p:cNvPr id="227461" name="Text Box 133"/>
            <p:cNvSpPr txBox="1">
              <a:spLocks noChangeArrowheads="1"/>
            </p:cNvSpPr>
            <p:nvPr/>
          </p:nvSpPr>
          <p:spPr bwMode="auto">
            <a:xfrm>
              <a:off x="576" y="360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grpSp>
      <p:grpSp>
        <p:nvGrpSpPr>
          <p:cNvPr id="227462" name="Group 134"/>
          <p:cNvGrpSpPr>
            <a:grpSpLocks/>
          </p:cNvGrpSpPr>
          <p:nvPr/>
        </p:nvGrpSpPr>
        <p:grpSpPr bwMode="auto">
          <a:xfrm>
            <a:off x="304800" y="6108700"/>
            <a:ext cx="3230563" cy="749300"/>
            <a:chOff x="192" y="3340"/>
            <a:chExt cx="2035" cy="472"/>
          </a:xfrm>
        </p:grpSpPr>
        <p:grpSp>
          <p:nvGrpSpPr>
            <p:cNvPr id="227463" name="Group 135"/>
            <p:cNvGrpSpPr>
              <a:grpSpLocks/>
            </p:cNvGrpSpPr>
            <p:nvPr/>
          </p:nvGrpSpPr>
          <p:grpSpPr bwMode="auto">
            <a:xfrm>
              <a:off x="240" y="3340"/>
              <a:ext cx="1987" cy="267"/>
              <a:chOff x="221" y="912"/>
              <a:chExt cx="1987" cy="267"/>
            </a:xfrm>
          </p:grpSpPr>
          <p:sp>
            <p:nvSpPr>
              <p:cNvPr id="227464" name="Rectangle 136"/>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465" name="Rectangle 137"/>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466" name="Rectangle 138"/>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467" name="Rectangle 139"/>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468" name="Rectangle 140"/>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469" name="Rectangle 141"/>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470" name="Rectangle 142"/>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471" name="Line 143"/>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72" name="Line 144"/>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73" name="Line 145"/>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74" name="Line 146"/>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75" name="Line 147"/>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76" name="Line 148"/>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77" name="Line 149"/>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78" name="Line 150"/>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79" name="Line 151"/>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80" name="Line 152"/>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481" name="Text Box 153"/>
            <p:cNvSpPr txBox="1">
              <a:spLocks noChangeArrowheads="1"/>
            </p:cNvSpPr>
            <p:nvPr/>
          </p:nvSpPr>
          <p:spPr bwMode="auto">
            <a:xfrm>
              <a:off x="192" y="360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1</a:t>
              </a:r>
            </a:p>
          </p:txBody>
        </p:sp>
        <p:sp>
          <p:nvSpPr>
            <p:cNvPr id="227482" name="Text Box 154"/>
            <p:cNvSpPr txBox="1">
              <a:spLocks noChangeArrowheads="1"/>
            </p:cNvSpPr>
            <p:nvPr/>
          </p:nvSpPr>
          <p:spPr bwMode="auto">
            <a:xfrm>
              <a:off x="576" y="360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grpSp>
      <p:grpSp>
        <p:nvGrpSpPr>
          <p:cNvPr id="227483" name="Group 155"/>
          <p:cNvGrpSpPr>
            <a:grpSpLocks/>
          </p:cNvGrpSpPr>
          <p:nvPr/>
        </p:nvGrpSpPr>
        <p:grpSpPr bwMode="auto">
          <a:xfrm>
            <a:off x="4922838" y="1219200"/>
            <a:ext cx="3154362" cy="749300"/>
            <a:chOff x="3101" y="768"/>
            <a:chExt cx="1987" cy="472"/>
          </a:xfrm>
        </p:grpSpPr>
        <p:grpSp>
          <p:nvGrpSpPr>
            <p:cNvPr id="227484" name="Group 156"/>
            <p:cNvGrpSpPr>
              <a:grpSpLocks/>
            </p:cNvGrpSpPr>
            <p:nvPr/>
          </p:nvGrpSpPr>
          <p:grpSpPr bwMode="auto">
            <a:xfrm>
              <a:off x="3101" y="768"/>
              <a:ext cx="1987" cy="267"/>
              <a:chOff x="221" y="912"/>
              <a:chExt cx="1987" cy="267"/>
            </a:xfrm>
          </p:grpSpPr>
          <p:sp>
            <p:nvSpPr>
              <p:cNvPr id="227485" name="Rectangle 157"/>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486" name="Rectangle 158"/>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487" name="Rectangle 159"/>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488" name="Rectangle 160"/>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489" name="Rectangle 161"/>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490" name="Rectangle 162"/>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491" name="Rectangle 163"/>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492" name="Line 164"/>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93" name="Line 165"/>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94" name="Line 166"/>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95" name="Line 167"/>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96" name="Line 168"/>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97" name="Line 169"/>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98" name="Line 170"/>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499" name="Line 171"/>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00" name="Line 172"/>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01" name="Line 173"/>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502" name="Text Box 174"/>
            <p:cNvSpPr txBox="1">
              <a:spLocks noChangeArrowheads="1"/>
            </p:cNvSpPr>
            <p:nvPr/>
          </p:nvSpPr>
          <p:spPr bwMode="auto">
            <a:xfrm>
              <a:off x="3334" y="1028"/>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2</a:t>
              </a:r>
            </a:p>
          </p:txBody>
        </p:sp>
        <p:sp>
          <p:nvSpPr>
            <p:cNvPr id="227503" name="Text Box 175"/>
            <p:cNvSpPr txBox="1">
              <a:spLocks noChangeArrowheads="1"/>
            </p:cNvSpPr>
            <p:nvPr/>
          </p:nvSpPr>
          <p:spPr bwMode="auto">
            <a:xfrm>
              <a:off x="4896" y="102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grpSp>
      <p:grpSp>
        <p:nvGrpSpPr>
          <p:cNvPr id="227504" name="Group 176"/>
          <p:cNvGrpSpPr>
            <a:grpSpLocks/>
          </p:cNvGrpSpPr>
          <p:nvPr/>
        </p:nvGrpSpPr>
        <p:grpSpPr bwMode="auto">
          <a:xfrm>
            <a:off x="4922838" y="2025650"/>
            <a:ext cx="3154362" cy="749300"/>
            <a:chOff x="3101" y="1400"/>
            <a:chExt cx="1987" cy="472"/>
          </a:xfrm>
        </p:grpSpPr>
        <p:grpSp>
          <p:nvGrpSpPr>
            <p:cNvPr id="227505" name="Group 177"/>
            <p:cNvGrpSpPr>
              <a:grpSpLocks/>
            </p:cNvGrpSpPr>
            <p:nvPr/>
          </p:nvGrpSpPr>
          <p:grpSpPr bwMode="auto">
            <a:xfrm>
              <a:off x="3101" y="1400"/>
              <a:ext cx="1987" cy="267"/>
              <a:chOff x="221" y="912"/>
              <a:chExt cx="1987" cy="267"/>
            </a:xfrm>
          </p:grpSpPr>
          <p:sp>
            <p:nvSpPr>
              <p:cNvPr id="227506" name="Rectangle 178"/>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507" name="Rectangle 179"/>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508" name="Rectangle 180"/>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509" name="Rectangle 181"/>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510" name="Rectangle 182"/>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511" name="Rectangle 183"/>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512" name="Rectangle 184"/>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513" name="Line 185"/>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14" name="Line 186"/>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15" name="Line 187"/>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16" name="Line 188"/>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17" name="Line 189"/>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18" name="Line 190"/>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19" name="Line 191"/>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20" name="Line 192"/>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21" name="Line 193"/>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22" name="Line 194"/>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523" name="Text Box 195"/>
            <p:cNvSpPr txBox="1">
              <a:spLocks noChangeArrowheads="1"/>
            </p:cNvSpPr>
            <p:nvPr/>
          </p:nvSpPr>
          <p:spPr bwMode="auto">
            <a:xfrm>
              <a:off x="3622" y="166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3</a:t>
              </a:r>
            </a:p>
          </p:txBody>
        </p:sp>
        <p:sp>
          <p:nvSpPr>
            <p:cNvPr id="227524" name="Text Box 196"/>
            <p:cNvSpPr txBox="1">
              <a:spLocks noChangeArrowheads="1"/>
            </p:cNvSpPr>
            <p:nvPr/>
          </p:nvSpPr>
          <p:spPr bwMode="auto">
            <a:xfrm>
              <a:off x="4896" y="1660"/>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grpSp>
      <p:grpSp>
        <p:nvGrpSpPr>
          <p:cNvPr id="227525" name="Group 197"/>
          <p:cNvGrpSpPr>
            <a:grpSpLocks/>
          </p:cNvGrpSpPr>
          <p:nvPr/>
        </p:nvGrpSpPr>
        <p:grpSpPr bwMode="auto">
          <a:xfrm>
            <a:off x="4922838" y="2832100"/>
            <a:ext cx="3154362" cy="749300"/>
            <a:chOff x="3101" y="2024"/>
            <a:chExt cx="1987" cy="472"/>
          </a:xfrm>
        </p:grpSpPr>
        <p:grpSp>
          <p:nvGrpSpPr>
            <p:cNvPr id="227526" name="Group 198"/>
            <p:cNvGrpSpPr>
              <a:grpSpLocks/>
            </p:cNvGrpSpPr>
            <p:nvPr/>
          </p:nvGrpSpPr>
          <p:grpSpPr bwMode="auto">
            <a:xfrm>
              <a:off x="3101" y="2024"/>
              <a:ext cx="1987" cy="267"/>
              <a:chOff x="221" y="912"/>
              <a:chExt cx="1987" cy="267"/>
            </a:xfrm>
          </p:grpSpPr>
          <p:sp>
            <p:nvSpPr>
              <p:cNvPr id="227527" name="Rectangle 199"/>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528" name="Rectangle 200"/>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529" name="Rectangle 201"/>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530" name="Rectangle 202"/>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531" name="Rectangle 203"/>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532" name="Rectangle 204"/>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533" name="Rectangle 205"/>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534" name="Line 206"/>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35" name="Line 207"/>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36" name="Line 208"/>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37" name="Line 209"/>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38" name="Line 210"/>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39" name="Line 211"/>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40" name="Line 212"/>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41" name="Line 213"/>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42" name="Line 214"/>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43" name="Line 215"/>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544" name="Text Box 216"/>
            <p:cNvSpPr txBox="1">
              <a:spLocks noChangeArrowheads="1"/>
            </p:cNvSpPr>
            <p:nvPr/>
          </p:nvSpPr>
          <p:spPr bwMode="auto">
            <a:xfrm>
              <a:off x="3910" y="2284"/>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4</a:t>
              </a:r>
            </a:p>
          </p:txBody>
        </p:sp>
        <p:sp>
          <p:nvSpPr>
            <p:cNvPr id="227545" name="Text Box 217"/>
            <p:cNvSpPr txBox="1">
              <a:spLocks noChangeArrowheads="1"/>
            </p:cNvSpPr>
            <p:nvPr/>
          </p:nvSpPr>
          <p:spPr bwMode="auto">
            <a:xfrm>
              <a:off x="4896" y="2284"/>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grpSp>
      <p:grpSp>
        <p:nvGrpSpPr>
          <p:cNvPr id="227546" name="Group 218"/>
          <p:cNvGrpSpPr>
            <a:grpSpLocks/>
          </p:cNvGrpSpPr>
          <p:nvPr/>
        </p:nvGrpSpPr>
        <p:grpSpPr bwMode="auto">
          <a:xfrm>
            <a:off x="4922838" y="3657600"/>
            <a:ext cx="3154362" cy="749300"/>
            <a:chOff x="3101" y="2688"/>
            <a:chExt cx="1987" cy="472"/>
          </a:xfrm>
        </p:grpSpPr>
        <p:grpSp>
          <p:nvGrpSpPr>
            <p:cNvPr id="227547" name="Group 219"/>
            <p:cNvGrpSpPr>
              <a:grpSpLocks/>
            </p:cNvGrpSpPr>
            <p:nvPr/>
          </p:nvGrpSpPr>
          <p:grpSpPr bwMode="auto">
            <a:xfrm>
              <a:off x="3101" y="2688"/>
              <a:ext cx="1987" cy="267"/>
              <a:chOff x="221" y="912"/>
              <a:chExt cx="1987" cy="267"/>
            </a:xfrm>
          </p:grpSpPr>
          <p:sp>
            <p:nvSpPr>
              <p:cNvPr id="227548" name="Rectangle 220"/>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549" name="Rectangle 221"/>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550" name="Rectangle 222"/>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551" name="Rectangle 223"/>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552" name="Rectangle 224"/>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553" name="Rectangle 225"/>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554" name="Rectangle 226"/>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555" name="Line 227"/>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56" name="Line 228"/>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57" name="Line 229"/>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58" name="Line 230"/>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59" name="Line 231"/>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60" name="Line 232"/>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61" name="Line 233"/>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62" name="Line 234"/>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63" name="Line 235"/>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64" name="Line 236"/>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565" name="Text Box 237"/>
            <p:cNvSpPr txBox="1">
              <a:spLocks noChangeArrowheads="1"/>
            </p:cNvSpPr>
            <p:nvPr/>
          </p:nvSpPr>
          <p:spPr bwMode="auto">
            <a:xfrm>
              <a:off x="4198" y="2948"/>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5</a:t>
              </a:r>
            </a:p>
          </p:txBody>
        </p:sp>
        <p:sp>
          <p:nvSpPr>
            <p:cNvPr id="227566" name="Text Box 238"/>
            <p:cNvSpPr txBox="1">
              <a:spLocks noChangeArrowheads="1"/>
            </p:cNvSpPr>
            <p:nvPr/>
          </p:nvSpPr>
          <p:spPr bwMode="auto">
            <a:xfrm>
              <a:off x="4896" y="294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grpSp>
      <p:grpSp>
        <p:nvGrpSpPr>
          <p:cNvPr id="227567" name="Group 239"/>
          <p:cNvGrpSpPr>
            <a:grpSpLocks/>
          </p:cNvGrpSpPr>
          <p:nvPr/>
        </p:nvGrpSpPr>
        <p:grpSpPr bwMode="auto">
          <a:xfrm>
            <a:off x="4922838" y="4495800"/>
            <a:ext cx="3154362" cy="749300"/>
            <a:chOff x="3101" y="3312"/>
            <a:chExt cx="1987" cy="472"/>
          </a:xfrm>
        </p:grpSpPr>
        <p:grpSp>
          <p:nvGrpSpPr>
            <p:cNvPr id="227568" name="Group 240"/>
            <p:cNvGrpSpPr>
              <a:grpSpLocks/>
            </p:cNvGrpSpPr>
            <p:nvPr/>
          </p:nvGrpSpPr>
          <p:grpSpPr bwMode="auto">
            <a:xfrm>
              <a:off x="3101" y="3312"/>
              <a:ext cx="1987" cy="267"/>
              <a:chOff x="221" y="912"/>
              <a:chExt cx="1987" cy="267"/>
            </a:xfrm>
          </p:grpSpPr>
          <p:sp>
            <p:nvSpPr>
              <p:cNvPr id="227569" name="Rectangle 24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570" name="Rectangle 24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571" name="Rectangle 24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572" name="Rectangle 24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573" name="Rectangle 245"/>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574" name="Rectangle 246"/>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575" name="Rectangle 247"/>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576" name="Line 248"/>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77" name="Line 249"/>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78" name="Line 250"/>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79" name="Line 251"/>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80" name="Line 252"/>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81" name="Line 253"/>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82" name="Line 254"/>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83" name="Line 255"/>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84" name="Line 256"/>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85" name="Line 257"/>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586" name="Text Box 258"/>
            <p:cNvSpPr txBox="1">
              <a:spLocks noChangeArrowheads="1"/>
            </p:cNvSpPr>
            <p:nvPr/>
          </p:nvSpPr>
          <p:spPr bwMode="auto">
            <a:xfrm>
              <a:off x="4486" y="3572"/>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6</a:t>
              </a:r>
            </a:p>
          </p:txBody>
        </p:sp>
        <p:sp>
          <p:nvSpPr>
            <p:cNvPr id="227587" name="Text Box 259"/>
            <p:cNvSpPr txBox="1">
              <a:spLocks noChangeArrowheads="1"/>
            </p:cNvSpPr>
            <p:nvPr/>
          </p:nvSpPr>
          <p:spPr bwMode="auto">
            <a:xfrm>
              <a:off x="4896" y="357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grpSp>
      <p:grpSp>
        <p:nvGrpSpPr>
          <p:cNvPr id="227588" name="Group 260"/>
          <p:cNvGrpSpPr>
            <a:grpSpLocks/>
          </p:cNvGrpSpPr>
          <p:nvPr/>
        </p:nvGrpSpPr>
        <p:grpSpPr bwMode="auto">
          <a:xfrm>
            <a:off x="4922838" y="5302250"/>
            <a:ext cx="3230562" cy="1022350"/>
            <a:chOff x="3101" y="3340"/>
            <a:chExt cx="2035" cy="644"/>
          </a:xfrm>
        </p:grpSpPr>
        <p:grpSp>
          <p:nvGrpSpPr>
            <p:cNvPr id="227589" name="Group 261"/>
            <p:cNvGrpSpPr>
              <a:grpSpLocks/>
            </p:cNvGrpSpPr>
            <p:nvPr/>
          </p:nvGrpSpPr>
          <p:grpSpPr bwMode="auto">
            <a:xfrm>
              <a:off x="3101" y="3340"/>
              <a:ext cx="1987" cy="267"/>
              <a:chOff x="221" y="912"/>
              <a:chExt cx="1987" cy="267"/>
            </a:xfrm>
          </p:grpSpPr>
          <p:sp>
            <p:nvSpPr>
              <p:cNvPr id="227590" name="Rectangle 262"/>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7591" name="Rectangle 263"/>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7592" name="Rectangle 264"/>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7593" name="Rectangle 265"/>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7594" name="Rectangle 266"/>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7595" name="Rectangle 267"/>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7596" name="Rectangle 268"/>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7597" name="Line 269"/>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98" name="Line 270"/>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599" name="Line 271"/>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600" name="Line 272"/>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601" name="Line 273"/>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602" name="Line 274"/>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603" name="Line 275"/>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604" name="Line 276"/>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605" name="Line 277"/>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7606" name="Line 278"/>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7607" name="Text Box 279"/>
            <p:cNvSpPr txBox="1">
              <a:spLocks noChangeArrowheads="1"/>
            </p:cNvSpPr>
            <p:nvPr/>
          </p:nvSpPr>
          <p:spPr bwMode="auto">
            <a:xfrm>
              <a:off x="4774" y="360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7</a:t>
              </a:r>
            </a:p>
          </p:txBody>
        </p:sp>
        <p:sp>
          <p:nvSpPr>
            <p:cNvPr id="227608" name="Text Box 280"/>
            <p:cNvSpPr txBox="1">
              <a:spLocks noChangeArrowheads="1"/>
            </p:cNvSpPr>
            <p:nvPr/>
          </p:nvSpPr>
          <p:spPr bwMode="auto">
            <a:xfrm>
              <a:off x="4848" y="3772"/>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grpSp>
    </p:spTree>
    <p:extLst>
      <p:ext uri="{BB962C8B-B14F-4D97-AF65-F5344CB8AC3E}">
        <p14:creationId xmlns:p14="http://schemas.microsoft.com/office/powerpoint/2010/main" val="4068663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7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73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73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74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74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74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74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750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752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75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756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7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Bubble Sort</a:t>
            </a:r>
          </a:p>
        </p:txBody>
      </p:sp>
      <p:sp>
        <p:nvSpPr>
          <p:cNvPr id="228355" name="Rectangle 3"/>
          <p:cNvSpPr>
            <a:spLocks noGrp="1" noChangeArrowheads="1"/>
          </p:cNvSpPr>
          <p:nvPr>
            <p:ph type="body" idx="1"/>
          </p:nvPr>
        </p:nvSpPr>
        <p:spPr/>
        <p:txBody>
          <a:bodyPr/>
          <a:lstStyle/>
          <a:p>
            <a:pPr>
              <a:buFontTx/>
              <a:buNone/>
            </a:pPr>
            <a:r>
              <a:rPr lang="en-US" sz="2400" dirty="0">
                <a:solidFill>
                  <a:srgbClr val="DD0111"/>
                </a:solidFill>
                <a:latin typeface="Monotype Corsiva" pitchFamily="66" charset="0"/>
              </a:rPr>
              <a:t>Alg.:</a:t>
            </a:r>
            <a:r>
              <a:rPr lang="en-US" sz="2400" dirty="0"/>
              <a:t> </a:t>
            </a:r>
            <a:r>
              <a:rPr lang="en-US" sz="2400" dirty="0">
                <a:solidFill>
                  <a:schemeClr val="tx1"/>
                </a:solidFill>
              </a:rPr>
              <a:t>BUBBLESORT(A)</a:t>
            </a:r>
          </a:p>
          <a:p>
            <a:pPr>
              <a:buFontTx/>
              <a:buNone/>
            </a:pPr>
            <a:r>
              <a:rPr lang="en-US" sz="2400" dirty="0">
                <a:solidFill>
                  <a:schemeClr val="tx1"/>
                </a:solidFill>
              </a:rPr>
              <a:t>	</a:t>
            </a:r>
            <a:r>
              <a:rPr lang="en-US" sz="2400" b="1" dirty="0">
                <a:solidFill>
                  <a:schemeClr val="tx1"/>
                </a:solidFill>
              </a:rPr>
              <a:t>for</a:t>
            </a:r>
            <a:r>
              <a:rPr lang="en-US" sz="2400" dirty="0">
                <a:solidFill>
                  <a:schemeClr val="tx1"/>
                </a:solidFill>
              </a:rPr>
              <a:t> </a:t>
            </a:r>
            <a:r>
              <a:rPr lang="en-US" sz="2400" dirty="0">
                <a:solidFill>
                  <a:schemeClr val="tx1"/>
                </a:solidFill>
                <a:latin typeface="Comic Sans MS" pitchFamily="66" charset="0"/>
              </a:rPr>
              <a:t>i </a:t>
            </a:r>
            <a:r>
              <a:rPr lang="en-US" sz="2400" dirty="0">
                <a:solidFill>
                  <a:schemeClr val="tx1"/>
                </a:solidFill>
                <a:latin typeface="Comic Sans MS" pitchFamily="66" charset="0"/>
                <a:sym typeface="Symbol" pitchFamily="84" charset="2"/>
              </a:rPr>
              <a:t> 1</a:t>
            </a:r>
            <a:r>
              <a:rPr lang="en-US" sz="2400" dirty="0">
                <a:solidFill>
                  <a:schemeClr val="tx1"/>
                </a:solidFill>
                <a:sym typeface="Symbol" pitchFamily="84" charset="2"/>
              </a:rPr>
              <a:t> </a:t>
            </a:r>
            <a:r>
              <a:rPr lang="en-US" sz="2400" b="1" dirty="0">
                <a:solidFill>
                  <a:schemeClr val="tx1"/>
                </a:solidFill>
                <a:sym typeface="Symbol" pitchFamily="84" charset="2"/>
              </a:rPr>
              <a:t>to</a:t>
            </a:r>
            <a:r>
              <a:rPr lang="en-US" sz="2400" dirty="0">
                <a:solidFill>
                  <a:schemeClr val="tx1"/>
                </a:solidFill>
                <a:sym typeface="Symbol" pitchFamily="84" charset="2"/>
              </a:rPr>
              <a:t> </a:t>
            </a:r>
            <a:r>
              <a:rPr lang="en-US" sz="2400" dirty="0">
                <a:solidFill>
                  <a:schemeClr val="tx1"/>
                </a:solidFill>
                <a:latin typeface="Comic Sans MS" pitchFamily="66" charset="0"/>
                <a:sym typeface="Symbol" pitchFamily="84" charset="2"/>
              </a:rPr>
              <a:t>length[A]</a:t>
            </a:r>
          </a:p>
          <a:p>
            <a:pPr>
              <a:buFontTx/>
              <a:buNone/>
            </a:pPr>
            <a:r>
              <a:rPr lang="en-US" sz="2400" dirty="0">
                <a:solidFill>
                  <a:schemeClr val="tx1"/>
                </a:solidFill>
                <a:sym typeface="Symbol" pitchFamily="84" charset="2"/>
              </a:rPr>
              <a:t>		</a:t>
            </a:r>
            <a:r>
              <a:rPr lang="en-US" sz="2400" b="1" dirty="0">
                <a:solidFill>
                  <a:schemeClr val="tx1"/>
                </a:solidFill>
                <a:sym typeface="Symbol" pitchFamily="84" charset="2"/>
              </a:rPr>
              <a:t>do for</a:t>
            </a:r>
            <a:r>
              <a:rPr lang="en-US" sz="2400" dirty="0">
                <a:solidFill>
                  <a:schemeClr val="tx1"/>
                </a:solidFill>
                <a:sym typeface="Symbol" pitchFamily="84" charset="2"/>
              </a:rPr>
              <a:t> </a:t>
            </a:r>
            <a:r>
              <a:rPr lang="en-US" sz="2400" dirty="0">
                <a:solidFill>
                  <a:schemeClr val="tx1"/>
                </a:solidFill>
                <a:latin typeface="Comic Sans MS" pitchFamily="66" charset="0"/>
                <a:sym typeface="Symbol" pitchFamily="84" charset="2"/>
              </a:rPr>
              <a:t>j  length[A]</a:t>
            </a:r>
            <a:r>
              <a:rPr lang="en-US" sz="2400" dirty="0">
                <a:solidFill>
                  <a:schemeClr val="tx1"/>
                </a:solidFill>
                <a:sym typeface="Symbol" pitchFamily="84" charset="2"/>
              </a:rPr>
              <a:t> </a:t>
            </a:r>
            <a:r>
              <a:rPr lang="en-US" sz="2400" b="1" dirty="0" err="1">
                <a:solidFill>
                  <a:schemeClr val="tx1"/>
                </a:solidFill>
                <a:sym typeface="Symbol" pitchFamily="84" charset="2"/>
              </a:rPr>
              <a:t>downto</a:t>
            </a:r>
            <a:r>
              <a:rPr lang="en-US" sz="2400" dirty="0">
                <a:solidFill>
                  <a:schemeClr val="tx1"/>
                </a:solidFill>
                <a:sym typeface="Symbol" pitchFamily="84" charset="2"/>
              </a:rPr>
              <a:t> </a:t>
            </a:r>
            <a:r>
              <a:rPr lang="en-US" sz="2400" dirty="0">
                <a:solidFill>
                  <a:schemeClr val="tx1"/>
                </a:solidFill>
                <a:latin typeface="Comic Sans MS" pitchFamily="66" charset="0"/>
                <a:sym typeface="Symbol" pitchFamily="84" charset="2"/>
              </a:rPr>
              <a:t>i + 1</a:t>
            </a:r>
          </a:p>
          <a:p>
            <a:pPr>
              <a:buFontTx/>
              <a:buNone/>
            </a:pPr>
            <a:r>
              <a:rPr lang="en-US" sz="2400" dirty="0">
                <a:solidFill>
                  <a:schemeClr val="tx1"/>
                </a:solidFill>
                <a:sym typeface="Symbol" pitchFamily="84" charset="2"/>
              </a:rPr>
              <a:t>		          </a:t>
            </a:r>
            <a:r>
              <a:rPr lang="en-US" sz="2400" b="1" dirty="0">
                <a:solidFill>
                  <a:schemeClr val="tx1"/>
                </a:solidFill>
                <a:sym typeface="Symbol" pitchFamily="84" charset="2"/>
              </a:rPr>
              <a:t>do if</a:t>
            </a:r>
            <a:r>
              <a:rPr lang="en-US" sz="2400" dirty="0">
                <a:solidFill>
                  <a:schemeClr val="tx1"/>
                </a:solidFill>
                <a:sym typeface="Symbol" pitchFamily="84" charset="2"/>
              </a:rPr>
              <a:t> </a:t>
            </a:r>
            <a:r>
              <a:rPr lang="en-US" sz="2400" dirty="0">
                <a:solidFill>
                  <a:schemeClr val="tx1"/>
                </a:solidFill>
                <a:latin typeface="Comic Sans MS" pitchFamily="66" charset="0"/>
                <a:sym typeface="Symbol" pitchFamily="84" charset="2"/>
              </a:rPr>
              <a:t>A[j] &lt; A[j -1]</a:t>
            </a:r>
          </a:p>
          <a:p>
            <a:pPr>
              <a:buFontTx/>
              <a:buNone/>
            </a:pPr>
            <a:r>
              <a:rPr lang="en-US" sz="2400" dirty="0">
                <a:solidFill>
                  <a:schemeClr val="tx1"/>
                </a:solidFill>
                <a:sym typeface="Symbol" pitchFamily="84" charset="2"/>
              </a:rPr>
              <a:t>			        </a:t>
            </a:r>
            <a:r>
              <a:rPr lang="en-US" sz="2400" b="1" dirty="0">
                <a:solidFill>
                  <a:schemeClr val="tx1"/>
                </a:solidFill>
                <a:sym typeface="Symbol" pitchFamily="84" charset="2"/>
              </a:rPr>
              <a:t>then</a:t>
            </a:r>
            <a:r>
              <a:rPr lang="en-US" sz="2400" dirty="0">
                <a:solidFill>
                  <a:schemeClr val="tx1"/>
                </a:solidFill>
                <a:sym typeface="Symbol" pitchFamily="84" charset="2"/>
              </a:rPr>
              <a:t> exchange </a:t>
            </a:r>
            <a:r>
              <a:rPr lang="en-US" sz="2400" dirty="0">
                <a:solidFill>
                  <a:schemeClr val="tx1"/>
                </a:solidFill>
                <a:latin typeface="Comic Sans MS" pitchFamily="66" charset="0"/>
                <a:sym typeface="Symbol" pitchFamily="84" charset="2"/>
              </a:rPr>
              <a:t>A[j]  A[j-1]</a:t>
            </a:r>
            <a:r>
              <a:rPr lang="en-US" sz="2400" dirty="0">
                <a:solidFill>
                  <a:schemeClr val="tx1"/>
                </a:solidFill>
                <a:sym typeface="Symbol" pitchFamily="84" charset="2"/>
              </a:rPr>
              <a:t>	</a:t>
            </a:r>
          </a:p>
        </p:txBody>
      </p:sp>
      <p:grpSp>
        <p:nvGrpSpPr>
          <p:cNvPr id="228356" name="Group 4"/>
          <p:cNvGrpSpPr>
            <a:grpSpLocks/>
          </p:cNvGrpSpPr>
          <p:nvPr/>
        </p:nvGrpSpPr>
        <p:grpSpPr bwMode="auto">
          <a:xfrm>
            <a:off x="2651126" y="4244543"/>
            <a:ext cx="3200400" cy="717550"/>
            <a:chOff x="192" y="768"/>
            <a:chExt cx="2016" cy="452"/>
          </a:xfrm>
        </p:grpSpPr>
        <p:grpSp>
          <p:nvGrpSpPr>
            <p:cNvPr id="228357" name="Group 5"/>
            <p:cNvGrpSpPr>
              <a:grpSpLocks/>
            </p:cNvGrpSpPr>
            <p:nvPr/>
          </p:nvGrpSpPr>
          <p:grpSpPr bwMode="auto">
            <a:xfrm>
              <a:off x="221" y="768"/>
              <a:ext cx="1987" cy="267"/>
              <a:chOff x="221" y="912"/>
              <a:chExt cx="1987" cy="267"/>
            </a:xfrm>
          </p:grpSpPr>
          <p:sp>
            <p:nvSpPr>
              <p:cNvPr id="228358" name="Rectangle 6"/>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1</a:t>
                </a:r>
              </a:p>
            </p:txBody>
          </p:sp>
          <p:sp>
            <p:nvSpPr>
              <p:cNvPr id="228359" name="Rectangle 7"/>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3</a:t>
                </a:r>
              </a:p>
            </p:txBody>
          </p:sp>
          <p:sp>
            <p:nvSpPr>
              <p:cNvPr id="228360" name="Rectangle 8"/>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2</a:t>
                </a:r>
              </a:p>
            </p:txBody>
          </p:sp>
          <p:sp>
            <p:nvSpPr>
              <p:cNvPr id="228361" name="Rectangle 9"/>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9</a:t>
                </a:r>
              </a:p>
            </p:txBody>
          </p:sp>
          <p:sp>
            <p:nvSpPr>
              <p:cNvPr id="228362" name="Rectangle 10"/>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6</a:t>
                </a:r>
              </a:p>
            </p:txBody>
          </p:sp>
          <p:sp>
            <p:nvSpPr>
              <p:cNvPr id="228363" name="Rectangle 11"/>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4</a:t>
                </a:r>
              </a:p>
            </p:txBody>
          </p:sp>
          <p:sp>
            <p:nvSpPr>
              <p:cNvPr id="228364" name="Rectangle 12"/>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a:spcBef>
                    <a:spcPct val="20000"/>
                  </a:spcBef>
                </a:pPr>
                <a:r>
                  <a:rPr lang="en-US">
                    <a:solidFill>
                      <a:schemeClr val="accent2"/>
                    </a:solidFill>
                  </a:rPr>
                  <a:t>8</a:t>
                </a:r>
              </a:p>
            </p:txBody>
          </p:sp>
          <p:sp>
            <p:nvSpPr>
              <p:cNvPr id="228365" name="Line 13"/>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8366" name="Line 14"/>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8367" name="Line 15"/>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8368" name="Line 16"/>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8369" name="Line 17"/>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8370" name="Line 18"/>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8371" name="Line 19"/>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8372" name="Line 20"/>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8373" name="Line 21"/>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sp>
            <p:nvSpPr>
              <p:cNvPr id="228374" name="Line 22"/>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US"/>
              </a:p>
            </p:txBody>
          </p:sp>
        </p:grpSp>
        <p:sp>
          <p:nvSpPr>
            <p:cNvPr id="228375" name="Text Box 23"/>
            <p:cNvSpPr txBox="1">
              <a:spLocks noChangeArrowheads="1"/>
            </p:cNvSpPr>
            <p:nvPr/>
          </p:nvSpPr>
          <p:spPr bwMode="auto">
            <a:xfrm>
              <a:off x="192" y="1008"/>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i = 1</a:t>
              </a:r>
            </a:p>
          </p:txBody>
        </p:sp>
        <p:sp>
          <p:nvSpPr>
            <p:cNvPr id="228376" name="Text Box 24"/>
            <p:cNvSpPr txBox="1">
              <a:spLocks noChangeArrowheads="1"/>
            </p:cNvSpPr>
            <p:nvPr/>
          </p:nvSpPr>
          <p:spPr bwMode="auto">
            <a:xfrm>
              <a:off x="2016" y="1008"/>
              <a:ext cx="1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a:t>
              </a:r>
            </a:p>
          </p:txBody>
        </p:sp>
        <p:sp>
          <p:nvSpPr>
            <p:cNvPr id="228377" name="Line 25"/>
            <p:cNvSpPr>
              <a:spLocks noChangeShapeType="1"/>
            </p:cNvSpPr>
            <p:nvPr/>
          </p:nvSpPr>
          <p:spPr bwMode="auto">
            <a:xfrm flipH="1">
              <a:off x="624" y="1104"/>
              <a:ext cx="1392"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8378" name="Text Box 26"/>
          <p:cNvSpPr txBox="1">
            <a:spLocks noChangeArrowheads="1"/>
          </p:cNvSpPr>
          <p:nvPr/>
        </p:nvSpPr>
        <p:spPr bwMode="auto">
          <a:xfrm>
            <a:off x="2750993" y="3922282"/>
            <a:ext cx="23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i</a:t>
            </a:r>
          </a:p>
        </p:txBody>
      </p:sp>
      <p:sp>
        <p:nvSpPr>
          <p:cNvPr id="228379" name="Line 27"/>
          <p:cNvSpPr>
            <a:spLocks noChangeShapeType="1"/>
          </p:cNvSpPr>
          <p:nvPr/>
        </p:nvSpPr>
        <p:spPr bwMode="auto">
          <a:xfrm>
            <a:off x="3097213" y="4114800"/>
            <a:ext cx="2527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339054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AutoShape 2"/>
          <p:cNvSpPr>
            <a:spLocks noChangeArrowheads="1"/>
          </p:cNvSpPr>
          <p:nvPr/>
        </p:nvSpPr>
        <p:spPr bwMode="auto">
          <a:xfrm>
            <a:off x="3970338" y="2825750"/>
            <a:ext cx="4289425" cy="474663"/>
          </a:xfrm>
          <a:prstGeom prst="roundRect">
            <a:avLst>
              <a:gd name="adj" fmla="val 16667"/>
            </a:avLst>
          </a:prstGeom>
          <a:solidFill>
            <a:srgbClr val="CC0000">
              <a:alpha val="2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79" name="AutoShape 3"/>
          <p:cNvSpPr>
            <a:spLocks noChangeArrowheads="1"/>
          </p:cNvSpPr>
          <p:nvPr/>
        </p:nvSpPr>
        <p:spPr bwMode="auto">
          <a:xfrm>
            <a:off x="3217863" y="2373313"/>
            <a:ext cx="2822575" cy="4968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0" name="Rectangle 4"/>
          <p:cNvSpPr>
            <a:spLocks noGrp="1" noChangeArrowheads="1"/>
          </p:cNvSpPr>
          <p:nvPr>
            <p:ph type="title"/>
          </p:nvPr>
        </p:nvSpPr>
        <p:spPr/>
        <p:txBody>
          <a:bodyPr>
            <a:normAutofit fontScale="90000"/>
          </a:bodyPr>
          <a:lstStyle/>
          <a:p>
            <a:r>
              <a:rPr lang="en-US"/>
              <a:t>Bubble-Sort Running Time</a:t>
            </a:r>
          </a:p>
        </p:txBody>
      </p:sp>
      <p:sp>
        <p:nvSpPr>
          <p:cNvPr id="229381" name="Rectangle 5"/>
          <p:cNvSpPr>
            <a:spLocks noGrp="1" noChangeArrowheads="1"/>
          </p:cNvSpPr>
          <p:nvPr>
            <p:ph type="body" sz="half" idx="1"/>
          </p:nvPr>
        </p:nvSpPr>
        <p:spPr>
          <a:xfrm>
            <a:off x="957262" y="6084888"/>
            <a:ext cx="3013075" cy="628650"/>
          </a:xfrm>
        </p:spPr>
        <p:txBody>
          <a:bodyPr>
            <a:normAutofit/>
          </a:bodyPr>
          <a:lstStyle/>
          <a:p>
            <a:pPr>
              <a:lnSpc>
                <a:spcPct val="120000"/>
              </a:lnSpc>
              <a:buFontTx/>
              <a:buNone/>
            </a:pPr>
            <a:r>
              <a:rPr lang="en-US" sz="2400" dirty="0" err="1">
                <a:solidFill>
                  <a:schemeClr val="tx1"/>
                </a:solidFill>
                <a:latin typeface="Comic Sans MS" pitchFamily="66" charset="0"/>
              </a:rPr>
              <a:t>Thus,T</a:t>
            </a:r>
            <a:r>
              <a:rPr lang="en-US" sz="2400" dirty="0">
                <a:solidFill>
                  <a:schemeClr val="tx1"/>
                </a:solidFill>
                <a:latin typeface="Comic Sans MS" pitchFamily="66" charset="0"/>
              </a:rPr>
              <a:t>(n) = </a:t>
            </a:r>
            <a:r>
              <a:rPr lang="en-US" sz="2400" dirty="0">
                <a:latin typeface="Comic Sans MS" pitchFamily="66" charset="0"/>
                <a:sym typeface="Symbol" pitchFamily="84" charset="2"/>
              </a:rPr>
              <a:t>(n</a:t>
            </a:r>
            <a:r>
              <a:rPr lang="en-US" sz="2400" baseline="30000" dirty="0">
                <a:latin typeface="Comic Sans MS" pitchFamily="66" charset="0"/>
                <a:sym typeface="Symbol" pitchFamily="84" charset="2"/>
              </a:rPr>
              <a:t>2</a:t>
            </a:r>
            <a:r>
              <a:rPr lang="en-US" sz="2400" dirty="0">
                <a:latin typeface="Comic Sans MS" pitchFamily="66" charset="0"/>
                <a:sym typeface="Symbol" pitchFamily="84" charset="2"/>
              </a:rPr>
              <a:t>)</a:t>
            </a:r>
            <a:r>
              <a:rPr lang="en-US" sz="2400" dirty="0">
                <a:solidFill>
                  <a:schemeClr val="tx1"/>
                </a:solidFill>
                <a:sym typeface="Symbol" pitchFamily="84" charset="2"/>
              </a:rPr>
              <a:t>	</a:t>
            </a:r>
          </a:p>
        </p:txBody>
      </p:sp>
      <p:graphicFrame>
        <p:nvGraphicFramePr>
          <p:cNvPr id="229382" name="Object 6"/>
          <p:cNvGraphicFramePr>
            <a:graphicFrameLocks noGrp="1" noChangeAspect="1"/>
          </p:cNvGraphicFramePr>
          <p:nvPr>
            <p:ph sz="half" idx="2"/>
          </p:nvPr>
        </p:nvGraphicFramePr>
        <p:xfrm>
          <a:off x="649288" y="5027613"/>
          <a:ext cx="6786562" cy="931862"/>
        </p:xfrm>
        <a:graphic>
          <a:graphicData uri="http://schemas.openxmlformats.org/presentationml/2006/ole">
            <mc:AlternateContent xmlns:mc="http://schemas.openxmlformats.org/markup-compatibility/2006">
              <mc:Choice xmlns:v="urn:schemas-microsoft-com:vml" Requires="v">
                <p:oleObj spid="_x0000_s12530" name="Equation" r:id="rId4" imgW="3238200" imgH="444240" progId="Equation.DSMT4">
                  <p:embed/>
                </p:oleObj>
              </mc:Choice>
              <mc:Fallback>
                <p:oleObj name="Equation" r:id="rId4" imgW="323820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288" y="5027613"/>
                        <a:ext cx="6786562"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3" name="Rectangle 7"/>
          <p:cNvSpPr>
            <a:spLocks noChangeArrowheads="1"/>
          </p:cNvSpPr>
          <p:nvPr/>
        </p:nvSpPr>
        <p:spPr bwMode="auto">
          <a:xfrm>
            <a:off x="685799" y="1000125"/>
            <a:ext cx="800179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sz="2400" dirty="0">
                <a:solidFill>
                  <a:srgbClr val="DD0111"/>
                </a:solidFill>
                <a:latin typeface="Monotype Corsiva" pitchFamily="66" charset="0"/>
              </a:rPr>
              <a:t>Alg.:</a:t>
            </a:r>
            <a:r>
              <a:rPr lang="en-US" sz="2400" dirty="0"/>
              <a:t> BUBBLESORT(A)</a:t>
            </a:r>
          </a:p>
          <a:p>
            <a:pPr>
              <a:lnSpc>
                <a:spcPct val="120000"/>
              </a:lnSpc>
            </a:pPr>
            <a:r>
              <a:rPr lang="en-US" sz="2400" dirty="0"/>
              <a:t>	</a:t>
            </a:r>
            <a:r>
              <a:rPr lang="en-US" sz="2400" b="1" dirty="0"/>
              <a:t>for</a:t>
            </a:r>
            <a:r>
              <a:rPr lang="en-US" sz="2400" dirty="0"/>
              <a:t> </a:t>
            </a:r>
            <a:r>
              <a:rPr lang="en-US" sz="2400" dirty="0">
                <a:latin typeface="Comic Sans MS" pitchFamily="66" charset="0"/>
              </a:rPr>
              <a:t>i </a:t>
            </a:r>
            <a:r>
              <a:rPr lang="en-US" sz="2400" dirty="0">
                <a:latin typeface="Comic Sans MS" pitchFamily="66" charset="0"/>
                <a:sym typeface="Symbol" pitchFamily="84" charset="2"/>
              </a:rPr>
              <a:t> 1</a:t>
            </a:r>
            <a:r>
              <a:rPr lang="en-US" sz="2400" dirty="0">
                <a:sym typeface="Symbol" pitchFamily="84" charset="2"/>
              </a:rPr>
              <a:t> </a:t>
            </a:r>
            <a:r>
              <a:rPr lang="en-US" sz="2400" b="1" dirty="0">
                <a:sym typeface="Symbol" pitchFamily="84" charset="2"/>
              </a:rPr>
              <a:t>to</a:t>
            </a:r>
            <a:r>
              <a:rPr lang="en-US" sz="2400" dirty="0">
                <a:sym typeface="Symbol" pitchFamily="84" charset="2"/>
              </a:rPr>
              <a:t> </a:t>
            </a:r>
            <a:r>
              <a:rPr lang="en-US" sz="2400" dirty="0">
                <a:latin typeface="Comic Sans MS" pitchFamily="66" charset="0"/>
                <a:sym typeface="Symbol" pitchFamily="84" charset="2"/>
              </a:rPr>
              <a:t>length[A]</a:t>
            </a:r>
          </a:p>
          <a:p>
            <a:pPr>
              <a:lnSpc>
                <a:spcPct val="120000"/>
              </a:lnSpc>
            </a:pPr>
            <a:r>
              <a:rPr lang="en-US" sz="2400" dirty="0">
                <a:sym typeface="Symbol" pitchFamily="84" charset="2"/>
              </a:rPr>
              <a:t>		</a:t>
            </a:r>
            <a:r>
              <a:rPr lang="en-US" sz="2400" b="1" dirty="0">
                <a:sym typeface="Symbol" pitchFamily="84" charset="2"/>
              </a:rPr>
              <a:t>do for</a:t>
            </a:r>
            <a:r>
              <a:rPr lang="en-US" sz="2400" dirty="0">
                <a:sym typeface="Symbol" pitchFamily="84" charset="2"/>
              </a:rPr>
              <a:t> </a:t>
            </a:r>
            <a:r>
              <a:rPr lang="en-US" sz="2400" dirty="0">
                <a:latin typeface="Comic Sans MS" pitchFamily="66" charset="0"/>
                <a:sym typeface="Symbol" pitchFamily="84" charset="2"/>
              </a:rPr>
              <a:t>j  length[A]</a:t>
            </a:r>
            <a:r>
              <a:rPr lang="en-US" sz="2400" dirty="0">
                <a:sym typeface="Symbol" pitchFamily="84" charset="2"/>
              </a:rPr>
              <a:t> </a:t>
            </a:r>
            <a:r>
              <a:rPr lang="en-US" sz="2400" b="1" dirty="0" err="1">
                <a:sym typeface="Symbol" pitchFamily="84" charset="2"/>
              </a:rPr>
              <a:t>downto</a:t>
            </a:r>
            <a:r>
              <a:rPr lang="en-US" sz="2400" dirty="0">
                <a:sym typeface="Symbol" pitchFamily="84" charset="2"/>
              </a:rPr>
              <a:t> </a:t>
            </a:r>
            <a:r>
              <a:rPr lang="en-US" sz="2400" dirty="0">
                <a:latin typeface="Comic Sans MS" pitchFamily="66" charset="0"/>
                <a:sym typeface="Symbol" pitchFamily="84" charset="2"/>
              </a:rPr>
              <a:t>i + 1</a:t>
            </a:r>
          </a:p>
          <a:p>
            <a:pPr>
              <a:lnSpc>
                <a:spcPct val="120000"/>
              </a:lnSpc>
            </a:pPr>
            <a:r>
              <a:rPr lang="en-US" sz="2400" dirty="0">
                <a:sym typeface="Symbol" pitchFamily="84" charset="2"/>
              </a:rPr>
              <a:t>		          </a:t>
            </a:r>
            <a:r>
              <a:rPr lang="en-US" sz="2400" b="1" dirty="0">
                <a:sym typeface="Symbol" pitchFamily="84" charset="2"/>
              </a:rPr>
              <a:t>do if</a:t>
            </a:r>
            <a:r>
              <a:rPr lang="en-US" sz="2400" dirty="0">
                <a:sym typeface="Symbol" pitchFamily="84" charset="2"/>
              </a:rPr>
              <a:t> </a:t>
            </a:r>
            <a:r>
              <a:rPr lang="en-US" sz="2400" dirty="0">
                <a:latin typeface="Comic Sans MS" pitchFamily="66" charset="0"/>
                <a:sym typeface="Symbol" pitchFamily="84" charset="2"/>
              </a:rPr>
              <a:t>A[j] &lt; A[j -1]</a:t>
            </a:r>
          </a:p>
          <a:p>
            <a:pPr>
              <a:lnSpc>
                <a:spcPct val="120000"/>
              </a:lnSpc>
            </a:pPr>
            <a:r>
              <a:rPr lang="en-US" sz="2400" dirty="0">
                <a:sym typeface="Symbol" pitchFamily="84" charset="2"/>
              </a:rPr>
              <a:t>			        </a:t>
            </a:r>
            <a:r>
              <a:rPr lang="en-US" sz="2400" b="1" dirty="0">
                <a:sym typeface="Symbol" pitchFamily="84" charset="2"/>
              </a:rPr>
              <a:t>then</a:t>
            </a:r>
            <a:r>
              <a:rPr lang="en-US" sz="2400" dirty="0">
                <a:sym typeface="Symbol" pitchFamily="84" charset="2"/>
              </a:rPr>
              <a:t> exchange </a:t>
            </a:r>
            <a:r>
              <a:rPr lang="en-US" sz="2400" dirty="0">
                <a:latin typeface="Comic Sans MS" pitchFamily="66" charset="0"/>
                <a:sym typeface="Symbol" pitchFamily="84" charset="2"/>
              </a:rPr>
              <a:t>A[j]  A[j-1]</a:t>
            </a:r>
          </a:p>
        </p:txBody>
      </p:sp>
      <p:sp>
        <p:nvSpPr>
          <p:cNvPr id="229384" name="Rectangle 8"/>
          <p:cNvSpPr>
            <a:spLocks noChangeArrowheads="1"/>
          </p:cNvSpPr>
          <p:nvPr/>
        </p:nvSpPr>
        <p:spPr bwMode="auto">
          <a:xfrm>
            <a:off x="322263" y="3536950"/>
            <a:ext cx="1265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latin typeface="Comic Sans MS" pitchFamily="66" charset="0"/>
              </a:rPr>
              <a:t>T(n) = </a:t>
            </a:r>
          </a:p>
        </p:txBody>
      </p:sp>
      <p:sp>
        <p:nvSpPr>
          <p:cNvPr id="229385" name="Rectangle 9"/>
          <p:cNvSpPr>
            <a:spLocks noChangeArrowheads="1"/>
          </p:cNvSpPr>
          <p:nvPr/>
        </p:nvSpPr>
        <p:spPr bwMode="auto">
          <a:xfrm>
            <a:off x="1511300" y="3536950"/>
            <a:ext cx="1530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latin typeface="Comic Sans MS" pitchFamily="66" charset="0"/>
                <a:sym typeface="Symbol" pitchFamily="84" charset="2"/>
              </a:rPr>
              <a:t>c</a:t>
            </a:r>
            <a:r>
              <a:rPr lang="en-US" sz="2800" baseline="-25000">
                <a:latin typeface="Comic Sans MS" pitchFamily="66" charset="0"/>
                <a:sym typeface="Symbol" pitchFamily="84" charset="2"/>
              </a:rPr>
              <a:t>1</a:t>
            </a:r>
            <a:r>
              <a:rPr lang="en-US" sz="2800">
                <a:latin typeface="Comic Sans MS" pitchFamily="66" charset="0"/>
                <a:sym typeface="Symbol" pitchFamily="84" charset="2"/>
              </a:rPr>
              <a:t>(n+1) +</a:t>
            </a:r>
          </a:p>
        </p:txBody>
      </p:sp>
      <p:graphicFrame>
        <p:nvGraphicFramePr>
          <p:cNvPr id="229386" name="Object 10"/>
          <p:cNvGraphicFramePr>
            <a:graphicFrameLocks noChangeAspect="1"/>
          </p:cNvGraphicFramePr>
          <p:nvPr/>
        </p:nvGraphicFramePr>
        <p:xfrm>
          <a:off x="3463925" y="3330575"/>
          <a:ext cx="1920875" cy="931863"/>
        </p:xfrm>
        <a:graphic>
          <a:graphicData uri="http://schemas.openxmlformats.org/presentationml/2006/ole">
            <mc:AlternateContent xmlns:mc="http://schemas.openxmlformats.org/markup-compatibility/2006">
              <mc:Choice xmlns:v="urn:schemas-microsoft-com:vml" Requires="v">
                <p:oleObj spid="_x0000_s12531" name="Equation" r:id="rId6" imgW="888840" imgH="431640" progId="Equation.3">
                  <p:embed/>
                </p:oleObj>
              </mc:Choice>
              <mc:Fallback>
                <p:oleObj name="Equation" r:id="rId6" imgW="88884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3925" y="3330575"/>
                        <a:ext cx="1920875"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87" name="Rectangle 11"/>
          <p:cNvSpPr>
            <a:spLocks noChangeArrowheads="1"/>
          </p:cNvSpPr>
          <p:nvPr/>
        </p:nvSpPr>
        <p:spPr bwMode="auto">
          <a:xfrm>
            <a:off x="3027363" y="3536950"/>
            <a:ext cx="51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latin typeface="Comic Sans MS" pitchFamily="66" charset="0"/>
                <a:sym typeface="Symbol" pitchFamily="84" charset="2"/>
              </a:rPr>
              <a:t>c</a:t>
            </a:r>
            <a:r>
              <a:rPr lang="en-US" sz="2800" baseline="-25000">
                <a:latin typeface="Comic Sans MS" pitchFamily="66" charset="0"/>
                <a:sym typeface="Symbol" pitchFamily="84" charset="2"/>
              </a:rPr>
              <a:t>2</a:t>
            </a:r>
          </a:p>
        </p:txBody>
      </p:sp>
      <p:sp>
        <p:nvSpPr>
          <p:cNvPr id="229388" name="Text Box 12"/>
          <p:cNvSpPr txBox="1">
            <a:spLocks noChangeArrowheads="1"/>
          </p:cNvSpPr>
          <p:nvPr/>
        </p:nvSpPr>
        <p:spPr bwMode="auto">
          <a:xfrm>
            <a:off x="5307013" y="3536950"/>
            <a:ext cx="51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latin typeface="Comic Sans MS" pitchFamily="66" charset="0"/>
              </a:rPr>
              <a:t>c</a:t>
            </a:r>
            <a:r>
              <a:rPr lang="en-US" sz="2800" baseline="-25000">
                <a:latin typeface="Comic Sans MS" pitchFamily="66" charset="0"/>
              </a:rPr>
              <a:t>3</a:t>
            </a:r>
            <a:endParaRPr lang="en-US" sz="2800">
              <a:latin typeface="Comic Sans MS" pitchFamily="66" charset="0"/>
            </a:endParaRPr>
          </a:p>
        </p:txBody>
      </p:sp>
      <p:graphicFrame>
        <p:nvGraphicFramePr>
          <p:cNvPr id="229389" name="Object 13"/>
          <p:cNvGraphicFramePr>
            <a:graphicFrameLocks noChangeAspect="1"/>
          </p:cNvGraphicFramePr>
          <p:nvPr/>
        </p:nvGraphicFramePr>
        <p:xfrm>
          <a:off x="5743575" y="3335338"/>
          <a:ext cx="1495425" cy="923925"/>
        </p:xfrm>
        <a:graphic>
          <a:graphicData uri="http://schemas.openxmlformats.org/presentationml/2006/ole">
            <mc:AlternateContent xmlns:mc="http://schemas.openxmlformats.org/markup-compatibility/2006">
              <mc:Choice xmlns:v="urn:schemas-microsoft-com:vml" Requires="v">
                <p:oleObj spid="_x0000_s12532" name="Equation" r:id="rId8" imgW="698400" imgH="431640" progId="Equation.3">
                  <p:embed/>
                </p:oleObj>
              </mc:Choice>
              <mc:Fallback>
                <p:oleObj name="Equation" r:id="rId8" imgW="69840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3575" y="3335338"/>
                        <a:ext cx="14954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0" name="Text Box 14"/>
          <p:cNvSpPr txBox="1">
            <a:spLocks noChangeArrowheads="1"/>
          </p:cNvSpPr>
          <p:nvPr/>
        </p:nvSpPr>
        <p:spPr bwMode="auto">
          <a:xfrm>
            <a:off x="7161213" y="3536950"/>
            <a:ext cx="51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latin typeface="Comic Sans MS" pitchFamily="66" charset="0"/>
              </a:rPr>
              <a:t>c</a:t>
            </a:r>
            <a:r>
              <a:rPr lang="en-US" sz="2800" baseline="-25000">
                <a:latin typeface="Comic Sans MS" pitchFamily="66" charset="0"/>
              </a:rPr>
              <a:t>4</a:t>
            </a:r>
            <a:endParaRPr lang="en-US" sz="2800">
              <a:latin typeface="Comic Sans MS" pitchFamily="66" charset="0"/>
            </a:endParaRPr>
          </a:p>
        </p:txBody>
      </p:sp>
      <p:graphicFrame>
        <p:nvGraphicFramePr>
          <p:cNvPr id="229391" name="Object 15"/>
          <p:cNvGraphicFramePr>
            <a:graphicFrameLocks noChangeAspect="1"/>
          </p:cNvGraphicFramePr>
          <p:nvPr/>
        </p:nvGraphicFramePr>
        <p:xfrm>
          <a:off x="7764463" y="3259138"/>
          <a:ext cx="1319212" cy="974725"/>
        </p:xfrm>
        <a:graphic>
          <a:graphicData uri="http://schemas.openxmlformats.org/presentationml/2006/ole">
            <mc:AlternateContent xmlns:mc="http://schemas.openxmlformats.org/markup-compatibility/2006">
              <mc:Choice xmlns:v="urn:schemas-microsoft-com:vml" Requires="v">
                <p:oleObj spid="_x0000_s12533" name="Equation" r:id="rId10" imgW="583920" imgH="431640" progId="Equation.3">
                  <p:embed/>
                </p:oleObj>
              </mc:Choice>
              <mc:Fallback>
                <p:oleObj name="Equation" r:id="rId10" imgW="583920" imgH="431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64463" y="3259138"/>
                        <a:ext cx="131921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2" name="Rectangle 16"/>
          <p:cNvSpPr>
            <a:spLocks noChangeArrowheads="1"/>
          </p:cNvSpPr>
          <p:nvPr/>
        </p:nvSpPr>
        <p:spPr bwMode="auto">
          <a:xfrm>
            <a:off x="1109663" y="4394200"/>
            <a:ext cx="2544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latin typeface="Comic Sans MS" pitchFamily="66" charset="0"/>
                <a:sym typeface="Symbol" pitchFamily="84" charset="2"/>
              </a:rPr>
              <a:t>= (n) +</a:t>
            </a:r>
          </a:p>
        </p:txBody>
      </p:sp>
      <p:sp>
        <p:nvSpPr>
          <p:cNvPr id="229393" name="Rectangle 17"/>
          <p:cNvSpPr>
            <a:spLocks noChangeArrowheads="1"/>
          </p:cNvSpPr>
          <p:nvPr/>
        </p:nvSpPr>
        <p:spPr bwMode="auto">
          <a:xfrm>
            <a:off x="2522538" y="4392613"/>
            <a:ext cx="2284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latin typeface="Comic Sans MS" pitchFamily="66" charset="0"/>
                <a:sym typeface="Symbol" pitchFamily="84" charset="2"/>
              </a:rPr>
              <a:t>(c</a:t>
            </a:r>
            <a:r>
              <a:rPr lang="en-US" sz="2800" baseline="-25000">
                <a:latin typeface="Comic Sans MS" pitchFamily="66" charset="0"/>
                <a:sym typeface="Symbol" pitchFamily="84" charset="2"/>
              </a:rPr>
              <a:t>2</a:t>
            </a:r>
            <a:r>
              <a:rPr lang="en-US" sz="2800">
                <a:latin typeface="Comic Sans MS" pitchFamily="66" charset="0"/>
                <a:sym typeface="Symbol" pitchFamily="84" charset="2"/>
              </a:rPr>
              <a:t> + c</a:t>
            </a:r>
            <a:r>
              <a:rPr lang="en-US" sz="2800" baseline="-25000">
                <a:latin typeface="Comic Sans MS" pitchFamily="66" charset="0"/>
                <a:sym typeface="Symbol" pitchFamily="84" charset="2"/>
              </a:rPr>
              <a:t>2</a:t>
            </a:r>
            <a:r>
              <a:rPr lang="en-US" sz="2800">
                <a:latin typeface="Comic Sans MS" pitchFamily="66" charset="0"/>
                <a:sym typeface="Symbol" pitchFamily="84" charset="2"/>
              </a:rPr>
              <a:t> + c</a:t>
            </a:r>
            <a:r>
              <a:rPr lang="en-US" sz="2800" baseline="-25000">
                <a:latin typeface="Comic Sans MS" pitchFamily="66" charset="0"/>
                <a:sym typeface="Symbol" pitchFamily="84" charset="2"/>
              </a:rPr>
              <a:t>4</a:t>
            </a:r>
            <a:r>
              <a:rPr lang="en-US" sz="2800">
                <a:latin typeface="Comic Sans MS" pitchFamily="66" charset="0"/>
                <a:sym typeface="Symbol" pitchFamily="84" charset="2"/>
              </a:rPr>
              <a:t>) </a:t>
            </a:r>
            <a:endParaRPr lang="en-US" sz="2800" baseline="-25000">
              <a:latin typeface="Comic Sans MS" pitchFamily="66" charset="0"/>
              <a:sym typeface="Symbol" pitchFamily="84" charset="2"/>
            </a:endParaRPr>
          </a:p>
        </p:txBody>
      </p:sp>
      <p:graphicFrame>
        <p:nvGraphicFramePr>
          <p:cNvPr id="229394" name="Object 18"/>
          <p:cNvGraphicFramePr>
            <a:graphicFrameLocks noChangeAspect="1"/>
          </p:cNvGraphicFramePr>
          <p:nvPr/>
        </p:nvGraphicFramePr>
        <p:xfrm>
          <a:off x="4695825" y="4191000"/>
          <a:ext cx="1250950" cy="923925"/>
        </p:xfrm>
        <a:graphic>
          <a:graphicData uri="http://schemas.openxmlformats.org/presentationml/2006/ole">
            <mc:AlternateContent xmlns:mc="http://schemas.openxmlformats.org/markup-compatibility/2006">
              <mc:Choice xmlns:v="urn:schemas-microsoft-com:vml" Requires="v">
                <p:oleObj spid="_x0000_s12534" name="Equation" r:id="rId12" imgW="583920" imgH="431640" progId="Equation.3">
                  <p:embed/>
                </p:oleObj>
              </mc:Choice>
              <mc:Fallback>
                <p:oleObj name="Equation" r:id="rId12" imgW="583920" imgH="431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5825" y="4191000"/>
                        <a:ext cx="12509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5" name="Rectangle 19"/>
          <p:cNvSpPr>
            <a:spLocks noChangeArrowheads="1"/>
          </p:cNvSpPr>
          <p:nvPr/>
        </p:nvSpPr>
        <p:spPr bwMode="auto">
          <a:xfrm>
            <a:off x="587375" y="2384425"/>
            <a:ext cx="2586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sz="2000">
                <a:solidFill>
                  <a:schemeClr val="accent2"/>
                </a:solidFill>
                <a:sym typeface="Symbol" pitchFamily="84" charset="2"/>
              </a:rPr>
              <a:t>Comparisons: </a:t>
            </a:r>
            <a:r>
              <a:rPr lang="en-US" sz="2000">
                <a:solidFill>
                  <a:schemeClr val="accent2"/>
                </a:solidFill>
                <a:latin typeface="Comic Sans MS" pitchFamily="66" charset="0"/>
                <a:sym typeface="Symbol" pitchFamily="84" charset="2"/>
              </a:rPr>
              <a:t> n</a:t>
            </a:r>
            <a:r>
              <a:rPr lang="en-US" sz="2000" baseline="30000">
                <a:solidFill>
                  <a:schemeClr val="accent2"/>
                </a:solidFill>
                <a:latin typeface="Comic Sans MS" pitchFamily="66" charset="0"/>
                <a:sym typeface="Symbol" pitchFamily="84" charset="2"/>
              </a:rPr>
              <a:t>2</a:t>
            </a:r>
            <a:r>
              <a:rPr lang="en-US" sz="2000">
                <a:solidFill>
                  <a:schemeClr val="accent2"/>
                </a:solidFill>
                <a:latin typeface="Comic Sans MS" pitchFamily="66" charset="0"/>
                <a:sym typeface="Symbol" pitchFamily="84" charset="2"/>
              </a:rPr>
              <a:t>/2</a:t>
            </a:r>
          </a:p>
        </p:txBody>
      </p:sp>
      <p:sp>
        <p:nvSpPr>
          <p:cNvPr id="229396" name="Rectangle 20"/>
          <p:cNvSpPr>
            <a:spLocks noChangeArrowheads="1"/>
          </p:cNvSpPr>
          <p:nvPr/>
        </p:nvSpPr>
        <p:spPr bwMode="auto">
          <a:xfrm>
            <a:off x="1681163" y="2944813"/>
            <a:ext cx="2316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pPr>
            <a:r>
              <a:rPr lang="en-US" sz="2000">
                <a:solidFill>
                  <a:srgbClr val="CC0000"/>
                </a:solidFill>
                <a:sym typeface="Symbol" pitchFamily="84" charset="2"/>
              </a:rPr>
              <a:t>Exchanges: </a:t>
            </a:r>
            <a:r>
              <a:rPr lang="en-US" sz="2000">
                <a:solidFill>
                  <a:srgbClr val="CC0000"/>
                </a:solidFill>
                <a:latin typeface="Comic Sans MS" pitchFamily="66" charset="0"/>
                <a:sym typeface="Symbol" pitchFamily="84" charset="2"/>
              </a:rPr>
              <a:t> n</a:t>
            </a:r>
            <a:r>
              <a:rPr lang="en-US" sz="2000" baseline="30000">
                <a:solidFill>
                  <a:srgbClr val="CC0000"/>
                </a:solidFill>
                <a:latin typeface="Comic Sans MS" pitchFamily="66" charset="0"/>
                <a:sym typeface="Symbol" pitchFamily="84" charset="2"/>
              </a:rPr>
              <a:t>2</a:t>
            </a:r>
            <a:r>
              <a:rPr lang="en-US" sz="2000">
                <a:solidFill>
                  <a:srgbClr val="CC0000"/>
                </a:solidFill>
                <a:latin typeface="Comic Sans MS" pitchFamily="66" charset="0"/>
                <a:sym typeface="Symbol" pitchFamily="84" charset="2"/>
              </a:rPr>
              <a:t>/2</a:t>
            </a:r>
          </a:p>
        </p:txBody>
      </p:sp>
      <p:sp>
        <p:nvSpPr>
          <p:cNvPr id="229400" name="Rectangle 24"/>
          <p:cNvSpPr>
            <a:spLocks noChangeArrowheads="1"/>
          </p:cNvSpPr>
          <p:nvPr/>
        </p:nvSpPr>
        <p:spPr bwMode="auto">
          <a:xfrm>
            <a:off x="4843463" y="1347788"/>
            <a:ext cx="531812"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spcBef>
                <a:spcPct val="20000"/>
              </a:spcBef>
            </a:pPr>
            <a:r>
              <a:rPr lang="en-US" sz="2400">
                <a:latin typeface="Comic Sans MS" pitchFamily="66" charset="0"/>
              </a:rPr>
              <a:t>c</a:t>
            </a:r>
            <a:r>
              <a:rPr lang="en-US" sz="2400" baseline="-25000">
                <a:latin typeface="Comic Sans MS" pitchFamily="66" charset="0"/>
              </a:rPr>
              <a:t>1</a:t>
            </a:r>
            <a:r>
              <a:rPr lang="en-US" sz="2400">
                <a:latin typeface="Comic Sans MS" pitchFamily="66" charset="0"/>
              </a:rPr>
              <a:t>          	</a:t>
            </a:r>
            <a:r>
              <a:rPr lang="en-US" sz="2400"/>
              <a:t>   </a:t>
            </a:r>
            <a:endParaRPr lang="en-US" sz="2400" baseline="-25000"/>
          </a:p>
        </p:txBody>
      </p:sp>
      <p:sp>
        <p:nvSpPr>
          <p:cNvPr id="229401" name="Rectangle 25"/>
          <p:cNvSpPr>
            <a:spLocks noChangeArrowheads="1"/>
          </p:cNvSpPr>
          <p:nvPr/>
        </p:nvSpPr>
        <p:spPr bwMode="auto">
          <a:xfrm>
            <a:off x="7312025" y="1760538"/>
            <a:ext cx="531813"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spcBef>
                <a:spcPct val="20000"/>
              </a:spcBef>
            </a:pPr>
            <a:r>
              <a:rPr lang="en-US" sz="2400">
                <a:latin typeface="Comic Sans MS" pitchFamily="66" charset="0"/>
              </a:rPr>
              <a:t>c</a:t>
            </a:r>
            <a:r>
              <a:rPr lang="en-US" sz="2400" baseline="-25000">
                <a:latin typeface="Comic Sans MS" pitchFamily="66" charset="0"/>
              </a:rPr>
              <a:t>2</a:t>
            </a:r>
            <a:r>
              <a:rPr lang="en-US" sz="2400">
                <a:latin typeface="Comic Sans MS" pitchFamily="66" charset="0"/>
              </a:rPr>
              <a:t>          	</a:t>
            </a:r>
            <a:r>
              <a:rPr lang="en-US" sz="2400"/>
              <a:t>   </a:t>
            </a:r>
            <a:endParaRPr lang="en-US" sz="2400" baseline="-25000"/>
          </a:p>
        </p:txBody>
      </p:sp>
      <p:sp>
        <p:nvSpPr>
          <p:cNvPr id="229402" name="Rectangle 26"/>
          <p:cNvSpPr>
            <a:spLocks noChangeArrowheads="1"/>
          </p:cNvSpPr>
          <p:nvPr/>
        </p:nvSpPr>
        <p:spPr bwMode="auto">
          <a:xfrm>
            <a:off x="6280150" y="2270125"/>
            <a:ext cx="531813"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spcBef>
                <a:spcPct val="20000"/>
              </a:spcBef>
            </a:pPr>
            <a:r>
              <a:rPr lang="en-US" sz="2400">
                <a:latin typeface="Comic Sans MS" pitchFamily="66" charset="0"/>
              </a:rPr>
              <a:t>c</a:t>
            </a:r>
            <a:r>
              <a:rPr lang="en-US" sz="2400" baseline="-25000">
                <a:latin typeface="Comic Sans MS" pitchFamily="66" charset="0"/>
              </a:rPr>
              <a:t>3</a:t>
            </a:r>
            <a:r>
              <a:rPr lang="en-US" sz="2400">
                <a:latin typeface="Comic Sans MS" pitchFamily="66" charset="0"/>
              </a:rPr>
              <a:t>          	</a:t>
            </a:r>
            <a:r>
              <a:rPr lang="en-US" sz="2400"/>
              <a:t>   </a:t>
            </a:r>
            <a:endParaRPr lang="en-US" sz="2400" baseline="-25000"/>
          </a:p>
        </p:txBody>
      </p:sp>
      <p:sp>
        <p:nvSpPr>
          <p:cNvPr id="229403" name="Rectangle 27"/>
          <p:cNvSpPr>
            <a:spLocks noChangeArrowheads="1"/>
          </p:cNvSpPr>
          <p:nvPr/>
        </p:nvSpPr>
        <p:spPr bwMode="auto">
          <a:xfrm>
            <a:off x="8421688" y="2732088"/>
            <a:ext cx="531812"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spcBef>
                <a:spcPct val="20000"/>
              </a:spcBef>
            </a:pPr>
            <a:r>
              <a:rPr lang="en-US" sz="2400">
                <a:latin typeface="Comic Sans MS" pitchFamily="66" charset="0"/>
              </a:rPr>
              <a:t>c</a:t>
            </a:r>
            <a:r>
              <a:rPr lang="en-US" sz="2400" baseline="-25000">
                <a:latin typeface="Comic Sans MS" pitchFamily="66" charset="0"/>
              </a:rPr>
              <a:t>4</a:t>
            </a:r>
            <a:r>
              <a:rPr lang="en-US" sz="2400">
                <a:latin typeface="Comic Sans MS" pitchFamily="66" charset="0"/>
              </a:rPr>
              <a:t>          	</a:t>
            </a:r>
            <a:r>
              <a:rPr lang="en-US" sz="2400"/>
              <a:t>   </a:t>
            </a:r>
            <a:endParaRPr lang="en-US" sz="2400" baseline="-25000"/>
          </a:p>
        </p:txBody>
      </p:sp>
    </p:spTree>
    <p:extLst>
      <p:ext uri="{BB962C8B-B14F-4D97-AF65-F5344CB8AC3E}">
        <p14:creationId xmlns:p14="http://schemas.microsoft.com/office/powerpoint/2010/main" val="749746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9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animBg="1"/>
      <p:bldP spid="229379" grpId="0" animBg="1"/>
      <p:bldP spid="229395" grpId="0"/>
      <p:bldP spid="229396"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t>Truth in CS Act</a:t>
            </a:r>
          </a:p>
        </p:txBody>
      </p:sp>
      <p:sp>
        <p:nvSpPr>
          <p:cNvPr id="408579" name="Rectangle 3"/>
          <p:cNvSpPr>
            <a:spLocks noGrp="1" noChangeArrowheads="1"/>
          </p:cNvSpPr>
          <p:nvPr>
            <p:ph type="body" idx="1"/>
          </p:nvPr>
        </p:nvSpPr>
        <p:spPr/>
        <p:txBody>
          <a:bodyPr/>
          <a:lstStyle/>
          <a:p>
            <a:pPr>
              <a:lnSpc>
                <a:spcPct val="190000"/>
              </a:lnSpc>
            </a:pPr>
            <a:r>
              <a:rPr lang="en-US" sz="2800" b="1"/>
              <a:t>NOBODY EVER USES BUBBLE SORT</a:t>
            </a:r>
          </a:p>
          <a:p>
            <a:pPr>
              <a:lnSpc>
                <a:spcPct val="190000"/>
              </a:lnSpc>
            </a:pPr>
            <a:r>
              <a:rPr lang="en-US" sz="2800" b="1"/>
              <a:t>NOBODY</a:t>
            </a:r>
          </a:p>
          <a:p>
            <a:pPr>
              <a:lnSpc>
                <a:spcPct val="190000"/>
              </a:lnSpc>
            </a:pPr>
            <a:r>
              <a:rPr lang="en-US" sz="2800" b="1"/>
              <a:t>NOT EVER</a:t>
            </a:r>
          </a:p>
          <a:p>
            <a:pPr>
              <a:lnSpc>
                <a:spcPct val="190000"/>
              </a:lnSpc>
            </a:pPr>
            <a:r>
              <a:rPr lang="en-US" sz="2800" b="1"/>
              <a:t>BECAUSE IT IS EXTREMELY INEFFICIENT</a:t>
            </a:r>
          </a:p>
        </p:txBody>
      </p:sp>
    </p:spTree>
    <p:extLst>
      <p:ext uri="{BB962C8B-B14F-4D97-AF65-F5344CB8AC3E}">
        <p14:creationId xmlns:p14="http://schemas.microsoft.com/office/powerpoint/2010/main" val="2377886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8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8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8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normAutofit fontScale="90000"/>
          </a:bodyPr>
          <a:lstStyle/>
          <a:p>
            <a:r>
              <a:rPr lang="en-US"/>
              <a:t>Polynomial Evaluation: Improvement</a:t>
            </a:r>
          </a:p>
        </p:txBody>
      </p:sp>
      <p:sp>
        <p:nvSpPr>
          <p:cNvPr id="241667" name="Rectangle 3"/>
          <p:cNvSpPr>
            <a:spLocks noGrp="1" noChangeArrowheads="1"/>
          </p:cNvSpPr>
          <p:nvPr>
            <p:ph type="body" idx="1"/>
          </p:nvPr>
        </p:nvSpPr>
        <p:spPr/>
        <p:txBody>
          <a:bodyPr>
            <a:normAutofit fontScale="85000" lnSpcReduction="20000"/>
          </a:bodyPr>
          <a:lstStyle/>
          <a:p>
            <a:pPr>
              <a:lnSpc>
                <a:spcPct val="90000"/>
              </a:lnSpc>
              <a:buFont typeface="Monotype Sorts" pitchFamily="2" charset="2"/>
              <a:buNone/>
            </a:pPr>
            <a:r>
              <a:rPr lang="en-US"/>
              <a:t>We can do better by evaluating from right to left:</a:t>
            </a:r>
          </a:p>
          <a:p>
            <a:pPr>
              <a:lnSpc>
                <a:spcPct val="90000"/>
              </a:lnSpc>
              <a:buFont typeface="Monotype Sorts" pitchFamily="2" charset="2"/>
              <a:buNone/>
            </a:pPr>
            <a:endParaRPr lang="en-US" u="sng"/>
          </a:p>
          <a:p>
            <a:pPr>
              <a:lnSpc>
                <a:spcPct val="90000"/>
              </a:lnSpc>
              <a:buFont typeface="Monotype Sorts" pitchFamily="2" charset="2"/>
              <a:buNone/>
            </a:pPr>
            <a:r>
              <a:rPr lang="en-US" u="sng"/>
              <a:t>Better brute-force algorithm</a:t>
            </a:r>
            <a:r>
              <a:rPr lang="en-US"/>
              <a:t> </a:t>
            </a:r>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buFont typeface="Monotype Sorts" pitchFamily="2" charset="2"/>
              <a:buNone/>
            </a:pPr>
            <a:r>
              <a:rPr lang="en-US"/>
              <a:t>Efficiency:</a:t>
            </a:r>
          </a:p>
          <a:p>
            <a:pPr>
              <a:lnSpc>
                <a:spcPct val="90000"/>
              </a:lnSpc>
              <a:buFont typeface="Monotype Sorts" pitchFamily="2" charset="2"/>
              <a:buNone/>
            </a:pPr>
            <a:endParaRPr lang="en-US"/>
          </a:p>
          <a:p>
            <a:pPr>
              <a:lnSpc>
                <a:spcPct val="90000"/>
              </a:lnSpc>
              <a:buFont typeface="Monotype Sorts" pitchFamily="2" charset="2"/>
              <a:buNone/>
            </a:pPr>
            <a:r>
              <a:rPr lang="en-US"/>
              <a:t>Horner’s Rule is another linear time method. </a:t>
            </a:r>
          </a:p>
        </p:txBody>
      </p:sp>
      <p:sp>
        <p:nvSpPr>
          <p:cNvPr id="241668" name="Text Box 4"/>
          <p:cNvSpPr txBox="1">
            <a:spLocks noChangeArrowheads="1"/>
          </p:cNvSpPr>
          <p:nvPr/>
        </p:nvSpPr>
        <p:spPr bwMode="auto">
          <a:xfrm>
            <a:off x="914400" y="2514600"/>
            <a:ext cx="4724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66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114300" algn="l">
              <a:defRPr sz="2400">
                <a:solidFill>
                  <a:schemeClr val="tx1"/>
                </a:solidFill>
                <a:latin typeface="Times New Roman" pitchFamily="18" charset="0"/>
              </a:defRPr>
            </a:lvl2pPr>
            <a:lvl3pPr marL="228600" algn="l">
              <a:defRPr sz="2400">
                <a:solidFill>
                  <a:schemeClr val="tx1"/>
                </a:solidFill>
                <a:latin typeface="Times New Roman" pitchFamily="18" charset="0"/>
              </a:defRPr>
            </a:lvl3pPr>
            <a:lvl4pPr marL="635000" algn="l">
              <a:defRPr sz="2400">
                <a:solidFill>
                  <a:schemeClr val="tx1"/>
                </a:solidFill>
                <a:latin typeface="Times New Roman" pitchFamily="18" charset="0"/>
              </a:defRPr>
            </a:lvl4pPr>
            <a:lvl5pPr indent="-55563" algn="l">
              <a:defRPr sz="2400">
                <a:solidFill>
                  <a:schemeClr val="tx1"/>
                </a:solidFill>
                <a:latin typeface="Times New Roman" pitchFamily="18" charset="0"/>
              </a:defRPr>
            </a:lvl5pPr>
            <a:lvl6pPr indent="-55563" eaLnBrk="0" fontAlgn="base" hangingPunct="0">
              <a:spcBef>
                <a:spcPct val="0"/>
              </a:spcBef>
              <a:spcAft>
                <a:spcPct val="0"/>
              </a:spcAft>
              <a:defRPr sz="2400">
                <a:solidFill>
                  <a:schemeClr val="tx1"/>
                </a:solidFill>
                <a:latin typeface="Times New Roman" pitchFamily="18" charset="0"/>
              </a:defRPr>
            </a:lvl6pPr>
            <a:lvl7pPr indent="-55563" eaLnBrk="0" fontAlgn="base" hangingPunct="0">
              <a:spcBef>
                <a:spcPct val="0"/>
              </a:spcBef>
              <a:spcAft>
                <a:spcPct val="0"/>
              </a:spcAft>
              <a:defRPr sz="2400">
                <a:solidFill>
                  <a:schemeClr val="tx1"/>
                </a:solidFill>
                <a:latin typeface="Times New Roman" pitchFamily="18" charset="0"/>
              </a:defRPr>
            </a:lvl7pPr>
            <a:lvl8pPr indent="-55563" eaLnBrk="0" fontAlgn="base" hangingPunct="0">
              <a:spcBef>
                <a:spcPct val="0"/>
              </a:spcBef>
              <a:spcAft>
                <a:spcPct val="0"/>
              </a:spcAft>
              <a:defRPr sz="2400">
                <a:solidFill>
                  <a:schemeClr val="tx1"/>
                </a:solidFill>
                <a:latin typeface="Times New Roman" pitchFamily="18" charset="0"/>
              </a:defRPr>
            </a:lvl8pPr>
            <a:lvl9pPr indent="-55563" eaLnBrk="0" fontAlgn="base" hangingPunct="0">
              <a:spcBef>
                <a:spcPct val="0"/>
              </a:spcBef>
              <a:spcAft>
                <a:spcPct val="0"/>
              </a:spcAft>
              <a:defRPr sz="2400">
                <a:solidFill>
                  <a:schemeClr val="tx1"/>
                </a:solidFill>
                <a:latin typeface="Times New Roman" pitchFamily="18" charset="0"/>
              </a:defRPr>
            </a:lvl9pPr>
          </a:lstStyle>
          <a:p>
            <a:r>
              <a:rPr kumimoji="1" lang="en-US" i="1" dirty="0">
                <a:solidFill>
                  <a:srgbClr val="00B050"/>
                </a:solidFill>
                <a:effectLst>
                  <a:outerShdw blurRad="38100" dist="38100" dir="2700000" algn="tl">
                    <a:srgbClr val="000000"/>
                  </a:outerShdw>
                </a:effectLst>
              </a:rPr>
              <a:t>p</a:t>
            </a:r>
            <a:r>
              <a:rPr kumimoji="1" lang="en-US" dirty="0">
                <a:solidFill>
                  <a:srgbClr val="00B050"/>
                </a:solidFill>
                <a:effectLst>
                  <a:outerShdw blurRad="38100" dist="38100" dir="2700000" algn="tl">
                    <a:srgbClr val="000000"/>
                  </a:outerShdw>
                </a:effectLst>
              </a:rPr>
              <a:t> </a:t>
            </a:r>
            <a:r>
              <a:rPr kumimoji="1" lang="en-US" dirty="0">
                <a:solidFill>
                  <a:srgbClr val="00B050"/>
                </a:solidFill>
                <a:effectLst>
                  <a:outerShdw blurRad="38100" dist="38100" dir="2700000" algn="tl">
                    <a:srgbClr val="000000"/>
                  </a:outerShdw>
                </a:effectLst>
                <a:sym typeface="Symbol" pitchFamily="84" charset="2"/>
              </a:rPr>
              <a:t></a:t>
            </a:r>
            <a:r>
              <a:rPr kumimoji="1" lang="en-US" dirty="0">
                <a:solidFill>
                  <a:srgbClr val="00B050"/>
                </a:solidFill>
                <a:effectLst>
                  <a:outerShdw blurRad="38100" dist="38100" dir="2700000" algn="tl">
                    <a:srgbClr val="000000"/>
                  </a:outerShdw>
                </a:effectLst>
              </a:rPr>
              <a:t> </a:t>
            </a:r>
            <a:r>
              <a:rPr kumimoji="1" lang="en-US" i="1" dirty="0">
                <a:solidFill>
                  <a:srgbClr val="00B050"/>
                </a:solidFill>
                <a:effectLst>
                  <a:outerShdw blurRad="38100" dist="38100" dir="2700000" algn="tl">
                    <a:srgbClr val="000000"/>
                  </a:outerShdw>
                </a:effectLst>
              </a:rPr>
              <a:t>a</a:t>
            </a:r>
            <a:r>
              <a:rPr kumimoji="1" lang="en-US" dirty="0">
                <a:solidFill>
                  <a:srgbClr val="00B050"/>
                </a:solidFill>
                <a:effectLst>
                  <a:outerShdw blurRad="38100" dist="38100" dir="2700000" algn="tl">
                    <a:srgbClr val="000000"/>
                  </a:outerShdw>
                </a:effectLst>
              </a:rPr>
              <a:t>[0]</a:t>
            </a:r>
          </a:p>
          <a:p>
            <a:r>
              <a:rPr kumimoji="1" lang="en-US" i="1" dirty="0">
                <a:solidFill>
                  <a:srgbClr val="00B050"/>
                </a:solidFill>
                <a:effectLst>
                  <a:outerShdw blurRad="38100" dist="38100" dir="2700000" algn="tl">
                    <a:srgbClr val="000000"/>
                  </a:outerShdw>
                </a:effectLst>
              </a:rPr>
              <a:t>power</a:t>
            </a:r>
            <a:r>
              <a:rPr kumimoji="1" lang="en-US" dirty="0">
                <a:solidFill>
                  <a:srgbClr val="00B050"/>
                </a:solidFill>
                <a:effectLst>
                  <a:outerShdw blurRad="38100" dist="38100" dir="2700000" algn="tl">
                    <a:srgbClr val="000000"/>
                  </a:outerShdw>
                </a:effectLst>
              </a:rPr>
              <a:t> </a:t>
            </a:r>
            <a:r>
              <a:rPr kumimoji="1" lang="en-US" dirty="0">
                <a:solidFill>
                  <a:srgbClr val="00B050"/>
                </a:solidFill>
                <a:effectLst>
                  <a:outerShdw blurRad="38100" dist="38100" dir="2700000" algn="tl">
                    <a:srgbClr val="000000"/>
                  </a:outerShdw>
                </a:effectLst>
                <a:sym typeface="Symbol" pitchFamily="84" charset="2"/>
              </a:rPr>
              <a:t></a:t>
            </a:r>
            <a:r>
              <a:rPr kumimoji="1" lang="en-US" dirty="0">
                <a:solidFill>
                  <a:srgbClr val="00B050"/>
                </a:solidFill>
                <a:effectLst>
                  <a:outerShdw blurRad="38100" dist="38100" dir="2700000" algn="tl">
                    <a:srgbClr val="000000"/>
                  </a:outerShdw>
                </a:effectLst>
              </a:rPr>
              <a:t> 1</a:t>
            </a:r>
          </a:p>
          <a:p>
            <a:r>
              <a:rPr kumimoji="1" lang="en-US" b="1" dirty="0">
                <a:solidFill>
                  <a:srgbClr val="00B050"/>
                </a:solidFill>
                <a:effectLst>
                  <a:outerShdw blurRad="38100" dist="38100" dir="2700000" algn="tl">
                    <a:srgbClr val="000000"/>
                  </a:outerShdw>
                </a:effectLst>
              </a:rPr>
              <a:t>for</a:t>
            </a:r>
            <a:r>
              <a:rPr kumimoji="1" lang="en-US" dirty="0">
                <a:solidFill>
                  <a:srgbClr val="00B050"/>
                </a:solidFill>
                <a:effectLst>
                  <a:outerShdw blurRad="38100" dist="38100" dir="2700000" algn="tl">
                    <a:srgbClr val="000000"/>
                  </a:outerShdw>
                </a:effectLst>
              </a:rPr>
              <a:t> </a:t>
            </a:r>
            <a:r>
              <a:rPr kumimoji="1" lang="en-US" i="1" dirty="0">
                <a:solidFill>
                  <a:srgbClr val="00B050"/>
                </a:solidFill>
                <a:effectLst>
                  <a:outerShdw blurRad="38100" dist="38100" dir="2700000" algn="tl">
                    <a:srgbClr val="000000"/>
                  </a:outerShdw>
                </a:effectLst>
              </a:rPr>
              <a:t>i</a:t>
            </a:r>
            <a:r>
              <a:rPr kumimoji="1" lang="en-US" dirty="0">
                <a:solidFill>
                  <a:srgbClr val="00B050"/>
                </a:solidFill>
                <a:effectLst>
                  <a:outerShdw blurRad="38100" dist="38100" dir="2700000" algn="tl">
                    <a:srgbClr val="000000"/>
                  </a:outerShdw>
                </a:effectLst>
              </a:rPr>
              <a:t> </a:t>
            </a:r>
            <a:r>
              <a:rPr kumimoji="1" lang="en-US" dirty="0">
                <a:solidFill>
                  <a:srgbClr val="00B050"/>
                </a:solidFill>
                <a:effectLst>
                  <a:outerShdw blurRad="38100" dist="38100" dir="2700000" algn="tl">
                    <a:srgbClr val="000000"/>
                  </a:outerShdw>
                </a:effectLst>
                <a:sym typeface="Symbol" pitchFamily="84" charset="2"/>
              </a:rPr>
              <a:t></a:t>
            </a:r>
            <a:r>
              <a:rPr kumimoji="1" lang="en-US" dirty="0">
                <a:solidFill>
                  <a:srgbClr val="00B050"/>
                </a:solidFill>
                <a:effectLst>
                  <a:outerShdw blurRad="38100" dist="38100" dir="2700000" algn="tl">
                    <a:srgbClr val="000000"/>
                  </a:outerShdw>
                </a:effectLst>
              </a:rPr>
              <a:t> 1 </a:t>
            </a:r>
            <a:r>
              <a:rPr kumimoji="1" lang="en-US" b="1" dirty="0">
                <a:solidFill>
                  <a:srgbClr val="00B050"/>
                </a:solidFill>
                <a:effectLst>
                  <a:outerShdw blurRad="38100" dist="38100" dir="2700000" algn="tl">
                    <a:srgbClr val="000000"/>
                  </a:outerShdw>
                </a:effectLst>
              </a:rPr>
              <a:t>to</a:t>
            </a:r>
            <a:r>
              <a:rPr kumimoji="1" lang="en-US" dirty="0">
                <a:solidFill>
                  <a:srgbClr val="00B050"/>
                </a:solidFill>
                <a:effectLst>
                  <a:outerShdw blurRad="38100" dist="38100" dir="2700000" algn="tl">
                    <a:srgbClr val="000000"/>
                  </a:outerShdw>
                </a:effectLst>
              </a:rPr>
              <a:t> </a:t>
            </a:r>
            <a:r>
              <a:rPr kumimoji="1" lang="en-US" i="1" dirty="0">
                <a:solidFill>
                  <a:srgbClr val="00B050"/>
                </a:solidFill>
                <a:effectLst>
                  <a:outerShdw blurRad="38100" dist="38100" dir="2700000" algn="tl">
                    <a:srgbClr val="000000"/>
                  </a:outerShdw>
                </a:effectLst>
              </a:rPr>
              <a:t>n</a:t>
            </a:r>
            <a:r>
              <a:rPr kumimoji="1" lang="en-US" dirty="0">
                <a:solidFill>
                  <a:srgbClr val="00B050"/>
                </a:solidFill>
                <a:effectLst>
                  <a:outerShdw blurRad="38100" dist="38100" dir="2700000" algn="tl">
                    <a:srgbClr val="000000"/>
                  </a:outerShdw>
                </a:effectLst>
              </a:rPr>
              <a:t> </a:t>
            </a:r>
            <a:r>
              <a:rPr kumimoji="1" lang="en-US" b="1" dirty="0">
                <a:solidFill>
                  <a:srgbClr val="00B050"/>
                </a:solidFill>
                <a:effectLst>
                  <a:outerShdw blurRad="38100" dist="38100" dir="2700000" algn="tl">
                    <a:srgbClr val="000000"/>
                  </a:outerShdw>
                </a:effectLst>
              </a:rPr>
              <a:t>do</a:t>
            </a:r>
          </a:p>
          <a:p>
            <a:pPr lvl="2"/>
            <a:r>
              <a:rPr kumimoji="1" lang="en-US" dirty="0">
                <a:solidFill>
                  <a:srgbClr val="00B050"/>
                </a:solidFill>
                <a:effectLst>
                  <a:outerShdw blurRad="38100" dist="38100" dir="2700000" algn="tl">
                    <a:srgbClr val="000000"/>
                  </a:outerShdw>
                </a:effectLst>
              </a:rPr>
              <a:t>    </a:t>
            </a:r>
            <a:r>
              <a:rPr kumimoji="1" lang="en-US" i="1" dirty="0">
                <a:solidFill>
                  <a:srgbClr val="00B050"/>
                </a:solidFill>
                <a:effectLst>
                  <a:outerShdw blurRad="38100" dist="38100" dir="2700000" algn="tl">
                    <a:srgbClr val="000000"/>
                  </a:outerShdw>
                </a:effectLst>
              </a:rPr>
              <a:t>power</a:t>
            </a:r>
            <a:r>
              <a:rPr kumimoji="1" lang="en-US" dirty="0">
                <a:solidFill>
                  <a:srgbClr val="00B050"/>
                </a:solidFill>
                <a:effectLst>
                  <a:outerShdw blurRad="38100" dist="38100" dir="2700000" algn="tl">
                    <a:srgbClr val="000000"/>
                  </a:outerShdw>
                </a:effectLst>
              </a:rPr>
              <a:t> </a:t>
            </a:r>
            <a:r>
              <a:rPr kumimoji="1" lang="en-US" dirty="0">
                <a:solidFill>
                  <a:srgbClr val="00B050"/>
                </a:solidFill>
                <a:effectLst>
                  <a:outerShdw blurRad="38100" dist="38100" dir="2700000" algn="tl">
                    <a:srgbClr val="000000"/>
                  </a:outerShdw>
                </a:effectLst>
                <a:sym typeface="Symbol" pitchFamily="84" charset="2"/>
              </a:rPr>
              <a:t></a:t>
            </a:r>
            <a:r>
              <a:rPr kumimoji="1" lang="en-US" dirty="0">
                <a:solidFill>
                  <a:srgbClr val="00B050"/>
                </a:solidFill>
                <a:effectLst>
                  <a:outerShdw blurRad="38100" dist="38100" dir="2700000" algn="tl">
                    <a:srgbClr val="000000"/>
                  </a:outerShdw>
                </a:effectLst>
              </a:rPr>
              <a:t> </a:t>
            </a:r>
            <a:r>
              <a:rPr kumimoji="1" lang="en-US" i="1" dirty="0">
                <a:solidFill>
                  <a:srgbClr val="00B050"/>
                </a:solidFill>
                <a:effectLst>
                  <a:outerShdw blurRad="38100" dist="38100" dir="2700000" algn="tl">
                    <a:srgbClr val="000000"/>
                  </a:outerShdw>
                </a:effectLst>
              </a:rPr>
              <a:t>power</a:t>
            </a:r>
            <a:r>
              <a:rPr kumimoji="1" lang="en-US" dirty="0">
                <a:solidFill>
                  <a:srgbClr val="00B050"/>
                </a:solidFill>
                <a:effectLst>
                  <a:outerShdw blurRad="38100" dist="38100" dir="2700000" algn="tl">
                    <a:srgbClr val="000000"/>
                  </a:outerShdw>
                </a:effectLst>
              </a:rPr>
              <a:t> </a:t>
            </a:r>
            <a:r>
              <a:rPr kumimoji="1" lang="en-US" dirty="0">
                <a:solidFill>
                  <a:srgbClr val="00B050"/>
                </a:solidFill>
                <a:effectLst>
                  <a:outerShdw blurRad="38100" dist="38100" dir="2700000" algn="tl">
                    <a:srgbClr val="000000"/>
                  </a:outerShdw>
                </a:effectLst>
                <a:sym typeface="Symbol" pitchFamily="84" charset="2"/>
              </a:rPr>
              <a:t></a:t>
            </a:r>
            <a:r>
              <a:rPr kumimoji="1" lang="en-US" i="1" dirty="0">
                <a:solidFill>
                  <a:srgbClr val="00B050"/>
                </a:solidFill>
                <a:effectLst>
                  <a:outerShdw blurRad="38100" dist="38100" dir="2700000" algn="tl">
                    <a:srgbClr val="000000"/>
                  </a:outerShdw>
                </a:effectLst>
              </a:rPr>
              <a:t> x</a:t>
            </a:r>
          </a:p>
          <a:p>
            <a:pPr lvl="1"/>
            <a:r>
              <a:rPr kumimoji="1" lang="en-US" dirty="0">
                <a:solidFill>
                  <a:srgbClr val="00B050"/>
                </a:solidFill>
                <a:effectLst>
                  <a:outerShdw blurRad="38100" dist="38100" dir="2700000" algn="tl">
                    <a:srgbClr val="000000"/>
                  </a:outerShdw>
                </a:effectLst>
              </a:rPr>
              <a:t>      </a:t>
            </a:r>
            <a:r>
              <a:rPr kumimoji="1" lang="en-US" i="1" dirty="0">
                <a:solidFill>
                  <a:srgbClr val="00B050"/>
                </a:solidFill>
                <a:effectLst>
                  <a:outerShdw blurRad="38100" dist="38100" dir="2700000" algn="tl">
                    <a:srgbClr val="000000"/>
                  </a:outerShdw>
                </a:effectLst>
              </a:rPr>
              <a:t>p</a:t>
            </a:r>
            <a:r>
              <a:rPr kumimoji="1" lang="en-US" dirty="0">
                <a:solidFill>
                  <a:srgbClr val="00B050"/>
                </a:solidFill>
                <a:effectLst>
                  <a:outerShdw blurRad="38100" dist="38100" dir="2700000" algn="tl">
                    <a:srgbClr val="000000"/>
                  </a:outerShdw>
                </a:effectLst>
              </a:rPr>
              <a:t> </a:t>
            </a:r>
            <a:r>
              <a:rPr kumimoji="1" lang="en-US" dirty="0">
                <a:solidFill>
                  <a:srgbClr val="00B050"/>
                </a:solidFill>
                <a:effectLst>
                  <a:outerShdw blurRad="38100" dist="38100" dir="2700000" algn="tl">
                    <a:srgbClr val="000000"/>
                  </a:outerShdw>
                </a:effectLst>
                <a:sym typeface="Symbol" pitchFamily="84" charset="2"/>
              </a:rPr>
              <a:t></a:t>
            </a:r>
            <a:r>
              <a:rPr kumimoji="1" lang="en-US" i="1" dirty="0">
                <a:solidFill>
                  <a:srgbClr val="00B050"/>
                </a:solidFill>
                <a:effectLst>
                  <a:outerShdw blurRad="38100" dist="38100" dir="2700000" algn="tl">
                    <a:srgbClr val="000000"/>
                  </a:outerShdw>
                </a:effectLst>
              </a:rPr>
              <a:t> p</a:t>
            </a:r>
            <a:r>
              <a:rPr kumimoji="1" lang="en-US" dirty="0">
                <a:solidFill>
                  <a:srgbClr val="00B050"/>
                </a:solidFill>
                <a:effectLst>
                  <a:outerShdw blurRad="38100" dist="38100" dir="2700000" algn="tl">
                    <a:srgbClr val="000000"/>
                  </a:outerShdw>
                </a:effectLst>
              </a:rPr>
              <a:t> + </a:t>
            </a:r>
            <a:r>
              <a:rPr kumimoji="1" lang="en-US" i="1" dirty="0">
                <a:solidFill>
                  <a:srgbClr val="00B050"/>
                </a:solidFill>
                <a:effectLst>
                  <a:outerShdw blurRad="38100" dist="38100" dir="2700000" algn="tl">
                    <a:srgbClr val="000000"/>
                  </a:outerShdw>
                </a:effectLst>
              </a:rPr>
              <a:t>a</a:t>
            </a:r>
            <a:r>
              <a:rPr kumimoji="1" lang="en-US" dirty="0">
                <a:solidFill>
                  <a:srgbClr val="00B050"/>
                </a:solidFill>
                <a:effectLst>
                  <a:outerShdw blurRad="38100" dist="38100" dir="2700000" algn="tl">
                    <a:srgbClr val="000000"/>
                  </a:outerShdw>
                </a:effectLst>
              </a:rPr>
              <a:t>[</a:t>
            </a:r>
            <a:r>
              <a:rPr kumimoji="1" lang="en-US" i="1" dirty="0">
                <a:solidFill>
                  <a:srgbClr val="00B050"/>
                </a:solidFill>
                <a:effectLst>
                  <a:outerShdw blurRad="38100" dist="38100" dir="2700000" algn="tl">
                    <a:srgbClr val="000000"/>
                  </a:outerShdw>
                </a:effectLst>
              </a:rPr>
              <a:t>i</a:t>
            </a:r>
            <a:r>
              <a:rPr kumimoji="1" lang="en-US" dirty="0">
                <a:solidFill>
                  <a:srgbClr val="00B050"/>
                </a:solidFill>
                <a:effectLst>
                  <a:outerShdw blurRad="38100" dist="38100" dir="2700000" algn="tl">
                    <a:srgbClr val="000000"/>
                  </a:outerShdw>
                </a:effectLst>
              </a:rPr>
              <a:t>] </a:t>
            </a:r>
            <a:r>
              <a:rPr kumimoji="1" lang="en-US" dirty="0">
                <a:solidFill>
                  <a:srgbClr val="00B050"/>
                </a:solidFill>
                <a:effectLst>
                  <a:outerShdw blurRad="38100" dist="38100" dir="2700000" algn="tl">
                    <a:srgbClr val="000000"/>
                  </a:outerShdw>
                </a:effectLst>
                <a:sym typeface="Symbol" pitchFamily="84" charset="2"/>
              </a:rPr>
              <a:t></a:t>
            </a:r>
            <a:r>
              <a:rPr kumimoji="1" lang="en-US" dirty="0">
                <a:solidFill>
                  <a:srgbClr val="00B050"/>
                </a:solidFill>
                <a:effectLst>
                  <a:outerShdw blurRad="38100" dist="38100" dir="2700000" algn="tl">
                    <a:srgbClr val="000000"/>
                  </a:outerShdw>
                </a:effectLst>
              </a:rPr>
              <a:t> </a:t>
            </a:r>
            <a:r>
              <a:rPr kumimoji="1" lang="en-US" i="1" dirty="0">
                <a:solidFill>
                  <a:srgbClr val="00B050"/>
                </a:solidFill>
                <a:effectLst>
                  <a:outerShdw blurRad="38100" dist="38100" dir="2700000" algn="tl">
                    <a:srgbClr val="000000"/>
                  </a:outerShdw>
                </a:effectLst>
              </a:rPr>
              <a:t>power</a:t>
            </a:r>
          </a:p>
          <a:p>
            <a:pPr lvl="1"/>
            <a:r>
              <a:rPr kumimoji="1" lang="en-US" b="1" dirty="0">
                <a:solidFill>
                  <a:srgbClr val="00B050"/>
                </a:solidFill>
                <a:effectLst>
                  <a:outerShdw blurRad="38100" dist="38100" dir="2700000" algn="tl">
                    <a:srgbClr val="000000"/>
                  </a:outerShdw>
                </a:effectLst>
              </a:rPr>
              <a:t>return</a:t>
            </a:r>
            <a:r>
              <a:rPr kumimoji="1" lang="en-US" dirty="0">
                <a:solidFill>
                  <a:srgbClr val="00B050"/>
                </a:solidFill>
                <a:effectLst>
                  <a:outerShdw blurRad="38100" dist="38100" dir="2700000" algn="tl">
                    <a:srgbClr val="000000"/>
                  </a:outerShdw>
                </a:effectLst>
              </a:rPr>
              <a:t> </a:t>
            </a:r>
            <a:r>
              <a:rPr kumimoji="1" lang="en-US" i="1" dirty="0">
                <a:solidFill>
                  <a:srgbClr val="00B050"/>
                </a:solidFill>
                <a:effectLst>
                  <a:outerShdw blurRad="38100" dist="38100" dir="2700000" algn="tl">
                    <a:srgbClr val="000000"/>
                  </a:outerShdw>
                </a:effectLst>
              </a:rPr>
              <a:t>p</a:t>
            </a:r>
          </a:p>
        </p:txBody>
      </p:sp>
      <p:sp>
        <p:nvSpPr>
          <p:cNvPr id="241670" name="Text Box 6"/>
          <p:cNvSpPr txBox="1">
            <a:spLocks noChangeArrowheads="1"/>
          </p:cNvSpPr>
          <p:nvPr/>
        </p:nvSpPr>
        <p:spPr bwMode="auto">
          <a:xfrm>
            <a:off x="2498725" y="5299075"/>
            <a:ext cx="390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1671" name="Text Box 7"/>
          <p:cNvSpPr txBox="1">
            <a:spLocks noChangeArrowheads="1"/>
          </p:cNvSpPr>
          <p:nvPr/>
        </p:nvSpPr>
        <p:spPr bwMode="auto">
          <a:xfrm>
            <a:off x="3429000" y="48768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l-GR" b="1">
                <a:solidFill>
                  <a:srgbClr val="FF6600"/>
                </a:solidFill>
                <a:effectLst>
                  <a:outerShdw blurRad="38100" dist="38100" dir="2700000" algn="tl">
                    <a:srgbClr val="000000"/>
                  </a:outerShdw>
                </a:effectLst>
              </a:rPr>
              <a:t>Θ</a:t>
            </a:r>
            <a:r>
              <a:rPr kumimoji="1" lang="en-US" b="1">
                <a:solidFill>
                  <a:srgbClr val="FF6600"/>
                </a:solidFill>
                <a:effectLst>
                  <a:outerShdw blurRad="38100" dist="38100" dir="2700000" algn="tl">
                    <a:srgbClr val="000000"/>
                  </a:outerShdw>
                </a:effectLst>
              </a:rPr>
              <a:t>(</a:t>
            </a:r>
            <a:r>
              <a:rPr kumimoji="1" lang="en-US" b="1" i="1">
                <a:solidFill>
                  <a:srgbClr val="FF6600"/>
                </a:solidFill>
                <a:effectLst>
                  <a:outerShdw blurRad="38100" dist="38100" dir="2700000" algn="tl">
                    <a:srgbClr val="000000"/>
                  </a:outerShdw>
                </a:effectLst>
              </a:rPr>
              <a:t>n) </a:t>
            </a:r>
            <a:r>
              <a:rPr kumimoji="1" lang="en-US" b="1">
                <a:solidFill>
                  <a:srgbClr val="FF6600"/>
                </a:solidFill>
                <a:effectLst>
                  <a:outerShdw blurRad="38100" dist="38100" dir="2700000" algn="tl">
                    <a:srgbClr val="000000"/>
                  </a:outerShdw>
                </a:effectLst>
              </a:rPr>
              <a:t>multiplications</a:t>
            </a:r>
          </a:p>
        </p:txBody>
      </p:sp>
    </p:spTree>
    <p:extLst>
      <p:ext uri="{BB962C8B-B14F-4D97-AF65-F5344CB8AC3E}">
        <p14:creationId xmlns:p14="http://schemas.microsoft.com/office/powerpoint/2010/main" val="3856850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41671">
                                            <p:txEl>
                                              <p:pRg st="0" end="0"/>
                                            </p:txEl>
                                          </p:spTgt>
                                        </p:tgtEl>
                                        <p:attrNameLst>
                                          <p:attrName>style.visibility</p:attrName>
                                        </p:attrNameLst>
                                      </p:cBhvr>
                                      <p:to>
                                        <p:strVal val="visible"/>
                                      </p:to>
                                    </p:set>
                                    <p:anim calcmode="lin" valueType="num">
                                      <p:cBhvr additive="base">
                                        <p:cTn id="7" dur="1000" fill="hold"/>
                                        <p:tgtEl>
                                          <p:spTgt spid="241671">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416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Analysis of Some sorting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4052291"/>
              </p:ext>
            </p:extLst>
          </p:nvPr>
        </p:nvGraphicFramePr>
        <p:xfrm>
          <a:off x="685800" y="2057400"/>
          <a:ext cx="8153400" cy="1752600"/>
        </p:xfrm>
        <a:graphic>
          <a:graphicData uri="http://schemas.openxmlformats.org/drawingml/2006/table">
            <a:tbl>
              <a:tblPr firstRow="1" bandRow="1">
                <a:tableStyleId>{5C22544A-7EE6-4342-B048-85BDC9FD1C3A}</a:tableStyleId>
              </a:tblPr>
              <a:tblGrid>
                <a:gridCol w="1868030"/>
                <a:gridCol w="1369888"/>
                <a:gridCol w="1531052"/>
                <a:gridCol w="1289307"/>
                <a:gridCol w="966980"/>
                <a:gridCol w="1128143"/>
              </a:tblGrid>
              <a:tr h="438150">
                <a:tc>
                  <a:txBody>
                    <a:bodyPr/>
                    <a:lstStyle/>
                    <a:p>
                      <a:r>
                        <a:rPr lang="en-US" dirty="0" smtClean="0"/>
                        <a:t>Name</a:t>
                      </a:r>
                      <a:endParaRPr lang="en-US" dirty="0"/>
                    </a:p>
                  </a:txBody>
                  <a:tcPr/>
                </a:tc>
                <a:tc>
                  <a:txBody>
                    <a:bodyPr/>
                    <a:lstStyle/>
                    <a:p>
                      <a:r>
                        <a:rPr lang="en-US" dirty="0" smtClean="0"/>
                        <a:t>Best</a:t>
                      </a:r>
                      <a:endParaRPr lang="en-US" dirty="0"/>
                    </a:p>
                  </a:txBody>
                  <a:tcPr/>
                </a:tc>
                <a:tc>
                  <a:txBody>
                    <a:bodyPr/>
                    <a:lstStyle/>
                    <a:p>
                      <a:r>
                        <a:rPr lang="en-US" dirty="0" smtClean="0"/>
                        <a:t>Average</a:t>
                      </a:r>
                      <a:endParaRPr lang="en-US" dirty="0"/>
                    </a:p>
                  </a:txBody>
                  <a:tcPr/>
                </a:tc>
                <a:tc>
                  <a:txBody>
                    <a:bodyPr/>
                    <a:lstStyle/>
                    <a:p>
                      <a:r>
                        <a:rPr lang="en-US" dirty="0" smtClean="0"/>
                        <a:t>Worst</a:t>
                      </a:r>
                      <a:endParaRPr lang="en-US" dirty="0"/>
                    </a:p>
                  </a:txBody>
                  <a:tcPr/>
                </a:tc>
                <a:tc>
                  <a:txBody>
                    <a:bodyPr/>
                    <a:lstStyle/>
                    <a:p>
                      <a:r>
                        <a:rPr lang="en-US" dirty="0" smtClean="0"/>
                        <a:t>Stable</a:t>
                      </a:r>
                      <a:endParaRPr lang="en-US" dirty="0"/>
                    </a:p>
                  </a:txBody>
                  <a:tcPr/>
                </a:tc>
                <a:tc>
                  <a:txBody>
                    <a:bodyPr/>
                    <a:lstStyle/>
                    <a:p>
                      <a:r>
                        <a:rPr lang="en-US" dirty="0" smtClean="0"/>
                        <a:t>In-place</a:t>
                      </a:r>
                      <a:endParaRPr lang="en-US" dirty="0"/>
                    </a:p>
                  </a:txBody>
                  <a:tcPr/>
                </a:tc>
              </a:tr>
              <a:tr h="438150">
                <a:tc>
                  <a:txBody>
                    <a:bodyPr/>
                    <a:lstStyle/>
                    <a:p>
                      <a:r>
                        <a:rPr lang="en-US" dirty="0" smtClean="0"/>
                        <a:t>Bubble sort</a:t>
                      </a:r>
                      <a:endParaRPr lang="en-US" dirty="0"/>
                    </a:p>
                  </a:txBody>
                  <a:tcPr/>
                </a:tc>
                <a:tc>
                  <a:txBody>
                    <a:bodyPr/>
                    <a:lstStyle/>
                    <a:p>
                      <a:pPr algn="ctr"/>
                      <a:r>
                        <a:rPr lang="en-US" dirty="0" smtClean="0"/>
                        <a:t>?</a:t>
                      </a:r>
                      <a:r>
                        <a:rPr lang="en-US" sz="1800" b="0" i="0" u="none" strike="noStrike" kern="1200" baseline="0" dirty="0" smtClean="0">
                          <a:solidFill>
                            <a:schemeClr val="dk1"/>
                          </a:solidFill>
                          <a:latin typeface="+mn-lt"/>
                          <a:ea typeface="+mn-ea"/>
                          <a:cs typeface="+mn-cs"/>
                        </a:rPr>
                        <a:t> </a:t>
                      </a:r>
                      <a:endParaRPr lang="en-US" dirty="0"/>
                    </a:p>
                  </a:txBody>
                  <a:tcPr/>
                </a:tc>
                <a:tc>
                  <a:txBody>
                    <a:bodyPr/>
                    <a:lstStyle/>
                    <a:p>
                      <a:pPr algn="ctr"/>
                      <a:r>
                        <a:rPr lang="en-US" dirty="0" smtClean="0"/>
                        <a:t>?</a:t>
                      </a:r>
                      <a:r>
                        <a:rPr lang="el-GR" sz="1800" b="0" i="0" kern="1200" dirty="0" smtClean="0">
                          <a:solidFill>
                            <a:schemeClr val="dk1"/>
                          </a:solidFill>
                          <a:effectLst/>
                          <a:latin typeface="+mn-lt"/>
                          <a:ea typeface="+mn-ea"/>
                          <a:cs typeface="+mn-cs"/>
                        </a:rPr>
                        <a:t> </a:t>
                      </a:r>
                      <a:endParaRPr lang="en-US" dirty="0"/>
                    </a:p>
                  </a:txBody>
                  <a:tcPr/>
                </a:tc>
                <a:tc>
                  <a:txBody>
                    <a:bodyPr/>
                    <a:lstStyle/>
                    <a:p>
                      <a:pPr algn="ctr"/>
                      <a:r>
                        <a:rPr lang="en-US" dirty="0" smtClean="0"/>
                        <a:t>?</a:t>
                      </a:r>
                      <a:endParaRPr lang="en-US" dirty="0"/>
                    </a:p>
                  </a:txBody>
                  <a:tcPr/>
                </a:tc>
                <a:tc>
                  <a:txBody>
                    <a:bodyPr/>
                    <a:lstStyle/>
                    <a:p>
                      <a:pPr algn="ctr"/>
                      <a:r>
                        <a:rPr lang="en-US" smtClean="0"/>
                        <a:t>?</a:t>
                      </a:r>
                      <a:endParaRPr lang="en-US" dirty="0"/>
                    </a:p>
                  </a:txBody>
                  <a:tcPr/>
                </a:tc>
                <a:tc>
                  <a:txBody>
                    <a:bodyPr/>
                    <a:lstStyle/>
                    <a:p>
                      <a:pPr algn="ctr"/>
                      <a:r>
                        <a:rPr lang="en-US" smtClean="0"/>
                        <a:t>?</a:t>
                      </a:r>
                      <a:endParaRPr lang="en-US" dirty="0"/>
                    </a:p>
                  </a:txBody>
                  <a:tcPr/>
                </a:tc>
              </a:tr>
              <a:tr h="438150">
                <a:tc>
                  <a:txBody>
                    <a:bodyPr/>
                    <a:lstStyle/>
                    <a:p>
                      <a:r>
                        <a:rPr lang="en-US" dirty="0" smtClean="0"/>
                        <a:t>Insertion sort</a:t>
                      </a:r>
                      <a:endParaRPr lang="en-US" dirty="0"/>
                    </a:p>
                  </a:txBody>
                  <a:tcPr/>
                </a:tc>
                <a:tc>
                  <a:txBody>
                    <a:bodyPr/>
                    <a:lstStyle/>
                    <a:p>
                      <a:pPr algn="ctr"/>
                      <a:r>
                        <a:rPr lang="en-US" smtClean="0"/>
                        <a:t>?</a:t>
                      </a:r>
                      <a:endParaRPr lang="en-US" dirty="0"/>
                    </a:p>
                  </a:txBody>
                  <a:tcPr/>
                </a:tc>
                <a:tc>
                  <a:txBody>
                    <a:bodyPr/>
                    <a:lstStyle/>
                    <a:p>
                      <a:pPr algn="ctr"/>
                      <a:r>
                        <a:rPr lang="en-US" smtClean="0"/>
                        <a:t>?</a:t>
                      </a:r>
                      <a:endParaRPr lang="en-US" dirty="0"/>
                    </a:p>
                  </a:txBody>
                  <a:tcPr/>
                </a:tc>
                <a:tc>
                  <a:txBody>
                    <a:bodyPr/>
                    <a:lstStyle/>
                    <a:p>
                      <a:pPr algn="ctr"/>
                      <a:r>
                        <a:rPr lang="en-US" smtClean="0"/>
                        <a:t>?</a:t>
                      </a:r>
                      <a:endParaRPr lang="en-US" dirty="0"/>
                    </a:p>
                  </a:txBody>
                  <a:tcPr/>
                </a:tc>
                <a:tc>
                  <a:txBody>
                    <a:bodyPr/>
                    <a:lstStyle/>
                    <a:p>
                      <a:pPr algn="ctr"/>
                      <a:r>
                        <a:rPr lang="en-US" smtClean="0"/>
                        <a:t>?</a:t>
                      </a:r>
                      <a:endParaRPr lang="en-US" dirty="0"/>
                    </a:p>
                  </a:txBody>
                  <a:tcPr/>
                </a:tc>
                <a:tc>
                  <a:txBody>
                    <a:bodyPr/>
                    <a:lstStyle/>
                    <a:p>
                      <a:pPr algn="ctr"/>
                      <a:r>
                        <a:rPr lang="en-US" smtClean="0"/>
                        <a:t>?</a:t>
                      </a:r>
                      <a:endParaRPr lang="en-US" dirty="0"/>
                    </a:p>
                  </a:txBody>
                  <a:tcPr/>
                </a:tc>
              </a:tr>
              <a:tr h="438150">
                <a:tc>
                  <a:txBody>
                    <a:bodyPr/>
                    <a:lstStyle/>
                    <a:p>
                      <a:r>
                        <a:rPr lang="en-US" dirty="0" smtClean="0"/>
                        <a:t>Selection sort</a:t>
                      </a:r>
                      <a:endParaRPr lang="en-US" dirty="0"/>
                    </a:p>
                  </a:txBody>
                  <a:tcPr/>
                </a:tc>
                <a:tc>
                  <a:txBody>
                    <a:bodyPr/>
                    <a:lstStyle/>
                    <a:p>
                      <a:pPr algn="ctr"/>
                      <a:r>
                        <a:rPr lang="en-US" smtClean="0"/>
                        <a:t>?</a:t>
                      </a:r>
                      <a:endParaRPr lang="en-US" dirty="0"/>
                    </a:p>
                  </a:txBody>
                  <a:tcPr/>
                </a:tc>
                <a:tc>
                  <a:txBody>
                    <a:bodyPr/>
                    <a:lstStyle/>
                    <a:p>
                      <a:pPr algn="ctr"/>
                      <a:r>
                        <a:rPr lang="en-US" smtClean="0"/>
                        <a:t>?</a:t>
                      </a:r>
                      <a:endParaRPr lang="en-US" dirty="0"/>
                    </a:p>
                  </a:txBody>
                  <a:tcPr/>
                </a:tc>
                <a:tc>
                  <a:txBody>
                    <a:bodyPr/>
                    <a:lstStyle/>
                    <a:p>
                      <a:pPr algn="ctr"/>
                      <a:r>
                        <a:rPr lang="en-US" smtClean="0"/>
                        <a:t>?</a:t>
                      </a:r>
                      <a:endParaRPr lang="en-US" dirty="0"/>
                    </a:p>
                  </a:txBody>
                  <a:tcPr/>
                </a:tc>
                <a:tc>
                  <a:txBody>
                    <a:bodyPr/>
                    <a:lstStyle/>
                    <a:p>
                      <a:pPr algn="ctr"/>
                      <a:r>
                        <a:rPr lang="en-US" smtClean="0"/>
                        <a:t>?</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p14="http://schemas.microsoft.com/office/powerpoint/2010/main" val="25687531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Analysis of Some sorting</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923476048"/>
              </p:ext>
            </p:extLst>
          </p:nvPr>
        </p:nvGraphicFramePr>
        <p:xfrm>
          <a:off x="457196" y="1828801"/>
          <a:ext cx="8610603" cy="2987481"/>
        </p:xfrm>
        <a:graphic>
          <a:graphicData uri="http://schemas.openxmlformats.org/drawingml/2006/table">
            <a:tbl>
              <a:tblPr firstRow="1" bandRow="1">
                <a:tableStyleId>{5C22544A-7EE6-4342-B048-85BDC9FD1C3A}</a:tableStyleId>
              </a:tblPr>
              <a:tblGrid>
                <a:gridCol w="1972780"/>
                <a:gridCol w="1446705"/>
                <a:gridCol w="1616906"/>
                <a:gridCol w="1135813"/>
                <a:gridCol w="1246995"/>
                <a:gridCol w="1191404"/>
              </a:tblGrid>
              <a:tr h="548198">
                <a:tc>
                  <a:txBody>
                    <a:bodyPr/>
                    <a:lstStyle/>
                    <a:p>
                      <a:r>
                        <a:rPr lang="en-US" dirty="0" smtClean="0"/>
                        <a:t>Name</a:t>
                      </a:r>
                      <a:endParaRPr lang="en-US" dirty="0"/>
                    </a:p>
                  </a:txBody>
                  <a:tcPr/>
                </a:tc>
                <a:tc>
                  <a:txBody>
                    <a:bodyPr/>
                    <a:lstStyle/>
                    <a:p>
                      <a:r>
                        <a:rPr lang="en-US" dirty="0" smtClean="0"/>
                        <a:t>Best</a:t>
                      </a:r>
                      <a:endParaRPr lang="en-US" dirty="0"/>
                    </a:p>
                  </a:txBody>
                  <a:tcPr/>
                </a:tc>
                <a:tc>
                  <a:txBody>
                    <a:bodyPr/>
                    <a:lstStyle/>
                    <a:p>
                      <a:r>
                        <a:rPr lang="en-US" dirty="0" smtClean="0"/>
                        <a:t>Average</a:t>
                      </a:r>
                      <a:endParaRPr lang="en-US" dirty="0"/>
                    </a:p>
                  </a:txBody>
                  <a:tcPr/>
                </a:tc>
                <a:tc>
                  <a:txBody>
                    <a:bodyPr/>
                    <a:lstStyle/>
                    <a:p>
                      <a:r>
                        <a:rPr lang="en-US" dirty="0" smtClean="0"/>
                        <a:t>Worst</a:t>
                      </a:r>
                      <a:endParaRPr lang="en-US" dirty="0"/>
                    </a:p>
                  </a:txBody>
                  <a:tcPr/>
                </a:tc>
                <a:tc>
                  <a:txBody>
                    <a:bodyPr/>
                    <a:lstStyle/>
                    <a:p>
                      <a:r>
                        <a:rPr lang="en-US" dirty="0" smtClean="0"/>
                        <a:t>Stable</a:t>
                      </a:r>
                      <a:endParaRPr lang="en-US" dirty="0"/>
                    </a:p>
                  </a:txBody>
                  <a:tcPr/>
                </a:tc>
                <a:tc>
                  <a:txBody>
                    <a:bodyPr/>
                    <a:lstStyle/>
                    <a:p>
                      <a:r>
                        <a:rPr lang="en-US" dirty="0" smtClean="0"/>
                        <a:t>In-place</a:t>
                      </a:r>
                      <a:endParaRPr lang="en-US" dirty="0"/>
                    </a:p>
                  </a:txBody>
                  <a:tcPr/>
                </a:tc>
              </a:tr>
              <a:tr h="548198">
                <a:tc>
                  <a:txBody>
                    <a:bodyPr/>
                    <a:lstStyle/>
                    <a:p>
                      <a:r>
                        <a:rPr lang="en-US" sz="2800" dirty="0" smtClean="0"/>
                        <a:t>Bubble sort</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  </a:t>
                      </a:r>
                      <a:r>
                        <a:rPr lang="el-GR" sz="2800" b="1" i="0" kern="1200" dirty="0" smtClean="0">
                          <a:solidFill>
                            <a:schemeClr val="dk1"/>
                          </a:solidFill>
                          <a:effectLst/>
                          <a:latin typeface="+mn-lt"/>
                          <a:ea typeface="+mn-ea"/>
                          <a:cs typeface="+mn-cs"/>
                        </a:rPr>
                        <a:t>Ω</a:t>
                      </a:r>
                      <a:r>
                        <a:rPr lang="en-US" sz="2800" b="0" i="0" u="none" strike="noStrike" kern="1200" baseline="0" dirty="0" smtClean="0">
                          <a:solidFill>
                            <a:schemeClr val="dk1"/>
                          </a:solidFill>
                          <a:latin typeface="+mn-lt"/>
                          <a:ea typeface="+mn-ea"/>
                          <a:cs typeface="+mn-cs"/>
                        </a:rPr>
                        <a:t>(n</a:t>
                      </a:r>
                      <a:r>
                        <a:rPr lang="en-US" sz="2800" b="0" i="0" u="none" strike="noStrike" kern="1200" baseline="30000" dirty="0" smtClean="0">
                          <a:solidFill>
                            <a:schemeClr val="dk1"/>
                          </a:solidFill>
                          <a:latin typeface="+mn-lt"/>
                          <a:ea typeface="+mn-ea"/>
                          <a:cs typeface="+mn-cs"/>
                        </a:rPr>
                        <a:t>2</a:t>
                      </a:r>
                      <a:r>
                        <a:rPr lang="en-US" sz="2800" b="0" i="0" u="none" strike="noStrike" kern="1200" baseline="0" dirty="0" smtClean="0">
                          <a:solidFill>
                            <a:schemeClr val="dk1"/>
                          </a:solidFill>
                          <a:latin typeface="+mn-lt"/>
                          <a:ea typeface="+mn-ea"/>
                          <a:cs typeface="+mn-cs"/>
                        </a:rPr>
                        <a:t>)</a:t>
                      </a:r>
                      <a:endParaRPr lang="en-US" sz="2800" dirty="0"/>
                    </a:p>
                  </a:txBody>
                  <a:tcPr/>
                </a:tc>
                <a:tc>
                  <a:txBody>
                    <a:bodyPr/>
                    <a:lstStyle/>
                    <a:p>
                      <a:pPr algn="ctr"/>
                      <a:r>
                        <a:rPr lang="el-GR" sz="2800" b="0" i="0" kern="1200" dirty="0" smtClean="0">
                          <a:solidFill>
                            <a:schemeClr val="dk1"/>
                          </a:solidFill>
                          <a:effectLst/>
                          <a:latin typeface="+mn-lt"/>
                          <a:ea typeface="+mn-ea"/>
                          <a:cs typeface="+mn-cs"/>
                        </a:rPr>
                        <a:t> Θ</a:t>
                      </a:r>
                      <a:r>
                        <a:rPr lang="en-US" sz="2800" b="0" i="0" u="none" strike="noStrike" kern="1200" baseline="0" dirty="0" smtClean="0">
                          <a:solidFill>
                            <a:schemeClr val="dk1"/>
                          </a:solidFill>
                          <a:latin typeface="+mn-lt"/>
                          <a:ea typeface="+mn-ea"/>
                          <a:cs typeface="+mn-cs"/>
                        </a:rPr>
                        <a:t>(n</a:t>
                      </a:r>
                      <a:r>
                        <a:rPr lang="en-US" sz="2800" b="0" i="0" u="none" strike="noStrike" kern="1200" baseline="30000" dirty="0" smtClean="0">
                          <a:solidFill>
                            <a:schemeClr val="dk1"/>
                          </a:solidFill>
                          <a:latin typeface="+mn-lt"/>
                          <a:ea typeface="+mn-ea"/>
                          <a:cs typeface="+mn-cs"/>
                        </a:rPr>
                        <a:t>2</a:t>
                      </a:r>
                      <a:r>
                        <a:rPr lang="en-US" sz="2800" b="0" i="0" u="none" strike="noStrike" kern="1200" baseline="0" dirty="0" smtClean="0">
                          <a:solidFill>
                            <a:schemeClr val="dk1"/>
                          </a:solidFill>
                          <a:latin typeface="+mn-lt"/>
                          <a:ea typeface="+mn-ea"/>
                          <a:cs typeface="+mn-cs"/>
                        </a:rPr>
                        <a:t>)</a:t>
                      </a:r>
                      <a:endParaRPr lang="en-US" sz="2800" dirty="0"/>
                    </a:p>
                  </a:txBody>
                  <a:tcPr/>
                </a:tc>
                <a:tc>
                  <a:txBody>
                    <a:bodyPr/>
                    <a:lstStyle/>
                    <a:p>
                      <a:pPr algn="ctr"/>
                      <a:r>
                        <a:rPr lang="en-US" sz="2800" dirty="0" smtClean="0"/>
                        <a:t>O</a:t>
                      </a:r>
                      <a:r>
                        <a:rPr lang="en-US" sz="2800" b="0" i="0" u="none" strike="noStrike" kern="1200" baseline="0" dirty="0" smtClean="0">
                          <a:solidFill>
                            <a:schemeClr val="dk1"/>
                          </a:solidFill>
                          <a:latin typeface="+mn-lt"/>
                          <a:ea typeface="+mn-ea"/>
                          <a:cs typeface="+mn-cs"/>
                        </a:rPr>
                        <a:t>(n</a:t>
                      </a:r>
                      <a:r>
                        <a:rPr lang="en-US" sz="2800" b="0" i="0" u="none" strike="noStrike" kern="1200" baseline="30000" dirty="0" smtClean="0">
                          <a:solidFill>
                            <a:schemeClr val="dk1"/>
                          </a:solidFill>
                          <a:latin typeface="+mn-lt"/>
                          <a:ea typeface="+mn-ea"/>
                          <a:cs typeface="+mn-cs"/>
                        </a:rPr>
                        <a:t>2</a:t>
                      </a:r>
                      <a:r>
                        <a:rPr lang="en-US" sz="2800" b="0" i="0" u="none" strike="noStrike" kern="1200" baseline="0" dirty="0" smtClean="0">
                          <a:solidFill>
                            <a:schemeClr val="dk1"/>
                          </a:solidFill>
                          <a:latin typeface="+mn-lt"/>
                          <a:ea typeface="+mn-ea"/>
                          <a:cs typeface="+mn-cs"/>
                        </a:rPr>
                        <a:t>)</a:t>
                      </a:r>
                      <a:endParaRPr lang="en-US" sz="2800" dirty="0"/>
                    </a:p>
                  </a:txBody>
                  <a:tcPr/>
                </a:tc>
                <a:tc>
                  <a:txBody>
                    <a:bodyPr/>
                    <a:lstStyle/>
                    <a:p>
                      <a:pPr algn="ctr"/>
                      <a:r>
                        <a:rPr lang="en-US" sz="2800" dirty="0" smtClean="0"/>
                        <a:t>Yes</a:t>
                      </a:r>
                      <a:endParaRPr lang="en-US" sz="2800" dirty="0"/>
                    </a:p>
                  </a:txBody>
                  <a:tcPr/>
                </a:tc>
                <a:tc>
                  <a:txBody>
                    <a:bodyPr/>
                    <a:lstStyle/>
                    <a:p>
                      <a:pPr algn="ctr"/>
                      <a:r>
                        <a:rPr lang="en-US" sz="2800" smtClean="0"/>
                        <a:t>Yes</a:t>
                      </a:r>
                      <a:endParaRPr lang="en-US" sz="2800" dirty="0"/>
                    </a:p>
                  </a:txBody>
                  <a:tcPr/>
                </a:tc>
              </a:tr>
              <a:tr h="548198">
                <a:tc>
                  <a:txBody>
                    <a:bodyPr/>
                    <a:lstStyle/>
                    <a:p>
                      <a:r>
                        <a:rPr lang="en-US" sz="2800" dirty="0" smtClean="0"/>
                        <a:t>Insertion sort</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 </a:t>
                      </a:r>
                      <a:r>
                        <a:rPr lang="el-GR" sz="2800" b="1" i="0" kern="1200" dirty="0" smtClean="0">
                          <a:solidFill>
                            <a:schemeClr val="dk1"/>
                          </a:solidFill>
                          <a:effectLst/>
                          <a:latin typeface="+mn-lt"/>
                          <a:ea typeface="+mn-ea"/>
                          <a:cs typeface="+mn-cs"/>
                        </a:rPr>
                        <a:t>Ω</a:t>
                      </a:r>
                      <a:r>
                        <a:rPr lang="en-US" sz="2800" b="0" i="0" u="none" strike="noStrike" kern="1200" baseline="0" dirty="0" smtClean="0">
                          <a:solidFill>
                            <a:schemeClr val="dk1"/>
                          </a:solidFill>
                          <a:latin typeface="+mn-lt"/>
                          <a:ea typeface="+mn-ea"/>
                          <a:cs typeface="+mn-cs"/>
                        </a:rPr>
                        <a:t>(n)</a:t>
                      </a:r>
                      <a:endParaRPr lang="en-US" sz="2800" dirty="0"/>
                    </a:p>
                  </a:txBody>
                  <a:tcPr/>
                </a:tc>
                <a:tc>
                  <a:txBody>
                    <a:bodyPr/>
                    <a:lstStyle/>
                    <a:p>
                      <a:pPr algn="ctr"/>
                      <a:r>
                        <a:rPr lang="el-GR" sz="2800" b="0" i="0" kern="1200" dirty="0" smtClean="0">
                          <a:solidFill>
                            <a:schemeClr val="dk1"/>
                          </a:solidFill>
                          <a:effectLst/>
                          <a:latin typeface="+mn-lt"/>
                          <a:ea typeface="+mn-ea"/>
                          <a:cs typeface="+mn-cs"/>
                        </a:rPr>
                        <a:t> Θ</a:t>
                      </a:r>
                      <a:r>
                        <a:rPr lang="en-US" sz="2800" b="0" i="0" u="none" strike="noStrike" kern="1200" baseline="0" dirty="0" smtClean="0">
                          <a:solidFill>
                            <a:schemeClr val="dk1"/>
                          </a:solidFill>
                          <a:latin typeface="+mn-lt"/>
                          <a:ea typeface="+mn-ea"/>
                          <a:cs typeface="+mn-cs"/>
                        </a:rPr>
                        <a:t>(n</a:t>
                      </a:r>
                      <a:r>
                        <a:rPr lang="en-US" sz="2800" b="0" i="0" u="none" strike="noStrike" kern="1200" baseline="30000" dirty="0" smtClean="0">
                          <a:solidFill>
                            <a:schemeClr val="dk1"/>
                          </a:solidFill>
                          <a:latin typeface="+mn-lt"/>
                          <a:ea typeface="+mn-ea"/>
                          <a:cs typeface="+mn-cs"/>
                        </a:rPr>
                        <a:t>2</a:t>
                      </a:r>
                      <a:r>
                        <a:rPr lang="en-US" sz="2800" b="0" i="0" u="none" strike="noStrike" kern="1200" baseline="0" dirty="0" smtClean="0">
                          <a:solidFill>
                            <a:schemeClr val="dk1"/>
                          </a:solidFill>
                          <a:latin typeface="+mn-lt"/>
                          <a:ea typeface="+mn-ea"/>
                          <a:cs typeface="+mn-cs"/>
                        </a:rPr>
                        <a:t>)</a:t>
                      </a:r>
                      <a:endParaRPr lang="en-US" sz="2800" dirty="0"/>
                    </a:p>
                  </a:txBody>
                  <a:tcPr/>
                </a:tc>
                <a:tc>
                  <a:txBody>
                    <a:bodyPr/>
                    <a:lstStyle/>
                    <a:p>
                      <a:pPr algn="ctr"/>
                      <a:r>
                        <a:rPr lang="en-US" sz="2800" dirty="0" smtClean="0"/>
                        <a:t>O</a:t>
                      </a:r>
                      <a:r>
                        <a:rPr lang="en-US" sz="2800" b="0" i="0" u="none" strike="noStrike" kern="1200" baseline="0" dirty="0" smtClean="0">
                          <a:solidFill>
                            <a:schemeClr val="dk1"/>
                          </a:solidFill>
                          <a:latin typeface="+mn-lt"/>
                          <a:ea typeface="+mn-ea"/>
                          <a:cs typeface="+mn-cs"/>
                        </a:rPr>
                        <a:t>(n</a:t>
                      </a:r>
                      <a:r>
                        <a:rPr lang="en-US" sz="2800" b="0" i="0" u="none" strike="noStrike" kern="1200" baseline="30000" dirty="0" smtClean="0">
                          <a:solidFill>
                            <a:schemeClr val="dk1"/>
                          </a:solidFill>
                          <a:latin typeface="+mn-lt"/>
                          <a:ea typeface="+mn-ea"/>
                          <a:cs typeface="+mn-cs"/>
                        </a:rPr>
                        <a:t>2</a:t>
                      </a:r>
                      <a:r>
                        <a:rPr lang="en-US" sz="2800" b="0" i="0" u="none" strike="noStrike" kern="1200" baseline="0" dirty="0" smtClean="0">
                          <a:solidFill>
                            <a:schemeClr val="dk1"/>
                          </a:solidFill>
                          <a:latin typeface="+mn-lt"/>
                          <a:ea typeface="+mn-ea"/>
                          <a:cs typeface="+mn-cs"/>
                        </a:rPr>
                        <a:t>)</a:t>
                      </a:r>
                      <a:endParaRPr lang="en-US" sz="2800" dirty="0"/>
                    </a:p>
                  </a:txBody>
                  <a:tcPr/>
                </a:tc>
                <a:tc>
                  <a:txBody>
                    <a:bodyPr/>
                    <a:lstStyle/>
                    <a:p>
                      <a:pPr algn="ctr"/>
                      <a:r>
                        <a:rPr lang="en-US" sz="2800" dirty="0" smtClean="0"/>
                        <a:t>Yes</a:t>
                      </a:r>
                      <a:endParaRPr lang="en-US" sz="2800" dirty="0"/>
                    </a:p>
                  </a:txBody>
                  <a:tcPr/>
                </a:tc>
                <a:tc>
                  <a:txBody>
                    <a:bodyPr/>
                    <a:lstStyle/>
                    <a:p>
                      <a:pPr algn="ctr"/>
                      <a:r>
                        <a:rPr lang="en-US" sz="2800" dirty="0" smtClean="0"/>
                        <a:t>Yes</a:t>
                      </a:r>
                      <a:endParaRPr lang="en-US" sz="2800" dirty="0"/>
                    </a:p>
                  </a:txBody>
                  <a:tcPr/>
                </a:tc>
              </a:tr>
              <a:tr h="946205">
                <a:tc>
                  <a:txBody>
                    <a:bodyPr/>
                    <a:lstStyle/>
                    <a:p>
                      <a:r>
                        <a:rPr lang="en-US" sz="2800" dirty="0" smtClean="0"/>
                        <a:t>Selection sort</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  </a:t>
                      </a:r>
                      <a:r>
                        <a:rPr lang="el-GR" sz="2800" b="1" i="0" kern="1200" dirty="0" smtClean="0">
                          <a:solidFill>
                            <a:schemeClr val="dk1"/>
                          </a:solidFill>
                          <a:effectLst/>
                          <a:latin typeface="+mn-lt"/>
                          <a:ea typeface="+mn-ea"/>
                          <a:cs typeface="+mn-cs"/>
                        </a:rPr>
                        <a:t>Ω</a:t>
                      </a:r>
                      <a:r>
                        <a:rPr lang="en-US" sz="2800" b="0" i="0" u="none" strike="noStrike" kern="1200" baseline="0" dirty="0" smtClean="0">
                          <a:solidFill>
                            <a:schemeClr val="dk1"/>
                          </a:solidFill>
                          <a:latin typeface="+mn-lt"/>
                          <a:ea typeface="+mn-ea"/>
                          <a:cs typeface="+mn-cs"/>
                        </a:rPr>
                        <a:t>(n</a:t>
                      </a:r>
                      <a:r>
                        <a:rPr lang="en-US" sz="2800" b="0" i="0" u="none" strike="noStrike" kern="1200" baseline="30000" dirty="0" smtClean="0">
                          <a:solidFill>
                            <a:schemeClr val="dk1"/>
                          </a:solidFill>
                          <a:latin typeface="+mn-lt"/>
                          <a:ea typeface="+mn-ea"/>
                          <a:cs typeface="+mn-cs"/>
                        </a:rPr>
                        <a:t>2</a:t>
                      </a:r>
                      <a:r>
                        <a:rPr lang="en-US" sz="2800" b="0" i="0" u="none" strike="noStrike" kern="1200" baseline="0" dirty="0" smtClean="0">
                          <a:solidFill>
                            <a:schemeClr val="dk1"/>
                          </a:solidFill>
                          <a:latin typeface="+mn-lt"/>
                          <a:ea typeface="+mn-ea"/>
                          <a:cs typeface="+mn-cs"/>
                        </a:rPr>
                        <a:t>)</a:t>
                      </a:r>
                      <a:endParaRPr lang="en-US" sz="2800" dirty="0"/>
                    </a:p>
                  </a:txBody>
                  <a:tcPr/>
                </a:tc>
                <a:tc>
                  <a:txBody>
                    <a:bodyPr/>
                    <a:lstStyle/>
                    <a:p>
                      <a:pPr algn="ctr"/>
                      <a:r>
                        <a:rPr lang="el-GR" sz="2800" b="0" i="0" kern="1200" dirty="0" smtClean="0">
                          <a:solidFill>
                            <a:schemeClr val="dk1"/>
                          </a:solidFill>
                          <a:effectLst/>
                          <a:latin typeface="+mn-lt"/>
                          <a:ea typeface="+mn-ea"/>
                          <a:cs typeface="+mn-cs"/>
                        </a:rPr>
                        <a:t> Θ</a:t>
                      </a:r>
                      <a:r>
                        <a:rPr lang="en-US" sz="2800" b="0" i="0" u="none" strike="noStrike" kern="1200" baseline="0" dirty="0" smtClean="0">
                          <a:solidFill>
                            <a:schemeClr val="dk1"/>
                          </a:solidFill>
                          <a:latin typeface="+mn-lt"/>
                          <a:ea typeface="+mn-ea"/>
                          <a:cs typeface="+mn-cs"/>
                        </a:rPr>
                        <a:t>(n</a:t>
                      </a:r>
                      <a:r>
                        <a:rPr lang="en-US" sz="2800" b="0" i="0" u="none" strike="noStrike" kern="1200" baseline="30000" dirty="0" smtClean="0">
                          <a:solidFill>
                            <a:schemeClr val="dk1"/>
                          </a:solidFill>
                          <a:latin typeface="+mn-lt"/>
                          <a:ea typeface="+mn-ea"/>
                          <a:cs typeface="+mn-cs"/>
                        </a:rPr>
                        <a:t>2</a:t>
                      </a:r>
                      <a:r>
                        <a:rPr lang="en-US" sz="2800" b="0" i="0" u="none" strike="noStrike" kern="1200" baseline="0" dirty="0" smtClean="0">
                          <a:solidFill>
                            <a:schemeClr val="dk1"/>
                          </a:solidFill>
                          <a:latin typeface="+mn-lt"/>
                          <a:ea typeface="+mn-ea"/>
                          <a:cs typeface="+mn-cs"/>
                        </a:rPr>
                        <a:t>)</a:t>
                      </a:r>
                      <a:endParaRPr lang="en-US" sz="2800" dirty="0"/>
                    </a:p>
                  </a:txBody>
                  <a:tcPr/>
                </a:tc>
                <a:tc>
                  <a:txBody>
                    <a:bodyPr/>
                    <a:lstStyle/>
                    <a:p>
                      <a:pPr algn="ctr"/>
                      <a:r>
                        <a:rPr lang="en-US" sz="2800" dirty="0" smtClean="0"/>
                        <a:t>O</a:t>
                      </a:r>
                      <a:r>
                        <a:rPr lang="en-US" sz="2800" b="0" i="0" u="none" strike="noStrike" kern="1200" baseline="0" dirty="0" smtClean="0">
                          <a:solidFill>
                            <a:schemeClr val="dk1"/>
                          </a:solidFill>
                          <a:latin typeface="+mn-lt"/>
                          <a:ea typeface="+mn-ea"/>
                          <a:cs typeface="+mn-cs"/>
                        </a:rPr>
                        <a:t>(n</a:t>
                      </a:r>
                      <a:r>
                        <a:rPr lang="en-US" sz="2800" b="0" i="0" u="none" strike="noStrike" kern="1200" baseline="30000" dirty="0" smtClean="0">
                          <a:solidFill>
                            <a:schemeClr val="dk1"/>
                          </a:solidFill>
                          <a:latin typeface="+mn-lt"/>
                          <a:ea typeface="+mn-ea"/>
                          <a:cs typeface="+mn-cs"/>
                        </a:rPr>
                        <a:t>2</a:t>
                      </a:r>
                      <a:r>
                        <a:rPr lang="en-US" sz="2800" b="0" i="0" u="none" strike="noStrike" kern="1200" baseline="0" dirty="0" smtClean="0">
                          <a:solidFill>
                            <a:schemeClr val="dk1"/>
                          </a:solidFill>
                          <a:latin typeface="+mn-lt"/>
                          <a:ea typeface="+mn-ea"/>
                          <a:cs typeface="+mn-cs"/>
                        </a:rPr>
                        <a:t>)</a:t>
                      </a:r>
                      <a:endParaRPr lang="en-US" sz="2800" dirty="0"/>
                    </a:p>
                  </a:txBody>
                  <a:tcPr/>
                </a:tc>
                <a:tc>
                  <a:txBody>
                    <a:bodyPr/>
                    <a:lstStyle/>
                    <a:p>
                      <a:pPr algn="ctr"/>
                      <a:r>
                        <a:rPr lang="en-US" sz="2800" dirty="0" smtClean="0"/>
                        <a:t>No (how?)</a:t>
                      </a:r>
                      <a:endParaRPr lang="en-US" sz="2800" dirty="0"/>
                    </a:p>
                  </a:txBody>
                  <a:tcPr/>
                </a:tc>
                <a:tc>
                  <a:txBody>
                    <a:bodyPr/>
                    <a:lstStyle/>
                    <a:p>
                      <a:pPr algn="ctr"/>
                      <a:r>
                        <a:rPr lang="en-US" sz="2800" dirty="0" smtClean="0"/>
                        <a:t>Yes</a:t>
                      </a:r>
                      <a:endParaRPr lang="en-US" sz="2800" dirty="0"/>
                    </a:p>
                  </a:txBody>
                  <a:tcPr/>
                </a:tc>
              </a:tr>
            </a:tbl>
          </a:graphicData>
        </a:graphic>
      </p:graphicFrame>
    </p:spTree>
    <p:extLst>
      <p:ext uri="{BB962C8B-B14F-4D97-AF65-F5344CB8AC3E}">
        <p14:creationId xmlns:p14="http://schemas.microsoft.com/office/powerpoint/2010/main" val="8445846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Look at….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Boolean </a:t>
            </a:r>
            <a:r>
              <a:rPr lang="en-US" dirty="0" err="1" smtClean="0"/>
              <a:t>Satisfiability</a:t>
            </a:r>
            <a:r>
              <a:rPr lang="en-US" dirty="0" smtClean="0"/>
              <a:t> Problem </a:t>
            </a:r>
            <a:endParaRPr lang="en-US" dirty="0"/>
          </a:p>
        </p:txBody>
      </p:sp>
    </p:spTree>
    <p:extLst>
      <p:ext uri="{BB962C8B-B14F-4D97-AF65-F5344CB8AC3E}">
        <p14:creationId xmlns:p14="http://schemas.microsoft.com/office/powerpoint/2010/main" val="1274832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US"/>
              <a:t>Sorting – Discussion Questions</a:t>
            </a:r>
          </a:p>
        </p:txBody>
      </p:sp>
      <p:sp>
        <p:nvSpPr>
          <p:cNvPr id="51204" name="Text Box 4"/>
          <p:cNvSpPr txBox="1">
            <a:spLocks noChangeArrowheads="1"/>
          </p:cNvSpPr>
          <p:nvPr/>
        </p:nvSpPr>
        <p:spPr bwMode="auto">
          <a:xfrm>
            <a:off x="228600" y="1524000"/>
            <a:ext cx="81534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r>
              <a:rPr lang="en-US" sz="2400" dirty="0"/>
              <a:t>Data on elementary school students is stored sorted by the age of the student.  In preparation for track and field day, you wish to sort the students by their heights.  Which of the sorting methods discussed today would you use?  Explain.</a:t>
            </a:r>
          </a:p>
          <a:p>
            <a:pPr>
              <a:spcBef>
                <a:spcPct val="50000"/>
              </a:spcBef>
            </a:pPr>
            <a:endParaRPr lang="en-US" sz="2400" dirty="0"/>
          </a:p>
          <a:p>
            <a:pPr>
              <a:spcBef>
                <a:spcPct val="50000"/>
              </a:spcBef>
            </a:pPr>
            <a:r>
              <a:rPr lang="en-US" sz="2400" dirty="0"/>
              <a:t>While running a computer program to sort student exam scores using selection sort, the power goes out.  Fortunately, the program was designed so it saved the scores after each swap.  Just from looking at the saved scores, what information, if any, can you learn about the exam scores?</a:t>
            </a:r>
          </a:p>
          <a:p>
            <a:pPr>
              <a:spcBef>
                <a:spcPct val="50000"/>
              </a:spcBef>
            </a:pPr>
            <a:r>
              <a:rPr lang="en-US" sz="2400" dirty="0"/>
              <a:t>Would anything change if bubble sort was used instead?</a:t>
            </a:r>
          </a:p>
        </p:txBody>
      </p:sp>
    </p:spTree>
    <p:extLst>
      <p:ext uri="{BB962C8B-B14F-4D97-AF65-F5344CB8AC3E}">
        <p14:creationId xmlns:p14="http://schemas.microsoft.com/office/powerpoint/2010/main" val="2691023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Slide on Sorting… for now…</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6600" dirty="0"/>
              <a:t>Best way to sort</a:t>
            </a:r>
            <a:r>
              <a:rPr lang="en-US" sz="6600" dirty="0" smtClean="0"/>
              <a:t>?</a:t>
            </a:r>
          </a:p>
          <a:p>
            <a:pPr marL="0" indent="0" algn="ctr">
              <a:buNone/>
            </a:pPr>
            <a:endParaRPr lang="en-US" sz="6600" dirty="0"/>
          </a:p>
          <a:p>
            <a:pPr marL="0" indent="0" algn="ctr">
              <a:buNone/>
            </a:pPr>
            <a:r>
              <a:rPr lang="en-US" sz="6600" dirty="0" smtClean="0"/>
              <a:t>It </a:t>
            </a:r>
            <a:r>
              <a:rPr lang="en-US" sz="6600" dirty="0"/>
              <a:t>depends</a:t>
            </a:r>
            <a:r>
              <a:rPr lang="en-US" sz="6600" dirty="0" smtClean="0"/>
              <a:t>!</a:t>
            </a:r>
            <a:endParaRPr lang="en-US" sz="6600" dirty="0"/>
          </a:p>
        </p:txBody>
      </p:sp>
    </p:spTree>
    <p:extLst>
      <p:ext uri="{BB962C8B-B14F-4D97-AF65-F5344CB8AC3E}">
        <p14:creationId xmlns:p14="http://schemas.microsoft.com/office/powerpoint/2010/main" val="3773417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457200" y="274638"/>
            <a:ext cx="8229600" cy="792162"/>
          </a:xfrm>
        </p:spPr>
        <p:txBody>
          <a:bodyPr/>
          <a:lstStyle/>
          <a:p>
            <a:r>
              <a:rPr lang="en-US" dirty="0"/>
              <a:t>Exhaustive Search</a:t>
            </a:r>
          </a:p>
        </p:txBody>
      </p:sp>
      <p:sp>
        <p:nvSpPr>
          <p:cNvPr id="244739" name="Rectangle 3"/>
          <p:cNvSpPr>
            <a:spLocks noGrp="1" noChangeArrowheads="1"/>
          </p:cNvSpPr>
          <p:nvPr>
            <p:ph type="body" idx="1"/>
          </p:nvPr>
        </p:nvSpPr>
        <p:spPr>
          <a:xfrm>
            <a:off x="304800" y="1143000"/>
            <a:ext cx="8534400" cy="5286375"/>
          </a:xfrm>
        </p:spPr>
        <p:txBody>
          <a:bodyPr>
            <a:normAutofit lnSpcReduction="10000"/>
          </a:bodyPr>
          <a:lstStyle/>
          <a:p>
            <a:pPr>
              <a:lnSpc>
                <a:spcPct val="90000"/>
              </a:lnSpc>
              <a:buFont typeface="Monotype Sorts" pitchFamily="2" charset="2"/>
              <a:buNone/>
            </a:pPr>
            <a:r>
              <a:rPr lang="en-US" dirty="0"/>
              <a:t>A brute force solution to a problem involving search for an element with a special property, usually among combinatorial objects such as permutations, combinations, or subsets of a set.</a:t>
            </a:r>
          </a:p>
          <a:p>
            <a:pPr>
              <a:lnSpc>
                <a:spcPct val="90000"/>
              </a:lnSpc>
            </a:pPr>
            <a:endParaRPr lang="en-US" dirty="0"/>
          </a:p>
          <a:p>
            <a:pPr>
              <a:lnSpc>
                <a:spcPct val="90000"/>
              </a:lnSpc>
              <a:buFont typeface="Monotype Sorts" pitchFamily="2" charset="2"/>
              <a:buNone/>
            </a:pPr>
            <a:r>
              <a:rPr lang="en-US" dirty="0"/>
              <a:t>Method:</a:t>
            </a:r>
          </a:p>
          <a:p>
            <a:pPr lvl="1">
              <a:lnSpc>
                <a:spcPct val="90000"/>
              </a:lnSpc>
            </a:pPr>
            <a:r>
              <a:rPr lang="en-US" sz="2400" dirty="0"/>
              <a:t>generate a list of all potential solutions to the problem in a systematic </a:t>
            </a:r>
            <a:r>
              <a:rPr lang="en-US" sz="2400" dirty="0" smtClean="0"/>
              <a:t>manner</a:t>
            </a:r>
            <a:r>
              <a:rPr lang="en-US" sz="2400" dirty="0"/>
              <a:t/>
            </a:r>
            <a:br>
              <a:rPr lang="en-US" sz="2400" dirty="0"/>
            </a:br>
            <a:endParaRPr lang="en-US" sz="2400" dirty="0"/>
          </a:p>
          <a:p>
            <a:pPr lvl="1">
              <a:lnSpc>
                <a:spcPct val="90000"/>
              </a:lnSpc>
            </a:pPr>
            <a:r>
              <a:rPr lang="en-US" sz="2400" dirty="0"/>
              <a:t>evaluate potential solutions one by one, disqualifying infeasible ones and, for an optimization problem, keeping track of the best one found so far</a:t>
            </a:r>
            <a:br>
              <a:rPr lang="en-US" sz="2400" dirty="0"/>
            </a:br>
            <a:endParaRPr lang="en-US" sz="2400" dirty="0"/>
          </a:p>
          <a:p>
            <a:pPr lvl="1">
              <a:lnSpc>
                <a:spcPct val="90000"/>
              </a:lnSpc>
            </a:pPr>
            <a:r>
              <a:rPr lang="en-US" sz="2400" dirty="0"/>
              <a:t>when search ends, announce the solution(s) found</a:t>
            </a:r>
          </a:p>
          <a:p>
            <a:pPr lvl="1">
              <a:lnSpc>
                <a:spcPct val="90000"/>
              </a:lnSpc>
            </a:pPr>
            <a:endParaRPr lang="en-US" sz="2400" dirty="0"/>
          </a:p>
        </p:txBody>
      </p:sp>
    </p:spTree>
    <p:extLst>
      <p:ext uri="{BB962C8B-B14F-4D97-AF65-F5344CB8AC3E}">
        <p14:creationId xmlns:p14="http://schemas.microsoft.com/office/powerpoint/2010/main" val="3672055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533400" y="152400"/>
            <a:ext cx="8610600" cy="685800"/>
          </a:xfrm>
        </p:spPr>
        <p:txBody>
          <a:bodyPr>
            <a:normAutofit fontScale="90000"/>
          </a:bodyPr>
          <a:lstStyle/>
          <a:p>
            <a:r>
              <a:rPr lang="en-US" dirty="0"/>
              <a:t>Example 2</a:t>
            </a:r>
            <a:r>
              <a:rPr lang="en-US" dirty="0" smtClean="0"/>
              <a:t>: </a:t>
            </a:r>
            <a:r>
              <a:rPr lang="en-US" dirty="0"/>
              <a:t>Traveling Salesman Problem </a:t>
            </a:r>
          </a:p>
        </p:txBody>
      </p:sp>
      <p:sp>
        <p:nvSpPr>
          <p:cNvPr id="245763" name="Rectangle 3"/>
          <p:cNvSpPr>
            <a:spLocks noGrp="1" noChangeArrowheads="1"/>
          </p:cNvSpPr>
          <p:nvPr>
            <p:ph type="body" idx="1"/>
          </p:nvPr>
        </p:nvSpPr>
        <p:spPr>
          <a:xfrm>
            <a:off x="457200" y="914400"/>
            <a:ext cx="8229600" cy="5943600"/>
          </a:xfrm>
        </p:spPr>
        <p:txBody>
          <a:bodyPr>
            <a:normAutofit/>
          </a:bodyPr>
          <a:lstStyle/>
          <a:p>
            <a:r>
              <a:rPr lang="en-US" sz="2800" dirty="0"/>
              <a:t>Given </a:t>
            </a:r>
            <a:r>
              <a:rPr lang="en-US" sz="2800" i="1" dirty="0"/>
              <a:t>n</a:t>
            </a:r>
            <a:r>
              <a:rPr lang="en-US" sz="2800" dirty="0"/>
              <a:t> cities with known distances between each pair, find the shortest tour that passes through all the cities </a:t>
            </a:r>
            <a:r>
              <a:rPr lang="en-US" sz="2800" u="sng" dirty="0"/>
              <a:t>exactly once </a:t>
            </a:r>
            <a:r>
              <a:rPr lang="en-US" sz="2800" dirty="0"/>
              <a:t>before returning to the starting </a:t>
            </a:r>
            <a:r>
              <a:rPr lang="en-US" sz="2800" dirty="0" smtClean="0"/>
              <a:t>city.</a:t>
            </a:r>
          </a:p>
          <a:p>
            <a:r>
              <a:rPr lang="en-US" sz="2400" dirty="0" smtClean="0"/>
              <a:t>One </a:t>
            </a:r>
            <a:r>
              <a:rPr lang="en-US" sz="2400" dirty="0"/>
              <a:t>of the most famous problems in all of computer science. It’s a problem that’s easy to describe, yet fiendishly difficult to solve. In fact, it remains an open question as to whether or not it is possible to </a:t>
            </a:r>
            <a:r>
              <a:rPr lang="en-US" sz="2400" i="1" dirty="0"/>
              <a:t>efficiently</a:t>
            </a:r>
            <a:r>
              <a:rPr lang="en-US" sz="2400" dirty="0"/>
              <a:t> solve all TSP instances.</a:t>
            </a:r>
          </a:p>
          <a:p>
            <a:r>
              <a:rPr lang="en-US" sz="2800" dirty="0" smtClean="0"/>
              <a:t>Example</a:t>
            </a:r>
            <a:r>
              <a:rPr lang="en-US" sz="2800" dirty="0"/>
              <a:t>:</a:t>
            </a:r>
          </a:p>
        </p:txBody>
      </p:sp>
      <p:grpSp>
        <p:nvGrpSpPr>
          <p:cNvPr id="245764" name="Group 4"/>
          <p:cNvGrpSpPr>
            <a:grpSpLocks/>
          </p:cNvGrpSpPr>
          <p:nvPr/>
        </p:nvGrpSpPr>
        <p:grpSpPr bwMode="auto">
          <a:xfrm>
            <a:off x="3133725" y="4545013"/>
            <a:ext cx="2151063" cy="2149475"/>
            <a:chOff x="1866" y="2335"/>
            <a:chExt cx="1355" cy="1354"/>
          </a:xfrm>
        </p:grpSpPr>
        <p:sp>
          <p:nvSpPr>
            <p:cNvPr id="245765" name="Oval 5"/>
            <p:cNvSpPr>
              <a:spLocks noChangeArrowheads="1"/>
            </p:cNvSpPr>
            <p:nvPr/>
          </p:nvSpPr>
          <p:spPr bwMode="auto">
            <a:xfrm>
              <a:off x="1872" y="24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2"/>
                  </a:solidFill>
                </a:rPr>
                <a:t>a</a:t>
              </a:r>
            </a:p>
          </p:txBody>
        </p:sp>
        <p:sp>
          <p:nvSpPr>
            <p:cNvPr id="245766" name="Oval 6"/>
            <p:cNvSpPr>
              <a:spLocks noChangeArrowheads="1"/>
            </p:cNvSpPr>
            <p:nvPr/>
          </p:nvSpPr>
          <p:spPr bwMode="auto">
            <a:xfrm>
              <a:off x="2880" y="24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2"/>
                  </a:solidFill>
                </a:rPr>
                <a:t>b</a:t>
              </a:r>
            </a:p>
          </p:txBody>
        </p:sp>
        <p:sp>
          <p:nvSpPr>
            <p:cNvPr id="245767" name="Oval 7"/>
            <p:cNvSpPr>
              <a:spLocks noChangeArrowheads="1"/>
            </p:cNvSpPr>
            <p:nvPr/>
          </p:nvSpPr>
          <p:spPr bwMode="auto">
            <a:xfrm>
              <a:off x="1872" y="33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2"/>
                  </a:solidFill>
                </a:rPr>
                <a:t>c</a:t>
              </a:r>
            </a:p>
          </p:txBody>
        </p:sp>
        <p:sp>
          <p:nvSpPr>
            <p:cNvPr id="245768" name="Oval 8"/>
            <p:cNvSpPr>
              <a:spLocks noChangeArrowheads="1"/>
            </p:cNvSpPr>
            <p:nvPr/>
          </p:nvSpPr>
          <p:spPr bwMode="auto">
            <a:xfrm>
              <a:off x="2880" y="33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2"/>
                  </a:solidFill>
                </a:rPr>
                <a:t>d</a:t>
              </a:r>
            </a:p>
          </p:txBody>
        </p:sp>
        <p:sp>
          <p:nvSpPr>
            <p:cNvPr id="245769" name="Line 9"/>
            <p:cNvSpPr>
              <a:spLocks noChangeShapeType="1"/>
            </p:cNvSpPr>
            <p:nvPr/>
          </p:nvSpPr>
          <p:spPr bwMode="auto">
            <a:xfrm>
              <a:off x="2208" y="25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0" name="Line 10"/>
            <p:cNvSpPr>
              <a:spLocks noChangeShapeType="1"/>
            </p:cNvSpPr>
            <p:nvPr/>
          </p:nvSpPr>
          <p:spPr bwMode="auto">
            <a:xfrm>
              <a:off x="2016" y="27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1" name="Line 11"/>
            <p:cNvSpPr>
              <a:spLocks noChangeShapeType="1"/>
            </p:cNvSpPr>
            <p:nvPr/>
          </p:nvSpPr>
          <p:spPr bwMode="auto">
            <a:xfrm>
              <a:off x="2208" y="34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2" name="Line 12"/>
            <p:cNvSpPr>
              <a:spLocks noChangeShapeType="1"/>
            </p:cNvSpPr>
            <p:nvPr/>
          </p:nvSpPr>
          <p:spPr bwMode="auto">
            <a:xfrm>
              <a:off x="3024" y="27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3" name="Line 13"/>
            <p:cNvSpPr>
              <a:spLocks noChangeShapeType="1"/>
            </p:cNvSpPr>
            <p:nvPr/>
          </p:nvSpPr>
          <p:spPr bwMode="auto">
            <a:xfrm>
              <a:off x="2160" y="27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4" name="Line 14"/>
            <p:cNvSpPr>
              <a:spLocks noChangeShapeType="1"/>
            </p:cNvSpPr>
            <p:nvPr/>
          </p:nvSpPr>
          <p:spPr bwMode="auto">
            <a:xfrm flipH="1">
              <a:off x="2160" y="2688"/>
              <a:ext cx="72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5" name="Text Box 15"/>
            <p:cNvSpPr txBox="1">
              <a:spLocks noChangeArrowheads="1"/>
            </p:cNvSpPr>
            <p:nvPr/>
          </p:nvSpPr>
          <p:spPr bwMode="auto">
            <a:xfrm>
              <a:off x="1866" y="2887"/>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8</a:t>
              </a:r>
            </a:p>
          </p:txBody>
        </p:sp>
        <p:sp>
          <p:nvSpPr>
            <p:cNvPr id="245776" name="Text Box 16"/>
            <p:cNvSpPr txBox="1">
              <a:spLocks noChangeArrowheads="1"/>
            </p:cNvSpPr>
            <p:nvPr/>
          </p:nvSpPr>
          <p:spPr bwMode="auto">
            <a:xfrm>
              <a:off x="2392" y="233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2</a:t>
              </a:r>
            </a:p>
          </p:txBody>
        </p:sp>
        <p:sp>
          <p:nvSpPr>
            <p:cNvPr id="245777" name="Text Box 17"/>
            <p:cNvSpPr txBox="1">
              <a:spLocks noChangeArrowheads="1"/>
            </p:cNvSpPr>
            <p:nvPr/>
          </p:nvSpPr>
          <p:spPr bwMode="auto">
            <a:xfrm>
              <a:off x="2392" y="343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7</a:t>
              </a:r>
            </a:p>
          </p:txBody>
        </p:sp>
        <p:sp>
          <p:nvSpPr>
            <p:cNvPr id="245778" name="Text Box 18"/>
            <p:cNvSpPr txBox="1">
              <a:spLocks noChangeArrowheads="1"/>
            </p:cNvSpPr>
            <p:nvPr/>
          </p:nvSpPr>
          <p:spPr bwMode="auto">
            <a:xfrm>
              <a:off x="2248" y="271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5</a:t>
              </a:r>
            </a:p>
          </p:txBody>
        </p:sp>
        <p:sp>
          <p:nvSpPr>
            <p:cNvPr id="245779" name="Text Box 19"/>
            <p:cNvSpPr txBox="1">
              <a:spLocks noChangeArrowheads="1"/>
            </p:cNvSpPr>
            <p:nvPr/>
          </p:nvSpPr>
          <p:spPr bwMode="auto">
            <a:xfrm>
              <a:off x="2536" y="271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latin typeface="Arial" charset="0"/>
                </a:rPr>
                <a:t>3</a:t>
              </a:r>
            </a:p>
          </p:txBody>
        </p:sp>
        <p:sp>
          <p:nvSpPr>
            <p:cNvPr id="245780" name="Text Box 20"/>
            <p:cNvSpPr txBox="1">
              <a:spLocks noChangeArrowheads="1"/>
            </p:cNvSpPr>
            <p:nvPr/>
          </p:nvSpPr>
          <p:spPr bwMode="auto">
            <a:xfrm>
              <a:off x="3016" y="286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4</a:t>
              </a:r>
            </a:p>
          </p:txBody>
        </p:sp>
      </p:grpSp>
    </p:spTree>
    <p:extLst>
      <p:ext uri="{BB962C8B-B14F-4D97-AF65-F5344CB8AC3E}">
        <p14:creationId xmlns:p14="http://schemas.microsoft.com/office/powerpoint/2010/main" val="4068179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09600" y="152400"/>
            <a:ext cx="8305800" cy="685800"/>
          </a:xfrm>
        </p:spPr>
        <p:txBody>
          <a:bodyPr>
            <a:normAutofit fontScale="90000"/>
          </a:bodyPr>
          <a:lstStyle/>
          <a:p>
            <a:r>
              <a:rPr lang="en-US" dirty="0"/>
              <a:t>TSP by Exhaustive Search</a:t>
            </a:r>
          </a:p>
        </p:txBody>
      </p:sp>
      <p:sp>
        <p:nvSpPr>
          <p:cNvPr id="246787" name="Rectangle 3"/>
          <p:cNvSpPr>
            <a:spLocks noGrp="1" noChangeArrowheads="1"/>
          </p:cNvSpPr>
          <p:nvPr>
            <p:ph type="body" idx="1"/>
          </p:nvPr>
        </p:nvSpPr>
        <p:spPr>
          <a:xfrm>
            <a:off x="152400" y="1219200"/>
            <a:ext cx="8991600" cy="5181600"/>
          </a:xfrm>
        </p:spPr>
        <p:txBody>
          <a:bodyPr>
            <a:normAutofit fontScale="85000" lnSpcReduction="10000"/>
          </a:bodyPr>
          <a:lstStyle/>
          <a:p>
            <a:pPr>
              <a:buFont typeface="Monotype Sorts" pitchFamily="2" charset="2"/>
              <a:buNone/>
            </a:pPr>
            <a:r>
              <a:rPr lang="en-US" dirty="0"/>
              <a:t>        Tour                                          Cost</a:t>
            </a:r>
            <a:r>
              <a:rPr lang="en-US" u="sng" dirty="0"/>
              <a:t>                   </a:t>
            </a:r>
          </a:p>
          <a:p>
            <a:pPr>
              <a:buFont typeface="Monotype Sorts" pitchFamily="2" charset="2"/>
              <a:buNone/>
            </a:pPr>
            <a:r>
              <a:rPr lang="en-US" dirty="0" err="1"/>
              <a:t>a→</a:t>
            </a:r>
            <a:r>
              <a:rPr lang="en-US" dirty="0" err="1">
                <a:cs typeface="Times New Roman" pitchFamily="18" charset="0"/>
              </a:rPr>
              <a:t>b</a:t>
            </a:r>
            <a:r>
              <a:rPr lang="en-US" dirty="0" err="1"/>
              <a:t>→</a:t>
            </a:r>
            <a:r>
              <a:rPr lang="en-US" dirty="0" err="1">
                <a:cs typeface="Times New Roman" pitchFamily="18" charset="0"/>
              </a:rPr>
              <a:t>c</a:t>
            </a:r>
            <a:r>
              <a:rPr lang="en-US" dirty="0" err="1"/>
              <a:t>→</a:t>
            </a:r>
            <a:r>
              <a:rPr lang="en-US" dirty="0" err="1">
                <a:cs typeface="Times New Roman" pitchFamily="18" charset="0"/>
              </a:rPr>
              <a:t>d</a:t>
            </a:r>
            <a:r>
              <a:rPr lang="en-US" dirty="0" err="1"/>
              <a:t>→</a:t>
            </a:r>
            <a:r>
              <a:rPr lang="en-US" dirty="0" err="1">
                <a:cs typeface="Times New Roman" pitchFamily="18" charset="0"/>
              </a:rPr>
              <a:t>a</a:t>
            </a:r>
            <a:r>
              <a:rPr lang="en-US" dirty="0">
                <a:cs typeface="Times New Roman" pitchFamily="18" charset="0"/>
              </a:rPr>
              <a:t>                         2+3+7+5 = 17</a:t>
            </a:r>
          </a:p>
          <a:p>
            <a:pPr>
              <a:buFont typeface="Monotype Sorts" pitchFamily="2" charset="2"/>
              <a:buNone/>
            </a:pPr>
            <a:r>
              <a:rPr lang="en-US" dirty="0" err="1"/>
              <a:t>a→</a:t>
            </a:r>
            <a:r>
              <a:rPr lang="en-US" dirty="0" err="1">
                <a:cs typeface="Times New Roman" pitchFamily="18" charset="0"/>
              </a:rPr>
              <a:t>b</a:t>
            </a:r>
            <a:r>
              <a:rPr lang="en-US" dirty="0" err="1"/>
              <a:t>→</a:t>
            </a:r>
            <a:r>
              <a:rPr lang="en-US" dirty="0" err="1">
                <a:cs typeface="Times New Roman" pitchFamily="18" charset="0"/>
              </a:rPr>
              <a:t>d</a:t>
            </a:r>
            <a:r>
              <a:rPr lang="en-US" dirty="0" err="1"/>
              <a:t>→</a:t>
            </a:r>
            <a:r>
              <a:rPr lang="en-US" dirty="0" err="1">
                <a:cs typeface="Times New Roman" pitchFamily="18" charset="0"/>
              </a:rPr>
              <a:t>c</a:t>
            </a:r>
            <a:r>
              <a:rPr lang="en-US" dirty="0" err="1"/>
              <a:t>→</a:t>
            </a:r>
            <a:r>
              <a:rPr lang="en-US" dirty="0" err="1">
                <a:cs typeface="Times New Roman" pitchFamily="18" charset="0"/>
              </a:rPr>
              <a:t>a</a:t>
            </a:r>
            <a:r>
              <a:rPr lang="en-US" dirty="0">
                <a:cs typeface="Times New Roman" pitchFamily="18" charset="0"/>
              </a:rPr>
              <a:t>                         2+4+7+8 = 21</a:t>
            </a:r>
          </a:p>
          <a:p>
            <a:pPr>
              <a:buFont typeface="Monotype Sorts" pitchFamily="2" charset="2"/>
              <a:buNone/>
            </a:pPr>
            <a:r>
              <a:rPr lang="en-US" dirty="0" err="1"/>
              <a:t>a→</a:t>
            </a:r>
            <a:r>
              <a:rPr lang="en-US" dirty="0" err="1">
                <a:cs typeface="Times New Roman" pitchFamily="18" charset="0"/>
              </a:rPr>
              <a:t>c</a:t>
            </a:r>
            <a:r>
              <a:rPr lang="en-US" dirty="0" err="1"/>
              <a:t>→</a:t>
            </a:r>
            <a:r>
              <a:rPr lang="en-US" dirty="0" err="1">
                <a:cs typeface="Times New Roman" pitchFamily="18" charset="0"/>
              </a:rPr>
              <a:t>b</a:t>
            </a:r>
            <a:r>
              <a:rPr lang="en-US" dirty="0" err="1"/>
              <a:t>→</a:t>
            </a:r>
            <a:r>
              <a:rPr lang="en-US" dirty="0" err="1">
                <a:cs typeface="Times New Roman" pitchFamily="18" charset="0"/>
              </a:rPr>
              <a:t>d</a:t>
            </a:r>
            <a:r>
              <a:rPr lang="en-US" dirty="0" err="1"/>
              <a:t>→</a:t>
            </a:r>
            <a:r>
              <a:rPr lang="en-US" dirty="0" err="1">
                <a:cs typeface="Times New Roman" pitchFamily="18" charset="0"/>
              </a:rPr>
              <a:t>a</a:t>
            </a:r>
            <a:r>
              <a:rPr lang="en-US" dirty="0">
                <a:cs typeface="Times New Roman" pitchFamily="18" charset="0"/>
              </a:rPr>
              <a:t>                         8+3+4+5 = 20</a:t>
            </a:r>
          </a:p>
          <a:p>
            <a:pPr>
              <a:buFont typeface="Monotype Sorts" pitchFamily="2" charset="2"/>
              <a:buNone/>
            </a:pPr>
            <a:r>
              <a:rPr lang="en-US" dirty="0" err="1"/>
              <a:t>a→</a:t>
            </a:r>
            <a:r>
              <a:rPr lang="en-US" dirty="0" err="1">
                <a:cs typeface="Times New Roman" pitchFamily="18" charset="0"/>
              </a:rPr>
              <a:t>c</a:t>
            </a:r>
            <a:r>
              <a:rPr lang="en-US" dirty="0" err="1"/>
              <a:t>→</a:t>
            </a:r>
            <a:r>
              <a:rPr lang="en-US" dirty="0" err="1">
                <a:cs typeface="Times New Roman" pitchFamily="18" charset="0"/>
              </a:rPr>
              <a:t>d</a:t>
            </a:r>
            <a:r>
              <a:rPr lang="en-US" dirty="0" err="1"/>
              <a:t>→</a:t>
            </a:r>
            <a:r>
              <a:rPr lang="en-US" dirty="0" err="1">
                <a:cs typeface="Times New Roman" pitchFamily="18" charset="0"/>
              </a:rPr>
              <a:t>b</a:t>
            </a:r>
            <a:r>
              <a:rPr lang="en-US" dirty="0" err="1"/>
              <a:t>→</a:t>
            </a:r>
            <a:r>
              <a:rPr lang="en-US" dirty="0" err="1">
                <a:cs typeface="Times New Roman" pitchFamily="18" charset="0"/>
              </a:rPr>
              <a:t>a</a:t>
            </a:r>
            <a:r>
              <a:rPr lang="en-US" dirty="0">
                <a:cs typeface="Times New Roman" pitchFamily="18" charset="0"/>
              </a:rPr>
              <a:t>                         8+7+4+2 = 21</a:t>
            </a:r>
          </a:p>
          <a:p>
            <a:pPr>
              <a:buFont typeface="Monotype Sorts" pitchFamily="2" charset="2"/>
              <a:buNone/>
            </a:pPr>
            <a:r>
              <a:rPr lang="en-US" dirty="0" err="1"/>
              <a:t>a→</a:t>
            </a:r>
            <a:r>
              <a:rPr lang="en-US" dirty="0" err="1">
                <a:cs typeface="Times New Roman" pitchFamily="18" charset="0"/>
              </a:rPr>
              <a:t>d</a:t>
            </a:r>
            <a:r>
              <a:rPr lang="en-US" dirty="0" err="1"/>
              <a:t>→</a:t>
            </a:r>
            <a:r>
              <a:rPr lang="en-US" dirty="0" err="1">
                <a:cs typeface="Times New Roman" pitchFamily="18" charset="0"/>
              </a:rPr>
              <a:t>b</a:t>
            </a:r>
            <a:r>
              <a:rPr lang="en-US" dirty="0" err="1"/>
              <a:t>→</a:t>
            </a:r>
            <a:r>
              <a:rPr lang="en-US" dirty="0" err="1">
                <a:cs typeface="Times New Roman" pitchFamily="18" charset="0"/>
              </a:rPr>
              <a:t>c</a:t>
            </a:r>
            <a:r>
              <a:rPr lang="en-US" dirty="0" err="1"/>
              <a:t>→</a:t>
            </a:r>
            <a:r>
              <a:rPr lang="en-US" dirty="0" err="1">
                <a:cs typeface="Times New Roman" pitchFamily="18" charset="0"/>
              </a:rPr>
              <a:t>a</a:t>
            </a:r>
            <a:r>
              <a:rPr lang="en-US" dirty="0">
                <a:cs typeface="Times New Roman" pitchFamily="18" charset="0"/>
              </a:rPr>
              <a:t>                         5+4+3+8 = 20</a:t>
            </a:r>
          </a:p>
          <a:p>
            <a:pPr>
              <a:buFont typeface="Monotype Sorts" pitchFamily="2" charset="2"/>
              <a:buNone/>
            </a:pPr>
            <a:r>
              <a:rPr lang="en-US" dirty="0" err="1"/>
              <a:t>a→</a:t>
            </a:r>
            <a:r>
              <a:rPr lang="en-US" dirty="0" err="1">
                <a:cs typeface="Times New Roman" pitchFamily="18" charset="0"/>
              </a:rPr>
              <a:t>d</a:t>
            </a:r>
            <a:r>
              <a:rPr lang="en-US" dirty="0" err="1"/>
              <a:t>→</a:t>
            </a:r>
            <a:r>
              <a:rPr lang="en-US" dirty="0" err="1">
                <a:cs typeface="Times New Roman" pitchFamily="18" charset="0"/>
              </a:rPr>
              <a:t>c</a:t>
            </a:r>
            <a:r>
              <a:rPr lang="en-US" dirty="0" err="1"/>
              <a:t>→</a:t>
            </a:r>
            <a:r>
              <a:rPr lang="en-US" dirty="0" err="1">
                <a:cs typeface="Times New Roman" pitchFamily="18" charset="0"/>
              </a:rPr>
              <a:t>b</a:t>
            </a:r>
            <a:r>
              <a:rPr lang="en-US" dirty="0" err="1"/>
              <a:t>→</a:t>
            </a:r>
            <a:r>
              <a:rPr lang="en-US" dirty="0" err="1">
                <a:cs typeface="Times New Roman" pitchFamily="18" charset="0"/>
              </a:rPr>
              <a:t>a</a:t>
            </a:r>
            <a:r>
              <a:rPr lang="en-US" dirty="0">
                <a:cs typeface="Times New Roman" pitchFamily="18" charset="0"/>
              </a:rPr>
              <a:t>                         5+7+3+2 = 17</a:t>
            </a:r>
          </a:p>
          <a:p>
            <a:pPr>
              <a:buFont typeface="Monotype Sorts" pitchFamily="2" charset="2"/>
              <a:buNone/>
            </a:pPr>
            <a:r>
              <a:rPr lang="en-US" dirty="0"/>
              <a:t>But not all instances of the TSP are so simple or so </a:t>
            </a:r>
            <a:r>
              <a:rPr lang="en-US" dirty="0" smtClean="0"/>
              <a:t>small. For </a:t>
            </a:r>
            <a:r>
              <a:rPr lang="en-US" dirty="0"/>
              <a:t>instance, suppose you want to visit all </a:t>
            </a:r>
            <a:r>
              <a:rPr lang="en-US" dirty="0" smtClean="0"/>
              <a:t>4000-plus Indian cities</a:t>
            </a:r>
            <a:r>
              <a:rPr lang="en-US" dirty="0"/>
              <a:t>. It is not at all obvious how you should go about finding the shortest possible tour of so many cities</a:t>
            </a:r>
            <a:endParaRPr lang="en-US" i="1" dirty="0">
              <a:cs typeface="Times New Roman" pitchFamily="18" charset="0"/>
            </a:endParaRPr>
          </a:p>
          <a:p>
            <a:pPr>
              <a:lnSpc>
                <a:spcPct val="70000"/>
              </a:lnSpc>
              <a:buFont typeface="Monotype Sorts" pitchFamily="2" charset="2"/>
              <a:buNone/>
            </a:pPr>
            <a:r>
              <a:rPr lang="en-US" dirty="0">
                <a:cs typeface="Times New Roman" pitchFamily="18" charset="0"/>
              </a:rPr>
              <a:t>Efficiency:</a:t>
            </a:r>
          </a:p>
        </p:txBody>
      </p:sp>
      <p:sp>
        <p:nvSpPr>
          <p:cNvPr id="246788" name="Text Box 4"/>
          <p:cNvSpPr txBox="1">
            <a:spLocks noChangeArrowheads="1"/>
          </p:cNvSpPr>
          <p:nvPr/>
        </p:nvSpPr>
        <p:spPr bwMode="auto">
          <a:xfrm>
            <a:off x="2819400" y="5867400"/>
            <a:ext cx="426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l-GR" sz="2800" b="1" dirty="0">
                <a:solidFill>
                  <a:srgbClr val="FF6600"/>
                </a:solidFill>
                <a:effectLst>
                  <a:outerShdw blurRad="38100" dist="38100" dir="2700000" algn="tl">
                    <a:srgbClr val="000000"/>
                  </a:outerShdw>
                </a:effectLst>
              </a:rPr>
              <a:t>Θ</a:t>
            </a:r>
            <a:r>
              <a:rPr kumimoji="1" lang="en-US" sz="2800" b="1" dirty="0">
                <a:solidFill>
                  <a:srgbClr val="FF6600"/>
                </a:solidFill>
                <a:effectLst>
                  <a:outerShdw blurRad="38100" dist="38100" dir="2700000" algn="tl">
                    <a:srgbClr val="000000"/>
                  </a:outerShdw>
                </a:effectLst>
              </a:rPr>
              <a:t>((n-1</a:t>
            </a:r>
            <a:r>
              <a:rPr kumimoji="1" lang="en-US" sz="2800" b="1" dirty="0" smtClean="0">
                <a:solidFill>
                  <a:srgbClr val="FF6600"/>
                </a:solidFill>
                <a:effectLst>
                  <a:outerShdw blurRad="38100" dist="38100" dir="2700000" algn="tl">
                    <a:srgbClr val="000000"/>
                  </a:outerShdw>
                </a:effectLst>
              </a:rPr>
              <a:t>)!)         how?</a:t>
            </a:r>
            <a:endParaRPr kumimoji="1" lang="en-US" sz="2800" b="1" dirty="0">
              <a:solidFill>
                <a:srgbClr val="FF6600"/>
              </a:solidFill>
              <a:effectLst>
                <a:outerShdw blurRad="38100" dist="38100" dir="2700000" algn="tl">
                  <a:srgbClr val="000000"/>
                </a:outerShdw>
              </a:effectLst>
            </a:endParaRPr>
          </a:p>
        </p:txBody>
      </p:sp>
    </p:spTree>
    <p:extLst>
      <p:ext uri="{BB962C8B-B14F-4D97-AF65-F5344CB8AC3E}">
        <p14:creationId xmlns:p14="http://schemas.microsoft.com/office/powerpoint/2010/main" val="1624939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anim calcmode="lin" valueType="num">
                                      <p:cBhvr additive="base">
                                        <p:cTn id="7" dur="500" fill="hold"/>
                                        <p:tgtEl>
                                          <p:spTgt spid="246788"/>
                                        </p:tgtEl>
                                        <p:attrNameLst>
                                          <p:attrName>ppt_x</p:attrName>
                                        </p:attrNameLst>
                                      </p:cBhvr>
                                      <p:tavLst>
                                        <p:tav tm="0">
                                          <p:val>
                                            <p:strVal val="1+#ppt_w/2"/>
                                          </p:val>
                                        </p:tav>
                                        <p:tav tm="100000">
                                          <p:val>
                                            <p:strVal val="#ppt_x"/>
                                          </p:val>
                                        </p:tav>
                                      </p:tavLst>
                                    </p:anim>
                                    <p:anim calcmode="lin" valueType="num">
                                      <p:cBhvr additive="base">
                                        <p:cTn id="8" dur="500" fill="hold"/>
                                        <p:tgtEl>
                                          <p:spTgt spid="2467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TSP by Exhaustive Search</a:t>
            </a:r>
            <a:endParaRPr lang="en-US" dirty="0"/>
          </a:p>
        </p:txBody>
      </p:sp>
      <p:sp>
        <p:nvSpPr>
          <p:cNvPr id="3" name="Content Placeholder 2"/>
          <p:cNvSpPr>
            <a:spLocks noGrp="1"/>
          </p:cNvSpPr>
          <p:nvPr>
            <p:ph idx="1"/>
          </p:nvPr>
        </p:nvSpPr>
        <p:spPr>
          <a:xfrm>
            <a:off x="457200" y="990600"/>
            <a:ext cx="8229600" cy="5715000"/>
          </a:xfrm>
        </p:spPr>
        <p:txBody>
          <a:bodyPr>
            <a:normAutofit fontScale="92500" lnSpcReduction="10000"/>
          </a:bodyPr>
          <a:lstStyle/>
          <a:p>
            <a:r>
              <a:rPr lang="en-US" sz="2400" dirty="0"/>
              <a:t>It turns out that </a:t>
            </a:r>
            <a:r>
              <a:rPr lang="en-US" sz="2400" dirty="0" smtClean="0"/>
              <a:t>there </a:t>
            </a:r>
            <a:r>
              <a:rPr lang="en-US" sz="2400" dirty="0"/>
              <a:t>are </a:t>
            </a:r>
            <a:r>
              <a:rPr lang="en-US" sz="2400" dirty="0" smtClean="0"/>
              <a:t>exactly</a:t>
            </a:r>
          </a:p>
          <a:p>
            <a:pPr marL="0" indent="0">
              <a:buNone/>
            </a:pPr>
            <a:r>
              <a:rPr lang="en-US" sz="2400" dirty="0"/>
              <a:t> </a:t>
            </a:r>
            <a:r>
              <a:rPr lang="en-US" sz="2400" dirty="0" smtClean="0"/>
              <a:t>  </a:t>
            </a:r>
            <a:r>
              <a:rPr lang="en-US" sz="2400" dirty="0"/>
              <a:t> </a:t>
            </a:r>
            <a:r>
              <a:rPr lang="en-US" sz="2400" dirty="0" smtClean="0"/>
              <a:t>n! = 1 x 2 x 3 x … x (n-1) x n</a:t>
            </a:r>
            <a:r>
              <a:rPr lang="en-US" sz="2400" dirty="0"/>
              <a:t> different  </a:t>
            </a:r>
            <a:r>
              <a:rPr lang="en-US" sz="2400" dirty="0" smtClean="0"/>
              <a:t> permutations </a:t>
            </a:r>
            <a:r>
              <a:rPr lang="en-US" sz="2400" dirty="0"/>
              <a:t>of the numbers from 0 to </a:t>
            </a:r>
            <a:r>
              <a:rPr lang="en-US" sz="2400" dirty="0" smtClean="0"/>
              <a:t>n-1. </a:t>
            </a:r>
            <a:r>
              <a:rPr lang="en-US" sz="2400" dirty="0"/>
              <a:t>Since we only care about permutations that start with </a:t>
            </a:r>
            <a:r>
              <a:rPr lang="en-US" sz="2400" i="1" dirty="0" smtClean="0"/>
              <a:t>a,</a:t>
            </a:r>
            <a:r>
              <a:rPr lang="en-US" sz="2400" dirty="0" smtClean="0"/>
              <a:t> </a:t>
            </a:r>
            <a:r>
              <a:rPr lang="en-US" sz="2400" dirty="0"/>
              <a:t>to solve an </a:t>
            </a:r>
            <a:r>
              <a:rPr lang="en-US" sz="2400" i="1" dirty="0" smtClean="0"/>
              <a:t>n</a:t>
            </a:r>
            <a:r>
              <a:rPr lang="en-US" sz="2400" dirty="0" smtClean="0"/>
              <a:t>-city </a:t>
            </a:r>
            <a:r>
              <a:rPr lang="en-US" sz="2400" dirty="0"/>
              <a:t>TSP instance with brute force requires that we look at </a:t>
            </a:r>
            <a:r>
              <a:rPr lang="en-US" sz="2400" dirty="0" smtClean="0"/>
              <a:t>exactly </a:t>
            </a:r>
          </a:p>
          <a:p>
            <a:pPr marL="0" indent="0">
              <a:buNone/>
            </a:pPr>
            <a:r>
              <a:rPr lang="en-US" sz="2400" dirty="0" smtClean="0"/>
              <a:t>n! = 1 x 2 x 3 x…x (n-2) x (n-1)</a:t>
            </a:r>
            <a:r>
              <a:rPr lang="en-US" sz="2400" dirty="0"/>
              <a:t> </a:t>
            </a:r>
            <a:r>
              <a:rPr lang="en-US" sz="2400" dirty="0" smtClean="0"/>
              <a:t>different permutations.</a:t>
            </a:r>
          </a:p>
          <a:p>
            <a:pPr marL="0" indent="0">
              <a:buNone/>
            </a:pPr>
            <a:endParaRPr lang="en-US" sz="2400" dirty="0"/>
          </a:p>
          <a:p>
            <a:pPr marL="0" indent="0">
              <a:buNone/>
            </a:pPr>
            <a:r>
              <a:rPr lang="en-US" sz="2400" dirty="0" smtClean="0"/>
              <a:t>A 11-city </a:t>
            </a:r>
            <a:r>
              <a:rPr lang="en-US" sz="2400" dirty="0"/>
              <a:t>problem checks  in about 3.6 seconds on my computer. Adding one more city causes it to run in about 44 seconds, which is close to what you would expect given that it is checking 11 times as many permutations</a:t>
            </a:r>
            <a:r>
              <a:rPr lang="en-US" sz="2400" dirty="0" smtClean="0"/>
              <a:t>.</a:t>
            </a:r>
          </a:p>
          <a:p>
            <a:pPr marL="0" indent="0">
              <a:buNone/>
            </a:pPr>
            <a:r>
              <a:rPr lang="en-US" sz="2400" dirty="0"/>
              <a:t>As you can see from these two examples, the big problem solving the TSP by brute force is that it’s incredibly slow. To solve an n-city TSP problem requires generating exactly </a:t>
            </a:r>
            <a:r>
              <a:rPr lang="en-US" sz="2400" dirty="0" smtClean="0"/>
              <a:t> (n-1)! = 1 x 2 x 3 x…x (n-2) x (n-1) </a:t>
            </a:r>
            <a:r>
              <a:rPr lang="en-US" sz="2400" dirty="0"/>
              <a:t> permutations. For even smallish values of </a:t>
            </a:r>
            <a:r>
              <a:rPr lang="en-US" sz="2400" dirty="0" smtClean="0"/>
              <a:t>n, (n-1)!</a:t>
            </a:r>
            <a:r>
              <a:rPr lang="en-US" sz="2400" dirty="0"/>
              <a:t>  turns out to be huge.</a:t>
            </a:r>
          </a:p>
        </p:txBody>
      </p:sp>
    </p:spTree>
    <p:extLst>
      <p:ext uri="{BB962C8B-B14F-4D97-AF65-F5344CB8AC3E}">
        <p14:creationId xmlns:p14="http://schemas.microsoft.com/office/powerpoint/2010/main" val="12787670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E9648F6FC2B54BA28ACEEAE94F4F7A" ma:contentTypeVersion="2" ma:contentTypeDescription="Create a new document." ma:contentTypeScope="" ma:versionID="1e0e4d98f07b2ba4ac6f3768635347c4">
  <xsd:schema xmlns:xsd="http://www.w3.org/2001/XMLSchema" xmlns:xs="http://www.w3.org/2001/XMLSchema" xmlns:p="http://schemas.microsoft.com/office/2006/metadata/properties" xmlns:ns2="20e964fd-9e02-4023-9400-e190afd50962" targetNamespace="http://schemas.microsoft.com/office/2006/metadata/properties" ma:root="true" ma:fieldsID="14f37dbab1fb988e813ccb9d06b60efc" ns2:_="">
    <xsd:import namespace="20e964fd-9e02-4023-9400-e190afd5096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964fd-9e02-4023-9400-e190afd509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3D1DD4-B9C2-4752-8D10-97583D252361}"/>
</file>

<file path=customXml/itemProps2.xml><?xml version="1.0" encoding="utf-8"?>
<ds:datastoreItem xmlns:ds="http://schemas.openxmlformats.org/officeDocument/2006/customXml" ds:itemID="{1195C628-96E2-4042-8294-9A1EAB5FB7F3}"/>
</file>

<file path=customXml/itemProps3.xml><?xml version="1.0" encoding="utf-8"?>
<ds:datastoreItem xmlns:ds="http://schemas.openxmlformats.org/officeDocument/2006/customXml" ds:itemID="{22CD1489-6F4A-4F59-99A3-762F990F9BC7}"/>
</file>

<file path=docProps/app.xml><?xml version="1.0" encoding="utf-8"?>
<Properties xmlns="http://schemas.openxmlformats.org/officeDocument/2006/extended-properties" xmlns:vt="http://schemas.openxmlformats.org/officeDocument/2006/docPropsVTypes">
  <TotalTime>271</TotalTime>
  <Words>2663</Words>
  <Application>Microsoft Office PowerPoint</Application>
  <PresentationFormat>On-screen Show (4:3)</PresentationFormat>
  <Paragraphs>882</Paragraphs>
  <Slides>54</Slides>
  <Notes>34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57" baseType="lpstr">
      <vt:lpstr>Office Theme</vt:lpstr>
      <vt:lpstr>Paint Shop Pro Image</vt:lpstr>
      <vt:lpstr>Equation</vt:lpstr>
      <vt:lpstr>Algorithms: Design</vt:lpstr>
      <vt:lpstr>PowerPoint Presentation</vt:lpstr>
      <vt:lpstr>Brute Force</vt:lpstr>
      <vt:lpstr>Brute-Force Polynomial Evaluation</vt:lpstr>
      <vt:lpstr>Polynomial Evaluation: Improvement</vt:lpstr>
      <vt:lpstr>Exhaustive Search</vt:lpstr>
      <vt:lpstr>Example 2: Traveling Salesman Problem </vt:lpstr>
      <vt:lpstr>TSP by Exhaustive Search</vt:lpstr>
      <vt:lpstr>TSP by Exhaustive Search</vt:lpstr>
      <vt:lpstr>PowerPoint Presentation</vt:lpstr>
      <vt:lpstr>TSP continued…</vt:lpstr>
      <vt:lpstr>Brute-Force Strengths and Weaknesses</vt:lpstr>
      <vt:lpstr>Sorting</vt:lpstr>
      <vt:lpstr>The Sorting Problem</vt:lpstr>
      <vt:lpstr>Why Study Sorting Algorithms?</vt:lpstr>
      <vt:lpstr>More Reasons to Sort</vt:lpstr>
      <vt:lpstr>Real World versus Computer World</vt:lpstr>
      <vt:lpstr>Broad Classification in Sorting</vt:lpstr>
      <vt:lpstr>Stable Sorting</vt:lpstr>
      <vt:lpstr>A Comparison Sort Algorithm</vt:lpstr>
      <vt:lpstr>Arrays? Just Arrays?</vt:lpstr>
      <vt:lpstr>Standard Comparison Sort Algorithms</vt:lpstr>
      <vt:lpstr>So Many Sorts</vt:lpstr>
      <vt:lpstr>Sorting: The Big Picture</vt:lpstr>
      <vt:lpstr>Sorting: The Big Picture</vt:lpstr>
      <vt:lpstr>Sorting: The Big Picture</vt:lpstr>
      <vt:lpstr>Bogo sort</vt:lpstr>
      <vt:lpstr>Brute-Force Sorting Algorithms - Insertion Sort</vt:lpstr>
      <vt:lpstr>Insertion Sort</vt:lpstr>
      <vt:lpstr>Insertion Sort</vt:lpstr>
      <vt:lpstr>Insertion Sort</vt:lpstr>
      <vt:lpstr>Insertion Sort</vt:lpstr>
      <vt:lpstr>INSERTION-SORT</vt:lpstr>
      <vt:lpstr>Analysis of Insertion Sort</vt:lpstr>
      <vt:lpstr>Best Case Analysis</vt:lpstr>
      <vt:lpstr>Worst Case Analysis</vt:lpstr>
      <vt:lpstr>Comparisons and Exchanges in Insertion Sort</vt:lpstr>
      <vt:lpstr>Selection Sort</vt:lpstr>
      <vt:lpstr>Selection sort example</vt:lpstr>
      <vt:lpstr>Selection Sort</vt:lpstr>
      <vt:lpstr>Analysis of Selection Sort</vt:lpstr>
      <vt:lpstr>Analysis of Selection Sort – contd… </vt:lpstr>
      <vt:lpstr>Insertion Sort vs. Selection Sort</vt:lpstr>
      <vt:lpstr>We Will NOT Cover Bubble Sort</vt:lpstr>
      <vt:lpstr>Bubble Sort (For your reference… Recall from CSE1001!)</vt:lpstr>
      <vt:lpstr>Example</vt:lpstr>
      <vt:lpstr>Bubble Sort</vt:lpstr>
      <vt:lpstr>Bubble-Sort Running Time</vt:lpstr>
      <vt:lpstr>Truth in CS Act</vt:lpstr>
      <vt:lpstr>Analysis of Some sorting</vt:lpstr>
      <vt:lpstr>Analysis of Some sorting</vt:lpstr>
      <vt:lpstr>To Look at….</vt:lpstr>
      <vt:lpstr>Sorting – Discussion Questions</vt:lpstr>
      <vt:lpstr>Last Slide on Sorting… for now…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Design</dc:title>
  <dc:creator>Windows User</dc:creator>
  <cp:lastModifiedBy>Windows User</cp:lastModifiedBy>
  <cp:revision>98</cp:revision>
  <dcterms:created xsi:type="dcterms:W3CDTF">2020-08-24T17:07:26Z</dcterms:created>
  <dcterms:modified xsi:type="dcterms:W3CDTF">2020-08-25T05:36:10Z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0x0101004AE9648F6FC2B54BA28ACEEAE94F4F7A</vt:lpwstr>
  </property>
</Properties>
</file>