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4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317" r:id="rId4"/>
    <p:sldId id="258" r:id="rId5"/>
    <p:sldId id="297" r:id="rId6"/>
    <p:sldId id="298" r:id="rId7"/>
    <p:sldId id="299" r:id="rId8"/>
    <p:sldId id="300" r:id="rId9"/>
    <p:sldId id="301" r:id="rId10"/>
    <p:sldId id="302" r:id="rId11"/>
    <p:sldId id="304" r:id="rId12"/>
    <p:sldId id="305" r:id="rId13"/>
    <p:sldId id="323" r:id="rId14"/>
    <p:sldId id="324" r:id="rId15"/>
    <p:sldId id="306" r:id="rId16"/>
    <p:sldId id="307" r:id="rId17"/>
    <p:sldId id="313" r:id="rId18"/>
    <p:sldId id="314" r:id="rId19"/>
    <p:sldId id="308" r:id="rId20"/>
    <p:sldId id="309" r:id="rId21"/>
    <p:sldId id="311" r:id="rId22"/>
    <p:sldId id="312" r:id="rId23"/>
    <p:sldId id="319" r:id="rId24"/>
    <p:sldId id="320" r:id="rId25"/>
    <p:sldId id="321" r:id="rId26"/>
    <p:sldId id="267" r:id="rId27"/>
    <p:sldId id="340" r:id="rId28"/>
    <p:sldId id="356" r:id="rId29"/>
    <p:sldId id="361" r:id="rId30"/>
    <p:sldId id="362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58" r:id="rId57"/>
    <p:sldId id="337" r:id="rId58"/>
    <p:sldId id="359" r:id="rId59"/>
    <p:sldId id="338" r:id="rId60"/>
    <p:sldId id="315" r:id="rId61"/>
    <p:sldId id="29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B508D-A773-4E0C-A96A-9872B063357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5CB21-A7D3-4EAC-822E-B6B3A4A5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6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426700-DE16-4073-BED3-4FF6A013B4E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D1E12-8585-45A1-B157-E3A7C375B889}" type="slidenum">
              <a:rPr lang="en-US"/>
              <a:pPr/>
              <a:t>15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1CD95-0BA4-4455-807C-EDD66B8B0B91}" type="slidenum">
              <a:rPr lang="en-US"/>
              <a:pPr/>
              <a:t>16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94A5E-B106-4575-B403-3E5D7EE1843D}" type="slidenum">
              <a:rPr lang="en-US"/>
              <a:pPr/>
              <a:t>19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FAF47-F406-4CE3-8721-2B9237886F8D}" type="slidenum">
              <a:rPr lang="en-US"/>
              <a:pPr/>
              <a:t>20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An Introduction to Huffman Coding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March 21, 2000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Mike Scott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F2875-71E6-4575-84DB-9CA53E79FE91}" type="slidenum">
              <a:rPr lang="en-US"/>
              <a:pPr/>
              <a:t>42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58C4E-78EA-4B9C-BC98-812D770D8A86}" type="slidenum">
              <a:rPr lang="en-US"/>
              <a:pPr/>
              <a:t>57</a:t>
            </a:fld>
            <a:endParaRPr lang="en-US"/>
          </a:p>
        </p:txBody>
      </p:sp>
      <p:sp>
        <p:nvSpPr>
          <p:cNvPr id="161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C56AAD-8258-4D6C-A6A1-6F167DD2CB14}" type="slidenum">
              <a:rPr lang="en-US"/>
              <a:pPr/>
              <a:t>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2" tIns="46031" rIns="92062" bIns="460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48AA5-DBA6-470D-B15B-9E72144B5951}" type="slidenum">
              <a:rPr lang="en-US"/>
              <a:pPr/>
              <a:t>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1882D-5DCE-411D-AF9B-0A1BBE08B9B2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62" tIns="46031" rIns="92062" bIns="46031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5EF-00AF-461B-8381-E133C4B3E59E}" type="slidenum">
              <a:rPr lang="en-US"/>
              <a:pPr/>
              <a:t>8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955FD-A666-4C4E-82B2-CF0EDEBAF157}" type="slidenum">
              <a:rPr lang="en-US"/>
              <a:pPr/>
              <a:t>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F0D2F-E9E2-475C-A0A8-054F0EECC700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F5F05-AC05-45D8-BF95-B2F43F20B117}" type="slidenum">
              <a:rPr lang="en-US"/>
              <a:pPr/>
              <a:t>11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0CF4E-6861-4464-AF68-DD3FB7FD6236}" type="slidenum">
              <a:rPr lang="en-US"/>
              <a:pPr/>
              <a:t>12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6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6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3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D194-A381-492A-BE99-45600EA6DF29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CCCE-0F5D-465D-A6B5-AF331A77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153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contents of these slides are taken from CLRS, </a:t>
            </a:r>
            <a:r>
              <a:rPr lang="en-US" dirty="0" err="1" smtClean="0">
                <a:solidFill>
                  <a:schemeClr val="tx1"/>
                </a:solidFill>
              </a:rPr>
              <a:t>Anany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Levitin</a:t>
            </a:r>
            <a:r>
              <a:rPr lang="en-US" dirty="0" smtClean="0">
                <a:solidFill>
                  <a:schemeClr val="tx1"/>
                </a:solidFill>
              </a:rPr>
              <a:t>, Richard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Thanks to these legends of CS!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2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685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sz="3100" dirty="0"/>
              <a:t>Greedy 1: Selection </a:t>
            </a:r>
            <a:r>
              <a:rPr lang="en-US" sz="3100" dirty="0" smtClean="0"/>
              <a:t>Criteria</a:t>
            </a:r>
            <a:r>
              <a:rPr lang="en-US" sz="3100" dirty="0"/>
              <a:t>:  </a:t>
            </a:r>
            <a:r>
              <a:rPr lang="en-US" sz="3100" i="1" dirty="0" smtClean="0"/>
              <a:t>Maximum profitable </a:t>
            </a:r>
            <a:r>
              <a:rPr lang="en-US" sz="3100" dirty="0" smtClean="0"/>
              <a:t>item</a:t>
            </a:r>
            <a:r>
              <a:rPr lang="en-US" sz="4000" dirty="0"/>
              <a:t/>
            </a:r>
            <a:br>
              <a:rPr lang="en-US" sz="4000" dirty="0"/>
            </a:br>
            <a:endParaRPr lang="en-US" sz="20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6096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/>
              <a:t> = { ( </a:t>
            </a:r>
            <a:r>
              <a:rPr lang="en-US" i="1"/>
              <a:t>item</a:t>
            </a:r>
            <a:r>
              <a:rPr lang="en-US" i="1" baseline="-25000"/>
              <a:t>1</a:t>
            </a:r>
            <a:r>
              <a:rPr lang="en-US" i="1"/>
              <a:t> ,</a:t>
            </a:r>
            <a:r>
              <a:rPr lang="en-US"/>
              <a:t> 5, $70 ), (</a:t>
            </a:r>
            <a:r>
              <a:rPr lang="en-US" i="1"/>
              <a:t>item</a:t>
            </a:r>
            <a:r>
              <a:rPr lang="en-US" i="1" baseline="-25000"/>
              <a:t>2</a:t>
            </a:r>
            <a:r>
              <a:rPr lang="en-US"/>
              <a:t> ,10, $90 ), ( </a:t>
            </a:r>
            <a:r>
              <a:rPr lang="en-US" i="1"/>
              <a:t>item</a:t>
            </a:r>
            <a:r>
              <a:rPr lang="en-US" i="1" baseline="-25000"/>
              <a:t>3</a:t>
            </a:r>
            <a:r>
              <a:rPr lang="en-US"/>
              <a:t>, 25, $140 ) } </a:t>
            </a:r>
          </a:p>
          <a:p>
            <a:pPr>
              <a:buFontTx/>
              <a:buNone/>
            </a:pPr>
            <a:r>
              <a:rPr lang="en-US" i="1" baseline="-25000"/>
              <a:t> </a:t>
            </a:r>
          </a:p>
        </p:txBody>
      </p:sp>
      <p:sp>
        <p:nvSpPr>
          <p:cNvPr id="24580" name="Rectangle 4" descr="10%"/>
          <p:cNvSpPr>
            <a:spLocks noChangeArrowheads="1"/>
          </p:cNvSpPr>
          <p:nvPr/>
        </p:nvSpPr>
        <p:spPr bwMode="auto">
          <a:xfrm>
            <a:off x="762000" y="4648200"/>
            <a:ext cx="762000" cy="990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22325" y="502920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838200" y="41910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$70</a:t>
            </a:r>
          </a:p>
        </p:txBody>
      </p:sp>
      <p:sp>
        <p:nvSpPr>
          <p:cNvPr id="24583" name="Rectangle 7" descr="10%"/>
          <p:cNvSpPr>
            <a:spLocks noChangeArrowheads="1"/>
          </p:cNvSpPr>
          <p:nvPr/>
        </p:nvSpPr>
        <p:spPr bwMode="auto">
          <a:xfrm>
            <a:off x="1676400" y="3733800"/>
            <a:ext cx="838200" cy="1905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736725" y="4689475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752600" y="32766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$90</a:t>
            </a:r>
          </a:p>
        </p:txBody>
      </p:sp>
      <p:sp>
        <p:nvSpPr>
          <p:cNvPr id="24586" name="Rectangle 10" descr="5%"/>
          <p:cNvSpPr>
            <a:spLocks noChangeArrowheads="1"/>
          </p:cNvSpPr>
          <p:nvPr/>
        </p:nvSpPr>
        <p:spPr bwMode="auto">
          <a:xfrm>
            <a:off x="2759075" y="2133600"/>
            <a:ext cx="838200" cy="350520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743200" y="1752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902075" y="2133600"/>
            <a:ext cx="8382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886200" y="2667000"/>
            <a:ext cx="83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W = </a:t>
            </a:r>
            <a:r>
              <a:rPr lang="en-US"/>
              <a:t>25lb</a:t>
            </a:r>
            <a:br>
              <a:rPr lang="en-US"/>
            </a:br>
            <a:endParaRPr 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759075" y="42672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 lb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8382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752600" y="55768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8194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733800" y="5562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Knapsack</a:t>
            </a:r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25780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Greedy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24597" name="Rectangle 21" descr="20%"/>
          <p:cNvSpPr>
            <a:spLocks noChangeArrowheads="1"/>
          </p:cNvSpPr>
          <p:nvPr/>
        </p:nvSpPr>
        <p:spPr bwMode="auto">
          <a:xfrm>
            <a:off x="5318125" y="2133600"/>
            <a:ext cx="838200" cy="3505200"/>
          </a:xfrm>
          <a:prstGeom prst="rect">
            <a:avLst/>
          </a:prstGeom>
          <a:pattFill prst="pct2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5318125" y="213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5430838" y="5029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5318125" y="37338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25 lb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6102350" y="3352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696595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Optimal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24617" name="Rectangle 41" descr="20%"/>
          <p:cNvSpPr>
            <a:spLocks noChangeArrowheads="1"/>
          </p:cNvSpPr>
          <p:nvPr/>
        </p:nvSpPr>
        <p:spPr bwMode="auto">
          <a:xfrm>
            <a:off x="7086600" y="3124200"/>
            <a:ext cx="838200" cy="2438400"/>
          </a:xfrm>
          <a:prstGeom prst="rect">
            <a:avLst/>
          </a:prstGeom>
          <a:pattFill prst="pct2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70866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7199313" y="4953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7162800" y="22098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 flipV="1">
            <a:off x="7086600" y="2057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 flipV="1">
            <a:off x="7924800" y="2057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7199313" y="34290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7883236" y="3352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$70</a:t>
            </a: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7162800" y="49530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7924800" y="46482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$90</a:t>
            </a:r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>
            <a:off x="70866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33" name="Text Box 57"/>
          <p:cNvSpPr txBox="1">
            <a:spLocks noChangeArrowheads="1"/>
          </p:cNvSpPr>
          <p:nvPr/>
        </p:nvSpPr>
        <p:spPr bwMode="auto">
          <a:xfrm>
            <a:off x="6019800" y="5688013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=$140</a:t>
            </a:r>
          </a:p>
        </p:txBody>
      </p:sp>
      <p:sp>
        <p:nvSpPr>
          <p:cNvPr id="24635" name="Text Box 59"/>
          <p:cNvSpPr txBox="1">
            <a:spLocks noChangeArrowheads="1"/>
          </p:cNvSpPr>
          <p:nvPr/>
        </p:nvSpPr>
        <p:spPr bwMode="auto">
          <a:xfrm>
            <a:off x="7927975" y="5699125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=$160</a:t>
            </a:r>
          </a:p>
        </p:txBody>
      </p:sp>
    </p:spTree>
    <p:extLst>
      <p:ext uri="{BB962C8B-B14F-4D97-AF65-F5344CB8AC3E}">
        <p14:creationId xmlns:p14="http://schemas.microsoft.com/office/powerpoint/2010/main" val="36984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914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2800" dirty="0"/>
              <a:t>Greedy </a:t>
            </a:r>
            <a:r>
              <a:rPr lang="en-US" sz="2800" dirty="0" smtClean="0"/>
              <a:t>2: </a:t>
            </a:r>
            <a:r>
              <a:rPr lang="en-US" sz="2800" dirty="0"/>
              <a:t>Selection criteria: </a:t>
            </a:r>
            <a:r>
              <a:rPr lang="en-US" sz="2800" i="1" dirty="0"/>
              <a:t>Maximum</a:t>
            </a:r>
            <a:r>
              <a:rPr lang="en-US" sz="2800" dirty="0"/>
              <a:t> </a:t>
            </a:r>
            <a:r>
              <a:rPr lang="en-US" sz="2800" i="1" dirty="0"/>
              <a:t>weight</a:t>
            </a:r>
            <a:r>
              <a:rPr lang="en-US" sz="2800" dirty="0"/>
              <a:t> item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7620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i="1"/>
              <a:t>S</a:t>
            </a:r>
            <a:r>
              <a:rPr lang="en-US"/>
              <a:t> = { ( </a:t>
            </a:r>
            <a:r>
              <a:rPr lang="en-US" i="1"/>
              <a:t>item</a:t>
            </a:r>
            <a:r>
              <a:rPr lang="en-US" i="1" baseline="-25000"/>
              <a:t>1</a:t>
            </a:r>
            <a:r>
              <a:rPr lang="en-US" i="1"/>
              <a:t> ,</a:t>
            </a:r>
            <a:r>
              <a:rPr lang="en-US"/>
              <a:t> 5, $150 ), (</a:t>
            </a:r>
            <a:r>
              <a:rPr lang="en-US" i="1"/>
              <a:t>item</a:t>
            </a:r>
            <a:r>
              <a:rPr lang="en-US" i="1" baseline="-25000"/>
              <a:t>2</a:t>
            </a:r>
            <a:r>
              <a:rPr lang="en-US"/>
              <a:t> ,10, $60 ), ( </a:t>
            </a:r>
            <a:r>
              <a:rPr lang="en-US" i="1"/>
              <a:t>item</a:t>
            </a:r>
            <a:r>
              <a:rPr lang="en-US" i="1" baseline="-25000"/>
              <a:t>3</a:t>
            </a:r>
            <a:r>
              <a:rPr lang="en-US"/>
              <a:t>, 20, $140 ) } </a:t>
            </a:r>
          </a:p>
          <a:p>
            <a:pPr>
              <a:buFontTx/>
              <a:buNone/>
            </a:pPr>
            <a:r>
              <a:rPr lang="en-US" i="1" baseline="-25000"/>
              <a:t> </a:t>
            </a:r>
          </a:p>
        </p:txBody>
      </p:sp>
      <p:sp>
        <p:nvSpPr>
          <p:cNvPr id="28676" name="Rectangle 4" descr="10%"/>
          <p:cNvSpPr>
            <a:spLocks noChangeArrowheads="1"/>
          </p:cNvSpPr>
          <p:nvPr/>
        </p:nvSpPr>
        <p:spPr bwMode="auto">
          <a:xfrm>
            <a:off x="762000" y="5029200"/>
            <a:ext cx="762000" cy="609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822325" y="502920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22325" y="46482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$150</a:t>
            </a:r>
          </a:p>
        </p:txBody>
      </p:sp>
      <p:sp>
        <p:nvSpPr>
          <p:cNvPr id="28679" name="Rectangle 7" descr="10%"/>
          <p:cNvSpPr>
            <a:spLocks noChangeArrowheads="1"/>
          </p:cNvSpPr>
          <p:nvPr/>
        </p:nvSpPr>
        <p:spPr bwMode="auto">
          <a:xfrm>
            <a:off x="1676400" y="4495800"/>
            <a:ext cx="838200" cy="1143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736725" y="4689475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752600" y="4114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$60</a:t>
            </a:r>
          </a:p>
        </p:txBody>
      </p:sp>
      <p:sp>
        <p:nvSpPr>
          <p:cNvPr id="28682" name="Rectangle 10" descr="5%"/>
          <p:cNvSpPr>
            <a:spLocks noChangeArrowheads="1"/>
          </p:cNvSpPr>
          <p:nvPr/>
        </p:nvSpPr>
        <p:spPr bwMode="auto">
          <a:xfrm>
            <a:off x="2759075" y="3352800"/>
            <a:ext cx="838200" cy="228600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743200" y="2971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3902075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962400" y="3089275"/>
            <a:ext cx="725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W</a:t>
            </a:r>
            <a:r>
              <a:rPr lang="en-US"/>
              <a:t> =</a:t>
            </a:r>
          </a:p>
          <a:p>
            <a:r>
              <a:rPr lang="en-US"/>
              <a:t>30lb</a:t>
            </a:r>
            <a:br>
              <a:rPr lang="en-US"/>
            </a:br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759075" y="42672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 lb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8382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1</a:t>
            </a:r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752600" y="5576888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2</a:t>
            </a:r>
            <a:endParaRPr 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8194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733800" y="5562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Knapsack</a:t>
            </a:r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149850" y="553085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Greedy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7010400" y="2133600"/>
            <a:ext cx="1616075" cy="3505200"/>
            <a:chOff x="3360" y="1344"/>
            <a:chExt cx="1018" cy="2208"/>
          </a:xfrm>
        </p:grpSpPr>
        <p:sp>
          <p:nvSpPr>
            <p:cNvPr id="28693" name="Rectangle 21" descr="20%"/>
            <p:cNvSpPr>
              <a:spLocks noChangeArrowheads="1"/>
            </p:cNvSpPr>
            <p:nvPr/>
          </p:nvSpPr>
          <p:spPr bwMode="auto">
            <a:xfrm>
              <a:off x="3360" y="1824"/>
              <a:ext cx="528" cy="1728"/>
            </a:xfrm>
            <a:prstGeom prst="rect">
              <a:avLst/>
            </a:prstGeom>
            <a:pattFill prst="pct20">
              <a:fgClr>
                <a:schemeClr val="folHlink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3360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3360" y="13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3431" y="3168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 lb</a:t>
              </a:r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3408" y="1440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 lb</a:t>
              </a:r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V="1">
              <a:off x="3360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 flipV="1">
              <a:off x="3888" y="13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3360" y="2352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 lb</a:t>
              </a:r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3878" y="305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$150</a:t>
              </a:r>
            </a:p>
          </p:txBody>
        </p: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3878" y="213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</p:grpSp>
      <p:sp>
        <p:nvSpPr>
          <p:cNvPr id="28704" name="Rectangle 32" descr="25%"/>
          <p:cNvSpPr>
            <a:spLocks noChangeArrowheads="1"/>
          </p:cNvSpPr>
          <p:nvPr/>
        </p:nvSpPr>
        <p:spPr bwMode="auto">
          <a:xfrm>
            <a:off x="5149850" y="2133600"/>
            <a:ext cx="838200" cy="3429000"/>
          </a:xfrm>
          <a:prstGeom prst="rect">
            <a:avLst/>
          </a:prstGeom>
          <a:pattFill prst="pct25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5149850" y="46482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 lb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5149850" y="24384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5943600" y="2590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$60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5943600" y="4800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696595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Optimal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5149850" y="33496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6019800" y="5688013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=$200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7851775" y="5699125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=$290</a:t>
            </a:r>
          </a:p>
        </p:txBody>
      </p:sp>
    </p:spTree>
    <p:extLst>
      <p:ext uri="{BB962C8B-B14F-4D97-AF65-F5344CB8AC3E}">
        <p14:creationId xmlns:p14="http://schemas.microsoft.com/office/powerpoint/2010/main" val="85694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01000" cy="990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/>
            <a:r>
              <a:rPr lang="en-US" sz="3200" dirty="0"/>
              <a:t>Greedy </a:t>
            </a:r>
            <a:r>
              <a:rPr lang="en-US" sz="3200" dirty="0" smtClean="0"/>
              <a:t>3: </a:t>
            </a:r>
            <a:r>
              <a:rPr lang="en-US" sz="3200" dirty="0"/>
              <a:t>Selection criteria: </a:t>
            </a:r>
            <a:r>
              <a:rPr lang="en-US" sz="3200" i="1" dirty="0"/>
              <a:t>Maximum</a:t>
            </a:r>
            <a:r>
              <a:rPr lang="en-US" sz="3200" dirty="0"/>
              <a:t> </a:t>
            </a:r>
            <a:r>
              <a:rPr lang="en-US" sz="3200" i="1" dirty="0" smtClean="0"/>
              <a:t>profit per </a:t>
            </a:r>
            <a:r>
              <a:rPr lang="en-US" sz="3200" i="1" dirty="0"/>
              <a:t>unit</a:t>
            </a:r>
            <a:r>
              <a:rPr lang="en-US" sz="3200" dirty="0"/>
              <a:t> </a:t>
            </a:r>
            <a:r>
              <a:rPr lang="en-US" sz="3200" dirty="0" smtClean="0"/>
              <a:t>item </a:t>
            </a:r>
            <a:endParaRPr 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001000" cy="609600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i="1" dirty="0"/>
              <a:t>S</a:t>
            </a:r>
            <a:r>
              <a:rPr lang="en-US" dirty="0"/>
              <a:t> =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$50 ), ( 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, 20, $140 ) (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 ,10, $60 </a:t>
            </a:r>
            <a:r>
              <a:rPr lang="en-US" dirty="0" smtClean="0"/>
              <a:t>) </a:t>
            </a:r>
            <a:r>
              <a:rPr lang="en-US" dirty="0"/>
              <a:t>} </a:t>
            </a:r>
          </a:p>
        </p:txBody>
      </p:sp>
      <p:sp>
        <p:nvSpPr>
          <p:cNvPr id="22532" name="Rectangle 4" descr="10%"/>
          <p:cNvSpPr>
            <a:spLocks noChangeArrowheads="1"/>
          </p:cNvSpPr>
          <p:nvPr/>
        </p:nvSpPr>
        <p:spPr bwMode="auto">
          <a:xfrm>
            <a:off x="762000" y="5029200"/>
            <a:ext cx="762000" cy="609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822325" y="502920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5 </a:t>
            </a:r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22325" y="46482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$50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3902075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962400" y="3089275"/>
            <a:ext cx="725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W </a:t>
            </a:r>
            <a:r>
              <a:rPr lang="en-US"/>
              <a:t>=</a:t>
            </a:r>
          </a:p>
          <a:p>
            <a:r>
              <a:rPr lang="en-US"/>
              <a:t>30lb</a:t>
            </a:r>
          </a:p>
        </p:txBody>
      </p:sp>
      <p:sp>
        <p:nvSpPr>
          <p:cNvPr id="22542" name="Rectangle 14" descr="20%"/>
          <p:cNvSpPr>
            <a:spLocks noChangeArrowheads="1"/>
          </p:cNvSpPr>
          <p:nvPr/>
        </p:nvSpPr>
        <p:spPr bwMode="auto">
          <a:xfrm>
            <a:off x="5334000" y="2895600"/>
            <a:ext cx="838200" cy="2743200"/>
          </a:xfrm>
          <a:prstGeom prst="rect">
            <a:avLst/>
          </a:prstGeom>
          <a:pattFill prst="pct2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5" descr="25%"/>
          <p:cNvSpPr>
            <a:spLocks noChangeArrowheads="1"/>
          </p:cNvSpPr>
          <p:nvPr/>
        </p:nvSpPr>
        <p:spPr bwMode="auto">
          <a:xfrm>
            <a:off x="7010400" y="2209800"/>
            <a:ext cx="838200" cy="3429000"/>
          </a:xfrm>
          <a:prstGeom prst="rect">
            <a:avLst/>
          </a:prstGeom>
          <a:pattFill prst="pct25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5334000" y="4953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334000" y="213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446713" y="502920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410200" y="228600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53340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V="1">
            <a:off x="6172200" y="2133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5334000" y="37338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 lb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8382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1</a:t>
            </a:r>
            <a:endParaRPr lang="en-US"/>
          </a:p>
        </p:txBody>
      </p:sp>
      <p:grpSp>
        <p:nvGrpSpPr>
          <p:cNvPr id="22568" name="Group 40"/>
          <p:cNvGrpSpPr>
            <a:grpSpLocks/>
          </p:cNvGrpSpPr>
          <p:nvPr/>
        </p:nvGrpSpPr>
        <p:grpSpPr bwMode="auto">
          <a:xfrm>
            <a:off x="1676400" y="2971800"/>
            <a:ext cx="854075" cy="2957513"/>
            <a:chOff x="1728" y="1872"/>
            <a:chExt cx="538" cy="1863"/>
          </a:xfrm>
        </p:grpSpPr>
        <p:sp>
          <p:nvSpPr>
            <p:cNvPr id="22538" name="Rectangle 10" descr="5%"/>
            <p:cNvSpPr>
              <a:spLocks noChangeArrowheads="1"/>
            </p:cNvSpPr>
            <p:nvPr/>
          </p:nvSpPr>
          <p:spPr bwMode="auto">
            <a:xfrm>
              <a:off x="1738" y="2112"/>
              <a:ext cx="528" cy="1440"/>
            </a:xfrm>
            <a:prstGeom prst="rect">
              <a:avLst/>
            </a:prstGeom>
            <a:pattFill prst="pct5">
              <a:fgClr>
                <a:schemeClr val="bg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1728" y="187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738" y="2688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 lb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1776" y="3504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item</a:t>
              </a:r>
              <a:r>
                <a:rPr lang="en-US" sz="1800" baseline="-25000"/>
                <a:t>2</a:t>
              </a:r>
              <a:endParaRPr lang="en-US"/>
            </a:p>
          </p:txBody>
        </p:sp>
      </p:grp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3733800" y="5562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Knapsack</a:t>
            </a:r>
            <a:endParaRPr lang="en-US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525780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Greedy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70104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046913" y="4724400"/>
            <a:ext cx="80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7046913" y="3276600"/>
            <a:ext cx="80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 lb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6156325" y="48418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$50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6064250" y="33940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7772400" y="3276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7908925" y="46132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$60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96595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Optimal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365125" y="4129088"/>
            <a:ext cx="1221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/>
              <a:t>P</a:t>
            </a:r>
            <a:r>
              <a:rPr lang="en-US" sz="1800" i="1" dirty="0" smtClean="0"/>
              <a:t>/W </a:t>
            </a:r>
            <a:r>
              <a:rPr lang="en-US" sz="1800" dirty="0"/>
              <a:t>1: $10</a:t>
            </a:r>
            <a:endParaRPr lang="en-US" i="1" baseline="-25000" dirty="0"/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2559050" y="3595688"/>
            <a:ext cx="11044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/>
              <a:t>P</a:t>
            </a:r>
            <a:r>
              <a:rPr lang="en-US" sz="1800" i="1" dirty="0" smtClean="0"/>
              <a:t>/W</a:t>
            </a:r>
            <a:r>
              <a:rPr lang="en-US" sz="1800" dirty="0" smtClean="0"/>
              <a:t> </a:t>
            </a:r>
            <a:r>
              <a:rPr lang="en-US" sz="1800" dirty="0"/>
              <a:t>2: $6</a:t>
            </a:r>
            <a:endParaRPr lang="en-US" i="1" baseline="-25000" dirty="0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1524000" y="2452688"/>
            <a:ext cx="9873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/>
              <a:t>P</a:t>
            </a:r>
            <a:r>
              <a:rPr lang="en-US" sz="1800" i="1" dirty="0" smtClean="0"/>
              <a:t>/W</a:t>
            </a:r>
            <a:r>
              <a:rPr lang="en-US" sz="1800" dirty="0"/>
              <a:t>:  $7</a:t>
            </a:r>
            <a:endParaRPr lang="en-US" i="1" baseline="-25000" dirty="0"/>
          </a:p>
        </p:txBody>
      </p:sp>
      <p:sp>
        <p:nvSpPr>
          <p:cNvPr id="22569" name="Rectangle 41" descr="10%"/>
          <p:cNvSpPr>
            <a:spLocks noChangeArrowheads="1"/>
          </p:cNvSpPr>
          <p:nvPr/>
        </p:nvSpPr>
        <p:spPr bwMode="auto">
          <a:xfrm>
            <a:off x="2743200" y="4557713"/>
            <a:ext cx="838200" cy="1143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2803525" y="4751388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2819400" y="41767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$60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2819400" y="56388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6019800" y="5688013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=$190</a:t>
            </a: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7848600" y="5638800"/>
            <a:ext cx="835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=$200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365126" y="6019800"/>
            <a:ext cx="8318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/>
              <a:t>Can you design an algorithm for this problem</a:t>
            </a:r>
          </a:p>
          <a:p>
            <a:r>
              <a:rPr lang="en-US" sz="2400" dirty="0" smtClean="0"/>
              <a:t> and What </a:t>
            </a:r>
            <a:r>
              <a:rPr lang="en-US" sz="2400" dirty="0"/>
              <a:t>is the asymptotic runtime of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26732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0-1 Knapsack Problem</a:t>
            </a:r>
          </a:p>
        </p:txBody>
      </p:sp>
      <p:pic>
        <p:nvPicPr>
          <p:cNvPr id="33798" name="Picture 4" descr="C:\Documents and Settings\leszek\My Documents\COMP202\week5\pic5-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0-1 Knapsack Problem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running time of the </a:t>
            </a:r>
            <a:r>
              <a:rPr lang="en-GB" i="1" dirty="0" smtClean="0"/>
              <a:t>0-1Knapsack</a:t>
            </a:r>
            <a:r>
              <a:rPr lang="en-GB" dirty="0" smtClean="0"/>
              <a:t> algorithm is dominated by the two nested for-loops, where the outer one iterates </a:t>
            </a:r>
            <a:r>
              <a:rPr lang="en-GB" i="1" dirty="0" smtClean="0"/>
              <a:t>n times</a:t>
            </a:r>
            <a:r>
              <a:rPr lang="en-GB" dirty="0" smtClean="0"/>
              <a:t> and the inner one iterates at most </a:t>
            </a:r>
            <a:r>
              <a:rPr lang="en-GB" i="1" dirty="0" smtClean="0"/>
              <a:t>W times</a:t>
            </a:r>
          </a:p>
          <a:p>
            <a:pPr eaLnBrk="1" hangingPunct="1"/>
            <a:r>
              <a:rPr lang="en-GB" i="1" dirty="0" smtClean="0"/>
              <a:t>0-1 Knapsack</a:t>
            </a:r>
            <a:r>
              <a:rPr lang="en-GB" dirty="0" smtClean="0"/>
              <a:t> algorithm finds the </a:t>
            </a:r>
            <a:r>
              <a:rPr lang="en-GB" i="1" dirty="0" smtClean="0"/>
              <a:t>highest profit </a:t>
            </a:r>
            <a:r>
              <a:rPr lang="en-GB" dirty="0" smtClean="0"/>
              <a:t>subset of </a:t>
            </a:r>
            <a:r>
              <a:rPr lang="en-GB" i="1" dirty="0" smtClean="0"/>
              <a:t>S</a:t>
            </a:r>
            <a:r>
              <a:rPr lang="en-GB" dirty="0" smtClean="0"/>
              <a:t> with total weight at most </a:t>
            </a:r>
            <a:r>
              <a:rPr lang="en-GB" i="1" dirty="0" smtClean="0"/>
              <a:t>W</a:t>
            </a:r>
            <a:r>
              <a:rPr lang="en-GB" dirty="0" smtClean="0"/>
              <a:t> in </a:t>
            </a:r>
            <a:r>
              <a:rPr lang="en-GB" i="1" dirty="0" smtClean="0"/>
              <a:t>O(</a:t>
            </a:r>
            <a:r>
              <a:rPr lang="en-GB" i="1" dirty="0" err="1" smtClean="0"/>
              <a:t>nW</a:t>
            </a:r>
            <a:r>
              <a:rPr lang="en-GB" i="1" dirty="0" smtClean="0"/>
              <a:t>)</a:t>
            </a:r>
            <a:r>
              <a:rPr lang="en-GB" dirty="0" smtClean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9810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Optimal Greedy Algorithm for Knapsack with Fractions (KWF)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8006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2400" b="1" dirty="0"/>
              <a:t>In this problem a fraction of any item may be </a:t>
            </a:r>
            <a:r>
              <a:rPr lang="en-US" sz="2400" b="1" dirty="0" smtClean="0"/>
              <a:t>chosen.</a:t>
            </a:r>
            <a:endParaRPr lang="en-US" sz="2400" b="1" dirty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greedy algorithm uses the </a:t>
            </a:r>
            <a:r>
              <a:rPr lang="en-US" sz="2400" b="1" i="1" dirty="0"/>
              <a:t>maximum </a:t>
            </a:r>
            <a:r>
              <a:rPr lang="en-US" sz="2400" b="1" i="1" dirty="0" smtClean="0"/>
              <a:t>profit per </a:t>
            </a:r>
            <a:r>
              <a:rPr lang="en-US" sz="2400" b="1" i="1" dirty="0"/>
              <a:t>unit</a:t>
            </a:r>
            <a:r>
              <a:rPr lang="en-US" sz="2400" b="1" dirty="0"/>
              <a:t> selection criteria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/>
              <a:t>Sort </a:t>
            </a:r>
            <a:r>
              <a:rPr lang="en-US" sz="2400" b="1" dirty="0"/>
              <a:t>items in decreasing </a:t>
            </a:r>
            <a:r>
              <a:rPr lang="en-US" sz="2400" b="1" i="1" dirty="0" smtClean="0"/>
              <a:t>p</a:t>
            </a:r>
            <a:r>
              <a:rPr lang="en-US" sz="2400" b="1" i="1" baseline="-25000" dirty="0" smtClean="0"/>
              <a:t>i</a:t>
            </a:r>
            <a:r>
              <a:rPr lang="en-US" sz="2400" b="1" baseline="-25000" dirty="0" smtClean="0"/>
              <a:t> </a:t>
            </a:r>
            <a:r>
              <a:rPr lang="en-US" sz="2400" b="1" dirty="0"/>
              <a:t>/ </a:t>
            </a:r>
            <a:r>
              <a:rPr lang="en-US" sz="2400" b="1" i="1" dirty="0" err="1"/>
              <a:t>w</a:t>
            </a:r>
            <a:r>
              <a:rPr lang="en-US" sz="2400" b="1" i="1" baseline="-25000" dirty="0" err="1"/>
              <a:t>i</a:t>
            </a:r>
            <a:r>
              <a:rPr lang="en-US" sz="2400" b="1" i="1" dirty="0"/>
              <a:t>. </a:t>
            </a:r>
            <a:endParaRPr lang="en-US" sz="2400" b="1" i="1" dirty="0" smtClean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b="1" i="1" dirty="0" smtClean="0"/>
              <a:t>Add </a:t>
            </a:r>
            <a:r>
              <a:rPr lang="en-US" sz="2400" b="1" i="1" dirty="0"/>
              <a:t>items to knapsack (starting at the first) until there are no more items</a:t>
            </a:r>
            <a:r>
              <a:rPr lang="en-US" sz="2400" b="1" dirty="0"/>
              <a:t>, or the next item to be added exceeds </a:t>
            </a:r>
            <a:r>
              <a:rPr lang="en-US" sz="2400" b="1" i="1" dirty="0"/>
              <a:t>W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/>
              <a:t>If </a:t>
            </a:r>
            <a:r>
              <a:rPr lang="en-US" sz="2400" b="1" dirty="0"/>
              <a:t>knapsack is not yet full, fill knapsack with a fraction of next </a:t>
            </a:r>
            <a:r>
              <a:rPr lang="en-US" sz="2400" b="1" dirty="0" smtClean="0"/>
              <a:t>unselected </a:t>
            </a:r>
            <a:r>
              <a:rPr lang="en-US" sz="2400" b="1" dirty="0"/>
              <a:t>item</a:t>
            </a:r>
            <a:r>
              <a:rPr lang="en-US" sz="2400" b="1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this case, we let x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denote the amount we take of item i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Objective: maximize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Constraint: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09074"/>
              </p:ext>
            </p:extLst>
          </p:nvPr>
        </p:nvGraphicFramePr>
        <p:xfrm>
          <a:off x="3762375" y="4876800"/>
          <a:ext cx="20462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quation" r:id="rId4" imgW="825480" imgH="342720" progId="Equation.3">
                  <p:embed/>
                </p:oleObj>
              </mc:Choice>
              <mc:Fallback>
                <p:oleObj name="Equation" r:id="rId4" imgW="82548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876800"/>
                        <a:ext cx="20462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685497"/>
              </p:ext>
            </p:extLst>
          </p:nvPr>
        </p:nvGraphicFramePr>
        <p:xfrm>
          <a:off x="2667000" y="5715000"/>
          <a:ext cx="157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quation" r:id="rId6" imgW="634725" imgH="342751" progId="Equation.3">
                  <p:embed/>
                </p:oleObj>
              </mc:Choice>
              <mc:Fallback>
                <p:oleObj name="Equation" r:id="rId6" imgW="634725" imgH="34275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15000"/>
                        <a:ext cx="157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3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KWF 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/>
              <a:t>k</a:t>
            </a:r>
            <a:r>
              <a:rPr lang="en-US" sz="2400" dirty="0"/>
              <a:t> be the index of the last item included in the knapsack. We may be able to include the whole or only a fraction of item </a:t>
            </a:r>
            <a:r>
              <a:rPr lang="en-US" sz="2400" i="1" dirty="0"/>
              <a:t>k</a:t>
            </a:r>
          </a:p>
          <a:p>
            <a:r>
              <a:rPr lang="en-US" sz="2400" i="1" dirty="0"/>
              <a:t>Without item k </a:t>
            </a:r>
            <a:r>
              <a:rPr lang="en-US" sz="2400" i="1" dirty="0" err="1"/>
              <a:t>totweight</a:t>
            </a:r>
            <a:r>
              <a:rPr lang="en-US" sz="2400" dirty="0"/>
              <a:t> =</a:t>
            </a:r>
            <a:endParaRPr lang="en-US" sz="2400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sz="2400" i="1" dirty="0" smtClean="0">
                <a:sym typeface="Symbol" pitchFamily="18" charset="2"/>
              </a:rPr>
              <a:t>Profit KWF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i="1" dirty="0">
                <a:sym typeface="Symbol" pitchFamily="18" charset="2"/>
              </a:rPr>
              <a:t> 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400" i="1" dirty="0">
                <a:sym typeface="Symbol" pitchFamily="18" charset="2"/>
              </a:rPr>
              <a:t>				+  </a:t>
            </a:r>
            <a:r>
              <a:rPr lang="en-US" sz="2400" dirty="0">
                <a:sym typeface="Symbol" pitchFamily="18" charset="2"/>
              </a:rPr>
              <a:t>min{(</a:t>
            </a:r>
            <a:r>
              <a:rPr lang="en-US" sz="2400" b="1" i="1" dirty="0">
                <a:sym typeface="Symbol" pitchFamily="18" charset="2"/>
              </a:rPr>
              <a:t>W </a:t>
            </a:r>
            <a:r>
              <a:rPr lang="en-US" sz="2400" i="1" dirty="0">
                <a:sym typeface="Symbol" pitchFamily="18" charset="2"/>
              </a:rPr>
              <a:t>- </a:t>
            </a:r>
            <a:r>
              <a:rPr lang="en-US" sz="2400" i="1" dirty="0" err="1">
                <a:sym typeface="Symbol" pitchFamily="18" charset="2"/>
              </a:rPr>
              <a:t>totweight</a:t>
            </a:r>
            <a:r>
              <a:rPr lang="en-US" sz="2400" i="1" dirty="0">
                <a:sym typeface="Symbol" pitchFamily="18" charset="2"/>
              </a:rPr>
              <a:t>),</a:t>
            </a:r>
            <a:r>
              <a:rPr lang="en-US" sz="2400" i="1" dirty="0" err="1">
                <a:sym typeface="Symbol" pitchFamily="18" charset="2"/>
              </a:rPr>
              <a:t>w</a:t>
            </a:r>
            <a:r>
              <a:rPr lang="en-US" sz="2400" i="1" baseline="-25000" dirty="0" err="1">
                <a:sym typeface="Symbol" pitchFamily="18" charset="2"/>
              </a:rPr>
              <a:t>k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} X (</a:t>
            </a:r>
            <a:r>
              <a:rPr lang="en-US" sz="2400" i="1" dirty="0" err="1">
                <a:sym typeface="Symbol" pitchFamily="18" charset="2"/>
              </a:rPr>
              <a:t>p</a:t>
            </a:r>
            <a:r>
              <a:rPr lang="en-US" sz="2400" i="1" baseline="-25000" dirty="0" err="1">
                <a:sym typeface="Symbol" pitchFamily="18" charset="2"/>
              </a:rPr>
              <a:t>k</a:t>
            </a:r>
            <a:r>
              <a:rPr lang="en-US" sz="2400" i="1" dirty="0">
                <a:sym typeface="Symbol" pitchFamily="18" charset="2"/>
              </a:rPr>
              <a:t> / </a:t>
            </a:r>
            <a:r>
              <a:rPr lang="en-US" sz="2400" i="1" dirty="0" err="1">
                <a:sym typeface="Symbol" pitchFamily="18" charset="2"/>
              </a:rPr>
              <a:t>w</a:t>
            </a:r>
            <a:r>
              <a:rPr lang="en-US" sz="2400" i="1" baseline="-25000" dirty="0" err="1">
                <a:sym typeface="Symbol" pitchFamily="18" charset="2"/>
              </a:rPr>
              <a:t>k</a:t>
            </a:r>
            <a:r>
              <a:rPr lang="en-US" sz="2400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ym typeface="Symbol" pitchFamily="18" charset="2"/>
              </a:rPr>
              <a:t>min{(</a:t>
            </a:r>
            <a:r>
              <a:rPr lang="en-US" sz="2400" b="1" i="1" dirty="0">
                <a:sym typeface="Symbol" pitchFamily="18" charset="2"/>
              </a:rPr>
              <a:t>W </a:t>
            </a:r>
            <a:r>
              <a:rPr lang="en-US" sz="2400" i="1" dirty="0">
                <a:sym typeface="Symbol" pitchFamily="18" charset="2"/>
              </a:rPr>
              <a:t>- </a:t>
            </a:r>
            <a:r>
              <a:rPr lang="en-US" sz="2400" i="1" dirty="0" err="1">
                <a:sym typeface="Symbol" pitchFamily="18" charset="2"/>
              </a:rPr>
              <a:t>totweight</a:t>
            </a:r>
            <a:r>
              <a:rPr lang="en-US" sz="2400" i="1" dirty="0">
                <a:sym typeface="Symbol" pitchFamily="18" charset="2"/>
              </a:rPr>
              <a:t>),</a:t>
            </a:r>
            <a:r>
              <a:rPr lang="en-US" sz="2400" i="1" dirty="0" err="1">
                <a:sym typeface="Symbol" pitchFamily="18" charset="2"/>
              </a:rPr>
              <a:t>w</a:t>
            </a:r>
            <a:r>
              <a:rPr lang="en-US" sz="2400" i="1" baseline="-25000" dirty="0" err="1">
                <a:sym typeface="Symbol" pitchFamily="18" charset="2"/>
              </a:rPr>
              <a:t>k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}, means that we either take the whole of item k when the knapsack can include the item without violating the constraint, or we fill the knapsack by a fraction of item</a:t>
            </a:r>
          </a:p>
          <a:p>
            <a:endParaRPr lang="en-US" dirty="0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4800600" y="2362200"/>
          <a:ext cx="847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4" imgW="368280" imgH="431640" progId="Equation.3">
                  <p:embed/>
                </p:oleObj>
              </mc:Choice>
              <mc:Fallback>
                <p:oleObj name="Equation" r:id="rId4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62200"/>
                        <a:ext cx="847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678113" y="3124200"/>
          <a:ext cx="7826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Equation" r:id="rId6" imgW="368280" imgH="431640" progId="Equation.3">
                  <p:embed/>
                </p:oleObj>
              </mc:Choice>
              <mc:Fallback>
                <p:oleObj name="Equation" r:id="rId6" imgW="368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124200"/>
                        <a:ext cx="7826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6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Generic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391400" cy="538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6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6092674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8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Example </a:t>
            </a:r>
            <a:r>
              <a:rPr lang="en-US" sz="3100" b="1" dirty="0" smtClean="0"/>
              <a:t>1 of </a:t>
            </a:r>
            <a:r>
              <a:rPr lang="en-US" sz="3100" b="1" dirty="0"/>
              <a:t>applying the optimal greedy algorithm for Fractional Knapsack Problem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100" i="1" dirty="0"/>
              <a:t>S</a:t>
            </a:r>
            <a:r>
              <a:rPr lang="en-US" sz="3100" dirty="0"/>
              <a:t> = { ( </a:t>
            </a:r>
            <a:r>
              <a:rPr lang="en-US" sz="3100" i="1" dirty="0"/>
              <a:t>item</a:t>
            </a:r>
            <a:r>
              <a:rPr lang="en-US" sz="3100" i="1" baseline="-25000" dirty="0"/>
              <a:t>1</a:t>
            </a:r>
            <a:r>
              <a:rPr lang="en-US" sz="3100" i="1" dirty="0"/>
              <a:t> ,</a:t>
            </a:r>
            <a:r>
              <a:rPr lang="en-US" sz="3100" dirty="0"/>
              <a:t> 5, $50 ), ( </a:t>
            </a:r>
            <a:r>
              <a:rPr lang="en-US" sz="3100" i="1" dirty="0"/>
              <a:t>item</a:t>
            </a:r>
            <a:r>
              <a:rPr lang="en-US" sz="3100" i="1" baseline="-25000" dirty="0"/>
              <a:t>2</a:t>
            </a:r>
            <a:r>
              <a:rPr lang="en-US" sz="3100" dirty="0"/>
              <a:t>, 20, $140 ) (</a:t>
            </a:r>
            <a:r>
              <a:rPr lang="en-US" sz="3100" i="1" dirty="0"/>
              <a:t>item</a:t>
            </a:r>
            <a:r>
              <a:rPr lang="en-US" sz="3100" i="1" baseline="-25000" dirty="0"/>
              <a:t>3</a:t>
            </a:r>
            <a:r>
              <a:rPr lang="en-US" sz="3100" dirty="0"/>
              <a:t> ,10, $60 </a:t>
            </a:r>
            <a:r>
              <a:rPr lang="en-US" sz="3100" dirty="0" smtClean="0"/>
              <a:t>) </a:t>
            </a:r>
            <a:r>
              <a:rPr lang="en-US" sz="3100" dirty="0"/>
              <a:t>}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i="1" baseline="-25000"/>
              <a:t> </a:t>
            </a:r>
          </a:p>
        </p:txBody>
      </p:sp>
      <p:sp>
        <p:nvSpPr>
          <p:cNvPr id="51204" name="Rectangle 4" descr="10%"/>
          <p:cNvSpPr>
            <a:spLocks noChangeArrowheads="1"/>
          </p:cNvSpPr>
          <p:nvPr/>
        </p:nvSpPr>
        <p:spPr bwMode="auto">
          <a:xfrm>
            <a:off x="762000" y="5029200"/>
            <a:ext cx="762000" cy="6096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22325" y="502920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22325" y="46482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$50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902075" y="2209800"/>
            <a:ext cx="8382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886200" y="3089275"/>
            <a:ext cx="74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30lb</a:t>
            </a:r>
            <a:br>
              <a:rPr lang="en-US"/>
            </a:br>
            <a:r>
              <a:rPr lang="en-US"/>
              <a:t>Max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838200" y="5562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1</a:t>
            </a:r>
            <a:endParaRPr 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1676400" y="2971800"/>
            <a:ext cx="854075" cy="2957513"/>
            <a:chOff x="1728" y="1872"/>
            <a:chExt cx="538" cy="1863"/>
          </a:xfrm>
        </p:grpSpPr>
        <p:sp>
          <p:nvSpPr>
            <p:cNvPr id="51211" name="Rectangle 11" descr="5%"/>
            <p:cNvSpPr>
              <a:spLocks noChangeArrowheads="1"/>
            </p:cNvSpPr>
            <p:nvPr/>
          </p:nvSpPr>
          <p:spPr bwMode="auto">
            <a:xfrm>
              <a:off x="1738" y="2112"/>
              <a:ext cx="528" cy="1440"/>
            </a:xfrm>
            <a:prstGeom prst="rect">
              <a:avLst/>
            </a:prstGeom>
            <a:pattFill prst="pct5">
              <a:fgClr>
                <a:schemeClr val="bg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1728" y="187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$140</a:t>
              </a:r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1738" y="2688"/>
              <a:ext cx="5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20 lb</a:t>
              </a:r>
            </a:p>
          </p:txBody>
        </p:sp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1776" y="3504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item</a:t>
              </a:r>
              <a:r>
                <a:rPr lang="en-US" sz="1800" baseline="-25000"/>
                <a:t>2</a:t>
              </a:r>
              <a:endParaRPr lang="en-US"/>
            </a:p>
          </p:txBody>
        </p:sp>
      </p:grp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733800" y="5562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Knapsack</a:t>
            </a:r>
            <a:endParaRPr lang="en-US"/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965950" y="556260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Optimal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365125" y="412908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/>
              <a:t>B/W </a:t>
            </a:r>
            <a:r>
              <a:rPr lang="en-US" sz="1800"/>
              <a:t>1: $10</a:t>
            </a:r>
            <a:endParaRPr lang="en-US" i="1" baseline="-25000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2559050" y="35956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/>
              <a:t>B/W</a:t>
            </a:r>
            <a:r>
              <a:rPr lang="en-US" sz="1800"/>
              <a:t> 2: $6</a:t>
            </a:r>
            <a:endParaRPr lang="en-US" i="1" baseline="-25000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1524000" y="2452688"/>
            <a:ext cx="984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/>
              <a:t>B/W</a:t>
            </a:r>
            <a:r>
              <a:rPr lang="en-US" sz="1800"/>
              <a:t>:  $7</a:t>
            </a:r>
            <a:endParaRPr lang="en-US" i="1" baseline="-25000"/>
          </a:p>
        </p:txBody>
      </p:sp>
      <p:sp>
        <p:nvSpPr>
          <p:cNvPr id="51220" name="Rectangle 20" descr="10%"/>
          <p:cNvSpPr>
            <a:spLocks noChangeArrowheads="1"/>
          </p:cNvSpPr>
          <p:nvPr/>
        </p:nvSpPr>
        <p:spPr bwMode="auto">
          <a:xfrm>
            <a:off x="2743200" y="4557713"/>
            <a:ext cx="838200" cy="1143000"/>
          </a:xfrm>
          <a:prstGeom prst="rect">
            <a:avLst/>
          </a:prstGeom>
          <a:pattFill prst="pct10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2803525" y="4751388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lb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19400" y="41767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$60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2819400" y="56388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item</a:t>
            </a:r>
            <a:r>
              <a:rPr lang="en-US" sz="1800" baseline="-25000"/>
              <a:t>3</a:t>
            </a:r>
            <a:endParaRPr lang="en-US"/>
          </a:p>
        </p:txBody>
      </p:sp>
      <p:sp>
        <p:nvSpPr>
          <p:cNvPr id="51224" name="Rectangle 24" descr="20%"/>
          <p:cNvSpPr>
            <a:spLocks noChangeArrowheads="1"/>
          </p:cNvSpPr>
          <p:nvPr/>
        </p:nvSpPr>
        <p:spPr bwMode="auto">
          <a:xfrm>
            <a:off x="5257800" y="2178050"/>
            <a:ext cx="838200" cy="3505200"/>
          </a:xfrm>
          <a:prstGeom prst="rect">
            <a:avLst/>
          </a:prstGeom>
          <a:pattFill prst="pct20">
            <a:fgClr>
              <a:schemeClr val="fol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257800" y="4997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370513" y="507365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5334000" y="2330450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 lb</a:t>
            </a:r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5257800" y="21780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6096000" y="21780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257800" y="377825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20 lb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5181600" y="5607050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Greedy</a:t>
            </a:r>
            <a:br>
              <a:rPr lang="en-US" sz="1800"/>
            </a:br>
            <a:r>
              <a:rPr lang="en-US" sz="1800"/>
              <a:t>Solution</a:t>
            </a:r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6080125" y="488632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$50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6080125" y="34385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$140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6037263" y="2330450"/>
            <a:ext cx="226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5/10 * $60 = $30</a:t>
            </a: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5257800" y="29400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 flipH="1">
            <a:off x="6324600" y="5181600"/>
            <a:ext cx="1524000" cy="501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6924675" y="2971800"/>
            <a:ext cx="2066925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Arial" charset="0"/>
              </a:rPr>
              <a:t>Optimal</a:t>
            </a:r>
          </a:p>
          <a:p>
            <a:r>
              <a:rPr lang="en-US" dirty="0" smtClean="0">
                <a:latin typeface="Arial" charset="0"/>
              </a:rPr>
              <a:t>Profit $220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Solution:</a:t>
            </a:r>
          </a:p>
          <a:p>
            <a:r>
              <a:rPr lang="en-US" dirty="0">
                <a:latin typeface="Arial" charset="0"/>
              </a:rPr>
              <a:t> items 1and 2 </a:t>
            </a:r>
          </a:p>
          <a:p>
            <a:r>
              <a:rPr lang="en-US" dirty="0">
                <a:latin typeface="Arial" charset="0"/>
              </a:rPr>
              <a:t> and 1/2 of </a:t>
            </a:r>
          </a:p>
          <a:p>
            <a:r>
              <a:rPr lang="en-US" dirty="0">
                <a:latin typeface="Arial" charset="0"/>
              </a:rPr>
              <a:t> item 3</a:t>
            </a:r>
          </a:p>
          <a:p>
            <a:endParaRPr lang="en-US" dirty="0"/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6461125" y="560387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839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greedy algorithm for an optimization problem </a:t>
            </a:r>
            <a:r>
              <a:rPr lang="en-US" b="1" dirty="0" smtClean="0"/>
              <a:t>always makes </a:t>
            </a:r>
            <a:r>
              <a:rPr lang="en-US" b="1" dirty="0"/>
              <a:t>the choice that looks best at the </a:t>
            </a:r>
            <a:r>
              <a:rPr lang="en-US" b="1" dirty="0" smtClean="0"/>
              <a:t>moment </a:t>
            </a:r>
            <a:r>
              <a:rPr lang="en-US" dirty="0" smtClean="0"/>
              <a:t>and </a:t>
            </a:r>
            <a:r>
              <a:rPr lang="en-US" dirty="0"/>
              <a:t>adds it to the current </a:t>
            </a:r>
            <a:r>
              <a:rPr lang="en-US" dirty="0" smtClean="0"/>
              <a:t>sub solution (i.e. </a:t>
            </a:r>
            <a:r>
              <a:rPr lang="en-US" altLang="en-US" b="0" dirty="0" smtClean="0">
                <a:latin typeface="Arial Narrow" pitchFamily="34" charset="0"/>
              </a:rPr>
              <a:t>Hopes that ''local optimal'' choices lead to ''global optimal'. Solution).</a:t>
            </a:r>
            <a:endParaRPr lang="en-US" dirty="0" smtClean="0"/>
          </a:p>
          <a:p>
            <a:r>
              <a:rPr lang="en-US" dirty="0"/>
              <a:t>Greedy algorithms don’t always yield optimal </a:t>
            </a:r>
            <a:r>
              <a:rPr lang="en-US" dirty="0" smtClean="0"/>
              <a:t>solutions, but a feasible solution. When greedy yields optimal soln., they’re </a:t>
            </a:r>
            <a:r>
              <a:rPr lang="en-US" dirty="0"/>
              <a:t>usually the simplest </a:t>
            </a:r>
            <a:r>
              <a:rPr lang="en-US" dirty="0" smtClean="0"/>
              <a:t>and most </a:t>
            </a:r>
            <a:r>
              <a:rPr lang="en-US" dirty="0"/>
              <a:t>efficient algorithms available.</a:t>
            </a:r>
          </a:p>
        </p:txBody>
      </p:sp>
    </p:spTree>
    <p:extLst>
      <p:ext uri="{BB962C8B-B14F-4D97-AF65-F5344CB8AC3E}">
        <p14:creationId xmlns:p14="http://schemas.microsoft.com/office/powerpoint/2010/main" val="105574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9" name="Rectangle 4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Example of applying the optimal greedy algorithm for Fractional Knapsack Problem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2810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dirty="0"/>
              <a:t>W=30</a:t>
            </a:r>
          </a:p>
          <a:p>
            <a:pPr>
              <a:buFontTx/>
              <a:buNone/>
            </a:pPr>
            <a:r>
              <a:rPr lang="en-US" dirty="0"/>
              <a:t>S = { ( item1 , 5, $50 ), (item2 ,20, $140 ), ( item3, 10, $60 ) } </a:t>
            </a:r>
          </a:p>
          <a:p>
            <a:pPr>
              <a:buFontTx/>
              <a:buNone/>
            </a:pPr>
            <a:r>
              <a:rPr lang="en-US" dirty="0"/>
              <a:t>Note: items are already sorted by </a:t>
            </a:r>
            <a:r>
              <a:rPr lang="en-US" dirty="0" smtClean="0"/>
              <a:t>profit/weight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Applying the algorithm:</a:t>
            </a:r>
          </a:p>
          <a:p>
            <a:pPr>
              <a:buFontTx/>
              <a:buNone/>
            </a:pPr>
            <a:r>
              <a:rPr lang="en-US" dirty="0"/>
              <a:t>Current weight in knapsack=0, Current </a:t>
            </a:r>
            <a:r>
              <a:rPr lang="en-US" dirty="0" smtClean="0"/>
              <a:t>profit=0</a:t>
            </a:r>
            <a:r>
              <a:rPr lang="en-US" dirty="0"/>
              <a:t>.</a:t>
            </a:r>
          </a:p>
          <a:p>
            <a:pPr>
              <a:buFontTx/>
              <a:buNone/>
            </a:pPr>
            <a:r>
              <a:rPr lang="en-US" dirty="0"/>
              <a:t>Can item 1 fit?  0+5&lt;30 so select it. Current </a:t>
            </a:r>
            <a:r>
              <a:rPr lang="en-US" dirty="0" smtClean="0"/>
              <a:t>profit=0+50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Can item 2 fit? 5+20&lt;30, so select. Current </a:t>
            </a:r>
            <a:r>
              <a:rPr lang="en-US" dirty="0" smtClean="0"/>
              <a:t>profit </a:t>
            </a:r>
            <a:r>
              <a:rPr lang="en-US" dirty="0"/>
              <a:t>=50+140=190</a:t>
            </a:r>
          </a:p>
          <a:p>
            <a:pPr>
              <a:buFontTx/>
              <a:buNone/>
            </a:pPr>
            <a:r>
              <a:rPr lang="en-US" dirty="0"/>
              <a:t>Can item 3 fit? 25+10&gt;30. No. </a:t>
            </a:r>
          </a:p>
          <a:p>
            <a:pPr>
              <a:buFontTx/>
              <a:buNone/>
            </a:pPr>
            <a:r>
              <a:rPr lang="en-US" dirty="0"/>
              <a:t>We can add 5 to knapsack (30-25). </a:t>
            </a:r>
          </a:p>
          <a:p>
            <a:pPr>
              <a:buFontTx/>
              <a:buNone/>
            </a:pPr>
            <a:r>
              <a:rPr lang="en-US" dirty="0"/>
              <a:t>	So select 5/10=0.5 of item 3. </a:t>
            </a:r>
          </a:p>
          <a:p>
            <a:pPr>
              <a:buFontTx/>
              <a:buNone/>
            </a:pPr>
            <a:r>
              <a:rPr lang="en-US" dirty="0"/>
              <a:t>	Current </a:t>
            </a:r>
            <a:r>
              <a:rPr lang="en-US" dirty="0" smtClean="0"/>
              <a:t>profit=190+30=220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1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Given: A set S of n items, with each item i having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</a:t>
            </a:r>
            <a:r>
              <a:rPr lang="en-US" sz="2000" baseline="-25000" dirty="0"/>
              <a:t>i</a:t>
            </a:r>
            <a:r>
              <a:rPr lang="en-US" sz="2000" dirty="0"/>
              <a:t> - a positive </a:t>
            </a:r>
            <a:r>
              <a:rPr lang="en-US" sz="2000" dirty="0" smtClean="0"/>
              <a:t>profit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dirty="0"/>
              <a:t> - a positive weight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Goal: Choose items with maximum total </a:t>
            </a:r>
            <a:r>
              <a:rPr lang="en-US" sz="2400" dirty="0" smtClean="0"/>
              <a:t>profit but </a:t>
            </a:r>
            <a:r>
              <a:rPr lang="en-US" sz="2400" dirty="0"/>
              <a:t>with weight at most W.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Clip" r:id="rId3" imgW="2225520" imgH="2682720" progId="MS_ClipArt_Gallery.5">
                  <p:embed/>
                </p:oleObj>
              </mc:Choice>
              <mc:Fallback>
                <p:oleObj name="Clip" r:id="rId3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966" name="Picture 6" descr="C:\Documents and Settings\Administrator\Application Data\Microsoft\Media Catalog\Downloaded Clips\cl0\HH01008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4217988"/>
            <a:ext cx="495300" cy="8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7" name="Picture 7" descr="C:\Documents and Settings\Administrator\Application Data\Microsoft\Media Catalog\Downloaded Clips\cl0\HH01008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3836988"/>
            <a:ext cx="708025" cy="126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8" name="Picture 8" descr="C:\Documents and Settings\Administrator\Application Data\Microsoft\Media Catalog\Downloaded Clips\cl0\HH01008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4522788"/>
            <a:ext cx="325438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9" name="Picture 9" descr="C:\Documents and Settings\Administrator\Application Data\Microsoft\Media Catalog\Downloaded Clips\cl0\HH01008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4038600"/>
            <a:ext cx="595313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70" name="Picture 10" descr="C:\Documents and Settings\Administrator\Application Data\Microsoft\Media Catalog\Downloaded Clips\cl0\HH01008_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4572000"/>
            <a:ext cx="282575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515938" y="5105400"/>
            <a:ext cx="1236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Weight:</a:t>
            </a:r>
          </a:p>
        </p:txBody>
      </p:sp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533400" y="5486400"/>
            <a:ext cx="764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Profit:</a:t>
            </a:r>
            <a:endParaRPr lang="en-US" dirty="0"/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195421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269716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8975" name="Text Box 15"/>
          <p:cNvSpPr txBox="1">
            <a:spLocks noChangeArrowheads="1"/>
          </p:cNvSpPr>
          <p:nvPr/>
        </p:nvSpPr>
        <p:spPr bwMode="auto">
          <a:xfrm>
            <a:off x="3387725" y="47244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8976" name="Text Box 16"/>
          <p:cNvSpPr txBox="1">
            <a:spLocks noChangeArrowheads="1"/>
          </p:cNvSpPr>
          <p:nvPr/>
        </p:nvSpPr>
        <p:spPr bwMode="auto">
          <a:xfrm>
            <a:off x="4079875" y="4724400"/>
            <a:ext cx="296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4754563" y="4724400"/>
            <a:ext cx="296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179070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4 ml</a:t>
            </a:r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253365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8 ml</a:t>
            </a:r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3224213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2 ml</a:t>
            </a:r>
          </a:p>
        </p:txBody>
      </p:sp>
      <p:sp>
        <p:nvSpPr>
          <p:cNvPr id="168981" name="Text Box 21"/>
          <p:cNvSpPr txBox="1">
            <a:spLocks noChangeArrowheads="1"/>
          </p:cNvSpPr>
          <p:nvPr/>
        </p:nvSpPr>
        <p:spPr bwMode="auto">
          <a:xfrm>
            <a:off x="3916363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6 ml</a:t>
            </a:r>
          </a:p>
        </p:txBody>
      </p:sp>
      <p:sp>
        <p:nvSpPr>
          <p:cNvPr id="168983" name="Text Box 23"/>
          <p:cNvSpPr txBox="1">
            <a:spLocks noChangeArrowheads="1"/>
          </p:cNvSpPr>
          <p:nvPr/>
        </p:nvSpPr>
        <p:spPr bwMode="auto">
          <a:xfrm>
            <a:off x="4591050" y="5181600"/>
            <a:ext cx="625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1 ml</a:t>
            </a:r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1824038" y="5562600"/>
            <a:ext cx="560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$12</a:t>
            </a:r>
          </a:p>
        </p:txBody>
      </p:sp>
      <p:sp>
        <p:nvSpPr>
          <p:cNvPr id="168985" name="Text Box 25"/>
          <p:cNvSpPr txBox="1">
            <a:spLocks noChangeArrowheads="1"/>
          </p:cNvSpPr>
          <p:nvPr/>
        </p:nvSpPr>
        <p:spPr bwMode="auto">
          <a:xfrm>
            <a:off x="25654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$32</a:t>
            </a:r>
          </a:p>
        </p:txBody>
      </p:sp>
      <p:sp>
        <p:nvSpPr>
          <p:cNvPr id="168986" name="Text Box 26"/>
          <p:cNvSpPr txBox="1">
            <a:spLocks noChangeArrowheads="1"/>
          </p:cNvSpPr>
          <p:nvPr/>
        </p:nvSpPr>
        <p:spPr bwMode="auto">
          <a:xfrm>
            <a:off x="325755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$40</a:t>
            </a:r>
          </a:p>
        </p:txBody>
      </p:sp>
      <p:sp>
        <p:nvSpPr>
          <p:cNvPr id="168987" name="Text Box 27"/>
          <p:cNvSpPr txBox="1">
            <a:spLocks noChangeArrowheads="1"/>
          </p:cNvSpPr>
          <p:nvPr/>
        </p:nvSpPr>
        <p:spPr bwMode="auto">
          <a:xfrm>
            <a:off x="39497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$30</a:t>
            </a:r>
          </a:p>
        </p:txBody>
      </p: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4622800" y="5562600"/>
            <a:ext cx="56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$50</a:t>
            </a:r>
          </a:p>
        </p:txBody>
      </p:sp>
      <p:sp>
        <p:nvSpPr>
          <p:cNvPr id="168989" name="Text Box 29"/>
          <p:cNvSpPr txBox="1">
            <a:spLocks noChangeArrowheads="1"/>
          </p:cNvSpPr>
          <p:nvPr/>
        </p:nvSpPr>
        <p:spPr bwMode="auto">
          <a:xfrm>
            <a:off x="685800" y="4419600"/>
            <a:ext cx="106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Items:</a:t>
            </a:r>
          </a:p>
        </p:txBody>
      </p:sp>
      <p:sp>
        <p:nvSpPr>
          <p:cNvPr id="168990" name="Text Box 30"/>
          <p:cNvSpPr txBox="1">
            <a:spLocks noChangeArrowheads="1"/>
          </p:cNvSpPr>
          <p:nvPr/>
        </p:nvSpPr>
        <p:spPr bwMode="auto">
          <a:xfrm>
            <a:off x="717550" y="5867400"/>
            <a:ext cx="103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Value:</a:t>
            </a:r>
          </a:p>
        </p:txBody>
      </p:sp>
      <p:sp>
        <p:nvSpPr>
          <p:cNvPr id="168991" name="Text Box 31"/>
          <p:cNvSpPr txBox="1">
            <a:spLocks noChangeArrowheads="1"/>
          </p:cNvSpPr>
          <p:nvPr/>
        </p:nvSpPr>
        <p:spPr bwMode="auto">
          <a:xfrm>
            <a:off x="194786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68992" name="Text Box 32"/>
          <p:cNvSpPr txBox="1">
            <a:spLocks noChangeArrowheads="1"/>
          </p:cNvSpPr>
          <p:nvPr/>
        </p:nvSpPr>
        <p:spPr bwMode="auto">
          <a:xfrm>
            <a:off x="533400" y="6172200"/>
            <a:ext cx="1201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($ per ml)</a:t>
            </a:r>
          </a:p>
        </p:txBody>
      </p:sp>
      <p:sp>
        <p:nvSpPr>
          <p:cNvPr id="168993" name="Text Box 33"/>
          <p:cNvSpPr txBox="1">
            <a:spLocks noChangeArrowheads="1"/>
          </p:cNvSpPr>
          <p:nvPr/>
        </p:nvSpPr>
        <p:spPr bwMode="auto">
          <a:xfrm>
            <a:off x="269081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168994" name="Text Box 34"/>
          <p:cNvSpPr txBox="1">
            <a:spLocks noChangeArrowheads="1"/>
          </p:cNvSpPr>
          <p:nvPr/>
        </p:nvSpPr>
        <p:spPr bwMode="auto">
          <a:xfrm>
            <a:off x="3319463" y="59436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20</a:t>
            </a:r>
          </a:p>
        </p:txBody>
      </p:sp>
      <p:sp>
        <p:nvSpPr>
          <p:cNvPr id="168995" name="Text Box 35"/>
          <p:cNvSpPr txBox="1">
            <a:spLocks noChangeArrowheads="1"/>
          </p:cNvSpPr>
          <p:nvPr/>
        </p:nvSpPr>
        <p:spPr bwMode="auto">
          <a:xfrm>
            <a:off x="4075113" y="59436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168996" name="Text Box 36"/>
          <p:cNvSpPr txBox="1">
            <a:spLocks noChangeArrowheads="1"/>
          </p:cNvSpPr>
          <p:nvPr/>
        </p:nvSpPr>
        <p:spPr bwMode="auto">
          <a:xfrm>
            <a:off x="4686300" y="5943600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50</a:t>
            </a:r>
          </a:p>
        </p:txBody>
      </p:sp>
      <p:grpSp>
        <p:nvGrpSpPr>
          <p:cNvPr id="169007" name="Group 47"/>
          <p:cNvGrpSpPr>
            <a:grpSpLocks/>
          </p:cNvGrpSpPr>
          <p:nvPr/>
        </p:nvGrpSpPr>
        <p:grpSpPr bwMode="auto">
          <a:xfrm>
            <a:off x="5791200" y="3282950"/>
            <a:ext cx="1247775" cy="2722563"/>
            <a:chOff x="4180" y="2068"/>
            <a:chExt cx="786" cy="1715"/>
          </a:xfrm>
        </p:grpSpPr>
        <p:sp>
          <p:nvSpPr>
            <p:cNvPr id="168998" name="Freeform 38"/>
            <p:cNvSpPr>
              <a:spLocks/>
            </p:cNvSpPr>
            <p:nvPr/>
          </p:nvSpPr>
          <p:spPr bwMode="auto">
            <a:xfrm>
              <a:off x="4276" y="2068"/>
              <a:ext cx="594" cy="320"/>
            </a:xfrm>
            <a:custGeom>
              <a:avLst/>
              <a:gdLst>
                <a:gd name="T0" fmla="*/ 578 w 594"/>
                <a:gd name="T1" fmla="*/ 231 h 320"/>
                <a:gd name="T2" fmla="*/ 584 w 594"/>
                <a:gd name="T3" fmla="*/ 147 h 320"/>
                <a:gd name="T4" fmla="*/ 594 w 594"/>
                <a:gd name="T5" fmla="*/ 103 h 320"/>
                <a:gd name="T6" fmla="*/ 590 w 594"/>
                <a:gd name="T7" fmla="*/ 75 h 320"/>
                <a:gd name="T8" fmla="*/ 571 w 594"/>
                <a:gd name="T9" fmla="*/ 52 h 320"/>
                <a:gd name="T10" fmla="*/ 540 w 594"/>
                <a:gd name="T11" fmla="*/ 33 h 320"/>
                <a:gd name="T12" fmla="*/ 498 w 594"/>
                <a:gd name="T13" fmla="*/ 18 h 320"/>
                <a:gd name="T14" fmla="*/ 446 w 594"/>
                <a:gd name="T15" fmla="*/ 8 h 320"/>
                <a:gd name="T16" fmla="*/ 391 w 594"/>
                <a:gd name="T17" fmla="*/ 2 h 320"/>
                <a:gd name="T18" fmla="*/ 329 w 594"/>
                <a:gd name="T19" fmla="*/ 0 h 320"/>
                <a:gd name="T20" fmla="*/ 265 w 594"/>
                <a:gd name="T21" fmla="*/ 2 h 320"/>
                <a:gd name="T22" fmla="*/ 203 w 594"/>
                <a:gd name="T23" fmla="*/ 5 h 320"/>
                <a:gd name="T24" fmla="*/ 148 w 594"/>
                <a:gd name="T25" fmla="*/ 11 h 320"/>
                <a:gd name="T26" fmla="*/ 96 w 594"/>
                <a:gd name="T27" fmla="*/ 21 h 320"/>
                <a:gd name="T28" fmla="*/ 54 w 594"/>
                <a:gd name="T29" fmla="*/ 34 h 320"/>
                <a:gd name="T30" fmla="*/ 23 w 594"/>
                <a:gd name="T31" fmla="*/ 53 h 320"/>
                <a:gd name="T32" fmla="*/ 4 w 594"/>
                <a:gd name="T33" fmla="*/ 75 h 320"/>
                <a:gd name="T34" fmla="*/ 0 w 594"/>
                <a:gd name="T35" fmla="*/ 103 h 320"/>
                <a:gd name="T36" fmla="*/ 10 w 594"/>
                <a:gd name="T37" fmla="*/ 147 h 320"/>
                <a:gd name="T38" fmla="*/ 16 w 594"/>
                <a:gd name="T39" fmla="*/ 231 h 320"/>
                <a:gd name="T40" fmla="*/ 22 w 594"/>
                <a:gd name="T41" fmla="*/ 279 h 320"/>
                <a:gd name="T42" fmla="*/ 39 w 594"/>
                <a:gd name="T43" fmla="*/ 288 h 320"/>
                <a:gd name="T44" fmla="*/ 95 w 594"/>
                <a:gd name="T45" fmla="*/ 303 h 320"/>
                <a:gd name="T46" fmla="*/ 172 w 594"/>
                <a:gd name="T47" fmla="*/ 313 h 320"/>
                <a:gd name="T48" fmla="*/ 244 w 594"/>
                <a:gd name="T49" fmla="*/ 319 h 320"/>
                <a:gd name="T50" fmla="*/ 310 w 594"/>
                <a:gd name="T51" fmla="*/ 320 h 320"/>
                <a:gd name="T52" fmla="*/ 367 w 594"/>
                <a:gd name="T53" fmla="*/ 317 h 320"/>
                <a:gd name="T54" fmla="*/ 416 w 594"/>
                <a:gd name="T55" fmla="*/ 311 h 320"/>
                <a:gd name="T56" fmla="*/ 457 w 594"/>
                <a:gd name="T57" fmla="*/ 306 h 320"/>
                <a:gd name="T58" fmla="*/ 489 w 594"/>
                <a:gd name="T59" fmla="*/ 298 h 320"/>
                <a:gd name="T60" fmla="*/ 511 w 594"/>
                <a:gd name="T61" fmla="*/ 292 h 320"/>
                <a:gd name="T62" fmla="*/ 530 w 594"/>
                <a:gd name="T63" fmla="*/ 288 h 320"/>
                <a:gd name="T64" fmla="*/ 550 w 594"/>
                <a:gd name="T65" fmla="*/ 284 h 320"/>
                <a:gd name="T66" fmla="*/ 569 w 594"/>
                <a:gd name="T67" fmla="*/ 27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4" h="320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999" name="Freeform 39"/>
            <p:cNvSpPr>
              <a:spLocks/>
            </p:cNvSpPr>
            <p:nvPr/>
          </p:nvSpPr>
          <p:spPr bwMode="auto">
            <a:xfrm>
              <a:off x="4180" y="2340"/>
              <a:ext cx="786" cy="1147"/>
            </a:xfrm>
            <a:custGeom>
              <a:avLst/>
              <a:gdLst>
                <a:gd name="T0" fmla="*/ 665 w 786"/>
                <a:gd name="T1" fmla="*/ 4 h 1147"/>
                <a:gd name="T2" fmla="*/ 646 w 786"/>
                <a:gd name="T3" fmla="*/ 12 h 1147"/>
                <a:gd name="T4" fmla="*/ 626 w 786"/>
                <a:gd name="T5" fmla="*/ 16 h 1147"/>
                <a:gd name="T6" fmla="*/ 607 w 786"/>
                <a:gd name="T7" fmla="*/ 20 h 1147"/>
                <a:gd name="T8" fmla="*/ 585 w 786"/>
                <a:gd name="T9" fmla="*/ 26 h 1147"/>
                <a:gd name="T10" fmla="*/ 553 w 786"/>
                <a:gd name="T11" fmla="*/ 34 h 1147"/>
                <a:gd name="T12" fmla="*/ 512 w 786"/>
                <a:gd name="T13" fmla="*/ 39 h 1147"/>
                <a:gd name="T14" fmla="*/ 463 w 786"/>
                <a:gd name="T15" fmla="*/ 45 h 1147"/>
                <a:gd name="T16" fmla="*/ 406 w 786"/>
                <a:gd name="T17" fmla="*/ 48 h 1147"/>
                <a:gd name="T18" fmla="*/ 340 w 786"/>
                <a:gd name="T19" fmla="*/ 47 h 1147"/>
                <a:gd name="T20" fmla="*/ 268 w 786"/>
                <a:gd name="T21" fmla="*/ 41 h 1147"/>
                <a:gd name="T22" fmla="*/ 191 w 786"/>
                <a:gd name="T23" fmla="*/ 31 h 1147"/>
                <a:gd name="T24" fmla="*/ 135 w 786"/>
                <a:gd name="T25" fmla="*/ 16 h 1147"/>
                <a:gd name="T26" fmla="*/ 118 w 786"/>
                <a:gd name="T27" fmla="*/ 7 h 1147"/>
                <a:gd name="T28" fmla="*/ 82 w 786"/>
                <a:gd name="T29" fmla="*/ 13 h 1147"/>
                <a:gd name="T30" fmla="*/ 41 w 786"/>
                <a:gd name="T31" fmla="*/ 44 h 1147"/>
                <a:gd name="T32" fmla="*/ 17 w 786"/>
                <a:gd name="T33" fmla="*/ 78 h 1147"/>
                <a:gd name="T34" fmla="*/ 5 w 786"/>
                <a:gd name="T35" fmla="*/ 107 h 1147"/>
                <a:gd name="T36" fmla="*/ 2 w 786"/>
                <a:gd name="T37" fmla="*/ 295 h 1147"/>
                <a:gd name="T38" fmla="*/ 0 w 786"/>
                <a:gd name="T39" fmla="*/ 796 h 1147"/>
                <a:gd name="T40" fmla="*/ 6 w 786"/>
                <a:gd name="T41" fmla="*/ 980 h 1147"/>
                <a:gd name="T42" fmla="*/ 22 w 786"/>
                <a:gd name="T43" fmla="*/ 1012 h 1147"/>
                <a:gd name="T44" fmla="*/ 52 w 786"/>
                <a:gd name="T45" fmla="*/ 1044 h 1147"/>
                <a:gd name="T46" fmla="*/ 94 w 786"/>
                <a:gd name="T47" fmla="*/ 1074 h 1147"/>
                <a:gd name="T48" fmla="*/ 147 w 786"/>
                <a:gd name="T49" fmla="*/ 1100 h 1147"/>
                <a:gd name="T50" fmla="*/ 208 w 786"/>
                <a:gd name="T51" fmla="*/ 1122 h 1147"/>
                <a:gd name="T52" fmla="*/ 277 w 786"/>
                <a:gd name="T53" fmla="*/ 1138 h 1147"/>
                <a:gd name="T54" fmla="*/ 353 w 786"/>
                <a:gd name="T55" fmla="*/ 1146 h 1147"/>
                <a:gd name="T56" fmla="*/ 433 w 786"/>
                <a:gd name="T57" fmla="*/ 1146 h 1147"/>
                <a:gd name="T58" fmla="*/ 507 w 786"/>
                <a:gd name="T59" fmla="*/ 1138 h 1147"/>
                <a:gd name="T60" fmla="*/ 576 w 786"/>
                <a:gd name="T61" fmla="*/ 1122 h 1147"/>
                <a:gd name="T62" fmla="*/ 638 w 786"/>
                <a:gd name="T63" fmla="*/ 1100 h 1147"/>
                <a:gd name="T64" fmla="*/ 690 w 786"/>
                <a:gd name="T65" fmla="*/ 1074 h 1147"/>
                <a:gd name="T66" fmla="*/ 733 w 786"/>
                <a:gd name="T67" fmla="*/ 1044 h 1147"/>
                <a:gd name="T68" fmla="*/ 764 w 786"/>
                <a:gd name="T69" fmla="*/ 1012 h 1147"/>
                <a:gd name="T70" fmla="*/ 780 w 786"/>
                <a:gd name="T71" fmla="*/ 980 h 1147"/>
                <a:gd name="T72" fmla="*/ 786 w 786"/>
                <a:gd name="T73" fmla="*/ 796 h 1147"/>
                <a:gd name="T74" fmla="*/ 784 w 786"/>
                <a:gd name="T75" fmla="*/ 295 h 1147"/>
                <a:gd name="T76" fmla="*/ 781 w 786"/>
                <a:gd name="T77" fmla="*/ 107 h 1147"/>
                <a:gd name="T78" fmla="*/ 769 w 786"/>
                <a:gd name="T79" fmla="*/ 78 h 1147"/>
                <a:gd name="T80" fmla="*/ 745 w 786"/>
                <a:gd name="T81" fmla="*/ 44 h 1147"/>
                <a:gd name="T82" fmla="*/ 702 w 786"/>
                <a:gd name="T83" fmla="*/ 13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86" h="1147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0" name="Freeform 40"/>
            <p:cNvSpPr>
              <a:spLocks/>
            </p:cNvSpPr>
            <p:nvPr/>
          </p:nvSpPr>
          <p:spPr bwMode="auto">
            <a:xfrm>
              <a:off x="4314" y="2195"/>
              <a:ext cx="482" cy="164"/>
            </a:xfrm>
            <a:custGeom>
              <a:avLst/>
              <a:gdLst>
                <a:gd name="T0" fmla="*/ 447 w 482"/>
                <a:gd name="T1" fmla="*/ 149 h 164"/>
                <a:gd name="T2" fmla="*/ 370 w 482"/>
                <a:gd name="T3" fmla="*/ 159 h 164"/>
                <a:gd name="T4" fmla="*/ 274 w 482"/>
                <a:gd name="T5" fmla="*/ 164 h 164"/>
                <a:gd name="T6" fmla="*/ 168 w 482"/>
                <a:gd name="T7" fmla="*/ 161 h 164"/>
                <a:gd name="T8" fmla="*/ 66 w 482"/>
                <a:gd name="T9" fmla="*/ 145 h 164"/>
                <a:gd name="T10" fmla="*/ 7 w 482"/>
                <a:gd name="T11" fmla="*/ 104 h 164"/>
                <a:gd name="T12" fmla="*/ 0 w 482"/>
                <a:gd name="T13" fmla="*/ 0 h 164"/>
                <a:gd name="T14" fmla="*/ 48 w 482"/>
                <a:gd name="T15" fmla="*/ 10 h 164"/>
                <a:gd name="T16" fmla="*/ 115 w 482"/>
                <a:gd name="T17" fmla="*/ 23 h 164"/>
                <a:gd name="T18" fmla="*/ 203 w 482"/>
                <a:gd name="T19" fmla="*/ 32 h 164"/>
                <a:gd name="T20" fmla="*/ 307 w 482"/>
                <a:gd name="T21" fmla="*/ 32 h 164"/>
                <a:gd name="T22" fmla="*/ 427 w 482"/>
                <a:gd name="T23" fmla="*/ 16 h 164"/>
                <a:gd name="T24" fmla="*/ 445 w 482"/>
                <a:gd name="T25" fmla="*/ 16 h 164"/>
                <a:gd name="T26" fmla="*/ 388 w 482"/>
                <a:gd name="T27" fmla="*/ 29 h 164"/>
                <a:gd name="T28" fmla="*/ 312 w 482"/>
                <a:gd name="T29" fmla="*/ 39 h 164"/>
                <a:gd name="T30" fmla="*/ 221 w 482"/>
                <a:gd name="T31" fmla="*/ 48 h 164"/>
                <a:gd name="T32" fmla="*/ 123 w 482"/>
                <a:gd name="T33" fmla="*/ 49 h 164"/>
                <a:gd name="T34" fmla="*/ 74 w 482"/>
                <a:gd name="T35" fmla="*/ 51 h 164"/>
                <a:gd name="T36" fmla="*/ 143 w 482"/>
                <a:gd name="T37" fmla="*/ 61 h 164"/>
                <a:gd name="T38" fmla="*/ 225 w 482"/>
                <a:gd name="T39" fmla="*/ 67 h 164"/>
                <a:gd name="T40" fmla="*/ 313 w 482"/>
                <a:gd name="T41" fmla="*/ 66 h 164"/>
                <a:gd name="T42" fmla="*/ 398 w 482"/>
                <a:gd name="T43" fmla="*/ 58 h 164"/>
                <a:gd name="T44" fmla="*/ 474 w 482"/>
                <a:gd name="T45" fmla="*/ 45 h 164"/>
                <a:gd name="T46" fmla="*/ 429 w 482"/>
                <a:gd name="T47" fmla="*/ 61 h 164"/>
                <a:gd name="T48" fmla="*/ 353 w 482"/>
                <a:gd name="T49" fmla="*/ 76 h 164"/>
                <a:gd name="T50" fmla="*/ 262 w 482"/>
                <a:gd name="T51" fmla="*/ 86 h 164"/>
                <a:gd name="T52" fmla="*/ 170 w 482"/>
                <a:gd name="T53" fmla="*/ 89 h 164"/>
                <a:gd name="T54" fmla="*/ 89 w 482"/>
                <a:gd name="T55" fmla="*/ 85 h 164"/>
                <a:gd name="T56" fmla="*/ 108 w 482"/>
                <a:gd name="T57" fmla="*/ 92 h 164"/>
                <a:gd name="T58" fmla="*/ 175 w 482"/>
                <a:gd name="T59" fmla="*/ 104 h 164"/>
                <a:gd name="T60" fmla="*/ 253 w 482"/>
                <a:gd name="T61" fmla="*/ 108 h 164"/>
                <a:gd name="T62" fmla="*/ 334 w 482"/>
                <a:gd name="T63" fmla="*/ 108 h 164"/>
                <a:gd name="T64" fmla="*/ 417 w 482"/>
                <a:gd name="T65" fmla="*/ 101 h 164"/>
                <a:gd name="T66" fmla="*/ 458 w 482"/>
                <a:gd name="T67" fmla="*/ 96 h 164"/>
                <a:gd name="T68" fmla="*/ 410 w 482"/>
                <a:gd name="T69" fmla="*/ 110 h 164"/>
                <a:gd name="T70" fmla="*/ 345 w 482"/>
                <a:gd name="T71" fmla="*/ 121 h 164"/>
                <a:gd name="T72" fmla="*/ 271 w 482"/>
                <a:gd name="T73" fmla="*/ 130 h 164"/>
                <a:gd name="T74" fmla="*/ 183 w 482"/>
                <a:gd name="T75" fmla="*/ 130 h 164"/>
                <a:gd name="T76" fmla="*/ 86 w 482"/>
                <a:gd name="T77" fmla="*/ 118 h 164"/>
                <a:gd name="T78" fmla="*/ 126 w 482"/>
                <a:gd name="T79" fmla="*/ 127 h 164"/>
                <a:gd name="T80" fmla="*/ 187 w 482"/>
                <a:gd name="T81" fmla="*/ 137 h 164"/>
                <a:gd name="T82" fmla="*/ 265 w 482"/>
                <a:gd name="T83" fmla="*/ 146 h 164"/>
                <a:gd name="T84" fmla="*/ 354 w 482"/>
                <a:gd name="T85" fmla="*/ 148 h 164"/>
                <a:gd name="T86" fmla="*/ 449 w 482"/>
                <a:gd name="T87" fmla="*/ 14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2" h="164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1" name="Freeform 41"/>
            <p:cNvSpPr>
              <a:spLocks/>
            </p:cNvSpPr>
            <p:nvPr/>
          </p:nvSpPr>
          <p:spPr bwMode="auto">
            <a:xfrm>
              <a:off x="4331" y="2098"/>
              <a:ext cx="487" cy="101"/>
            </a:xfrm>
            <a:custGeom>
              <a:avLst/>
              <a:gdLst>
                <a:gd name="T0" fmla="*/ 0 w 487"/>
                <a:gd name="T1" fmla="*/ 53 h 101"/>
                <a:gd name="T2" fmla="*/ 5 w 487"/>
                <a:gd name="T3" fmla="*/ 42 h 101"/>
                <a:gd name="T4" fmla="*/ 19 w 487"/>
                <a:gd name="T5" fmla="*/ 32 h 101"/>
                <a:gd name="T6" fmla="*/ 43 w 487"/>
                <a:gd name="T7" fmla="*/ 23 h 101"/>
                <a:gd name="T8" fmla="*/ 74 w 487"/>
                <a:gd name="T9" fmla="*/ 16 h 101"/>
                <a:gd name="T10" fmla="*/ 110 w 487"/>
                <a:gd name="T11" fmla="*/ 10 h 101"/>
                <a:gd name="T12" fmla="*/ 153 w 487"/>
                <a:gd name="T13" fmla="*/ 6 h 101"/>
                <a:gd name="T14" fmla="*/ 197 w 487"/>
                <a:gd name="T15" fmla="*/ 1 h 101"/>
                <a:gd name="T16" fmla="*/ 242 w 487"/>
                <a:gd name="T17" fmla="*/ 0 h 101"/>
                <a:gd name="T18" fmla="*/ 289 w 487"/>
                <a:gd name="T19" fmla="*/ 0 h 101"/>
                <a:gd name="T20" fmla="*/ 333 w 487"/>
                <a:gd name="T21" fmla="*/ 1 h 101"/>
                <a:gd name="T22" fmla="*/ 374 w 487"/>
                <a:gd name="T23" fmla="*/ 4 h 101"/>
                <a:gd name="T24" fmla="*/ 412 w 487"/>
                <a:gd name="T25" fmla="*/ 9 h 101"/>
                <a:gd name="T26" fmla="*/ 443 w 487"/>
                <a:gd name="T27" fmla="*/ 16 h 101"/>
                <a:gd name="T28" fmla="*/ 466 w 487"/>
                <a:gd name="T29" fmla="*/ 25 h 101"/>
                <a:gd name="T30" fmla="*/ 482 w 487"/>
                <a:gd name="T31" fmla="*/ 35 h 101"/>
                <a:gd name="T32" fmla="*/ 487 w 487"/>
                <a:gd name="T33" fmla="*/ 48 h 101"/>
                <a:gd name="T34" fmla="*/ 481 w 487"/>
                <a:gd name="T35" fmla="*/ 61 h 101"/>
                <a:gd name="T36" fmla="*/ 465 w 487"/>
                <a:gd name="T37" fmla="*/ 72 h 101"/>
                <a:gd name="T38" fmla="*/ 441 w 487"/>
                <a:gd name="T39" fmla="*/ 82 h 101"/>
                <a:gd name="T40" fmla="*/ 410 w 487"/>
                <a:gd name="T41" fmla="*/ 89 h 101"/>
                <a:gd name="T42" fmla="*/ 374 w 487"/>
                <a:gd name="T43" fmla="*/ 95 h 101"/>
                <a:gd name="T44" fmla="*/ 334 w 487"/>
                <a:gd name="T45" fmla="*/ 98 h 101"/>
                <a:gd name="T46" fmla="*/ 290 w 487"/>
                <a:gd name="T47" fmla="*/ 101 h 101"/>
                <a:gd name="T48" fmla="*/ 246 w 487"/>
                <a:gd name="T49" fmla="*/ 101 h 101"/>
                <a:gd name="T50" fmla="*/ 201 w 487"/>
                <a:gd name="T51" fmla="*/ 101 h 101"/>
                <a:gd name="T52" fmla="*/ 157 w 487"/>
                <a:gd name="T53" fmla="*/ 98 h 101"/>
                <a:gd name="T54" fmla="*/ 116 w 487"/>
                <a:gd name="T55" fmla="*/ 94 h 101"/>
                <a:gd name="T56" fmla="*/ 79 w 487"/>
                <a:gd name="T57" fmla="*/ 88 h 101"/>
                <a:gd name="T58" fmla="*/ 49 w 487"/>
                <a:gd name="T59" fmla="*/ 82 h 101"/>
                <a:gd name="T60" fmla="*/ 24 w 487"/>
                <a:gd name="T61" fmla="*/ 73 h 101"/>
                <a:gd name="T62" fmla="*/ 8 w 487"/>
                <a:gd name="T63" fmla="*/ 63 h 101"/>
                <a:gd name="T64" fmla="*/ 0 w 487"/>
                <a:gd name="T65" fmla="*/ 5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7" h="101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2" name="Freeform 42"/>
            <p:cNvSpPr>
              <a:spLocks/>
            </p:cNvSpPr>
            <p:nvPr/>
          </p:nvSpPr>
          <p:spPr bwMode="auto">
            <a:xfrm>
              <a:off x="4211" y="2362"/>
              <a:ext cx="693" cy="1071"/>
            </a:xfrm>
            <a:custGeom>
              <a:avLst/>
              <a:gdLst>
                <a:gd name="T0" fmla="*/ 35 w 693"/>
                <a:gd name="T1" fmla="*/ 994 h 1071"/>
                <a:gd name="T2" fmla="*/ 302 w 693"/>
                <a:gd name="T3" fmla="*/ 1069 h 1071"/>
                <a:gd name="T4" fmla="*/ 567 w 693"/>
                <a:gd name="T5" fmla="*/ 1031 h 1071"/>
                <a:gd name="T6" fmla="*/ 377 w 693"/>
                <a:gd name="T7" fmla="*/ 1015 h 1071"/>
                <a:gd name="T8" fmla="*/ 513 w 693"/>
                <a:gd name="T9" fmla="*/ 1003 h 1071"/>
                <a:gd name="T10" fmla="*/ 626 w 693"/>
                <a:gd name="T11" fmla="*/ 965 h 1071"/>
                <a:gd name="T12" fmla="*/ 579 w 693"/>
                <a:gd name="T13" fmla="*/ 971 h 1071"/>
                <a:gd name="T14" fmla="*/ 451 w 693"/>
                <a:gd name="T15" fmla="*/ 962 h 1071"/>
                <a:gd name="T16" fmla="*/ 453 w 693"/>
                <a:gd name="T17" fmla="*/ 943 h 1071"/>
                <a:gd name="T18" fmla="*/ 610 w 693"/>
                <a:gd name="T19" fmla="*/ 909 h 1071"/>
                <a:gd name="T20" fmla="*/ 692 w 693"/>
                <a:gd name="T21" fmla="*/ 854 h 1071"/>
                <a:gd name="T22" fmla="*/ 561 w 693"/>
                <a:gd name="T23" fmla="*/ 893 h 1071"/>
                <a:gd name="T24" fmla="*/ 446 w 693"/>
                <a:gd name="T25" fmla="*/ 889 h 1071"/>
                <a:gd name="T26" fmla="*/ 528 w 693"/>
                <a:gd name="T27" fmla="*/ 877 h 1071"/>
                <a:gd name="T28" fmla="*/ 645 w 693"/>
                <a:gd name="T29" fmla="*/ 832 h 1071"/>
                <a:gd name="T30" fmla="*/ 596 w 693"/>
                <a:gd name="T31" fmla="*/ 820 h 1071"/>
                <a:gd name="T32" fmla="*/ 533 w 693"/>
                <a:gd name="T33" fmla="*/ 795 h 1071"/>
                <a:gd name="T34" fmla="*/ 664 w 693"/>
                <a:gd name="T35" fmla="*/ 747 h 1071"/>
                <a:gd name="T36" fmla="*/ 470 w 693"/>
                <a:gd name="T37" fmla="*/ 748 h 1071"/>
                <a:gd name="T38" fmla="*/ 675 w 693"/>
                <a:gd name="T39" fmla="*/ 695 h 1071"/>
                <a:gd name="T40" fmla="*/ 539 w 693"/>
                <a:gd name="T41" fmla="*/ 695 h 1071"/>
                <a:gd name="T42" fmla="*/ 637 w 693"/>
                <a:gd name="T43" fmla="*/ 656 h 1071"/>
                <a:gd name="T44" fmla="*/ 573 w 693"/>
                <a:gd name="T45" fmla="*/ 638 h 1071"/>
                <a:gd name="T46" fmla="*/ 595 w 693"/>
                <a:gd name="T47" fmla="*/ 609 h 1071"/>
                <a:gd name="T48" fmla="*/ 633 w 693"/>
                <a:gd name="T49" fmla="*/ 568 h 1071"/>
                <a:gd name="T50" fmla="*/ 519 w 693"/>
                <a:gd name="T51" fmla="*/ 562 h 1071"/>
                <a:gd name="T52" fmla="*/ 686 w 693"/>
                <a:gd name="T53" fmla="*/ 503 h 1071"/>
                <a:gd name="T54" fmla="*/ 508 w 693"/>
                <a:gd name="T55" fmla="*/ 509 h 1071"/>
                <a:gd name="T56" fmla="*/ 659 w 693"/>
                <a:gd name="T57" fmla="*/ 468 h 1071"/>
                <a:gd name="T58" fmla="*/ 554 w 693"/>
                <a:gd name="T59" fmla="*/ 462 h 1071"/>
                <a:gd name="T60" fmla="*/ 596 w 693"/>
                <a:gd name="T61" fmla="*/ 433 h 1071"/>
                <a:gd name="T62" fmla="*/ 608 w 693"/>
                <a:gd name="T63" fmla="*/ 402 h 1071"/>
                <a:gd name="T64" fmla="*/ 539 w 693"/>
                <a:gd name="T65" fmla="*/ 389 h 1071"/>
                <a:gd name="T66" fmla="*/ 646 w 693"/>
                <a:gd name="T67" fmla="*/ 346 h 1071"/>
                <a:gd name="T68" fmla="*/ 473 w 693"/>
                <a:gd name="T69" fmla="*/ 331 h 1071"/>
                <a:gd name="T70" fmla="*/ 658 w 693"/>
                <a:gd name="T71" fmla="*/ 302 h 1071"/>
                <a:gd name="T72" fmla="*/ 595 w 693"/>
                <a:gd name="T73" fmla="*/ 299 h 1071"/>
                <a:gd name="T74" fmla="*/ 482 w 693"/>
                <a:gd name="T75" fmla="*/ 290 h 1071"/>
                <a:gd name="T76" fmla="*/ 513 w 693"/>
                <a:gd name="T77" fmla="*/ 279 h 1071"/>
                <a:gd name="T78" fmla="*/ 637 w 693"/>
                <a:gd name="T79" fmla="*/ 251 h 1071"/>
                <a:gd name="T80" fmla="*/ 673 w 693"/>
                <a:gd name="T81" fmla="*/ 230 h 1071"/>
                <a:gd name="T82" fmla="*/ 563 w 693"/>
                <a:gd name="T83" fmla="*/ 245 h 1071"/>
                <a:gd name="T84" fmla="*/ 448 w 693"/>
                <a:gd name="T85" fmla="*/ 242 h 1071"/>
                <a:gd name="T86" fmla="*/ 478 w 693"/>
                <a:gd name="T87" fmla="*/ 233 h 1071"/>
                <a:gd name="T88" fmla="*/ 617 w 693"/>
                <a:gd name="T89" fmla="*/ 210 h 1071"/>
                <a:gd name="T90" fmla="*/ 680 w 693"/>
                <a:gd name="T91" fmla="*/ 183 h 1071"/>
                <a:gd name="T92" fmla="*/ 533 w 693"/>
                <a:gd name="T93" fmla="*/ 195 h 1071"/>
                <a:gd name="T94" fmla="*/ 388 w 693"/>
                <a:gd name="T95" fmla="*/ 185 h 1071"/>
                <a:gd name="T96" fmla="*/ 498 w 693"/>
                <a:gd name="T97" fmla="*/ 180 h 1071"/>
                <a:gd name="T98" fmla="*/ 662 w 693"/>
                <a:gd name="T99" fmla="*/ 160 h 1071"/>
                <a:gd name="T100" fmla="*/ 602 w 693"/>
                <a:gd name="T101" fmla="*/ 152 h 1071"/>
                <a:gd name="T102" fmla="*/ 333 w 693"/>
                <a:gd name="T103" fmla="*/ 148 h 1071"/>
                <a:gd name="T104" fmla="*/ 311 w 693"/>
                <a:gd name="T105" fmla="*/ 126 h 1071"/>
                <a:gd name="T106" fmla="*/ 582 w 693"/>
                <a:gd name="T107" fmla="*/ 110 h 1071"/>
                <a:gd name="T108" fmla="*/ 684 w 693"/>
                <a:gd name="T109" fmla="*/ 69 h 1071"/>
                <a:gd name="T110" fmla="*/ 591 w 693"/>
                <a:gd name="T111" fmla="*/ 1 h 1071"/>
                <a:gd name="T112" fmla="*/ 457 w 693"/>
                <a:gd name="T113" fmla="*/ 20 h 1071"/>
                <a:gd name="T114" fmla="*/ 237 w 693"/>
                <a:gd name="T115" fmla="*/ 19 h 1071"/>
                <a:gd name="T116" fmla="*/ 53 w 693"/>
                <a:gd name="T117" fmla="*/ 31 h 1071"/>
                <a:gd name="T118" fmla="*/ 6 w 693"/>
                <a:gd name="T119" fmla="*/ 177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93" h="1071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4" name="Freeform 44"/>
            <p:cNvSpPr>
              <a:spLocks/>
            </p:cNvSpPr>
            <p:nvPr/>
          </p:nvSpPr>
          <p:spPr bwMode="auto">
            <a:xfrm>
              <a:off x="4249" y="2415"/>
              <a:ext cx="72" cy="908"/>
            </a:xfrm>
            <a:custGeom>
              <a:avLst/>
              <a:gdLst>
                <a:gd name="T0" fmla="*/ 72 w 72"/>
                <a:gd name="T1" fmla="*/ 0 h 908"/>
                <a:gd name="T2" fmla="*/ 60 w 72"/>
                <a:gd name="T3" fmla="*/ 1 h 908"/>
                <a:gd name="T4" fmla="*/ 49 w 72"/>
                <a:gd name="T5" fmla="*/ 5 h 908"/>
                <a:gd name="T6" fmla="*/ 38 w 72"/>
                <a:gd name="T7" fmla="*/ 13 h 908"/>
                <a:gd name="T8" fmla="*/ 28 w 72"/>
                <a:gd name="T9" fmla="*/ 22 h 908"/>
                <a:gd name="T10" fmla="*/ 19 w 72"/>
                <a:gd name="T11" fmla="*/ 35 h 908"/>
                <a:gd name="T12" fmla="*/ 13 w 72"/>
                <a:gd name="T13" fmla="*/ 54 h 908"/>
                <a:gd name="T14" fmla="*/ 9 w 72"/>
                <a:gd name="T15" fmla="*/ 76 h 908"/>
                <a:gd name="T16" fmla="*/ 8 w 72"/>
                <a:gd name="T17" fmla="*/ 104 h 908"/>
                <a:gd name="T18" fmla="*/ 6 w 72"/>
                <a:gd name="T19" fmla="*/ 262 h 908"/>
                <a:gd name="T20" fmla="*/ 5 w 72"/>
                <a:gd name="T21" fmla="*/ 529 h 908"/>
                <a:gd name="T22" fmla="*/ 2 w 72"/>
                <a:gd name="T23" fmla="*/ 782 h 908"/>
                <a:gd name="T24" fmla="*/ 0 w 72"/>
                <a:gd name="T25" fmla="*/ 893 h 908"/>
                <a:gd name="T26" fmla="*/ 34 w 72"/>
                <a:gd name="T27" fmla="*/ 908 h 908"/>
                <a:gd name="T28" fmla="*/ 35 w 72"/>
                <a:gd name="T29" fmla="*/ 786 h 908"/>
                <a:gd name="T30" fmla="*/ 38 w 72"/>
                <a:gd name="T31" fmla="*/ 516 h 908"/>
                <a:gd name="T32" fmla="*/ 41 w 72"/>
                <a:gd name="T33" fmla="*/ 240 h 908"/>
                <a:gd name="T34" fmla="*/ 46 w 72"/>
                <a:gd name="T35" fmla="*/ 101 h 908"/>
                <a:gd name="T36" fmla="*/ 47 w 72"/>
                <a:gd name="T37" fmla="*/ 73 h 908"/>
                <a:gd name="T38" fmla="*/ 50 w 72"/>
                <a:gd name="T39" fmla="*/ 45 h 908"/>
                <a:gd name="T40" fmla="*/ 57 w 72"/>
                <a:gd name="T41" fmla="*/ 19 h 908"/>
                <a:gd name="T42" fmla="*/ 72 w 72"/>
                <a:gd name="T43" fmla="*/ 0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908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005" name="Text Box 45"/>
            <p:cNvSpPr txBox="1">
              <a:spLocks noChangeArrowheads="1"/>
            </p:cNvSpPr>
            <p:nvPr/>
          </p:nvSpPr>
          <p:spPr bwMode="auto"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10 ml</a:t>
              </a:r>
            </a:p>
          </p:txBody>
        </p:sp>
      </p:grpSp>
      <p:sp>
        <p:nvSpPr>
          <p:cNvPr id="169006" name="Line 46"/>
          <p:cNvSpPr>
            <a:spLocks noChangeShapeType="1"/>
          </p:cNvSpPr>
          <p:nvPr/>
        </p:nvSpPr>
        <p:spPr bwMode="auto">
          <a:xfrm>
            <a:off x="5410200" y="3505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008" name="Text Box 48"/>
          <p:cNvSpPr txBox="1">
            <a:spLocks noChangeArrowheads="1"/>
          </p:cNvSpPr>
          <p:nvPr/>
        </p:nvSpPr>
        <p:spPr bwMode="auto">
          <a:xfrm>
            <a:off x="7239000" y="3962400"/>
            <a:ext cx="13843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Solution:</a:t>
            </a:r>
          </a:p>
          <a:p>
            <a:pPr algn="l">
              <a:buFontTx/>
              <a:buChar char="•"/>
            </a:pPr>
            <a:r>
              <a:rPr lang="en-US" sz="2000"/>
              <a:t> 1 ml of 5</a:t>
            </a:r>
          </a:p>
          <a:p>
            <a:pPr algn="l">
              <a:buFontTx/>
              <a:buChar char="•"/>
            </a:pPr>
            <a:r>
              <a:rPr lang="en-US" sz="2000"/>
              <a:t> 2 ml of 3</a:t>
            </a:r>
          </a:p>
          <a:p>
            <a:pPr algn="l">
              <a:buFontTx/>
              <a:buChar char="•"/>
            </a:pPr>
            <a:r>
              <a:rPr lang="en-US" sz="2000"/>
              <a:t> 6 ml of 4</a:t>
            </a:r>
          </a:p>
          <a:p>
            <a:pPr algn="l">
              <a:buFontTx/>
              <a:buChar char="•"/>
            </a:pPr>
            <a:r>
              <a:rPr lang="en-US" sz="2000"/>
              <a:t> 1 ml of 2</a:t>
            </a:r>
          </a:p>
        </p:txBody>
      </p:sp>
      <p:sp>
        <p:nvSpPr>
          <p:cNvPr id="169009" name="Text Box 49"/>
          <p:cNvSpPr txBox="1">
            <a:spLocks noChangeArrowheads="1"/>
          </p:cNvSpPr>
          <p:nvPr/>
        </p:nvSpPr>
        <p:spPr bwMode="auto">
          <a:xfrm>
            <a:off x="7010400" y="3276600"/>
            <a:ext cx="167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“knapsack”</a:t>
            </a:r>
          </a:p>
        </p:txBody>
      </p:sp>
    </p:spTree>
    <p:extLst>
      <p:ext uri="{BB962C8B-B14F-4D97-AF65-F5344CB8AC3E}">
        <p14:creationId xmlns:p14="http://schemas.microsoft.com/office/powerpoint/2010/main" val="316445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1143000"/>
          </a:xfrm>
        </p:spPr>
        <p:txBody>
          <a:bodyPr/>
          <a:lstStyle/>
          <a:p>
            <a:r>
              <a:rPr lang="en-US" dirty="0"/>
              <a:t>The Fractional Knapsack Algorithm</a:t>
            </a:r>
          </a:p>
        </p:txBody>
      </p:sp>
      <p:sp>
        <p:nvSpPr>
          <p:cNvPr id="167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876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Greedy choice: Keep taking item with highest </a:t>
            </a:r>
            <a:r>
              <a:rPr lang="en-US" sz="2400" b="1" dirty="0">
                <a:solidFill>
                  <a:schemeClr val="tx2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dirty="0" smtClean="0"/>
              <a:t>(profit to </a:t>
            </a:r>
            <a:r>
              <a:rPr lang="en-US" sz="2400" dirty="0"/>
              <a:t>weight ratio)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Since 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Run </a:t>
            </a:r>
            <a:r>
              <a:rPr lang="en-US" sz="2400" dirty="0"/>
              <a:t>time: O(n log n). Why</a:t>
            </a:r>
            <a:r>
              <a:rPr lang="en-US" sz="2400" dirty="0" smtClean="0"/>
              <a:t>?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4724400" y="1951038"/>
            <a:ext cx="4267200" cy="38872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Algorithm</a:t>
            </a:r>
            <a:r>
              <a:rPr lang="en-US" sz="1800" dirty="0"/>
              <a:t> </a:t>
            </a:r>
            <a:r>
              <a:rPr lang="en-US" sz="1800" b="1" i="1" dirty="0" err="1">
                <a:solidFill>
                  <a:schemeClr val="tx2"/>
                </a:solidFill>
              </a:rPr>
              <a:t>fractionalKnapsack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b="1" i="1" dirty="0">
                <a:solidFill>
                  <a:schemeClr val="tx2"/>
                </a:solidFill>
              </a:rPr>
              <a:t>S,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i="1" dirty="0">
                <a:solidFill>
                  <a:schemeClr val="tx2"/>
                </a:solidFill>
              </a:rPr>
              <a:t>W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   </a:t>
            </a:r>
            <a:r>
              <a:rPr lang="en-US" sz="1800" b="1" dirty="0" smtClean="0">
                <a:solidFill>
                  <a:srgbClr val="000000"/>
                </a:solidFill>
              </a:rPr>
              <a:t>Input</a:t>
            </a:r>
            <a:r>
              <a:rPr lang="en-US" sz="1800" b="1" dirty="0">
                <a:solidFill>
                  <a:srgbClr val="000000"/>
                </a:solidFill>
              </a:rPr>
              <a:t>: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set </a:t>
            </a:r>
            <a:r>
              <a:rPr lang="en-US" sz="1800" b="1" i="1" dirty="0">
                <a:solidFill>
                  <a:schemeClr val="accent2"/>
                </a:solidFill>
              </a:rPr>
              <a:t>S</a:t>
            </a:r>
            <a:r>
              <a:rPr lang="en-US" sz="1800" dirty="0">
                <a:solidFill>
                  <a:schemeClr val="accent2"/>
                </a:solidFill>
              </a:rPr>
              <a:t> of items </a:t>
            </a:r>
            <a:r>
              <a:rPr lang="en-US" sz="1800" dirty="0" smtClean="0">
                <a:solidFill>
                  <a:schemeClr val="accent2"/>
                </a:solidFill>
              </a:rPr>
              <a:t>with profit </a:t>
            </a:r>
            <a:r>
              <a:rPr lang="en-US" sz="1800" i="1" dirty="0" smtClean="0">
                <a:solidFill>
                  <a:schemeClr val="accent2"/>
                </a:solidFill>
              </a:rPr>
              <a:t>p</a:t>
            </a:r>
            <a:r>
              <a:rPr lang="en-US" sz="18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1800" i="1" dirty="0" smtClean="0">
                <a:solidFill>
                  <a:schemeClr val="accent2"/>
                </a:solidFill>
              </a:rPr>
              <a:t> </a:t>
            </a:r>
            <a:r>
              <a:rPr lang="en-US" sz="1800" i="1" dirty="0">
                <a:solidFill>
                  <a:schemeClr val="accent2"/>
                </a:solidFill>
              </a:rPr>
              <a:t>		</a:t>
            </a:r>
            <a:r>
              <a:rPr lang="en-US" sz="1800" dirty="0">
                <a:solidFill>
                  <a:schemeClr val="accent2"/>
                </a:solidFill>
              </a:rPr>
              <a:t>and weight </a:t>
            </a:r>
            <a:r>
              <a:rPr lang="en-US" sz="1800" i="1" dirty="0" err="1">
                <a:solidFill>
                  <a:schemeClr val="accent2"/>
                </a:solidFill>
              </a:rPr>
              <a:t>w</a:t>
            </a:r>
            <a:r>
              <a:rPr lang="en-US" sz="1800" i="1" baseline="-25000" dirty="0" err="1">
                <a:solidFill>
                  <a:schemeClr val="accent2"/>
                </a:solidFill>
              </a:rPr>
              <a:t>i</a:t>
            </a:r>
            <a:r>
              <a:rPr lang="en-US" sz="1800" dirty="0">
                <a:solidFill>
                  <a:schemeClr val="accent2"/>
                </a:solidFill>
              </a:rPr>
              <a:t>; max. weight </a:t>
            </a:r>
            <a:r>
              <a:rPr lang="en-US" sz="1800" i="1" dirty="0" smtClean="0">
                <a:solidFill>
                  <a:schemeClr val="accent2"/>
                </a:solidFill>
              </a:rPr>
              <a:t>W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</a:rPr>
              <a:t>Output</a:t>
            </a:r>
            <a:r>
              <a:rPr lang="en-US" sz="1800" b="1" dirty="0">
                <a:solidFill>
                  <a:srgbClr val="000000"/>
                </a:solidFill>
              </a:rPr>
              <a:t>: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accent2"/>
                </a:solidFill>
              </a:rPr>
              <a:t>fraction </a:t>
            </a:r>
            <a:r>
              <a:rPr lang="en-US" sz="1800" i="1" dirty="0" smtClean="0">
                <a:solidFill>
                  <a:schemeClr val="accent2"/>
                </a:solidFill>
              </a:rPr>
              <a:t>x</a:t>
            </a:r>
            <a:r>
              <a:rPr lang="en-US" sz="1800" i="1" baseline="-25000" dirty="0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of each item </a:t>
            </a:r>
            <a:r>
              <a:rPr lang="en-US" sz="1800" i="1" dirty="0" smtClean="0">
                <a:solidFill>
                  <a:schemeClr val="accent2"/>
                </a:solidFill>
              </a:rPr>
              <a:t>i </a:t>
            </a:r>
            <a:r>
              <a:rPr lang="en-US" sz="1800" dirty="0" smtClean="0">
                <a:solidFill>
                  <a:schemeClr val="accent2"/>
                </a:solidFill>
              </a:rPr>
              <a:t>to </a:t>
            </a:r>
            <a:r>
              <a:rPr lang="en-US" sz="1800" dirty="0">
                <a:solidFill>
                  <a:schemeClr val="accent2"/>
                </a:solidFill>
              </a:rPr>
              <a:t>maximize </a:t>
            </a:r>
            <a:r>
              <a:rPr lang="en-US" sz="1800" dirty="0" smtClean="0">
                <a:solidFill>
                  <a:schemeClr val="accent2"/>
                </a:solidFill>
              </a:rPr>
              <a:t>profit with </a:t>
            </a:r>
            <a:r>
              <a:rPr lang="en-US" sz="1800" dirty="0">
                <a:solidFill>
                  <a:schemeClr val="accent2"/>
                </a:solidFill>
              </a:rPr>
              <a:t>weight </a:t>
            </a:r>
            <a:r>
              <a:rPr lang="en-US" sz="1800" dirty="0" smtClean="0">
                <a:solidFill>
                  <a:schemeClr val="accent2"/>
                </a:solidFill>
              </a:rPr>
              <a:t>at </a:t>
            </a:r>
            <a:r>
              <a:rPr lang="en-US" sz="1800" dirty="0">
                <a:solidFill>
                  <a:schemeClr val="accent2"/>
                </a:solidFill>
              </a:rPr>
              <a:t>most </a:t>
            </a:r>
            <a:r>
              <a:rPr lang="en-US" sz="1800" i="1" dirty="0">
                <a:solidFill>
                  <a:schemeClr val="accent2"/>
                </a:solidFill>
              </a:rPr>
              <a:t>W</a:t>
            </a:r>
            <a:endParaRPr lang="en-US" sz="1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for </a:t>
            </a:r>
            <a:r>
              <a:rPr lang="en-US" sz="1800" b="1" i="1" dirty="0">
                <a:solidFill>
                  <a:schemeClr val="accent2"/>
                </a:solidFill>
              </a:rPr>
              <a:t>each item i in S</a:t>
            </a:r>
            <a:endParaRPr lang="en-US" sz="18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x</a:t>
            </a:r>
            <a:r>
              <a:rPr lang="en-US" sz="1800" b="1" i="1" baseline="-25000" dirty="0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</a:rPr>
              <a:t>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 dirty="0">
                <a:solidFill>
                  <a:schemeClr val="accent2"/>
                </a:solidFill>
              </a:rPr>
              <a:t>	v</a:t>
            </a:r>
            <a:r>
              <a:rPr lang="en-US" sz="1800" b="1" i="1" baseline="-25000" dirty="0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 dirty="0" smtClean="0">
                <a:solidFill>
                  <a:schemeClr val="accent2"/>
                </a:solidFill>
              </a:rPr>
              <a:t>p</a:t>
            </a:r>
            <a:r>
              <a:rPr lang="en-US" sz="1800" b="1" i="1" baseline="-25000" dirty="0" smtClean="0">
                <a:solidFill>
                  <a:schemeClr val="accent2"/>
                </a:solidFill>
              </a:rPr>
              <a:t>i  </a:t>
            </a:r>
            <a:r>
              <a:rPr lang="en-US" sz="1800" b="1" i="1" dirty="0">
                <a:solidFill>
                  <a:schemeClr val="accent2"/>
                </a:solidFill>
              </a:rPr>
              <a:t>/ </a:t>
            </a:r>
            <a:r>
              <a:rPr lang="en-US" sz="1800" b="1" i="1" dirty="0" err="1">
                <a:solidFill>
                  <a:schemeClr val="accent2"/>
                </a:solidFill>
              </a:rPr>
              <a:t>w</a:t>
            </a:r>
            <a:r>
              <a:rPr lang="en-US" sz="1800" b="1" i="1" baseline="-25000" dirty="0" err="1">
                <a:solidFill>
                  <a:schemeClr val="accent2"/>
                </a:solidFill>
              </a:rPr>
              <a:t>i</a:t>
            </a:r>
            <a:r>
              <a:rPr lang="en-US" sz="1800" b="1" dirty="0">
                <a:solidFill>
                  <a:schemeClr val="accent2"/>
                </a:solidFill>
              </a:rPr>
              <a:t> 		</a:t>
            </a:r>
            <a:r>
              <a:rPr lang="en-US" sz="1800" dirty="0" smtClean="0"/>
              <a:t>{value}</a:t>
            </a:r>
            <a:endParaRPr lang="en-US" sz="1800" baseline="-25000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 dirty="0">
                <a:solidFill>
                  <a:schemeClr val="accent2"/>
                </a:solidFill>
              </a:rPr>
              <a:t>w</a:t>
            </a:r>
            <a:r>
              <a:rPr lang="en-US" sz="1800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</a:rPr>
              <a:t>0				</a:t>
            </a:r>
            <a:r>
              <a:rPr lang="en-US" sz="1600" dirty="0"/>
              <a:t>{total weight}</a:t>
            </a:r>
            <a:endParaRPr lang="en-US" sz="1800" i="1" dirty="0"/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while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w &lt; W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i="1" dirty="0">
                <a:solidFill>
                  <a:schemeClr val="accent2"/>
                </a:solidFill>
              </a:rPr>
              <a:t>	remove item i </a:t>
            </a:r>
            <a:r>
              <a:rPr lang="en-US" sz="1800" b="1" i="1" dirty="0" smtClean="0">
                <a:solidFill>
                  <a:schemeClr val="accent2"/>
                </a:solidFill>
              </a:rPr>
              <a:t>with </a:t>
            </a:r>
            <a:r>
              <a:rPr lang="en-US" sz="1800" b="1" i="1" dirty="0">
                <a:solidFill>
                  <a:schemeClr val="accent2"/>
                </a:solidFill>
              </a:rPr>
              <a:t>highest v</a:t>
            </a:r>
            <a:r>
              <a:rPr lang="en-US" sz="1800" b="1" i="1" baseline="-25000" dirty="0">
                <a:solidFill>
                  <a:schemeClr val="accent2"/>
                </a:solidFill>
              </a:rPr>
              <a:t>i</a:t>
            </a:r>
            <a:endParaRPr lang="en-US" sz="1800" baseline="-250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x</a:t>
            </a:r>
            <a:r>
              <a:rPr lang="en-US" sz="1800" b="1" i="1" baseline="-25000" dirty="0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 min{</a:t>
            </a:r>
            <a:r>
              <a:rPr lang="en-US" sz="1800" b="1" i="1" dirty="0" err="1">
                <a:solidFill>
                  <a:schemeClr val="accent2"/>
                </a:solidFill>
              </a:rPr>
              <a:t>w</a:t>
            </a:r>
            <a:r>
              <a:rPr lang="en-US" sz="1800" b="1" i="1" baseline="-25000" dirty="0" err="1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, W - w</a:t>
            </a:r>
            <a:r>
              <a:rPr lang="en-US" sz="1800" dirty="0">
                <a:solidFill>
                  <a:srgbClr val="000000"/>
                </a:solidFill>
              </a:rPr>
              <a:t>}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dirty="0">
                <a:solidFill>
                  <a:schemeClr val="accent2"/>
                </a:solidFill>
              </a:rPr>
              <a:t>	 </a:t>
            </a:r>
            <a:r>
              <a:rPr lang="en-US" sz="1800" b="1" i="1" dirty="0">
                <a:solidFill>
                  <a:schemeClr val="accent2"/>
                </a:solidFill>
              </a:rPr>
              <a:t>w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</a:rPr>
              <a:t>w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  + min{</a:t>
            </a:r>
            <a:r>
              <a:rPr lang="en-US" sz="1800" b="1" i="1" dirty="0" err="1">
                <a:solidFill>
                  <a:schemeClr val="accent2"/>
                </a:solidFill>
              </a:rPr>
              <a:t>w</a:t>
            </a:r>
            <a:r>
              <a:rPr lang="en-US" sz="1800" b="1" i="1" baseline="-25000" dirty="0" err="1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, W - w</a:t>
            </a:r>
            <a:r>
              <a:rPr lang="en-US" sz="1800" dirty="0">
                <a:solidFill>
                  <a:srgbClr val="000000"/>
                </a:solidFill>
              </a:rPr>
              <a:t>}</a:t>
            </a: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7526338" y="152400"/>
          <a:ext cx="1328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Clip" r:id="rId3" imgW="2225520" imgH="2682720" progId="MS_ClipArt_Gallery.5">
                  <p:embed/>
                </p:oleObj>
              </mc:Choice>
              <mc:Fallback>
                <p:oleObj name="Clip" r:id="rId3" imgW="2225520" imgH="26827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52400"/>
                        <a:ext cx="1328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73651"/>
              </p:ext>
            </p:extLst>
          </p:nvPr>
        </p:nvGraphicFramePr>
        <p:xfrm>
          <a:off x="685800" y="2895601"/>
          <a:ext cx="3984171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5" imgW="1752480" imgH="342720" progId="Equation.3">
                  <p:embed/>
                </p:oleObj>
              </mc:Choice>
              <mc:Fallback>
                <p:oleObj name="Equation" r:id="rId5" imgW="17524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1"/>
                        <a:ext cx="3984171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82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Greedy Strategy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r>
              <a:rPr lang="en-US" altLang="zh-TW" sz="2800">
                <a:ea typeface="新細明體" charset="-120"/>
              </a:rPr>
              <a:t>An greedy algorithm makes a sequence of choices, each of the choices that seems best at the moment is  chosen</a:t>
            </a:r>
          </a:p>
          <a:p>
            <a:pPr lvl="1"/>
            <a:r>
              <a:rPr lang="en-US" altLang="zh-TW" sz="2400">
                <a:ea typeface="新細明體" charset="-120"/>
              </a:rPr>
              <a:t>NOT always produce an optimal solution</a:t>
            </a:r>
          </a:p>
          <a:p>
            <a:r>
              <a:rPr lang="en-US" altLang="zh-TW" sz="2800">
                <a:ea typeface="新細明體" charset="-120"/>
              </a:rPr>
              <a:t>Two ingredients that are exhibited by most problems that lend themselves to a greedy strategy</a:t>
            </a:r>
          </a:p>
          <a:p>
            <a:pPr lvl="1"/>
            <a:r>
              <a:rPr lang="en-US" altLang="zh-TW" sz="2400">
                <a:ea typeface="新細明體" charset="-120"/>
              </a:rPr>
              <a:t>Greedy-choice property</a:t>
            </a:r>
          </a:p>
          <a:p>
            <a:pPr lvl="1"/>
            <a:r>
              <a:rPr lang="en-US" altLang="zh-TW" sz="2400">
                <a:ea typeface="新細明體" charset="-120"/>
              </a:rPr>
              <a:t>Optimal substructure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080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Greedy-Choice Property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4876800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ea typeface="新細明體" charset="-120"/>
              </a:rPr>
              <a:t>A globally optimal solution can be arrived at by making a locally optimal (greedy) choice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Make whatever choice seems best at the moment and then solve the sub-problem arising after the choice is </a:t>
            </a:r>
            <a:r>
              <a:rPr lang="en-US" altLang="zh-TW" sz="2400" dirty="0" smtClean="0">
                <a:ea typeface="新細明體" charset="-120"/>
              </a:rPr>
              <a:t>made </a:t>
            </a:r>
            <a:r>
              <a:rPr lang="en-US" altLang="zh-TW" sz="2400" dirty="0" smtClean="0">
                <a:solidFill>
                  <a:srgbClr val="7030A0"/>
                </a:solidFill>
                <a:ea typeface="新細明體" charset="-120"/>
              </a:rPr>
              <a:t>E.g. Chess moves</a:t>
            </a:r>
            <a:endParaRPr lang="en-US" altLang="zh-TW" sz="2400" dirty="0">
              <a:solidFill>
                <a:srgbClr val="7030A0"/>
              </a:solidFill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The choice made by a greedy algorithm may depend on choices so far, but it cannot depend on any future choices or on the solutions to </a:t>
            </a:r>
            <a:r>
              <a:rPr lang="en-US" altLang="zh-TW" sz="2400" dirty="0" smtClean="0">
                <a:ea typeface="新細明體" charset="-120"/>
              </a:rPr>
              <a:t>sub-problems </a:t>
            </a:r>
            <a:r>
              <a:rPr lang="en-US" altLang="zh-TW" sz="2400" dirty="0" smtClean="0">
                <a:solidFill>
                  <a:srgbClr val="7030A0"/>
                </a:solidFill>
                <a:ea typeface="新細明體" charset="-120"/>
              </a:rPr>
              <a:t>E.g. Chess moves</a:t>
            </a:r>
          </a:p>
          <a:p>
            <a:r>
              <a:rPr lang="en-US" altLang="zh-TW" sz="2800" dirty="0" smtClean="0">
                <a:ea typeface="新細明體" charset="-120"/>
              </a:rPr>
              <a:t>Of </a:t>
            </a:r>
            <a:r>
              <a:rPr lang="en-US" altLang="zh-TW" sz="2800" dirty="0">
                <a:ea typeface="新細明體" charset="-120"/>
              </a:rPr>
              <a:t>course, we must prove that a greedy choice at each step yields a globally optimal solution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420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Substructures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新細明體" charset="-120"/>
              </a:rPr>
              <a:t>A problem exhibits </a:t>
            </a:r>
            <a:r>
              <a:rPr lang="en-US" altLang="zh-TW" i="1" dirty="0">
                <a:ea typeface="新細明體" charset="-120"/>
              </a:rPr>
              <a:t>optimal substructure </a:t>
            </a:r>
            <a:r>
              <a:rPr lang="en-US" altLang="zh-TW" dirty="0">
                <a:ea typeface="新細明體" charset="-120"/>
              </a:rPr>
              <a:t>if an optimal solution to the problem contains within it optimal solutions to sub-problems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0-1: If item </a:t>
            </a:r>
            <a:r>
              <a:rPr lang="en-US" altLang="zh-TW" i="1" dirty="0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is removed from an optimal packing, the remaining packing is an optimal packing with weight at most </a:t>
            </a:r>
            <a:r>
              <a:rPr lang="en-US" altLang="zh-TW" i="1" dirty="0" smtClean="0">
                <a:ea typeface="新細明體" charset="-120"/>
              </a:rPr>
              <a:t>W-</a:t>
            </a:r>
            <a:r>
              <a:rPr lang="en-US" altLang="zh-TW" i="1" dirty="0" err="1" smtClean="0">
                <a:ea typeface="新細明體" charset="-120"/>
              </a:rPr>
              <a:t>w</a:t>
            </a:r>
            <a:r>
              <a:rPr lang="en-US" altLang="zh-TW" i="1" baseline="-25000" dirty="0" err="1" smtClean="0">
                <a:ea typeface="新細明體" charset="-120"/>
              </a:rPr>
              <a:t>j</a:t>
            </a:r>
            <a:endParaRPr lang="en-US" altLang="zh-TW" i="1" baseline="-25000" dirty="0" smtClean="0">
              <a:ea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</a:rPr>
              <a:t>Fractional: If </a:t>
            </a:r>
            <a:r>
              <a:rPr lang="en-US" altLang="zh-TW" i="1" dirty="0" smtClean="0">
                <a:ea typeface="新細明體" charset="-120"/>
              </a:rPr>
              <a:t>w pounds</a:t>
            </a:r>
            <a:r>
              <a:rPr lang="en-US" altLang="zh-TW" dirty="0" smtClean="0">
                <a:ea typeface="新細明體" charset="-120"/>
              </a:rPr>
              <a:t> of item </a:t>
            </a:r>
            <a:r>
              <a:rPr lang="en-US" altLang="zh-TW" i="1" dirty="0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is removed from an optimal packing, the remaining packing is an optimal packing with weight at most </a:t>
            </a:r>
            <a:r>
              <a:rPr lang="en-US" altLang="zh-TW" i="1" dirty="0" smtClean="0">
                <a:ea typeface="新細明體" charset="-120"/>
              </a:rPr>
              <a:t>W-w</a:t>
            </a:r>
            <a:r>
              <a:rPr lang="en-US" altLang="zh-TW" dirty="0" smtClean="0">
                <a:ea typeface="新細明體" charset="-120"/>
              </a:rPr>
              <a:t> that can be taken from other </a:t>
            </a:r>
            <a:r>
              <a:rPr lang="en-US" altLang="zh-TW" i="1" dirty="0" smtClean="0">
                <a:ea typeface="新細明體" charset="-120"/>
              </a:rPr>
              <a:t>n-1</a:t>
            </a:r>
            <a:r>
              <a:rPr lang="en-US" altLang="zh-TW" dirty="0" smtClean="0">
                <a:ea typeface="新細明體" charset="-120"/>
              </a:rPr>
              <a:t> items plus </a:t>
            </a:r>
            <a:r>
              <a:rPr lang="en-US" altLang="zh-TW" i="1" dirty="0" err="1" smtClean="0">
                <a:ea typeface="新細明體" charset="-120"/>
              </a:rPr>
              <a:t>w</a:t>
            </a:r>
            <a:r>
              <a:rPr lang="en-US" altLang="zh-TW" i="1" baseline="-25000" dirty="0" err="1" smtClean="0">
                <a:ea typeface="新細明體" charset="-120"/>
              </a:rPr>
              <a:t>j</a:t>
            </a:r>
            <a:r>
              <a:rPr lang="en-US" altLang="zh-TW" i="1" dirty="0" smtClean="0">
                <a:ea typeface="新細明體" charset="-120"/>
              </a:rPr>
              <a:t> – w</a:t>
            </a:r>
            <a:r>
              <a:rPr lang="en-US" altLang="zh-TW" dirty="0" smtClean="0">
                <a:ea typeface="新細明體" charset="-120"/>
              </a:rPr>
              <a:t> of item </a:t>
            </a:r>
            <a:r>
              <a:rPr lang="en-US" altLang="zh-TW" i="1" dirty="0" smtClean="0">
                <a:ea typeface="新細明體" charset="-120"/>
              </a:rPr>
              <a:t>j</a:t>
            </a:r>
            <a:endParaRPr lang="en-US" altLang="zh-TW" i="1" baseline="-25000" dirty="0" smtClean="0">
              <a:ea typeface="新細明體" charset="-120"/>
            </a:endParaRP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Greedy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altLang="en-US" b="0" i="1" dirty="0" smtClean="0">
                <a:solidFill>
                  <a:srgbClr val="00B0F0"/>
                </a:solidFill>
                <a:latin typeface="Arial Narrow" pitchFamily="34" charset="0"/>
              </a:rPr>
              <a:t>Coin Changing</a:t>
            </a:r>
          </a:p>
          <a:p>
            <a:r>
              <a:rPr lang="en-US" altLang="en-US" i="1" dirty="0" smtClean="0">
                <a:solidFill>
                  <a:srgbClr val="00B0F0"/>
                </a:solidFill>
                <a:latin typeface="Arial Narrow" pitchFamily="34" charset="0"/>
              </a:rPr>
              <a:t>Task Scheduling</a:t>
            </a:r>
            <a:endParaRPr lang="en-US" altLang="en-US" i="1" dirty="0">
              <a:solidFill>
                <a:srgbClr val="00B0F0"/>
              </a:solidFill>
              <a:latin typeface="Arial Narrow" pitchFamily="34" charset="0"/>
            </a:endParaRPr>
          </a:p>
          <a:p>
            <a:r>
              <a:rPr lang="en-US" altLang="en-US" b="0" i="1" dirty="0" smtClean="0">
                <a:solidFill>
                  <a:srgbClr val="00B0F0"/>
                </a:solidFill>
                <a:latin typeface="Arial Narrow" pitchFamily="34" charset="0"/>
              </a:rPr>
              <a:t>Minimum Spanning Tree</a:t>
            </a:r>
            <a:endParaRPr lang="en-US" altLang="en-US" i="1" dirty="0">
              <a:solidFill>
                <a:srgbClr val="00B0F0"/>
              </a:solidFill>
              <a:latin typeface="Arial Narrow" pitchFamily="34" charset="0"/>
            </a:endParaRPr>
          </a:p>
          <a:p>
            <a:r>
              <a:rPr lang="en-US" altLang="en-US" b="0" i="1" dirty="0" err="1" smtClean="0">
                <a:solidFill>
                  <a:srgbClr val="00B0F0"/>
                </a:solidFill>
                <a:latin typeface="Arial Narrow" pitchFamily="34" charset="0"/>
              </a:rPr>
              <a:t>Dijkstra's</a:t>
            </a:r>
            <a:r>
              <a:rPr lang="en-US" altLang="en-US" b="0" i="1" dirty="0" smtClean="0">
                <a:solidFill>
                  <a:srgbClr val="00B0F0"/>
                </a:solidFill>
                <a:latin typeface="Arial Narrow" pitchFamily="34" charset="0"/>
              </a:rPr>
              <a:t> Single-Source Shortest-Path</a:t>
            </a:r>
            <a:r>
              <a:rPr lang="en-US" altLang="en-US" dirty="0" smtClean="0">
                <a:solidFill>
                  <a:srgbClr val="00B0F0"/>
                </a:solidFill>
                <a:latin typeface="Arial Narrow" pitchFamily="34" charset="0"/>
              </a:rPr>
              <a:t>, All Source Shortest Path, </a:t>
            </a:r>
          </a:p>
          <a:p>
            <a:r>
              <a:rPr lang="en-CA" i="1" dirty="0">
                <a:solidFill>
                  <a:srgbClr val="00B0F0"/>
                </a:solidFill>
                <a:latin typeface="Arial Narrow" pitchFamily="34" charset="0"/>
              </a:rPr>
              <a:t>The vehicle routing problem (VRP)</a:t>
            </a:r>
          </a:p>
          <a:p>
            <a:r>
              <a:rPr lang="en-CA" altLang="ko-KR" i="1" dirty="0">
                <a:solidFill>
                  <a:srgbClr val="00B0F0"/>
                </a:solidFill>
                <a:latin typeface="Arial Narrow" pitchFamily="34" charset="0"/>
              </a:rPr>
              <a:t>Travelling salesman problem</a:t>
            </a:r>
          </a:p>
          <a:p>
            <a:endParaRPr lang="en-CA" dirty="0" smtClean="0"/>
          </a:p>
          <a:p>
            <a:endParaRPr lang="en-US" altLang="en-US" dirty="0" smtClean="0">
              <a:solidFill>
                <a:srgbClr val="00B0F0"/>
              </a:solidFill>
              <a:latin typeface="Arial Narrow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/>
          <a:lstStyle/>
          <a:p>
            <a:pPr algn="ctr"/>
            <a:r>
              <a:rPr lang="en-US" sz="3600"/>
              <a:t>Huffman Codes</a:t>
            </a:r>
          </a:p>
        </p:txBody>
      </p:sp>
    </p:spTree>
    <p:extLst>
      <p:ext uri="{BB962C8B-B14F-4D97-AF65-F5344CB8AC3E}">
        <p14:creationId xmlns:p14="http://schemas.microsoft.com/office/powerpoint/2010/main" val="35731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David Huffman’s idea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Term paper at MIT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the tree (code) bottom-up in a greedy fashion</a:t>
            </a:r>
          </a:p>
          <a:p>
            <a:endParaRPr lang="en-US" dirty="0"/>
          </a:p>
          <a:p>
            <a:r>
              <a:rPr lang="en-US" dirty="0"/>
              <a:t>Origami aficionado</a:t>
            </a:r>
          </a:p>
        </p:txBody>
      </p:sp>
      <p:pic>
        <p:nvPicPr>
          <p:cNvPr id="40964" name="Picture 4" descr="C:\users\steng\Spring2003\huffman_david.99-10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19113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38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50" y="284163"/>
            <a:ext cx="7772400" cy="8604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Huffman Coding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705225"/>
            <a:ext cx="7772400" cy="2390775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>
                <a:solidFill>
                  <a:srgbClr val="3333FF"/>
                </a:solidFill>
                <a:ea typeface="+mn-ea"/>
              </a:rPr>
              <a:t>A technique to compress data effectively </a:t>
            </a:r>
          </a:p>
          <a:p>
            <a:pPr lvl="1">
              <a:defRPr/>
            </a:pPr>
            <a:r>
              <a:rPr lang="en-US" sz="2000" b="1" dirty="0" smtClean="0">
                <a:ea typeface="+mn-ea"/>
              </a:rPr>
              <a:t>Usually between 20%-90% compression</a:t>
            </a:r>
          </a:p>
          <a:p>
            <a:pPr>
              <a:defRPr/>
            </a:pPr>
            <a:endParaRPr lang="en-US" sz="2000" b="1" dirty="0">
              <a:ea typeface="+mn-ea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3333FF"/>
                </a:solidFill>
                <a:ea typeface="+mn-ea"/>
              </a:rPr>
              <a:t>Lossless compression</a:t>
            </a:r>
          </a:p>
          <a:p>
            <a:pPr lvl="1">
              <a:defRPr/>
            </a:pPr>
            <a:r>
              <a:rPr lang="en-US" sz="2000" b="1" dirty="0" smtClean="0">
                <a:ea typeface="+mn-ea"/>
              </a:rPr>
              <a:t>No information is lost</a:t>
            </a:r>
          </a:p>
          <a:p>
            <a:pPr lvl="1">
              <a:defRPr/>
            </a:pPr>
            <a:r>
              <a:rPr lang="en-US" sz="2000" b="1" dirty="0" smtClean="0">
                <a:ea typeface="+mn-ea"/>
              </a:rPr>
              <a:t>When decompress, you get the original file</a:t>
            </a:r>
            <a:endParaRPr lang="en-US" sz="2000" b="1" dirty="0">
              <a:ea typeface="+mn-ea"/>
            </a:endParaRPr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312863"/>
            <a:ext cx="3159125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1878013" y="3179763"/>
            <a:ext cx="145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Original file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256088" y="1547813"/>
            <a:ext cx="3544887" cy="1546225"/>
            <a:chOff x="4256034" y="1547752"/>
            <a:chExt cx="3544395" cy="1545567"/>
          </a:xfrm>
        </p:grpSpPr>
        <p:pic>
          <p:nvPicPr>
            <p:cNvPr id="37895" name="Picture 8" descr="Screen shot 2013-04-03 at 8.10.3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1749" y="1547752"/>
              <a:ext cx="991745" cy="118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ight Arrow 10"/>
            <p:cNvSpPr/>
            <p:nvPr/>
          </p:nvSpPr>
          <p:spPr bwMode="auto">
            <a:xfrm>
              <a:off x="4260795" y="2004757"/>
              <a:ext cx="1868229" cy="482395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897" name="TextBox 11"/>
            <p:cNvSpPr txBox="1">
              <a:spLocks noChangeArrowheads="1"/>
            </p:cNvSpPr>
            <p:nvPr/>
          </p:nvSpPr>
          <p:spPr bwMode="auto">
            <a:xfrm>
              <a:off x="5819824" y="2723987"/>
              <a:ext cx="1980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solidFill>
                    <a:srgbClr val="800000"/>
                  </a:solidFill>
                </a:rPr>
                <a:t>Compressed file</a:t>
              </a:r>
            </a:p>
          </p:txBody>
        </p:sp>
        <p:sp>
          <p:nvSpPr>
            <p:cNvPr id="37898" name="TextBox 12"/>
            <p:cNvSpPr txBox="1">
              <a:spLocks noChangeArrowheads="1"/>
            </p:cNvSpPr>
            <p:nvPr/>
          </p:nvSpPr>
          <p:spPr bwMode="auto">
            <a:xfrm>
              <a:off x="4256034" y="1737339"/>
              <a:ext cx="19413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r>
                <a:rPr lang="en-US" sz="1800">
                  <a:solidFill>
                    <a:srgbClr val="3333FF"/>
                  </a:solidFill>
                </a:rPr>
                <a:t>Huffman 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8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 makes a greedy algorithm?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95400"/>
            <a:ext cx="85344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Feasible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Has to satisfy the problem’s constraints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Locally Optimal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The greedy part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Has to make the best local choice among all feasible choices available on that step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If this local choice results in a global optimum then the problem has optimal substructure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Irrevocable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Once a choice is made it can’t be un-done on subsequent steps of the algorithm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Simple examples: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Playing chess by making best move without </a:t>
            </a:r>
            <a:r>
              <a:rPr lang="en-US" sz="1600" dirty="0" err="1" smtClean="0"/>
              <a:t>lookahead</a:t>
            </a:r>
            <a:endParaRPr lang="en-US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Giving fewest number of coins as change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Simple and appealing, but don’t always give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738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368300"/>
            <a:ext cx="7772400" cy="660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Huffman Coding: Applications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3495675"/>
            <a:ext cx="7772400" cy="2347913"/>
          </a:xfrm>
        </p:spPr>
        <p:txBody>
          <a:bodyPr>
            <a:normAutofit lnSpcReduction="10000"/>
          </a:bodyPr>
          <a:lstStyle/>
          <a:p>
            <a:r>
              <a:rPr lang="en-US" sz="1600" b="1" smtClean="0">
                <a:solidFill>
                  <a:srgbClr val="3333FF"/>
                </a:solidFill>
              </a:rPr>
              <a:t>Saving space</a:t>
            </a:r>
          </a:p>
          <a:p>
            <a:pPr lvl="1"/>
            <a:r>
              <a:rPr lang="en-US" sz="1600" b="1" smtClean="0"/>
              <a:t>Store compressed files instead of original files </a:t>
            </a:r>
          </a:p>
          <a:p>
            <a:endParaRPr lang="en-US" sz="1600" b="1" smtClean="0"/>
          </a:p>
          <a:p>
            <a:r>
              <a:rPr lang="en-US" sz="1600" b="1" smtClean="0">
                <a:solidFill>
                  <a:srgbClr val="3333FF"/>
                </a:solidFill>
              </a:rPr>
              <a:t>Transmitting files or data</a:t>
            </a:r>
          </a:p>
          <a:p>
            <a:pPr lvl="1"/>
            <a:r>
              <a:rPr lang="en-US" sz="1600" b="1" smtClean="0"/>
              <a:t>Send compressed data to save transmission time and power</a:t>
            </a:r>
          </a:p>
          <a:p>
            <a:pPr lvl="1"/>
            <a:endParaRPr lang="en-US" sz="1600" b="1" smtClean="0"/>
          </a:p>
          <a:p>
            <a:r>
              <a:rPr lang="en-US" sz="1600" b="1" smtClean="0">
                <a:solidFill>
                  <a:srgbClr val="3333FF"/>
                </a:solidFill>
              </a:rPr>
              <a:t>Encryption and decryption</a:t>
            </a:r>
          </a:p>
          <a:p>
            <a:pPr lvl="1"/>
            <a:r>
              <a:rPr lang="en-US" sz="1600" b="1" smtClean="0"/>
              <a:t>Cannot read the compressed file without knowing the </a:t>
            </a:r>
            <a:r>
              <a:rPr lang="en-US" altLang="en-US" sz="1600" b="1" smtClean="0"/>
              <a:t>“</a:t>
            </a:r>
            <a:r>
              <a:rPr lang="en-US" sz="1600" b="1" smtClean="0"/>
              <a:t>key</a:t>
            </a:r>
            <a:r>
              <a:rPr lang="en-US" altLang="en-US" sz="1600" b="1" smtClean="0"/>
              <a:t>”</a:t>
            </a:r>
            <a:r>
              <a:rPr lang="en-US" sz="1600" b="1" smtClean="0"/>
              <a:t> </a:t>
            </a:r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239838"/>
            <a:ext cx="31591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Screen shot 2013-04-03 at 8.10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413" y="1474788"/>
            <a:ext cx="992187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878013" y="3106738"/>
            <a:ext cx="145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Original file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260850" y="1931988"/>
            <a:ext cx="1868488" cy="482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5819775" y="2651125"/>
            <a:ext cx="198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800">
                <a:solidFill>
                  <a:srgbClr val="800000"/>
                </a:solidFill>
              </a:rPr>
              <a:t>Compressed file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4256088" y="1663700"/>
            <a:ext cx="194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sz="1800">
                <a:solidFill>
                  <a:srgbClr val="3333FF"/>
                </a:solidFill>
              </a:rPr>
              <a:t>Huffman coding</a:t>
            </a:r>
          </a:p>
        </p:txBody>
      </p:sp>
    </p:spTree>
    <p:extLst>
      <p:ext uri="{BB962C8B-B14F-4D97-AF65-F5344CB8AC3E}">
        <p14:creationId xmlns:p14="http://schemas.microsoft.com/office/powerpoint/2010/main" val="3665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messages </a:t>
            </a:r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Encode a message composed of a string of characters</a:t>
            </a:r>
          </a:p>
          <a:p>
            <a:r>
              <a:rPr lang="en-US" dirty="0"/>
              <a:t>Codes used by computer systems</a:t>
            </a:r>
          </a:p>
          <a:p>
            <a:pPr lvl="1"/>
            <a:r>
              <a:rPr lang="en-US" dirty="0"/>
              <a:t>ASCII</a:t>
            </a:r>
          </a:p>
          <a:p>
            <a:pPr lvl="2"/>
            <a:r>
              <a:rPr lang="en-US" dirty="0"/>
              <a:t>uses 8 bits per character</a:t>
            </a:r>
          </a:p>
          <a:p>
            <a:pPr lvl="2"/>
            <a:r>
              <a:rPr lang="en-US" dirty="0"/>
              <a:t>can encode 256 characters</a:t>
            </a:r>
          </a:p>
          <a:p>
            <a:pPr lvl="1"/>
            <a:r>
              <a:rPr lang="en-US" dirty="0"/>
              <a:t>Unicode</a:t>
            </a:r>
          </a:p>
          <a:p>
            <a:pPr lvl="2"/>
            <a:r>
              <a:rPr lang="en-US" dirty="0"/>
              <a:t>16 bits per character</a:t>
            </a:r>
          </a:p>
          <a:p>
            <a:pPr lvl="2"/>
            <a:r>
              <a:rPr lang="en-US" dirty="0"/>
              <a:t>can encode 65536 characters</a:t>
            </a:r>
          </a:p>
          <a:p>
            <a:pPr lvl="2"/>
            <a:r>
              <a:rPr lang="en-US" dirty="0"/>
              <a:t>includes all characters encoded by ASCII</a:t>
            </a:r>
          </a:p>
          <a:p>
            <a:r>
              <a:rPr lang="en-US" dirty="0"/>
              <a:t>ASCII and Unicode are </a:t>
            </a:r>
            <a:r>
              <a:rPr lang="en-US" i="1" dirty="0"/>
              <a:t>fixed-length codes</a:t>
            </a:r>
          </a:p>
          <a:p>
            <a:pPr lvl="1"/>
            <a:r>
              <a:rPr lang="en-US" dirty="0"/>
              <a:t>all characters represented by same number of bits</a:t>
            </a:r>
          </a:p>
        </p:txBody>
      </p:sp>
    </p:spTree>
    <p:extLst>
      <p:ext uri="{BB962C8B-B14F-4D97-AF65-F5344CB8AC3E}">
        <p14:creationId xmlns:p14="http://schemas.microsoft.com/office/powerpoint/2010/main" val="24622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620000" cy="5257800"/>
          </a:xfrm>
        </p:spPr>
        <p:txBody>
          <a:bodyPr>
            <a:normAutofit lnSpcReduction="10000"/>
          </a:bodyPr>
          <a:lstStyle/>
          <a:p>
            <a:r>
              <a:rPr lang="en-US"/>
              <a:t>Suppose that we want to encode a message constructed from the symbols </a:t>
            </a:r>
            <a:r>
              <a:rPr lang="en-US" b="1"/>
              <a:t>A</a:t>
            </a:r>
            <a:r>
              <a:rPr lang="en-US"/>
              <a:t>, </a:t>
            </a:r>
            <a:r>
              <a:rPr lang="en-US" b="1"/>
              <a:t>B</a:t>
            </a:r>
            <a:r>
              <a:rPr lang="en-US"/>
              <a:t>, </a:t>
            </a:r>
            <a:r>
              <a:rPr lang="en-US" b="1"/>
              <a:t>C</a:t>
            </a:r>
            <a:r>
              <a:rPr lang="en-US"/>
              <a:t>, </a:t>
            </a:r>
            <a:r>
              <a:rPr lang="en-US" b="1"/>
              <a:t>D</a:t>
            </a:r>
            <a:r>
              <a:rPr lang="en-US"/>
              <a:t>, and </a:t>
            </a:r>
            <a:r>
              <a:rPr lang="en-US" b="1"/>
              <a:t>E</a:t>
            </a:r>
            <a:r>
              <a:rPr lang="en-US"/>
              <a:t> using a fixed-length code</a:t>
            </a:r>
          </a:p>
          <a:p>
            <a:pPr lvl="1"/>
            <a:r>
              <a:rPr lang="en-US"/>
              <a:t>How many bits are required to encode each symbol? </a:t>
            </a:r>
          </a:p>
          <a:p>
            <a:pPr lvl="2">
              <a:buSzPct val="70000"/>
              <a:buFont typeface="Wingdings 2" pitchFamily="18" charset="2"/>
              <a:buChar char="®"/>
            </a:pPr>
            <a:r>
              <a:rPr lang="en-US"/>
              <a:t>at least </a:t>
            </a:r>
            <a:r>
              <a:rPr lang="en-US">
                <a:solidFill>
                  <a:srgbClr val="0000FF"/>
                </a:solidFill>
              </a:rPr>
              <a:t>3 bits</a:t>
            </a:r>
            <a:r>
              <a:rPr lang="en-US"/>
              <a:t> are required</a:t>
            </a:r>
          </a:p>
          <a:p>
            <a:pPr lvl="2">
              <a:buSzPct val="70000"/>
              <a:buFont typeface="Wingdings 2" pitchFamily="18" charset="2"/>
              <a:buChar char="®"/>
            </a:pPr>
            <a:r>
              <a:rPr lang="en-US"/>
              <a:t>2 bits are not enough (can only encode four symbols)</a:t>
            </a:r>
          </a:p>
          <a:p>
            <a:pPr lvl="1">
              <a:buSzPct val="70000"/>
              <a:buFont typeface="Wingdings 2" pitchFamily="18" charset="2"/>
              <a:buChar char="®"/>
            </a:pPr>
            <a:r>
              <a:rPr lang="en-US"/>
              <a:t>How many bits are required to encode the message </a:t>
            </a:r>
            <a:r>
              <a:rPr lang="en-US" b="1"/>
              <a:t>DEAACAAAAABA</a:t>
            </a:r>
            <a:r>
              <a:rPr lang="en-US"/>
              <a:t>? </a:t>
            </a:r>
          </a:p>
          <a:p>
            <a:pPr lvl="2">
              <a:buSzPct val="70000"/>
              <a:buFont typeface="Wingdings 2" pitchFamily="18" charset="2"/>
              <a:buChar char="®"/>
            </a:pPr>
            <a:r>
              <a:rPr lang="en-US"/>
              <a:t>there are twelve symbols, each requires 3 bits</a:t>
            </a:r>
          </a:p>
          <a:p>
            <a:pPr lvl="2">
              <a:buSzPct val="70000"/>
              <a:buFont typeface="Wingdings 2" pitchFamily="18" charset="2"/>
              <a:buChar char="®"/>
            </a:pPr>
            <a:r>
              <a:rPr lang="en-US"/>
              <a:t>12*3 = </a:t>
            </a:r>
            <a:r>
              <a:rPr lang="en-US">
                <a:solidFill>
                  <a:srgbClr val="0000FF"/>
                </a:solidFill>
              </a:rPr>
              <a:t>36 bits</a:t>
            </a:r>
            <a:r>
              <a:rPr lang="en-US"/>
              <a:t> are required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5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Drawbacks of fixed-length codes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Wasted space</a:t>
            </a:r>
          </a:p>
          <a:p>
            <a:pPr lvl="1"/>
            <a:r>
              <a:rPr lang="en-US"/>
              <a:t>Unicode uses twice as much space as ASCII</a:t>
            </a:r>
          </a:p>
          <a:p>
            <a:pPr lvl="2"/>
            <a:r>
              <a:rPr lang="en-US"/>
              <a:t>inefficient for plain-text messages containing only ASCII characters</a:t>
            </a:r>
          </a:p>
          <a:p>
            <a:r>
              <a:rPr lang="en-US"/>
              <a:t>Same number of bits used to represent all characters</a:t>
            </a:r>
          </a:p>
          <a:p>
            <a:pPr lvl="1"/>
            <a:r>
              <a:rPr lang="en-US"/>
              <a:t>‘a’ and ‘e’ occur more frequently than ‘q’ and ‘z’</a:t>
            </a:r>
          </a:p>
          <a:p>
            <a:endParaRPr lang="en-US"/>
          </a:p>
          <a:p>
            <a:r>
              <a:rPr lang="en-US" b="1"/>
              <a:t>Potential solution</a:t>
            </a:r>
            <a:r>
              <a:rPr lang="en-US"/>
              <a:t>: use variable-length codes</a:t>
            </a:r>
          </a:p>
          <a:p>
            <a:pPr lvl="1"/>
            <a:r>
              <a:rPr lang="en-US"/>
              <a:t>variable number of bits to represent characters when frequency of occurrence is known</a:t>
            </a:r>
          </a:p>
          <a:p>
            <a:pPr lvl="1"/>
            <a:r>
              <a:rPr lang="en-US"/>
              <a:t>short codes for characters that occur frequently</a:t>
            </a:r>
          </a:p>
        </p:txBody>
      </p:sp>
    </p:spTree>
    <p:extLst>
      <p:ext uri="{BB962C8B-B14F-4D97-AF65-F5344CB8AC3E}">
        <p14:creationId xmlns:p14="http://schemas.microsoft.com/office/powerpoint/2010/main" val="3613058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Advantages of variable-length codes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advantage of variable-length codes over fixed-length is short codes can be given to characters that occur frequently</a:t>
            </a:r>
          </a:p>
          <a:p>
            <a:pPr lvl="1"/>
            <a:r>
              <a:rPr lang="en-US" sz="2400" dirty="0"/>
              <a:t>on average, the length of the encoded message is less than fixed-length encoding</a:t>
            </a:r>
          </a:p>
          <a:p>
            <a:r>
              <a:rPr lang="en-US" sz="2400" b="1" dirty="0"/>
              <a:t>Potential problem:</a:t>
            </a:r>
            <a:r>
              <a:rPr lang="en-US" sz="2400" dirty="0"/>
              <a:t> how do we know where one character ends and another begins? </a:t>
            </a:r>
          </a:p>
          <a:p>
            <a:pPr lvl="2"/>
            <a:r>
              <a:rPr lang="en-US" dirty="0"/>
              <a:t>not a problem if number of bits is fixed!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050925" y="4764088"/>
            <a:ext cx="1119188" cy="1581150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= 00</a:t>
            </a:r>
          </a:p>
          <a:p>
            <a:r>
              <a:rPr lang="en-US"/>
              <a:t>B = 01</a:t>
            </a:r>
          </a:p>
          <a:p>
            <a:r>
              <a:rPr lang="en-US"/>
              <a:t>C = 10</a:t>
            </a:r>
          </a:p>
          <a:p>
            <a:r>
              <a:rPr lang="en-US"/>
              <a:t>D = 11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2667000" y="4916488"/>
            <a:ext cx="3949700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0010110111001111111111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4648200" y="5638800"/>
            <a:ext cx="3208338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A C D B A D D D D D</a:t>
            </a:r>
          </a:p>
        </p:txBody>
      </p:sp>
    </p:spTree>
    <p:extLst>
      <p:ext uri="{BB962C8B-B14F-4D97-AF65-F5344CB8AC3E}">
        <p14:creationId xmlns:p14="http://schemas.microsoft.com/office/powerpoint/2010/main" val="536454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property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code has the </a:t>
            </a:r>
            <a:r>
              <a:rPr lang="en-US" b="1"/>
              <a:t>prefix property</a:t>
            </a:r>
            <a:r>
              <a:rPr lang="en-US"/>
              <a:t> if no character code is the prefix (start of the code) for another character</a:t>
            </a:r>
          </a:p>
          <a:p>
            <a:r>
              <a:rPr lang="en-US"/>
              <a:t>Example:</a:t>
            </a:r>
          </a:p>
          <a:p>
            <a:pPr>
              <a:buFont typeface="Wingdings 2" pitchFamily="18" charset="2"/>
              <a:buNone/>
            </a:pPr>
            <a:r>
              <a:rPr lang="en-US"/>
              <a:t>			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endParaRPr lang="en-US"/>
          </a:p>
          <a:p>
            <a:r>
              <a:rPr lang="en-US"/>
              <a:t>000 is not a prefix of 11, 01, 001, or 10</a:t>
            </a:r>
          </a:p>
          <a:p>
            <a:r>
              <a:rPr lang="en-US"/>
              <a:t>11 is not a prefix of 000, 01, 001, or 10  …</a:t>
            </a: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/>
        </p:nvGraphicFramePr>
        <p:xfrm>
          <a:off x="1371600" y="2590800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3195" name="Text Box 27"/>
          <p:cNvSpPr txBox="1">
            <a:spLocks noChangeArrowheads="1"/>
          </p:cNvSpPr>
          <p:nvPr/>
        </p:nvSpPr>
        <p:spPr bwMode="auto">
          <a:xfrm>
            <a:off x="5181600" y="3200400"/>
            <a:ext cx="2590800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01001101100010</a:t>
            </a:r>
          </a:p>
        </p:txBody>
      </p:sp>
      <p:sp>
        <p:nvSpPr>
          <p:cNvPr id="263196" name="Text Box 28"/>
          <p:cNvSpPr txBox="1">
            <a:spLocks noChangeArrowheads="1"/>
          </p:cNvSpPr>
          <p:nvPr/>
        </p:nvSpPr>
        <p:spPr bwMode="auto">
          <a:xfrm>
            <a:off x="6477000" y="3886200"/>
            <a:ext cx="1868488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 S T Q P T</a:t>
            </a:r>
          </a:p>
        </p:txBody>
      </p:sp>
    </p:spTree>
    <p:extLst>
      <p:ext uri="{BB962C8B-B14F-4D97-AF65-F5344CB8AC3E}">
        <p14:creationId xmlns:p14="http://schemas.microsoft.com/office/powerpoint/2010/main" val="3092826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without prefix property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The following code does </a:t>
            </a:r>
            <a:r>
              <a:rPr lang="en-US" b="1"/>
              <a:t>not</a:t>
            </a:r>
            <a:r>
              <a:rPr lang="en-US"/>
              <a:t> have prefix property</a:t>
            </a:r>
          </a:p>
          <a:p>
            <a:endParaRPr lang="en-US"/>
          </a:p>
          <a:p>
            <a:pPr>
              <a:buFont typeface="Wingdings 2" pitchFamily="18" charset="2"/>
              <a:buNone/>
            </a:pPr>
            <a:r>
              <a:rPr lang="en-US"/>
              <a:t>			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>
              <a:solidFill>
                <a:srgbClr val="0000FF"/>
              </a:solidFill>
            </a:endParaRPr>
          </a:p>
          <a:p>
            <a:r>
              <a:rPr lang="en-US"/>
              <a:t>The pattern </a:t>
            </a:r>
            <a:r>
              <a:rPr lang="en-US" b="1"/>
              <a:t>1110</a:t>
            </a:r>
            <a:r>
              <a:rPr lang="en-US"/>
              <a:t> can be decoded as </a:t>
            </a:r>
            <a:r>
              <a:rPr lang="en-US" b="1"/>
              <a:t>QQQP</a:t>
            </a:r>
            <a:r>
              <a:rPr lang="en-US"/>
              <a:t>, </a:t>
            </a:r>
            <a:r>
              <a:rPr lang="en-US" b="1"/>
              <a:t>QTP</a:t>
            </a:r>
            <a:r>
              <a:rPr lang="en-US"/>
              <a:t>,  </a:t>
            </a:r>
            <a:r>
              <a:rPr lang="en-US" b="1"/>
              <a:t>QQS</a:t>
            </a:r>
            <a:r>
              <a:rPr lang="en-US"/>
              <a:t>, or </a:t>
            </a:r>
            <a:r>
              <a:rPr lang="en-US" b="1"/>
              <a:t>TS</a:t>
            </a:r>
            <a:r>
              <a:rPr lang="en-US"/>
              <a:t> </a:t>
            </a:r>
          </a:p>
          <a:p>
            <a:endParaRPr lang="en-US"/>
          </a:p>
        </p:txBody>
      </p:sp>
      <p:graphicFrame>
        <p:nvGraphicFramePr>
          <p:cNvPr id="264196" name="Group 4"/>
          <p:cNvGraphicFramePr>
            <a:graphicFrameLocks noGrp="1"/>
          </p:cNvGraphicFramePr>
          <p:nvPr/>
        </p:nvGraphicFramePr>
        <p:xfrm>
          <a:off x="2895600" y="2058988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005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284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Design a variable-length prefix-free code such that the message </a:t>
            </a:r>
            <a:r>
              <a:rPr lang="en-US" b="1" dirty="0"/>
              <a:t>DEAACAAAAABA</a:t>
            </a:r>
            <a:r>
              <a:rPr lang="en-US" dirty="0"/>
              <a:t> can be encoded using 22 bits</a:t>
            </a:r>
          </a:p>
          <a:p>
            <a:pPr>
              <a:lnSpc>
                <a:spcPct val="90000"/>
              </a:lnSpc>
            </a:pPr>
            <a:r>
              <a:rPr lang="en-US" dirty="0"/>
              <a:t>Possible solution: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/>
              <a:t> occurs eight times while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D</a:t>
            </a:r>
            <a:r>
              <a:rPr lang="en-US" dirty="0"/>
              <a:t>, and </a:t>
            </a:r>
            <a:r>
              <a:rPr lang="en-US" b="1" dirty="0"/>
              <a:t>E</a:t>
            </a:r>
            <a:r>
              <a:rPr lang="en-US" dirty="0"/>
              <a:t> each occur once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represent </a:t>
            </a:r>
            <a:r>
              <a:rPr lang="en-US" b="1" dirty="0"/>
              <a:t>A</a:t>
            </a:r>
            <a:r>
              <a:rPr lang="en-US" dirty="0"/>
              <a:t> with a one bit code, say 0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remaining codes cannot start with 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represent </a:t>
            </a:r>
            <a:r>
              <a:rPr lang="en-US" b="1" dirty="0"/>
              <a:t>B</a:t>
            </a:r>
            <a:r>
              <a:rPr lang="en-US" dirty="0"/>
              <a:t> with the two bit code 10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remaining codes cannot start with 0 or 10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represent </a:t>
            </a:r>
            <a:r>
              <a:rPr lang="en-US" b="1" dirty="0"/>
              <a:t>C</a:t>
            </a:r>
            <a:r>
              <a:rPr lang="en-US" dirty="0"/>
              <a:t> with 110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represent </a:t>
            </a:r>
            <a:r>
              <a:rPr lang="en-US" b="1" dirty="0"/>
              <a:t>D</a:t>
            </a:r>
            <a:r>
              <a:rPr lang="en-US" dirty="0"/>
              <a:t> with 1110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represent </a:t>
            </a:r>
            <a:r>
              <a:rPr lang="en-US" b="1" dirty="0"/>
              <a:t>E</a:t>
            </a:r>
            <a:r>
              <a:rPr lang="en-US" dirty="0"/>
              <a:t> with 11110</a:t>
            </a:r>
          </a:p>
        </p:txBody>
      </p:sp>
    </p:spTree>
    <p:extLst>
      <p:ext uri="{BB962C8B-B14F-4D97-AF65-F5344CB8AC3E}">
        <p14:creationId xmlns:p14="http://schemas.microsoft.com/office/powerpoint/2010/main" val="141615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Encoded message</a:t>
            </a:r>
          </a:p>
        </p:txBody>
      </p:sp>
      <p:graphicFrame>
        <p:nvGraphicFramePr>
          <p:cNvPr id="289795" name="Group 3"/>
          <p:cNvGraphicFramePr>
            <a:graphicFrameLocks noGrp="1"/>
          </p:cNvGraphicFramePr>
          <p:nvPr/>
        </p:nvGraphicFramePr>
        <p:xfrm>
          <a:off x="2819400" y="2362200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3048000" y="1676400"/>
            <a:ext cx="2843213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DEAACAAAAABA</a:t>
            </a:r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2514600" y="5334000"/>
            <a:ext cx="3949700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1110111100011000000100</a:t>
            </a:r>
          </a:p>
        </p:txBody>
      </p:sp>
      <p:sp>
        <p:nvSpPr>
          <p:cNvPr id="289820" name="Text Box 28"/>
          <p:cNvSpPr txBox="1">
            <a:spLocks noChangeArrowheads="1"/>
          </p:cNvSpPr>
          <p:nvPr/>
        </p:nvSpPr>
        <p:spPr bwMode="auto">
          <a:xfrm>
            <a:off x="6553200" y="5334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22 bits</a:t>
            </a:r>
          </a:p>
        </p:txBody>
      </p:sp>
    </p:spTree>
    <p:extLst>
      <p:ext uri="{BB962C8B-B14F-4D97-AF65-F5344CB8AC3E}">
        <p14:creationId xmlns:p14="http://schemas.microsoft.com/office/powerpoint/2010/main" val="258279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possible code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/>
        </p:nvGraphicFramePr>
        <p:xfrm>
          <a:off x="2819400" y="2362200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770" name="Text Box 26"/>
          <p:cNvSpPr txBox="1">
            <a:spLocks noChangeArrowheads="1"/>
          </p:cNvSpPr>
          <p:nvPr/>
        </p:nvSpPr>
        <p:spPr bwMode="auto">
          <a:xfrm>
            <a:off x="3048000" y="1676400"/>
            <a:ext cx="2843213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DEAACAAAAABA</a:t>
            </a:r>
          </a:p>
        </p:txBody>
      </p:sp>
      <p:sp>
        <p:nvSpPr>
          <p:cNvPr id="287771" name="Text Box 27"/>
          <p:cNvSpPr txBox="1">
            <a:spLocks noChangeArrowheads="1"/>
          </p:cNvSpPr>
          <p:nvPr/>
        </p:nvSpPr>
        <p:spPr bwMode="auto">
          <a:xfrm>
            <a:off x="2514600" y="5334000"/>
            <a:ext cx="3949700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1101111100101000001000</a:t>
            </a:r>
          </a:p>
        </p:txBody>
      </p:sp>
      <p:sp>
        <p:nvSpPr>
          <p:cNvPr id="287772" name="Text Box 28"/>
          <p:cNvSpPr txBox="1">
            <a:spLocks noChangeArrowheads="1"/>
          </p:cNvSpPr>
          <p:nvPr/>
        </p:nvSpPr>
        <p:spPr bwMode="auto">
          <a:xfrm>
            <a:off x="6553200" y="5334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22 bits</a:t>
            </a:r>
          </a:p>
        </p:txBody>
      </p:sp>
    </p:spTree>
    <p:extLst>
      <p:ext uri="{BB962C8B-B14F-4D97-AF65-F5344CB8AC3E}">
        <p14:creationId xmlns:p14="http://schemas.microsoft.com/office/powerpoint/2010/main" val="210255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real time example…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Maximization</a:t>
            </a:r>
          </a:p>
          <a:p>
            <a:pPr marL="0" indent="0">
              <a:buNone/>
            </a:pPr>
            <a:r>
              <a:rPr lang="en-US" dirty="0" smtClean="0"/>
              <a:t>Requesting for marks in CAT/DA to maximize the score.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Minimization</a:t>
            </a:r>
          </a:p>
          <a:p>
            <a:pPr marL="0" indent="0">
              <a:buNone/>
            </a:pPr>
            <a:r>
              <a:rPr lang="en-US" dirty="0" smtClean="0"/>
              <a:t>Requesting for penalties in CAT/DA to be minimized.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code</a:t>
            </a:r>
          </a:p>
        </p:txBody>
      </p:sp>
      <p:graphicFrame>
        <p:nvGraphicFramePr>
          <p:cNvPr id="288771" name="Group 3"/>
          <p:cNvGraphicFramePr>
            <a:graphicFrameLocks noGrp="1"/>
          </p:cNvGraphicFramePr>
          <p:nvPr/>
        </p:nvGraphicFramePr>
        <p:xfrm>
          <a:off x="2819400" y="2362200"/>
          <a:ext cx="3352800" cy="27432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794" name="Text Box 26"/>
          <p:cNvSpPr txBox="1">
            <a:spLocks noChangeArrowheads="1"/>
          </p:cNvSpPr>
          <p:nvPr/>
        </p:nvSpPr>
        <p:spPr bwMode="auto">
          <a:xfrm>
            <a:off x="3048000" y="1676400"/>
            <a:ext cx="2843213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DEAACAAAAABA</a:t>
            </a:r>
          </a:p>
        </p:txBody>
      </p:sp>
      <p:sp>
        <p:nvSpPr>
          <p:cNvPr id="288795" name="Text Box 27"/>
          <p:cNvSpPr txBox="1">
            <a:spLocks noChangeArrowheads="1"/>
          </p:cNvSpPr>
          <p:nvPr/>
        </p:nvSpPr>
        <p:spPr bwMode="auto">
          <a:xfrm>
            <a:off x="2667000" y="5334000"/>
            <a:ext cx="3609975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11011100101000001000</a:t>
            </a:r>
          </a:p>
        </p:txBody>
      </p:sp>
      <p:sp>
        <p:nvSpPr>
          <p:cNvPr id="288796" name="Text Box 28"/>
          <p:cNvSpPr txBox="1">
            <a:spLocks noChangeArrowheads="1"/>
          </p:cNvSpPr>
          <p:nvPr/>
        </p:nvSpPr>
        <p:spPr bwMode="auto">
          <a:xfrm>
            <a:off x="6477000" y="5334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20 bits</a:t>
            </a:r>
          </a:p>
        </p:txBody>
      </p:sp>
    </p:spTree>
    <p:extLst>
      <p:ext uri="{BB962C8B-B14F-4D97-AF65-F5344CB8AC3E}">
        <p14:creationId xmlns:p14="http://schemas.microsoft.com/office/powerpoint/2010/main" val="940200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code to use?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Question: Is there a variable-length code that makes the most efficient use of space?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657600" y="3429000"/>
            <a:ext cx="2144713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b="1"/>
              <a:t>Answer: Yes!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81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Huffman Coding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905000"/>
            <a:ext cx="7772400" cy="4114800"/>
          </a:xfrm>
        </p:spPr>
        <p:txBody>
          <a:bodyPr/>
          <a:lstStyle/>
          <a:p>
            <a:r>
              <a:rPr lang="en-US" dirty="0"/>
              <a:t>Proposed by Dr. David A. Huffman in 1952</a:t>
            </a:r>
          </a:p>
          <a:p>
            <a:pPr lvl="1"/>
            <a:r>
              <a:rPr lang="en-US" i="1" dirty="0"/>
              <a:t>“A Method for the Construction of Minimum Redundancy Codes”</a:t>
            </a:r>
          </a:p>
          <a:p>
            <a:r>
              <a:rPr lang="en-US" dirty="0"/>
              <a:t>Applicable to many forms of data transmission</a:t>
            </a:r>
          </a:p>
          <a:p>
            <a:pPr lvl="1"/>
            <a:r>
              <a:rPr lang="en-US" dirty="0"/>
              <a:t>Our example: text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coding tree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each leaf contains symbol (character)</a:t>
            </a:r>
          </a:p>
          <a:p>
            <a:pPr lvl="1"/>
            <a:r>
              <a:rPr lang="en-US" dirty="0"/>
              <a:t>label edge from node to left child with 0</a:t>
            </a:r>
          </a:p>
          <a:p>
            <a:pPr lvl="1"/>
            <a:r>
              <a:rPr lang="en-US" dirty="0"/>
              <a:t>label edge from node to right child with 1</a:t>
            </a:r>
          </a:p>
          <a:p>
            <a:r>
              <a:rPr lang="en-US" dirty="0"/>
              <a:t>Code for any symbol obtained by following path from root to the leaf containing symbol</a:t>
            </a:r>
          </a:p>
          <a:p>
            <a:r>
              <a:rPr lang="en-US" dirty="0"/>
              <a:t>Code has prefix property</a:t>
            </a:r>
          </a:p>
          <a:p>
            <a:pPr lvl="1"/>
            <a:r>
              <a:rPr lang="en-US" dirty="0"/>
              <a:t>leaf node cannot appear on path to another leaf</a:t>
            </a:r>
          </a:p>
          <a:p>
            <a:pPr lvl="1"/>
            <a:r>
              <a:rPr lang="en-US" i="1" dirty="0"/>
              <a:t>note</a:t>
            </a:r>
            <a:r>
              <a:rPr lang="en-US" dirty="0"/>
              <a:t>: fixed-length codes are represented by a complete Huffman tree and clearly have the prefix property</a:t>
            </a:r>
          </a:p>
        </p:txBody>
      </p:sp>
    </p:spTree>
    <p:extLst>
      <p:ext uri="{BB962C8B-B14F-4D97-AF65-F5344CB8AC3E}">
        <p14:creationId xmlns:p14="http://schemas.microsoft.com/office/powerpoint/2010/main" val="3474202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Huffman tree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frequencies of each symbol occurring in message</a:t>
            </a:r>
          </a:p>
          <a:p>
            <a:r>
              <a:rPr lang="en-US" dirty="0"/>
              <a:t>Begin with a forest of single node trees</a:t>
            </a:r>
          </a:p>
          <a:p>
            <a:pPr lvl="1"/>
            <a:r>
              <a:rPr lang="en-US" dirty="0"/>
              <a:t>each contain symbol and its frequency</a:t>
            </a:r>
          </a:p>
          <a:p>
            <a:r>
              <a:rPr lang="en-US" i="1" dirty="0"/>
              <a:t>Do recursively </a:t>
            </a:r>
          </a:p>
          <a:p>
            <a:pPr lvl="1"/>
            <a:r>
              <a:rPr lang="en-US" dirty="0"/>
              <a:t>select two trees with smallest frequency at the root </a:t>
            </a:r>
          </a:p>
          <a:p>
            <a:pPr lvl="1"/>
            <a:r>
              <a:rPr lang="en-US" dirty="0"/>
              <a:t>produce a new binary tree with the selected trees as children and store the sum of their frequencies in the root</a:t>
            </a:r>
          </a:p>
          <a:p>
            <a:r>
              <a:rPr lang="en-US" dirty="0"/>
              <a:t>Recursion ends when there is one tree</a:t>
            </a:r>
          </a:p>
          <a:p>
            <a:pPr lvl="1"/>
            <a:r>
              <a:rPr lang="en-US" dirty="0"/>
              <a:t>this is the Huffman coding tree</a:t>
            </a:r>
          </a:p>
        </p:txBody>
      </p:sp>
    </p:spTree>
    <p:extLst>
      <p:ext uri="{BB962C8B-B14F-4D97-AF65-F5344CB8AC3E}">
        <p14:creationId xmlns:p14="http://schemas.microsoft.com/office/powerpoint/2010/main" val="3703969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/>
              <a:t>Build the </a:t>
            </a:r>
            <a:r>
              <a:rPr lang="en-US" i="1" dirty="0"/>
              <a:t>Huffman coding tree </a:t>
            </a:r>
            <a:r>
              <a:rPr lang="en-US" dirty="0"/>
              <a:t>for the message</a:t>
            </a:r>
          </a:p>
          <a:p>
            <a:pPr algn="ctr">
              <a:buFont typeface="Wingdings 2" pitchFamily="18" charset="2"/>
              <a:buNone/>
            </a:pPr>
            <a:r>
              <a:rPr lang="en-US" i="1" dirty="0"/>
              <a:t>This is his message</a:t>
            </a:r>
          </a:p>
          <a:p>
            <a:r>
              <a:rPr lang="en-US" dirty="0"/>
              <a:t>Character frequencies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Begin </a:t>
            </a:r>
            <a:r>
              <a:rPr lang="en-US" dirty="0"/>
              <a:t>with forest of single trees</a:t>
            </a:r>
          </a:p>
        </p:txBody>
      </p:sp>
      <p:graphicFrame>
        <p:nvGraphicFramePr>
          <p:cNvPr id="26839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65874"/>
              </p:ext>
            </p:extLst>
          </p:nvPr>
        </p:nvGraphicFramePr>
        <p:xfrm>
          <a:off x="1352695" y="2743200"/>
          <a:ext cx="6096000" cy="13716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324" name="AutoShape 36"/>
          <p:cNvSpPr>
            <a:spLocks noChangeArrowheads="1"/>
          </p:cNvSpPr>
          <p:nvPr/>
        </p:nvSpPr>
        <p:spPr bwMode="auto">
          <a:xfrm>
            <a:off x="3352800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68325" name="AutoShape 37"/>
          <p:cNvSpPr>
            <a:spLocks noChangeArrowheads="1"/>
          </p:cNvSpPr>
          <p:nvPr/>
        </p:nvSpPr>
        <p:spPr bwMode="auto">
          <a:xfrm>
            <a:off x="6683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68326" name="AutoShape 38"/>
          <p:cNvSpPr>
            <a:spLocks noChangeArrowheads="1"/>
          </p:cNvSpPr>
          <p:nvPr/>
        </p:nvSpPr>
        <p:spPr bwMode="auto">
          <a:xfrm>
            <a:off x="60658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68327" name="AutoShape 39"/>
          <p:cNvSpPr>
            <a:spLocks noChangeArrowheads="1"/>
          </p:cNvSpPr>
          <p:nvPr/>
        </p:nvSpPr>
        <p:spPr bwMode="auto">
          <a:xfrm>
            <a:off x="247808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68328" name="AutoShape 40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68329" name="AutoShape 41"/>
          <p:cNvSpPr>
            <a:spLocks noChangeArrowheads="1"/>
          </p:cNvSpPr>
          <p:nvPr/>
        </p:nvSpPr>
        <p:spPr bwMode="auto">
          <a:xfrm>
            <a:off x="1573213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68330" name="AutoShape 42"/>
          <p:cNvSpPr>
            <a:spLocks noChangeArrowheads="1"/>
          </p:cNvSpPr>
          <p:nvPr/>
        </p:nvSpPr>
        <p:spPr bwMode="auto">
          <a:xfrm>
            <a:off x="51641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68331" name="AutoShape 43"/>
          <p:cNvSpPr>
            <a:spLocks noChangeArrowheads="1"/>
          </p:cNvSpPr>
          <p:nvPr/>
        </p:nvSpPr>
        <p:spPr bwMode="auto">
          <a:xfrm>
            <a:off x="6970713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68332" name="AutoShape 44"/>
          <p:cNvSpPr>
            <a:spLocks noChangeArrowheads="1"/>
          </p:cNvSpPr>
          <p:nvPr/>
        </p:nvSpPr>
        <p:spPr bwMode="auto">
          <a:xfrm>
            <a:off x="787558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68333" name="Text Box 45"/>
          <p:cNvSpPr txBox="1">
            <a:spLocks noChangeArrowheads="1"/>
          </p:cNvSpPr>
          <p:nvPr/>
        </p:nvSpPr>
        <p:spPr bwMode="auto">
          <a:xfrm>
            <a:off x="720725" y="5602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68334" name="Text Box 46"/>
          <p:cNvSpPr txBox="1">
            <a:spLocks noChangeArrowheads="1"/>
          </p:cNvSpPr>
          <p:nvPr/>
        </p:nvSpPr>
        <p:spPr bwMode="auto">
          <a:xfrm>
            <a:off x="1609725" y="560228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68335" name="Text Box 47"/>
          <p:cNvSpPr txBox="1">
            <a:spLocks noChangeArrowheads="1"/>
          </p:cNvSpPr>
          <p:nvPr/>
        </p:nvSpPr>
        <p:spPr bwMode="auto">
          <a:xfrm>
            <a:off x="7064375" y="56022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7910513" y="5602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68337" name="Text Box 49"/>
          <p:cNvSpPr txBox="1">
            <a:spLocks noChangeArrowheads="1"/>
          </p:cNvSpPr>
          <p:nvPr/>
        </p:nvSpPr>
        <p:spPr bwMode="auto">
          <a:xfrm>
            <a:off x="2497138" y="56022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3440113" y="560228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68339" name="Text Box 51"/>
          <p:cNvSpPr txBox="1">
            <a:spLocks noChangeArrowheads="1"/>
          </p:cNvSpPr>
          <p:nvPr/>
        </p:nvSpPr>
        <p:spPr bwMode="auto">
          <a:xfrm>
            <a:off x="4337050" y="5602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68340" name="Text Box 52"/>
          <p:cNvSpPr txBox="1">
            <a:spLocks noChangeArrowheads="1"/>
          </p:cNvSpPr>
          <p:nvPr/>
        </p:nvSpPr>
        <p:spPr bwMode="auto">
          <a:xfrm>
            <a:off x="5216525" y="5602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68341" name="Text Box 53"/>
          <p:cNvSpPr txBox="1">
            <a:spLocks noChangeArrowheads="1"/>
          </p:cNvSpPr>
          <p:nvPr/>
        </p:nvSpPr>
        <p:spPr bwMode="auto">
          <a:xfrm>
            <a:off x="6169025" y="56022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069143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</a:t>
            </a:r>
          </a:p>
        </p:txBody>
      </p:sp>
      <p:cxnSp>
        <p:nvCxnSpPr>
          <p:cNvPr id="269315" name="AutoShape 3"/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16" name="AutoShape 4"/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317" name="AutoShape 5"/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69318" name="AutoShape 6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69319" name="AutoShape 7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69320" name="AutoShape 8"/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69321" name="AutoShape 9"/>
          <p:cNvSpPr>
            <a:spLocks noChangeArrowheads="1"/>
          </p:cNvSpPr>
          <p:nvPr/>
        </p:nvSpPr>
        <p:spPr bwMode="auto">
          <a:xfrm>
            <a:off x="42846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69322" name="AutoShape 10"/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69323" name="AutoShape 11"/>
          <p:cNvSpPr>
            <a:spLocks noChangeArrowheads="1"/>
          </p:cNvSpPr>
          <p:nvPr/>
        </p:nvSpPr>
        <p:spPr bwMode="auto">
          <a:xfrm>
            <a:off x="51816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69324" name="AutoShape 12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69325" name="AutoShape 13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69326" name="Text Box 14"/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69327" name="Text Box 15"/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69328" name="Text Box 16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69329" name="Text Box 17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69330" name="Text Box 18"/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69331" name="Text Box 19"/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4354513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52339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69335" name="AutoShape 23"/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7372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</a:t>
            </a:r>
          </a:p>
        </p:txBody>
      </p:sp>
      <p:cxnSp>
        <p:nvCxnSpPr>
          <p:cNvPr id="270339" name="AutoShape 3"/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340" name="AutoShape 4"/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0341" name="AutoShape 5"/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0342" name="AutoShape 6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0343" name="AutoShape 7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0344" name="AutoShape 8"/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0345" name="AutoShape 9"/>
          <p:cNvSpPr>
            <a:spLocks noChangeArrowheads="1"/>
          </p:cNvSpPr>
          <p:nvPr/>
        </p:nvSpPr>
        <p:spPr bwMode="auto">
          <a:xfrm>
            <a:off x="42846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0346" name="AutoShape 10"/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0347" name="AutoShape 11"/>
          <p:cNvSpPr>
            <a:spLocks noChangeArrowheads="1"/>
          </p:cNvSpPr>
          <p:nvPr/>
        </p:nvSpPr>
        <p:spPr bwMode="auto">
          <a:xfrm>
            <a:off x="51816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0348" name="AutoShape 12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0349" name="AutoShape 13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0353" name="Text Box 17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0354" name="Text Box 18"/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0355" name="Text Box 19"/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0356" name="Text Box 20"/>
          <p:cNvSpPr txBox="1">
            <a:spLocks noChangeArrowheads="1"/>
          </p:cNvSpPr>
          <p:nvPr/>
        </p:nvSpPr>
        <p:spPr bwMode="auto">
          <a:xfrm>
            <a:off x="4354513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0357" name="Text Box 21"/>
          <p:cNvSpPr txBox="1">
            <a:spLocks noChangeArrowheads="1"/>
          </p:cNvSpPr>
          <p:nvPr/>
        </p:nvSpPr>
        <p:spPr bwMode="auto">
          <a:xfrm>
            <a:off x="52339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70358" name="Text Box 22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0359" name="AutoShape 23"/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cxnSp>
        <p:nvCxnSpPr>
          <p:cNvPr id="270360" name="AutoShape 24"/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361" name="AutoShape 25"/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0362" name="AutoShape 26"/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3237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</a:t>
            </a:r>
          </a:p>
        </p:txBody>
      </p:sp>
      <p:cxnSp>
        <p:nvCxnSpPr>
          <p:cNvPr id="271363" name="AutoShape 3"/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364" name="AutoShape 4"/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1365" name="AutoShape 5"/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1366" name="AutoShape 6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1367" name="AutoShape 7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1368" name="AutoShape 8"/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1369" name="AutoShape 9"/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1370" name="AutoShape 10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1371" name="AutoShape 11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1373" name="Text Box 13"/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1376" name="Text Box 16"/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1377" name="Text Box 17"/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1378" name="Text Box 18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1379" name="AutoShape 19"/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cxnSp>
        <p:nvCxnSpPr>
          <p:cNvPr id="271380" name="AutoShape 20"/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1381" name="AutoShape 21"/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1382" name="AutoShape 22"/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grpSp>
        <p:nvGrpSpPr>
          <p:cNvPr id="271383" name="Group 23"/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271384" name="AutoShape 24"/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1385" name="AutoShape 2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1386" name="Text Box 26"/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71387" name="Text Box 27"/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H</a:t>
              </a:r>
            </a:p>
          </p:txBody>
        </p:sp>
        <p:cxnSp>
          <p:nvCxnSpPr>
            <p:cNvPr id="271388" name="AutoShape 28"/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1389" name="AutoShape 29"/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1390" name="AutoShape 30"/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94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</a:t>
            </a:r>
          </a:p>
        </p:txBody>
      </p:sp>
      <p:cxnSp>
        <p:nvCxnSpPr>
          <p:cNvPr id="272387" name="AutoShape 3"/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388" name="AutoShape 4"/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389" name="AutoShape 5"/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2390" name="AutoShape 6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2391" name="AutoShape 7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2392" name="AutoShape 8"/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2393" name="AutoShape 9"/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2394" name="AutoShape 10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2395" name="AutoShape 11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2398" name="Text Box 14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2400" name="Text Box 16"/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2401" name="Text Box 17"/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2402" name="Text Box 18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2403" name="AutoShape 19"/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cxnSp>
        <p:nvCxnSpPr>
          <p:cNvPr id="272404" name="AutoShape 20"/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405" name="AutoShape 21"/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406" name="AutoShape 22"/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grpSp>
        <p:nvGrpSpPr>
          <p:cNvPr id="272407" name="Group 23"/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272408" name="AutoShape 24"/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2409" name="AutoShape 2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2410" name="Text Box 26"/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72411" name="Text Box 27"/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H</a:t>
              </a:r>
            </a:p>
          </p:txBody>
        </p:sp>
        <p:cxnSp>
          <p:nvCxnSpPr>
            <p:cNvPr id="272412" name="AutoShape 28"/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2413" name="AutoShape 29"/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2414" name="AutoShape 30"/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2415" name="AutoShape 31"/>
          <p:cNvCxnSpPr>
            <a:cxnSpLocks noChangeShapeType="1"/>
          </p:cNvCxnSpPr>
          <p:nvPr/>
        </p:nvCxnSpPr>
        <p:spPr bwMode="auto">
          <a:xfrm flipV="1">
            <a:off x="1357313" y="3657600"/>
            <a:ext cx="9239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2416" name="AutoShape 32"/>
          <p:cNvCxnSpPr>
            <a:cxnSpLocks noChangeShapeType="1"/>
          </p:cNvCxnSpPr>
          <p:nvPr/>
        </p:nvCxnSpPr>
        <p:spPr bwMode="auto">
          <a:xfrm flipH="1" flipV="1">
            <a:off x="2281238" y="3657600"/>
            <a:ext cx="9001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2417" name="AutoShape 33"/>
          <p:cNvSpPr>
            <a:spLocks noChangeArrowheads="1"/>
          </p:cNvSpPr>
          <p:nvPr/>
        </p:nvSpPr>
        <p:spPr bwMode="auto">
          <a:xfrm>
            <a:off x="203835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76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/>
              <a:t>The 0/1 Knapsack problem</a:t>
            </a:r>
            <a:endParaRPr lang="en-US" b="1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648200"/>
          </a:xfrm>
          <a:noFill/>
          <a:ln/>
        </p:spPr>
        <p:txBody>
          <a:bodyPr lIns="92075" tIns="46038" rIns="92075" bIns="46038"/>
          <a:lstStyle/>
          <a:p>
            <a:r>
              <a:rPr lang="en-US" sz="2400" b="1" dirty="0"/>
              <a:t>Given a knapsack with weight </a:t>
            </a:r>
            <a:r>
              <a:rPr lang="en-US" sz="2400" b="1" i="1" dirty="0"/>
              <a:t>W &gt; </a:t>
            </a:r>
            <a:r>
              <a:rPr lang="en-US" sz="2400" b="1" dirty="0"/>
              <a:t>0</a:t>
            </a:r>
            <a:r>
              <a:rPr lang="en-US" sz="2400" b="1" i="1" dirty="0"/>
              <a:t>.</a:t>
            </a:r>
            <a:r>
              <a:rPr lang="en-US" sz="2400" b="1" dirty="0"/>
              <a:t> 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i="1" dirty="0"/>
              <a:t>A </a:t>
            </a:r>
            <a:r>
              <a:rPr lang="en-US" sz="2400" b="1" dirty="0"/>
              <a:t>set</a:t>
            </a:r>
            <a:r>
              <a:rPr lang="en-US" sz="2400" b="1" i="1" dirty="0"/>
              <a:t> S</a:t>
            </a:r>
            <a:r>
              <a:rPr lang="en-US" sz="2400" b="1" dirty="0"/>
              <a:t> of</a:t>
            </a:r>
            <a:r>
              <a:rPr lang="en-US" sz="2400" b="1" i="1" dirty="0"/>
              <a:t> n</a:t>
            </a:r>
            <a:r>
              <a:rPr lang="en-US" sz="2400" b="1" dirty="0"/>
              <a:t> items with weights </a:t>
            </a:r>
            <a:r>
              <a:rPr lang="en-US" sz="2400" b="1" i="1" dirty="0" err="1"/>
              <a:t>w</a:t>
            </a:r>
            <a:r>
              <a:rPr lang="en-US" sz="2400" b="1" i="1" baseline="-25000" dirty="0" err="1"/>
              <a:t>i</a:t>
            </a:r>
            <a:r>
              <a:rPr lang="en-US" sz="2400" b="1" i="1" baseline="-25000" dirty="0"/>
              <a:t> </a:t>
            </a:r>
            <a:r>
              <a:rPr lang="en-US" sz="2400" b="1" i="1" dirty="0"/>
              <a:t>&gt;</a:t>
            </a:r>
            <a:r>
              <a:rPr lang="en-US" sz="2400" b="1" dirty="0"/>
              <a:t>0 and 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b="1" dirty="0" smtClean="0"/>
              <a:t>profits </a:t>
            </a:r>
            <a:r>
              <a:rPr lang="en-US" sz="2400" b="1" i="1" dirty="0" smtClean="0"/>
              <a:t>p</a:t>
            </a:r>
            <a:r>
              <a:rPr lang="en-US" sz="2400" b="1" i="1" baseline="-25000" dirty="0" smtClean="0"/>
              <a:t>i</a:t>
            </a:r>
            <a:r>
              <a:rPr lang="en-US" sz="2400" b="1" i="1" dirty="0"/>
              <a:t>&gt; 0</a:t>
            </a:r>
            <a:r>
              <a:rPr lang="en-US" sz="2400" b="1" dirty="0"/>
              <a:t> for </a:t>
            </a:r>
            <a:r>
              <a:rPr lang="en-US" sz="2400" b="1" i="1" dirty="0"/>
              <a:t>i </a:t>
            </a:r>
            <a:r>
              <a:rPr lang="en-US" sz="2400" b="1" dirty="0"/>
              <a:t>= 1,…,</a:t>
            </a:r>
            <a:r>
              <a:rPr lang="en-US" sz="2400" b="1" i="1" dirty="0"/>
              <a:t>n</a:t>
            </a:r>
            <a:r>
              <a:rPr lang="en-US" sz="2400" b="1" dirty="0"/>
              <a:t>. 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i="1" dirty="0"/>
              <a:t>S</a:t>
            </a:r>
            <a:r>
              <a:rPr lang="en-US" sz="2400" b="1" dirty="0"/>
              <a:t> = { (</a:t>
            </a:r>
            <a:r>
              <a:rPr lang="en-US" sz="2400" b="1" i="1" dirty="0"/>
              <a:t>item</a:t>
            </a:r>
            <a:r>
              <a:rPr lang="en-US" sz="2400" b="1" baseline="-25000" dirty="0"/>
              <a:t>1</a:t>
            </a:r>
            <a:r>
              <a:rPr lang="en-US" sz="2400" b="1" dirty="0"/>
              <a:t>, </a:t>
            </a:r>
            <a:r>
              <a:rPr lang="en-US" sz="2400" b="1" i="1" dirty="0"/>
              <a:t>w</a:t>
            </a:r>
            <a:r>
              <a:rPr lang="en-US" sz="2400" b="1" i="1" baseline="-25000" dirty="0"/>
              <a:t>1</a:t>
            </a:r>
            <a:r>
              <a:rPr lang="en-US" sz="2400" b="1" dirty="0"/>
              <a:t>, </a:t>
            </a:r>
            <a:r>
              <a:rPr lang="en-US" sz="2400" b="1" i="1" dirty="0" smtClean="0"/>
              <a:t>p</a:t>
            </a:r>
            <a:r>
              <a:rPr lang="en-US" sz="2400" b="1" baseline="-25000" dirty="0" smtClean="0"/>
              <a:t>1</a:t>
            </a:r>
            <a:r>
              <a:rPr lang="en-US" sz="2400" b="1" i="1" baseline="-25000" dirty="0" smtClean="0"/>
              <a:t> </a:t>
            </a:r>
            <a:r>
              <a:rPr lang="en-US" sz="2400" b="1" dirty="0"/>
              <a:t>),  (</a:t>
            </a:r>
            <a:r>
              <a:rPr lang="en-US" sz="2400" b="1" i="1" dirty="0"/>
              <a:t>item</a:t>
            </a:r>
            <a:r>
              <a:rPr lang="en-US" sz="2400" b="1" baseline="-25000" dirty="0"/>
              <a:t>2</a:t>
            </a:r>
            <a:r>
              <a:rPr lang="en-US" sz="2400" b="1" dirty="0"/>
              <a:t>, </a:t>
            </a:r>
            <a:r>
              <a:rPr lang="en-US" sz="2400" b="1" i="1" dirty="0"/>
              <a:t>w</a:t>
            </a:r>
            <a:r>
              <a:rPr lang="en-US" sz="2400" b="1" i="1" baseline="-25000" dirty="0"/>
              <a:t>2</a:t>
            </a:r>
            <a:r>
              <a:rPr lang="en-US" sz="2400" b="1" dirty="0"/>
              <a:t>, </a:t>
            </a:r>
            <a:r>
              <a:rPr lang="en-US" sz="2400" b="1" i="1" dirty="0" smtClean="0"/>
              <a:t>p</a:t>
            </a:r>
            <a:r>
              <a:rPr lang="en-US" sz="2400" b="1" baseline="-25000" dirty="0" smtClean="0"/>
              <a:t>2 </a:t>
            </a:r>
            <a:r>
              <a:rPr lang="en-US" sz="2400" b="1" dirty="0"/>
              <a:t>) ,</a:t>
            </a:r>
            <a:br>
              <a:rPr lang="en-US" sz="2400" b="1" dirty="0"/>
            </a:br>
            <a:r>
              <a:rPr lang="en-US" sz="2400" b="1" dirty="0"/>
              <a:t>	 . . . , ( </a:t>
            </a:r>
            <a:r>
              <a:rPr lang="en-US" sz="2400" b="1" i="1" dirty="0" err="1"/>
              <a:t>item</a:t>
            </a:r>
            <a:r>
              <a:rPr lang="en-US" sz="2400" b="1" i="1" baseline="-25000" dirty="0" err="1"/>
              <a:t>n</a:t>
            </a:r>
            <a:r>
              <a:rPr lang="en-US" sz="2400" b="1" i="1" baseline="-25000" dirty="0"/>
              <a:t>,</a:t>
            </a:r>
            <a:r>
              <a:rPr lang="en-US" sz="2400" b="1" i="1" dirty="0"/>
              <a:t> </a:t>
            </a:r>
            <a:r>
              <a:rPr lang="en-US" sz="2400" b="1" i="1" dirty="0" err="1"/>
              <a:t>w</a:t>
            </a:r>
            <a:r>
              <a:rPr lang="en-US" sz="2400" b="1" i="1" baseline="-25000" dirty="0" err="1"/>
              <a:t>n</a:t>
            </a:r>
            <a:r>
              <a:rPr lang="en-US" sz="2400" b="1" i="1" dirty="0"/>
              <a:t>, </a:t>
            </a:r>
            <a:r>
              <a:rPr lang="en-US" sz="2400" b="1" i="1" dirty="0" err="1" smtClean="0"/>
              <a:t>p</a:t>
            </a:r>
            <a:r>
              <a:rPr lang="en-US" sz="2400" b="1" i="1" baseline="-25000" dirty="0" err="1" smtClean="0"/>
              <a:t>n</a:t>
            </a:r>
            <a:r>
              <a:rPr lang="en-US" sz="2400" b="1" i="1" baseline="-25000" dirty="0" smtClean="0"/>
              <a:t> </a:t>
            </a:r>
            <a:r>
              <a:rPr lang="en-US" sz="2400" b="1" dirty="0"/>
              <a:t>)</a:t>
            </a:r>
            <a:r>
              <a:rPr lang="en-US" sz="2400" b="1" i="1" baseline="-25000" dirty="0"/>
              <a:t> </a:t>
            </a:r>
            <a:r>
              <a:rPr lang="en-US" sz="2400" b="1" dirty="0"/>
              <a:t>}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b="1" dirty="0"/>
              <a:t>Find a subset of the items which does not exceed the weight  </a:t>
            </a:r>
            <a:r>
              <a:rPr lang="en-US" sz="2400" b="1" i="1" dirty="0"/>
              <a:t>W</a:t>
            </a:r>
            <a:r>
              <a:rPr lang="en-US" sz="2400" b="1" dirty="0"/>
              <a:t> of the knapsack and maximizes the </a:t>
            </a:r>
            <a:r>
              <a:rPr lang="en-US" sz="2400" b="1" dirty="0" smtClean="0"/>
              <a:t>profit.</a:t>
            </a:r>
            <a:endParaRPr lang="en-US" sz="2400" b="1" dirty="0"/>
          </a:p>
          <a:p>
            <a:pPr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40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</a:t>
            </a:r>
          </a:p>
        </p:txBody>
      </p:sp>
      <p:cxnSp>
        <p:nvCxnSpPr>
          <p:cNvPr id="273411" name="AutoShape 3"/>
          <p:cNvCxnSpPr>
            <a:cxnSpLocks noChangeShapeType="1"/>
          </p:cNvCxnSpPr>
          <p:nvPr/>
        </p:nvCxnSpPr>
        <p:spPr bwMode="auto">
          <a:xfrm flipV="1">
            <a:off x="9144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12" name="AutoShape 4"/>
          <p:cNvCxnSpPr>
            <a:cxnSpLocks noChangeShapeType="1"/>
          </p:cNvCxnSpPr>
          <p:nvPr/>
        </p:nvCxnSpPr>
        <p:spPr bwMode="auto">
          <a:xfrm flipH="1" flipV="1">
            <a:off x="13716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13" name="AutoShape 5"/>
          <p:cNvSpPr>
            <a:spLocks noChangeArrowheads="1"/>
          </p:cNvSpPr>
          <p:nvPr/>
        </p:nvSpPr>
        <p:spPr bwMode="auto">
          <a:xfrm>
            <a:off x="3370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3414" name="AutoShape 6"/>
          <p:cNvSpPr>
            <a:spLocks noChangeArrowheads="1"/>
          </p:cNvSpPr>
          <p:nvPr/>
        </p:nvSpPr>
        <p:spPr bwMode="auto">
          <a:xfrm>
            <a:off x="685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3415" name="AutoShape 7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3416" name="AutoShape 8"/>
          <p:cNvSpPr>
            <a:spLocks noChangeArrowheads="1"/>
          </p:cNvSpPr>
          <p:nvPr/>
        </p:nvSpPr>
        <p:spPr bwMode="auto">
          <a:xfrm>
            <a:off x="2495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1</a:t>
            </a:r>
          </a:p>
        </p:txBody>
      </p:sp>
      <p:sp>
        <p:nvSpPr>
          <p:cNvPr id="273417" name="AutoShape 9"/>
          <p:cNvSpPr>
            <a:spLocks noChangeArrowheads="1"/>
          </p:cNvSpPr>
          <p:nvPr/>
        </p:nvSpPr>
        <p:spPr bwMode="auto">
          <a:xfrm>
            <a:off x="1590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</a:t>
            </a:r>
          </a:p>
        </p:txBody>
      </p:sp>
      <p:sp>
        <p:nvSpPr>
          <p:cNvPr id="273418" name="AutoShape 10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3419" name="AutoShape 11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738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73421" name="Text Box 13"/>
          <p:cNvSpPr txBox="1">
            <a:spLocks noChangeArrowheads="1"/>
          </p:cNvSpPr>
          <p:nvPr/>
        </p:nvSpPr>
        <p:spPr bwMode="auto">
          <a:xfrm>
            <a:off x="1627188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273422" name="Text Box 14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3424" name="Text Box 16"/>
          <p:cNvSpPr txBox="1">
            <a:spLocks noChangeArrowheads="1"/>
          </p:cNvSpPr>
          <p:nvPr/>
        </p:nvSpPr>
        <p:spPr bwMode="auto">
          <a:xfrm>
            <a:off x="2514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3457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3427" name="AutoShape 19"/>
          <p:cNvSpPr>
            <a:spLocks noChangeArrowheads="1"/>
          </p:cNvSpPr>
          <p:nvPr/>
        </p:nvSpPr>
        <p:spPr bwMode="auto">
          <a:xfrm>
            <a:off x="1133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cxnSp>
        <p:nvCxnSpPr>
          <p:cNvPr id="273428" name="AutoShape 20"/>
          <p:cNvCxnSpPr>
            <a:cxnSpLocks noChangeShapeType="1"/>
          </p:cNvCxnSpPr>
          <p:nvPr/>
        </p:nvCxnSpPr>
        <p:spPr bwMode="auto">
          <a:xfrm flipV="1">
            <a:off x="272415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29" name="AutoShape 21"/>
          <p:cNvCxnSpPr>
            <a:cxnSpLocks noChangeShapeType="1"/>
          </p:cNvCxnSpPr>
          <p:nvPr/>
        </p:nvCxnSpPr>
        <p:spPr bwMode="auto">
          <a:xfrm flipH="1" flipV="1">
            <a:off x="318135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30" name="AutoShape 22"/>
          <p:cNvSpPr>
            <a:spLocks noChangeArrowheads="1"/>
          </p:cNvSpPr>
          <p:nvPr/>
        </p:nvSpPr>
        <p:spPr bwMode="auto">
          <a:xfrm>
            <a:off x="2952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grpSp>
        <p:nvGrpSpPr>
          <p:cNvPr id="273431" name="Group 23"/>
          <p:cNvGrpSpPr>
            <a:grpSpLocks/>
          </p:cNvGrpSpPr>
          <p:nvPr/>
        </p:nvGrpSpPr>
        <p:grpSpPr bwMode="auto">
          <a:xfrm>
            <a:off x="4284663" y="4371975"/>
            <a:ext cx="1354137" cy="2144713"/>
            <a:chOff x="2699" y="2754"/>
            <a:chExt cx="853" cy="1351"/>
          </a:xfrm>
        </p:grpSpPr>
        <p:sp>
          <p:nvSpPr>
            <p:cNvPr id="273432" name="AutoShape 24"/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3433" name="AutoShape 2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sp>
          <p:nvSpPr>
            <p:cNvPr id="273434" name="Text Box 26"/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273435" name="Text Box 27"/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H</a:t>
              </a:r>
            </a:p>
          </p:txBody>
        </p:sp>
        <p:cxnSp>
          <p:nvCxnSpPr>
            <p:cNvPr id="273436" name="AutoShape 28"/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3437" name="AutoShape 29"/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438" name="AutoShape 30"/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3439" name="AutoShape 31"/>
          <p:cNvCxnSpPr>
            <a:cxnSpLocks noChangeShapeType="1"/>
          </p:cNvCxnSpPr>
          <p:nvPr/>
        </p:nvCxnSpPr>
        <p:spPr bwMode="auto">
          <a:xfrm flipV="1">
            <a:off x="1357313" y="3657600"/>
            <a:ext cx="9239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40" name="AutoShape 32"/>
          <p:cNvCxnSpPr>
            <a:cxnSpLocks noChangeShapeType="1"/>
          </p:cNvCxnSpPr>
          <p:nvPr/>
        </p:nvCxnSpPr>
        <p:spPr bwMode="auto">
          <a:xfrm flipH="1" flipV="1">
            <a:off x="2281238" y="3657600"/>
            <a:ext cx="9001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41" name="AutoShape 33"/>
          <p:cNvSpPr>
            <a:spLocks noChangeArrowheads="1"/>
          </p:cNvSpPr>
          <p:nvPr/>
        </p:nvSpPr>
        <p:spPr bwMode="auto">
          <a:xfrm>
            <a:off x="203835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cxnSp>
        <p:nvCxnSpPr>
          <p:cNvPr id="273442" name="AutoShape 34"/>
          <p:cNvCxnSpPr>
            <a:cxnSpLocks noChangeShapeType="1"/>
          </p:cNvCxnSpPr>
          <p:nvPr/>
        </p:nvCxnSpPr>
        <p:spPr bwMode="auto">
          <a:xfrm flipV="1">
            <a:off x="63119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3443" name="AutoShape 35"/>
          <p:cNvCxnSpPr>
            <a:cxnSpLocks noChangeShapeType="1"/>
          </p:cNvCxnSpPr>
          <p:nvPr/>
        </p:nvCxnSpPr>
        <p:spPr bwMode="auto">
          <a:xfrm flipH="1" flipV="1">
            <a:off x="67691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3444" name="AutoShape 36"/>
          <p:cNvSpPr>
            <a:spLocks noChangeArrowheads="1"/>
          </p:cNvSpPr>
          <p:nvPr/>
        </p:nvSpPr>
        <p:spPr bwMode="auto">
          <a:xfrm>
            <a:off x="65309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28188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6</a:t>
            </a:r>
          </a:p>
        </p:txBody>
      </p:sp>
      <p:sp>
        <p:nvSpPr>
          <p:cNvPr id="274435" name="AutoShape 3"/>
          <p:cNvSpPr>
            <a:spLocks noChangeArrowheads="1"/>
          </p:cNvSpPr>
          <p:nvPr/>
        </p:nvSpPr>
        <p:spPr bwMode="auto">
          <a:xfrm>
            <a:off x="6083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4436" name="AutoShape 4"/>
          <p:cNvSpPr>
            <a:spLocks noChangeArrowheads="1"/>
          </p:cNvSpPr>
          <p:nvPr/>
        </p:nvSpPr>
        <p:spPr bwMode="auto">
          <a:xfrm>
            <a:off x="6988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4437" name="AutoShape 5"/>
          <p:cNvSpPr>
            <a:spLocks noChangeArrowheads="1"/>
          </p:cNvSpPr>
          <p:nvPr/>
        </p:nvSpPr>
        <p:spPr bwMode="auto">
          <a:xfrm>
            <a:off x="7893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7081838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7927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auto">
          <a:xfrm>
            <a:off x="6186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4441" name="AutoShape 9"/>
          <p:cNvSpPr>
            <a:spLocks noChangeArrowheads="1"/>
          </p:cNvSpPr>
          <p:nvPr/>
        </p:nvSpPr>
        <p:spPr bwMode="auto">
          <a:xfrm>
            <a:off x="4284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4442" name="AutoShape 10"/>
          <p:cNvSpPr>
            <a:spLocks noChangeArrowheads="1"/>
          </p:cNvSpPr>
          <p:nvPr/>
        </p:nvSpPr>
        <p:spPr bwMode="auto">
          <a:xfrm>
            <a:off x="5181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4445" name="AutoShape 13"/>
          <p:cNvCxnSpPr>
            <a:cxnSpLocks noChangeShapeType="1"/>
          </p:cNvCxnSpPr>
          <p:nvPr/>
        </p:nvCxnSpPr>
        <p:spPr bwMode="auto">
          <a:xfrm flipV="1">
            <a:off x="4513263" y="3657600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46" name="AutoShape 14"/>
          <p:cNvCxnSpPr>
            <a:cxnSpLocks noChangeShapeType="1"/>
          </p:cNvCxnSpPr>
          <p:nvPr/>
        </p:nvCxnSpPr>
        <p:spPr bwMode="auto">
          <a:xfrm flipH="1" flipV="1">
            <a:off x="4970463" y="3657600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447" name="AutoShape 15"/>
          <p:cNvSpPr>
            <a:spLocks noChangeArrowheads="1"/>
          </p:cNvSpPr>
          <p:nvPr/>
        </p:nvSpPr>
        <p:spPr bwMode="auto">
          <a:xfrm>
            <a:off x="4724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grpSp>
        <p:nvGrpSpPr>
          <p:cNvPr id="274448" name="Group 16"/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cxnSp>
          <p:nvCxnSpPr>
            <p:cNvPr id="274449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50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51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4452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4453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4454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4455" name="Text Box 23"/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4456" name="Text Box 24"/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4457" name="Text Box 25"/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4458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4459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4460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61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62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4463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464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4465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4466" name="AutoShape 34"/>
          <p:cNvCxnSpPr>
            <a:cxnSpLocks noChangeShapeType="1"/>
            <a:endCxn id="274471" idx="4"/>
          </p:cNvCxnSpPr>
          <p:nvPr/>
        </p:nvCxnSpPr>
        <p:spPr bwMode="auto">
          <a:xfrm flipV="1">
            <a:off x="2286000" y="2481263"/>
            <a:ext cx="1400175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67" name="AutoShape 35"/>
          <p:cNvCxnSpPr>
            <a:cxnSpLocks noChangeShapeType="1"/>
            <a:endCxn id="274471" idx="4"/>
          </p:cNvCxnSpPr>
          <p:nvPr/>
        </p:nvCxnSpPr>
        <p:spPr bwMode="auto">
          <a:xfrm flipH="1" flipV="1">
            <a:off x="3686175" y="2481263"/>
            <a:ext cx="1262063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68" name="AutoShape 36"/>
          <p:cNvCxnSpPr>
            <a:cxnSpLocks noChangeShapeType="1"/>
          </p:cNvCxnSpPr>
          <p:nvPr/>
        </p:nvCxnSpPr>
        <p:spPr bwMode="auto">
          <a:xfrm flipV="1">
            <a:off x="6311900" y="4829175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69" name="AutoShape 37"/>
          <p:cNvCxnSpPr>
            <a:cxnSpLocks noChangeShapeType="1"/>
          </p:cNvCxnSpPr>
          <p:nvPr/>
        </p:nvCxnSpPr>
        <p:spPr bwMode="auto">
          <a:xfrm flipH="1" flipV="1">
            <a:off x="6769100" y="4829175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470" name="AutoShape 38"/>
          <p:cNvSpPr>
            <a:spLocks noChangeArrowheads="1"/>
          </p:cNvSpPr>
          <p:nvPr/>
        </p:nvSpPr>
        <p:spPr bwMode="auto">
          <a:xfrm>
            <a:off x="65309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6</a:t>
            </a:r>
          </a:p>
        </p:txBody>
      </p:sp>
      <p:sp>
        <p:nvSpPr>
          <p:cNvPr id="274471" name="AutoShape 39"/>
          <p:cNvSpPr>
            <a:spLocks noChangeArrowheads="1"/>
          </p:cNvSpPr>
          <p:nvPr/>
        </p:nvSpPr>
        <p:spPr bwMode="auto">
          <a:xfrm>
            <a:off x="3457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62173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7</a:t>
            </a:r>
          </a:p>
        </p:txBody>
      </p:sp>
      <p:sp>
        <p:nvSpPr>
          <p:cNvPr id="275459" name="AutoShape 3"/>
          <p:cNvSpPr>
            <a:spLocks noChangeArrowheads="1"/>
          </p:cNvSpPr>
          <p:nvPr/>
        </p:nvSpPr>
        <p:spPr bwMode="auto">
          <a:xfrm>
            <a:off x="60833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5460" name="AutoShape 4"/>
          <p:cNvSpPr>
            <a:spLocks noChangeArrowheads="1"/>
          </p:cNvSpPr>
          <p:nvPr/>
        </p:nvSpPr>
        <p:spPr bwMode="auto">
          <a:xfrm>
            <a:off x="69881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5461" name="AutoShape 5"/>
          <p:cNvSpPr>
            <a:spLocks noChangeArrowheads="1"/>
          </p:cNvSpPr>
          <p:nvPr/>
        </p:nvSpPr>
        <p:spPr bwMode="auto">
          <a:xfrm>
            <a:off x="7470775" y="3186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7081838" y="48879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auto">
          <a:xfrm>
            <a:off x="7540625" y="36718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6083300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5465" name="AutoShape 9"/>
          <p:cNvSpPr>
            <a:spLocks noChangeArrowheads="1"/>
          </p:cNvSpPr>
          <p:nvPr/>
        </p:nvSpPr>
        <p:spPr bwMode="auto">
          <a:xfrm>
            <a:off x="4284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5466" name="AutoShape 10"/>
          <p:cNvSpPr>
            <a:spLocks noChangeArrowheads="1"/>
          </p:cNvSpPr>
          <p:nvPr/>
        </p:nvSpPr>
        <p:spPr bwMode="auto">
          <a:xfrm>
            <a:off x="5181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5469" name="AutoShape 13"/>
          <p:cNvCxnSpPr>
            <a:cxnSpLocks noChangeShapeType="1"/>
            <a:stCxn id="275465" idx="0"/>
            <a:endCxn id="275471" idx="4"/>
          </p:cNvCxnSpPr>
          <p:nvPr/>
        </p:nvCxnSpPr>
        <p:spPr bwMode="auto">
          <a:xfrm flipV="1">
            <a:off x="4513263" y="3671888"/>
            <a:ext cx="439737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70" name="AutoShape 14"/>
          <p:cNvCxnSpPr>
            <a:cxnSpLocks noChangeShapeType="1"/>
            <a:stCxn id="275466" idx="0"/>
            <a:endCxn id="275471" idx="4"/>
          </p:cNvCxnSpPr>
          <p:nvPr/>
        </p:nvCxnSpPr>
        <p:spPr bwMode="auto">
          <a:xfrm flipH="1" flipV="1">
            <a:off x="4953000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471" name="AutoShape 15"/>
          <p:cNvSpPr>
            <a:spLocks noChangeArrowheads="1"/>
          </p:cNvSpPr>
          <p:nvPr/>
        </p:nvSpPr>
        <p:spPr bwMode="auto">
          <a:xfrm>
            <a:off x="4724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grpSp>
        <p:nvGrpSpPr>
          <p:cNvPr id="275472" name="Group 16"/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cxnSp>
          <p:nvCxnSpPr>
            <p:cNvPr id="275473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474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5475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5476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5477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5478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5479" name="Text Box 23"/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5480" name="Text Box 24"/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5481" name="Text Box 25"/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5482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5483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5484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485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5486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5487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5488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5489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5490" name="AutoShape 34"/>
          <p:cNvCxnSpPr>
            <a:cxnSpLocks noChangeShapeType="1"/>
            <a:stCxn id="275489" idx="0"/>
            <a:endCxn id="275495" idx="4"/>
          </p:cNvCxnSpPr>
          <p:nvPr/>
        </p:nvCxnSpPr>
        <p:spPr bwMode="auto">
          <a:xfrm flipV="1">
            <a:off x="2266950" y="2481263"/>
            <a:ext cx="14192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1" name="AutoShape 35"/>
          <p:cNvCxnSpPr>
            <a:cxnSpLocks noChangeShapeType="1"/>
            <a:stCxn id="275471" idx="0"/>
            <a:endCxn id="275495" idx="4"/>
          </p:cNvCxnSpPr>
          <p:nvPr/>
        </p:nvCxnSpPr>
        <p:spPr bwMode="auto">
          <a:xfrm flipH="1" flipV="1">
            <a:off x="3686175" y="2481263"/>
            <a:ext cx="12668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2" name="AutoShape 36"/>
          <p:cNvCxnSpPr>
            <a:cxnSpLocks noChangeShapeType="1"/>
            <a:stCxn id="275459" idx="0"/>
            <a:endCxn id="275494" idx="4"/>
          </p:cNvCxnSpPr>
          <p:nvPr/>
        </p:nvCxnSpPr>
        <p:spPr bwMode="auto">
          <a:xfrm flipV="1">
            <a:off x="6311900" y="3671888"/>
            <a:ext cx="4476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3" name="AutoShape 37"/>
          <p:cNvCxnSpPr>
            <a:cxnSpLocks noChangeShapeType="1"/>
            <a:stCxn id="275460" idx="0"/>
            <a:endCxn id="275494" idx="4"/>
          </p:cNvCxnSpPr>
          <p:nvPr/>
        </p:nvCxnSpPr>
        <p:spPr bwMode="auto">
          <a:xfrm flipH="1" flipV="1">
            <a:off x="6759575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494" name="AutoShape 38"/>
          <p:cNvSpPr>
            <a:spLocks noChangeArrowheads="1"/>
          </p:cNvSpPr>
          <p:nvPr/>
        </p:nvSpPr>
        <p:spPr bwMode="auto">
          <a:xfrm>
            <a:off x="6530975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6</a:t>
            </a:r>
          </a:p>
        </p:txBody>
      </p:sp>
      <p:sp>
        <p:nvSpPr>
          <p:cNvPr id="275495" name="AutoShape 39"/>
          <p:cNvSpPr>
            <a:spLocks noChangeArrowheads="1"/>
          </p:cNvSpPr>
          <p:nvPr/>
        </p:nvSpPr>
        <p:spPr bwMode="auto">
          <a:xfrm>
            <a:off x="3457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8</a:t>
            </a:r>
          </a:p>
        </p:txBody>
      </p:sp>
      <p:cxnSp>
        <p:nvCxnSpPr>
          <p:cNvPr id="275496" name="AutoShape 40"/>
          <p:cNvCxnSpPr>
            <a:cxnSpLocks noChangeShapeType="1"/>
            <a:stCxn id="275494" idx="0"/>
            <a:endCxn id="275498" idx="4"/>
          </p:cNvCxnSpPr>
          <p:nvPr/>
        </p:nvCxnSpPr>
        <p:spPr bwMode="auto">
          <a:xfrm flipV="1">
            <a:off x="6759575" y="2514600"/>
            <a:ext cx="447675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497" name="AutoShape 41"/>
          <p:cNvCxnSpPr>
            <a:cxnSpLocks noChangeShapeType="1"/>
            <a:stCxn id="275461" idx="0"/>
            <a:endCxn id="275498" idx="4"/>
          </p:cNvCxnSpPr>
          <p:nvPr/>
        </p:nvCxnSpPr>
        <p:spPr bwMode="auto">
          <a:xfrm flipH="1" flipV="1">
            <a:off x="7207250" y="2514600"/>
            <a:ext cx="4921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498" name="AutoShape 42"/>
          <p:cNvSpPr>
            <a:spLocks noChangeArrowheads="1"/>
          </p:cNvSpPr>
          <p:nvPr/>
        </p:nvSpPr>
        <p:spPr bwMode="auto">
          <a:xfrm>
            <a:off x="6978650" y="2043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57910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8</a:t>
            </a:r>
          </a:p>
        </p:txBody>
      </p:sp>
      <p:sp>
        <p:nvSpPr>
          <p:cNvPr id="276483" name="AutoShape 3"/>
          <p:cNvSpPr>
            <a:spLocks noChangeArrowheads="1"/>
          </p:cNvSpPr>
          <p:nvPr/>
        </p:nvSpPr>
        <p:spPr bwMode="auto">
          <a:xfrm>
            <a:off x="60833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6484" name="AutoShape 4"/>
          <p:cNvSpPr>
            <a:spLocks noChangeArrowheads="1"/>
          </p:cNvSpPr>
          <p:nvPr/>
        </p:nvSpPr>
        <p:spPr bwMode="auto">
          <a:xfrm>
            <a:off x="69881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6485" name="AutoShape 5"/>
          <p:cNvSpPr>
            <a:spLocks noChangeArrowheads="1"/>
          </p:cNvSpPr>
          <p:nvPr/>
        </p:nvSpPr>
        <p:spPr bwMode="auto">
          <a:xfrm>
            <a:off x="7470775" y="3186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7081838" y="48879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6487" name="Text Box 7"/>
          <p:cNvSpPr txBox="1">
            <a:spLocks noChangeArrowheads="1"/>
          </p:cNvSpPr>
          <p:nvPr/>
        </p:nvSpPr>
        <p:spPr bwMode="auto">
          <a:xfrm>
            <a:off x="7540625" y="36718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6083300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6489" name="AutoShape 9"/>
          <p:cNvSpPr>
            <a:spLocks noChangeArrowheads="1"/>
          </p:cNvSpPr>
          <p:nvPr/>
        </p:nvSpPr>
        <p:spPr bwMode="auto">
          <a:xfrm>
            <a:off x="4284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6490" name="AutoShape 10"/>
          <p:cNvSpPr>
            <a:spLocks noChangeArrowheads="1"/>
          </p:cNvSpPr>
          <p:nvPr/>
        </p:nvSpPr>
        <p:spPr bwMode="auto">
          <a:xfrm>
            <a:off x="5181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6492" name="Text Box 12"/>
          <p:cNvSpPr txBox="1">
            <a:spLocks noChangeArrowheads="1"/>
          </p:cNvSpPr>
          <p:nvPr/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6493" name="AutoShape 13"/>
          <p:cNvCxnSpPr>
            <a:cxnSpLocks noChangeShapeType="1"/>
            <a:stCxn id="276489" idx="0"/>
            <a:endCxn id="276495" idx="4"/>
          </p:cNvCxnSpPr>
          <p:nvPr/>
        </p:nvCxnSpPr>
        <p:spPr bwMode="auto">
          <a:xfrm flipV="1">
            <a:off x="4513263" y="3671888"/>
            <a:ext cx="439737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494" name="AutoShape 14"/>
          <p:cNvCxnSpPr>
            <a:cxnSpLocks noChangeShapeType="1"/>
            <a:stCxn id="276490" idx="0"/>
            <a:endCxn id="276495" idx="4"/>
          </p:cNvCxnSpPr>
          <p:nvPr/>
        </p:nvCxnSpPr>
        <p:spPr bwMode="auto">
          <a:xfrm flipH="1" flipV="1">
            <a:off x="4953000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495" name="AutoShape 15"/>
          <p:cNvSpPr>
            <a:spLocks noChangeArrowheads="1"/>
          </p:cNvSpPr>
          <p:nvPr/>
        </p:nvSpPr>
        <p:spPr bwMode="auto">
          <a:xfrm>
            <a:off x="4724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grpSp>
        <p:nvGrpSpPr>
          <p:cNvPr id="276496" name="Group 16"/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cxnSp>
          <p:nvCxnSpPr>
            <p:cNvPr id="276497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498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499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6500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6501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6502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6503" name="Text Box 23"/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6504" name="Text Box 24"/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6505" name="Text Box 25"/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6506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6507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6508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09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510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6511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512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513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6514" name="AutoShape 34"/>
          <p:cNvCxnSpPr>
            <a:cxnSpLocks noChangeShapeType="1"/>
            <a:stCxn id="276513" idx="0"/>
            <a:endCxn id="276519" idx="4"/>
          </p:cNvCxnSpPr>
          <p:nvPr/>
        </p:nvCxnSpPr>
        <p:spPr bwMode="auto">
          <a:xfrm flipV="1">
            <a:off x="2266950" y="2481263"/>
            <a:ext cx="14192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15" name="AutoShape 35"/>
          <p:cNvCxnSpPr>
            <a:cxnSpLocks noChangeShapeType="1"/>
            <a:stCxn id="276495" idx="0"/>
            <a:endCxn id="276519" idx="4"/>
          </p:cNvCxnSpPr>
          <p:nvPr/>
        </p:nvCxnSpPr>
        <p:spPr bwMode="auto">
          <a:xfrm flipH="1" flipV="1">
            <a:off x="3686175" y="2481263"/>
            <a:ext cx="12668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16" name="AutoShape 36"/>
          <p:cNvCxnSpPr>
            <a:cxnSpLocks noChangeShapeType="1"/>
            <a:stCxn id="276483" idx="0"/>
            <a:endCxn id="276518" idx="4"/>
          </p:cNvCxnSpPr>
          <p:nvPr/>
        </p:nvCxnSpPr>
        <p:spPr bwMode="auto">
          <a:xfrm flipV="1">
            <a:off x="6311900" y="3671888"/>
            <a:ext cx="4476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17" name="AutoShape 37"/>
          <p:cNvCxnSpPr>
            <a:cxnSpLocks noChangeShapeType="1"/>
            <a:stCxn id="276484" idx="0"/>
            <a:endCxn id="276518" idx="4"/>
          </p:cNvCxnSpPr>
          <p:nvPr/>
        </p:nvCxnSpPr>
        <p:spPr bwMode="auto">
          <a:xfrm flipH="1" flipV="1">
            <a:off x="6759575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18" name="AutoShape 38"/>
          <p:cNvSpPr>
            <a:spLocks noChangeArrowheads="1"/>
          </p:cNvSpPr>
          <p:nvPr/>
        </p:nvSpPr>
        <p:spPr bwMode="auto">
          <a:xfrm>
            <a:off x="6530975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6</a:t>
            </a:r>
          </a:p>
        </p:txBody>
      </p:sp>
      <p:sp>
        <p:nvSpPr>
          <p:cNvPr id="276519" name="AutoShape 39"/>
          <p:cNvSpPr>
            <a:spLocks noChangeArrowheads="1"/>
          </p:cNvSpPr>
          <p:nvPr/>
        </p:nvSpPr>
        <p:spPr bwMode="auto">
          <a:xfrm>
            <a:off x="3457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8</a:t>
            </a:r>
          </a:p>
        </p:txBody>
      </p:sp>
      <p:cxnSp>
        <p:nvCxnSpPr>
          <p:cNvPr id="276520" name="AutoShape 40"/>
          <p:cNvCxnSpPr>
            <a:cxnSpLocks noChangeShapeType="1"/>
            <a:stCxn id="276518" idx="0"/>
            <a:endCxn id="276522" idx="4"/>
          </p:cNvCxnSpPr>
          <p:nvPr/>
        </p:nvCxnSpPr>
        <p:spPr bwMode="auto">
          <a:xfrm flipV="1">
            <a:off x="6759575" y="2514600"/>
            <a:ext cx="447675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21" name="AutoShape 41"/>
          <p:cNvCxnSpPr>
            <a:cxnSpLocks noChangeShapeType="1"/>
            <a:stCxn id="276485" idx="0"/>
            <a:endCxn id="276522" idx="4"/>
          </p:cNvCxnSpPr>
          <p:nvPr/>
        </p:nvCxnSpPr>
        <p:spPr bwMode="auto">
          <a:xfrm flipH="1" flipV="1">
            <a:off x="7207250" y="2514600"/>
            <a:ext cx="4921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22" name="AutoShape 42"/>
          <p:cNvSpPr>
            <a:spLocks noChangeArrowheads="1"/>
          </p:cNvSpPr>
          <p:nvPr/>
        </p:nvSpPr>
        <p:spPr bwMode="auto">
          <a:xfrm>
            <a:off x="6978650" y="2043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11</a:t>
            </a:r>
          </a:p>
        </p:txBody>
      </p:sp>
      <p:sp>
        <p:nvSpPr>
          <p:cNvPr id="276523" name="AutoShape 43"/>
          <p:cNvSpPr>
            <a:spLocks noChangeArrowheads="1"/>
          </p:cNvSpPr>
          <p:nvPr/>
        </p:nvSpPr>
        <p:spPr bwMode="auto">
          <a:xfrm>
            <a:off x="5233988" y="8382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cxnSp>
        <p:nvCxnSpPr>
          <p:cNvPr id="276524" name="AutoShape 44"/>
          <p:cNvCxnSpPr>
            <a:cxnSpLocks noChangeShapeType="1"/>
            <a:stCxn id="276519" idx="0"/>
            <a:endCxn id="276523" idx="4"/>
          </p:cNvCxnSpPr>
          <p:nvPr/>
        </p:nvCxnSpPr>
        <p:spPr bwMode="auto">
          <a:xfrm flipV="1">
            <a:off x="3686175" y="1309688"/>
            <a:ext cx="1776413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25" name="AutoShape 45"/>
          <p:cNvCxnSpPr>
            <a:cxnSpLocks noChangeShapeType="1"/>
            <a:stCxn id="276522" idx="0"/>
            <a:endCxn id="276523" idx="4"/>
          </p:cNvCxnSpPr>
          <p:nvPr/>
        </p:nvCxnSpPr>
        <p:spPr bwMode="auto">
          <a:xfrm flipH="1" flipV="1">
            <a:off x="5462588" y="1309688"/>
            <a:ext cx="1744662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1560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Label edges</a:t>
            </a:r>
          </a:p>
        </p:txBody>
      </p:sp>
      <p:sp>
        <p:nvSpPr>
          <p:cNvPr id="277507" name="AutoShape 3"/>
          <p:cNvSpPr>
            <a:spLocks noChangeArrowheads="1"/>
          </p:cNvSpPr>
          <p:nvPr/>
        </p:nvSpPr>
        <p:spPr bwMode="auto">
          <a:xfrm>
            <a:off x="60833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3</a:t>
            </a:r>
          </a:p>
        </p:txBody>
      </p:sp>
      <p:sp>
        <p:nvSpPr>
          <p:cNvPr id="277508" name="AutoShape 4"/>
          <p:cNvSpPr>
            <a:spLocks noChangeArrowheads="1"/>
          </p:cNvSpPr>
          <p:nvPr/>
        </p:nvSpPr>
        <p:spPr bwMode="auto">
          <a:xfrm>
            <a:off x="69881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3</a:t>
            </a:r>
          </a:p>
        </p:txBody>
      </p:sp>
      <p:sp>
        <p:nvSpPr>
          <p:cNvPr id="277509" name="AutoShape 5"/>
          <p:cNvSpPr>
            <a:spLocks noChangeArrowheads="1"/>
          </p:cNvSpPr>
          <p:nvPr/>
        </p:nvSpPr>
        <p:spPr bwMode="auto">
          <a:xfrm>
            <a:off x="7470775" y="3186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5</a:t>
            </a:r>
          </a:p>
        </p:txBody>
      </p:sp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7081838" y="48879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7540625" y="36718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6083300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_</a:t>
            </a:r>
          </a:p>
        </p:txBody>
      </p:sp>
      <p:sp>
        <p:nvSpPr>
          <p:cNvPr id="277513" name="AutoShape 9"/>
          <p:cNvSpPr>
            <a:spLocks noChangeArrowheads="1"/>
          </p:cNvSpPr>
          <p:nvPr/>
        </p:nvSpPr>
        <p:spPr bwMode="auto">
          <a:xfrm>
            <a:off x="4284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7514" name="AutoShape 10"/>
          <p:cNvSpPr>
            <a:spLocks noChangeArrowheads="1"/>
          </p:cNvSpPr>
          <p:nvPr/>
        </p:nvSpPr>
        <p:spPr bwMode="auto">
          <a:xfrm>
            <a:off x="5181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4354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277516" name="Text Box 12"/>
          <p:cNvSpPr txBox="1">
            <a:spLocks noChangeArrowheads="1"/>
          </p:cNvSpPr>
          <p:nvPr/>
        </p:nvSpPr>
        <p:spPr bwMode="auto">
          <a:xfrm>
            <a:off x="5233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</a:t>
            </a:r>
          </a:p>
        </p:txBody>
      </p:sp>
      <p:cxnSp>
        <p:nvCxnSpPr>
          <p:cNvPr id="277517" name="AutoShape 13"/>
          <p:cNvCxnSpPr>
            <a:cxnSpLocks noChangeShapeType="1"/>
            <a:stCxn id="277513" idx="0"/>
            <a:endCxn id="277519" idx="4"/>
          </p:cNvCxnSpPr>
          <p:nvPr/>
        </p:nvCxnSpPr>
        <p:spPr bwMode="auto">
          <a:xfrm flipV="1">
            <a:off x="4513263" y="3671888"/>
            <a:ext cx="439737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18" name="AutoShape 14"/>
          <p:cNvCxnSpPr>
            <a:cxnSpLocks noChangeShapeType="1"/>
            <a:stCxn id="277514" idx="0"/>
            <a:endCxn id="277519" idx="4"/>
          </p:cNvCxnSpPr>
          <p:nvPr/>
        </p:nvCxnSpPr>
        <p:spPr bwMode="auto">
          <a:xfrm flipH="1" flipV="1">
            <a:off x="4953000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19" name="AutoShape 15"/>
          <p:cNvSpPr>
            <a:spLocks noChangeArrowheads="1"/>
          </p:cNvSpPr>
          <p:nvPr/>
        </p:nvSpPr>
        <p:spPr bwMode="auto">
          <a:xfrm>
            <a:off x="4724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grpSp>
        <p:nvGrpSpPr>
          <p:cNvPr id="277520" name="Group 16"/>
          <p:cNvGrpSpPr>
            <a:grpSpLocks/>
          </p:cNvGrpSpPr>
          <p:nvPr/>
        </p:nvGrpSpPr>
        <p:grpSpPr bwMode="auto">
          <a:xfrm>
            <a:off x="685800" y="3200400"/>
            <a:ext cx="3141663" cy="3316288"/>
            <a:chOff x="432" y="2016"/>
            <a:chExt cx="1979" cy="2089"/>
          </a:xfrm>
        </p:grpSpPr>
        <p:cxnSp>
          <p:nvCxnSpPr>
            <p:cNvPr id="277521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22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3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7524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7525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1</a:t>
              </a:r>
            </a:p>
          </p:txBody>
        </p:sp>
        <p:sp>
          <p:nvSpPr>
            <p:cNvPr id="277526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277527" name="Text Box 23"/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277528" name="Text Box 24"/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277529" name="Text Box 25"/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277530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FF"/>
                  </a:solidFill>
                </a:rPr>
                <a:t>T</a:t>
              </a:r>
            </a:p>
          </p:txBody>
        </p:sp>
        <p:sp>
          <p:nvSpPr>
            <p:cNvPr id="277531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7532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3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4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b="1"/>
                <a:t>2</a:t>
              </a:r>
            </a:p>
          </p:txBody>
        </p:sp>
        <p:cxnSp>
          <p:nvCxnSpPr>
            <p:cNvPr id="277535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6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7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/>
                <a:t>4</a:t>
              </a:r>
            </a:p>
          </p:txBody>
        </p:sp>
      </p:grpSp>
      <p:cxnSp>
        <p:nvCxnSpPr>
          <p:cNvPr id="277538" name="AutoShape 34"/>
          <p:cNvCxnSpPr>
            <a:cxnSpLocks noChangeShapeType="1"/>
            <a:stCxn id="277537" idx="0"/>
            <a:endCxn id="277543" idx="4"/>
          </p:cNvCxnSpPr>
          <p:nvPr/>
        </p:nvCxnSpPr>
        <p:spPr bwMode="auto">
          <a:xfrm flipV="1">
            <a:off x="2266950" y="2481263"/>
            <a:ext cx="14192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39" name="AutoShape 35"/>
          <p:cNvCxnSpPr>
            <a:cxnSpLocks noChangeShapeType="1"/>
            <a:stCxn id="277519" idx="0"/>
            <a:endCxn id="277543" idx="4"/>
          </p:cNvCxnSpPr>
          <p:nvPr/>
        </p:nvCxnSpPr>
        <p:spPr bwMode="auto">
          <a:xfrm flipH="1" flipV="1">
            <a:off x="3686175" y="2481263"/>
            <a:ext cx="12668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0" name="AutoShape 36"/>
          <p:cNvCxnSpPr>
            <a:cxnSpLocks noChangeShapeType="1"/>
            <a:stCxn id="277507" idx="0"/>
            <a:endCxn id="277542" idx="4"/>
          </p:cNvCxnSpPr>
          <p:nvPr/>
        </p:nvCxnSpPr>
        <p:spPr bwMode="auto">
          <a:xfrm flipV="1">
            <a:off x="6311900" y="3671888"/>
            <a:ext cx="4476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1" name="AutoShape 37"/>
          <p:cNvCxnSpPr>
            <a:cxnSpLocks noChangeShapeType="1"/>
            <a:stCxn id="277508" idx="0"/>
            <a:endCxn id="277542" idx="4"/>
          </p:cNvCxnSpPr>
          <p:nvPr/>
        </p:nvCxnSpPr>
        <p:spPr bwMode="auto">
          <a:xfrm flipH="1" flipV="1">
            <a:off x="6759575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42" name="AutoShape 38"/>
          <p:cNvSpPr>
            <a:spLocks noChangeArrowheads="1"/>
          </p:cNvSpPr>
          <p:nvPr/>
        </p:nvSpPr>
        <p:spPr bwMode="auto">
          <a:xfrm>
            <a:off x="6530975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6</a:t>
            </a:r>
          </a:p>
        </p:txBody>
      </p:sp>
      <p:sp>
        <p:nvSpPr>
          <p:cNvPr id="277543" name="AutoShape 39"/>
          <p:cNvSpPr>
            <a:spLocks noChangeArrowheads="1"/>
          </p:cNvSpPr>
          <p:nvPr/>
        </p:nvSpPr>
        <p:spPr bwMode="auto">
          <a:xfrm>
            <a:off x="3457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8</a:t>
            </a:r>
          </a:p>
        </p:txBody>
      </p:sp>
      <p:cxnSp>
        <p:nvCxnSpPr>
          <p:cNvPr id="277544" name="AutoShape 40"/>
          <p:cNvCxnSpPr>
            <a:cxnSpLocks noChangeShapeType="1"/>
            <a:stCxn id="277542" idx="0"/>
            <a:endCxn id="277546" idx="4"/>
          </p:cNvCxnSpPr>
          <p:nvPr/>
        </p:nvCxnSpPr>
        <p:spPr bwMode="auto">
          <a:xfrm flipV="1">
            <a:off x="6759575" y="2514600"/>
            <a:ext cx="447675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5" name="AutoShape 41"/>
          <p:cNvCxnSpPr>
            <a:cxnSpLocks noChangeShapeType="1"/>
            <a:stCxn id="277509" idx="0"/>
            <a:endCxn id="277546" idx="4"/>
          </p:cNvCxnSpPr>
          <p:nvPr/>
        </p:nvCxnSpPr>
        <p:spPr bwMode="auto">
          <a:xfrm flipH="1" flipV="1">
            <a:off x="7207250" y="2514600"/>
            <a:ext cx="4921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46" name="AutoShape 42"/>
          <p:cNvSpPr>
            <a:spLocks noChangeArrowheads="1"/>
          </p:cNvSpPr>
          <p:nvPr/>
        </p:nvSpPr>
        <p:spPr bwMode="auto">
          <a:xfrm>
            <a:off x="6978650" y="2043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11</a:t>
            </a:r>
          </a:p>
        </p:txBody>
      </p:sp>
      <p:sp>
        <p:nvSpPr>
          <p:cNvPr id="277547" name="AutoShape 43"/>
          <p:cNvSpPr>
            <a:spLocks noChangeArrowheads="1"/>
          </p:cNvSpPr>
          <p:nvPr/>
        </p:nvSpPr>
        <p:spPr bwMode="auto">
          <a:xfrm>
            <a:off x="5233988" y="942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19</a:t>
            </a:r>
          </a:p>
        </p:txBody>
      </p:sp>
      <p:cxnSp>
        <p:nvCxnSpPr>
          <p:cNvPr id="277548" name="AutoShape 44"/>
          <p:cNvCxnSpPr>
            <a:cxnSpLocks noChangeShapeType="1"/>
            <a:stCxn id="277543" idx="0"/>
            <a:endCxn id="277547" idx="4"/>
          </p:cNvCxnSpPr>
          <p:nvPr/>
        </p:nvCxnSpPr>
        <p:spPr bwMode="auto">
          <a:xfrm flipV="1">
            <a:off x="3686175" y="1414463"/>
            <a:ext cx="1776413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7549" name="AutoShape 45"/>
          <p:cNvCxnSpPr>
            <a:cxnSpLocks noChangeShapeType="1"/>
            <a:stCxn id="277546" idx="0"/>
            <a:endCxn id="277547" idx="4"/>
          </p:cNvCxnSpPr>
          <p:nvPr/>
        </p:nvCxnSpPr>
        <p:spPr bwMode="auto">
          <a:xfrm flipH="1" flipV="1">
            <a:off x="5462588" y="1414463"/>
            <a:ext cx="1744662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7550" name="Text Box 46"/>
          <p:cNvSpPr txBox="1">
            <a:spLocks noChangeArrowheads="1"/>
          </p:cNvSpPr>
          <p:nvPr/>
        </p:nvSpPr>
        <p:spPr bwMode="auto">
          <a:xfrm>
            <a:off x="6540500" y="2528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1" name="Text Box 47"/>
          <p:cNvSpPr txBox="1">
            <a:spLocks noChangeArrowheads="1"/>
          </p:cNvSpPr>
          <p:nvPr/>
        </p:nvSpPr>
        <p:spPr bwMode="auto">
          <a:xfrm>
            <a:off x="6083300" y="3671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2" name="Text Box 48"/>
          <p:cNvSpPr txBox="1">
            <a:spLocks noChangeArrowheads="1"/>
          </p:cNvSpPr>
          <p:nvPr/>
        </p:nvSpPr>
        <p:spPr bwMode="auto">
          <a:xfrm>
            <a:off x="4284663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3" name="Text Box 49"/>
          <p:cNvSpPr txBox="1">
            <a:spLocks noChangeArrowheads="1"/>
          </p:cNvSpPr>
          <p:nvPr/>
        </p:nvSpPr>
        <p:spPr bwMode="auto">
          <a:xfrm>
            <a:off x="2495550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4" name="Text Box 50"/>
          <p:cNvSpPr txBox="1">
            <a:spLocks noChangeArrowheads="1"/>
          </p:cNvSpPr>
          <p:nvPr/>
        </p:nvSpPr>
        <p:spPr bwMode="auto">
          <a:xfrm>
            <a:off x="711200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5" name="Text Box 51"/>
          <p:cNvSpPr txBox="1">
            <a:spLocks noChangeArrowheads="1"/>
          </p:cNvSpPr>
          <p:nvPr/>
        </p:nvSpPr>
        <p:spPr bwMode="auto">
          <a:xfrm>
            <a:off x="1395413" y="36433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6" name="Text Box 52"/>
          <p:cNvSpPr txBox="1">
            <a:spLocks noChangeArrowheads="1"/>
          </p:cNvSpPr>
          <p:nvPr/>
        </p:nvSpPr>
        <p:spPr bwMode="auto">
          <a:xfrm>
            <a:off x="4284663" y="11858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7" name="Text Box 53"/>
          <p:cNvSpPr txBox="1">
            <a:spLocks noChangeArrowheads="1"/>
          </p:cNvSpPr>
          <p:nvPr/>
        </p:nvSpPr>
        <p:spPr bwMode="auto">
          <a:xfrm>
            <a:off x="2598738" y="2376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277558" name="Text Box 54"/>
          <p:cNvSpPr txBox="1">
            <a:spLocks noChangeArrowheads="1"/>
          </p:cNvSpPr>
          <p:nvPr/>
        </p:nvSpPr>
        <p:spPr bwMode="auto">
          <a:xfrm>
            <a:off x="5232400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59" name="Text Box 55"/>
          <p:cNvSpPr txBox="1">
            <a:spLocks noChangeArrowheads="1"/>
          </p:cNvSpPr>
          <p:nvPr/>
        </p:nvSpPr>
        <p:spPr bwMode="auto">
          <a:xfrm>
            <a:off x="3451225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0" name="Text Box 56"/>
          <p:cNvSpPr txBox="1">
            <a:spLocks noChangeArrowheads="1"/>
          </p:cNvSpPr>
          <p:nvPr/>
        </p:nvSpPr>
        <p:spPr bwMode="auto">
          <a:xfrm>
            <a:off x="1641475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1" name="Text Box 57"/>
          <p:cNvSpPr txBox="1">
            <a:spLocks noChangeArrowheads="1"/>
          </p:cNvSpPr>
          <p:nvPr/>
        </p:nvSpPr>
        <p:spPr bwMode="auto">
          <a:xfrm>
            <a:off x="2849563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2" name="Text Box 58"/>
          <p:cNvSpPr txBox="1">
            <a:spLocks noChangeArrowheads="1"/>
          </p:cNvSpPr>
          <p:nvPr/>
        </p:nvSpPr>
        <p:spPr bwMode="auto">
          <a:xfrm>
            <a:off x="7081838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3" name="Text Box 59"/>
          <p:cNvSpPr txBox="1">
            <a:spLocks noChangeArrowheads="1"/>
          </p:cNvSpPr>
          <p:nvPr/>
        </p:nvSpPr>
        <p:spPr bwMode="auto">
          <a:xfrm>
            <a:off x="7573963" y="2528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4" name="Text Box 60"/>
          <p:cNvSpPr txBox="1">
            <a:spLocks noChangeArrowheads="1"/>
          </p:cNvSpPr>
          <p:nvPr/>
        </p:nvSpPr>
        <p:spPr bwMode="auto">
          <a:xfrm>
            <a:off x="4284663" y="2376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277565" name="Text Box 61"/>
          <p:cNvSpPr txBox="1">
            <a:spLocks noChangeArrowheads="1"/>
          </p:cNvSpPr>
          <p:nvPr/>
        </p:nvSpPr>
        <p:spPr bwMode="auto">
          <a:xfrm>
            <a:off x="6134100" y="11858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00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9239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 &amp; encoded message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3200400" y="1752600"/>
            <a:ext cx="2759075" cy="39909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S		    11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E	  	  010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H		  011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_		  100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I		  101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A		0000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G		0001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M		0010</a:t>
            </a:r>
          </a:p>
          <a:p>
            <a:pPr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dirty="0"/>
              <a:t>T		0011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3048000" y="1066800"/>
            <a:ext cx="2974975" cy="485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i="1" dirty="0"/>
              <a:t>This is his message </a:t>
            </a:r>
            <a:endParaRPr lang="en-US" dirty="0"/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90488" y="5943600"/>
            <a:ext cx="8934450" cy="465138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b="1"/>
              <a:t>00110111011110010111100011101111000010010111100000001010</a:t>
            </a:r>
          </a:p>
        </p:txBody>
      </p:sp>
    </p:spTree>
    <p:extLst>
      <p:ext uri="{BB962C8B-B14F-4D97-AF65-F5344CB8AC3E}">
        <p14:creationId xmlns:p14="http://schemas.microsoft.com/office/powerpoint/2010/main" val="7761307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cs5110\ch16\pg388a.pc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232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The Algorithm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3848100"/>
            <a:ext cx="8839200" cy="3009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appropriate data structure is a binary </a:t>
            </a:r>
            <a:r>
              <a:rPr lang="en-US" dirty="0" smtClean="0"/>
              <a:t>min-heap ( We will deal later!)</a:t>
            </a:r>
            <a:endParaRPr lang="en-US" dirty="0"/>
          </a:p>
          <a:p>
            <a:r>
              <a:rPr lang="en-US" dirty="0"/>
              <a:t>Rebuilding the heap is </a:t>
            </a:r>
            <a:r>
              <a:rPr lang="en-US" i="1" dirty="0" err="1"/>
              <a:t>lg</a:t>
            </a:r>
            <a:r>
              <a:rPr lang="en-US" i="1" dirty="0"/>
              <a:t> n</a:t>
            </a:r>
            <a:r>
              <a:rPr lang="en-US" dirty="0"/>
              <a:t> and </a:t>
            </a:r>
            <a:r>
              <a:rPr lang="en-US" i="1" dirty="0"/>
              <a:t>n-1</a:t>
            </a:r>
            <a:r>
              <a:rPr lang="en-US" dirty="0"/>
              <a:t> extractions are made, so the complexity is O( </a:t>
            </a:r>
            <a:r>
              <a:rPr lang="en-US" i="1" dirty="0"/>
              <a:t>n </a:t>
            </a:r>
            <a:r>
              <a:rPr lang="en-US" i="1" dirty="0" err="1"/>
              <a:t>lg</a:t>
            </a:r>
            <a:r>
              <a:rPr lang="en-US" i="1" dirty="0"/>
              <a:t> n</a:t>
            </a:r>
            <a:r>
              <a:rPr lang="en-US" dirty="0"/>
              <a:t> )</a:t>
            </a:r>
          </a:p>
          <a:p>
            <a:r>
              <a:rPr lang="en-US" dirty="0"/>
              <a:t>The encoding is NOT unique, other encoding may work just as well, but none will work </a:t>
            </a:r>
            <a:r>
              <a:rPr lang="en-US" dirty="0" smtClean="0"/>
              <a:t>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451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Code Properties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Chooses best local solution at each step</a:t>
            </a:r>
          </a:p>
          <a:p>
            <a:pPr lvl="1"/>
            <a:r>
              <a:rPr lang="en-US" dirty="0"/>
              <a:t>Combines 2 trees with lowest frequency</a:t>
            </a:r>
          </a:p>
          <a:p>
            <a:r>
              <a:rPr lang="en-US" dirty="0"/>
              <a:t>Still yields overall best solution</a:t>
            </a:r>
          </a:p>
          <a:p>
            <a:pPr lvl="1"/>
            <a:r>
              <a:rPr lang="en-US" dirty="0"/>
              <a:t>Optimal prefix code</a:t>
            </a:r>
          </a:p>
          <a:p>
            <a:pPr lvl="1"/>
            <a:r>
              <a:rPr lang="en-US" dirty="0"/>
              <a:t>Based on statistical frequency</a:t>
            </a:r>
          </a:p>
          <a:p>
            <a:r>
              <a:rPr lang="en-US" dirty="0"/>
              <a:t>Better compression possible (depends on data)</a:t>
            </a:r>
          </a:p>
          <a:p>
            <a:pPr lvl="1"/>
            <a:r>
              <a:rPr lang="en-US" dirty="0"/>
              <a:t>Using other approaches (e.g., pattern dictionary)</a:t>
            </a:r>
          </a:p>
        </p:txBody>
      </p:sp>
    </p:spTree>
    <p:extLst>
      <p:ext uri="{BB962C8B-B14F-4D97-AF65-F5344CB8AC3E}">
        <p14:creationId xmlns:p14="http://schemas.microsoft.com/office/powerpoint/2010/main" val="1849512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did I get a learn Huffman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was  my entire PhD work!...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92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Home Work – Generate Huffman Coding for the given information	</a:t>
            </a:r>
            <a:endParaRPr lang="en-US" sz="3600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66800" y="1828800"/>
            <a:ext cx="6837218" cy="58477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0099"/>
              </a:buClr>
              <a:buSzPct val="80000"/>
              <a:buFont typeface="Wingdings 2" pitchFamily="18" charset="2"/>
              <a:buNone/>
            </a:pPr>
            <a:r>
              <a:rPr lang="en-US" sz="3200" i="1" dirty="0" err="1" smtClean="0"/>
              <a:t>Yourfirstname</a:t>
            </a:r>
            <a:r>
              <a:rPr lang="en-US" sz="3200" i="1" dirty="0" smtClean="0"/>
              <a:t> City State Country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76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sz="4000" b="1" dirty="0"/>
              <a:t>Determine a subset </a:t>
            </a:r>
            <a:r>
              <a:rPr lang="en-US" sz="4000" b="1" i="1" dirty="0"/>
              <a:t>A</a:t>
            </a:r>
            <a:r>
              <a:rPr lang="en-US" sz="4000" b="1" dirty="0"/>
              <a:t> of { 1, 2, …,</a:t>
            </a:r>
            <a:r>
              <a:rPr lang="en-US" sz="4000" b="1" i="1" dirty="0"/>
              <a:t> n </a:t>
            </a:r>
            <a:r>
              <a:rPr lang="en-US" sz="4000" b="1" dirty="0"/>
              <a:t>} that satisfies </a:t>
            </a:r>
            <a:r>
              <a:rPr lang="en-US" sz="4000" b="1" dirty="0" smtClean="0"/>
              <a:t>the following</a:t>
            </a:r>
            <a:r>
              <a:rPr lang="en-US" sz="2400" b="1" dirty="0"/>
              <a:t>:</a:t>
            </a:r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 smtClean="0"/>
          </a:p>
          <a:p>
            <a:pPr>
              <a:buFontTx/>
              <a:buNone/>
            </a:pPr>
            <a:endParaRPr lang="en-US" sz="3800" b="1" dirty="0"/>
          </a:p>
          <a:p>
            <a:pPr>
              <a:buFontTx/>
              <a:buNone/>
            </a:pPr>
            <a:endParaRPr lang="en-US" sz="3800" b="1" dirty="0" smtClean="0"/>
          </a:p>
          <a:p>
            <a:pPr>
              <a:buFontTx/>
              <a:buNone/>
            </a:pPr>
            <a:endParaRPr lang="en-US" sz="3800" b="1" dirty="0"/>
          </a:p>
          <a:p>
            <a:pPr>
              <a:buFontTx/>
              <a:buNone/>
            </a:pPr>
            <a:r>
              <a:rPr lang="en-US" sz="3800" b="1" dirty="0" smtClean="0"/>
              <a:t>In </a:t>
            </a:r>
            <a:r>
              <a:rPr lang="en-US" sz="3800" b="1" dirty="0"/>
              <a:t>0/1 knapsack a specific item is either selected or not</a:t>
            </a:r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endParaRPr lang="en-US" sz="2400" b="1" dirty="0"/>
          </a:p>
          <a:p>
            <a:pPr>
              <a:buFontTx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22998"/>
              </p:ext>
            </p:extLst>
          </p:nvPr>
        </p:nvGraphicFramePr>
        <p:xfrm>
          <a:off x="1447800" y="2209800"/>
          <a:ext cx="61468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4" imgW="1688760" imgH="444240" progId="Equation.3">
                  <p:embed/>
                </p:oleObj>
              </mc:Choice>
              <mc:Fallback>
                <p:oleObj name="Equation" r:id="rId4" imgW="1688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614680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b="1"/>
              <a:t>0/1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12714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Bubble Sort, Selection Sort</a:t>
            </a:r>
          </a:p>
          <a:p>
            <a:r>
              <a:rPr lang="en-US" dirty="0" smtClean="0"/>
              <a:t>Divide-and-Conquer</a:t>
            </a:r>
          </a:p>
          <a:p>
            <a:pPr lvl="1"/>
            <a:r>
              <a:rPr lang="en-US" dirty="0" smtClean="0"/>
              <a:t>Merge Sort and Quicksort</a:t>
            </a:r>
          </a:p>
          <a:p>
            <a:r>
              <a:rPr lang="en-US" dirty="0" smtClean="0"/>
              <a:t>Decrease-and-Conquer</a:t>
            </a:r>
          </a:p>
          <a:p>
            <a:pPr lvl="1"/>
            <a:r>
              <a:rPr lang="en-US" dirty="0" smtClean="0"/>
              <a:t>Insertion Sort</a:t>
            </a:r>
          </a:p>
          <a:p>
            <a:r>
              <a:rPr lang="en-US" dirty="0" smtClean="0"/>
              <a:t>Transform-and-Conquer</a:t>
            </a:r>
          </a:p>
          <a:p>
            <a:pPr lvl="1"/>
            <a:r>
              <a:rPr lang="en-US" dirty="0" err="1" smtClean="0"/>
              <a:t>Heapsort</a:t>
            </a:r>
            <a:endParaRPr lang="en-US" dirty="0" smtClean="0"/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Greedy Algorithms</a:t>
            </a:r>
          </a:p>
          <a:p>
            <a:r>
              <a:rPr lang="en-US" dirty="0" smtClean="0"/>
              <a:t>Iterative Improvement</a:t>
            </a:r>
          </a:p>
          <a:p>
            <a:pPr lvl="1"/>
            <a:r>
              <a:rPr lang="en-US" dirty="0" smtClean="0"/>
              <a:t>Simplex Method, Maximum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676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From </a:t>
            </a:r>
            <a:r>
              <a:rPr lang="en-US" i="1" u="sng" dirty="0" smtClean="0"/>
              <a:t>The Design &amp; Analysis of Algorithms</a:t>
            </a:r>
            <a:r>
              <a:rPr lang="en-US" i="1" dirty="0" smtClean="0"/>
              <a:t>, </a:t>
            </a:r>
            <a:r>
              <a:rPr lang="en-US" i="1" dirty="0" err="1" smtClean="0"/>
              <a:t>Levitin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4056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Chapter 16 </a:t>
            </a:r>
            <a:r>
              <a:rPr lang="en-US" dirty="0" smtClean="0"/>
              <a:t>of CLRS(16.1, 16.2 and 16.3)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b="1"/>
              <a:t>Variations of the Knapsack problem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4953000"/>
          </a:xfrm>
          <a:noFill/>
          <a:ln/>
        </p:spPr>
        <p:txBody>
          <a:bodyPr lIns="92075" tIns="46038" rIns="92075" bIns="46038"/>
          <a:lstStyle/>
          <a:p>
            <a:r>
              <a:rPr lang="en-US" sz="2400" b="1" dirty="0"/>
              <a:t>Fractions are allowed. This applies to items such as:</a:t>
            </a:r>
          </a:p>
          <a:p>
            <a:pPr lvl="1"/>
            <a:r>
              <a:rPr lang="en-US" sz="2400" b="1" dirty="0"/>
              <a:t>bread, for which taking half a loaf makes sense</a:t>
            </a:r>
          </a:p>
          <a:p>
            <a:pPr lvl="1"/>
            <a:r>
              <a:rPr lang="en-US" sz="2400" b="1" dirty="0"/>
              <a:t>gold dust</a:t>
            </a:r>
          </a:p>
          <a:p>
            <a:r>
              <a:rPr lang="en-US" sz="2400" b="1" dirty="0"/>
              <a:t>No fractions.</a:t>
            </a:r>
          </a:p>
          <a:p>
            <a:pPr lvl="1"/>
            <a:r>
              <a:rPr lang="en-US" sz="2400" b="1" dirty="0"/>
              <a:t>0/1 (1 brown pants, 1 green shirt…)</a:t>
            </a:r>
          </a:p>
          <a:p>
            <a:pPr lvl="1"/>
            <a:r>
              <a:rPr lang="en-US" sz="2400" b="1" dirty="0"/>
              <a:t>Allows putting many items of same type in knapsack </a:t>
            </a:r>
          </a:p>
          <a:p>
            <a:pPr lvl="2"/>
            <a:r>
              <a:rPr lang="en-US" sz="2400" b="1" dirty="0"/>
              <a:t>5 pairs of socks</a:t>
            </a:r>
          </a:p>
          <a:p>
            <a:pPr lvl="2"/>
            <a:r>
              <a:rPr lang="en-US" sz="2400" b="1" dirty="0"/>
              <a:t>10 gold bricks</a:t>
            </a:r>
          </a:p>
          <a:p>
            <a:pPr lvl="1"/>
            <a:r>
              <a:rPr lang="en-US" sz="2400" b="1" dirty="0"/>
              <a:t>More than one knapsack, etc.</a:t>
            </a:r>
          </a:p>
          <a:p>
            <a:r>
              <a:rPr lang="en-US" sz="2400" b="1" dirty="0"/>
              <a:t>First 0/1</a:t>
            </a:r>
            <a:r>
              <a:rPr lang="en-US" sz="2400" b="1" i="1" dirty="0"/>
              <a:t> knapsack</a:t>
            </a:r>
            <a:r>
              <a:rPr lang="en-US" sz="2400" b="1" dirty="0"/>
              <a:t> problem will be covered then the Fractional </a:t>
            </a:r>
            <a:r>
              <a:rPr lang="en-US" sz="2400" b="1" i="1" dirty="0"/>
              <a:t>knapsack </a:t>
            </a:r>
            <a:r>
              <a:rPr lang="en-US" sz="2400" b="1" dirty="0"/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2958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Brute</a:t>
            </a:r>
            <a:r>
              <a:rPr lang="en-US" sz="3200"/>
              <a:t> </a:t>
            </a:r>
            <a:r>
              <a:rPr lang="en-US" sz="2800"/>
              <a:t>force!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800600"/>
          </a:xfrm>
        </p:spPr>
        <p:txBody>
          <a:bodyPr/>
          <a:lstStyle/>
          <a:p>
            <a:r>
              <a:rPr lang="en-US" sz="2400" dirty="0"/>
              <a:t>Generate all 2</a:t>
            </a:r>
            <a:r>
              <a:rPr lang="en-US" sz="2400" baseline="30000" dirty="0"/>
              <a:t>n</a:t>
            </a:r>
            <a:r>
              <a:rPr lang="en-US" sz="2400" dirty="0"/>
              <a:t> subsets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Discard all subsets whose sum of the weights exceed </a:t>
            </a:r>
            <a:r>
              <a:rPr lang="en-US" sz="2400" i="1" dirty="0"/>
              <a:t>W (not feasible)</a:t>
            </a:r>
          </a:p>
          <a:p>
            <a:r>
              <a:rPr lang="en-US" sz="2400" dirty="0"/>
              <a:t>Select the maximum total </a:t>
            </a:r>
            <a:r>
              <a:rPr lang="en-US" sz="2400" dirty="0" smtClean="0"/>
              <a:t>profit of </a:t>
            </a:r>
            <a:r>
              <a:rPr lang="en-US" sz="2400" dirty="0"/>
              <a:t>the remaining (feasible) subsets</a:t>
            </a:r>
          </a:p>
          <a:p>
            <a:endParaRPr lang="en-US" sz="2400" dirty="0"/>
          </a:p>
          <a:p>
            <a:r>
              <a:rPr lang="en-US" sz="2400" dirty="0"/>
              <a:t>What is the run time?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O(</a:t>
            </a:r>
            <a:r>
              <a:rPr lang="en-US" sz="2400" i="1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 2</a:t>
            </a:r>
            <a:r>
              <a:rPr lang="en-US" sz="2400" i="1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), Omega(2</a:t>
            </a:r>
            <a:r>
              <a:rPr lang="en-US" sz="2400" i="1" baseline="30000" dirty="0">
                <a:sym typeface="Symbol" pitchFamily="18" charset="2"/>
              </a:rPr>
              <a:t>n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Lets try the obvious greedy strategy .</a:t>
            </a:r>
          </a:p>
        </p:txBody>
      </p:sp>
    </p:spTree>
    <p:extLst>
      <p:ext uri="{BB962C8B-B14F-4D97-AF65-F5344CB8AC3E}">
        <p14:creationId xmlns:p14="http://schemas.microsoft.com/office/powerpoint/2010/main" val="22529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with “brute force”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i="1" dirty="0"/>
              <a:t>S</a:t>
            </a:r>
            <a:r>
              <a:rPr lang="en-US" dirty="0"/>
              <a:t> =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$70 ), (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 ,10, $90 ), ( 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, 25, $140 ) } , W=25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Subsets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1. {}</a:t>
            </a:r>
          </a:p>
          <a:p>
            <a:pPr>
              <a:buFontTx/>
              <a:buNone/>
            </a:pPr>
            <a:r>
              <a:rPr lang="en-US" dirty="0"/>
              <a:t>2.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$70 ) }                             Profit=$70</a:t>
            </a:r>
          </a:p>
          <a:p>
            <a:pPr>
              <a:buFontTx/>
              <a:buNone/>
            </a:pPr>
            <a:r>
              <a:rPr lang="en-US" dirty="0"/>
              <a:t>3. {  (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 ,10, $90 ) }                            Profit=$90</a:t>
            </a:r>
          </a:p>
          <a:p>
            <a:pPr>
              <a:buFontTx/>
              <a:buNone/>
            </a:pPr>
            <a:r>
              <a:rPr lang="en-US" dirty="0"/>
              <a:t>4. {  ( 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, 25, $140 ) }                         Profit=$140</a:t>
            </a:r>
          </a:p>
          <a:p>
            <a:pPr>
              <a:buFontTx/>
              <a:buNone/>
            </a:pPr>
            <a:r>
              <a:rPr lang="en-US" dirty="0"/>
              <a:t>5.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$70 ), (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 ,10, $90 )}. Profit=$160 ****</a:t>
            </a:r>
          </a:p>
          <a:p>
            <a:pPr>
              <a:buFontTx/>
              <a:buNone/>
            </a:pPr>
            <a:r>
              <a:rPr lang="en-US" dirty="0"/>
              <a:t>6. { (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 ,10, $90 ), ( 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, 25, $140 ) } exceeds W</a:t>
            </a:r>
          </a:p>
          <a:p>
            <a:pPr>
              <a:buFontTx/>
              <a:buNone/>
            </a:pPr>
            <a:r>
              <a:rPr lang="en-US" dirty="0"/>
              <a:t>7.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$70 ), ( 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, 25, $140 ) } exceeds W</a:t>
            </a:r>
          </a:p>
          <a:p>
            <a:pPr>
              <a:buFontTx/>
              <a:buNone/>
            </a:pPr>
            <a:r>
              <a:rPr lang="en-US" dirty="0"/>
              <a:t>8. { ( </a:t>
            </a:r>
            <a:r>
              <a:rPr lang="en-US" i="1" dirty="0"/>
              <a:t>item</a:t>
            </a:r>
            <a:r>
              <a:rPr lang="en-US" i="1" baseline="-25000" dirty="0"/>
              <a:t>1</a:t>
            </a:r>
            <a:r>
              <a:rPr lang="en-US" i="1" dirty="0"/>
              <a:t> ,</a:t>
            </a:r>
            <a:r>
              <a:rPr lang="en-US" dirty="0"/>
              <a:t> 5, $70 ), (</a:t>
            </a:r>
            <a:r>
              <a:rPr lang="en-US" i="1" dirty="0"/>
              <a:t>item</a:t>
            </a:r>
            <a:r>
              <a:rPr lang="en-US" i="1" baseline="-25000" dirty="0"/>
              <a:t>2</a:t>
            </a:r>
            <a:r>
              <a:rPr lang="en-US" dirty="0"/>
              <a:t> ,10, $90 ), ( </a:t>
            </a:r>
            <a:r>
              <a:rPr lang="en-US" i="1" dirty="0"/>
              <a:t>item</a:t>
            </a:r>
            <a:r>
              <a:rPr lang="en-US" i="1" baseline="-25000" dirty="0"/>
              <a:t>3</a:t>
            </a:r>
            <a:r>
              <a:rPr lang="en-US" dirty="0"/>
              <a:t>, 25, $140 ) } exceeds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2" ma:contentTypeDescription="Create a new document." ma:contentTypeScope="" ma:versionID="1e0e4d98f07b2ba4ac6f3768635347c4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14f37dbab1fb988e813ccb9d06b60efc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152DC3-7307-471C-89ED-08532FE44AF7}"/>
</file>

<file path=customXml/itemProps2.xml><?xml version="1.0" encoding="utf-8"?>
<ds:datastoreItem xmlns:ds="http://schemas.openxmlformats.org/officeDocument/2006/customXml" ds:itemID="{3F063502-0FAA-4791-A36E-AC3E26604DF9}"/>
</file>

<file path=customXml/itemProps3.xml><?xml version="1.0" encoding="utf-8"?>
<ds:datastoreItem xmlns:ds="http://schemas.openxmlformats.org/officeDocument/2006/customXml" ds:itemID="{DC67A852-624A-4FCE-B46F-60D4705CF536}"/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2935</Words>
  <Application>Microsoft Office PowerPoint</Application>
  <PresentationFormat>On-screen Show (4:3)</PresentationFormat>
  <Paragraphs>861</Paragraphs>
  <Slides>61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Office Theme</vt:lpstr>
      <vt:lpstr>Equation</vt:lpstr>
      <vt:lpstr>Clip</vt:lpstr>
      <vt:lpstr>Greedy Algorithms</vt:lpstr>
      <vt:lpstr>Definition </vt:lpstr>
      <vt:lpstr>What makes a greedy algorithm?</vt:lpstr>
      <vt:lpstr>A real time example… </vt:lpstr>
      <vt:lpstr>The 0/1 Knapsack problem</vt:lpstr>
      <vt:lpstr>0/1 Knapsack problem</vt:lpstr>
      <vt:lpstr>Variations of the Knapsack problem</vt:lpstr>
      <vt:lpstr>Brute force!</vt:lpstr>
      <vt:lpstr>Example with “brute force”</vt:lpstr>
      <vt:lpstr>Greedy 1: Selection Criteria:  Maximum profitable item </vt:lpstr>
      <vt:lpstr>Greedy 2: Selection criteria: Maximum weight item  </vt:lpstr>
      <vt:lpstr>Greedy 3: Selection criteria: Maximum profit per unit item </vt:lpstr>
      <vt:lpstr>0-1 Knapsack Problem</vt:lpstr>
      <vt:lpstr>0-1 Knapsack Problem</vt:lpstr>
      <vt:lpstr>An Optimal Greedy Algorithm for Knapsack with Fractions (KWF)</vt:lpstr>
      <vt:lpstr>KWF </vt:lpstr>
      <vt:lpstr>A Generic Example</vt:lpstr>
      <vt:lpstr>PowerPoint Presentation</vt:lpstr>
      <vt:lpstr>Example 1 of applying the optimal greedy algorithm for Fractional Knapsack Problem S = { ( item1 , 5, $50 ), ( item2, 20, $140 ) (item3 ,10, $60 ) } </vt:lpstr>
      <vt:lpstr>Example of applying the optimal greedy algorithm for Fractional Knapsack Problem </vt:lpstr>
      <vt:lpstr>Example 2</vt:lpstr>
      <vt:lpstr>The Fractional Knapsack Algorithm</vt:lpstr>
      <vt:lpstr>Elements of Greedy Strategy</vt:lpstr>
      <vt:lpstr>Greedy-Choice Property</vt:lpstr>
      <vt:lpstr>Optimal Substructures</vt:lpstr>
      <vt:lpstr>Other Greedy Problems</vt:lpstr>
      <vt:lpstr>Huffman Codes</vt:lpstr>
      <vt:lpstr>David Huffman’s idea</vt:lpstr>
      <vt:lpstr>Huffman Coding</vt:lpstr>
      <vt:lpstr>Huffman Coding: Applications</vt:lpstr>
      <vt:lpstr>Encoding messages </vt:lpstr>
      <vt:lpstr>Problems</vt:lpstr>
      <vt:lpstr>Drawbacks of fixed-length codes</vt:lpstr>
      <vt:lpstr>Advantages of variable-length codes</vt:lpstr>
      <vt:lpstr>Prefix property</vt:lpstr>
      <vt:lpstr>Code without prefix property</vt:lpstr>
      <vt:lpstr>Problem</vt:lpstr>
      <vt:lpstr>Encoded message</vt:lpstr>
      <vt:lpstr>Another possible code</vt:lpstr>
      <vt:lpstr>Better code</vt:lpstr>
      <vt:lpstr>What code to use?</vt:lpstr>
      <vt:lpstr>Purpose of Huffman Coding</vt:lpstr>
      <vt:lpstr>Huffman coding tree</vt:lpstr>
      <vt:lpstr>Building a Huffman tree</vt:lpstr>
      <vt:lpstr>Example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Label edges</vt:lpstr>
      <vt:lpstr>Huffman code &amp; encoded message</vt:lpstr>
      <vt:lpstr>                The Algorithm</vt:lpstr>
      <vt:lpstr>Huffman Code Properties</vt:lpstr>
      <vt:lpstr>How did I get a learn Huffman Codes</vt:lpstr>
      <vt:lpstr>Home Work – Generate Huffman Coding for the given information </vt:lpstr>
      <vt:lpstr>Other Algorithm Categories</vt:lpstr>
      <vt:lpstr>To Read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Windows User</dc:creator>
  <cp:lastModifiedBy>Windows User</cp:lastModifiedBy>
  <cp:revision>61</cp:revision>
  <dcterms:created xsi:type="dcterms:W3CDTF">2020-09-06T14:29:25Z</dcterms:created>
  <dcterms:modified xsi:type="dcterms:W3CDTF">2020-09-09T12:45:43Z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