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40.xml" ContentType="application/vnd.openxmlformats-officedocument.presentationml.slide+xml"/>
  <Override PartName="/ppt/slides/slide30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4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1.xml" ContentType="application/vnd.openxmlformats-officedocument.presentationml.notesSlid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93" r:id="rId2"/>
    <p:sldId id="331" r:id="rId3"/>
    <p:sldId id="294" r:id="rId4"/>
    <p:sldId id="295" r:id="rId5"/>
    <p:sldId id="296" r:id="rId6"/>
    <p:sldId id="333" r:id="rId7"/>
    <p:sldId id="297" r:id="rId8"/>
    <p:sldId id="334" r:id="rId9"/>
    <p:sldId id="335" r:id="rId10"/>
    <p:sldId id="298" r:id="rId11"/>
    <p:sldId id="299" r:id="rId12"/>
    <p:sldId id="300" r:id="rId13"/>
    <p:sldId id="301" r:id="rId14"/>
    <p:sldId id="302" r:id="rId15"/>
    <p:sldId id="303" r:id="rId16"/>
    <p:sldId id="307" r:id="rId17"/>
    <p:sldId id="308" r:id="rId18"/>
    <p:sldId id="309" r:id="rId19"/>
    <p:sldId id="310" r:id="rId20"/>
    <p:sldId id="341" r:id="rId21"/>
    <p:sldId id="311" r:id="rId22"/>
    <p:sldId id="337" r:id="rId23"/>
    <p:sldId id="338" r:id="rId24"/>
    <p:sldId id="339" r:id="rId25"/>
    <p:sldId id="347" r:id="rId26"/>
    <p:sldId id="343" r:id="rId27"/>
    <p:sldId id="344" r:id="rId28"/>
    <p:sldId id="345" r:id="rId29"/>
    <p:sldId id="351" r:id="rId30"/>
    <p:sldId id="353" r:id="rId31"/>
    <p:sldId id="312" r:id="rId32"/>
    <p:sldId id="349" r:id="rId33"/>
    <p:sldId id="350" r:id="rId34"/>
    <p:sldId id="313" r:id="rId35"/>
    <p:sldId id="314" r:id="rId36"/>
    <p:sldId id="315" r:id="rId37"/>
    <p:sldId id="317" r:id="rId38"/>
    <p:sldId id="318" r:id="rId39"/>
    <p:sldId id="319" r:id="rId40"/>
    <p:sldId id="320" r:id="rId41"/>
    <p:sldId id="321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50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BBCA3-2F13-4DAB-A20D-CB11C1954C85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8C2A04-ACA9-4215-8768-4DB1F0EAD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17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30171" indent="-280835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23340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572677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22013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471349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20685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370021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19357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eaLnBrk="1" hangingPunct="1"/>
            <a:fld id="{EDA0739E-C740-4AEC-9E07-11ADD431C0E1}" type="slidenum">
              <a:rPr lang="en-US" sz="1200">
                <a:latin typeface="Tahoma" pitchFamily="34" charset="0"/>
              </a:rPr>
              <a:pPr eaLnBrk="1" hangingPunct="1"/>
              <a:t>1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7412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815" y="4343713"/>
            <a:ext cx="5028370" cy="4112298"/>
          </a:xfrm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30171" indent="-280835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23340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572677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22013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471349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20685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370021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19357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eaLnBrk="1" hangingPunct="1"/>
            <a:fld id="{000CCA86-8046-4A90-B772-F500BE221875}" type="slidenum">
              <a:rPr lang="en-US" sz="1200">
                <a:latin typeface="Tahoma" pitchFamily="34" charset="0"/>
              </a:rPr>
              <a:pPr eaLnBrk="1" hangingPunct="1"/>
              <a:t>13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30171" indent="-280835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23340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572677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22013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471349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20685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370021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19357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eaLnBrk="1" hangingPunct="1"/>
            <a:fld id="{DFE49255-C585-4346-B8BF-A4F7D6D4B15D}" type="slidenum">
              <a:rPr lang="en-US" sz="1200">
                <a:latin typeface="Tahoma" pitchFamily="34" charset="0"/>
              </a:rPr>
              <a:pPr eaLnBrk="1" hangingPunct="1"/>
              <a:t>14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30171" indent="-280835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23340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572677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22013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471349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20685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370021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19357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eaLnBrk="1" hangingPunct="1"/>
            <a:fld id="{50AA961A-2845-4ABE-9BC3-E9586A3CA145}" type="slidenum">
              <a:rPr lang="en-US" sz="1200">
                <a:latin typeface="Tahoma" pitchFamily="34" charset="0"/>
              </a:rPr>
              <a:pPr eaLnBrk="1" hangingPunct="1"/>
              <a:t>15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30171" indent="-280835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23340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572677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22013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471349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20685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370021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19357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eaLnBrk="1" hangingPunct="1"/>
            <a:fld id="{8BE2FC4B-6702-4259-A623-D7FE7394F26D}" type="slidenum">
              <a:rPr lang="en-US" sz="1200">
                <a:latin typeface="Tahoma" pitchFamily="34" charset="0"/>
              </a:rPr>
              <a:pPr eaLnBrk="1" hangingPunct="1"/>
              <a:t>16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30171" indent="-280835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23340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572677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22013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471349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20685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370021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19357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eaLnBrk="1" hangingPunct="1"/>
            <a:fld id="{49D2F5F7-8240-4F46-B146-6B641227DC37}" type="slidenum">
              <a:rPr lang="en-US" sz="1200">
                <a:latin typeface="Tahoma" pitchFamily="34" charset="0"/>
              </a:rPr>
              <a:pPr eaLnBrk="1" hangingPunct="1"/>
              <a:t>17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30171" indent="-280835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23340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572677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22013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471349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20685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370021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19357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eaLnBrk="1" hangingPunct="1"/>
            <a:fld id="{7FDCBF0D-CD98-4159-827D-691F0052343C}" type="slidenum">
              <a:rPr lang="en-US" sz="1200">
                <a:latin typeface="Tahoma" pitchFamily="34" charset="0"/>
              </a:rPr>
              <a:pPr eaLnBrk="1" hangingPunct="1"/>
              <a:t>18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30171" indent="-280835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23340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572677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22013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471349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20685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370021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19357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eaLnBrk="1" hangingPunct="1"/>
            <a:fld id="{54C38748-C964-405A-953D-922A65FB5814}" type="slidenum">
              <a:rPr lang="en-US" sz="1200">
                <a:latin typeface="Tahoma" pitchFamily="34" charset="0"/>
              </a:rPr>
              <a:pPr eaLnBrk="1" hangingPunct="1"/>
              <a:t>19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30171" indent="-280835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23340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572677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22013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471349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20685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370021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19357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eaLnBrk="1" hangingPunct="1"/>
            <a:fld id="{488DA1F6-E526-4CBC-83FF-52E0A47DCA99}" type="slidenum">
              <a:rPr lang="en-US" sz="1200">
                <a:latin typeface="Tahoma" pitchFamily="34" charset="0"/>
              </a:rPr>
              <a:pPr eaLnBrk="1" hangingPunct="1"/>
              <a:t>21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30171" indent="-280835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23340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572677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22013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471349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20685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370021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19357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eaLnBrk="1" hangingPunct="1"/>
            <a:fld id="{7DF30448-5A56-4139-A27C-E7E2F6E52EE5}" type="slidenum">
              <a:rPr lang="en-US" sz="1200">
                <a:latin typeface="Tahoma" pitchFamily="34" charset="0"/>
              </a:rPr>
              <a:pPr eaLnBrk="1" hangingPunct="1"/>
              <a:t>22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30171" indent="-280835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23340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572677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22013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471349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20685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370021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19357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eaLnBrk="1" hangingPunct="1"/>
            <a:fld id="{879DD064-9C84-4384-B82C-3FE0555ED10A}" type="slidenum">
              <a:rPr lang="en-US" sz="1200">
                <a:latin typeface="Tahoma" pitchFamily="34" charset="0"/>
              </a:rPr>
              <a:pPr eaLnBrk="1" hangingPunct="1"/>
              <a:t>23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 sz="26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 eaLnBrk="0" hangingPunct="0">
              <a:defRPr sz="26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 eaLnBrk="0" hangingPunct="0">
              <a:defRPr sz="26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 eaLnBrk="0" hangingPunct="0">
              <a:defRPr sz="26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 eaLnBrk="0" hangingPunct="0">
              <a:defRPr sz="2600"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600"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600"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600"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9FAF69C-C3BA-4711-8494-AA790D0E60EB}" type="slidenum">
              <a:rPr lang="en-US" sz="1200">
                <a:latin typeface="Times New Roman" pitchFamily="18" charset="0"/>
              </a:rPr>
              <a:pPr eaLnBrk="1" hangingPunct="1"/>
              <a:t>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30171" indent="-280835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23340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572677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22013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471349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20685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370021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19357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eaLnBrk="1" hangingPunct="1"/>
            <a:fld id="{D0BD5681-FDD2-4C3C-A5BB-CD973A5FF897}" type="slidenum">
              <a:rPr lang="en-US" sz="1200">
                <a:latin typeface="Tahoma" pitchFamily="34" charset="0"/>
              </a:rPr>
              <a:pPr eaLnBrk="1" hangingPunct="1"/>
              <a:t>24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30171" indent="-280835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23340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572677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22013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471349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20685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370021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19357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eaLnBrk="1" hangingPunct="1"/>
            <a:fld id="{0B445047-5437-4470-9BB7-2F1D2EA0F2F8}" type="slidenum">
              <a:rPr lang="en-US" sz="1200">
                <a:latin typeface="Tahoma" pitchFamily="34" charset="0"/>
              </a:rPr>
              <a:pPr eaLnBrk="1" hangingPunct="1"/>
              <a:t>25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30171" indent="-280835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23340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572677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22013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471349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20685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370021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19357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eaLnBrk="1" hangingPunct="1"/>
            <a:fld id="{A657AB8E-13C4-45BD-B1E6-405B627A770E}" type="slidenum">
              <a:rPr lang="en-US" sz="1200">
                <a:latin typeface="Tahoma" pitchFamily="34" charset="0"/>
              </a:rPr>
              <a:pPr eaLnBrk="1" hangingPunct="1"/>
              <a:t>31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30171" indent="-280835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23340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572677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22013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471349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20685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370021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19357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eaLnBrk="1" hangingPunct="1"/>
            <a:fld id="{CBB64A4B-0D2C-494B-B587-242D5F8E0FA2}" type="slidenum">
              <a:rPr lang="en-US" sz="1200">
                <a:latin typeface="Tahoma" pitchFamily="34" charset="0"/>
              </a:rPr>
              <a:pPr eaLnBrk="1" hangingPunct="1"/>
              <a:t>32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30171" indent="-280835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23340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572677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22013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471349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20685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370021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19357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eaLnBrk="1" hangingPunct="1"/>
            <a:fld id="{FBFBDBA1-A016-47F4-92B7-43AC747E68DA}" type="slidenum">
              <a:rPr lang="en-US" sz="1200">
                <a:latin typeface="Tahoma" pitchFamily="34" charset="0"/>
              </a:rPr>
              <a:pPr eaLnBrk="1" hangingPunct="1"/>
              <a:t>33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30171" indent="-280835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23340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572677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22013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471349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20685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370021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19357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eaLnBrk="1" hangingPunct="1"/>
            <a:fld id="{5E3217BA-1BC9-4FF8-9B6F-021A0FF70357}" type="slidenum">
              <a:rPr lang="en-US" sz="1200">
                <a:latin typeface="Tahoma" pitchFamily="34" charset="0"/>
              </a:rPr>
              <a:pPr eaLnBrk="1" hangingPunct="1"/>
              <a:t>35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30171" indent="-280835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23340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572677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22013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471349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20685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370021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19357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eaLnBrk="1" hangingPunct="1"/>
            <a:fld id="{37F59314-5BAD-4672-9D89-FDBA17853896}" type="slidenum">
              <a:rPr lang="en-US" sz="1200">
                <a:latin typeface="Tahoma" pitchFamily="34" charset="0"/>
              </a:rPr>
              <a:pPr eaLnBrk="1" hangingPunct="1"/>
              <a:t>36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30171" indent="-280835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23340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572677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22013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471349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20685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370021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19357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eaLnBrk="1" hangingPunct="1"/>
            <a:fld id="{188C037A-FF82-4775-8077-1964EC85B706}" type="slidenum">
              <a:rPr lang="en-US" sz="1200">
                <a:latin typeface="Tahoma" pitchFamily="34" charset="0"/>
              </a:rPr>
              <a:pPr eaLnBrk="1" hangingPunct="1"/>
              <a:t>37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30171" indent="-280835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23340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572677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22013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471349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20685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370021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19357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eaLnBrk="1" hangingPunct="1"/>
            <a:fld id="{CCF217D1-972F-4915-B907-2D0DEA127C6D}" type="slidenum">
              <a:rPr lang="en-US" sz="1200">
                <a:latin typeface="Tahoma" pitchFamily="34" charset="0"/>
              </a:rPr>
              <a:pPr eaLnBrk="1" hangingPunct="1"/>
              <a:t>38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30171" indent="-280835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23340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572677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22013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471349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20685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370021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19357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eaLnBrk="1" hangingPunct="1"/>
            <a:fld id="{F22EBEEC-0ECF-4A15-AE30-3F561D64DBF5}" type="slidenum">
              <a:rPr lang="en-US" sz="1200">
                <a:latin typeface="Tahoma" pitchFamily="34" charset="0"/>
              </a:rPr>
              <a:pPr eaLnBrk="1" hangingPunct="1"/>
              <a:t>39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30171" indent="-280835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23340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572677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22013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471349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20685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370021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19357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eaLnBrk="1" hangingPunct="1"/>
            <a:fld id="{629DC337-2E55-48E8-A556-F635073E2ACC}" type="slidenum">
              <a:rPr lang="en-US" sz="1200">
                <a:latin typeface="Tahoma" pitchFamily="34" charset="0"/>
              </a:rPr>
              <a:pPr eaLnBrk="1" hangingPunct="1"/>
              <a:t>3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30171" indent="-280835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23340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572677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22013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471349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20685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370021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19357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eaLnBrk="1" hangingPunct="1"/>
            <a:fld id="{9B6C6FA1-7BB0-4EE1-81DA-EB9B73857DCB}" type="slidenum">
              <a:rPr lang="en-US" sz="1200">
                <a:latin typeface="Tahoma" pitchFamily="34" charset="0"/>
              </a:rPr>
              <a:pPr eaLnBrk="1" hangingPunct="1"/>
              <a:t>40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30171" indent="-280835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23340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572677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22013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471349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20685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370021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19357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eaLnBrk="1" hangingPunct="1"/>
            <a:fld id="{A3EFB17C-FCBB-4023-BBF8-890A0B62C950}" type="slidenum">
              <a:rPr lang="en-US" sz="1200">
                <a:latin typeface="Tahoma" pitchFamily="34" charset="0"/>
              </a:rPr>
              <a:pPr eaLnBrk="1" hangingPunct="1"/>
              <a:t>41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30171" indent="-280835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23340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572677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22013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471349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20685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370021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19357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eaLnBrk="1" hangingPunct="1"/>
            <a:fld id="{512DDF45-090F-431B-B975-EC4D68C712CB}" type="slidenum">
              <a:rPr lang="en-US" sz="1200">
                <a:latin typeface="Tahoma" pitchFamily="34" charset="0"/>
              </a:rPr>
              <a:pPr eaLnBrk="1" hangingPunct="1"/>
              <a:t>4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30171" indent="-280835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23340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572677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22013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471349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20685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370021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19357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eaLnBrk="1" hangingPunct="1"/>
            <a:fld id="{EA873F6C-6800-44F1-915F-041B63393885}" type="slidenum">
              <a:rPr lang="en-US" sz="1200">
                <a:latin typeface="Tahoma" pitchFamily="34" charset="0"/>
              </a:rPr>
              <a:pPr eaLnBrk="1" hangingPunct="1"/>
              <a:t>5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30171" indent="-280835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23340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572677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22013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471349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20685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370021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19357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eaLnBrk="1" hangingPunct="1"/>
            <a:fld id="{BBAE5343-972E-43FD-9C14-0F6DF2A6D1F2}" type="slidenum">
              <a:rPr lang="en-US" sz="1200">
                <a:latin typeface="Tahoma" pitchFamily="34" charset="0"/>
              </a:rPr>
              <a:pPr eaLnBrk="1" hangingPunct="1"/>
              <a:t>7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30171" indent="-280835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23340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572677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22013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471349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20685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370021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19357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eaLnBrk="1" hangingPunct="1"/>
            <a:fld id="{DF36D870-D5A6-4819-AA9E-F9F6D4E9494E}" type="slidenum">
              <a:rPr lang="en-US" sz="1200">
                <a:latin typeface="Tahoma" pitchFamily="34" charset="0"/>
              </a:rPr>
              <a:pPr eaLnBrk="1" hangingPunct="1"/>
              <a:t>10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30171" indent="-280835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23340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572677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22013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471349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20685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370021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19357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eaLnBrk="1" hangingPunct="1"/>
            <a:fld id="{A28E4602-0FA2-4F12-8C46-75497C15F2A5}" type="slidenum">
              <a:rPr lang="en-US" sz="1200">
                <a:latin typeface="Tahoma" pitchFamily="34" charset="0"/>
              </a:rPr>
              <a:pPr eaLnBrk="1" hangingPunct="1"/>
              <a:t>11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30171" indent="-280835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23340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572677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22013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471349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20685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370021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19357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eaLnBrk="1" hangingPunct="1"/>
            <a:fld id="{554B4EFE-5C8C-4C74-9C08-E056D062B891}" type="slidenum">
              <a:rPr lang="en-US" sz="1200">
                <a:latin typeface="Tahoma" pitchFamily="34" charset="0"/>
              </a:rPr>
              <a:pPr eaLnBrk="1" hangingPunct="1"/>
              <a:t>12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9423E-E2E9-46D2-AD6E-2AF484BDFB32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C9A6-59E9-4762-91A8-8C57BF49C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45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9423E-E2E9-46D2-AD6E-2AF484BDFB32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C9A6-59E9-4762-91A8-8C57BF49C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0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9423E-E2E9-46D2-AD6E-2AF484BDFB32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C9A6-59E9-4762-91A8-8C57BF49C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9423E-E2E9-46D2-AD6E-2AF484BDFB32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C9A6-59E9-4762-91A8-8C57BF49C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846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9423E-E2E9-46D2-AD6E-2AF484BDFB32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C9A6-59E9-4762-91A8-8C57BF49C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9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9423E-E2E9-46D2-AD6E-2AF484BDFB32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C9A6-59E9-4762-91A8-8C57BF49C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9423E-E2E9-46D2-AD6E-2AF484BDFB32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C9A6-59E9-4762-91A8-8C57BF49C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68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9423E-E2E9-46D2-AD6E-2AF484BDFB32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C9A6-59E9-4762-91A8-8C57BF49C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51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9423E-E2E9-46D2-AD6E-2AF484BDFB32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C9A6-59E9-4762-91A8-8C57BF49C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30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9423E-E2E9-46D2-AD6E-2AF484BDFB32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C9A6-59E9-4762-91A8-8C57BF49C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91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9423E-E2E9-46D2-AD6E-2AF484BDFB32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C9A6-59E9-4762-91A8-8C57BF49C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65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9423E-E2E9-46D2-AD6E-2AF484BDFB32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2C9A6-59E9-4762-91A8-8C57BF49C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58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57600" y="304800"/>
            <a:ext cx="4876800" cy="2057400"/>
          </a:xfrm>
        </p:spPr>
        <p:txBody>
          <a:bodyPr/>
          <a:lstStyle/>
          <a:p>
            <a:pPr eaLnBrk="1" hangingPunct="1"/>
            <a:r>
              <a:rPr lang="en-US" dirty="0" smtClean="0"/>
              <a:t>Trees and </a:t>
            </a:r>
            <a:br>
              <a:rPr lang="en-US" dirty="0" smtClean="0"/>
            </a:br>
            <a:r>
              <a:rPr lang="en-US" dirty="0" smtClean="0"/>
              <a:t>Binary Trees</a:t>
            </a:r>
          </a:p>
        </p:txBody>
      </p:sp>
      <p:sp>
        <p:nvSpPr>
          <p:cNvPr id="3075" name="AutoShape 3"/>
          <p:cNvSpPr>
            <a:spLocks noChangeAspect="1" noChangeArrowheads="1"/>
          </p:cNvSpPr>
          <p:nvPr/>
        </p:nvSpPr>
        <p:spPr bwMode="auto">
          <a:xfrm>
            <a:off x="4512469" y="3048289"/>
            <a:ext cx="1379538" cy="3825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Tahoma" pitchFamily="34" charset="0"/>
              </a:rPr>
              <a:t>Become Rich</a:t>
            </a:r>
          </a:p>
        </p:txBody>
      </p:sp>
      <p:sp>
        <p:nvSpPr>
          <p:cNvPr id="3076" name="AutoShape 4"/>
          <p:cNvSpPr>
            <a:spLocks noChangeAspect="1" noChangeArrowheads="1"/>
          </p:cNvSpPr>
          <p:nvPr/>
        </p:nvSpPr>
        <p:spPr bwMode="auto">
          <a:xfrm>
            <a:off x="2972594" y="4038889"/>
            <a:ext cx="1433513" cy="6524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1600">
                <a:latin typeface="Tahoma" pitchFamily="34" charset="0"/>
              </a:rPr>
              <a:t>Force Others to be Poor</a:t>
            </a:r>
          </a:p>
        </p:txBody>
      </p:sp>
      <p:sp>
        <p:nvSpPr>
          <p:cNvPr id="3077" name="AutoShape 5"/>
          <p:cNvSpPr>
            <a:spLocks noChangeAspect="1" noChangeArrowheads="1"/>
          </p:cNvSpPr>
          <p:nvPr/>
        </p:nvSpPr>
        <p:spPr bwMode="auto">
          <a:xfrm>
            <a:off x="4785519" y="4048414"/>
            <a:ext cx="819150" cy="6524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Arial" charset="0"/>
              </a:rPr>
              <a:t>Rob </a:t>
            </a:r>
          </a:p>
          <a:p>
            <a:pPr algn="ctr"/>
            <a:r>
              <a:rPr lang="en-US" sz="1600">
                <a:latin typeface="Arial" charset="0"/>
              </a:rPr>
              <a:t>Banks</a:t>
            </a:r>
          </a:p>
        </p:txBody>
      </p:sp>
      <p:cxnSp>
        <p:nvCxnSpPr>
          <p:cNvPr id="3078" name="AutoShape 6"/>
          <p:cNvCxnSpPr>
            <a:cxnSpLocks noChangeShapeType="1"/>
            <a:stCxn id="3075" idx="2"/>
            <a:endCxn id="3077" idx="0"/>
          </p:cNvCxnSpPr>
          <p:nvPr/>
        </p:nvCxnSpPr>
        <p:spPr bwMode="auto">
          <a:xfrm flipH="1">
            <a:off x="5195094" y="3440402"/>
            <a:ext cx="7938" cy="5984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9" name="AutoShape 7"/>
          <p:cNvCxnSpPr>
            <a:cxnSpLocks noChangeShapeType="1"/>
            <a:stCxn id="3075" idx="2"/>
            <a:endCxn id="3076" idx="0"/>
          </p:cNvCxnSpPr>
          <p:nvPr/>
        </p:nvCxnSpPr>
        <p:spPr bwMode="auto">
          <a:xfrm flipH="1">
            <a:off x="3690144" y="3440402"/>
            <a:ext cx="1512888" cy="5889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80" name="AutoShape 8"/>
          <p:cNvSpPr>
            <a:spLocks noChangeAspect="1" noChangeArrowheads="1"/>
          </p:cNvSpPr>
          <p:nvPr/>
        </p:nvSpPr>
        <p:spPr bwMode="auto">
          <a:xfrm>
            <a:off x="6096794" y="4038889"/>
            <a:ext cx="766763" cy="6524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Tahoma" pitchFamily="34" charset="0"/>
              </a:rPr>
              <a:t>Stock</a:t>
            </a:r>
          </a:p>
          <a:p>
            <a:pPr algn="ctr"/>
            <a:r>
              <a:rPr lang="en-US" sz="1600">
                <a:latin typeface="Tahoma" pitchFamily="34" charset="0"/>
              </a:rPr>
              <a:t>Fraud</a:t>
            </a:r>
          </a:p>
        </p:txBody>
      </p:sp>
      <p:cxnSp>
        <p:nvCxnSpPr>
          <p:cNvPr id="3081" name="AutoShape 9"/>
          <p:cNvCxnSpPr>
            <a:cxnSpLocks noChangeShapeType="1"/>
            <a:stCxn id="3075" idx="2"/>
            <a:endCxn id="3080" idx="0"/>
          </p:cNvCxnSpPr>
          <p:nvPr/>
        </p:nvCxnSpPr>
        <p:spPr bwMode="auto">
          <a:xfrm>
            <a:off x="5203032" y="3440402"/>
            <a:ext cx="1277937" cy="5889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82" name="Text Box 11"/>
          <p:cNvSpPr txBox="1">
            <a:spLocks noChangeArrowheads="1"/>
          </p:cNvSpPr>
          <p:nvPr/>
        </p:nvSpPr>
        <p:spPr bwMode="auto">
          <a:xfrm>
            <a:off x="1775618" y="5105400"/>
            <a:ext cx="683498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The class notes are a compilation and edition from many sources. The </a:t>
            </a:r>
            <a:r>
              <a:rPr lang="en-US" sz="1600" dirty="0" smtClean="0"/>
              <a:t>faculty does </a:t>
            </a:r>
            <a:r>
              <a:rPr lang="en-US" sz="1600" dirty="0"/>
              <a:t>not claim intellectual property or ownership of the lecture notes.</a:t>
            </a:r>
          </a:p>
        </p:txBody>
      </p:sp>
    </p:spTree>
    <p:extLst>
      <p:ext uri="{BB962C8B-B14F-4D97-AF65-F5344CB8AC3E}">
        <p14:creationId xmlns:p14="http://schemas.microsoft.com/office/powerpoint/2010/main" val="52257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838200"/>
          </a:xfrm>
        </p:spPr>
        <p:txBody>
          <a:bodyPr/>
          <a:lstStyle/>
          <a:p>
            <a:pPr eaLnBrk="1" hangingPunct="1"/>
            <a:r>
              <a:rPr lang="en-US" smtClean="0"/>
              <a:t>Tree Properties</a:t>
            </a:r>
          </a:p>
        </p:txBody>
      </p:sp>
      <p:sp>
        <p:nvSpPr>
          <p:cNvPr id="8195" name="Freeform 3"/>
          <p:cNvSpPr>
            <a:spLocks/>
          </p:cNvSpPr>
          <p:nvPr/>
        </p:nvSpPr>
        <p:spPr bwMode="auto">
          <a:xfrm>
            <a:off x="6473825" y="2689225"/>
            <a:ext cx="2335213" cy="2574925"/>
          </a:xfrm>
          <a:custGeom>
            <a:avLst/>
            <a:gdLst>
              <a:gd name="T0" fmla="*/ 2147483647 w 1471"/>
              <a:gd name="T1" fmla="*/ 2147483647 h 1622"/>
              <a:gd name="T2" fmla="*/ 2147483647 w 1471"/>
              <a:gd name="T3" fmla="*/ 2147483647 h 1622"/>
              <a:gd name="T4" fmla="*/ 2147483647 w 1471"/>
              <a:gd name="T5" fmla="*/ 2147483647 h 1622"/>
              <a:gd name="T6" fmla="*/ 2147483647 w 1471"/>
              <a:gd name="T7" fmla="*/ 2147483647 h 1622"/>
              <a:gd name="T8" fmla="*/ 2147483647 w 1471"/>
              <a:gd name="T9" fmla="*/ 2147483647 h 1622"/>
              <a:gd name="T10" fmla="*/ 2147483647 w 1471"/>
              <a:gd name="T11" fmla="*/ 2147483647 h 1622"/>
              <a:gd name="T12" fmla="*/ 2147483647 w 1471"/>
              <a:gd name="T13" fmla="*/ 2147483647 h 1622"/>
              <a:gd name="T14" fmla="*/ 2147483647 w 1471"/>
              <a:gd name="T15" fmla="*/ 2147483647 h 1622"/>
              <a:gd name="T16" fmla="*/ 2147483647 w 1471"/>
              <a:gd name="T17" fmla="*/ 2147483647 h 1622"/>
              <a:gd name="T18" fmla="*/ 2147483647 w 1471"/>
              <a:gd name="T19" fmla="*/ 2147483647 h 1622"/>
              <a:gd name="T20" fmla="*/ 2147483647 w 1471"/>
              <a:gd name="T21" fmla="*/ 2147483647 h 1622"/>
              <a:gd name="T22" fmla="*/ 2147483647 w 1471"/>
              <a:gd name="T23" fmla="*/ 2147483647 h 1622"/>
              <a:gd name="T24" fmla="*/ 2147483647 w 1471"/>
              <a:gd name="T25" fmla="*/ 2147483647 h 1622"/>
              <a:gd name="T26" fmla="*/ 2147483647 w 1471"/>
              <a:gd name="T27" fmla="*/ 2147483647 h 1622"/>
              <a:gd name="T28" fmla="*/ 2147483647 w 1471"/>
              <a:gd name="T29" fmla="*/ 2147483647 h 1622"/>
              <a:gd name="T30" fmla="*/ 2147483647 w 1471"/>
              <a:gd name="T31" fmla="*/ 2147483647 h 1622"/>
              <a:gd name="T32" fmla="*/ 2147483647 w 1471"/>
              <a:gd name="T33" fmla="*/ 2147483647 h 1622"/>
              <a:gd name="T34" fmla="*/ 2147483647 w 1471"/>
              <a:gd name="T35" fmla="*/ 2147483647 h 1622"/>
              <a:gd name="T36" fmla="*/ 2147483647 w 1471"/>
              <a:gd name="T37" fmla="*/ 2147483647 h 1622"/>
              <a:gd name="T38" fmla="*/ 2147483647 w 1471"/>
              <a:gd name="T39" fmla="*/ 2147483647 h 1622"/>
              <a:gd name="T40" fmla="*/ 2147483647 w 1471"/>
              <a:gd name="T41" fmla="*/ 2147483647 h 1622"/>
              <a:gd name="T42" fmla="*/ 2147483647 w 1471"/>
              <a:gd name="T43" fmla="*/ 2147483647 h 1622"/>
              <a:gd name="T44" fmla="*/ 2147483647 w 1471"/>
              <a:gd name="T45" fmla="*/ 2147483647 h 1622"/>
              <a:gd name="T46" fmla="*/ 2147483647 w 1471"/>
              <a:gd name="T47" fmla="*/ 2147483647 h 1622"/>
              <a:gd name="T48" fmla="*/ 2147483647 w 1471"/>
              <a:gd name="T49" fmla="*/ 2147483647 h 1622"/>
              <a:gd name="T50" fmla="*/ 2147483647 w 1471"/>
              <a:gd name="T51" fmla="*/ 2147483647 h 1622"/>
              <a:gd name="T52" fmla="*/ 2147483647 w 1471"/>
              <a:gd name="T53" fmla="*/ 2147483647 h 1622"/>
              <a:gd name="T54" fmla="*/ 2147483647 w 1471"/>
              <a:gd name="T55" fmla="*/ 0 h 1622"/>
              <a:gd name="T56" fmla="*/ 2147483647 w 1471"/>
              <a:gd name="T57" fmla="*/ 2147483647 h 1622"/>
              <a:gd name="T58" fmla="*/ 2147483647 w 1471"/>
              <a:gd name="T59" fmla="*/ 2147483647 h 1622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471" h="1622">
                <a:moveTo>
                  <a:pt x="666" y="33"/>
                </a:moveTo>
                <a:cubicBezTo>
                  <a:pt x="636" y="36"/>
                  <a:pt x="605" y="35"/>
                  <a:pt x="576" y="41"/>
                </a:cubicBezTo>
                <a:cubicBezTo>
                  <a:pt x="547" y="47"/>
                  <a:pt x="518" y="110"/>
                  <a:pt x="487" y="130"/>
                </a:cubicBezTo>
                <a:cubicBezTo>
                  <a:pt x="444" y="198"/>
                  <a:pt x="372" y="244"/>
                  <a:pt x="317" y="300"/>
                </a:cubicBezTo>
                <a:cubicBezTo>
                  <a:pt x="248" y="370"/>
                  <a:pt x="190" y="449"/>
                  <a:pt x="131" y="527"/>
                </a:cubicBezTo>
                <a:cubicBezTo>
                  <a:pt x="115" y="571"/>
                  <a:pt x="100" y="618"/>
                  <a:pt x="74" y="657"/>
                </a:cubicBezTo>
                <a:cubicBezTo>
                  <a:pt x="65" y="686"/>
                  <a:pt x="64" y="709"/>
                  <a:pt x="41" y="730"/>
                </a:cubicBezTo>
                <a:cubicBezTo>
                  <a:pt x="28" y="784"/>
                  <a:pt x="12" y="837"/>
                  <a:pt x="1" y="892"/>
                </a:cubicBezTo>
                <a:cubicBezTo>
                  <a:pt x="7" y="1062"/>
                  <a:pt x="0" y="1077"/>
                  <a:pt x="41" y="1200"/>
                </a:cubicBezTo>
                <a:cubicBezTo>
                  <a:pt x="56" y="1246"/>
                  <a:pt x="91" y="1279"/>
                  <a:pt x="122" y="1314"/>
                </a:cubicBezTo>
                <a:cubicBezTo>
                  <a:pt x="139" y="1333"/>
                  <a:pt x="218" y="1430"/>
                  <a:pt x="236" y="1436"/>
                </a:cubicBezTo>
                <a:cubicBezTo>
                  <a:pt x="291" y="1454"/>
                  <a:pt x="338" y="1493"/>
                  <a:pt x="390" y="1517"/>
                </a:cubicBezTo>
                <a:cubicBezTo>
                  <a:pt x="408" y="1525"/>
                  <a:pt x="429" y="1525"/>
                  <a:pt x="447" y="1533"/>
                </a:cubicBezTo>
                <a:cubicBezTo>
                  <a:pt x="544" y="1576"/>
                  <a:pt x="643" y="1602"/>
                  <a:pt x="747" y="1622"/>
                </a:cubicBezTo>
                <a:cubicBezTo>
                  <a:pt x="812" y="1619"/>
                  <a:pt x="877" y="1621"/>
                  <a:pt x="941" y="1614"/>
                </a:cubicBezTo>
                <a:cubicBezTo>
                  <a:pt x="1004" y="1608"/>
                  <a:pt x="1048" y="1551"/>
                  <a:pt x="1104" y="1533"/>
                </a:cubicBezTo>
                <a:cubicBezTo>
                  <a:pt x="1131" y="1493"/>
                  <a:pt x="1112" y="1514"/>
                  <a:pt x="1168" y="1476"/>
                </a:cubicBezTo>
                <a:cubicBezTo>
                  <a:pt x="1190" y="1461"/>
                  <a:pt x="1225" y="1419"/>
                  <a:pt x="1225" y="1419"/>
                </a:cubicBezTo>
                <a:cubicBezTo>
                  <a:pt x="1243" y="1366"/>
                  <a:pt x="1219" y="1426"/>
                  <a:pt x="1258" y="1371"/>
                </a:cubicBezTo>
                <a:cubicBezTo>
                  <a:pt x="1283" y="1336"/>
                  <a:pt x="1298" y="1293"/>
                  <a:pt x="1323" y="1257"/>
                </a:cubicBezTo>
                <a:cubicBezTo>
                  <a:pt x="1351" y="1172"/>
                  <a:pt x="1388" y="1093"/>
                  <a:pt x="1412" y="1006"/>
                </a:cubicBezTo>
                <a:cubicBezTo>
                  <a:pt x="1428" y="950"/>
                  <a:pt x="1430" y="892"/>
                  <a:pt x="1444" y="836"/>
                </a:cubicBezTo>
                <a:cubicBezTo>
                  <a:pt x="1462" y="694"/>
                  <a:pt x="1471" y="546"/>
                  <a:pt x="1436" y="406"/>
                </a:cubicBezTo>
                <a:cubicBezTo>
                  <a:pt x="1424" y="298"/>
                  <a:pt x="1394" y="138"/>
                  <a:pt x="1274" y="98"/>
                </a:cubicBezTo>
                <a:cubicBezTo>
                  <a:pt x="1263" y="90"/>
                  <a:pt x="1251" y="83"/>
                  <a:pt x="1241" y="73"/>
                </a:cubicBezTo>
                <a:cubicBezTo>
                  <a:pt x="1234" y="66"/>
                  <a:pt x="1233" y="55"/>
                  <a:pt x="1225" y="49"/>
                </a:cubicBezTo>
                <a:cubicBezTo>
                  <a:pt x="1197" y="27"/>
                  <a:pt x="1155" y="32"/>
                  <a:pt x="1120" y="25"/>
                </a:cubicBezTo>
                <a:cubicBezTo>
                  <a:pt x="1055" y="12"/>
                  <a:pt x="992" y="6"/>
                  <a:pt x="925" y="0"/>
                </a:cubicBezTo>
                <a:cubicBezTo>
                  <a:pt x="855" y="3"/>
                  <a:pt x="784" y="4"/>
                  <a:pt x="714" y="9"/>
                </a:cubicBezTo>
                <a:cubicBezTo>
                  <a:pt x="703" y="10"/>
                  <a:pt x="647" y="14"/>
                  <a:pt x="666" y="33"/>
                </a:cubicBez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196" name="Oval 4"/>
          <p:cNvSpPr>
            <a:spLocks noChangeArrowheads="1"/>
          </p:cNvSpPr>
          <p:nvPr/>
        </p:nvSpPr>
        <p:spPr bwMode="auto">
          <a:xfrm>
            <a:off x="6400800" y="2743200"/>
            <a:ext cx="2438400" cy="2438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97" name="Freeform 5"/>
          <p:cNvSpPr>
            <a:spLocks/>
          </p:cNvSpPr>
          <p:nvPr/>
        </p:nvSpPr>
        <p:spPr bwMode="auto">
          <a:xfrm>
            <a:off x="4416425" y="2765425"/>
            <a:ext cx="2335213" cy="2574925"/>
          </a:xfrm>
          <a:custGeom>
            <a:avLst/>
            <a:gdLst>
              <a:gd name="T0" fmla="*/ 2147483647 w 1471"/>
              <a:gd name="T1" fmla="*/ 2147483647 h 1622"/>
              <a:gd name="T2" fmla="*/ 2147483647 w 1471"/>
              <a:gd name="T3" fmla="*/ 2147483647 h 1622"/>
              <a:gd name="T4" fmla="*/ 2147483647 w 1471"/>
              <a:gd name="T5" fmla="*/ 2147483647 h 1622"/>
              <a:gd name="T6" fmla="*/ 2147483647 w 1471"/>
              <a:gd name="T7" fmla="*/ 2147483647 h 1622"/>
              <a:gd name="T8" fmla="*/ 2147483647 w 1471"/>
              <a:gd name="T9" fmla="*/ 2147483647 h 1622"/>
              <a:gd name="T10" fmla="*/ 2147483647 w 1471"/>
              <a:gd name="T11" fmla="*/ 2147483647 h 1622"/>
              <a:gd name="T12" fmla="*/ 2147483647 w 1471"/>
              <a:gd name="T13" fmla="*/ 2147483647 h 1622"/>
              <a:gd name="T14" fmla="*/ 2147483647 w 1471"/>
              <a:gd name="T15" fmla="*/ 2147483647 h 1622"/>
              <a:gd name="T16" fmla="*/ 2147483647 w 1471"/>
              <a:gd name="T17" fmla="*/ 2147483647 h 1622"/>
              <a:gd name="T18" fmla="*/ 2147483647 w 1471"/>
              <a:gd name="T19" fmla="*/ 2147483647 h 1622"/>
              <a:gd name="T20" fmla="*/ 2147483647 w 1471"/>
              <a:gd name="T21" fmla="*/ 2147483647 h 1622"/>
              <a:gd name="T22" fmla="*/ 2147483647 w 1471"/>
              <a:gd name="T23" fmla="*/ 2147483647 h 1622"/>
              <a:gd name="T24" fmla="*/ 2147483647 w 1471"/>
              <a:gd name="T25" fmla="*/ 2147483647 h 1622"/>
              <a:gd name="T26" fmla="*/ 2147483647 w 1471"/>
              <a:gd name="T27" fmla="*/ 2147483647 h 1622"/>
              <a:gd name="T28" fmla="*/ 2147483647 w 1471"/>
              <a:gd name="T29" fmla="*/ 2147483647 h 1622"/>
              <a:gd name="T30" fmla="*/ 2147483647 w 1471"/>
              <a:gd name="T31" fmla="*/ 2147483647 h 1622"/>
              <a:gd name="T32" fmla="*/ 2147483647 w 1471"/>
              <a:gd name="T33" fmla="*/ 2147483647 h 1622"/>
              <a:gd name="T34" fmla="*/ 2147483647 w 1471"/>
              <a:gd name="T35" fmla="*/ 2147483647 h 1622"/>
              <a:gd name="T36" fmla="*/ 2147483647 w 1471"/>
              <a:gd name="T37" fmla="*/ 2147483647 h 1622"/>
              <a:gd name="T38" fmla="*/ 2147483647 w 1471"/>
              <a:gd name="T39" fmla="*/ 2147483647 h 1622"/>
              <a:gd name="T40" fmla="*/ 2147483647 w 1471"/>
              <a:gd name="T41" fmla="*/ 2147483647 h 1622"/>
              <a:gd name="T42" fmla="*/ 2147483647 w 1471"/>
              <a:gd name="T43" fmla="*/ 2147483647 h 1622"/>
              <a:gd name="T44" fmla="*/ 2147483647 w 1471"/>
              <a:gd name="T45" fmla="*/ 2147483647 h 1622"/>
              <a:gd name="T46" fmla="*/ 2147483647 w 1471"/>
              <a:gd name="T47" fmla="*/ 2147483647 h 1622"/>
              <a:gd name="T48" fmla="*/ 2147483647 w 1471"/>
              <a:gd name="T49" fmla="*/ 2147483647 h 1622"/>
              <a:gd name="T50" fmla="*/ 2147483647 w 1471"/>
              <a:gd name="T51" fmla="*/ 2147483647 h 1622"/>
              <a:gd name="T52" fmla="*/ 2147483647 w 1471"/>
              <a:gd name="T53" fmla="*/ 2147483647 h 1622"/>
              <a:gd name="T54" fmla="*/ 2147483647 w 1471"/>
              <a:gd name="T55" fmla="*/ 0 h 1622"/>
              <a:gd name="T56" fmla="*/ 2147483647 w 1471"/>
              <a:gd name="T57" fmla="*/ 2147483647 h 1622"/>
              <a:gd name="T58" fmla="*/ 2147483647 w 1471"/>
              <a:gd name="T59" fmla="*/ 2147483647 h 1622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471" h="1622">
                <a:moveTo>
                  <a:pt x="666" y="33"/>
                </a:moveTo>
                <a:cubicBezTo>
                  <a:pt x="636" y="36"/>
                  <a:pt x="605" y="35"/>
                  <a:pt x="576" y="41"/>
                </a:cubicBezTo>
                <a:cubicBezTo>
                  <a:pt x="547" y="47"/>
                  <a:pt x="518" y="110"/>
                  <a:pt x="487" y="130"/>
                </a:cubicBezTo>
                <a:cubicBezTo>
                  <a:pt x="444" y="198"/>
                  <a:pt x="372" y="244"/>
                  <a:pt x="317" y="300"/>
                </a:cubicBezTo>
                <a:cubicBezTo>
                  <a:pt x="248" y="370"/>
                  <a:pt x="190" y="449"/>
                  <a:pt x="131" y="527"/>
                </a:cubicBezTo>
                <a:cubicBezTo>
                  <a:pt x="115" y="571"/>
                  <a:pt x="100" y="618"/>
                  <a:pt x="74" y="657"/>
                </a:cubicBezTo>
                <a:cubicBezTo>
                  <a:pt x="65" y="686"/>
                  <a:pt x="64" y="709"/>
                  <a:pt x="41" y="730"/>
                </a:cubicBezTo>
                <a:cubicBezTo>
                  <a:pt x="28" y="784"/>
                  <a:pt x="12" y="837"/>
                  <a:pt x="1" y="892"/>
                </a:cubicBezTo>
                <a:cubicBezTo>
                  <a:pt x="7" y="1062"/>
                  <a:pt x="0" y="1077"/>
                  <a:pt x="41" y="1200"/>
                </a:cubicBezTo>
                <a:cubicBezTo>
                  <a:pt x="56" y="1246"/>
                  <a:pt x="91" y="1279"/>
                  <a:pt x="122" y="1314"/>
                </a:cubicBezTo>
                <a:cubicBezTo>
                  <a:pt x="139" y="1333"/>
                  <a:pt x="218" y="1430"/>
                  <a:pt x="236" y="1436"/>
                </a:cubicBezTo>
                <a:cubicBezTo>
                  <a:pt x="291" y="1454"/>
                  <a:pt x="338" y="1493"/>
                  <a:pt x="390" y="1517"/>
                </a:cubicBezTo>
                <a:cubicBezTo>
                  <a:pt x="408" y="1525"/>
                  <a:pt x="429" y="1525"/>
                  <a:pt x="447" y="1533"/>
                </a:cubicBezTo>
                <a:cubicBezTo>
                  <a:pt x="544" y="1576"/>
                  <a:pt x="643" y="1602"/>
                  <a:pt x="747" y="1622"/>
                </a:cubicBezTo>
                <a:cubicBezTo>
                  <a:pt x="812" y="1619"/>
                  <a:pt x="877" y="1621"/>
                  <a:pt x="941" y="1614"/>
                </a:cubicBezTo>
                <a:cubicBezTo>
                  <a:pt x="1004" y="1608"/>
                  <a:pt x="1048" y="1551"/>
                  <a:pt x="1104" y="1533"/>
                </a:cubicBezTo>
                <a:cubicBezTo>
                  <a:pt x="1131" y="1493"/>
                  <a:pt x="1112" y="1514"/>
                  <a:pt x="1168" y="1476"/>
                </a:cubicBezTo>
                <a:cubicBezTo>
                  <a:pt x="1190" y="1461"/>
                  <a:pt x="1225" y="1419"/>
                  <a:pt x="1225" y="1419"/>
                </a:cubicBezTo>
                <a:cubicBezTo>
                  <a:pt x="1243" y="1366"/>
                  <a:pt x="1219" y="1426"/>
                  <a:pt x="1258" y="1371"/>
                </a:cubicBezTo>
                <a:cubicBezTo>
                  <a:pt x="1283" y="1336"/>
                  <a:pt x="1298" y="1293"/>
                  <a:pt x="1323" y="1257"/>
                </a:cubicBezTo>
                <a:cubicBezTo>
                  <a:pt x="1351" y="1172"/>
                  <a:pt x="1388" y="1093"/>
                  <a:pt x="1412" y="1006"/>
                </a:cubicBezTo>
                <a:cubicBezTo>
                  <a:pt x="1428" y="950"/>
                  <a:pt x="1430" y="892"/>
                  <a:pt x="1444" y="836"/>
                </a:cubicBezTo>
                <a:cubicBezTo>
                  <a:pt x="1462" y="694"/>
                  <a:pt x="1471" y="546"/>
                  <a:pt x="1436" y="406"/>
                </a:cubicBezTo>
                <a:cubicBezTo>
                  <a:pt x="1424" y="298"/>
                  <a:pt x="1394" y="138"/>
                  <a:pt x="1274" y="98"/>
                </a:cubicBezTo>
                <a:cubicBezTo>
                  <a:pt x="1263" y="90"/>
                  <a:pt x="1251" y="83"/>
                  <a:pt x="1241" y="73"/>
                </a:cubicBezTo>
                <a:cubicBezTo>
                  <a:pt x="1234" y="66"/>
                  <a:pt x="1233" y="55"/>
                  <a:pt x="1225" y="49"/>
                </a:cubicBezTo>
                <a:cubicBezTo>
                  <a:pt x="1197" y="27"/>
                  <a:pt x="1155" y="32"/>
                  <a:pt x="1120" y="25"/>
                </a:cubicBezTo>
                <a:cubicBezTo>
                  <a:pt x="1055" y="12"/>
                  <a:pt x="992" y="6"/>
                  <a:pt x="925" y="0"/>
                </a:cubicBezTo>
                <a:cubicBezTo>
                  <a:pt x="855" y="3"/>
                  <a:pt x="784" y="4"/>
                  <a:pt x="714" y="9"/>
                </a:cubicBezTo>
                <a:cubicBezTo>
                  <a:pt x="703" y="10"/>
                  <a:pt x="647" y="14"/>
                  <a:pt x="666" y="33"/>
                </a:cubicBez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198" name="Freeform 6"/>
          <p:cNvSpPr>
            <a:spLocks/>
          </p:cNvSpPr>
          <p:nvPr/>
        </p:nvSpPr>
        <p:spPr bwMode="auto">
          <a:xfrm>
            <a:off x="4672013" y="2800350"/>
            <a:ext cx="2073275" cy="2332038"/>
          </a:xfrm>
          <a:custGeom>
            <a:avLst/>
            <a:gdLst>
              <a:gd name="T0" fmla="*/ 2147483647 w 1306"/>
              <a:gd name="T1" fmla="*/ 2147483647 h 1469"/>
              <a:gd name="T2" fmla="*/ 2147483647 w 1306"/>
              <a:gd name="T3" fmla="*/ 2147483647 h 1469"/>
              <a:gd name="T4" fmla="*/ 2147483647 w 1306"/>
              <a:gd name="T5" fmla="*/ 2147483647 h 1469"/>
              <a:gd name="T6" fmla="*/ 2147483647 w 1306"/>
              <a:gd name="T7" fmla="*/ 2147483647 h 1469"/>
              <a:gd name="T8" fmla="*/ 2147483647 w 1306"/>
              <a:gd name="T9" fmla="*/ 2147483647 h 1469"/>
              <a:gd name="T10" fmla="*/ 2147483647 w 1306"/>
              <a:gd name="T11" fmla="*/ 2147483647 h 1469"/>
              <a:gd name="T12" fmla="*/ 2147483647 w 1306"/>
              <a:gd name="T13" fmla="*/ 2147483647 h 1469"/>
              <a:gd name="T14" fmla="*/ 2147483647 w 1306"/>
              <a:gd name="T15" fmla="*/ 2147483647 h 1469"/>
              <a:gd name="T16" fmla="*/ 2147483647 w 1306"/>
              <a:gd name="T17" fmla="*/ 2147483647 h 1469"/>
              <a:gd name="T18" fmla="*/ 0 w 1306"/>
              <a:gd name="T19" fmla="*/ 2147483647 h 1469"/>
              <a:gd name="T20" fmla="*/ 2147483647 w 1306"/>
              <a:gd name="T21" fmla="*/ 2147483647 h 1469"/>
              <a:gd name="T22" fmla="*/ 2147483647 w 1306"/>
              <a:gd name="T23" fmla="*/ 2147483647 h 1469"/>
              <a:gd name="T24" fmla="*/ 2147483647 w 1306"/>
              <a:gd name="T25" fmla="*/ 2147483647 h 1469"/>
              <a:gd name="T26" fmla="*/ 2147483647 w 1306"/>
              <a:gd name="T27" fmla="*/ 2147483647 h 1469"/>
              <a:gd name="T28" fmla="*/ 2147483647 w 1306"/>
              <a:gd name="T29" fmla="*/ 2147483647 h 1469"/>
              <a:gd name="T30" fmla="*/ 2147483647 w 1306"/>
              <a:gd name="T31" fmla="*/ 2147483647 h 1469"/>
              <a:gd name="T32" fmla="*/ 2147483647 w 1306"/>
              <a:gd name="T33" fmla="*/ 2147483647 h 1469"/>
              <a:gd name="T34" fmla="*/ 2147483647 w 1306"/>
              <a:gd name="T35" fmla="*/ 2147483647 h 1469"/>
              <a:gd name="T36" fmla="*/ 2147483647 w 1306"/>
              <a:gd name="T37" fmla="*/ 2147483647 h 1469"/>
              <a:gd name="T38" fmla="*/ 2147483647 w 1306"/>
              <a:gd name="T39" fmla="*/ 2147483647 h 1469"/>
              <a:gd name="T40" fmla="*/ 2147483647 w 1306"/>
              <a:gd name="T41" fmla="*/ 2147483647 h 1469"/>
              <a:gd name="T42" fmla="*/ 2147483647 w 1306"/>
              <a:gd name="T43" fmla="*/ 2147483647 h 1469"/>
              <a:gd name="T44" fmla="*/ 2147483647 w 1306"/>
              <a:gd name="T45" fmla="*/ 2147483647 h 1469"/>
              <a:gd name="T46" fmla="*/ 2147483647 w 1306"/>
              <a:gd name="T47" fmla="*/ 2147483647 h 1469"/>
              <a:gd name="T48" fmla="*/ 2147483647 w 1306"/>
              <a:gd name="T49" fmla="*/ 2147483647 h 1469"/>
              <a:gd name="T50" fmla="*/ 2147483647 w 1306"/>
              <a:gd name="T51" fmla="*/ 2147483647 h 1469"/>
              <a:gd name="T52" fmla="*/ 2147483647 w 1306"/>
              <a:gd name="T53" fmla="*/ 2147483647 h 1469"/>
              <a:gd name="T54" fmla="*/ 2147483647 w 1306"/>
              <a:gd name="T55" fmla="*/ 2147483647 h 1469"/>
              <a:gd name="T56" fmla="*/ 2147483647 w 1306"/>
              <a:gd name="T57" fmla="*/ 2147483647 h 1469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1306" h="1469">
                <a:moveTo>
                  <a:pt x="543" y="68"/>
                </a:moveTo>
                <a:cubicBezTo>
                  <a:pt x="502" y="82"/>
                  <a:pt x="490" y="96"/>
                  <a:pt x="454" y="108"/>
                </a:cubicBezTo>
                <a:cubicBezTo>
                  <a:pt x="418" y="136"/>
                  <a:pt x="378" y="152"/>
                  <a:pt x="341" y="181"/>
                </a:cubicBezTo>
                <a:cubicBezTo>
                  <a:pt x="300" y="213"/>
                  <a:pt x="264" y="250"/>
                  <a:pt x="227" y="287"/>
                </a:cubicBezTo>
                <a:cubicBezTo>
                  <a:pt x="213" y="301"/>
                  <a:pt x="206" y="319"/>
                  <a:pt x="195" y="335"/>
                </a:cubicBezTo>
                <a:cubicBezTo>
                  <a:pt x="176" y="363"/>
                  <a:pt x="148" y="386"/>
                  <a:pt x="130" y="416"/>
                </a:cubicBezTo>
                <a:cubicBezTo>
                  <a:pt x="98" y="468"/>
                  <a:pt x="131" y="433"/>
                  <a:pt x="97" y="465"/>
                </a:cubicBezTo>
                <a:cubicBezTo>
                  <a:pt x="90" y="493"/>
                  <a:pt x="79" y="514"/>
                  <a:pt x="65" y="538"/>
                </a:cubicBezTo>
                <a:cubicBezTo>
                  <a:pt x="55" y="555"/>
                  <a:pt x="32" y="587"/>
                  <a:pt x="32" y="587"/>
                </a:cubicBezTo>
                <a:cubicBezTo>
                  <a:pt x="23" y="631"/>
                  <a:pt x="11" y="673"/>
                  <a:pt x="0" y="716"/>
                </a:cubicBezTo>
                <a:cubicBezTo>
                  <a:pt x="3" y="773"/>
                  <a:pt x="4" y="830"/>
                  <a:pt x="8" y="887"/>
                </a:cubicBezTo>
                <a:cubicBezTo>
                  <a:pt x="13" y="947"/>
                  <a:pt x="48" y="1005"/>
                  <a:pt x="73" y="1057"/>
                </a:cubicBezTo>
                <a:cubicBezTo>
                  <a:pt x="135" y="1183"/>
                  <a:pt x="185" y="1232"/>
                  <a:pt x="308" y="1308"/>
                </a:cubicBezTo>
                <a:cubicBezTo>
                  <a:pt x="348" y="1333"/>
                  <a:pt x="384" y="1362"/>
                  <a:pt x="430" y="1373"/>
                </a:cubicBezTo>
                <a:cubicBezTo>
                  <a:pt x="484" y="1400"/>
                  <a:pt x="540" y="1426"/>
                  <a:pt x="600" y="1438"/>
                </a:cubicBezTo>
                <a:cubicBezTo>
                  <a:pt x="639" y="1446"/>
                  <a:pt x="676" y="1450"/>
                  <a:pt x="714" y="1462"/>
                </a:cubicBezTo>
                <a:cubicBezTo>
                  <a:pt x="764" y="1459"/>
                  <a:pt x="838" y="1469"/>
                  <a:pt x="892" y="1446"/>
                </a:cubicBezTo>
                <a:cubicBezTo>
                  <a:pt x="955" y="1419"/>
                  <a:pt x="995" y="1350"/>
                  <a:pt x="1038" y="1300"/>
                </a:cubicBezTo>
                <a:cubicBezTo>
                  <a:pt x="1094" y="1234"/>
                  <a:pt x="1158" y="1174"/>
                  <a:pt x="1200" y="1097"/>
                </a:cubicBezTo>
                <a:cubicBezTo>
                  <a:pt x="1231" y="1039"/>
                  <a:pt x="1252" y="978"/>
                  <a:pt x="1281" y="919"/>
                </a:cubicBezTo>
                <a:cubicBezTo>
                  <a:pt x="1292" y="865"/>
                  <a:pt x="1299" y="812"/>
                  <a:pt x="1306" y="757"/>
                </a:cubicBezTo>
                <a:cubicBezTo>
                  <a:pt x="1300" y="649"/>
                  <a:pt x="1299" y="491"/>
                  <a:pt x="1233" y="392"/>
                </a:cubicBezTo>
                <a:cubicBezTo>
                  <a:pt x="1207" y="299"/>
                  <a:pt x="1138" y="231"/>
                  <a:pt x="1070" y="165"/>
                </a:cubicBezTo>
                <a:cubicBezTo>
                  <a:pt x="1022" y="118"/>
                  <a:pt x="975" y="73"/>
                  <a:pt x="908" y="51"/>
                </a:cubicBezTo>
                <a:cubicBezTo>
                  <a:pt x="850" y="32"/>
                  <a:pt x="791" y="32"/>
                  <a:pt x="730" y="27"/>
                </a:cubicBezTo>
                <a:cubicBezTo>
                  <a:pt x="662" y="30"/>
                  <a:pt x="579" y="0"/>
                  <a:pt x="527" y="43"/>
                </a:cubicBezTo>
                <a:cubicBezTo>
                  <a:pt x="519" y="49"/>
                  <a:pt x="518" y="61"/>
                  <a:pt x="511" y="68"/>
                </a:cubicBezTo>
                <a:cubicBezTo>
                  <a:pt x="503" y="75"/>
                  <a:pt x="451" y="116"/>
                  <a:pt x="430" y="116"/>
                </a:cubicBezTo>
                <a:lnTo>
                  <a:pt x="465" y="60"/>
                </a:ln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199" name="Freeform 7"/>
          <p:cNvSpPr>
            <a:spLocks/>
          </p:cNvSpPr>
          <p:nvPr/>
        </p:nvSpPr>
        <p:spPr bwMode="auto">
          <a:xfrm>
            <a:off x="6669088" y="3119438"/>
            <a:ext cx="2124075" cy="2393950"/>
          </a:xfrm>
          <a:custGeom>
            <a:avLst/>
            <a:gdLst>
              <a:gd name="T0" fmla="*/ 2147483647 w 1338"/>
              <a:gd name="T1" fmla="*/ 2147483647 h 1508"/>
              <a:gd name="T2" fmla="*/ 2147483647 w 1338"/>
              <a:gd name="T3" fmla="*/ 2147483647 h 1508"/>
              <a:gd name="T4" fmla="*/ 2147483647 w 1338"/>
              <a:gd name="T5" fmla="*/ 2147483647 h 1508"/>
              <a:gd name="T6" fmla="*/ 2147483647 w 1338"/>
              <a:gd name="T7" fmla="*/ 2147483647 h 1508"/>
              <a:gd name="T8" fmla="*/ 2147483647 w 1338"/>
              <a:gd name="T9" fmla="*/ 2147483647 h 1508"/>
              <a:gd name="T10" fmla="*/ 2147483647 w 1338"/>
              <a:gd name="T11" fmla="*/ 2147483647 h 1508"/>
              <a:gd name="T12" fmla="*/ 2147483647 w 1338"/>
              <a:gd name="T13" fmla="*/ 2147483647 h 1508"/>
              <a:gd name="T14" fmla="*/ 2147483647 w 1338"/>
              <a:gd name="T15" fmla="*/ 2147483647 h 1508"/>
              <a:gd name="T16" fmla="*/ 2147483647 w 1338"/>
              <a:gd name="T17" fmla="*/ 2147483647 h 1508"/>
              <a:gd name="T18" fmla="*/ 2147483647 w 1338"/>
              <a:gd name="T19" fmla="*/ 2147483647 h 1508"/>
              <a:gd name="T20" fmla="*/ 2147483647 w 1338"/>
              <a:gd name="T21" fmla="*/ 2147483647 h 1508"/>
              <a:gd name="T22" fmla="*/ 0 w 1338"/>
              <a:gd name="T23" fmla="*/ 2147483647 h 1508"/>
              <a:gd name="T24" fmla="*/ 2147483647 w 1338"/>
              <a:gd name="T25" fmla="*/ 2147483647 h 1508"/>
              <a:gd name="T26" fmla="*/ 2147483647 w 1338"/>
              <a:gd name="T27" fmla="*/ 2147483647 h 1508"/>
              <a:gd name="T28" fmla="*/ 2147483647 w 1338"/>
              <a:gd name="T29" fmla="*/ 2147483647 h 1508"/>
              <a:gd name="T30" fmla="*/ 2147483647 w 1338"/>
              <a:gd name="T31" fmla="*/ 2147483647 h 1508"/>
              <a:gd name="T32" fmla="*/ 2147483647 w 1338"/>
              <a:gd name="T33" fmla="*/ 2147483647 h 1508"/>
              <a:gd name="T34" fmla="*/ 2147483647 w 1338"/>
              <a:gd name="T35" fmla="*/ 2147483647 h 1508"/>
              <a:gd name="T36" fmla="*/ 2147483647 w 1338"/>
              <a:gd name="T37" fmla="*/ 2147483647 h 1508"/>
              <a:gd name="T38" fmla="*/ 2147483647 w 1338"/>
              <a:gd name="T39" fmla="*/ 2147483647 h 1508"/>
              <a:gd name="T40" fmla="*/ 2147483647 w 1338"/>
              <a:gd name="T41" fmla="*/ 2147483647 h 1508"/>
              <a:gd name="T42" fmla="*/ 2147483647 w 1338"/>
              <a:gd name="T43" fmla="*/ 2147483647 h 1508"/>
              <a:gd name="T44" fmla="*/ 2147483647 w 1338"/>
              <a:gd name="T45" fmla="*/ 2147483647 h 1508"/>
              <a:gd name="T46" fmla="*/ 2147483647 w 1338"/>
              <a:gd name="T47" fmla="*/ 2147483647 h 1508"/>
              <a:gd name="T48" fmla="*/ 2147483647 w 1338"/>
              <a:gd name="T49" fmla="*/ 2147483647 h 1508"/>
              <a:gd name="T50" fmla="*/ 2147483647 w 1338"/>
              <a:gd name="T51" fmla="*/ 2147483647 h 1508"/>
              <a:gd name="T52" fmla="*/ 2147483647 w 1338"/>
              <a:gd name="T53" fmla="*/ 2147483647 h 1508"/>
              <a:gd name="T54" fmla="*/ 2147483647 w 1338"/>
              <a:gd name="T55" fmla="*/ 2147483647 h 1508"/>
              <a:gd name="T56" fmla="*/ 2147483647 w 1338"/>
              <a:gd name="T57" fmla="*/ 0 h 1508"/>
              <a:gd name="T58" fmla="*/ 2147483647 w 1338"/>
              <a:gd name="T59" fmla="*/ 2147483647 h 1508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338" h="1508">
                <a:moveTo>
                  <a:pt x="697" y="8"/>
                </a:moveTo>
                <a:cubicBezTo>
                  <a:pt x="661" y="20"/>
                  <a:pt x="639" y="43"/>
                  <a:pt x="608" y="64"/>
                </a:cubicBezTo>
                <a:cubicBezTo>
                  <a:pt x="589" y="94"/>
                  <a:pt x="569" y="106"/>
                  <a:pt x="543" y="129"/>
                </a:cubicBezTo>
                <a:cubicBezTo>
                  <a:pt x="467" y="196"/>
                  <a:pt x="534" y="150"/>
                  <a:pt x="478" y="186"/>
                </a:cubicBezTo>
                <a:cubicBezTo>
                  <a:pt x="458" y="216"/>
                  <a:pt x="442" y="227"/>
                  <a:pt x="414" y="251"/>
                </a:cubicBezTo>
                <a:cubicBezTo>
                  <a:pt x="388" y="273"/>
                  <a:pt x="377" y="297"/>
                  <a:pt x="349" y="316"/>
                </a:cubicBezTo>
                <a:cubicBezTo>
                  <a:pt x="324" y="352"/>
                  <a:pt x="262" y="411"/>
                  <a:pt x="227" y="437"/>
                </a:cubicBezTo>
                <a:cubicBezTo>
                  <a:pt x="206" y="470"/>
                  <a:pt x="177" y="496"/>
                  <a:pt x="154" y="527"/>
                </a:cubicBezTo>
                <a:cubicBezTo>
                  <a:pt x="105" y="594"/>
                  <a:pt x="141" y="557"/>
                  <a:pt x="105" y="591"/>
                </a:cubicBezTo>
                <a:cubicBezTo>
                  <a:pt x="94" y="625"/>
                  <a:pt x="76" y="659"/>
                  <a:pt x="57" y="689"/>
                </a:cubicBezTo>
                <a:cubicBezTo>
                  <a:pt x="49" y="720"/>
                  <a:pt x="47" y="739"/>
                  <a:pt x="24" y="762"/>
                </a:cubicBezTo>
                <a:cubicBezTo>
                  <a:pt x="12" y="811"/>
                  <a:pt x="6" y="857"/>
                  <a:pt x="0" y="908"/>
                </a:cubicBezTo>
                <a:cubicBezTo>
                  <a:pt x="6" y="988"/>
                  <a:pt x="10" y="1064"/>
                  <a:pt x="49" y="1135"/>
                </a:cubicBezTo>
                <a:cubicBezTo>
                  <a:pt x="109" y="1244"/>
                  <a:pt x="244" y="1332"/>
                  <a:pt x="357" y="1378"/>
                </a:cubicBezTo>
                <a:cubicBezTo>
                  <a:pt x="381" y="1388"/>
                  <a:pt x="407" y="1391"/>
                  <a:pt x="430" y="1402"/>
                </a:cubicBezTo>
                <a:cubicBezTo>
                  <a:pt x="538" y="1456"/>
                  <a:pt x="659" y="1488"/>
                  <a:pt x="778" y="1508"/>
                </a:cubicBezTo>
                <a:cubicBezTo>
                  <a:pt x="871" y="1502"/>
                  <a:pt x="882" y="1504"/>
                  <a:pt x="949" y="1483"/>
                </a:cubicBezTo>
                <a:cubicBezTo>
                  <a:pt x="1004" y="1446"/>
                  <a:pt x="979" y="1457"/>
                  <a:pt x="1022" y="1443"/>
                </a:cubicBezTo>
                <a:cubicBezTo>
                  <a:pt x="1080" y="1404"/>
                  <a:pt x="1119" y="1353"/>
                  <a:pt x="1168" y="1305"/>
                </a:cubicBezTo>
                <a:cubicBezTo>
                  <a:pt x="1197" y="1277"/>
                  <a:pt x="1211" y="1237"/>
                  <a:pt x="1241" y="1208"/>
                </a:cubicBezTo>
                <a:cubicBezTo>
                  <a:pt x="1258" y="1139"/>
                  <a:pt x="1235" y="1208"/>
                  <a:pt x="1273" y="1151"/>
                </a:cubicBezTo>
                <a:cubicBezTo>
                  <a:pt x="1288" y="1128"/>
                  <a:pt x="1301" y="1095"/>
                  <a:pt x="1314" y="1070"/>
                </a:cubicBezTo>
                <a:cubicBezTo>
                  <a:pt x="1323" y="1023"/>
                  <a:pt x="1332" y="980"/>
                  <a:pt x="1338" y="932"/>
                </a:cubicBezTo>
                <a:cubicBezTo>
                  <a:pt x="1335" y="864"/>
                  <a:pt x="1335" y="797"/>
                  <a:pt x="1330" y="729"/>
                </a:cubicBezTo>
                <a:cubicBezTo>
                  <a:pt x="1325" y="662"/>
                  <a:pt x="1314" y="584"/>
                  <a:pt x="1297" y="518"/>
                </a:cubicBezTo>
                <a:cubicBezTo>
                  <a:pt x="1262" y="383"/>
                  <a:pt x="1267" y="249"/>
                  <a:pt x="1176" y="137"/>
                </a:cubicBezTo>
                <a:cubicBezTo>
                  <a:pt x="1152" y="108"/>
                  <a:pt x="1130" y="74"/>
                  <a:pt x="1095" y="56"/>
                </a:cubicBezTo>
                <a:cubicBezTo>
                  <a:pt x="1066" y="41"/>
                  <a:pt x="1028" y="39"/>
                  <a:pt x="997" y="32"/>
                </a:cubicBezTo>
                <a:cubicBezTo>
                  <a:pt x="951" y="22"/>
                  <a:pt x="906" y="9"/>
                  <a:pt x="860" y="0"/>
                </a:cubicBezTo>
                <a:cubicBezTo>
                  <a:pt x="665" y="8"/>
                  <a:pt x="611" y="8"/>
                  <a:pt x="697" y="8"/>
                </a:cubicBez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00" name="Freeform 8"/>
          <p:cNvSpPr>
            <a:spLocks/>
          </p:cNvSpPr>
          <p:nvPr/>
        </p:nvSpPr>
        <p:spPr bwMode="auto">
          <a:xfrm>
            <a:off x="4929188" y="2908300"/>
            <a:ext cx="579437" cy="771525"/>
          </a:xfrm>
          <a:custGeom>
            <a:avLst/>
            <a:gdLst>
              <a:gd name="T0" fmla="*/ 2147483647 w 365"/>
              <a:gd name="T1" fmla="*/ 0 h 486"/>
              <a:gd name="T2" fmla="*/ 2147483647 w 365"/>
              <a:gd name="T3" fmla="*/ 2147483647 h 486"/>
              <a:gd name="T4" fmla="*/ 2147483647 w 365"/>
              <a:gd name="T5" fmla="*/ 2147483647 h 486"/>
              <a:gd name="T6" fmla="*/ 2147483647 w 365"/>
              <a:gd name="T7" fmla="*/ 2147483647 h 486"/>
              <a:gd name="T8" fmla="*/ 2147483647 w 365"/>
              <a:gd name="T9" fmla="*/ 2147483647 h 486"/>
              <a:gd name="T10" fmla="*/ 2147483647 w 365"/>
              <a:gd name="T11" fmla="*/ 2147483647 h 486"/>
              <a:gd name="T12" fmla="*/ 2147483647 w 365"/>
              <a:gd name="T13" fmla="*/ 2147483647 h 486"/>
              <a:gd name="T14" fmla="*/ 2147483647 w 365"/>
              <a:gd name="T15" fmla="*/ 2147483647 h 486"/>
              <a:gd name="T16" fmla="*/ 0 w 365"/>
              <a:gd name="T17" fmla="*/ 2147483647 h 486"/>
              <a:gd name="T18" fmla="*/ 2147483647 w 365"/>
              <a:gd name="T19" fmla="*/ 2147483647 h 486"/>
              <a:gd name="T20" fmla="*/ 2147483647 w 365"/>
              <a:gd name="T21" fmla="*/ 2147483647 h 48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65" h="486">
                <a:moveTo>
                  <a:pt x="365" y="0"/>
                </a:moveTo>
                <a:cubicBezTo>
                  <a:pt x="341" y="24"/>
                  <a:pt x="324" y="37"/>
                  <a:pt x="292" y="48"/>
                </a:cubicBezTo>
                <a:cubicBezTo>
                  <a:pt x="266" y="75"/>
                  <a:pt x="233" y="98"/>
                  <a:pt x="203" y="121"/>
                </a:cubicBezTo>
                <a:cubicBezTo>
                  <a:pt x="198" y="129"/>
                  <a:pt x="194" y="139"/>
                  <a:pt x="187" y="146"/>
                </a:cubicBezTo>
                <a:cubicBezTo>
                  <a:pt x="180" y="153"/>
                  <a:pt x="168" y="154"/>
                  <a:pt x="162" y="162"/>
                </a:cubicBezTo>
                <a:cubicBezTo>
                  <a:pt x="157" y="169"/>
                  <a:pt x="158" y="179"/>
                  <a:pt x="154" y="186"/>
                </a:cubicBezTo>
                <a:cubicBezTo>
                  <a:pt x="125" y="238"/>
                  <a:pt x="84" y="290"/>
                  <a:pt x="65" y="348"/>
                </a:cubicBezTo>
                <a:cubicBezTo>
                  <a:pt x="56" y="376"/>
                  <a:pt x="46" y="411"/>
                  <a:pt x="33" y="437"/>
                </a:cubicBezTo>
                <a:cubicBezTo>
                  <a:pt x="24" y="455"/>
                  <a:pt x="0" y="486"/>
                  <a:pt x="0" y="486"/>
                </a:cubicBezTo>
                <a:cubicBezTo>
                  <a:pt x="3" y="473"/>
                  <a:pt x="4" y="459"/>
                  <a:pt x="8" y="446"/>
                </a:cubicBezTo>
                <a:cubicBezTo>
                  <a:pt x="12" y="429"/>
                  <a:pt x="24" y="397"/>
                  <a:pt x="24" y="397"/>
                </a:cubicBez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01" name="Freeform 9"/>
          <p:cNvSpPr>
            <a:spLocks/>
          </p:cNvSpPr>
          <p:nvPr/>
        </p:nvSpPr>
        <p:spPr bwMode="auto">
          <a:xfrm>
            <a:off x="4621213" y="2674938"/>
            <a:ext cx="2128837" cy="2486025"/>
          </a:xfrm>
          <a:custGeom>
            <a:avLst/>
            <a:gdLst>
              <a:gd name="T0" fmla="*/ 2147483647 w 1341"/>
              <a:gd name="T1" fmla="*/ 2147483647 h 1566"/>
              <a:gd name="T2" fmla="*/ 2147483647 w 1341"/>
              <a:gd name="T3" fmla="*/ 2147483647 h 1566"/>
              <a:gd name="T4" fmla="*/ 2147483647 w 1341"/>
              <a:gd name="T5" fmla="*/ 2147483647 h 1566"/>
              <a:gd name="T6" fmla="*/ 2147483647 w 1341"/>
              <a:gd name="T7" fmla="*/ 2147483647 h 1566"/>
              <a:gd name="T8" fmla="*/ 2147483647 w 1341"/>
              <a:gd name="T9" fmla="*/ 2147483647 h 1566"/>
              <a:gd name="T10" fmla="*/ 2147483647 w 1341"/>
              <a:gd name="T11" fmla="*/ 2147483647 h 1566"/>
              <a:gd name="T12" fmla="*/ 2147483647 w 1341"/>
              <a:gd name="T13" fmla="*/ 2147483647 h 1566"/>
              <a:gd name="T14" fmla="*/ 2147483647 w 1341"/>
              <a:gd name="T15" fmla="*/ 2147483647 h 1566"/>
              <a:gd name="T16" fmla="*/ 2147483647 w 1341"/>
              <a:gd name="T17" fmla="*/ 2147483647 h 1566"/>
              <a:gd name="T18" fmla="*/ 2147483647 w 1341"/>
              <a:gd name="T19" fmla="*/ 2147483647 h 1566"/>
              <a:gd name="T20" fmla="*/ 2147483647 w 1341"/>
              <a:gd name="T21" fmla="*/ 2147483647 h 1566"/>
              <a:gd name="T22" fmla="*/ 2147483647 w 1341"/>
              <a:gd name="T23" fmla="*/ 2147483647 h 1566"/>
              <a:gd name="T24" fmla="*/ 2147483647 w 1341"/>
              <a:gd name="T25" fmla="*/ 2147483647 h 1566"/>
              <a:gd name="T26" fmla="*/ 2147483647 w 1341"/>
              <a:gd name="T27" fmla="*/ 2147483647 h 1566"/>
              <a:gd name="T28" fmla="*/ 2147483647 w 1341"/>
              <a:gd name="T29" fmla="*/ 2147483647 h 1566"/>
              <a:gd name="T30" fmla="*/ 2147483647 w 1341"/>
              <a:gd name="T31" fmla="*/ 2147483647 h 1566"/>
              <a:gd name="T32" fmla="*/ 2147483647 w 1341"/>
              <a:gd name="T33" fmla="*/ 2147483647 h 1566"/>
              <a:gd name="T34" fmla="*/ 2147483647 w 1341"/>
              <a:gd name="T35" fmla="*/ 2147483647 h 1566"/>
              <a:gd name="T36" fmla="*/ 2147483647 w 1341"/>
              <a:gd name="T37" fmla="*/ 2147483647 h 1566"/>
              <a:gd name="T38" fmla="*/ 2147483647 w 1341"/>
              <a:gd name="T39" fmla="*/ 2147483647 h 1566"/>
              <a:gd name="T40" fmla="*/ 2147483647 w 1341"/>
              <a:gd name="T41" fmla="*/ 2147483647 h 1566"/>
              <a:gd name="T42" fmla="*/ 2147483647 w 1341"/>
              <a:gd name="T43" fmla="*/ 2147483647 h 1566"/>
              <a:gd name="T44" fmla="*/ 2147483647 w 1341"/>
              <a:gd name="T45" fmla="*/ 2147483647 h 1566"/>
              <a:gd name="T46" fmla="*/ 2147483647 w 1341"/>
              <a:gd name="T47" fmla="*/ 2147483647 h 1566"/>
              <a:gd name="T48" fmla="*/ 2147483647 w 1341"/>
              <a:gd name="T49" fmla="*/ 2147483647 h 1566"/>
              <a:gd name="T50" fmla="*/ 2147483647 w 1341"/>
              <a:gd name="T51" fmla="*/ 2147483647 h 1566"/>
              <a:gd name="T52" fmla="*/ 2147483647 w 1341"/>
              <a:gd name="T53" fmla="*/ 2147483647 h 1566"/>
              <a:gd name="T54" fmla="*/ 2147483647 w 1341"/>
              <a:gd name="T55" fmla="*/ 2147483647 h 1566"/>
              <a:gd name="T56" fmla="*/ 2147483647 w 1341"/>
              <a:gd name="T57" fmla="*/ 2147483647 h 1566"/>
              <a:gd name="T58" fmla="*/ 2147483647 w 1341"/>
              <a:gd name="T59" fmla="*/ 2147483647 h 1566"/>
              <a:gd name="T60" fmla="*/ 2147483647 w 1341"/>
              <a:gd name="T61" fmla="*/ 2147483647 h 1566"/>
              <a:gd name="T62" fmla="*/ 2147483647 w 1341"/>
              <a:gd name="T63" fmla="*/ 2147483647 h 156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1341" h="1566">
                <a:moveTo>
                  <a:pt x="632" y="82"/>
                </a:moveTo>
                <a:cubicBezTo>
                  <a:pt x="587" y="85"/>
                  <a:pt x="543" y="81"/>
                  <a:pt x="502" y="98"/>
                </a:cubicBezTo>
                <a:cubicBezTo>
                  <a:pt x="432" y="128"/>
                  <a:pt x="369" y="190"/>
                  <a:pt x="316" y="244"/>
                </a:cubicBezTo>
                <a:cubicBezTo>
                  <a:pt x="309" y="251"/>
                  <a:pt x="298" y="253"/>
                  <a:pt x="291" y="260"/>
                </a:cubicBezTo>
                <a:cubicBezTo>
                  <a:pt x="249" y="297"/>
                  <a:pt x="213" y="339"/>
                  <a:pt x="178" y="382"/>
                </a:cubicBezTo>
                <a:cubicBezTo>
                  <a:pt x="143" y="425"/>
                  <a:pt x="118" y="480"/>
                  <a:pt x="81" y="520"/>
                </a:cubicBezTo>
                <a:cubicBezTo>
                  <a:pt x="61" y="600"/>
                  <a:pt x="91" y="500"/>
                  <a:pt x="48" y="584"/>
                </a:cubicBezTo>
                <a:cubicBezTo>
                  <a:pt x="31" y="617"/>
                  <a:pt x="28" y="663"/>
                  <a:pt x="16" y="698"/>
                </a:cubicBezTo>
                <a:cubicBezTo>
                  <a:pt x="0" y="810"/>
                  <a:pt x="0" y="790"/>
                  <a:pt x="16" y="966"/>
                </a:cubicBezTo>
                <a:cubicBezTo>
                  <a:pt x="18" y="983"/>
                  <a:pt x="32" y="1014"/>
                  <a:pt x="32" y="1014"/>
                </a:cubicBezTo>
                <a:cubicBezTo>
                  <a:pt x="41" y="1068"/>
                  <a:pt x="65" y="1103"/>
                  <a:pt x="89" y="1152"/>
                </a:cubicBezTo>
                <a:cubicBezTo>
                  <a:pt x="166" y="1309"/>
                  <a:pt x="253" y="1402"/>
                  <a:pt x="413" y="1484"/>
                </a:cubicBezTo>
                <a:cubicBezTo>
                  <a:pt x="462" y="1509"/>
                  <a:pt x="528" y="1538"/>
                  <a:pt x="583" y="1549"/>
                </a:cubicBezTo>
                <a:cubicBezTo>
                  <a:pt x="613" y="1555"/>
                  <a:pt x="673" y="1566"/>
                  <a:pt x="673" y="1566"/>
                </a:cubicBezTo>
                <a:cubicBezTo>
                  <a:pt x="732" y="1563"/>
                  <a:pt x="792" y="1563"/>
                  <a:pt x="851" y="1557"/>
                </a:cubicBezTo>
                <a:cubicBezTo>
                  <a:pt x="873" y="1555"/>
                  <a:pt x="916" y="1541"/>
                  <a:pt x="916" y="1541"/>
                </a:cubicBezTo>
                <a:cubicBezTo>
                  <a:pt x="952" y="1523"/>
                  <a:pt x="991" y="1506"/>
                  <a:pt x="1029" y="1493"/>
                </a:cubicBezTo>
                <a:cubicBezTo>
                  <a:pt x="1085" y="1437"/>
                  <a:pt x="1152" y="1397"/>
                  <a:pt x="1200" y="1330"/>
                </a:cubicBezTo>
                <a:cubicBezTo>
                  <a:pt x="1254" y="1255"/>
                  <a:pt x="1276" y="1165"/>
                  <a:pt x="1305" y="1079"/>
                </a:cubicBezTo>
                <a:cubicBezTo>
                  <a:pt x="1325" y="958"/>
                  <a:pt x="1317" y="1015"/>
                  <a:pt x="1329" y="909"/>
                </a:cubicBezTo>
                <a:cubicBezTo>
                  <a:pt x="1325" y="763"/>
                  <a:pt x="1341" y="550"/>
                  <a:pt x="1248" y="414"/>
                </a:cubicBezTo>
                <a:cubicBezTo>
                  <a:pt x="1224" y="343"/>
                  <a:pt x="1239" y="381"/>
                  <a:pt x="1200" y="301"/>
                </a:cubicBezTo>
                <a:cubicBezTo>
                  <a:pt x="1191" y="283"/>
                  <a:pt x="1178" y="268"/>
                  <a:pt x="1167" y="252"/>
                </a:cubicBezTo>
                <a:cubicBezTo>
                  <a:pt x="1162" y="244"/>
                  <a:pt x="1151" y="228"/>
                  <a:pt x="1151" y="228"/>
                </a:cubicBezTo>
                <a:cubicBezTo>
                  <a:pt x="1133" y="173"/>
                  <a:pt x="1095" y="123"/>
                  <a:pt x="1054" y="82"/>
                </a:cubicBezTo>
                <a:cubicBezTo>
                  <a:pt x="1032" y="15"/>
                  <a:pt x="993" y="19"/>
                  <a:pt x="932" y="9"/>
                </a:cubicBezTo>
                <a:cubicBezTo>
                  <a:pt x="794" y="13"/>
                  <a:pt x="685" y="0"/>
                  <a:pt x="567" y="57"/>
                </a:cubicBezTo>
                <a:cubicBezTo>
                  <a:pt x="546" y="79"/>
                  <a:pt x="557" y="68"/>
                  <a:pt x="535" y="90"/>
                </a:cubicBezTo>
                <a:lnTo>
                  <a:pt x="545" y="43"/>
                </a:lnTo>
                <a:lnTo>
                  <a:pt x="497" y="43"/>
                </a:lnTo>
                <a:lnTo>
                  <a:pt x="545" y="43"/>
                </a:lnTo>
                <a:lnTo>
                  <a:pt x="545" y="91"/>
                </a:ln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02" name="Oval 10"/>
          <p:cNvSpPr>
            <a:spLocks noChangeArrowheads="1"/>
          </p:cNvSpPr>
          <p:nvPr/>
        </p:nvSpPr>
        <p:spPr bwMode="auto">
          <a:xfrm>
            <a:off x="4343400" y="2819400"/>
            <a:ext cx="2438400" cy="2438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8203" name="Group 11"/>
          <p:cNvGrpSpPr>
            <a:grpSpLocks/>
          </p:cNvGrpSpPr>
          <p:nvPr/>
        </p:nvGrpSpPr>
        <p:grpSpPr bwMode="auto">
          <a:xfrm>
            <a:off x="990600" y="1752600"/>
            <a:ext cx="2819400" cy="4343400"/>
            <a:chOff x="288" y="1392"/>
            <a:chExt cx="1776" cy="2736"/>
          </a:xfrm>
        </p:grpSpPr>
        <p:sp>
          <p:nvSpPr>
            <p:cNvPr id="8205" name="Rectangle 12"/>
            <p:cNvSpPr>
              <a:spLocks noChangeArrowheads="1"/>
            </p:cNvSpPr>
            <p:nvPr/>
          </p:nvSpPr>
          <p:spPr bwMode="auto">
            <a:xfrm>
              <a:off x="1344" y="1392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/>
                <a:t>A</a:t>
              </a:r>
            </a:p>
          </p:txBody>
        </p:sp>
        <p:sp>
          <p:nvSpPr>
            <p:cNvPr id="8206" name="Rectangle 13"/>
            <p:cNvSpPr>
              <a:spLocks noChangeArrowheads="1"/>
            </p:cNvSpPr>
            <p:nvPr/>
          </p:nvSpPr>
          <p:spPr bwMode="auto">
            <a:xfrm>
              <a:off x="912" y="1920"/>
              <a:ext cx="24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/>
                <a:t>B</a:t>
              </a:r>
            </a:p>
          </p:txBody>
        </p:sp>
        <p:sp>
          <p:nvSpPr>
            <p:cNvPr id="8207" name="Rectangle 14"/>
            <p:cNvSpPr>
              <a:spLocks noChangeArrowheads="1"/>
            </p:cNvSpPr>
            <p:nvPr/>
          </p:nvSpPr>
          <p:spPr bwMode="auto">
            <a:xfrm>
              <a:off x="1824" y="1920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/>
                <a:t>C</a:t>
              </a:r>
            </a:p>
          </p:txBody>
        </p:sp>
        <p:sp>
          <p:nvSpPr>
            <p:cNvPr id="8208" name="Rectangle 15"/>
            <p:cNvSpPr>
              <a:spLocks noChangeArrowheads="1"/>
            </p:cNvSpPr>
            <p:nvPr/>
          </p:nvSpPr>
          <p:spPr bwMode="auto">
            <a:xfrm>
              <a:off x="288" y="2592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/>
                <a:t>D</a:t>
              </a:r>
            </a:p>
          </p:txBody>
        </p:sp>
        <p:sp>
          <p:nvSpPr>
            <p:cNvPr id="8209" name="Rectangle 16"/>
            <p:cNvSpPr>
              <a:spLocks noChangeArrowheads="1"/>
            </p:cNvSpPr>
            <p:nvPr/>
          </p:nvSpPr>
          <p:spPr bwMode="auto">
            <a:xfrm>
              <a:off x="912" y="3360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/>
                <a:t>G</a:t>
              </a:r>
            </a:p>
          </p:txBody>
        </p:sp>
        <p:sp>
          <p:nvSpPr>
            <p:cNvPr id="8210" name="Rectangle 17"/>
            <p:cNvSpPr>
              <a:spLocks noChangeArrowheads="1"/>
            </p:cNvSpPr>
            <p:nvPr/>
          </p:nvSpPr>
          <p:spPr bwMode="auto">
            <a:xfrm>
              <a:off x="912" y="2592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/>
                <a:t>E</a:t>
              </a:r>
            </a:p>
          </p:txBody>
        </p:sp>
        <p:sp>
          <p:nvSpPr>
            <p:cNvPr id="8211" name="Rectangle 18"/>
            <p:cNvSpPr>
              <a:spLocks noChangeArrowheads="1"/>
            </p:cNvSpPr>
            <p:nvPr/>
          </p:nvSpPr>
          <p:spPr bwMode="auto">
            <a:xfrm>
              <a:off x="1584" y="2592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/>
                <a:t>F</a:t>
              </a:r>
            </a:p>
          </p:txBody>
        </p:sp>
        <p:sp>
          <p:nvSpPr>
            <p:cNvPr id="8212" name="Line 19"/>
            <p:cNvSpPr>
              <a:spLocks noChangeShapeType="1"/>
            </p:cNvSpPr>
            <p:nvPr/>
          </p:nvSpPr>
          <p:spPr bwMode="auto">
            <a:xfrm>
              <a:off x="1584" y="1633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213" name="Line 20"/>
            <p:cNvSpPr>
              <a:spLocks noChangeShapeType="1"/>
            </p:cNvSpPr>
            <p:nvPr/>
          </p:nvSpPr>
          <p:spPr bwMode="auto">
            <a:xfrm flipH="1">
              <a:off x="1056" y="163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214" name="Line 21"/>
            <p:cNvSpPr>
              <a:spLocks noChangeShapeType="1"/>
            </p:cNvSpPr>
            <p:nvPr/>
          </p:nvSpPr>
          <p:spPr bwMode="auto">
            <a:xfrm>
              <a:off x="1008" y="220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215" name="Line 22"/>
            <p:cNvSpPr>
              <a:spLocks noChangeShapeType="1"/>
            </p:cNvSpPr>
            <p:nvPr/>
          </p:nvSpPr>
          <p:spPr bwMode="auto">
            <a:xfrm flipH="1">
              <a:off x="528" y="2208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216" name="Line 23"/>
            <p:cNvSpPr>
              <a:spLocks noChangeShapeType="1"/>
            </p:cNvSpPr>
            <p:nvPr/>
          </p:nvSpPr>
          <p:spPr bwMode="auto">
            <a:xfrm>
              <a:off x="1152" y="2208"/>
              <a:ext cx="43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217" name="Line 24"/>
            <p:cNvSpPr>
              <a:spLocks noChangeShapeType="1"/>
            </p:cNvSpPr>
            <p:nvPr/>
          </p:nvSpPr>
          <p:spPr bwMode="auto">
            <a:xfrm>
              <a:off x="1056" y="283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218" name="Rectangle 25"/>
            <p:cNvSpPr>
              <a:spLocks noChangeArrowheads="1"/>
            </p:cNvSpPr>
            <p:nvPr/>
          </p:nvSpPr>
          <p:spPr bwMode="auto">
            <a:xfrm>
              <a:off x="1344" y="388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/>
                <a:t>I</a:t>
              </a:r>
            </a:p>
          </p:txBody>
        </p:sp>
        <p:sp>
          <p:nvSpPr>
            <p:cNvPr id="8219" name="Line 26"/>
            <p:cNvSpPr>
              <a:spLocks noChangeShapeType="1"/>
            </p:cNvSpPr>
            <p:nvPr/>
          </p:nvSpPr>
          <p:spPr bwMode="auto">
            <a:xfrm>
              <a:off x="1152" y="360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220" name="Rectangle 27"/>
            <p:cNvSpPr>
              <a:spLocks noChangeArrowheads="1"/>
            </p:cNvSpPr>
            <p:nvPr/>
          </p:nvSpPr>
          <p:spPr bwMode="auto">
            <a:xfrm>
              <a:off x="336" y="388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/>
                <a:t>H</a:t>
              </a:r>
            </a:p>
          </p:txBody>
        </p:sp>
        <p:sp>
          <p:nvSpPr>
            <p:cNvPr id="8221" name="Line 28"/>
            <p:cNvSpPr>
              <a:spLocks noChangeShapeType="1"/>
            </p:cNvSpPr>
            <p:nvPr/>
          </p:nvSpPr>
          <p:spPr bwMode="auto">
            <a:xfrm flipH="1">
              <a:off x="576" y="3600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204" name="Text Box 29"/>
          <p:cNvSpPr txBox="1">
            <a:spLocks noChangeArrowheads="1"/>
          </p:cNvSpPr>
          <p:nvPr/>
        </p:nvSpPr>
        <p:spPr bwMode="auto">
          <a:xfrm>
            <a:off x="4419600" y="1524000"/>
            <a:ext cx="4114800" cy="5558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/>
              <a:t>Property</a:t>
            </a:r>
            <a:r>
              <a:rPr lang="en-US" dirty="0"/>
              <a:t>		</a:t>
            </a:r>
            <a:r>
              <a:rPr lang="en-US" b="1" dirty="0"/>
              <a:t>Value</a:t>
            </a:r>
          </a:p>
          <a:p>
            <a:pPr>
              <a:lnSpc>
                <a:spcPct val="60000"/>
              </a:lnSpc>
              <a:spcBef>
                <a:spcPct val="55000"/>
              </a:spcBef>
            </a:pPr>
            <a:r>
              <a:rPr lang="en-US" dirty="0"/>
              <a:t>Number of nodes</a:t>
            </a:r>
          </a:p>
          <a:p>
            <a:pPr>
              <a:lnSpc>
                <a:spcPct val="60000"/>
              </a:lnSpc>
              <a:spcBef>
                <a:spcPct val="55000"/>
              </a:spcBef>
            </a:pPr>
            <a:r>
              <a:rPr lang="en-US" dirty="0" smtClean="0"/>
              <a:t>Height of the tree   </a:t>
            </a:r>
            <a:endParaRPr lang="en-US" dirty="0"/>
          </a:p>
          <a:p>
            <a:pPr>
              <a:lnSpc>
                <a:spcPct val="60000"/>
              </a:lnSpc>
              <a:spcBef>
                <a:spcPct val="55000"/>
              </a:spcBef>
            </a:pPr>
            <a:r>
              <a:rPr lang="en-US" dirty="0"/>
              <a:t>Root Node</a:t>
            </a:r>
          </a:p>
          <a:p>
            <a:pPr>
              <a:lnSpc>
                <a:spcPct val="60000"/>
              </a:lnSpc>
              <a:spcBef>
                <a:spcPct val="55000"/>
              </a:spcBef>
            </a:pPr>
            <a:r>
              <a:rPr lang="en-US" dirty="0"/>
              <a:t>Leaves</a:t>
            </a:r>
          </a:p>
          <a:p>
            <a:pPr>
              <a:lnSpc>
                <a:spcPct val="60000"/>
              </a:lnSpc>
              <a:spcBef>
                <a:spcPct val="55000"/>
              </a:spcBef>
            </a:pPr>
            <a:r>
              <a:rPr lang="en-US" dirty="0" smtClean="0"/>
              <a:t>Internal nodes</a:t>
            </a:r>
            <a:endParaRPr lang="en-US" dirty="0"/>
          </a:p>
          <a:p>
            <a:pPr>
              <a:lnSpc>
                <a:spcPct val="60000"/>
              </a:lnSpc>
              <a:spcBef>
                <a:spcPct val="55000"/>
              </a:spcBef>
            </a:pPr>
            <a:r>
              <a:rPr lang="en-US" dirty="0"/>
              <a:t>Ancestors of  H</a:t>
            </a:r>
          </a:p>
          <a:p>
            <a:pPr>
              <a:lnSpc>
                <a:spcPct val="60000"/>
              </a:lnSpc>
              <a:spcBef>
                <a:spcPct val="55000"/>
              </a:spcBef>
            </a:pPr>
            <a:r>
              <a:rPr lang="en-US" dirty="0"/>
              <a:t>Descendants of  B</a:t>
            </a:r>
          </a:p>
          <a:p>
            <a:pPr>
              <a:lnSpc>
                <a:spcPct val="60000"/>
              </a:lnSpc>
              <a:spcBef>
                <a:spcPct val="55000"/>
              </a:spcBef>
            </a:pPr>
            <a:r>
              <a:rPr lang="en-US" dirty="0"/>
              <a:t>Siblings of  E</a:t>
            </a:r>
          </a:p>
          <a:p>
            <a:pPr>
              <a:lnSpc>
                <a:spcPct val="60000"/>
              </a:lnSpc>
              <a:spcBef>
                <a:spcPct val="55000"/>
              </a:spcBef>
            </a:pPr>
            <a:r>
              <a:rPr lang="en-US" dirty="0"/>
              <a:t>Right </a:t>
            </a:r>
            <a:r>
              <a:rPr lang="en-US" dirty="0" err="1"/>
              <a:t>subtree</a:t>
            </a:r>
            <a:r>
              <a:rPr lang="en-US" dirty="0"/>
              <a:t> of </a:t>
            </a:r>
            <a:r>
              <a:rPr lang="en-US" dirty="0" smtClean="0"/>
              <a:t>A</a:t>
            </a:r>
          </a:p>
          <a:p>
            <a:pPr>
              <a:lnSpc>
                <a:spcPct val="60000"/>
              </a:lnSpc>
              <a:spcBef>
                <a:spcPct val="55000"/>
              </a:spcBef>
            </a:pPr>
            <a:r>
              <a:rPr lang="en-US" dirty="0" smtClean="0"/>
              <a:t>Height and Depth of every node</a:t>
            </a:r>
          </a:p>
          <a:p>
            <a:pPr>
              <a:lnSpc>
                <a:spcPct val="60000"/>
              </a:lnSpc>
              <a:spcBef>
                <a:spcPct val="55000"/>
              </a:spcBef>
            </a:pPr>
            <a:endParaRPr lang="en-US" dirty="0"/>
          </a:p>
          <a:p>
            <a:pPr>
              <a:lnSpc>
                <a:spcPct val="60000"/>
              </a:lnSpc>
              <a:spcBef>
                <a:spcPct val="550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23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Tree ADT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4114800" cy="4572000"/>
          </a:xfrm>
        </p:spPr>
        <p:txBody>
          <a:bodyPr>
            <a:noAutofit/>
          </a:bodyPr>
          <a:lstStyle/>
          <a:p>
            <a:pPr eaLnBrk="1" hangingPunct="1"/>
            <a:r>
              <a:rPr lang="en-US" sz="2000" dirty="0" smtClean="0"/>
              <a:t>We use positions to abstract nodes</a:t>
            </a:r>
          </a:p>
          <a:p>
            <a:pPr eaLnBrk="1" hangingPunct="1"/>
            <a:r>
              <a:rPr lang="en-US" sz="2000" dirty="0" smtClean="0"/>
              <a:t>Generic methods:</a:t>
            </a:r>
          </a:p>
          <a:p>
            <a:pPr lvl="1" eaLnBrk="1" hangingPunct="1"/>
            <a:r>
              <a:rPr lang="en-US" sz="2000" dirty="0" smtClean="0"/>
              <a:t>integer </a:t>
            </a:r>
            <a:r>
              <a:rPr lang="en-US" sz="2000" b="1" dirty="0" smtClean="0">
                <a:solidFill>
                  <a:schemeClr val="tx2"/>
                </a:solidFill>
              </a:rPr>
              <a:t>size</a:t>
            </a:r>
            <a:r>
              <a:rPr lang="en-US" sz="2000" dirty="0" smtClean="0"/>
              <a:t>()</a:t>
            </a:r>
          </a:p>
          <a:p>
            <a:pPr lvl="1" eaLnBrk="1" hangingPunct="1"/>
            <a:r>
              <a:rPr lang="en-US" sz="2000" dirty="0" err="1" smtClean="0"/>
              <a:t>boolean</a:t>
            </a:r>
            <a:r>
              <a:rPr lang="en-US" sz="2000" dirty="0" smtClean="0"/>
              <a:t> </a:t>
            </a:r>
            <a:r>
              <a:rPr lang="en-US" sz="2000" b="1" dirty="0" err="1" smtClean="0">
                <a:solidFill>
                  <a:schemeClr val="tx2"/>
                </a:solidFill>
              </a:rPr>
              <a:t>isEmpty</a:t>
            </a:r>
            <a:r>
              <a:rPr lang="en-US" sz="2000" dirty="0" smtClean="0"/>
              <a:t>()</a:t>
            </a:r>
          </a:p>
          <a:p>
            <a:pPr lvl="1" eaLnBrk="1" hangingPunct="1"/>
            <a:r>
              <a:rPr lang="en-US" sz="2000" dirty="0" err="1" smtClean="0"/>
              <a:t>objectIterator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chemeClr val="tx2"/>
                </a:solidFill>
              </a:rPr>
              <a:t>elements</a:t>
            </a:r>
            <a:r>
              <a:rPr lang="en-US" sz="2000" dirty="0" smtClean="0"/>
              <a:t>()</a:t>
            </a:r>
          </a:p>
          <a:p>
            <a:pPr lvl="1" eaLnBrk="1" hangingPunct="1"/>
            <a:r>
              <a:rPr lang="en-US" sz="2000" dirty="0" err="1" smtClean="0"/>
              <a:t>positionIterator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chemeClr val="tx2"/>
                </a:solidFill>
              </a:rPr>
              <a:t>positions</a:t>
            </a:r>
            <a:r>
              <a:rPr lang="en-US" sz="2000" dirty="0" smtClean="0"/>
              <a:t>()</a:t>
            </a:r>
          </a:p>
          <a:p>
            <a:pPr eaLnBrk="1" hangingPunct="1"/>
            <a:r>
              <a:rPr lang="en-US" sz="2000" dirty="0" err="1" smtClean="0"/>
              <a:t>Accessor</a:t>
            </a:r>
            <a:r>
              <a:rPr lang="en-US" sz="2000" dirty="0" smtClean="0"/>
              <a:t> methods:</a:t>
            </a:r>
          </a:p>
          <a:p>
            <a:pPr lvl="1" eaLnBrk="1" hangingPunct="1"/>
            <a:r>
              <a:rPr lang="en-US" sz="2000" dirty="0" smtClean="0"/>
              <a:t>position </a:t>
            </a:r>
            <a:r>
              <a:rPr lang="en-US" sz="2000" b="1" dirty="0" smtClean="0">
                <a:solidFill>
                  <a:schemeClr val="tx2"/>
                </a:solidFill>
              </a:rPr>
              <a:t>root</a:t>
            </a:r>
            <a:r>
              <a:rPr lang="en-US" sz="2000" dirty="0" smtClean="0"/>
              <a:t>()</a:t>
            </a:r>
          </a:p>
          <a:p>
            <a:pPr lvl="1" eaLnBrk="1" hangingPunct="1"/>
            <a:r>
              <a:rPr lang="en-US" sz="2000" dirty="0" smtClean="0"/>
              <a:t>position </a:t>
            </a:r>
            <a:r>
              <a:rPr lang="en-US" sz="2000" b="1" dirty="0" smtClean="0">
                <a:solidFill>
                  <a:schemeClr val="tx2"/>
                </a:solidFill>
              </a:rPr>
              <a:t>parent</a:t>
            </a:r>
            <a:r>
              <a:rPr lang="en-US" sz="2000" dirty="0" smtClean="0"/>
              <a:t>(p)</a:t>
            </a:r>
          </a:p>
          <a:p>
            <a:pPr lvl="1" eaLnBrk="1" hangingPunct="1"/>
            <a:r>
              <a:rPr lang="en-US" sz="2000" dirty="0" err="1" smtClean="0"/>
              <a:t>positionIterator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chemeClr val="tx2"/>
                </a:solidFill>
              </a:rPr>
              <a:t>children</a:t>
            </a:r>
            <a:r>
              <a:rPr lang="en-US" sz="2000" dirty="0" smtClean="0"/>
              <a:t>(p)</a:t>
            </a:r>
          </a:p>
        </p:txBody>
      </p:sp>
      <p:sp>
        <p:nvSpPr>
          <p:cNvPr id="9220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4724400" y="1828800"/>
            <a:ext cx="42672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sz="2000" dirty="0">
                <a:latin typeface="Georgia" pitchFamily="18" charset="0"/>
              </a:rPr>
              <a:t>Query methods:</a:t>
            </a:r>
          </a:p>
          <a:p>
            <a:pPr marL="742950" lvl="1" indent="-285750">
              <a:spcBef>
                <a:spcPct val="20000"/>
              </a:spcBef>
              <a:buSzPct val="75000"/>
              <a:buFontTx/>
              <a:buBlip>
                <a:blip r:embed="rId4"/>
              </a:buBlip>
            </a:pPr>
            <a:r>
              <a:rPr lang="en-US" sz="2000" dirty="0" err="1">
                <a:latin typeface="Georgia" pitchFamily="18" charset="0"/>
              </a:rPr>
              <a:t>boolean</a:t>
            </a:r>
            <a:r>
              <a:rPr lang="en-US" sz="2000" dirty="0">
                <a:latin typeface="Georgia" pitchFamily="18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Georgia" pitchFamily="18" charset="0"/>
              </a:rPr>
              <a:t>isInternal</a:t>
            </a:r>
            <a:r>
              <a:rPr lang="en-US" sz="2000" dirty="0">
                <a:latin typeface="Georgia" pitchFamily="18" charset="0"/>
              </a:rPr>
              <a:t>(p)</a:t>
            </a:r>
          </a:p>
          <a:p>
            <a:pPr marL="742950" lvl="1" indent="-285750">
              <a:spcBef>
                <a:spcPct val="20000"/>
              </a:spcBef>
              <a:buSzPct val="75000"/>
              <a:buFontTx/>
              <a:buBlip>
                <a:blip r:embed="rId4"/>
              </a:buBlip>
            </a:pPr>
            <a:r>
              <a:rPr lang="en-US" sz="2000" dirty="0" err="1">
                <a:latin typeface="Georgia" pitchFamily="18" charset="0"/>
              </a:rPr>
              <a:t>boolean</a:t>
            </a:r>
            <a:r>
              <a:rPr lang="en-US" sz="2000" dirty="0">
                <a:latin typeface="Georgia" pitchFamily="18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Georgia" pitchFamily="18" charset="0"/>
              </a:rPr>
              <a:t>isExternal</a:t>
            </a:r>
            <a:r>
              <a:rPr lang="en-US" sz="2000" dirty="0">
                <a:latin typeface="Georgia" pitchFamily="18" charset="0"/>
              </a:rPr>
              <a:t>(p)</a:t>
            </a:r>
          </a:p>
          <a:p>
            <a:pPr marL="742950" lvl="1" indent="-285750">
              <a:spcBef>
                <a:spcPct val="20000"/>
              </a:spcBef>
              <a:buSzPct val="75000"/>
              <a:buFontTx/>
              <a:buBlip>
                <a:blip r:embed="rId4"/>
              </a:buBlip>
            </a:pPr>
            <a:r>
              <a:rPr lang="en-US" sz="2000" dirty="0" err="1">
                <a:latin typeface="Georgia" pitchFamily="18" charset="0"/>
              </a:rPr>
              <a:t>boolean</a:t>
            </a:r>
            <a:r>
              <a:rPr lang="en-US" sz="2000" dirty="0">
                <a:latin typeface="Georgia" pitchFamily="18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Georgia" pitchFamily="18" charset="0"/>
              </a:rPr>
              <a:t>isRoot</a:t>
            </a:r>
            <a:r>
              <a:rPr lang="en-US" sz="2000" dirty="0">
                <a:latin typeface="Georgia" pitchFamily="18" charset="0"/>
              </a:rPr>
              <a:t>(p)</a:t>
            </a:r>
          </a:p>
          <a:p>
            <a:pPr marL="342900" indent="-34290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sz="2000" dirty="0">
                <a:latin typeface="Georgia" pitchFamily="18" charset="0"/>
              </a:rPr>
              <a:t>Update methods:</a:t>
            </a:r>
          </a:p>
          <a:p>
            <a:pPr marL="742950" lvl="1" indent="-285750">
              <a:spcBef>
                <a:spcPct val="20000"/>
              </a:spcBef>
              <a:buSzPct val="75000"/>
              <a:buFontTx/>
              <a:buBlip>
                <a:blip r:embed="rId4"/>
              </a:buBlip>
            </a:pPr>
            <a:r>
              <a:rPr lang="en-US" sz="2000" b="1" dirty="0" err="1">
                <a:solidFill>
                  <a:schemeClr val="tx2"/>
                </a:solidFill>
                <a:latin typeface="Georgia" pitchFamily="18" charset="0"/>
              </a:rPr>
              <a:t>swapElements</a:t>
            </a:r>
            <a:r>
              <a:rPr lang="en-US" sz="2000" dirty="0">
                <a:latin typeface="Georgia" pitchFamily="18" charset="0"/>
              </a:rPr>
              <a:t>(p, q)</a:t>
            </a:r>
          </a:p>
          <a:p>
            <a:pPr marL="742950" lvl="1" indent="-285750">
              <a:spcBef>
                <a:spcPct val="20000"/>
              </a:spcBef>
              <a:buSzPct val="75000"/>
              <a:buFontTx/>
              <a:buBlip>
                <a:blip r:embed="rId4"/>
              </a:buBlip>
            </a:pPr>
            <a:r>
              <a:rPr lang="en-US" sz="2000" dirty="0">
                <a:latin typeface="Georgia" pitchFamily="18" charset="0"/>
              </a:rPr>
              <a:t>object </a:t>
            </a:r>
            <a:r>
              <a:rPr lang="en-US" sz="2000" b="1" dirty="0" err="1">
                <a:solidFill>
                  <a:schemeClr val="tx2"/>
                </a:solidFill>
                <a:latin typeface="Georgia" pitchFamily="18" charset="0"/>
              </a:rPr>
              <a:t>replaceElement</a:t>
            </a:r>
            <a:r>
              <a:rPr lang="en-US" sz="2000" dirty="0">
                <a:latin typeface="Georgia" pitchFamily="18" charset="0"/>
              </a:rPr>
              <a:t>(p, o)</a:t>
            </a:r>
          </a:p>
          <a:p>
            <a:pPr marL="342900" indent="-34290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sz="2000" dirty="0">
                <a:latin typeface="Georgia" pitchFamily="18" charset="0"/>
              </a:rPr>
              <a:t>Additional update methods may be defined by data structures implementing the Tree ADT</a:t>
            </a:r>
          </a:p>
        </p:txBody>
      </p:sp>
    </p:spTree>
    <p:extLst>
      <p:ext uri="{BB962C8B-B14F-4D97-AF65-F5344CB8AC3E}">
        <p14:creationId xmlns:p14="http://schemas.microsoft.com/office/powerpoint/2010/main" val="412382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457200"/>
            <a:ext cx="7486650" cy="6985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3200" smtClean="0">
                <a:ea typeface="新細明體" pitchFamily="18" charset="-120"/>
              </a:rPr>
              <a:t>Intuitive Representation of Tree Node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57200" y="17526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TW">
                <a:latin typeface="Georgia" pitchFamily="18" charset="0"/>
                <a:ea typeface="新細明體" pitchFamily="18" charset="-120"/>
              </a:rPr>
              <a:t>List Representation</a:t>
            </a:r>
          </a:p>
          <a:p>
            <a:pPr marL="742950" lvl="1" indent="-285750">
              <a:spcBef>
                <a:spcPct val="20000"/>
              </a:spcBef>
              <a:buSzPct val="75000"/>
              <a:buFontTx/>
              <a:buBlip>
                <a:blip r:embed="rId4"/>
              </a:buBlip>
            </a:pPr>
            <a:r>
              <a:rPr lang="en-US" altLang="zh-TW" sz="2000">
                <a:latin typeface="Georgia" pitchFamily="18" charset="0"/>
                <a:ea typeface="新細明體" pitchFamily="18" charset="-120"/>
              </a:rPr>
              <a:t>( A ( B ( E ( K, L ), F ), C ( G ), D ( H ( M ), I, J ) ) )</a:t>
            </a:r>
          </a:p>
          <a:p>
            <a:pPr marL="742950" lvl="1" indent="-285750">
              <a:spcBef>
                <a:spcPct val="20000"/>
              </a:spcBef>
              <a:buSzPct val="75000"/>
              <a:buFontTx/>
              <a:buBlip>
                <a:blip r:embed="rId4"/>
              </a:buBlip>
            </a:pPr>
            <a:r>
              <a:rPr lang="en-US" altLang="zh-TW" sz="2000">
                <a:latin typeface="Georgia" pitchFamily="18" charset="0"/>
                <a:ea typeface="新細明體" pitchFamily="18" charset="-120"/>
              </a:rPr>
              <a:t>The root comes first, followed by a list of links to sub-trees</a:t>
            </a:r>
          </a:p>
        </p:txBody>
      </p:sp>
      <p:grpSp>
        <p:nvGrpSpPr>
          <p:cNvPr id="10244" name="Group 4"/>
          <p:cNvGrpSpPr>
            <a:grpSpLocks/>
          </p:cNvGrpSpPr>
          <p:nvPr/>
        </p:nvGrpSpPr>
        <p:grpSpPr bwMode="auto">
          <a:xfrm>
            <a:off x="1905000" y="4714875"/>
            <a:ext cx="3810000" cy="314325"/>
            <a:chOff x="816" y="2352"/>
            <a:chExt cx="2400" cy="198"/>
          </a:xfrm>
        </p:grpSpPr>
        <p:sp>
          <p:nvSpPr>
            <p:cNvPr id="10246" name="Text Box 5"/>
            <p:cNvSpPr txBox="1">
              <a:spLocks noChangeArrowheads="1"/>
            </p:cNvSpPr>
            <p:nvPr/>
          </p:nvSpPr>
          <p:spPr bwMode="auto">
            <a:xfrm>
              <a:off x="816" y="2352"/>
              <a:ext cx="48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>
                  <a:latin typeface="Arial" charset="0"/>
                </a:rPr>
                <a:t>Data</a:t>
              </a:r>
            </a:p>
          </p:txBody>
        </p:sp>
        <p:sp>
          <p:nvSpPr>
            <p:cNvPr id="10247" name="Text Box 6"/>
            <p:cNvSpPr txBox="1">
              <a:spLocks noChangeArrowheads="1"/>
            </p:cNvSpPr>
            <p:nvPr/>
          </p:nvSpPr>
          <p:spPr bwMode="auto">
            <a:xfrm>
              <a:off x="1296" y="2352"/>
              <a:ext cx="48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>
                  <a:latin typeface="Arial" charset="0"/>
                </a:rPr>
                <a:t>Link 1</a:t>
              </a:r>
            </a:p>
          </p:txBody>
        </p:sp>
        <p:sp>
          <p:nvSpPr>
            <p:cNvPr id="10248" name="Text Box 7"/>
            <p:cNvSpPr txBox="1">
              <a:spLocks noChangeArrowheads="1"/>
            </p:cNvSpPr>
            <p:nvPr/>
          </p:nvSpPr>
          <p:spPr bwMode="auto">
            <a:xfrm>
              <a:off x="1776" y="2352"/>
              <a:ext cx="48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>
                  <a:latin typeface="Arial" charset="0"/>
                </a:rPr>
                <a:t>Link 2</a:t>
              </a:r>
            </a:p>
          </p:txBody>
        </p:sp>
        <p:sp>
          <p:nvSpPr>
            <p:cNvPr id="10249" name="Text Box 8"/>
            <p:cNvSpPr txBox="1">
              <a:spLocks noChangeArrowheads="1"/>
            </p:cNvSpPr>
            <p:nvPr/>
          </p:nvSpPr>
          <p:spPr bwMode="auto">
            <a:xfrm>
              <a:off x="2256" y="2352"/>
              <a:ext cx="48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>
                  <a:latin typeface="Arial" charset="0"/>
                </a:rPr>
                <a:t>…</a:t>
              </a:r>
            </a:p>
          </p:txBody>
        </p:sp>
        <p:sp>
          <p:nvSpPr>
            <p:cNvPr id="10250" name="Text Box 9"/>
            <p:cNvSpPr txBox="1">
              <a:spLocks noChangeArrowheads="1"/>
            </p:cNvSpPr>
            <p:nvPr/>
          </p:nvSpPr>
          <p:spPr bwMode="auto">
            <a:xfrm>
              <a:off x="2736" y="2352"/>
              <a:ext cx="48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>
                  <a:latin typeface="Arial" charset="0"/>
                </a:rPr>
                <a:t>Link n</a:t>
              </a:r>
            </a:p>
          </p:txBody>
        </p:sp>
      </p:grpSp>
      <p:sp>
        <p:nvSpPr>
          <p:cNvPr id="373770" name="AutoShape 10"/>
          <p:cNvSpPr>
            <a:spLocks noChangeArrowheads="1"/>
          </p:cNvSpPr>
          <p:nvPr/>
        </p:nvSpPr>
        <p:spPr bwMode="auto">
          <a:xfrm>
            <a:off x="3886200" y="3724275"/>
            <a:ext cx="4114800" cy="762000"/>
          </a:xfrm>
          <a:prstGeom prst="cloudCallout">
            <a:avLst>
              <a:gd name="adj1" fmla="val -35185"/>
              <a:gd name="adj2" fmla="val 7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eaLnBrk="0" hangingPunct="0"/>
            <a:r>
              <a:rPr kumimoji="1" lang="en-US" altLang="zh-TW" sz="1600">
                <a:latin typeface="Arial" charset="0"/>
                <a:ea typeface="新細明體" pitchFamily="18" charset="-120"/>
              </a:rPr>
              <a:t>How many link fields are needed in </a:t>
            </a:r>
          </a:p>
          <a:p>
            <a:pPr eaLnBrk="0" hangingPunct="0"/>
            <a:r>
              <a:rPr kumimoji="1" lang="en-US" altLang="zh-TW" sz="1600">
                <a:latin typeface="Arial" charset="0"/>
                <a:ea typeface="新細明體" pitchFamily="18" charset="-120"/>
              </a:rPr>
              <a:t>such a representation?</a:t>
            </a:r>
            <a:endParaRPr kumimoji="1" lang="en-US" sz="16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98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7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4900" y="228600"/>
            <a:ext cx="7772400" cy="9525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Trees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3886200"/>
          </a:xfrm>
        </p:spPr>
        <p:txBody>
          <a:bodyPr/>
          <a:lstStyle/>
          <a:p>
            <a:pPr eaLnBrk="1" hangingPunct="1"/>
            <a:r>
              <a:rPr lang="en-US" sz="2400" smtClean="0"/>
              <a:t>Every tree node:</a:t>
            </a:r>
          </a:p>
          <a:p>
            <a:pPr lvl="1" eaLnBrk="1" hangingPunct="1"/>
            <a:r>
              <a:rPr lang="en-US" sz="2000" smtClean="0"/>
              <a:t>object – useful information</a:t>
            </a:r>
          </a:p>
          <a:p>
            <a:pPr lvl="1" eaLnBrk="1" hangingPunct="1"/>
            <a:r>
              <a:rPr lang="en-US" sz="2000" smtClean="0"/>
              <a:t>children – pointers to its children</a:t>
            </a:r>
          </a:p>
        </p:txBody>
      </p:sp>
      <p:grpSp>
        <p:nvGrpSpPr>
          <p:cNvPr id="11268" name="Group 4"/>
          <p:cNvGrpSpPr>
            <a:grpSpLocks/>
          </p:cNvGrpSpPr>
          <p:nvPr/>
        </p:nvGrpSpPr>
        <p:grpSpPr bwMode="auto">
          <a:xfrm>
            <a:off x="1905000" y="3648075"/>
            <a:ext cx="1905000" cy="314325"/>
            <a:chOff x="1200" y="2298"/>
            <a:chExt cx="1200" cy="198"/>
          </a:xfrm>
        </p:grpSpPr>
        <p:sp>
          <p:nvSpPr>
            <p:cNvPr id="11305" name="Text Box 5"/>
            <p:cNvSpPr txBox="1">
              <a:spLocks noChangeArrowheads="1"/>
            </p:cNvSpPr>
            <p:nvPr/>
          </p:nvSpPr>
          <p:spPr bwMode="auto">
            <a:xfrm>
              <a:off x="1200" y="2298"/>
              <a:ext cx="48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>
                  <a:latin typeface="Arial" charset="0"/>
                </a:rPr>
                <a:t>Data</a:t>
              </a:r>
            </a:p>
          </p:txBody>
        </p:sp>
        <p:sp>
          <p:nvSpPr>
            <p:cNvPr id="11306" name="Text Box 6"/>
            <p:cNvSpPr txBox="1">
              <a:spLocks noChangeArrowheads="1"/>
            </p:cNvSpPr>
            <p:nvPr/>
          </p:nvSpPr>
          <p:spPr bwMode="auto">
            <a:xfrm>
              <a:off x="168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1400">
                <a:latin typeface="Arial" charset="0"/>
              </a:endParaRPr>
            </a:p>
          </p:txBody>
        </p:sp>
        <p:sp>
          <p:nvSpPr>
            <p:cNvPr id="11307" name="Text Box 7"/>
            <p:cNvSpPr txBox="1">
              <a:spLocks noChangeArrowheads="1"/>
            </p:cNvSpPr>
            <p:nvPr/>
          </p:nvSpPr>
          <p:spPr bwMode="auto">
            <a:xfrm>
              <a:off x="192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1400">
                <a:latin typeface="Arial" charset="0"/>
              </a:endParaRPr>
            </a:p>
          </p:txBody>
        </p:sp>
        <p:sp>
          <p:nvSpPr>
            <p:cNvPr id="11308" name="Text Box 8"/>
            <p:cNvSpPr txBox="1">
              <a:spLocks noChangeArrowheads="1"/>
            </p:cNvSpPr>
            <p:nvPr/>
          </p:nvSpPr>
          <p:spPr bwMode="auto">
            <a:xfrm>
              <a:off x="216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1400">
                <a:latin typeface="Arial" charset="0"/>
              </a:endParaRPr>
            </a:p>
          </p:txBody>
        </p:sp>
      </p:grpSp>
      <p:grpSp>
        <p:nvGrpSpPr>
          <p:cNvPr id="11269" name="Group 9"/>
          <p:cNvGrpSpPr>
            <a:grpSpLocks/>
          </p:cNvGrpSpPr>
          <p:nvPr/>
        </p:nvGrpSpPr>
        <p:grpSpPr bwMode="auto">
          <a:xfrm>
            <a:off x="838200" y="4572000"/>
            <a:ext cx="1905000" cy="314325"/>
            <a:chOff x="1200" y="2298"/>
            <a:chExt cx="1200" cy="198"/>
          </a:xfrm>
        </p:grpSpPr>
        <p:sp>
          <p:nvSpPr>
            <p:cNvPr id="11301" name="Text Box 10"/>
            <p:cNvSpPr txBox="1">
              <a:spLocks noChangeArrowheads="1"/>
            </p:cNvSpPr>
            <p:nvPr/>
          </p:nvSpPr>
          <p:spPr bwMode="auto">
            <a:xfrm>
              <a:off x="1200" y="2298"/>
              <a:ext cx="48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>
                  <a:latin typeface="Arial" charset="0"/>
                </a:rPr>
                <a:t>Data</a:t>
              </a:r>
            </a:p>
          </p:txBody>
        </p:sp>
        <p:sp>
          <p:nvSpPr>
            <p:cNvPr id="11302" name="Text Box 11"/>
            <p:cNvSpPr txBox="1">
              <a:spLocks noChangeArrowheads="1"/>
            </p:cNvSpPr>
            <p:nvPr/>
          </p:nvSpPr>
          <p:spPr bwMode="auto">
            <a:xfrm>
              <a:off x="168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1400">
                <a:latin typeface="Arial" charset="0"/>
              </a:endParaRPr>
            </a:p>
          </p:txBody>
        </p:sp>
        <p:sp>
          <p:nvSpPr>
            <p:cNvPr id="11303" name="Text Box 12"/>
            <p:cNvSpPr txBox="1">
              <a:spLocks noChangeArrowheads="1"/>
            </p:cNvSpPr>
            <p:nvPr/>
          </p:nvSpPr>
          <p:spPr bwMode="auto">
            <a:xfrm>
              <a:off x="192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>
                  <a:latin typeface="Arial" charset="0"/>
                  <a:sym typeface="Symbol" pitchFamily="18" charset="2"/>
                </a:rPr>
                <a:t></a:t>
              </a:r>
            </a:p>
          </p:txBody>
        </p:sp>
        <p:sp>
          <p:nvSpPr>
            <p:cNvPr id="11304" name="Text Box 13"/>
            <p:cNvSpPr txBox="1">
              <a:spLocks noChangeArrowheads="1"/>
            </p:cNvSpPr>
            <p:nvPr/>
          </p:nvSpPr>
          <p:spPr bwMode="auto">
            <a:xfrm>
              <a:off x="216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>
                  <a:latin typeface="Arial" charset="0"/>
                  <a:sym typeface="Symbol" pitchFamily="18" charset="2"/>
                </a:rPr>
                <a:t></a:t>
              </a:r>
            </a:p>
          </p:txBody>
        </p:sp>
      </p:grpSp>
      <p:grpSp>
        <p:nvGrpSpPr>
          <p:cNvPr id="11270" name="Group 14"/>
          <p:cNvGrpSpPr>
            <a:grpSpLocks/>
          </p:cNvGrpSpPr>
          <p:nvPr/>
        </p:nvGrpSpPr>
        <p:grpSpPr bwMode="auto">
          <a:xfrm>
            <a:off x="3657600" y="4572000"/>
            <a:ext cx="1905000" cy="314325"/>
            <a:chOff x="1200" y="2298"/>
            <a:chExt cx="1200" cy="198"/>
          </a:xfrm>
        </p:grpSpPr>
        <p:sp>
          <p:nvSpPr>
            <p:cNvPr id="11297" name="Text Box 15"/>
            <p:cNvSpPr txBox="1">
              <a:spLocks noChangeArrowheads="1"/>
            </p:cNvSpPr>
            <p:nvPr/>
          </p:nvSpPr>
          <p:spPr bwMode="auto">
            <a:xfrm>
              <a:off x="1200" y="2298"/>
              <a:ext cx="48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>
                  <a:latin typeface="Arial" charset="0"/>
                </a:rPr>
                <a:t>Data</a:t>
              </a:r>
            </a:p>
          </p:txBody>
        </p:sp>
        <p:sp>
          <p:nvSpPr>
            <p:cNvPr id="11298" name="Text Box 16"/>
            <p:cNvSpPr txBox="1">
              <a:spLocks noChangeArrowheads="1"/>
            </p:cNvSpPr>
            <p:nvPr/>
          </p:nvSpPr>
          <p:spPr bwMode="auto">
            <a:xfrm>
              <a:off x="168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1400">
                <a:latin typeface="Arial" charset="0"/>
              </a:endParaRPr>
            </a:p>
          </p:txBody>
        </p:sp>
        <p:sp>
          <p:nvSpPr>
            <p:cNvPr id="11299" name="Text Box 17"/>
            <p:cNvSpPr txBox="1">
              <a:spLocks noChangeArrowheads="1"/>
            </p:cNvSpPr>
            <p:nvPr/>
          </p:nvSpPr>
          <p:spPr bwMode="auto">
            <a:xfrm>
              <a:off x="192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1400">
                <a:latin typeface="Arial" charset="0"/>
              </a:endParaRPr>
            </a:p>
          </p:txBody>
        </p:sp>
        <p:sp>
          <p:nvSpPr>
            <p:cNvPr id="11300" name="Text Box 18"/>
            <p:cNvSpPr txBox="1">
              <a:spLocks noChangeArrowheads="1"/>
            </p:cNvSpPr>
            <p:nvPr/>
          </p:nvSpPr>
          <p:spPr bwMode="auto">
            <a:xfrm>
              <a:off x="216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>
                  <a:latin typeface="Arial" charset="0"/>
                  <a:sym typeface="Symbol" pitchFamily="18" charset="2"/>
                </a:rPr>
                <a:t></a:t>
              </a:r>
            </a:p>
          </p:txBody>
        </p:sp>
      </p:grpSp>
      <p:grpSp>
        <p:nvGrpSpPr>
          <p:cNvPr id="11271" name="Group 19"/>
          <p:cNvGrpSpPr>
            <a:grpSpLocks/>
          </p:cNvGrpSpPr>
          <p:nvPr/>
        </p:nvGrpSpPr>
        <p:grpSpPr bwMode="auto">
          <a:xfrm>
            <a:off x="6324600" y="4572000"/>
            <a:ext cx="1905000" cy="314325"/>
            <a:chOff x="1200" y="2298"/>
            <a:chExt cx="1200" cy="198"/>
          </a:xfrm>
        </p:grpSpPr>
        <p:sp>
          <p:nvSpPr>
            <p:cNvPr id="11293" name="Text Box 20"/>
            <p:cNvSpPr txBox="1">
              <a:spLocks noChangeArrowheads="1"/>
            </p:cNvSpPr>
            <p:nvPr/>
          </p:nvSpPr>
          <p:spPr bwMode="auto">
            <a:xfrm>
              <a:off x="1200" y="2298"/>
              <a:ext cx="48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>
                  <a:latin typeface="Arial" charset="0"/>
                </a:rPr>
                <a:t>Data</a:t>
              </a:r>
            </a:p>
          </p:txBody>
        </p:sp>
        <p:sp>
          <p:nvSpPr>
            <p:cNvPr id="11294" name="Text Box 21"/>
            <p:cNvSpPr txBox="1">
              <a:spLocks noChangeArrowheads="1"/>
            </p:cNvSpPr>
            <p:nvPr/>
          </p:nvSpPr>
          <p:spPr bwMode="auto">
            <a:xfrm>
              <a:off x="168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1400">
                <a:latin typeface="Arial" charset="0"/>
              </a:endParaRPr>
            </a:p>
          </p:txBody>
        </p:sp>
        <p:sp>
          <p:nvSpPr>
            <p:cNvPr id="11295" name="Text Box 22"/>
            <p:cNvSpPr txBox="1">
              <a:spLocks noChangeArrowheads="1"/>
            </p:cNvSpPr>
            <p:nvPr/>
          </p:nvSpPr>
          <p:spPr bwMode="auto">
            <a:xfrm>
              <a:off x="192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>
                  <a:latin typeface="Arial" charset="0"/>
                  <a:sym typeface="Symbol" pitchFamily="18" charset="2"/>
                </a:rPr>
                <a:t></a:t>
              </a:r>
            </a:p>
          </p:txBody>
        </p:sp>
        <p:sp>
          <p:nvSpPr>
            <p:cNvPr id="11296" name="Text Box 23"/>
            <p:cNvSpPr txBox="1">
              <a:spLocks noChangeArrowheads="1"/>
            </p:cNvSpPr>
            <p:nvPr/>
          </p:nvSpPr>
          <p:spPr bwMode="auto">
            <a:xfrm>
              <a:off x="216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>
                  <a:latin typeface="Arial" charset="0"/>
                  <a:sym typeface="Symbol" pitchFamily="18" charset="2"/>
                </a:rPr>
                <a:t></a:t>
              </a:r>
            </a:p>
          </p:txBody>
        </p:sp>
      </p:grpSp>
      <p:grpSp>
        <p:nvGrpSpPr>
          <p:cNvPr id="11272" name="Group 24"/>
          <p:cNvGrpSpPr>
            <a:grpSpLocks/>
          </p:cNvGrpSpPr>
          <p:nvPr/>
        </p:nvGrpSpPr>
        <p:grpSpPr bwMode="auto">
          <a:xfrm>
            <a:off x="1828800" y="5553075"/>
            <a:ext cx="1905000" cy="314325"/>
            <a:chOff x="1200" y="2298"/>
            <a:chExt cx="1200" cy="198"/>
          </a:xfrm>
        </p:grpSpPr>
        <p:sp>
          <p:nvSpPr>
            <p:cNvPr id="11289" name="Text Box 25"/>
            <p:cNvSpPr txBox="1">
              <a:spLocks noChangeArrowheads="1"/>
            </p:cNvSpPr>
            <p:nvPr/>
          </p:nvSpPr>
          <p:spPr bwMode="auto">
            <a:xfrm>
              <a:off x="1200" y="2298"/>
              <a:ext cx="48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>
                  <a:latin typeface="Arial" charset="0"/>
                </a:rPr>
                <a:t>Data</a:t>
              </a:r>
            </a:p>
          </p:txBody>
        </p:sp>
        <p:sp>
          <p:nvSpPr>
            <p:cNvPr id="11290" name="Text Box 26"/>
            <p:cNvSpPr txBox="1">
              <a:spLocks noChangeArrowheads="1"/>
            </p:cNvSpPr>
            <p:nvPr/>
          </p:nvSpPr>
          <p:spPr bwMode="auto">
            <a:xfrm>
              <a:off x="168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1400">
                <a:latin typeface="Arial" charset="0"/>
              </a:endParaRPr>
            </a:p>
          </p:txBody>
        </p:sp>
        <p:sp>
          <p:nvSpPr>
            <p:cNvPr id="11291" name="Text Box 27"/>
            <p:cNvSpPr txBox="1">
              <a:spLocks noChangeArrowheads="1"/>
            </p:cNvSpPr>
            <p:nvPr/>
          </p:nvSpPr>
          <p:spPr bwMode="auto">
            <a:xfrm>
              <a:off x="192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>
                  <a:latin typeface="Arial" charset="0"/>
                  <a:sym typeface="Symbol" pitchFamily="18" charset="2"/>
                </a:rPr>
                <a:t></a:t>
              </a:r>
            </a:p>
          </p:txBody>
        </p:sp>
        <p:sp>
          <p:nvSpPr>
            <p:cNvPr id="11292" name="Text Box 28"/>
            <p:cNvSpPr txBox="1">
              <a:spLocks noChangeArrowheads="1"/>
            </p:cNvSpPr>
            <p:nvPr/>
          </p:nvSpPr>
          <p:spPr bwMode="auto">
            <a:xfrm>
              <a:off x="216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>
                  <a:latin typeface="Arial" charset="0"/>
                  <a:sym typeface="Symbol" pitchFamily="18" charset="2"/>
                </a:rPr>
                <a:t></a:t>
              </a:r>
            </a:p>
          </p:txBody>
        </p:sp>
      </p:grpSp>
      <p:grpSp>
        <p:nvGrpSpPr>
          <p:cNvPr id="11273" name="Group 29"/>
          <p:cNvGrpSpPr>
            <a:grpSpLocks/>
          </p:cNvGrpSpPr>
          <p:nvPr/>
        </p:nvGrpSpPr>
        <p:grpSpPr bwMode="auto">
          <a:xfrm>
            <a:off x="4343400" y="5553075"/>
            <a:ext cx="1905000" cy="314325"/>
            <a:chOff x="1200" y="2298"/>
            <a:chExt cx="1200" cy="198"/>
          </a:xfrm>
        </p:grpSpPr>
        <p:sp>
          <p:nvSpPr>
            <p:cNvPr id="11285" name="Text Box 30"/>
            <p:cNvSpPr txBox="1">
              <a:spLocks noChangeArrowheads="1"/>
            </p:cNvSpPr>
            <p:nvPr/>
          </p:nvSpPr>
          <p:spPr bwMode="auto">
            <a:xfrm>
              <a:off x="1200" y="2298"/>
              <a:ext cx="48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>
                  <a:latin typeface="Arial" charset="0"/>
                </a:rPr>
                <a:t>Data</a:t>
              </a:r>
            </a:p>
          </p:txBody>
        </p:sp>
        <p:sp>
          <p:nvSpPr>
            <p:cNvPr id="11286" name="Text Box 31"/>
            <p:cNvSpPr txBox="1">
              <a:spLocks noChangeArrowheads="1"/>
            </p:cNvSpPr>
            <p:nvPr/>
          </p:nvSpPr>
          <p:spPr bwMode="auto">
            <a:xfrm>
              <a:off x="168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1400">
                <a:latin typeface="Arial" charset="0"/>
              </a:endParaRPr>
            </a:p>
          </p:txBody>
        </p:sp>
        <p:sp>
          <p:nvSpPr>
            <p:cNvPr id="11287" name="Text Box 32"/>
            <p:cNvSpPr txBox="1">
              <a:spLocks noChangeArrowheads="1"/>
            </p:cNvSpPr>
            <p:nvPr/>
          </p:nvSpPr>
          <p:spPr bwMode="auto">
            <a:xfrm>
              <a:off x="192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>
                  <a:latin typeface="Arial" charset="0"/>
                  <a:sym typeface="Symbol" pitchFamily="18" charset="2"/>
                </a:rPr>
                <a:t></a:t>
              </a:r>
            </a:p>
          </p:txBody>
        </p:sp>
        <p:sp>
          <p:nvSpPr>
            <p:cNvPr id="11288" name="Text Box 33"/>
            <p:cNvSpPr txBox="1">
              <a:spLocks noChangeArrowheads="1"/>
            </p:cNvSpPr>
            <p:nvPr/>
          </p:nvSpPr>
          <p:spPr bwMode="auto">
            <a:xfrm>
              <a:off x="216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>
                  <a:latin typeface="Arial" charset="0"/>
                  <a:sym typeface="Symbol" pitchFamily="18" charset="2"/>
                </a:rPr>
                <a:t></a:t>
              </a:r>
            </a:p>
          </p:txBody>
        </p:sp>
      </p:grpSp>
      <p:grpSp>
        <p:nvGrpSpPr>
          <p:cNvPr id="11274" name="Group 34"/>
          <p:cNvGrpSpPr>
            <a:grpSpLocks/>
          </p:cNvGrpSpPr>
          <p:nvPr/>
        </p:nvGrpSpPr>
        <p:grpSpPr bwMode="auto">
          <a:xfrm>
            <a:off x="6781800" y="5553075"/>
            <a:ext cx="1905000" cy="314325"/>
            <a:chOff x="1200" y="2298"/>
            <a:chExt cx="1200" cy="198"/>
          </a:xfrm>
        </p:grpSpPr>
        <p:sp>
          <p:nvSpPr>
            <p:cNvPr id="11281" name="Text Box 35"/>
            <p:cNvSpPr txBox="1">
              <a:spLocks noChangeArrowheads="1"/>
            </p:cNvSpPr>
            <p:nvPr/>
          </p:nvSpPr>
          <p:spPr bwMode="auto">
            <a:xfrm>
              <a:off x="1200" y="2298"/>
              <a:ext cx="48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>
                  <a:latin typeface="Arial" charset="0"/>
                </a:rPr>
                <a:t>Data</a:t>
              </a:r>
            </a:p>
          </p:txBody>
        </p:sp>
        <p:sp>
          <p:nvSpPr>
            <p:cNvPr id="11282" name="Text Box 36"/>
            <p:cNvSpPr txBox="1">
              <a:spLocks noChangeArrowheads="1"/>
            </p:cNvSpPr>
            <p:nvPr/>
          </p:nvSpPr>
          <p:spPr bwMode="auto">
            <a:xfrm>
              <a:off x="168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1400">
                <a:latin typeface="Arial" charset="0"/>
              </a:endParaRPr>
            </a:p>
          </p:txBody>
        </p:sp>
        <p:sp>
          <p:nvSpPr>
            <p:cNvPr id="11283" name="Text Box 37"/>
            <p:cNvSpPr txBox="1">
              <a:spLocks noChangeArrowheads="1"/>
            </p:cNvSpPr>
            <p:nvPr/>
          </p:nvSpPr>
          <p:spPr bwMode="auto">
            <a:xfrm>
              <a:off x="192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>
                  <a:latin typeface="Arial" charset="0"/>
                  <a:sym typeface="Symbol" pitchFamily="18" charset="2"/>
                </a:rPr>
                <a:t></a:t>
              </a:r>
            </a:p>
          </p:txBody>
        </p:sp>
        <p:sp>
          <p:nvSpPr>
            <p:cNvPr id="11284" name="Text Box 38"/>
            <p:cNvSpPr txBox="1">
              <a:spLocks noChangeArrowheads="1"/>
            </p:cNvSpPr>
            <p:nvPr/>
          </p:nvSpPr>
          <p:spPr bwMode="auto">
            <a:xfrm>
              <a:off x="216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>
                  <a:latin typeface="Arial" charset="0"/>
                  <a:sym typeface="Symbol" pitchFamily="18" charset="2"/>
                </a:rPr>
                <a:t></a:t>
              </a:r>
            </a:p>
          </p:txBody>
        </p:sp>
      </p:grpSp>
      <p:cxnSp>
        <p:nvCxnSpPr>
          <p:cNvPr id="11275" name="AutoShape 39"/>
          <p:cNvCxnSpPr>
            <a:cxnSpLocks noChangeShapeType="1"/>
            <a:stCxn id="11306" idx="2"/>
            <a:endCxn id="11302" idx="0"/>
          </p:cNvCxnSpPr>
          <p:nvPr/>
        </p:nvCxnSpPr>
        <p:spPr bwMode="auto">
          <a:xfrm flipH="1">
            <a:off x="1790700" y="3962400"/>
            <a:ext cx="10668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76" name="AutoShape 40"/>
          <p:cNvCxnSpPr>
            <a:cxnSpLocks noChangeShapeType="1"/>
            <a:stCxn id="11307" idx="2"/>
            <a:endCxn id="11298" idx="0"/>
          </p:cNvCxnSpPr>
          <p:nvPr/>
        </p:nvCxnSpPr>
        <p:spPr bwMode="auto">
          <a:xfrm>
            <a:off x="3238500" y="3962400"/>
            <a:ext cx="13716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77" name="AutoShape 41"/>
          <p:cNvCxnSpPr>
            <a:cxnSpLocks noChangeShapeType="1"/>
            <a:stCxn id="11308" idx="2"/>
            <a:endCxn id="11294" idx="0"/>
          </p:cNvCxnSpPr>
          <p:nvPr/>
        </p:nvCxnSpPr>
        <p:spPr bwMode="auto">
          <a:xfrm>
            <a:off x="3619500" y="3962400"/>
            <a:ext cx="36576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78" name="AutoShape 42"/>
          <p:cNvCxnSpPr>
            <a:cxnSpLocks noChangeShapeType="1"/>
            <a:stCxn id="11298" idx="2"/>
            <a:endCxn id="11290" idx="0"/>
          </p:cNvCxnSpPr>
          <p:nvPr/>
        </p:nvCxnSpPr>
        <p:spPr bwMode="auto">
          <a:xfrm flipH="1">
            <a:off x="2781300" y="4886325"/>
            <a:ext cx="182880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79" name="AutoShape 43"/>
          <p:cNvCxnSpPr>
            <a:cxnSpLocks noChangeShapeType="1"/>
            <a:stCxn id="11299" idx="2"/>
            <a:endCxn id="11286" idx="0"/>
          </p:cNvCxnSpPr>
          <p:nvPr/>
        </p:nvCxnSpPr>
        <p:spPr bwMode="auto">
          <a:xfrm>
            <a:off x="4991100" y="4886325"/>
            <a:ext cx="30480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0" name="AutoShape 44"/>
          <p:cNvCxnSpPr>
            <a:cxnSpLocks noChangeShapeType="1"/>
            <a:stCxn id="11294" idx="2"/>
            <a:endCxn id="11282" idx="0"/>
          </p:cNvCxnSpPr>
          <p:nvPr/>
        </p:nvCxnSpPr>
        <p:spPr bwMode="auto">
          <a:xfrm>
            <a:off x="7277100" y="4886325"/>
            <a:ext cx="45720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7069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7772400" cy="952500"/>
          </a:xfrm>
        </p:spPr>
        <p:txBody>
          <a:bodyPr/>
          <a:lstStyle/>
          <a:p>
            <a:pPr eaLnBrk="1" hangingPunct="1"/>
            <a:r>
              <a:rPr lang="en-US" sz="3600" smtClean="0"/>
              <a:t>A Tree Representation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3581400" cy="18319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A node is represented by an object storing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Element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Parent node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Sequence of children nodes</a:t>
            </a:r>
          </a:p>
        </p:txBody>
      </p:sp>
      <p:grpSp>
        <p:nvGrpSpPr>
          <p:cNvPr id="12292" name="Group 4"/>
          <p:cNvGrpSpPr>
            <a:grpSpLocks/>
          </p:cNvGrpSpPr>
          <p:nvPr/>
        </p:nvGrpSpPr>
        <p:grpSpPr bwMode="auto">
          <a:xfrm>
            <a:off x="1133475" y="4071938"/>
            <a:ext cx="2752725" cy="2176462"/>
            <a:chOff x="714" y="2496"/>
            <a:chExt cx="1734" cy="1371"/>
          </a:xfrm>
        </p:grpSpPr>
        <p:sp>
          <p:nvSpPr>
            <p:cNvPr id="12353" name="Oval 5"/>
            <p:cNvSpPr>
              <a:spLocks noChangeArrowheads="1"/>
            </p:cNvSpPr>
            <p:nvPr/>
          </p:nvSpPr>
          <p:spPr bwMode="auto">
            <a:xfrm>
              <a:off x="1431" y="2496"/>
              <a:ext cx="316" cy="31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r>
                <a:rPr lang="en-US">
                  <a:solidFill>
                    <a:schemeClr val="tx2"/>
                  </a:solidFill>
                  <a:latin typeface="Tahoma" pitchFamily="34" charset="0"/>
                  <a:sym typeface="Symbol" pitchFamily="18" charset="2"/>
                </a:rPr>
                <a:t>B</a:t>
              </a:r>
              <a:endParaRPr lang="en-US">
                <a:solidFill>
                  <a:schemeClr val="tx2"/>
                </a:solidFill>
                <a:latin typeface="Tahoma" pitchFamily="34" charset="0"/>
              </a:endParaRPr>
            </a:p>
          </p:txBody>
        </p:sp>
        <p:sp>
          <p:nvSpPr>
            <p:cNvPr id="12354" name="Oval 6"/>
            <p:cNvSpPr>
              <a:spLocks noChangeArrowheads="1"/>
            </p:cNvSpPr>
            <p:nvPr/>
          </p:nvSpPr>
          <p:spPr bwMode="auto">
            <a:xfrm>
              <a:off x="1436" y="3010"/>
              <a:ext cx="316" cy="31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pPr algn="ctr"/>
              <a:r>
                <a:rPr lang="en-US">
                  <a:solidFill>
                    <a:schemeClr val="tx2"/>
                  </a:solidFill>
                  <a:latin typeface="Tahoma" pitchFamily="34" charset="0"/>
                </a:rPr>
                <a:t>D</a:t>
              </a:r>
            </a:p>
          </p:txBody>
        </p:sp>
        <p:sp>
          <p:nvSpPr>
            <p:cNvPr id="12355" name="Rectangle 7"/>
            <p:cNvSpPr>
              <a:spLocks noChangeArrowheads="1"/>
            </p:cNvSpPr>
            <p:nvPr/>
          </p:nvSpPr>
          <p:spPr bwMode="auto">
            <a:xfrm>
              <a:off x="714" y="3010"/>
              <a:ext cx="315" cy="31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tx2"/>
                  </a:solidFill>
                  <a:latin typeface="Tahoma" pitchFamily="34" charset="0"/>
                </a:rPr>
                <a:t>A</a:t>
              </a:r>
            </a:p>
          </p:txBody>
        </p:sp>
        <p:sp>
          <p:nvSpPr>
            <p:cNvPr id="12356" name="Rectangle 8"/>
            <p:cNvSpPr>
              <a:spLocks noChangeArrowheads="1"/>
            </p:cNvSpPr>
            <p:nvPr/>
          </p:nvSpPr>
          <p:spPr bwMode="auto">
            <a:xfrm>
              <a:off x="1132" y="3552"/>
              <a:ext cx="315" cy="31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tx2"/>
                  </a:solidFill>
                  <a:latin typeface="Tahoma" pitchFamily="34" charset="0"/>
                </a:rPr>
                <a:t>C</a:t>
              </a:r>
            </a:p>
          </p:txBody>
        </p:sp>
        <p:sp>
          <p:nvSpPr>
            <p:cNvPr id="12357" name="Rectangle 9"/>
            <p:cNvSpPr>
              <a:spLocks noChangeArrowheads="1"/>
            </p:cNvSpPr>
            <p:nvPr/>
          </p:nvSpPr>
          <p:spPr bwMode="auto">
            <a:xfrm>
              <a:off x="1763" y="3552"/>
              <a:ext cx="315" cy="31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tx2"/>
                  </a:solidFill>
                  <a:latin typeface="Tahoma" pitchFamily="34" charset="0"/>
                </a:rPr>
                <a:t>E</a:t>
              </a:r>
            </a:p>
          </p:txBody>
        </p:sp>
        <p:cxnSp>
          <p:nvCxnSpPr>
            <p:cNvPr id="12358" name="AutoShape 10"/>
            <p:cNvCxnSpPr>
              <a:cxnSpLocks noChangeShapeType="1"/>
              <a:stCxn id="12357" idx="0"/>
              <a:endCxn id="12354" idx="5"/>
            </p:cNvCxnSpPr>
            <p:nvPr/>
          </p:nvCxnSpPr>
          <p:spPr bwMode="auto">
            <a:xfrm flipH="1" flipV="1">
              <a:off x="1706" y="3285"/>
              <a:ext cx="215" cy="2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59" name="AutoShape 11"/>
            <p:cNvCxnSpPr>
              <a:cxnSpLocks noChangeShapeType="1"/>
              <a:stCxn id="12356" idx="0"/>
              <a:endCxn id="12354" idx="3"/>
            </p:cNvCxnSpPr>
            <p:nvPr/>
          </p:nvCxnSpPr>
          <p:spPr bwMode="auto">
            <a:xfrm flipV="1">
              <a:off x="1290" y="3285"/>
              <a:ext cx="192" cy="2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60" name="AutoShape 12"/>
            <p:cNvCxnSpPr>
              <a:cxnSpLocks noChangeShapeType="1"/>
              <a:stCxn id="12355" idx="0"/>
              <a:endCxn id="12353" idx="3"/>
            </p:cNvCxnSpPr>
            <p:nvPr/>
          </p:nvCxnSpPr>
          <p:spPr bwMode="auto">
            <a:xfrm flipV="1">
              <a:off x="872" y="2771"/>
              <a:ext cx="605" cy="23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61" name="AutoShape 13"/>
            <p:cNvCxnSpPr>
              <a:cxnSpLocks noChangeShapeType="1"/>
              <a:stCxn id="12354" idx="0"/>
              <a:endCxn id="12353" idx="4"/>
            </p:cNvCxnSpPr>
            <p:nvPr/>
          </p:nvCxnSpPr>
          <p:spPr bwMode="auto">
            <a:xfrm flipH="1" flipV="1">
              <a:off x="1589" y="2817"/>
              <a:ext cx="5" cy="18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362" name="Rectangle 14"/>
            <p:cNvSpPr>
              <a:spLocks noChangeArrowheads="1"/>
            </p:cNvSpPr>
            <p:nvPr/>
          </p:nvSpPr>
          <p:spPr bwMode="auto">
            <a:xfrm>
              <a:off x="2133" y="3011"/>
              <a:ext cx="315" cy="31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tx2"/>
                  </a:solidFill>
                  <a:latin typeface="Tahoma" pitchFamily="34" charset="0"/>
                </a:rPr>
                <a:t>F</a:t>
              </a:r>
            </a:p>
          </p:txBody>
        </p:sp>
        <p:cxnSp>
          <p:nvCxnSpPr>
            <p:cNvPr id="12363" name="AutoShape 15"/>
            <p:cNvCxnSpPr>
              <a:cxnSpLocks noChangeShapeType="1"/>
              <a:stCxn id="12362" idx="0"/>
              <a:endCxn id="12353" idx="5"/>
            </p:cNvCxnSpPr>
            <p:nvPr/>
          </p:nvCxnSpPr>
          <p:spPr bwMode="auto">
            <a:xfrm flipH="1" flipV="1">
              <a:off x="1701" y="2771"/>
              <a:ext cx="590" cy="23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2293" name="Group 16"/>
          <p:cNvGrpSpPr>
            <a:grpSpLocks/>
          </p:cNvGrpSpPr>
          <p:nvPr/>
        </p:nvGrpSpPr>
        <p:grpSpPr bwMode="auto">
          <a:xfrm>
            <a:off x="4114800" y="1905000"/>
            <a:ext cx="4684713" cy="4543425"/>
            <a:chOff x="2592" y="1200"/>
            <a:chExt cx="2951" cy="2862"/>
          </a:xfrm>
        </p:grpSpPr>
        <p:grpSp>
          <p:nvGrpSpPr>
            <p:cNvPr id="12294" name="Group 17"/>
            <p:cNvGrpSpPr>
              <a:grpSpLocks/>
            </p:cNvGrpSpPr>
            <p:nvPr/>
          </p:nvGrpSpPr>
          <p:grpSpPr bwMode="auto">
            <a:xfrm>
              <a:off x="2592" y="1200"/>
              <a:ext cx="648" cy="216"/>
              <a:chOff x="2232" y="2244"/>
              <a:chExt cx="648" cy="216"/>
            </a:xfrm>
          </p:grpSpPr>
          <p:sp>
            <p:nvSpPr>
              <p:cNvPr id="12350" name="Rectangle 18"/>
              <p:cNvSpPr>
                <a:spLocks noChangeArrowheads="1"/>
              </p:cNvSpPr>
              <p:nvPr/>
            </p:nvSpPr>
            <p:spPr bwMode="auto">
              <a:xfrm>
                <a:off x="2232" y="2244"/>
                <a:ext cx="216" cy="216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51" name="Rectangle 19"/>
              <p:cNvSpPr>
                <a:spLocks noChangeArrowheads="1"/>
              </p:cNvSpPr>
              <p:nvPr/>
            </p:nvSpPr>
            <p:spPr bwMode="auto">
              <a:xfrm>
                <a:off x="2664" y="2244"/>
                <a:ext cx="216" cy="216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52" name="Rectangle 20"/>
              <p:cNvSpPr>
                <a:spLocks noChangeArrowheads="1"/>
              </p:cNvSpPr>
              <p:nvPr/>
            </p:nvSpPr>
            <p:spPr bwMode="auto">
              <a:xfrm>
                <a:off x="2448" y="2244"/>
                <a:ext cx="216" cy="216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Tahoma" pitchFamily="34" charset="0"/>
                    <a:sym typeface="Symbol" pitchFamily="18" charset="2"/>
                  </a:rPr>
                  <a:t></a:t>
                </a:r>
              </a:p>
            </p:txBody>
          </p:sp>
        </p:grpSp>
        <p:sp>
          <p:nvSpPr>
            <p:cNvPr id="12295" name="AutoShape 21"/>
            <p:cNvSpPr>
              <a:spLocks noChangeArrowheads="1"/>
            </p:cNvSpPr>
            <p:nvPr/>
          </p:nvSpPr>
          <p:spPr bwMode="auto">
            <a:xfrm>
              <a:off x="3432" y="1246"/>
              <a:ext cx="864" cy="262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2296" name="AutoShape 22"/>
            <p:cNvCxnSpPr>
              <a:cxnSpLocks noChangeShapeType="1"/>
              <a:stCxn id="12299" idx="2"/>
              <a:endCxn id="12297" idx="6"/>
            </p:cNvCxnSpPr>
            <p:nvPr/>
          </p:nvCxnSpPr>
          <p:spPr bwMode="auto">
            <a:xfrm flipH="1">
              <a:off x="3673" y="1377"/>
              <a:ext cx="382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297" name="Oval 23"/>
            <p:cNvSpPr>
              <a:spLocks noChangeArrowheads="1"/>
            </p:cNvSpPr>
            <p:nvPr/>
          </p:nvSpPr>
          <p:spPr bwMode="auto">
            <a:xfrm>
              <a:off x="3471" y="1279"/>
              <a:ext cx="197" cy="19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8" name="Oval 24"/>
            <p:cNvSpPr>
              <a:spLocks noChangeArrowheads="1"/>
            </p:cNvSpPr>
            <p:nvPr/>
          </p:nvSpPr>
          <p:spPr bwMode="auto">
            <a:xfrm>
              <a:off x="3766" y="1279"/>
              <a:ext cx="196" cy="19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9" name="Oval 25"/>
            <p:cNvSpPr>
              <a:spLocks noChangeArrowheads="1"/>
            </p:cNvSpPr>
            <p:nvPr/>
          </p:nvSpPr>
          <p:spPr bwMode="auto">
            <a:xfrm>
              <a:off x="4060" y="1279"/>
              <a:ext cx="197" cy="19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300" name="Group 26"/>
            <p:cNvGrpSpPr>
              <a:grpSpLocks/>
            </p:cNvGrpSpPr>
            <p:nvPr/>
          </p:nvGrpSpPr>
          <p:grpSpPr bwMode="auto">
            <a:xfrm>
              <a:off x="4368" y="2950"/>
              <a:ext cx="576" cy="314"/>
              <a:chOff x="4560" y="3216"/>
              <a:chExt cx="576" cy="314"/>
            </a:xfrm>
          </p:grpSpPr>
          <p:sp>
            <p:nvSpPr>
              <p:cNvPr id="12346" name="AutoShape 27"/>
              <p:cNvSpPr>
                <a:spLocks noChangeArrowheads="1"/>
              </p:cNvSpPr>
              <p:nvPr/>
            </p:nvSpPr>
            <p:spPr bwMode="auto">
              <a:xfrm>
                <a:off x="4560" y="3216"/>
                <a:ext cx="576" cy="314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2347" name="AutoShape 28"/>
              <p:cNvCxnSpPr>
                <a:cxnSpLocks noChangeShapeType="1"/>
                <a:stCxn id="12349" idx="2"/>
                <a:endCxn id="12348" idx="6"/>
              </p:cNvCxnSpPr>
              <p:nvPr/>
            </p:nvCxnSpPr>
            <p:spPr bwMode="auto">
              <a:xfrm flipH="1">
                <a:off x="4802" y="3373"/>
                <a:ext cx="86" cy="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348" name="Oval 29"/>
              <p:cNvSpPr>
                <a:spLocks noChangeArrowheads="1"/>
              </p:cNvSpPr>
              <p:nvPr/>
            </p:nvSpPr>
            <p:spPr bwMode="auto">
              <a:xfrm>
                <a:off x="4599" y="3275"/>
                <a:ext cx="197" cy="19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49" name="Oval 30"/>
              <p:cNvSpPr>
                <a:spLocks noChangeArrowheads="1"/>
              </p:cNvSpPr>
              <p:nvPr/>
            </p:nvSpPr>
            <p:spPr bwMode="auto">
              <a:xfrm>
                <a:off x="4894" y="3275"/>
                <a:ext cx="196" cy="19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12301" name="AutoShape 31"/>
            <p:cNvCxnSpPr>
              <a:cxnSpLocks noChangeShapeType="1"/>
              <a:endCxn id="12302" idx="0"/>
            </p:cNvCxnSpPr>
            <p:nvPr/>
          </p:nvCxnSpPr>
          <p:spPr bwMode="auto">
            <a:xfrm rot="16200000" flipH="1">
              <a:off x="2549" y="1435"/>
              <a:ext cx="288" cy="9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302" name="Text Box 32"/>
            <p:cNvSpPr txBox="1">
              <a:spLocks noChangeArrowheads="1"/>
            </p:cNvSpPr>
            <p:nvPr/>
          </p:nvSpPr>
          <p:spPr bwMode="auto">
            <a:xfrm>
              <a:off x="2592" y="1584"/>
              <a:ext cx="2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 eaLnBrk="1" hangingPunct="1"/>
              <a:r>
                <a:rPr lang="en-US" sz="2000">
                  <a:solidFill>
                    <a:schemeClr val="tx2"/>
                  </a:solidFill>
                  <a:latin typeface="Tahoma" pitchFamily="34" charset="0"/>
                </a:rPr>
                <a:t>B</a:t>
              </a:r>
            </a:p>
          </p:txBody>
        </p:sp>
        <p:cxnSp>
          <p:nvCxnSpPr>
            <p:cNvPr id="12303" name="AutoShape 33"/>
            <p:cNvCxnSpPr>
              <a:cxnSpLocks noChangeShapeType="1"/>
            </p:cNvCxnSpPr>
            <p:nvPr/>
          </p:nvCxnSpPr>
          <p:spPr bwMode="auto">
            <a:xfrm>
              <a:off x="3150" y="1310"/>
              <a:ext cx="282" cy="61"/>
            </a:xfrm>
            <a:prstGeom prst="curvedConnector3">
              <a:avLst>
                <a:gd name="adj1" fmla="val 51065"/>
              </a:avLst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304" name="Oval 34"/>
            <p:cNvSpPr>
              <a:spLocks noChangeArrowheads="1"/>
            </p:cNvSpPr>
            <p:nvPr/>
          </p:nvSpPr>
          <p:spPr bwMode="auto">
            <a:xfrm>
              <a:off x="3540" y="1328"/>
              <a:ext cx="48" cy="48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5" name="Oval 35"/>
            <p:cNvSpPr>
              <a:spLocks noChangeArrowheads="1"/>
            </p:cNvSpPr>
            <p:nvPr/>
          </p:nvSpPr>
          <p:spPr bwMode="auto">
            <a:xfrm>
              <a:off x="3837" y="1328"/>
              <a:ext cx="48" cy="48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6" name="Oval 36"/>
            <p:cNvSpPr>
              <a:spLocks noChangeArrowheads="1"/>
            </p:cNvSpPr>
            <p:nvPr/>
          </p:nvSpPr>
          <p:spPr bwMode="auto">
            <a:xfrm>
              <a:off x="4134" y="1328"/>
              <a:ext cx="48" cy="48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2307" name="AutoShape 37"/>
            <p:cNvCxnSpPr>
              <a:cxnSpLocks noChangeShapeType="1"/>
              <a:stCxn id="12305" idx="4"/>
              <a:endCxn id="12314" idx="0"/>
            </p:cNvCxnSpPr>
            <p:nvPr/>
          </p:nvCxnSpPr>
          <p:spPr bwMode="auto">
            <a:xfrm rot="16200000" flipH="1">
              <a:off x="3806" y="1431"/>
              <a:ext cx="622" cy="511"/>
            </a:xfrm>
            <a:prstGeom prst="curvedConnector3">
              <a:avLst>
                <a:gd name="adj1" fmla="val 50481"/>
              </a:avLst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08" name="AutoShape 38"/>
            <p:cNvCxnSpPr>
              <a:cxnSpLocks noChangeShapeType="1"/>
              <a:stCxn id="12306" idx="4"/>
              <a:endCxn id="12317" idx="0"/>
            </p:cNvCxnSpPr>
            <p:nvPr/>
          </p:nvCxnSpPr>
          <p:spPr bwMode="auto">
            <a:xfrm rot="16200000" flipH="1">
              <a:off x="4345" y="1189"/>
              <a:ext cx="622" cy="996"/>
            </a:xfrm>
            <a:prstGeom prst="curvedConnector3">
              <a:avLst>
                <a:gd name="adj1" fmla="val 50481"/>
              </a:avLst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309" name="Rectangle 39"/>
            <p:cNvSpPr>
              <a:spLocks noChangeArrowheads="1"/>
            </p:cNvSpPr>
            <p:nvPr/>
          </p:nvSpPr>
          <p:spPr bwMode="auto">
            <a:xfrm>
              <a:off x="3266" y="2004"/>
              <a:ext cx="216" cy="216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0" name="Rectangle 40"/>
            <p:cNvSpPr>
              <a:spLocks noChangeArrowheads="1"/>
            </p:cNvSpPr>
            <p:nvPr/>
          </p:nvSpPr>
          <p:spPr bwMode="auto">
            <a:xfrm>
              <a:off x="3698" y="2004"/>
              <a:ext cx="216" cy="216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Tahoma" pitchFamily="34" charset="0"/>
                  <a:sym typeface="Symbol" pitchFamily="18" charset="2"/>
                </a:rPr>
                <a:t></a:t>
              </a:r>
            </a:p>
          </p:txBody>
        </p:sp>
        <p:sp>
          <p:nvSpPr>
            <p:cNvPr id="12311" name="Rectangle 41"/>
            <p:cNvSpPr>
              <a:spLocks noChangeArrowheads="1"/>
            </p:cNvSpPr>
            <p:nvPr/>
          </p:nvSpPr>
          <p:spPr bwMode="auto">
            <a:xfrm>
              <a:off x="3482" y="2004"/>
              <a:ext cx="216" cy="216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latin typeface="Tahoma" pitchFamily="34" charset="0"/>
                <a:sym typeface="Symbol" pitchFamily="18" charset="2"/>
              </a:endParaRPr>
            </a:p>
          </p:txBody>
        </p:sp>
        <p:sp>
          <p:nvSpPr>
            <p:cNvPr id="12312" name="Rectangle 42"/>
            <p:cNvSpPr>
              <a:spLocks noChangeArrowheads="1"/>
            </p:cNvSpPr>
            <p:nvPr/>
          </p:nvSpPr>
          <p:spPr bwMode="auto">
            <a:xfrm>
              <a:off x="4048" y="2004"/>
              <a:ext cx="216" cy="21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3" name="Rectangle 43"/>
            <p:cNvSpPr>
              <a:spLocks noChangeArrowheads="1"/>
            </p:cNvSpPr>
            <p:nvPr/>
          </p:nvSpPr>
          <p:spPr bwMode="auto">
            <a:xfrm>
              <a:off x="4480" y="2004"/>
              <a:ext cx="216" cy="21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latin typeface="Tahoma" pitchFamily="34" charset="0"/>
                <a:sym typeface="Symbol" pitchFamily="18" charset="2"/>
              </a:endParaRPr>
            </a:p>
          </p:txBody>
        </p:sp>
        <p:sp>
          <p:nvSpPr>
            <p:cNvPr id="12314" name="Rectangle 44"/>
            <p:cNvSpPr>
              <a:spLocks noChangeArrowheads="1"/>
            </p:cNvSpPr>
            <p:nvPr/>
          </p:nvSpPr>
          <p:spPr bwMode="auto">
            <a:xfrm>
              <a:off x="4264" y="2004"/>
              <a:ext cx="216" cy="21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latin typeface="Tahoma" pitchFamily="34" charset="0"/>
                <a:sym typeface="Symbol" pitchFamily="18" charset="2"/>
              </a:endParaRPr>
            </a:p>
          </p:txBody>
        </p:sp>
        <p:sp>
          <p:nvSpPr>
            <p:cNvPr id="12315" name="Rectangle 45"/>
            <p:cNvSpPr>
              <a:spLocks noChangeArrowheads="1"/>
            </p:cNvSpPr>
            <p:nvPr/>
          </p:nvSpPr>
          <p:spPr bwMode="auto">
            <a:xfrm>
              <a:off x="4830" y="2004"/>
              <a:ext cx="216" cy="216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6" name="Rectangle 46"/>
            <p:cNvSpPr>
              <a:spLocks noChangeArrowheads="1"/>
            </p:cNvSpPr>
            <p:nvPr/>
          </p:nvSpPr>
          <p:spPr bwMode="auto">
            <a:xfrm>
              <a:off x="5262" y="2004"/>
              <a:ext cx="216" cy="216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Tahoma" pitchFamily="34" charset="0"/>
                  <a:sym typeface="Symbol" pitchFamily="18" charset="2"/>
                </a:rPr>
                <a:t></a:t>
              </a:r>
            </a:p>
          </p:txBody>
        </p:sp>
        <p:sp>
          <p:nvSpPr>
            <p:cNvPr id="12317" name="Rectangle 47"/>
            <p:cNvSpPr>
              <a:spLocks noChangeArrowheads="1"/>
            </p:cNvSpPr>
            <p:nvPr/>
          </p:nvSpPr>
          <p:spPr bwMode="auto">
            <a:xfrm>
              <a:off x="5046" y="2004"/>
              <a:ext cx="216" cy="216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latin typeface="Tahoma" pitchFamily="34" charset="0"/>
                <a:sym typeface="Symbol" pitchFamily="18" charset="2"/>
              </a:endParaRPr>
            </a:p>
          </p:txBody>
        </p:sp>
        <p:cxnSp>
          <p:nvCxnSpPr>
            <p:cNvPr id="12318" name="AutoShape 48"/>
            <p:cNvCxnSpPr>
              <a:cxnSpLocks noChangeShapeType="1"/>
              <a:endCxn id="12319" idx="0"/>
            </p:cNvCxnSpPr>
            <p:nvPr/>
          </p:nvCxnSpPr>
          <p:spPr bwMode="auto">
            <a:xfrm rot="16200000" flipH="1">
              <a:off x="3284" y="2200"/>
              <a:ext cx="276" cy="87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319" name="Text Box 49"/>
            <p:cNvSpPr txBox="1">
              <a:spLocks noChangeArrowheads="1"/>
            </p:cNvSpPr>
            <p:nvPr/>
          </p:nvSpPr>
          <p:spPr bwMode="auto">
            <a:xfrm>
              <a:off x="3360" y="2382"/>
              <a:ext cx="2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 eaLnBrk="1" hangingPunct="1"/>
              <a:r>
                <a:rPr lang="en-US" sz="2000">
                  <a:solidFill>
                    <a:schemeClr val="tx2"/>
                  </a:solidFill>
                  <a:latin typeface="Tahoma" pitchFamily="34" charset="0"/>
                </a:rPr>
                <a:t>A</a:t>
              </a:r>
            </a:p>
          </p:txBody>
        </p:sp>
        <p:cxnSp>
          <p:nvCxnSpPr>
            <p:cNvPr id="12320" name="AutoShape 50"/>
            <p:cNvCxnSpPr>
              <a:cxnSpLocks noChangeShapeType="1"/>
              <a:endCxn id="12321" idx="0"/>
            </p:cNvCxnSpPr>
            <p:nvPr/>
          </p:nvCxnSpPr>
          <p:spPr bwMode="auto">
            <a:xfrm rot="16200000" flipH="1">
              <a:off x="4071" y="2200"/>
              <a:ext cx="276" cy="87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321" name="Text Box 51"/>
            <p:cNvSpPr txBox="1">
              <a:spLocks noChangeArrowheads="1"/>
            </p:cNvSpPr>
            <p:nvPr/>
          </p:nvSpPr>
          <p:spPr bwMode="auto">
            <a:xfrm>
              <a:off x="4139" y="2382"/>
              <a:ext cx="22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 eaLnBrk="1" hangingPunct="1"/>
              <a:r>
                <a:rPr lang="en-US" sz="2000">
                  <a:solidFill>
                    <a:schemeClr val="tx2"/>
                  </a:solidFill>
                  <a:latin typeface="Tahoma" pitchFamily="34" charset="0"/>
                </a:rPr>
                <a:t>D</a:t>
              </a:r>
            </a:p>
          </p:txBody>
        </p:sp>
        <p:sp>
          <p:nvSpPr>
            <p:cNvPr id="12322" name="Text Box 52"/>
            <p:cNvSpPr txBox="1">
              <a:spLocks noChangeArrowheads="1"/>
            </p:cNvSpPr>
            <p:nvPr/>
          </p:nvSpPr>
          <p:spPr bwMode="auto">
            <a:xfrm>
              <a:off x="4925" y="2382"/>
              <a:ext cx="1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 eaLnBrk="1" hangingPunct="1"/>
              <a:r>
                <a:rPr lang="en-US" sz="2000">
                  <a:solidFill>
                    <a:schemeClr val="tx2"/>
                  </a:solidFill>
                  <a:latin typeface="Tahoma" pitchFamily="34" charset="0"/>
                </a:rPr>
                <a:t>F</a:t>
              </a:r>
            </a:p>
          </p:txBody>
        </p:sp>
        <p:cxnSp>
          <p:nvCxnSpPr>
            <p:cNvPr id="12323" name="AutoShape 53"/>
            <p:cNvCxnSpPr>
              <a:cxnSpLocks noChangeShapeType="1"/>
              <a:endCxn id="12322" idx="0"/>
            </p:cNvCxnSpPr>
            <p:nvPr/>
          </p:nvCxnSpPr>
          <p:spPr bwMode="auto">
            <a:xfrm rot="16200000" flipH="1">
              <a:off x="4844" y="2200"/>
              <a:ext cx="276" cy="87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324" name="Oval 54"/>
            <p:cNvSpPr>
              <a:spLocks noChangeArrowheads="1"/>
            </p:cNvSpPr>
            <p:nvPr/>
          </p:nvSpPr>
          <p:spPr bwMode="auto">
            <a:xfrm>
              <a:off x="3588" y="2085"/>
              <a:ext cx="48" cy="48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5" name="Oval 55"/>
            <p:cNvSpPr>
              <a:spLocks noChangeArrowheads="1"/>
            </p:cNvSpPr>
            <p:nvPr/>
          </p:nvSpPr>
          <p:spPr bwMode="auto">
            <a:xfrm>
              <a:off x="4364" y="2085"/>
              <a:ext cx="48" cy="48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6" name="Oval 56"/>
            <p:cNvSpPr>
              <a:spLocks noChangeArrowheads="1"/>
            </p:cNvSpPr>
            <p:nvPr/>
          </p:nvSpPr>
          <p:spPr bwMode="auto">
            <a:xfrm>
              <a:off x="5140" y="2085"/>
              <a:ext cx="48" cy="48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7" name="Freeform 57"/>
            <p:cNvSpPr>
              <a:spLocks/>
            </p:cNvSpPr>
            <p:nvPr/>
          </p:nvSpPr>
          <p:spPr bwMode="auto">
            <a:xfrm>
              <a:off x="3102" y="1422"/>
              <a:ext cx="578" cy="1245"/>
            </a:xfrm>
            <a:custGeom>
              <a:avLst/>
              <a:gdLst>
                <a:gd name="T0" fmla="*/ 486 w 578"/>
                <a:gd name="T1" fmla="*/ 684 h 1245"/>
                <a:gd name="T2" fmla="*/ 528 w 578"/>
                <a:gd name="T3" fmla="*/ 852 h 1245"/>
                <a:gd name="T4" fmla="*/ 552 w 578"/>
                <a:gd name="T5" fmla="*/ 1116 h 1245"/>
                <a:gd name="T6" fmla="*/ 372 w 578"/>
                <a:gd name="T7" fmla="*/ 1206 h 1245"/>
                <a:gd name="T8" fmla="*/ 174 w 578"/>
                <a:gd name="T9" fmla="*/ 1044 h 1245"/>
                <a:gd name="T10" fmla="*/ 0 w 578"/>
                <a:gd name="T11" fmla="*/ 0 h 12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8" h="1245">
                  <a:moveTo>
                    <a:pt x="486" y="684"/>
                  </a:moveTo>
                  <a:cubicBezTo>
                    <a:pt x="492" y="712"/>
                    <a:pt x="517" y="780"/>
                    <a:pt x="528" y="852"/>
                  </a:cubicBezTo>
                  <a:cubicBezTo>
                    <a:pt x="539" y="924"/>
                    <a:pt x="578" y="1057"/>
                    <a:pt x="552" y="1116"/>
                  </a:cubicBezTo>
                  <a:cubicBezTo>
                    <a:pt x="526" y="1175"/>
                    <a:pt x="435" y="1218"/>
                    <a:pt x="372" y="1206"/>
                  </a:cubicBezTo>
                  <a:cubicBezTo>
                    <a:pt x="309" y="1194"/>
                    <a:pt x="236" y="1245"/>
                    <a:pt x="174" y="1044"/>
                  </a:cubicBezTo>
                  <a:cubicBezTo>
                    <a:pt x="112" y="843"/>
                    <a:pt x="36" y="217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8" name="Freeform 58"/>
            <p:cNvSpPr>
              <a:spLocks/>
            </p:cNvSpPr>
            <p:nvPr/>
          </p:nvSpPr>
          <p:spPr bwMode="auto">
            <a:xfrm>
              <a:off x="2982" y="1422"/>
              <a:ext cx="1515" cy="1360"/>
            </a:xfrm>
            <a:custGeom>
              <a:avLst/>
              <a:gdLst>
                <a:gd name="T0" fmla="*/ 1398 w 1515"/>
                <a:gd name="T1" fmla="*/ 684 h 1360"/>
                <a:gd name="T2" fmla="*/ 1344 w 1515"/>
                <a:gd name="T3" fmla="*/ 1260 h 1360"/>
                <a:gd name="T4" fmla="*/ 372 w 1515"/>
                <a:gd name="T5" fmla="*/ 1284 h 1360"/>
                <a:gd name="T6" fmla="*/ 150 w 1515"/>
                <a:gd name="T7" fmla="*/ 864 h 1360"/>
                <a:gd name="T8" fmla="*/ 0 w 1515"/>
                <a:gd name="T9" fmla="*/ 0 h 13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15" h="1360">
                  <a:moveTo>
                    <a:pt x="1398" y="684"/>
                  </a:moveTo>
                  <a:cubicBezTo>
                    <a:pt x="1389" y="779"/>
                    <a:pt x="1515" y="1160"/>
                    <a:pt x="1344" y="1260"/>
                  </a:cubicBezTo>
                  <a:cubicBezTo>
                    <a:pt x="1173" y="1360"/>
                    <a:pt x="571" y="1350"/>
                    <a:pt x="372" y="1284"/>
                  </a:cubicBezTo>
                  <a:cubicBezTo>
                    <a:pt x="173" y="1218"/>
                    <a:pt x="212" y="1078"/>
                    <a:pt x="150" y="864"/>
                  </a:cubicBezTo>
                  <a:cubicBezTo>
                    <a:pt x="88" y="650"/>
                    <a:pt x="31" y="180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9" name="Freeform 59"/>
            <p:cNvSpPr>
              <a:spLocks/>
            </p:cNvSpPr>
            <p:nvPr/>
          </p:nvSpPr>
          <p:spPr bwMode="auto">
            <a:xfrm>
              <a:off x="2845" y="1428"/>
              <a:ext cx="2409" cy="1478"/>
            </a:xfrm>
            <a:custGeom>
              <a:avLst/>
              <a:gdLst>
                <a:gd name="T0" fmla="*/ 2309 w 2409"/>
                <a:gd name="T1" fmla="*/ 684 h 1478"/>
                <a:gd name="T2" fmla="*/ 2291 w 2409"/>
                <a:gd name="T3" fmla="*/ 1170 h 1478"/>
                <a:gd name="T4" fmla="*/ 1601 w 2409"/>
                <a:gd name="T5" fmla="*/ 1380 h 1478"/>
                <a:gd name="T6" fmla="*/ 263 w 2409"/>
                <a:gd name="T7" fmla="*/ 1248 h 1478"/>
                <a:gd name="T8" fmla="*/ 23 w 2409"/>
                <a:gd name="T9" fmla="*/ 0 h 14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09" h="1478">
                  <a:moveTo>
                    <a:pt x="2309" y="684"/>
                  </a:moveTo>
                  <a:cubicBezTo>
                    <a:pt x="2306" y="765"/>
                    <a:pt x="2409" y="1054"/>
                    <a:pt x="2291" y="1170"/>
                  </a:cubicBezTo>
                  <a:cubicBezTo>
                    <a:pt x="2173" y="1286"/>
                    <a:pt x="1939" y="1367"/>
                    <a:pt x="1601" y="1380"/>
                  </a:cubicBezTo>
                  <a:cubicBezTo>
                    <a:pt x="1263" y="1393"/>
                    <a:pt x="526" y="1478"/>
                    <a:pt x="263" y="1248"/>
                  </a:cubicBezTo>
                  <a:cubicBezTo>
                    <a:pt x="0" y="1018"/>
                    <a:pt x="73" y="260"/>
                    <a:pt x="23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0" name="Rectangle 60"/>
            <p:cNvSpPr>
              <a:spLocks noChangeArrowheads="1"/>
            </p:cNvSpPr>
            <p:nvPr/>
          </p:nvSpPr>
          <p:spPr bwMode="auto">
            <a:xfrm>
              <a:off x="3900" y="3510"/>
              <a:ext cx="216" cy="216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1" name="Rectangle 61"/>
            <p:cNvSpPr>
              <a:spLocks noChangeArrowheads="1"/>
            </p:cNvSpPr>
            <p:nvPr/>
          </p:nvSpPr>
          <p:spPr bwMode="auto">
            <a:xfrm>
              <a:off x="4332" y="3510"/>
              <a:ext cx="216" cy="216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Tahoma" pitchFamily="34" charset="0"/>
                  <a:sym typeface="Symbol" pitchFamily="18" charset="2"/>
                </a:rPr>
                <a:t></a:t>
              </a:r>
            </a:p>
          </p:txBody>
        </p:sp>
        <p:sp>
          <p:nvSpPr>
            <p:cNvPr id="12332" name="Rectangle 62"/>
            <p:cNvSpPr>
              <a:spLocks noChangeArrowheads="1"/>
            </p:cNvSpPr>
            <p:nvPr/>
          </p:nvSpPr>
          <p:spPr bwMode="auto">
            <a:xfrm>
              <a:off x="4116" y="3510"/>
              <a:ext cx="216" cy="216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latin typeface="Tahoma" pitchFamily="34" charset="0"/>
                <a:sym typeface="Symbol" pitchFamily="18" charset="2"/>
              </a:endParaRPr>
            </a:p>
          </p:txBody>
        </p:sp>
        <p:sp>
          <p:nvSpPr>
            <p:cNvPr id="12333" name="Text Box 63"/>
            <p:cNvSpPr txBox="1">
              <a:spLocks noChangeArrowheads="1"/>
            </p:cNvSpPr>
            <p:nvPr/>
          </p:nvSpPr>
          <p:spPr bwMode="auto">
            <a:xfrm>
              <a:off x="3984" y="3804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 eaLnBrk="1" hangingPunct="1"/>
              <a:r>
                <a:rPr lang="en-US" sz="2000">
                  <a:solidFill>
                    <a:schemeClr val="tx2"/>
                  </a:solidFill>
                  <a:latin typeface="Tahoma" pitchFamily="34" charset="0"/>
                </a:rPr>
                <a:t>C</a:t>
              </a:r>
            </a:p>
          </p:txBody>
        </p:sp>
        <p:cxnSp>
          <p:nvCxnSpPr>
            <p:cNvPr id="12334" name="AutoShape 64"/>
            <p:cNvCxnSpPr>
              <a:cxnSpLocks noChangeShapeType="1"/>
            </p:cNvCxnSpPr>
            <p:nvPr/>
          </p:nvCxnSpPr>
          <p:spPr bwMode="auto">
            <a:xfrm rot="16200000" flipH="1">
              <a:off x="3938" y="3682"/>
              <a:ext cx="228" cy="88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335" name="Freeform 65"/>
            <p:cNvSpPr>
              <a:spLocks/>
            </p:cNvSpPr>
            <p:nvPr/>
          </p:nvSpPr>
          <p:spPr bwMode="auto">
            <a:xfrm>
              <a:off x="4485" y="2100"/>
              <a:ext cx="183" cy="846"/>
            </a:xfrm>
            <a:custGeom>
              <a:avLst/>
              <a:gdLst>
                <a:gd name="T0" fmla="*/ 93 w 183"/>
                <a:gd name="T1" fmla="*/ 0 h 846"/>
                <a:gd name="T2" fmla="*/ 3 w 183"/>
                <a:gd name="T3" fmla="*/ 240 h 846"/>
                <a:gd name="T4" fmla="*/ 111 w 183"/>
                <a:gd name="T5" fmla="*/ 546 h 846"/>
                <a:gd name="T6" fmla="*/ 183 w 183"/>
                <a:gd name="T7" fmla="*/ 846 h 84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3" h="846">
                  <a:moveTo>
                    <a:pt x="93" y="0"/>
                  </a:moveTo>
                  <a:cubicBezTo>
                    <a:pt x="78" y="40"/>
                    <a:pt x="0" y="149"/>
                    <a:pt x="3" y="240"/>
                  </a:cubicBezTo>
                  <a:cubicBezTo>
                    <a:pt x="6" y="331"/>
                    <a:pt x="81" y="445"/>
                    <a:pt x="111" y="546"/>
                  </a:cubicBezTo>
                  <a:cubicBezTo>
                    <a:pt x="141" y="647"/>
                    <a:pt x="168" y="784"/>
                    <a:pt x="183" y="84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6" name="Rectangle 66"/>
            <p:cNvSpPr>
              <a:spLocks noChangeArrowheads="1"/>
            </p:cNvSpPr>
            <p:nvPr/>
          </p:nvSpPr>
          <p:spPr bwMode="auto">
            <a:xfrm>
              <a:off x="4752" y="3510"/>
              <a:ext cx="216" cy="216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7" name="Rectangle 67"/>
            <p:cNvSpPr>
              <a:spLocks noChangeArrowheads="1"/>
            </p:cNvSpPr>
            <p:nvPr/>
          </p:nvSpPr>
          <p:spPr bwMode="auto">
            <a:xfrm>
              <a:off x="5184" y="3510"/>
              <a:ext cx="216" cy="216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Tahoma" pitchFamily="34" charset="0"/>
                  <a:sym typeface="Symbol" pitchFamily="18" charset="2"/>
                </a:rPr>
                <a:t></a:t>
              </a:r>
            </a:p>
          </p:txBody>
        </p:sp>
        <p:sp>
          <p:nvSpPr>
            <p:cNvPr id="12338" name="Rectangle 68"/>
            <p:cNvSpPr>
              <a:spLocks noChangeArrowheads="1"/>
            </p:cNvSpPr>
            <p:nvPr/>
          </p:nvSpPr>
          <p:spPr bwMode="auto">
            <a:xfrm>
              <a:off x="4968" y="3510"/>
              <a:ext cx="216" cy="216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latin typeface="Tahoma" pitchFamily="34" charset="0"/>
                <a:sym typeface="Symbol" pitchFamily="18" charset="2"/>
              </a:endParaRPr>
            </a:p>
          </p:txBody>
        </p:sp>
        <p:sp>
          <p:nvSpPr>
            <p:cNvPr id="12339" name="Text Box 69"/>
            <p:cNvSpPr txBox="1">
              <a:spLocks noChangeArrowheads="1"/>
            </p:cNvSpPr>
            <p:nvPr/>
          </p:nvSpPr>
          <p:spPr bwMode="auto">
            <a:xfrm>
              <a:off x="4845" y="3804"/>
              <a:ext cx="20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 eaLnBrk="1" hangingPunct="1"/>
              <a:r>
                <a:rPr lang="en-US" sz="2000">
                  <a:solidFill>
                    <a:schemeClr val="tx2"/>
                  </a:solidFill>
                  <a:latin typeface="Tahoma" pitchFamily="34" charset="0"/>
                </a:rPr>
                <a:t>E</a:t>
              </a:r>
            </a:p>
          </p:txBody>
        </p:sp>
        <p:cxnSp>
          <p:nvCxnSpPr>
            <p:cNvPr id="12340" name="AutoShape 70"/>
            <p:cNvCxnSpPr>
              <a:cxnSpLocks noChangeShapeType="1"/>
            </p:cNvCxnSpPr>
            <p:nvPr/>
          </p:nvCxnSpPr>
          <p:spPr bwMode="auto">
            <a:xfrm rot="16200000" flipH="1">
              <a:off x="4793" y="3679"/>
              <a:ext cx="228" cy="94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341" name="Freeform 71"/>
            <p:cNvSpPr>
              <a:spLocks/>
            </p:cNvSpPr>
            <p:nvPr/>
          </p:nvSpPr>
          <p:spPr bwMode="auto">
            <a:xfrm>
              <a:off x="4800" y="3108"/>
              <a:ext cx="282" cy="390"/>
            </a:xfrm>
            <a:custGeom>
              <a:avLst/>
              <a:gdLst>
                <a:gd name="T0" fmla="*/ 0 w 282"/>
                <a:gd name="T1" fmla="*/ 0 h 390"/>
                <a:gd name="T2" fmla="*/ 54 w 282"/>
                <a:gd name="T3" fmla="*/ 180 h 390"/>
                <a:gd name="T4" fmla="*/ 234 w 282"/>
                <a:gd name="T5" fmla="*/ 252 h 390"/>
                <a:gd name="T6" fmla="*/ 282 w 282"/>
                <a:gd name="T7" fmla="*/ 390 h 3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390">
                  <a:moveTo>
                    <a:pt x="0" y="0"/>
                  </a:moveTo>
                  <a:cubicBezTo>
                    <a:pt x="9" y="30"/>
                    <a:pt x="15" y="138"/>
                    <a:pt x="54" y="180"/>
                  </a:cubicBezTo>
                  <a:cubicBezTo>
                    <a:pt x="93" y="222"/>
                    <a:pt x="196" y="217"/>
                    <a:pt x="234" y="252"/>
                  </a:cubicBezTo>
                  <a:cubicBezTo>
                    <a:pt x="272" y="287"/>
                    <a:pt x="272" y="361"/>
                    <a:pt x="282" y="39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2" name="Freeform 72"/>
            <p:cNvSpPr>
              <a:spLocks/>
            </p:cNvSpPr>
            <p:nvPr/>
          </p:nvSpPr>
          <p:spPr bwMode="auto">
            <a:xfrm>
              <a:off x="4224" y="3102"/>
              <a:ext cx="290" cy="408"/>
            </a:xfrm>
            <a:custGeom>
              <a:avLst/>
              <a:gdLst>
                <a:gd name="T0" fmla="*/ 288 w 290"/>
                <a:gd name="T1" fmla="*/ 0 h 408"/>
                <a:gd name="T2" fmla="*/ 258 w 290"/>
                <a:gd name="T3" fmla="*/ 174 h 408"/>
                <a:gd name="T4" fmla="*/ 96 w 290"/>
                <a:gd name="T5" fmla="*/ 216 h 408"/>
                <a:gd name="T6" fmla="*/ 0 w 290"/>
                <a:gd name="T7" fmla="*/ 408 h 40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0" h="408">
                  <a:moveTo>
                    <a:pt x="288" y="0"/>
                  </a:moveTo>
                  <a:cubicBezTo>
                    <a:pt x="283" y="29"/>
                    <a:pt x="290" y="138"/>
                    <a:pt x="258" y="174"/>
                  </a:cubicBezTo>
                  <a:cubicBezTo>
                    <a:pt x="226" y="210"/>
                    <a:pt x="139" y="177"/>
                    <a:pt x="96" y="216"/>
                  </a:cubicBezTo>
                  <a:cubicBezTo>
                    <a:pt x="53" y="255"/>
                    <a:pt x="20" y="368"/>
                    <a:pt x="0" y="408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3" name="Freeform 73"/>
            <p:cNvSpPr>
              <a:spLocks/>
            </p:cNvSpPr>
            <p:nvPr/>
          </p:nvSpPr>
          <p:spPr bwMode="auto">
            <a:xfrm>
              <a:off x="3566" y="1374"/>
              <a:ext cx="82" cy="630"/>
            </a:xfrm>
            <a:custGeom>
              <a:avLst/>
              <a:gdLst>
                <a:gd name="T0" fmla="*/ 10 w 82"/>
                <a:gd name="T1" fmla="*/ 0 h 630"/>
                <a:gd name="T2" fmla="*/ 82 w 82"/>
                <a:gd name="T3" fmla="*/ 222 h 630"/>
                <a:gd name="T4" fmla="*/ 10 w 82"/>
                <a:gd name="T5" fmla="*/ 414 h 630"/>
                <a:gd name="T6" fmla="*/ 22 w 82"/>
                <a:gd name="T7" fmla="*/ 630 h 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" h="630">
                  <a:moveTo>
                    <a:pt x="10" y="0"/>
                  </a:moveTo>
                  <a:cubicBezTo>
                    <a:pt x="21" y="37"/>
                    <a:pt x="82" y="153"/>
                    <a:pt x="82" y="222"/>
                  </a:cubicBezTo>
                  <a:cubicBezTo>
                    <a:pt x="82" y="291"/>
                    <a:pt x="20" y="346"/>
                    <a:pt x="10" y="414"/>
                  </a:cubicBezTo>
                  <a:cubicBezTo>
                    <a:pt x="0" y="482"/>
                    <a:pt x="20" y="585"/>
                    <a:pt x="22" y="63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4" name="Freeform 74"/>
            <p:cNvSpPr>
              <a:spLocks/>
            </p:cNvSpPr>
            <p:nvPr/>
          </p:nvSpPr>
          <p:spPr bwMode="auto">
            <a:xfrm>
              <a:off x="3748" y="2208"/>
              <a:ext cx="546" cy="1854"/>
            </a:xfrm>
            <a:custGeom>
              <a:avLst/>
              <a:gdLst>
                <a:gd name="T0" fmla="*/ 482 w 546"/>
                <a:gd name="T1" fmla="*/ 1404 h 1854"/>
                <a:gd name="T2" fmla="*/ 488 w 546"/>
                <a:gd name="T3" fmla="*/ 1782 h 1854"/>
                <a:gd name="T4" fmla="*/ 134 w 546"/>
                <a:gd name="T5" fmla="*/ 1728 h 1854"/>
                <a:gd name="T6" fmla="*/ 32 w 546"/>
                <a:gd name="T7" fmla="*/ 1026 h 1854"/>
                <a:gd name="T8" fmla="*/ 326 w 546"/>
                <a:gd name="T9" fmla="*/ 390 h 1854"/>
                <a:gd name="T10" fmla="*/ 362 w 546"/>
                <a:gd name="T11" fmla="*/ 0 h 185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46" h="1854">
                  <a:moveTo>
                    <a:pt x="482" y="1404"/>
                  </a:moveTo>
                  <a:cubicBezTo>
                    <a:pt x="483" y="1467"/>
                    <a:pt x="546" y="1728"/>
                    <a:pt x="488" y="1782"/>
                  </a:cubicBezTo>
                  <a:cubicBezTo>
                    <a:pt x="430" y="1836"/>
                    <a:pt x="210" y="1854"/>
                    <a:pt x="134" y="1728"/>
                  </a:cubicBezTo>
                  <a:cubicBezTo>
                    <a:pt x="58" y="1602"/>
                    <a:pt x="0" y="1249"/>
                    <a:pt x="32" y="1026"/>
                  </a:cubicBezTo>
                  <a:cubicBezTo>
                    <a:pt x="64" y="803"/>
                    <a:pt x="271" y="561"/>
                    <a:pt x="326" y="390"/>
                  </a:cubicBezTo>
                  <a:cubicBezTo>
                    <a:pt x="381" y="219"/>
                    <a:pt x="354" y="81"/>
                    <a:pt x="362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5" name="Freeform 75"/>
            <p:cNvSpPr>
              <a:spLocks/>
            </p:cNvSpPr>
            <p:nvPr/>
          </p:nvSpPr>
          <p:spPr bwMode="auto">
            <a:xfrm>
              <a:off x="4602" y="2220"/>
              <a:ext cx="941" cy="1660"/>
            </a:xfrm>
            <a:custGeom>
              <a:avLst/>
              <a:gdLst>
                <a:gd name="T0" fmla="*/ 478 w 941"/>
                <a:gd name="T1" fmla="*/ 1392 h 1660"/>
                <a:gd name="T2" fmla="*/ 690 w 941"/>
                <a:gd name="T3" fmla="*/ 1656 h 1660"/>
                <a:gd name="T4" fmla="*/ 936 w 941"/>
                <a:gd name="T5" fmla="*/ 1416 h 1660"/>
                <a:gd name="T6" fmla="*/ 720 w 941"/>
                <a:gd name="T7" fmla="*/ 954 h 1660"/>
                <a:gd name="T8" fmla="*/ 222 w 941"/>
                <a:gd name="T9" fmla="*/ 570 h 1660"/>
                <a:gd name="T10" fmla="*/ 0 w 941"/>
                <a:gd name="T11" fmla="*/ 0 h 16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41" h="1660">
                  <a:moveTo>
                    <a:pt x="478" y="1392"/>
                  </a:moveTo>
                  <a:cubicBezTo>
                    <a:pt x="513" y="1436"/>
                    <a:pt x="614" y="1652"/>
                    <a:pt x="690" y="1656"/>
                  </a:cubicBezTo>
                  <a:cubicBezTo>
                    <a:pt x="766" y="1660"/>
                    <a:pt x="931" y="1533"/>
                    <a:pt x="936" y="1416"/>
                  </a:cubicBezTo>
                  <a:cubicBezTo>
                    <a:pt x="941" y="1299"/>
                    <a:pt x="839" y="1095"/>
                    <a:pt x="720" y="954"/>
                  </a:cubicBezTo>
                  <a:cubicBezTo>
                    <a:pt x="601" y="813"/>
                    <a:pt x="342" y="729"/>
                    <a:pt x="222" y="570"/>
                  </a:cubicBezTo>
                  <a:cubicBezTo>
                    <a:pt x="102" y="411"/>
                    <a:pt x="46" y="119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459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8382000" cy="1143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3200" smtClean="0">
                <a:ea typeface="新細明體" pitchFamily="18" charset="-120"/>
              </a:rPr>
              <a:t>Left Child, Right Sibling Representation</a:t>
            </a:r>
            <a:br>
              <a:rPr lang="en-US" altLang="zh-TW" sz="3200" smtClean="0">
                <a:ea typeface="新細明體" pitchFamily="18" charset="-120"/>
              </a:rPr>
            </a:br>
            <a:r>
              <a:rPr lang="en-US" altLang="zh-TW" sz="3200" smtClean="0">
                <a:ea typeface="新細明體" pitchFamily="18" charset="-120"/>
              </a:rPr>
              <a:t>LCRS</a:t>
            </a:r>
          </a:p>
        </p:txBody>
      </p:sp>
      <p:grpSp>
        <p:nvGrpSpPr>
          <p:cNvPr id="13315" name="Group 3"/>
          <p:cNvGrpSpPr>
            <a:grpSpLocks/>
          </p:cNvGrpSpPr>
          <p:nvPr/>
        </p:nvGrpSpPr>
        <p:grpSpPr bwMode="auto">
          <a:xfrm>
            <a:off x="1219200" y="2133600"/>
            <a:ext cx="1524000" cy="831850"/>
            <a:chOff x="432" y="1968"/>
            <a:chExt cx="960" cy="524"/>
          </a:xfrm>
        </p:grpSpPr>
        <p:sp>
          <p:nvSpPr>
            <p:cNvPr id="13375" name="Text Box 4"/>
            <p:cNvSpPr txBox="1">
              <a:spLocks noChangeArrowheads="1"/>
            </p:cNvSpPr>
            <p:nvPr/>
          </p:nvSpPr>
          <p:spPr bwMode="auto">
            <a:xfrm>
              <a:off x="432" y="1968"/>
              <a:ext cx="96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>
                  <a:latin typeface="Arial" charset="0"/>
                </a:rPr>
                <a:t>Data</a:t>
              </a:r>
            </a:p>
          </p:txBody>
        </p:sp>
        <p:sp>
          <p:nvSpPr>
            <p:cNvPr id="13376" name="Text Box 5"/>
            <p:cNvSpPr txBox="1">
              <a:spLocks noChangeArrowheads="1"/>
            </p:cNvSpPr>
            <p:nvPr/>
          </p:nvSpPr>
          <p:spPr bwMode="auto">
            <a:xfrm>
              <a:off x="432" y="2160"/>
              <a:ext cx="480" cy="3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>
                  <a:latin typeface="Arial" charset="0"/>
                </a:rPr>
                <a:t>Left Child</a:t>
              </a:r>
            </a:p>
          </p:txBody>
        </p:sp>
        <p:sp>
          <p:nvSpPr>
            <p:cNvPr id="13377" name="Text Box 6"/>
            <p:cNvSpPr txBox="1">
              <a:spLocks noChangeArrowheads="1"/>
            </p:cNvSpPr>
            <p:nvPr/>
          </p:nvSpPr>
          <p:spPr bwMode="auto">
            <a:xfrm>
              <a:off x="912" y="2160"/>
              <a:ext cx="480" cy="3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>
                  <a:latin typeface="Arial" charset="0"/>
                </a:rPr>
                <a:t>Right Sibling</a:t>
              </a:r>
            </a:p>
          </p:txBody>
        </p:sp>
      </p:grpSp>
      <p:grpSp>
        <p:nvGrpSpPr>
          <p:cNvPr id="13316" name="Group 7"/>
          <p:cNvGrpSpPr>
            <a:grpSpLocks/>
          </p:cNvGrpSpPr>
          <p:nvPr/>
        </p:nvGrpSpPr>
        <p:grpSpPr bwMode="auto">
          <a:xfrm>
            <a:off x="5181600" y="2590800"/>
            <a:ext cx="685800" cy="619125"/>
            <a:chOff x="432" y="1968"/>
            <a:chExt cx="960" cy="390"/>
          </a:xfrm>
        </p:grpSpPr>
        <p:sp>
          <p:nvSpPr>
            <p:cNvPr id="13372" name="Text Box 8"/>
            <p:cNvSpPr txBox="1">
              <a:spLocks noChangeArrowheads="1"/>
            </p:cNvSpPr>
            <p:nvPr/>
          </p:nvSpPr>
          <p:spPr bwMode="auto">
            <a:xfrm>
              <a:off x="432" y="1968"/>
              <a:ext cx="96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>
                  <a:latin typeface="Arial" charset="0"/>
                </a:rPr>
                <a:t>A</a:t>
              </a:r>
            </a:p>
          </p:txBody>
        </p:sp>
        <p:sp>
          <p:nvSpPr>
            <p:cNvPr id="13373" name="Text Box 9"/>
            <p:cNvSpPr txBox="1">
              <a:spLocks noChangeArrowheads="1"/>
            </p:cNvSpPr>
            <p:nvPr/>
          </p:nvSpPr>
          <p:spPr bwMode="auto">
            <a:xfrm>
              <a:off x="43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1400">
                <a:latin typeface="Arial" charset="0"/>
              </a:endParaRPr>
            </a:p>
          </p:txBody>
        </p:sp>
        <p:sp>
          <p:nvSpPr>
            <p:cNvPr id="13374" name="Text Box 10"/>
            <p:cNvSpPr txBox="1">
              <a:spLocks noChangeArrowheads="1"/>
            </p:cNvSpPr>
            <p:nvPr/>
          </p:nvSpPr>
          <p:spPr bwMode="auto">
            <a:xfrm>
              <a:off x="91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1400">
                <a:latin typeface="Arial" charset="0"/>
              </a:endParaRPr>
            </a:p>
          </p:txBody>
        </p:sp>
      </p:grpSp>
      <p:grpSp>
        <p:nvGrpSpPr>
          <p:cNvPr id="13317" name="Group 11"/>
          <p:cNvGrpSpPr>
            <a:grpSpLocks/>
          </p:cNvGrpSpPr>
          <p:nvPr/>
        </p:nvGrpSpPr>
        <p:grpSpPr bwMode="auto">
          <a:xfrm>
            <a:off x="4114800" y="3429000"/>
            <a:ext cx="685800" cy="619125"/>
            <a:chOff x="432" y="1968"/>
            <a:chExt cx="960" cy="390"/>
          </a:xfrm>
        </p:grpSpPr>
        <p:sp>
          <p:nvSpPr>
            <p:cNvPr id="13369" name="Text Box 12"/>
            <p:cNvSpPr txBox="1">
              <a:spLocks noChangeArrowheads="1"/>
            </p:cNvSpPr>
            <p:nvPr/>
          </p:nvSpPr>
          <p:spPr bwMode="auto">
            <a:xfrm>
              <a:off x="432" y="1968"/>
              <a:ext cx="96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>
                  <a:latin typeface="Arial" charset="0"/>
                </a:rPr>
                <a:t>B</a:t>
              </a:r>
            </a:p>
          </p:txBody>
        </p:sp>
        <p:sp>
          <p:nvSpPr>
            <p:cNvPr id="13370" name="Text Box 13"/>
            <p:cNvSpPr txBox="1">
              <a:spLocks noChangeArrowheads="1"/>
            </p:cNvSpPr>
            <p:nvPr/>
          </p:nvSpPr>
          <p:spPr bwMode="auto">
            <a:xfrm>
              <a:off x="43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1400">
                <a:latin typeface="Arial" charset="0"/>
              </a:endParaRPr>
            </a:p>
          </p:txBody>
        </p:sp>
        <p:sp>
          <p:nvSpPr>
            <p:cNvPr id="13371" name="Text Box 14"/>
            <p:cNvSpPr txBox="1">
              <a:spLocks noChangeArrowheads="1"/>
            </p:cNvSpPr>
            <p:nvPr/>
          </p:nvSpPr>
          <p:spPr bwMode="auto">
            <a:xfrm>
              <a:off x="91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1400">
                <a:latin typeface="Arial" charset="0"/>
              </a:endParaRPr>
            </a:p>
          </p:txBody>
        </p:sp>
      </p:grpSp>
      <p:grpSp>
        <p:nvGrpSpPr>
          <p:cNvPr id="13318" name="Group 15"/>
          <p:cNvGrpSpPr>
            <a:grpSpLocks/>
          </p:cNvGrpSpPr>
          <p:nvPr/>
        </p:nvGrpSpPr>
        <p:grpSpPr bwMode="auto">
          <a:xfrm>
            <a:off x="5181600" y="3429000"/>
            <a:ext cx="685800" cy="619125"/>
            <a:chOff x="432" y="1968"/>
            <a:chExt cx="960" cy="390"/>
          </a:xfrm>
        </p:grpSpPr>
        <p:sp>
          <p:nvSpPr>
            <p:cNvPr id="13366" name="Text Box 16"/>
            <p:cNvSpPr txBox="1">
              <a:spLocks noChangeArrowheads="1"/>
            </p:cNvSpPr>
            <p:nvPr/>
          </p:nvSpPr>
          <p:spPr bwMode="auto">
            <a:xfrm>
              <a:off x="432" y="1968"/>
              <a:ext cx="96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>
                  <a:latin typeface="Arial" charset="0"/>
                </a:rPr>
                <a:t>C</a:t>
              </a:r>
            </a:p>
          </p:txBody>
        </p:sp>
        <p:sp>
          <p:nvSpPr>
            <p:cNvPr id="13367" name="Text Box 17"/>
            <p:cNvSpPr txBox="1">
              <a:spLocks noChangeArrowheads="1"/>
            </p:cNvSpPr>
            <p:nvPr/>
          </p:nvSpPr>
          <p:spPr bwMode="auto">
            <a:xfrm>
              <a:off x="43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1400">
                <a:latin typeface="Arial" charset="0"/>
              </a:endParaRPr>
            </a:p>
          </p:txBody>
        </p:sp>
        <p:sp>
          <p:nvSpPr>
            <p:cNvPr id="13368" name="Text Box 18"/>
            <p:cNvSpPr txBox="1">
              <a:spLocks noChangeArrowheads="1"/>
            </p:cNvSpPr>
            <p:nvPr/>
          </p:nvSpPr>
          <p:spPr bwMode="auto">
            <a:xfrm>
              <a:off x="91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1400">
                <a:latin typeface="Arial" charset="0"/>
              </a:endParaRPr>
            </a:p>
          </p:txBody>
        </p:sp>
      </p:grpSp>
      <p:grpSp>
        <p:nvGrpSpPr>
          <p:cNvPr id="13319" name="Group 19"/>
          <p:cNvGrpSpPr>
            <a:grpSpLocks/>
          </p:cNvGrpSpPr>
          <p:nvPr/>
        </p:nvGrpSpPr>
        <p:grpSpPr bwMode="auto">
          <a:xfrm>
            <a:off x="6324600" y="3429000"/>
            <a:ext cx="685800" cy="619125"/>
            <a:chOff x="432" y="1968"/>
            <a:chExt cx="960" cy="390"/>
          </a:xfrm>
        </p:grpSpPr>
        <p:sp>
          <p:nvSpPr>
            <p:cNvPr id="13363" name="Text Box 20"/>
            <p:cNvSpPr txBox="1">
              <a:spLocks noChangeArrowheads="1"/>
            </p:cNvSpPr>
            <p:nvPr/>
          </p:nvSpPr>
          <p:spPr bwMode="auto">
            <a:xfrm>
              <a:off x="432" y="1968"/>
              <a:ext cx="96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>
                  <a:latin typeface="Arial" charset="0"/>
                </a:rPr>
                <a:t>D</a:t>
              </a:r>
            </a:p>
          </p:txBody>
        </p:sp>
        <p:sp>
          <p:nvSpPr>
            <p:cNvPr id="13364" name="Text Box 21"/>
            <p:cNvSpPr txBox="1">
              <a:spLocks noChangeArrowheads="1"/>
            </p:cNvSpPr>
            <p:nvPr/>
          </p:nvSpPr>
          <p:spPr bwMode="auto">
            <a:xfrm>
              <a:off x="43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1400">
                <a:latin typeface="Arial" charset="0"/>
              </a:endParaRPr>
            </a:p>
          </p:txBody>
        </p:sp>
        <p:sp>
          <p:nvSpPr>
            <p:cNvPr id="13365" name="Text Box 22"/>
            <p:cNvSpPr txBox="1">
              <a:spLocks noChangeArrowheads="1"/>
            </p:cNvSpPr>
            <p:nvPr/>
          </p:nvSpPr>
          <p:spPr bwMode="auto">
            <a:xfrm>
              <a:off x="91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1400">
                <a:latin typeface="Arial" charset="0"/>
              </a:endParaRPr>
            </a:p>
          </p:txBody>
        </p:sp>
      </p:grpSp>
      <p:grpSp>
        <p:nvGrpSpPr>
          <p:cNvPr id="13320" name="Group 23"/>
          <p:cNvGrpSpPr>
            <a:grpSpLocks/>
          </p:cNvGrpSpPr>
          <p:nvPr/>
        </p:nvGrpSpPr>
        <p:grpSpPr bwMode="auto">
          <a:xfrm>
            <a:off x="7315200" y="4419600"/>
            <a:ext cx="685800" cy="619125"/>
            <a:chOff x="432" y="1968"/>
            <a:chExt cx="960" cy="390"/>
          </a:xfrm>
        </p:grpSpPr>
        <p:sp>
          <p:nvSpPr>
            <p:cNvPr id="13360" name="Text Box 24"/>
            <p:cNvSpPr txBox="1">
              <a:spLocks noChangeArrowheads="1"/>
            </p:cNvSpPr>
            <p:nvPr/>
          </p:nvSpPr>
          <p:spPr bwMode="auto">
            <a:xfrm>
              <a:off x="432" y="1968"/>
              <a:ext cx="96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>
                  <a:latin typeface="Arial" charset="0"/>
                </a:rPr>
                <a:t>I</a:t>
              </a:r>
            </a:p>
          </p:txBody>
        </p:sp>
        <p:sp>
          <p:nvSpPr>
            <p:cNvPr id="13361" name="Text Box 25"/>
            <p:cNvSpPr txBox="1">
              <a:spLocks noChangeArrowheads="1"/>
            </p:cNvSpPr>
            <p:nvPr/>
          </p:nvSpPr>
          <p:spPr bwMode="auto">
            <a:xfrm>
              <a:off x="43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1400">
                <a:latin typeface="Arial" charset="0"/>
              </a:endParaRPr>
            </a:p>
          </p:txBody>
        </p:sp>
        <p:sp>
          <p:nvSpPr>
            <p:cNvPr id="13362" name="Text Box 26"/>
            <p:cNvSpPr txBox="1">
              <a:spLocks noChangeArrowheads="1"/>
            </p:cNvSpPr>
            <p:nvPr/>
          </p:nvSpPr>
          <p:spPr bwMode="auto">
            <a:xfrm>
              <a:off x="91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1400">
                <a:latin typeface="Arial" charset="0"/>
              </a:endParaRPr>
            </a:p>
          </p:txBody>
        </p:sp>
      </p:grpSp>
      <p:grpSp>
        <p:nvGrpSpPr>
          <p:cNvPr id="13321" name="Group 27"/>
          <p:cNvGrpSpPr>
            <a:grpSpLocks/>
          </p:cNvGrpSpPr>
          <p:nvPr/>
        </p:nvGrpSpPr>
        <p:grpSpPr bwMode="auto">
          <a:xfrm>
            <a:off x="6172200" y="4419600"/>
            <a:ext cx="685800" cy="619125"/>
            <a:chOff x="432" y="1968"/>
            <a:chExt cx="960" cy="390"/>
          </a:xfrm>
        </p:grpSpPr>
        <p:sp>
          <p:nvSpPr>
            <p:cNvPr id="13357" name="Text Box 28"/>
            <p:cNvSpPr txBox="1">
              <a:spLocks noChangeArrowheads="1"/>
            </p:cNvSpPr>
            <p:nvPr/>
          </p:nvSpPr>
          <p:spPr bwMode="auto">
            <a:xfrm>
              <a:off x="432" y="1968"/>
              <a:ext cx="96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>
                  <a:latin typeface="Arial" charset="0"/>
                </a:rPr>
                <a:t>H</a:t>
              </a:r>
            </a:p>
          </p:txBody>
        </p:sp>
        <p:sp>
          <p:nvSpPr>
            <p:cNvPr id="13358" name="Text Box 29"/>
            <p:cNvSpPr txBox="1">
              <a:spLocks noChangeArrowheads="1"/>
            </p:cNvSpPr>
            <p:nvPr/>
          </p:nvSpPr>
          <p:spPr bwMode="auto">
            <a:xfrm>
              <a:off x="43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1400">
                <a:latin typeface="Arial" charset="0"/>
              </a:endParaRPr>
            </a:p>
          </p:txBody>
        </p:sp>
        <p:sp>
          <p:nvSpPr>
            <p:cNvPr id="13359" name="Text Box 30"/>
            <p:cNvSpPr txBox="1">
              <a:spLocks noChangeArrowheads="1"/>
            </p:cNvSpPr>
            <p:nvPr/>
          </p:nvSpPr>
          <p:spPr bwMode="auto">
            <a:xfrm>
              <a:off x="91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1400">
                <a:latin typeface="Arial" charset="0"/>
              </a:endParaRPr>
            </a:p>
          </p:txBody>
        </p:sp>
      </p:grpSp>
      <p:grpSp>
        <p:nvGrpSpPr>
          <p:cNvPr id="13322" name="Group 31"/>
          <p:cNvGrpSpPr>
            <a:grpSpLocks/>
          </p:cNvGrpSpPr>
          <p:nvPr/>
        </p:nvGrpSpPr>
        <p:grpSpPr bwMode="auto">
          <a:xfrm>
            <a:off x="5029200" y="4419600"/>
            <a:ext cx="685800" cy="619125"/>
            <a:chOff x="432" y="1968"/>
            <a:chExt cx="960" cy="390"/>
          </a:xfrm>
        </p:grpSpPr>
        <p:sp>
          <p:nvSpPr>
            <p:cNvPr id="13354" name="Text Box 32"/>
            <p:cNvSpPr txBox="1">
              <a:spLocks noChangeArrowheads="1"/>
            </p:cNvSpPr>
            <p:nvPr/>
          </p:nvSpPr>
          <p:spPr bwMode="auto">
            <a:xfrm>
              <a:off x="432" y="1968"/>
              <a:ext cx="96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>
                  <a:latin typeface="Arial" charset="0"/>
                </a:rPr>
                <a:t>G</a:t>
              </a:r>
            </a:p>
          </p:txBody>
        </p:sp>
        <p:sp>
          <p:nvSpPr>
            <p:cNvPr id="13355" name="Text Box 33"/>
            <p:cNvSpPr txBox="1">
              <a:spLocks noChangeArrowheads="1"/>
            </p:cNvSpPr>
            <p:nvPr/>
          </p:nvSpPr>
          <p:spPr bwMode="auto">
            <a:xfrm>
              <a:off x="43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1400">
                <a:latin typeface="Arial" charset="0"/>
              </a:endParaRPr>
            </a:p>
          </p:txBody>
        </p:sp>
        <p:sp>
          <p:nvSpPr>
            <p:cNvPr id="13356" name="Text Box 34"/>
            <p:cNvSpPr txBox="1">
              <a:spLocks noChangeArrowheads="1"/>
            </p:cNvSpPr>
            <p:nvPr/>
          </p:nvSpPr>
          <p:spPr bwMode="auto">
            <a:xfrm>
              <a:off x="91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1400">
                <a:latin typeface="Arial" charset="0"/>
              </a:endParaRPr>
            </a:p>
          </p:txBody>
        </p:sp>
      </p:grpSp>
      <p:grpSp>
        <p:nvGrpSpPr>
          <p:cNvPr id="13323" name="Group 35"/>
          <p:cNvGrpSpPr>
            <a:grpSpLocks/>
          </p:cNvGrpSpPr>
          <p:nvPr/>
        </p:nvGrpSpPr>
        <p:grpSpPr bwMode="auto">
          <a:xfrm>
            <a:off x="4114800" y="4419600"/>
            <a:ext cx="685800" cy="619125"/>
            <a:chOff x="432" y="1968"/>
            <a:chExt cx="960" cy="390"/>
          </a:xfrm>
        </p:grpSpPr>
        <p:sp>
          <p:nvSpPr>
            <p:cNvPr id="13351" name="Text Box 36"/>
            <p:cNvSpPr txBox="1">
              <a:spLocks noChangeArrowheads="1"/>
            </p:cNvSpPr>
            <p:nvPr/>
          </p:nvSpPr>
          <p:spPr bwMode="auto">
            <a:xfrm>
              <a:off x="432" y="1968"/>
              <a:ext cx="96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>
                  <a:latin typeface="Arial" charset="0"/>
                </a:rPr>
                <a:t>F</a:t>
              </a:r>
            </a:p>
          </p:txBody>
        </p:sp>
        <p:sp>
          <p:nvSpPr>
            <p:cNvPr id="13352" name="Text Box 37"/>
            <p:cNvSpPr txBox="1">
              <a:spLocks noChangeArrowheads="1"/>
            </p:cNvSpPr>
            <p:nvPr/>
          </p:nvSpPr>
          <p:spPr bwMode="auto">
            <a:xfrm>
              <a:off x="43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1400">
                <a:latin typeface="Arial" charset="0"/>
              </a:endParaRPr>
            </a:p>
          </p:txBody>
        </p:sp>
        <p:sp>
          <p:nvSpPr>
            <p:cNvPr id="13353" name="Text Box 38"/>
            <p:cNvSpPr txBox="1">
              <a:spLocks noChangeArrowheads="1"/>
            </p:cNvSpPr>
            <p:nvPr/>
          </p:nvSpPr>
          <p:spPr bwMode="auto">
            <a:xfrm>
              <a:off x="91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1400">
                <a:latin typeface="Arial" charset="0"/>
              </a:endParaRPr>
            </a:p>
          </p:txBody>
        </p:sp>
      </p:grpSp>
      <p:grpSp>
        <p:nvGrpSpPr>
          <p:cNvPr id="13324" name="Group 39"/>
          <p:cNvGrpSpPr>
            <a:grpSpLocks/>
          </p:cNvGrpSpPr>
          <p:nvPr/>
        </p:nvGrpSpPr>
        <p:grpSpPr bwMode="auto">
          <a:xfrm>
            <a:off x="3124200" y="4419600"/>
            <a:ext cx="685800" cy="619125"/>
            <a:chOff x="432" y="1968"/>
            <a:chExt cx="960" cy="390"/>
          </a:xfrm>
        </p:grpSpPr>
        <p:sp>
          <p:nvSpPr>
            <p:cNvPr id="13348" name="Text Box 40"/>
            <p:cNvSpPr txBox="1">
              <a:spLocks noChangeArrowheads="1"/>
            </p:cNvSpPr>
            <p:nvPr/>
          </p:nvSpPr>
          <p:spPr bwMode="auto">
            <a:xfrm>
              <a:off x="432" y="1968"/>
              <a:ext cx="96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>
                  <a:latin typeface="Arial" charset="0"/>
                </a:rPr>
                <a:t>E</a:t>
              </a:r>
            </a:p>
          </p:txBody>
        </p:sp>
        <p:sp>
          <p:nvSpPr>
            <p:cNvPr id="13349" name="Text Box 41"/>
            <p:cNvSpPr txBox="1">
              <a:spLocks noChangeArrowheads="1"/>
            </p:cNvSpPr>
            <p:nvPr/>
          </p:nvSpPr>
          <p:spPr bwMode="auto">
            <a:xfrm>
              <a:off x="43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1400">
                <a:latin typeface="Arial" charset="0"/>
              </a:endParaRPr>
            </a:p>
          </p:txBody>
        </p:sp>
        <p:sp>
          <p:nvSpPr>
            <p:cNvPr id="13350" name="Text Box 42"/>
            <p:cNvSpPr txBox="1">
              <a:spLocks noChangeArrowheads="1"/>
            </p:cNvSpPr>
            <p:nvPr/>
          </p:nvSpPr>
          <p:spPr bwMode="auto">
            <a:xfrm>
              <a:off x="91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1400">
                <a:latin typeface="Arial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2590800" y="5486400"/>
            <a:ext cx="685800" cy="619125"/>
            <a:chOff x="432" y="1968"/>
            <a:chExt cx="960" cy="390"/>
          </a:xfrm>
        </p:grpSpPr>
        <p:sp>
          <p:nvSpPr>
            <p:cNvPr id="13345" name="Text Box 44"/>
            <p:cNvSpPr txBox="1">
              <a:spLocks noChangeArrowheads="1"/>
            </p:cNvSpPr>
            <p:nvPr/>
          </p:nvSpPr>
          <p:spPr bwMode="auto">
            <a:xfrm>
              <a:off x="432" y="1968"/>
              <a:ext cx="96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>
                  <a:latin typeface="Arial" charset="0"/>
                </a:rPr>
                <a:t>J</a:t>
              </a:r>
            </a:p>
          </p:txBody>
        </p:sp>
        <p:sp>
          <p:nvSpPr>
            <p:cNvPr id="13346" name="Text Box 45"/>
            <p:cNvSpPr txBox="1">
              <a:spLocks noChangeArrowheads="1"/>
            </p:cNvSpPr>
            <p:nvPr/>
          </p:nvSpPr>
          <p:spPr bwMode="auto">
            <a:xfrm>
              <a:off x="43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1400">
                <a:latin typeface="Arial" charset="0"/>
              </a:endParaRPr>
            </a:p>
          </p:txBody>
        </p:sp>
        <p:sp>
          <p:nvSpPr>
            <p:cNvPr id="13347" name="Text Box 46"/>
            <p:cNvSpPr txBox="1">
              <a:spLocks noChangeArrowheads="1"/>
            </p:cNvSpPr>
            <p:nvPr/>
          </p:nvSpPr>
          <p:spPr bwMode="auto">
            <a:xfrm>
              <a:off x="91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1400">
                <a:latin typeface="Arial" charset="0"/>
              </a:endParaRPr>
            </a:p>
          </p:txBody>
        </p:sp>
      </p:grpSp>
      <p:grpSp>
        <p:nvGrpSpPr>
          <p:cNvPr id="13326" name="Group 47"/>
          <p:cNvGrpSpPr>
            <a:grpSpLocks/>
          </p:cNvGrpSpPr>
          <p:nvPr/>
        </p:nvGrpSpPr>
        <p:grpSpPr bwMode="auto">
          <a:xfrm>
            <a:off x="3581400" y="5486400"/>
            <a:ext cx="685800" cy="619125"/>
            <a:chOff x="432" y="1968"/>
            <a:chExt cx="960" cy="390"/>
          </a:xfrm>
        </p:grpSpPr>
        <p:sp>
          <p:nvSpPr>
            <p:cNvPr id="13342" name="Text Box 48"/>
            <p:cNvSpPr txBox="1">
              <a:spLocks noChangeArrowheads="1"/>
            </p:cNvSpPr>
            <p:nvPr/>
          </p:nvSpPr>
          <p:spPr bwMode="auto">
            <a:xfrm>
              <a:off x="432" y="1968"/>
              <a:ext cx="96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>
                  <a:latin typeface="Arial" charset="0"/>
                </a:rPr>
                <a:t>K</a:t>
              </a:r>
            </a:p>
          </p:txBody>
        </p:sp>
        <p:sp>
          <p:nvSpPr>
            <p:cNvPr id="13343" name="Text Box 49"/>
            <p:cNvSpPr txBox="1">
              <a:spLocks noChangeArrowheads="1"/>
            </p:cNvSpPr>
            <p:nvPr/>
          </p:nvSpPr>
          <p:spPr bwMode="auto">
            <a:xfrm>
              <a:off x="43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1400">
                <a:latin typeface="Arial" charset="0"/>
              </a:endParaRPr>
            </a:p>
          </p:txBody>
        </p:sp>
        <p:sp>
          <p:nvSpPr>
            <p:cNvPr id="13344" name="Text Box 50"/>
            <p:cNvSpPr txBox="1">
              <a:spLocks noChangeArrowheads="1"/>
            </p:cNvSpPr>
            <p:nvPr/>
          </p:nvSpPr>
          <p:spPr bwMode="auto">
            <a:xfrm>
              <a:off x="91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1400">
                <a:latin typeface="Arial" charset="0"/>
              </a:endParaRPr>
            </a:p>
          </p:txBody>
        </p:sp>
      </p:grpSp>
      <p:grpSp>
        <p:nvGrpSpPr>
          <p:cNvPr id="13327" name="Group 51"/>
          <p:cNvGrpSpPr>
            <a:grpSpLocks/>
          </p:cNvGrpSpPr>
          <p:nvPr/>
        </p:nvGrpSpPr>
        <p:grpSpPr bwMode="auto">
          <a:xfrm>
            <a:off x="5995988" y="5486400"/>
            <a:ext cx="685800" cy="619125"/>
            <a:chOff x="432" y="1968"/>
            <a:chExt cx="960" cy="390"/>
          </a:xfrm>
        </p:grpSpPr>
        <p:sp>
          <p:nvSpPr>
            <p:cNvPr id="13339" name="Text Box 52"/>
            <p:cNvSpPr txBox="1">
              <a:spLocks noChangeArrowheads="1"/>
            </p:cNvSpPr>
            <p:nvPr/>
          </p:nvSpPr>
          <p:spPr bwMode="auto">
            <a:xfrm>
              <a:off x="432" y="1968"/>
              <a:ext cx="96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>
                  <a:latin typeface="Arial" charset="0"/>
                </a:rPr>
                <a:t>L</a:t>
              </a:r>
            </a:p>
          </p:txBody>
        </p:sp>
        <p:sp>
          <p:nvSpPr>
            <p:cNvPr id="13340" name="Text Box 53"/>
            <p:cNvSpPr txBox="1">
              <a:spLocks noChangeArrowheads="1"/>
            </p:cNvSpPr>
            <p:nvPr/>
          </p:nvSpPr>
          <p:spPr bwMode="auto">
            <a:xfrm>
              <a:off x="43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1400">
                <a:latin typeface="Arial" charset="0"/>
              </a:endParaRPr>
            </a:p>
          </p:txBody>
        </p:sp>
        <p:sp>
          <p:nvSpPr>
            <p:cNvPr id="13341" name="Text Box 54"/>
            <p:cNvSpPr txBox="1">
              <a:spLocks noChangeArrowheads="1"/>
            </p:cNvSpPr>
            <p:nvPr/>
          </p:nvSpPr>
          <p:spPr bwMode="auto">
            <a:xfrm>
              <a:off x="91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1400">
                <a:latin typeface="Arial" charset="0"/>
              </a:endParaRPr>
            </a:p>
          </p:txBody>
        </p:sp>
      </p:grpSp>
      <p:cxnSp>
        <p:nvCxnSpPr>
          <p:cNvPr id="13328" name="AutoShape 55"/>
          <p:cNvCxnSpPr>
            <a:cxnSpLocks noChangeShapeType="1"/>
            <a:stCxn id="13373" idx="2"/>
            <a:endCxn id="13369" idx="0"/>
          </p:cNvCxnSpPr>
          <p:nvPr/>
        </p:nvCxnSpPr>
        <p:spPr bwMode="auto">
          <a:xfrm flipH="1">
            <a:off x="4457700" y="3209925"/>
            <a:ext cx="895350" cy="219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9" name="AutoShape 56"/>
          <p:cNvCxnSpPr>
            <a:cxnSpLocks noChangeShapeType="1"/>
            <a:stCxn id="13370" idx="2"/>
            <a:endCxn id="13348" idx="0"/>
          </p:cNvCxnSpPr>
          <p:nvPr/>
        </p:nvCxnSpPr>
        <p:spPr bwMode="auto">
          <a:xfrm flipH="1">
            <a:off x="3467100" y="4048125"/>
            <a:ext cx="819150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30" name="AutoShape 57"/>
          <p:cNvCxnSpPr>
            <a:cxnSpLocks noChangeShapeType="1"/>
            <a:stCxn id="13349" idx="2"/>
            <a:endCxn id="13345" idx="0"/>
          </p:cNvCxnSpPr>
          <p:nvPr/>
        </p:nvCxnSpPr>
        <p:spPr bwMode="auto">
          <a:xfrm flipH="1">
            <a:off x="2933700" y="5038725"/>
            <a:ext cx="361950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31" name="AutoShape 58"/>
          <p:cNvCxnSpPr>
            <a:cxnSpLocks noChangeShapeType="1"/>
            <a:stCxn id="13371" idx="3"/>
            <a:endCxn id="13367" idx="1"/>
          </p:cNvCxnSpPr>
          <p:nvPr/>
        </p:nvCxnSpPr>
        <p:spPr bwMode="auto">
          <a:xfrm>
            <a:off x="4800600" y="3890963"/>
            <a:ext cx="381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32" name="AutoShape 59"/>
          <p:cNvCxnSpPr>
            <a:cxnSpLocks noChangeShapeType="1"/>
            <a:stCxn id="13368" idx="3"/>
            <a:endCxn id="13364" idx="1"/>
          </p:cNvCxnSpPr>
          <p:nvPr/>
        </p:nvCxnSpPr>
        <p:spPr bwMode="auto">
          <a:xfrm>
            <a:off x="5867400" y="3890963"/>
            <a:ext cx="457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33" name="AutoShape 60"/>
          <p:cNvCxnSpPr>
            <a:cxnSpLocks noChangeShapeType="1"/>
            <a:stCxn id="13350" idx="3"/>
            <a:endCxn id="13352" idx="1"/>
          </p:cNvCxnSpPr>
          <p:nvPr/>
        </p:nvCxnSpPr>
        <p:spPr bwMode="auto">
          <a:xfrm>
            <a:off x="3810000" y="4881563"/>
            <a:ext cx="304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34" name="AutoShape 61"/>
          <p:cNvCxnSpPr>
            <a:cxnSpLocks noChangeShapeType="1"/>
            <a:stCxn id="13347" idx="3"/>
            <a:endCxn id="13343" idx="1"/>
          </p:cNvCxnSpPr>
          <p:nvPr/>
        </p:nvCxnSpPr>
        <p:spPr bwMode="auto">
          <a:xfrm>
            <a:off x="3276600" y="5948363"/>
            <a:ext cx="304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35" name="AutoShape 62"/>
          <p:cNvCxnSpPr>
            <a:cxnSpLocks noChangeShapeType="1"/>
            <a:stCxn id="13353" idx="3"/>
            <a:endCxn id="13355" idx="1"/>
          </p:cNvCxnSpPr>
          <p:nvPr/>
        </p:nvCxnSpPr>
        <p:spPr bwMode="auto">
          <a:xfrm>
            <a:off x="4800600" y="4881563"/>
            <a:ext cx="228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36" name="AutoShape 63"/>
          <p:cNvCxnSpPr>
            <a:cxnSpLocks noChangeShapeType="1"/>
            <a:stCxn id="13364" idx="2"/>
            <a:endCxn id="13357" idx="0"/>
          </p:cNvCxnSpPr>
          <p:nvPr/>
        </p:nvCxnSpPr>
        <p:spPr bwMode="auto">
          <a:xfrm>
            <a:off x="6496050" y="4048125"/>
            <a:ext cx="19050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37" name="AutoShape 64"/>
          <p:cNvCxnSpPr>
            <a:cxnSpLocks noChangeShapeType="1"/>
            <a:stCxn id="13358" idx="2"/>
            <a:endCxn id="13339" idx="0"/>
          </p:cNvCxnSpPr>
          <p:nvPr/>
        </p:nvCxnSpPr>
        <p:spPr bwMode="auto">
          <a:xfrm flipH="1">
            <a:off x="6338888" y="5038725"/>
            <a:ext cx="4762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38" name="AutoShape 65"/>
          <p:cNvCxnSpPr>
            <a:cxnSpLocks noChangeShapeType="1"/>
            <a:stCxn id="13359" idx="3"/>
            <a:endCxn id="13361" idx="1"/>
          </p:cNvCxnSpPr>
          <p:nvPr/>
        </p:nvCxnSpPr>
        <p:spPr bwMode="auto">
          <a:xfrm>
            <a:off x="6858000" y="4881563"/>
            <a:ext cx="457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3765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Binary Tree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199"/>
            <a:ext cx="4724400" cy="4835525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A binary tree is a tree with the following properties: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Every node has </a:t>
            </a:r>
            <a:r>
              <a:rPr lang="en-US" sz="2000" b="1" dirty="0" smtClean="0"/>
              <a:t>maximum</a:t>
            </a:r>
            <a:r>
              <a:rPr lang="en-US" sz="2000" dirty="0" smtClean="0"/>
              <a:t> 2 children.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The children of a node are an ordered pair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We call the children of an internal node left child and right child</a:t>
            </a:r>
          </a:p>
          <a:p>
            <a:pPr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Alternative recursive definition: a binary tree is either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a tree consisting of a single node, OR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a tree whose root has an ordered pair of children, each of which is a binary tree</a:t>
            </a:r>
          </a:p>
        </p:txBody>
      </p:sp>
      <p:sp>
        <p:nvSpPr>
          <p:cNvPr id="17412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5267325" y="1447800"/>
            <a:ext cx="32766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sz="2000" dirty="0">
                <a:latin typeface="Georgia" pitchFamily="18" charset="0"/>
              </a:rPr>
              <a:t>Applications: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75000"/>
              <a:buFontTx/>
              <a:buBlip>
                <a:blip r:embed="rId4"/>
              </a:buBlip>
            </a:pPr>
            <a:r>
              <a:rPr lang="en-US" sz="2000" dirty="0">
                <a:latin typeface="Georgia" pitchFamily="18" charset="0"/>
              </a:rPr>
              <a:t>arithmetic expressions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75000"/>
              <a:buFontTx/>
              <a:buBlip>
                <a:blip r:embed="rId4"/>
              </a:buBlip>
            </a:pPr>
            <a:r>
              <a:rPr lang="en-US" sz="2000" dirty="0">
                <a:latin typeface="Georgia" pitchFamily="18" charset="0"/>
              </a:rPr>
              <a:t>decision processes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75000"/>
              <a:buFontTx/>
              <a:buBlip>
                <a:blip r:embed="rId4"/>
              </a:buBlip>
            </a:pPr>
            <a:r>
              <a:rPr lang="en-US" sz="2000" dirty="0">
                <a:latin typeface="Georgia" pitchFamily="18" charset="0"/>
              </a:rPr>
              <a:t>searching</a:t>
            </a:r>
          </a:p>
        </p:txBody>
      </p:sp>
      <p:sp>
        <p:nvSpPr>
          <p:cNvPr id="17413" name="AutoShape 5"/>
          <p:cNvSpPr>
            <a:spLocks noChangeAspect="1" noChangeArrowheads="1"/>
          </p:cNvSpPr>
          <p:nvPr/>
        </p:nvSpPr>
        <p:spPr bwMode="auto">
          <a:xfrm>
            <a:off x="6924675" y="3117850"/>
            <a:ext cx="341313" cy="377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Tahoma" pitchFamily="34" charset="0"/>
              </a:rPr>
              <a:t>A</a:t>
            </a:r>
          </a:p>
        </p:txBody>
      </p:sp>
      <p:sp>
        <p:nvSpPr>
          <p:cNvPr id="17414" name="AutoShape 6"/>
          <p:cNvSpPr>
            <a:spLocks noChangeAspect="1" noChangeArrowheads="1"/>
          </p:cNvSpPr>
          <p:nvPr/>
        </p:nvSpPr>
        <p:spPr bwMode="auto">
          <a:xfrm>
            <a:off x="5938838" y="4032250"/>
            <a:ext cx="338137" cy="377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Tahoma" pitchFamily="34" charset="0"/>
              </a:rPr>
              <a:t>B</a:t>
            </a:r>
          </a:p>
        </p:txBody>
      </p:sp>
      <p:sp>
        <p:nvSpPr>
          <p:cNvPr id="17415" name="AutoShape 7"/>
          <p:cNvSpPr>
            <a:spLocks noChangeAspect="1" noChangeArrowheads="1"/>
          </p:cNvSpPr>
          <p:nvPr/>
        </p:nvSpPr>
        <p:spPr bwMode="auto">
          <a:xfrm>
            <a:off x="7905750" y="4030663"/>
            <a:ext cx="341313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Tahoma" pitchFamily="34" charset="0"/>
              </a:rPr>
              <a:t>C</a:t>
            </a:r>
          </a:p>
        </p:txBody>
      </p:sp>
      <p:sp>
        <p:nvSpPr>
          <p:cNvPr id="17416" name="AutoShape 8"/>
          <p:cNvSpPr>
            <a:spLocks noChangeAspect="1" noChangeArrowheads="1"/>
          </p:cNvSpPr>
          <p:nvPr/>
        </p:nvSpPr>
        <p:spPr bwMode="auto">
          <a:xfrm>
            <a:off x="7424738" y="4945063"/>
            <a:ext cx="322262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Tahoma" pitchFamily="34" charset="0"/>
              </a:rPr>
              <a:t>F</a:t>
            </a:r>
          </a:p>
        </p:txBody>
      </p:sp>
      <p:sp>
        <p:nvSpPr>
          <p:cNvPr id="17417" name="AutoShape 9"/>
          <p:cNvSpPr>
            <a:spLocks noChangeAspect="1" noChangeArrowheads="1"/>
          </p:cNvSpPr>
          <p:nvPr/>
        </p:nvSpPr>
        <p:spPr bwMode="auto">
          <a:xfrm>
            <a:off x="8407400" y="4945063"/>
            <a:ext cx="3556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Tahoma" pitchFamily="34" charset="0"/>
              </a:rPr>
              <a:t>G</a:t>
            </a:r>
          </a:p>
        </p:txBody>
      </p:sp>
      <p:sp>
        <p:nvSpPr>
          <p:cNvPr id="17418" name="AutoShape 10"/>
          <p:cNvSpPr>
            <a:spLocks noChangeAspect="1" noChangeArrowheads="1"/>
          </p:cNvSpPr>
          <p:nvPr/>
        </p:nvSpPr>
        <p:spPr bwMode="auto">
          <a:xfrm>
            <a:off x="5422900" y="4943475"/>
            <a:ext cx="357188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Tahoma" pitchFamily="34" charset="0"/>
              </a:rPr>
              <a:t>D</a:t>
            </a:r>
          </a:p>
        </p:txBody>
      </p:sp>
      <p:sp>
        <p:nvSpPr>
          <p:cNvPr id="17419" name="AutoShape 11"/>
          <p:cNvSpPr>
            <a:spLocks noChangeAspect="1" noChangeArrowheads="1"/>
          </p:cNvSpPr>
          <p:nvPr/>
        </p:nvSpPr>
        <p:spPr bwMode="auto">
          <a:xfrm>
            <a:off x="6450013" y="4945063"/>
            <a:ext cx="3302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Tahoma" pitchFamily="34" charset="0"/>
              </a:rPr>
              <a:t>E</a:t>
            </a:r>
          </a:p>
        </p:txBody>
      </p:sp>
      <p:cxnSp>
        <p:nvCxnSpPr>
          <p:cNvPr id="17420" name="AutoShape 12"/>
          <p:cNvCxnSpPr>
            <a:cxnSpLocks noChangeShapeType="1"/>
            <a:stCxn id="17413" idx="2"/>
            <a:endCxn id="17414" idx="0"/>
          </p:cNvCxnSpPr>
          <p:nvPr/>
        </p:nvCxnSpPr>
        <p:spPr bwMode="auto">
          <a:xfrm flipH="1">
            <a:off x="6108700" y="3505200"/>
            <a:ext cx="987425" cy="5175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21" name="AutoShape 13"/>
          <p:cNvCxnSpPr>
            <a:cxnSpLocks noChangeShapeType="1"/>
            <a:stCxn id="17413" idx="2"/>
            <a:endCxn id="17415" idx="0"/>
          </p:cNvCxnSpPr>
          <p:nvPr/>
        </p:nvCxnSpPr>
        <p:spPr bwMode="auto">
          <a:xfrm>
            <a:off x="7096125" y="3505200"/>
            <a:ext cx="981075" cy="515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22" name="AutoShape 14"/>
          <p:cNvCxnSpPr>
            <a:cxnSpLocks noChangeShapeType="1"/>
            <a:stCxn id="17415" idx="2"/>
            <a:endCxn id="17417" idx="0"/>
          </p:cNvCxnSpPr>
          <p:nvPr/>
        </p:nvCxnSpPr>
        <p:spPr bwMode="auto">
          <a:xfrm>
            <a:off x="8077200" y="4421188"/>
            <a:ext cx="508000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23" name="AutoShape 15"/>
          <p:cNvCxnSpPr>
            <a:cxnSpLocks noChangeShapeType="1"/>
            <a:stCxn id="17415" idx="2"/>
            <a:endCxn id="17416" idx="0"/>
          </p:cNvCxnSpPr>
          <p:nvPr/>
        </p:nvCxnSpPr>
        <p:spPr bwMode="auto">
          <a:xfrm flipH="1">
            <a:off x="7586663" y="4421188"/>
            <a:ext cx="490537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24" name="AutoShape 16"/>
          <p:cNvCxnSpPr>
            <a:cxnSpLocks noChangeShapeType="1"/>
            <a:stCxn id="17414" idx="2"/>
            <a:endCxn id="17419" idx="0"/>
          </p:cNvCxnSpPr>
          <p:nvPr/>
        </p:nvCxnSpPr>
        <p:spPr bwMode="auto">
          <a:xfrm>
            <a:off x="6108700" y="4419600"/>
            <a:ext cx="506413" cy="515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25" name="AutoShape 17"/>
          <p:cNvCxnSpPr>
            <a:cxnSpLocks noChangeShapeType="1"/>
            <a:stCxn id="17414" idx="2"/>
            <a:endCxn id="17418" idx="0"/>
          </p:cNvCxnSpPr>
          <p:nvPr/>
        </p:nvCxnSpPr>
        <p:spPr bwMode="auto">
          <a:xfrm flipH="1">
            <a:off x="5602288" y="4419600"/>
            <a:ext cx="506412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26" name="AutoShape 18"/>
          <p:cNvSpPr>
            <a:spLocks noChangeAspect="1" noChangeArrowheads="1"/>
          </p:cNvSpPr>
          <p:nvPr/>
        </p:nvSpPr>
        <p:spPr bwMode="auto">
          <a:xfrm>
            <a:off x="6069013" y="5865813"/>
            <a:ext cx="355600" cy="377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Tahoma" pitchFamily="34" charset="0"/>
              </a:rPr>
              <a:t>H</a:t>
            </a:r>
          </a:p>
        </p:txBody>
      </p:sp>
      <p:cxnSp>
        <p:nvCxnSpPr>
          <p:cNvPr id="17427" name="AutoShape 19"/>
          <p:cNvCxnSpPr>
            <a:cxnSpLocks noChangeShapeType="1"/>
            <a:stCxn id="17419" idx="2"/>
            <a:endCxn id="17426" idx="0"/>
          </p:cNvCxnSpPr>
          <p:nvPr/>
        </p:nvCxnSpPr>
        <p:spPr bwMode="auto">
          <a:xfrm flipH="1">
            <a:off x="6246813" y="5335588"/>
            <a:ext cx="368300" cy="520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28" name="AutoShape 20"/>
          <p:cNvSpPr>
            <a:spLocks noChangeAspect="1" noChangeArrowheads="1"/>
          </p:cNvSpPr>
          <p:nvPr/>
        </p:nvSpPr>
        <p:spPr bwMode="auto">
          <a:xfrm>
            <a:off x="6805613" y="5864225"/>
            <a:ext cx="288925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Tahoma" pitchFamily="34" charset="0"/>
              </a:rPr>
              <a:t>I</a:t>
            </a:r>
          </a:p>
        </p:txBody>
      </p:sp>
      <p:cxnSp>
        <p:nvCxnSpPr>
          <p:cNvPr id="17429" name="AutoShape 21"/>
          <p:cNvCxnSpPr>
            <a:cxnSpLocks noChangeShapeType="1"/>
            <a:stCxn id="17419" idx="2"/>
            <a:endCxn id="17428" idx="0"/>
          </p:cNvCxnSpPr>
          <p:nvPr/>
        </p:nvCxnSpPr>
        <p:spPr bwMode="auto">
          <a:xfrm>
            <a:off x="6615113" y="5335588"/>
            <a:ext cx="334962" cy="519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3456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BinaryTree ADT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73138" y="1371600"/>
            <a:ext cx="3598862" cy="4445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The </a:t>
            </a:r>
            <a:r>
              <a:rPr lang="en-US" sz="2400" dirty="0" err="1" smtClean="0"/>
              <a:t>BinaryTree</a:t>
            </a:r>
            <a:r>
              <a:rPr lang="en-US" sz="2400" dirty="0" smtClean="0"/>
              <a:t> ADT extends the Tree ADT, i.e., it inherits all the methods of the Tree ADT</a:t>
            </a:r>
          </a:p>
          <a:p>
            <a:pPr eaLnBrk="1" hangingPunct="1"/>
            <a:r>
              <a:rPr lang="en-US" sz="2400" dirty="0" smtClean="0"/>
              <a:t>Additional methods:</a:t>
            </a:r>
          </a:p>
          <a:p>
            <a:pPr lvl="1" eaLnBrk="1" hangingPunct="1"/>
            <a:r>
              <a:rPr lang="en-US" dirty="0" smtClean="0"/>
              <a:t>position </a:t>
            </a:r>
            <a:r>
              <a:rPr lang="en-US" dirty="0" err="1" smtClean="0">
                <a:solidFill>
                  <a:schemeClr val="tx2"/>
                </a:solidFill>
              </a:rPr>
              <a:t>leftChild</a:t>
            </a:r>
            <a:r>
              <a:rPr lang="en-US" dirty="0" smtClean="0"/>
              <a:t>(p)</a:t>
            </a:r>
          </a:p>
          <a:p>
            <a:pPr lvl="1" eaLnBrk="1" hangingPunct="1"/>
            <a:r>
              <a:rPr lang="en-US" dirty="0" smtClean="0"/>
              <a:t>position </a:t>
            </a:r>
            <a:r>
              <a:rPr lang="en-US" dirty="0" err="1" smtClean="0">
                <a:solidFill>
                  <a:schemeClr val="tx2"/>
                </a:solidFill>
              </a:rPr>
              <a:t>rightChild</a:t>
            </a:r>
            <a:r>
              <a:rPr lang="en-US" dirty="0" smtClean="0"/>
              <a:t>(p)</a:t>
            </a:r>
          </a:p>
          <a:p>
            <a:pPr lvl="1" eaLnBrk="1" hangingPunct="1"/>
            <a:r>
              <a:rPr lang="en-US" dirty="0" smtClean="0"/>
              <a:t>position </a:t>
            </a:r>
            <a:r>
              <a:rPr lang="en-US" dirty="0" smtClean="0">
                <a:solidFill>
                  <a:schemeClr val="tx2"/>
                </a:solidFill>
              </a:rPr>
              <a:t>sibling</a:t>
            </a:r>
            <a:r>
              <a:rPr lang="en-US" dirty="0" smtClean="0"/>
              <a:t>(p)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16463" y="1371600"/>
            <a:ext cx="3597275" cy="44450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Update methods may be defined by data structures implementing the </a:t>
            </a:r>
            <a:r>
              <a:rPr lang="en-US" sz="2000" dirty="0" err="1" smtClean="0"/>
              <a:t>BinaryTree</a:t>
            </a:r>
            <a:r>
              <a:rPr lang="en-US" sz="2000" dirty="0" smtClean="0"/>
              <a:t> ADT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09501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533400" y="381000"/>
            <a:ext cx="7620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r>
              <a:rPr lang="en-US" altLang="zh-TW" sz="4000" i="1">
                <a:solidFill>
                  <a:schemeClr val="hlink"/>
                </a:solidFill>
                <a:latin typeface="Georgia" pitchFamily="18" charset="0"/>
                <a:ea typeface="新細明體" pitchFamily="18" charset="-120"/>
              </a:rPr>
              <a:t>Examples of the Binary Tree</a:t>
            </a:r>
          </a:p>
        </p:txBody>
      </p:sp>
      <p:grpSp>
        <p:nvGrpSpPr>
          <p:cNvPr id="19459" name="Group 3"/>
          <p:cNvGrpSpPr>
            <a:grpSpLocks/>
          </p:cNvGrpSpPr>
          <p:nvPr/>
        </p:nvGrpSpPr>
        <p:grpSpPr bwMode="auto">
          <a:xfrm>
            <a:off x="4902106" y="1714694"/>
            <a:ext cx="4155961" cy="4495800"/>
            <a:chOff x="2861" y="1350"/>
            <a:chExt cx="2663" cy="2897"/>
          </a:xfrm>
        </p:grpSpPr>
        <p:grpSp>
          <p:nvGrpSpPr>
            <p:cNvPr id="19491" name="Group 4"/>
            <p:cNvGrpSpPr>
              <a:grpSpLocks/>
            </p:cNvGrpSpPr>
            <p:nvPr/>
          </p:nvGrpSpPr>
          <p:grpSpPr bwMode="auto">
            <a:xfrm>
              <a:off x="4263" y="1680"/>
              <a:ext cx="360" cy="359"/>
              <a:chOff x="4229" y="1348"/>
              <a:chExt cx="360" cy="359"/>
            </a:xfrm>
          </p:grpSpPr>
          <p:sp>
            <p:nvSpPr>
              <p:cNvPr id="19529" name="Oval 5"/>
              <p:cNvSpPr>
                <a:spLocks noChangeArrowheads="1"/>
              </p:cNvSpPr>
              <p:nvPr/>
            </p:nvSpPr>
            <p:spPr bwMode="auto">
              <a:xfrm>
                <a:off x="4229" y="1348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30" name="Rectangle 6"/>
              <p:cNvSpPr>
                <a:spLocks noChangeArrowheads="1"/>
              </p:cNvSpPr>
              <p:nvPr/>
            </p:nvSpPr>
            <p:spPr bwMode="auto">
              <a:xfrm>
                <a:off x="4298" y="1401"/>
                <a:ext cx="259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zh-TW">
                    <a:ea typeface="新細明體" pitchFamily="18" charset="-120"/>
                  </a:rPr>
                  <a:t>A</a:t>
                </a:r>
              </a:p>
            </p:txBody>
          </p:sp>
        </p:grpSp>
        <p:grpSp>
          <p:nvGrpSpPr>
            <p:cNvPr id="19492" name="Group 7"/>
            <p:cNvGrpSpPr>
              <a:grpSpLocks/>
            </p:cNvGrpSpPr>
            <p:nvPr/>
          </p:nvGrpSpPr>
          <p:grpSpPr bwMode="auto">
            <a:xfrm>
              <a:off x="3652" y="2399"/>
              <a:ext cx="360" cy="359"/>
              <a:chOff x="3618" y="2067"/>
              <a:chExt cx="360" cy="359"/>
            </a:xfrm>
          </p:grpSpPr>
          <p:sp>
            <p:nvSpPr>
              <p:cNvPr id="19527" name="Oval 8"/>
              <p:cNvSpPr>
                <a:spLocks noChangeArrowheads="1"/>
              </p:cNvSpPr>
              <p:nvPr/>
            </p:nvSpPr>
            <p:spPr bwMode="auto">
              <a:xfrm>
                <a:off x="3618" y="2067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28" name="Rectangle 9"/>
              <p:cNvSpPr>
                <a:spLocks noChangeArrowheads="1"/>
              </p:cNvSpPr>
              <p:nvPr/>
            </p:nvSpPr>
            <p:spPr bwMode="auto">
              <a:xfrm>
                <a:off x="3687" y="2120"/>
                <a:ext cx="248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zh-TW">
                    <a:ea typeface="新細明體" pitchFamily="18" charset="-120"/>
                  </a:rPr>
                  <a:t>B</a:t>
                </a:r>
              </a:p>
            </p:txBody>
          </p:sp>
        </p:grpSp>
        <p:sp>
          <p:nvSpPr>
            <p:cNvPr id="19493" name="Line 10"/>
            <p:cNvSpPr>
              <a:spLocks noChangeShapeType="1"/>
            </p:cNvSpPr>
            <p:nvPr/>
          </p:nvSpPr>
          <p:spPr bwMode="auto">
            <a:xfrm flipH="1">
              <a:off x="3840" y="1989"/>
              <a:ext cx="482" cy="4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494" name="Group 11"/>
            <p:cNvGrpSpPr>
              <a:grpSpLocks/>
            </p:cNvGrpSpPr>
            <p:nvPr/>
          </p:nvGrpSpPr>
          <p:grpSpPr bwMode="auto">
            <a:xfrm>
              <a:off x="4843" y="2420"/>
              <a:ext cx="360" cy="359"/>
              <a:chOff x="4809" y="2088"/>
              <a:chExt cx="360" cy="359"/>
            </a:xfrm>
          </p:grpSpPr>
          <p:sp>
            <p:nvSpPr>
              <p:cNvPr id="19525" name="Oval 12"/>
              <p:cNvSpPr>
                <a:spLocks noChangeArrowheads="1"/>
              </p:cNvSpPr>
              <p:nvPr/>
            </p:nvSpPr>
            <p:spPr bwMode="auto">
              <a:xfrm>
                <a:off x="4809" y="2088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26" name="Rectangle 13"/>
              <p:cNvSpPr>
                <a:spLocks noChangeArrowheads="1"/>
              </p:cNvSpPr>
              <p:nvPr/>
            </p:nvSpPr>
            <p:spPr bwMode="auto">
              <a:xfrm>
                <a:off x="4878" y="2141"/>
                <a:ext cx="249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zh-TW">
                    <a:ea typeface="新細明體" pitchFamily="18" charset="-120"/>
                  </a:rPr>
                  <a:t>C</a:t>
                </a:r>
              </a:p>
            </p:txBody>
          </p:sp>
        </p:grpSp>
        <p:grpSp>
          <p:nvGrpSpPr>
            <p:cNvPr id="19495" name="Group 14"/>
            <p:cNvGrpSpPr>
              <a:grpSpLocks/>
            </p:cNvGrpSpPr>
            <p:nvPr/>
          </p:nvGrpSpPr>
          <p:grpSpPr bwMode="auto">
            <a:xfrm>
              <a:off x="5164" y="3096"/>
              <a:ext cx="360" cy="359"/>
              <a:chOff x="5130" y="2764"/>
              <a:chExt cx="360" cy="359"/>
            </a:xfrm>
          </p:grpSpPr>
          <p:sp>
            <p:nvSpPr>
              <p:cNvPr id="19523" name="Oval 15"/>
              <p:cNvSpPr>
                <a:spLocks noChangeArrowheads="1"/>
              </p:cNvSpPr>
              <p:nvPr/>
            </p:nvSpPr>
            <p:spPr bwMode="auto">
              <a:xfrm>
                <a:off x="5130" y="2764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24" name="Rectangle 16"/>
              <p:cNvSpPr>
                <a:spLocks noChangeArrowheads="1"/>
              </p:cNvSpPr>
              <p:nvPr/>
            </p:nvSpPr>
            <p:spPr bwMode="auto">
              <a:xfrm>
                <a:off x="5199" y="2817"/>
                <a:ext cx="259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zh-TW">
                    <a:ea typeface="新細明體" pitchFamily="18" charset="-120"/>
                  </a:rPr>
                  <a:t>G</a:t>
                </a:r>
              </a:p>
            </p:txBody>
          </p:sp>
        </p:grpSp>
        <p:sp>
          <p:nvSpPr>
            <p:cNvPr id="19496" name="Line 17"/>
            <p:cNvSpPr>
              <a:spLocks noChangeShapeType="1"/>
            </p:cNvSpPr>
            <p:nvPr/>
          </p:nvSpPr>
          <p:spPr bwMode="auto">
            <a:xfrm>
              <a:off x="5127" y="2772"/>
              <a:ext cx="181" cy="3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497" name="Group 18"/>
            <p:cNvGrpSpPr>
              <a:grpSpLocks/>
            </p:cNvGrpSpPr>
            <p:nvPr/>
          </p:nvGrpSpPr>
          <p:grpSpPr bwMode="auto">
            <a:xfrm>
              <a:off x="3985" y="3127"/>
              <a:ext cx="360" cy="359"/>
              <a:chOff x="3951" y="2795"/>
              <a:chExt cx="360" cy="359"/>
            </a:xfrm>
          </p:grpSpPr>
          <p:sp>
            <p:nvSpPr>
              <p:cNvPr id="19521" name="Oval 19"/>
              <p:cNvSpPr>
                <a:spLocks noChangeArrowheads="1"/>
              </p:cNvSpPr>
              <p:nvPr/>
            </p:nvSpPr>
            <p:spPr bwMode="auto">
              <a:xfrm>
                <a:off x="3951" y="2795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22" name="Rectangle 20"/>
              <p:cNvSpPr>
                <a:spLocks noChangeArrowheads="1"/>
              </p:cNvSpPr>
              <p:nvPr/>
            </p:nvSpPr>
            <p:spPr bwMode="auto">
              <a:xfrm>
                <a:off x="4020" y="2848"/>
                <a:ext cx="237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zh-TW">
                    <a:ea typeface="新細明體" pitchFamily="18" charset="-120"/>
                  </a:rPr>
                  <a:t>E</a:t>
                </a:r>
              </a:p>
            </p:txBody>
          </p:sp>
        </p:grpSp>
        <p:grpSp>
          <p:nvGrpSpPr>
            <p:cNvPr id="19498" name="Group 21"/>
            <p:cNvGrpSpPr>
              <a:grpSpLocks/>
            </p:cNvGrpSpPr>
            <p:nvPr/>
          </p:nvGrpSpPr>
          <p:grpSpPr bwMode="auto">
            <a:xfrm>
              <a:off x="3696" y="3888"/>
              <a:ext cx="360" cy="359"/>
              <a:chOff x="3662" y="3556"/>
              <a:chExt cx="360" cy="359"/>
            </a:xfrm>
          </p:grpSpPr>
          <p:sp>
            <p:nvSpPr>
              <p:cNvPr id="19519" name="Oval 22"/>
              <p:cNvSpPr>
                <a:spLocks noChangeArrowheads="1"/>
              </p:cNvSpPr>
              <p:nvPr/>
            </p:nvSpPr>
            <p:spPr bwMode="auto">
              <a:xfrm>
                <a:off x="3662" y="3556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20" name="Rectangle 23"/>
              <p:cNvSpPr>
                <a:spLocks noChangeArrowheads="1"/>
              </p:cNvSpPr>
              <p:nvPr/>
            </p:nvSpPr>
            <p:spPr bwMode="auto">
              <a:xfrm>
                <a:off x="3731" y="3609"/>
                <a:ext cx="183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zh-TW">
                    <a:ea typeface="新細明體" pitchFamily="18" charset="-120"/>
                  </a:rPr>
                  <a:t>I</a:t>
                </a:r>
              </a:p>
            </p:txBody>
          </p:sp>
        </p:grpSp>
        <p:sp>
          <p:nvSpPr>
            <p:cNvPr id="19499" name="Line 24"/>
            <p:cNvSpPr>
              <a:spLocks noChangeShapeType="1"/>
            </p:cNvSpPr>
            <p:nvPr/>
          </p:nvSpPr>
          <p:spPr bwMode="auto">
            <a:xfrm>
              <a:off x="3605" y="3499"/>
              <a:ext cx="267" cy="3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500" name="Group 25"/>
            <p:cNvGrpSpPr>
              <a:grpSpLocks/>
            </p:cNvGrpSpPr>
            <p:nvPr/>
          </p:nvGrpSpPr>
          <p:grpSpPr bwMode="auto">
            <a:xfrm>
              <a:off x="3362" y="3116"/>
              <a:ext cx="360" cy="359"/>
              <a:chOff x="3328" y="2784"/>
              <a:chExt cx="360" cy="359"/>
            </a:xfrm>
          </p:grpSpPr>
          <p:sp>
            <p:nvSpPr>
              <p:cNvPr id="19517" name="Oval 26"/>
              <p:cNvSpPr>
                <a:spLocks noChangeArrowheads="1"/>
              </p:cNvSpPr>
              <p:nvPr/>
            </p:nvSpPr>
            <p:spPr bwMode="auto">
              <a:xfrm>
                <a:off x="3328" y="2784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18" name="Rectangle 27"/>
              <p:cNvSpPr>
                <a:spLocks noChangeArrowheads="1"/>
              </p:cNvSpPr>
              <p:nvPr/>
            </p:nvSpPr>
            <p:spPr bwMode="auto">
              <a:xfrm>
                <a:off x="3397" y="2837"/>
                <a:ext cx="260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zh-TW">
                    <a:ea typeface="新細明體" pitchFamily="18" charset="-120"/>
                  </a:rPr>
                  <a:t>D</a:t>
                </a:r>
              </a:p>
            </p:txBody>
          </p:sp>
        </p:grpSp>
        <p:grpSp>
          <p:nvGrpSpPr>
            <p:cNvPr id="19501" name="Group 28"/>
            <p:cNvGrpSpPr>
              <a:grpSpLocks/>
            </p:cNvGrpSpPr>
            <p:nvPr/>
          </p:nvGrpSpPr>
          <p:grpSpPr bwMode="auto">
            <a:xfrm>
              <a:off x="3009" y="3865"/>
              <a:ext cx="360" cy="359"/>
              <a:chOff x="2975" y="3533"/>
              <a:chExt cx="360" cy="359"/>
            </a:xfrm>
          </p:grpSpPr>
          <p:sp>
            <p:nvSpPr>
              <p:cNvPr id="19515" name="Oval 29"/>
              <p:cNvSpPr>
                <a:spLocks noChangeArrowheads="1"/>
              </p:cNvSpPr>
              <p:nvPr/>
            </p:nvSpPr>
            <p:spPr bwMode="auto">
              <a:xfrm>
                <a:off x="2975" y="3533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16" name="Rectangle 30"/>
              <p:cNvSpPr>
                <a:spLocks noChangeArrowheads="1"/>
              </p:cNvSpPr>
              <p:nvPr/>
            </p:nvSpPr>
            <p:spPr bwMode="auto">
              <a:xfrm>
                <a:off x="3044" y="3586"/>
                <a:ext cx="255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zh-TW">
                    <a:ea typeface="新細明體" pitchFamily="18" charset="-120"/>
                  </a:rPr>
                  <a:t>H</a:t>
                </a:r>
              </a:p>
            </p:txBody>
          </p:sp>
        </p:grpSp>
        <p:grpSp>
          <p:nvGrpSpPr>
            <p:cNvPr id="19502" name="Group 31"/>
            <p:cNvGrpSpPr>
              <a:grpSpLocks/>
            </p:cNvGrpSpPr>
            <p:nvPr/>
          </p:nvGrpSpPr>
          <p:grpSpPr bwMode="auto">
            <a:xfrm>
              <a:off x="4552" y="3095"/>
              <a:ext cx="360" cy="359"/>
              <a:chOff x="4518" y="2763"/>
              <a:chExt cx="360" cy="359"/>
            </a:xfrm>
          </p:grpSpPr>
          <p:sp>
            <p:nvSpPr>
              <p:cNvPr id="19513" name="Oval 32"/>
              <p:cNvSpPr>
                <a:spLocks noChangeArrowheads="1"/>
              </p:cNvSpPr>
              <p:nvPr/>
            </p:nvSpPr>
            <p:spPr bwMode="auto">
              <a:xfrm>
                <a:off x="4518" y="2763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14" name="Rectangle 33"/>
              <p:cNvSpPr>
                <a:spLocks noChangeArrowheads="1"/>
              </p:cNvSpPr>
              <p:nvPr/>
            </p:nvSpPr>
            <p:spPr bwMode="auto">
              <a:xfrm>
                <a:off x="4587" y="2816"/>
                <a:ext cx="227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zh-TW">
                    <a:ea typeface="新細明體" pitchFamily="18" charset="-120"/>
                  </a:rPr>
                  <a:t>F</a:t>
                </a:r>
              </a:p>
            </p:txBody>
          </p:sp>
        </p:grpSp>
        <p:sp>
          <p:nvSpPr>
            <p:cNvPr id="19503" name="Line 34"/>
            <p:cNvSpPr>
              <a:spLocks noChangeShapeType="1"/>
            </p:cNvSpPr>
            <p:nvPr/>
          </p:nvSpPr>
          <p:spPr bwMode="auto">
            <a:xfrm flipH="1">
              <a:off x="4719" y="2771"/>
              <a:ext cx="203" cy="3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4" name="Line 35"/>
            <p:cNvSpPr>
              <a:spLocks noChangeShapeType="1"/>
            </p:cNvSpPr>
            <p:nvPr/>
          </p:nvSpPr>
          <p:spPr bwMode="auto">
            <a:xfrm>
              <a:off x="3894" y="2739"/>
              <a:ext cx="235" cy="3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5" name="Line 36"/>
            <p:cNvSpPr>
              <a:spLocks noChangeShapeType="1"/>
            </p:cNvSpPr>
            <p:nvPr/>
          </p:nvSpPr>
          <p:spPr bwMode="auto">
            <a:xfrm flipH="1">
              <a:off x="3529" y="2728"/>
              <a:ext cx="204" cy="3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6" name="Line 37"/>
            <p:cNvSpPr>
              <a:spLocks noChangeShapeType="1"/>
            </p:cNvSpPr>
            <p:nvPr/>
          </p:nvSpPr>
          <p:spPr bwMode="auto">
            <a:xfrm flipH="1">
              <a:off x="3186" y="3488"/>
              <a:ext cx="268" cy="3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7" name="Line 38"/>
            <p:cNvSpPr>
              <a:spLocks noChangeShapeType="1"/>
            </p:cNvSpPr>
            <p:nvPr/>
          </p:nvSpPr>
          <p:spPr bwMode="auto">
            <a:xfrm>
              <a:off x="4558" y="2000"/>
              <a:ext cx="450" cy="4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8" name="Rectangle 39"/>
            <p:cNvSpPr>
              <a:spLocks noChangeArrowheads="1"/>
            </p:cNvSpPr>
            <p:nvPr/>
          </p:nvSpPr>
          <p:spPr bwMode="auto">
            <a:xfrm>
              <a:off x="3568" y="1350"/>
              <a:ext cx="1445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TW" dirty="0">
                  <a:solidFill>
                    <a:srgbClr val="003399"/>
                  </a:solidFill>
                  <a:ea typeface="新細明體" pitchFamily="18" charset="-120"/>
                </a:rPr>
                <a:t>Complete Binary </a:t>
              </a:r>
              <a:r>
                <a:rPr kumimoji="1" lang="en-US" altLang="zh-TW" dirty="0" smtClean="0">
                  <a:solidFill>
                    <a:srgbClr val="003399"/>
                  </a:solidFill>
                  <a:ea typeface="新細明體" pitchFamily="18" charset="-120"/>
                </a:rPr>
                <a:t>Tree </a:t>
              </a:r>
              <a:endParaRPr kumimoji="1" lang="en-US" altLang="zh-TW" dirty="0">
                <a:ea typeface="新細明體" pitchFamily="18" charset="-120"/>
              </a:endParaRPr>
            </a:p>
          </p:txBody>
        </p:sp>
        <p:sp>
          <p:nvSpPr>
            <p:cNvPr id="19509" name="Text Box 40"/>
            <p:cNvSpPr txBox="1">
              <a:spLocks noChangeArrowheads="1"/>
            </p:cNvSpPr>
            <p:nvPr/>
          </p:nvSpPr>
          <p:spPr bwMode="auto">
            <a:xfrm>
              <a:off x="3052" y="1726"/>
              <a:ext cx="217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 eaLnBrk="1" hangingPunct="1"/>
              <a:r>
                <a:rPr kumimoji="1" lang="en-US" altLang="zh-TW" dirty="0" smtClean="0">
                  <a:solidFill>
                    <a:srgbClr val="CC3300"/>
                  </a:solidFill>
                  <a:ea typeface="新細明體" pitchFamily="18" charset="-120"/>
                </a:rPr>
                <a:t>0</a:t>
              </a:r>
              <a:endParaRPr kumimoji="1" lang="en-US" altLang="zh-TW" dirty="0">
                <a:solidFill>
                  <a:srgbClr val="CC3300"/>
                </a:solidFill>
                <a:ea typeface="新細明體" pitchFamily="18" charset="-120"/>
              </a:endParaRPr>
            </a:p>
          </p:txBody>
        </p:sp>
        <p:sp>
          <p:nvSpPr>
            <p:cNvPr id="19510" name="Text Box 41"/>
            <p:cNvSpPr txBox="1">
              <a:spLocks noChangeArrowheads="1"/>
            </p:cNvSpPr>
            <p:nvPr/>
          </p:nvSpPr>
          <p:spPr bwMode="auto">
            <a:xfrm>
              <a:off x="3078" y="2374"/>
              <a:ext cx="217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eaLnBrk="1" hangingPunct="1"/>
              <a:r>
                <a:rPr kumimoji="1" lang="en-US" altLang="zh-TW" dirty="0" smtClean="0">
                  <a:solidFill>
                    <a:srgbClr val="CC3300"/>
                  </a:solidFill>
                  <a:ea typeface="新細明體" pitchFamily="18" charset="-120"/>
                </a:rPr>
                <a:t>1</a:t>
              </a:r>
              <a:endParaRPr kumimoji="1" lang="en-US" altLang="zh-TW" dirty="0">
                <a:solidFill>
                  <a:srgbClr val="CC3300"/>
                </a:solidFill>
                <a:ea typeface="新細明體" pitchFamily="18" charset="-120"/>
              </a:endParaRPr>
            </a:p>
          </p:txBody>
        </p:sp>
        <p:sp>
          <p:nvSpPr>
            <p:cNvPr id="19511" name="Text Box 42"/>
            <p:cNvSpPr txBox="1">
              <a:spLocks noChangeArrowheads="1"/>
            </p:cNvSpPr>
            <p:nvPr/>
          </p:nvSpPr>
          <p:spPr bwMode="auto">
            <a:xfrm>
              <a:off x="3078" y="3118"/>
              <a:ext cx="217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eaLnBrk="1" hangingPunct="1"/>
              <a:r>
                <a:rPr kumimoji="1" lang="en-US" altLang="zh-TW" dirty="0" smtClean="0">
                  <a:solidFill>
                    <a:srgbClr val="CC3300"/>
                  </a:solidFill>
                  <a:ea typeface="新細明體" pitchFamily="18" charset="-120"/>
                </a:rPr>
                <a:t>2</a:t>
              </a:r>
              <a:endParaRPr kumimoji="1" lang="en-US" altLang="zh-TW" dirty="0">
                <a:solidFill>
                  <a:srgbClr val="CC3300"/>
                </a:solidFill>
                <a:ea typeface="新細明體" pitchFamily="18" charset="-120"/>
              </a:endParaRPr>
            </a:p>
          </p:txBody>
        </p:sp>
        <p:sp>
          <p:nvSpPr>
            <p:cNvPr id="19512" name="Text Box 43"/>
            <p:cNvSpPr txBox="1">
              <a:spLocks noChangeArrowheads="1"/>
            </p:cNvSpPr>
            <p:nvPr/>
          </p:nvSpPr>
          <p:spPr bwMode="auto">
            <a:xfrm>
              <a:off x="2861" y="3681"/>
              <a:ext cx="217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eaLnBrk="1" hangingPunct="1"/>
              <a:r>
                <a:rPr kumimoji="1" lang="en-US" altLang="zh-TW" dirty="0">
                  <a:solidFill>
                    <a:srgbClr val="CC3300"/>
                  </a:solidFill>
                  <a:ea typeface="新細明體" pitchFamily="18" charset="-120"/>
                </a:rPr>
                <a:t>3</a:t>
              </a:r>
            </a:p>
          </p:txBody>
        </p:sp>
      </p:grpSp>
      <p:grpSp>
        <p:nvGrpSpPr>
          <p:cNvPr id="19460" name="Group 44"/>
          <p:cNvGrpSpPr>
            <a:grpSpLocks/>
          </p:cNvGrpSpPr>
          <p:nvPr/>
        </p:nvGrpSpPr>
        <p:grpSpPr bwMode="auto">
          <a:xfrm>
            <a:off x="153539" y="1682750"/>
            <a:ext cx="3833813" cy="4595997"/>
            <a:chOff x="223" y="912"/>
            <a:chExt cx="2480" cy="3038"/>
          </a:xfrm>
        </p:grpSpPr>
        <p:grpSp>
          <p:nvGrpSpPr>
            <p:cNvPr id="19463" name="Group 45"/>
            <p:cNvGrpSpPr>
              <a:grpSpLocks/>
            </p:cNvGrpSpPr>
            <p:nvPr/>
          </p:nvGrpSpPr>
          <p:grpSpPr bwMode="auto">
            <a:xfrm>
              <a:off x="1144" y="1307"/>
              <a:ext cx="360" cy="359"/>
              <a:chOff x="1389" y="1133"/>
              <a:chExt cx="360" cy="359"/>
            </a:xfrm>
          </p:grpSpPr>
          <p:sp>
            <p:nvSpPr>
              <p:cNvPr id="19489" name="Oval 46"/>
              <p:cNvSpPr>
                <a:spLocks noChangeArrowheads="1"/>
              </p:cNvSpPr>
              <p:nvPr/>
            </p:nvSpPr>
            <p:spPr bwMode="auto">
              <a:xfrm>
                <a:off x="1389" y="1133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90" name="Rectangle 47"/>
              <p:cNvSpPr>
                <a:spLocks noChangeArrowheads="1"/>
              </p:cNvSpPr>
              <p:nvPr/>
            </p:nvSpPr>
            <p:spPr bwMode="auto">
              <a:xfrm>
                <a:off x="1458" y="1186"/>
                <a:ext cx="262" cy="3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zh-TW">
                    <a:ea typeface="新細明體" pitchFamily="18" charset="-120"/>
                  </a:rPr>
                  <a:t>A</a:t>
                </a:r>
              </a:p>
            </p:txBody>
          </p:sp>
        </p:grpSp>
        <p:grpSp>
          <p:nvGrpSpPr>
            <p:cNvPr id="19464" name="Group 48"/>
            <p:cNvGrpSpPr>
              <a:grpSpLocks/>
            </p:cNvGrpSpPr>
            <p:nvPr/>
          </p:nvGrpSpPr>
          <p:grpSpPr bwMode="auto">
            <a:xfrm>
              <a:off x="759" y="1876"/>
              <a:ext cx="360" cy="359"/>
              <a:chOff x="1004" y="1702"/>
              <a:chExt cx="360" cy="359"/>
            </a:xfrm>
          </p:grpSpPr>
          <p:sp>
            <p:nvSpPr>
              <p:cNvPr id="19487" name="Oval 49"/>
              <p:cNvSpPr>
                <a:spLocks noChangeArrowheads="1"/>
              </p:cNvSpPr>
              <p:nvPr/>
            </p:nvSpPr>
            <p:spPr bwMode="auto">
              <a:xfrm>
                <a:off x="1004" y="1702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88" name="Rectangle 50"/>
              <p:cNvSpPr>
                <a:spLocks noChangeArrowheads="1"/>
              </p:cNvSpPr>
              <p:nvPr/>
            </p:nvSpPr>
            <p:spPr bwMode="auto">
              <a:xfrm>
                <a:off x="1073" y="1754"/>
                <a:ext cx="250" cy="3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zh-TW">
                    <a:ea typeface="新細明體" pitchFamily="18" charset="-120"/>
                  </a:rPr>
                  <a:t>B</a:t>
                </a:r>
              </a:p>
            </p:txBody>
          </p:sp>
        </p:grpSp>
        <p:sp>
          <p:nvSpPr>
            <p:cNvPr id="19465" name="Line 51"/>
            <p:cNvSpPr>
              <a:spLocks noChangeShapeType="1"/>
            </p:cNvSpPr>
            <p:nvPr/>
          </p:nvSpPr>
          <p:spPr bwMode="auto">
            <a:xfrm flipH="1">
              <a:off x="1000" y="1659"/>
              <a:ext cx="215" cy="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466" name="Group 52"/>
            <p:cNvGrpSpPr>
              <a:grpSpLocks/>
            </p:cNvGrpSpPr>
            <p:nvPr/>
          </p:nvGrpSpPr>
          <p:grpSpPr bwMode="auto">
            <a:xfrm>
              <a:off x="1968" y="1344"/>
              <a:ext cx="360" cy="359"/>
              <a:chOff x="2097" y="1123"/>
              <a:chExt cx="360" cy="359"/>
            </a:xfrm>
          </p:grpSpPr>
          <p:sp>
            <p:nvSpPr>
              <p:cNvPr id="19485" name="Oval 53"/>
              <p:cNvSpPr>
                <a:spLocks noChangeArrowheads="1"/>
              </p:cNvSpPr>
              <p:nvPr/>
            </p:nvSpPr>
            <p:spPr bwMode="auto">
              <a:xfrm>
                <a:off x="2097" y="1123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86" name="Rectangle 54"/>
              <p:cNvSpPr>
                <a:spLocks noChangeArrowheads="1"/>
              </p:cNvSpPr>
              <p:nvPr/>
            </p:nvSpPr>
            <p:spPr bwMode="auto">
              <a:xfrm>
                <a:off x="2166" y="1175"/>
                <a:ext cx="261" cy="3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zh-TW">
                    <a:ea typeface="新細明體" pitchFamily="18" charset="-120"/>
                  </a:rPr>
                  <a:t>A</a:t>
                </a:r>
              </a:p>
            </p:txBody>
          </p:sp>
        </p:grpSp>
        <p:grpSp>
          <p:nvGrpSpPr>
            <p:cNvPr id="19467" name="Group 55"/>
            <p:cNvGrpSpPr>
              <a:grpSpLocks/>
            </p:cNvGrpSpPr>
            <p:nvPr/>
          </p:nvGrpSpPr>
          <p:grpSpPr bwMode="auto">
            <a:xfrm>
              <a:off x="2343" y="1924"/>
              <a:ext cx="360" cy="359"/>
              <a:chOff x="2472" y="1703"/>
              <a:chExt cx="360" cy="359"/>
            </a:xfrm>
          </p:grpSpPr>
          <p:sp>
            <p:nvSpPr>
              <p:cNvPr id="19483" name="Oval 56"/>
              <p:cNvSpPr>
                <a:spLocks noChangeArrowheads="1"/>
              </p:cNvSpPr>
              <p:nvPr/>
            </p:nvSpPr>
            <p:spPr bwMode="auto">
              <a:xfrm>
                <a:off x="2472" y="1703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84" name="Rectangle 57"/>
              <p:cNvSpPr>
                <a:spLocks noChangeArrowheads="1"/>
              </p:cNvSpPr>
              <p:nvPr/>
            </p:nvSpPr>
            <p:spPr bwMode="auto">
              <a:xfrm>
                <a:off x="2541" y="1756"/>
                <a:ext cx="250" cy="3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zh-TW">
                    <a:ea typeface="新細明體" pitchFamily="18" charset="-120"/>
                  </a:rPr>
                  <a:t>B</a:t>
                </a:r>
              </a:p>
            </p:txBody>
          </p:sp>
        </p:grpSp>
        <p:sp>
          <p:nvSpPr>
            <p:cNvPr id="19468" name="Line 58"/>
            <p:cNvSpPr>
              <a:spLocks noChangeShapeType="1"/>
            </p:cNvSpPr>
            <p:nvPr/>
          </p:nvSpPr>
          <p:spPr bwMode="auto">
            <a:xfrm>
              <a:off x="2231" y="1695"/>
              <a:ext cx="256" cy="2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9" name="Rectangle 59"/>
            <p:cNvSpPr>
              <a:spLocks noChangeArrowheads="1"/>
            </p:cNvSpPr>
            <p:nvPr/>
          </p:nvSpPr>
          <p:spPr bwMode="auto">
            <a:xfrm>
              <a:off x="912" y="912"/>
              <a:ext cx="1739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TW">
                  <a:solidFill>
                    <a:srgbClr val="003399"/>
                  </a:solidFill>
                  <a:ea typeface="新細明體" pitchFamily="18" charset="-120"/>
                </a:rPr>
                <a:t>Skewed Binary Tree</a:t>
              </a:r>
              <a:endParaRPr kumimoji="1" lang="en-US" altLang="zh-TW">
                <a:ea typeface="新細明體" pitchFamily="18" charset="-120"/>
              </a:endParaRPr>
            </a:p>
          </p:txBody>
        </p:sp>
        <p:grpSp>
          <p:nvGrpSpPr>
            <p:cNvPr id="19470" name="Group 60"/>
            <p:cNvGrpSpPr>
              <a:grpSpLocks/>
            </p:cNvGrpSpPr>
            <p:nvPr/>
          </p:nvGrpSpPr>
          <p:grpSpPr bwMode="auto">
            <a:xfrm>
              <a:off x="223" y="3591"/>
              <a:ext cx="360" cy="359"/>
              <a:chOff x="468" y="3468"/>
              <a:chExt cx="360" cy="359"/>
            </a:xfrm>
          </p:grpSpPr>
          <p:sp>
            <p:nvSpPr>
              <p:cNvPr id="19481" name="Oval 61"/>
              <p:cNvSpPr>
                <a:spLocks noChangeArrowheads="1"/>
              </p:cNvSpPr>
              <p:nvPr/>
            </p:nvSpPr>
            <p:spPr bwMode="auto">
              <a:xfrm>
                <a:off x="468" y="3468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82" name="Rectangle 62"/>
              <p:cNvSpPr>
                <a:spLocks noChangeArrowheads="1"/>
              </p:cNvSpPr>
              <p:nvPr/>
            </p:nvSpPr>
            <p:spPr bwMode="auto">
              <a:xfrm>
                <a:off x="537" y="3520"/>
                <a:ext cx="239" cy="3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zh-TW">
                    <a:ea typeface="新細明體" pitchFamily="18" charset="-120"/>
                  </a:rPr>
                  <a:t>E</a:t>
                </a:r>
              </a:p>
            </p:txBody>
          </p:sp>
        </p:grpSp>
        <p:sp>
          <p:nvSpPr>
            <p:cNvPr id="19471" name="Line 63"/>
            <p:cNvSpPr>
              <a:spLocks noChangeShapeType="1"/>
            </p:cNvSpPr>
            <p:nvPr/>
          </p:nvSpPr>
          <p:spPr bwMode="auto">
            <a:xfrm flipH="1">
              <a:off x="357" y="3320"/>
              <a:ext cx="203" cy="2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472" name="Group 64"/>
            <p:cNvGrpSpPr>
              <a:grpSpLocks/>
            </p:cNvGrpSpPr>
            <p:nvPr/>
          </p:nvGrpSpPr>
          <p:grpSpPr bwMode="auto">
            <a:xfrm>
              <a:off x="628" y="2463"/>
              <a:ext cx="360" cy="359"/>
              <a:chOff x="873" y="2289"/>
              <a:chExt cx="360" cy="359"/>
            </a:xfrm>
          </p:grpSpPr>
          <p:sp>
            <p:nvSpPr>
              <p:cNvPr id="19479" name="Oval 65"/>
              <p:cNvSpPr>
                <a:spLocks noChangeArrowheads="1"/>
              </p:cNvSpPr>
              <p:nvPr/>
            </p:nvSpPr>
            <p:spPr bwMode="auto">
              <a:xfrm>
                <a:off x="873" y="2289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80" name="Rectangle 66"/>
              <p:cNvSpPr>
                <a:spLocks noChangeArrowheads="1"/>
              </p:cNvSpPr>
              <p:nvPr/>
            </p:nvSpPr>
            <p:spPr bwMode="auto">
              <a:xfrm>
                <a:off x="942" y="2341"/>
                <a:ext cx="250" cy="3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zh-TW" dirty="0">
                    <a:ea typeface="新細明體" pitchFamily="18" charset="-120"/>
                  </a:rPr>
                  <a:t>C</a:t>
                </a:r>
              </a:p>
            </p:txBody>
          </p:sp>
        </p:grpSp>
        <p:grpSp>
          <p:nvGrpSpPr>
            <p:cNvPr id="19473" name="Group 67"/>
            <p:cNvGrpSpPr>
              <a:grpSpLocks/>
            </p:cNvGrpSpPr>
            <p:nvPr/>
          </p:nvGrpSpPr>
          <p:grpSpPr bwMode="auto">
            <a:xfrm>
              <a:off x="403" y="2957"/>
              <a:ext cx="360" cy="359"/>
              <a:chOff x="648" y="2834"/>
              <a:chExt cx="360" cy="359"/>
            </a:xfrm>
          </p:grpSpPr>
          <p:sp>
            <p:nvSpPr>
              <p:cNvPr id="19477" name="Oval 68"/>
              <p:cNvSpPr>
                <a:spLocks noChangeArrowheads="1"/>
              </p:cNvSpPr>
              <p:nvPr/>
            </p:nvSpPr>
            <p:spPr bwMode="auto">
              <a:xfrm>
                <a:off x="648" y="2834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78" name="Rectangle 69"/>
              <p:cNvSpPr>
                <a:spLocks noChangeArrowheads="1"/>
              </p:cNvSpPr>
              <p:nvPr/>
            </p:nvSpPr>
            <p:spPr bwMode="auto">
              <a:xfrm>
                <a:off x="717" y="2886"/>
                <a:ext cx="261" cy="3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zh-TW">
                    <a:ea typeface="新細明體" pitchFamily="18" charset="-120"/>
                  </a:rPr>
                  <a:t>D</a:t>
                </a:r>
              </a:p>
            </p:txBody>
          </p:sp>
        </p:grpSp>
        <p:sp>
          <p:nvSpPr>
            <p:cNvPr id="19474" name="Line 70"/>
            <p:cNvSpPr>
              <a:spLocks noChangeShapeType="1"/>
            </p:cNvSpPr>
            <p:nvPr/>
          </p:nvSpPr>
          <p:spPr bwMode="auto">
            <a:xfrm flipH="1">
              <a:off x="795" y="2248"/>
              <a:ext cx="87" cy="2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5" name="Line 71"/>
            <p:cNvSpPr>
              <a:spLocks noChangeShapeType="1"/>
            </p:cNvSpPr>
            <p:nvPr/>
          </p:nvSpPr>
          <p:spPr bwMode="auto">
            <a:xfrm flipH="1">
              <a:off x="614" y="2784"/>
              <a:ext cx="106" cy="1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61" name="Rectangle 1"/>
          <p:cNvSpPr>
            <a:spLocks noChangeArrowheads="1"/>
          </p:cNvSpPr>
          <p:nvPr/>
        </p:nvSpPr>
        <p:spPr bwMode="auto">
          <a:xfrm>
            <a:off x="668763" y="5574725"/>
            <a:ext cx="4572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800" dirty="0"/>
              <a:t>A complete binary tree is a binary tree in which every level, except possibly the </a:t>
            </a:r>
            <a:r>
              <a:rPr lang="en-US" sz="1800" dirty="0" smtClean="0"/>
              <a:t>last, </a:t>
            </a:r>
            <a:r>
              <a:rPr lang="en-US" sz="1800" dirty="0"/>
              <a:t>is completely filled, and all nodes are as far left as possible.</a:t>
            </a:r>
          </a:p>
        </p:txBody>
      </p:sp>
      <p:sp>
        <p:nvSpPr>
          <p:cNvPr id="19462" name="Rectangle 2"/>
          <p:cNvSpPr>
            <a:spLocks noChangeArrowheads="1"/>
          </p:cNvSpPr>
          <p:nvPr/>
        </p:nvSpPr>
        <p:spPr bwMode="auto">
          <a:xfrm>
            <a:off x="842128" y="4549430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800" dirty="0"/>
              <a:t>A full binary tree (sometimes proper binary tree or 2-tree) is a tree in which every node other than the leaves has two children.</a:t>
            </a:r>
          </a:p>
        </p:txBody>
      </p:sp>
    </p:spTree>
    <p:extLst>
      <p:ext uri="{BB962C8B-B14F-4D97-AF65-F5344CB8AC3E}">
        <p14:creationId xmlns:p14="http://schemas.microsoft.com/office/powerpoint/2010/main" val="13978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8534400" cy="914400"/>
          </a:xfrm>
        </p:spPr>
        <p:txBody>
          <a:bodyPr/>
          <a:lstStyle/>
          <a:p>
            <a:pPr eaLnBrk="1" hangingPunct="1"/>
            <a:r>
              <a:rPr lang="en-US" sz="3200" smtClean="0"/>
              <a:t>Differences Between A Tree and A Binary Tree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543800" cy="1219200"/>
          </a:xfrm>
        </p:spPr>
        <p:txBody>
          <a:bodyPr/>
          <a:lstStyle/>
          <a:p>
            <a:pPr eaLnBrk="1" hangingPunct="1"/>
            <a:r>
              <a:rPr lang="en-US" sz="2400" smtClean="0">
                <a:latin typeface="Times New Roman" pitchFamily="16" charset="0"/>
              </a:rPr>
              <a:t>The subtrees of a binary tree are ordered; those of a tree are not ordered.</a:t>
            </a:r>
          </a:p>
        </p:txBody>
      </p:sp>
      <p:sp>
        <p:nvSpPr>
          <p:cNvPr id="384004" name="Rectangle 4"/>
          <p:cNvSpPr>
            <a:spLocks noChangeArrowheads="1"/>
          </p:cNvSpPr>
          <p:nvPr/>
        </p:nvSpPr>
        <p:spPr bwMode="auto">
          <a:xfrm>
            <a:off x="762000" y="4953000"/>
            <a:ext cx="77724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2800"/>
              <a:t>Are different when viewed as binary trees.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2800"/>
              <a:t>Are the same when viewed as trees.</a:t>
            </a:r>
          </a:p>
        </p:txBody>
      </p:sp>
      <p:grpSp>
        <p:nvGrpSpPr>
          <p:cNvPr id="20485" name="Group 5"/>
          <p:cNvGrpSpPr>
            <a:grpSpLocks/>
          </p:cNvGrpSpPr>
          <p:nvPr/>
        </p:nvGrpSpPr>
        <p:grpSpPr bwMode="auto">
          <a:xfrm>
            <a:off x="2209800" y="3352800"/>
            <a:ext cx="838200" cy="1219200"/>
            <a:chOff x="1440" y="2304"/>
            <a:chExt cx="528" cy="768"/>
          </a:xfrm>
        </p:grpSpPr>
        <p:sp>
          <p:nvSpPr>
            <p:cNvPr id="20490" name="Oval 6"/>
            <p:cNvSpPr>
              <a:spLocks noChangeArrowheads="1"/>
            </p:cNvSpPr>
            <p:nvPr/>
          </p:nvSpPr>
          <p:spPr bwMode="auto">
            <a:xfrm>
              <a:off x="1728" y="230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Arial" charset="0"/>
                </a:rPr>
                <a:t>A</a:t>
              </a:r>
            </a:p>
          </p:txBody>
        </p:sp>
        <p:sp>
          <p:nvSpPr>
            <p:cNvPr id="20491" name="Oval 7"/>
            <p:cNvSpPr>
              <a:spLocks noChangeArrowheads="1"/>
            </p:cNvSpPr>
            <p:nvPr/>
          </p:nvSpPr>
          <p:spPr bwMode="auto">
            <a:xfrm>
              <a:off x="1440" y="283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Arial" charset="0"/>
                </a:rPr>
                <a:t>B</a:t>
              </a:r>
            </a:p>
          </p:txBody>
        </p:sp>
        <p:cxnSp>
          <p:nvCxnSpPr>
            <p:cNvPr id="20492" name="AutoShape 8"/>
            <p:cNvCxnSpPr>
              <a:cxnSpLocks noChangeShapeType="1"/>
              <a:stCxn id="20490" idx="3"/>
              <a:endCxn id="20491" idx="0"/>
            </p:cNvCxnSpPr>
            <p:nvPr/>
          </p:nvCxnSpPr>
          <p:spPr bwMode="auto">
            <a:xfrm flipH="1">
              <a:off x="1560" y="2509"/>
              <a:ext cx="203" cy="32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0486" name="Group 9"/>
          <p:cNvGrpSpPr>
            <a:grpSpLocks/>
          </p:cNvGrpSpPr>
          <p:nvPr/>
        </p:nvGrpSpPr>
        <p:grpSpPr bwMode="auto">
          <a:xfrm>
            <a:off x="4419600" y="3352800"/>
            <a:ext cx="838200" cy="1219200"/>
            <a:chOff x="2784" y="2112"/>
            <a:chExt cx="528" cy="768"/>
          </a:xfrm>
        </p:grpSpPr>
        <p:sp>
          <p:nvSpPr>
            <p:cNvPr id="20487" name="Oval 10"/>
            <p:cNvSpPr>
              <a:spLocks noChangeArrowheads="1"/>
            </p:cNvSpPr>
            <p:nvPr/>
          </p:nvSpPr>
          <p:spPr bwMode="auto">
            <a:xfrm>
              <a:off x="2784" y="211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Arial" charset="0"/>
                </a:rPr>
                <a:t>A</a:t>
              </a:r>
            </a:p>
          </p:txBody>
        </p:sp>
        <p:sp>
          <p:nvSpPr>
            <p:cNvPr id="20488" name="Oval 11"/>
            <p:cNvSpPr>
              <a:spLocks noChangeArrowheads="1"/>
            </p:cNvSpPr>
            <p:nvPr/>
          </p:nvSpPr>
          <p:spPr bwMode="auto">
            <a:xfrm>
              <a:off x="3072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Arial" charset="0"/>
                </a:rPr>
                <a:t>B</a:t>
              </a:r>
            </a:p>
          </p:txBody>
        </p:sp>
        <p:cxnSp>
          <p:nvCxnSpPr>
            <p:cNvPr id="20489" name="AutoShape 12"/>
            <p:cNvCxnSpPr>
              <a:cxnSpLocks noChangeShapeType="1"/>
              <a:stCxn id="20487" idx="5"/>
              <a:endCxn id="20488" idx="0"/>
            </p:cNvCxnSpPr>
            <p:nvPr/>
          </p:nvCxnSpPr>
          <p:spPr bwMode="auto">
            <a:xfrm>
              <a:off x="2989" y="2317"/>
              <a:ext cx="203" cy="32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00185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4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40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04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1752600"/>
            <a:ext cx="5715000" cy="3657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sz="4400" smtClean="0"/>
              <a:t>"A tree may grow a thousand feet tall, but its leaves will return to its roots."</a:t>
            </a:r>
          </a:p>
          <a:p>
            <a:pPr algn="l" eaLnBrk="1" hangingPunct="1"/>
            <a:r>
              <a:rPr lang="en-US" smtClean="0"/>
              <a:t>	</a:t>
            </a:r>
            <a:r>
              <a:rPr lang="en-US" sz="4400" smtClean="0"/>
              <a:t>-Chinese Proverb</a:t>
            </a:r>
            <a:r>
              <a:rPr lang="en-US" sz="3600" smtClean="0"/>
              <a:t> 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676400"/>
            <a:ext cx="2505075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138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Tahoma" pitchFamily="34" charset="0"/>
              </a:rPr>
              <a:t>General Tree v.s. Binary Tree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81200"/>
            <a:ext cx="4038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Tahoma" pitchFamily="34" charset="0"/>
              </a:rPr>
              <a:t>A general tree T is a set of one or more nodes such that T is partitioned into disjoint subsets: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Tahoma" pitchFamily="34" charset="0"/>
              </a:rPr>
              <a:t>A node r, the root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Tahoma" pitchFamily="34" charset="0"/>
              </a:rPr>
              <a:t>Sets that are general trees, called subtrees of r</a:t>
            </a:r>
          </a:p>
        </p:txBody>
      </p:sp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4267200" y="1981200"/>
            <a:ext cx="44958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0">
                <a:solidFill>
                  <a:schemeClr val="tx1"/>
                </a:solidFill>
                <a:latin typeface="Tahoma" pitchFamily="34" charset="0"/>
              </a:rPr>
              <a:t>A binary tree is a set T of nodes such that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800" b="0">
                <a:solidFill>
                  <a:schemeClr val="tx1"/>
                </a:solidFill>
                <a:latin typeface="Tahoma" pitchFamily="34" charset="0"/>
              </a:rPr>
              <a:t>T is empty, or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800" b="0">
                <a:solidFill>
                  <a:schemeClr val="tx1"/>
                </a:solidFill>
                <a:latin typeface="Tahoma" pitchFamily="34" charset="0"/>
              </a:rPr>
              <a:t>T is partitioned into 3 disjoint subsets: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0">
                <a:solidFill>
                  <a:schemeClr val="tx1"/>
                </a:solidFill>
                <a:latin typeface="Tahoma" pitchFamily="34" charset="0"/>
              </a:rPr>
              <a:t>A node r, the root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0">
                <a:solidFill>
                  <a:schemeClr val="tx1"/>
                </a:solidFill>
                <a:latin typeface="Tahoma" pitchFamily="34" charset="0"/>
              </a:rPr>
              <a:t>2 possibly empty sets that are binary trees, called left and right subtrees of r</a:t>
            </a:r>
          </a:p>
        </p:txBody>
      </p:sp>
    </p:spTree>
    <p:extLst>
      <p:ext uri="{BB962C8B-B14F-4D97-AF65-F5344CB8AC3E}">
        <p14:creationId xmlns:p14="http://schemas.microsoft.com/office/powerpoint/2010/main" val="204557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5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57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57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57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57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build="p"/>
      <p:bldP spid="11571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smtClean="0"/>
              <a:t>Data Structure for Binary Trees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63688"/>
            <a:ext cx="3352800" cy="2292350"/>
          </a:xfrm>
        </p:spPr>
        <p:txBody>
          <a:bodyPr>
            <a:noAutofit/>
          </a:bodyPr>
          <a:lstStyle/>
          <a:p>
            <a:pPr eaLnBrk="1" hangingPunct="1"/>
            <a:r>
              <a:rPr lang="en-US" sz="2000" dirty="0" smtClean="0"/>
              <a:t>A node is represented by an object storing</a:t>
            </a:r>
          </a:p>
          <a:p>
            <a:pPr lvl="1" eaLnBrk="1" hangingPunct="1"/>
            <a:r>
              <a:rPr lang="en-US" sz="2000" dirty="0" smtClean="0"/>
              <a:t>Element</a:t>
            </a:r>
          </a:p>
          <a:p>
            <a:pPr lvl="1" eaLnBrk="1" hangingPunct="1"/>
            <a:r>
              <a:rPr lang="en-US" sz="2000" dirty="0" smtClean="0"/>
              <a:t>Parent node</a:t>
            </a:r>
          </a:p>
          <a:p>
            <a:pPr lvl="1" eaLnBrk="1" hangingPunct="1"/>
            <a:r>
              <a:rPr lang="en-US" sz="2000" dirty="0" smtClean="0"/>
              <a:t>Left child node</a:t>
            </a:r>
          </a:p>
          <a:p>
            <a:pPr lvl="1" eaLnBrk="1" hangingPunct="1"/>
            <a:r>
              <a:rPr lang="en-US" sz="2000" dirty="0" smtClean="0"/>
              <a:t>Right child node</a:t>
            </a:r>
          </a:p>
        </p:txBody>
      </p:sp>
      <p:grpSp>
        <p:nvGrpSpPr>
          <p:cNvPr id="21508" name="Group 4"/>
          <p:cNvGrpSpPr>
            <a:grpSpLocks/>
          </p:cNvGrpSpPr>
          <p:nvPr/>
        </p:nvGrpSpPr>
        <p:grpSpPr bwMode="auto">
          <a:xfrm>
            <a:off x="1143000" y="4267200"/>
            <a:ext cx="2938463" cy="2100263"/>
            <a:chOff x="864" y="2592"/>
            <a:chExt cx="1851" cy="1323"/>
          </a:xfrm>
        </p:grpSpPr>
        <p:sp>
          <p:nvSpPr>
            <p:cNvPr id="21560" name="Oval 5"/>
            <p:cNvSpPr>
              <a:spLocks noChangeArrowheads="1"/>
            </p:cNvSpPr>
            <p:nvPr/>
          </p:nvSpPr>
          <p:spPr bwMode="auto">
            <a:xfrm>
              <a:off x="1392" y="2592"/>
              <a:ext cx="316" cy="31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r>
                <a:rPr lang="en-US">
                  <a:solidFill>
                    <a:schemeClr val="tx2"/>
                  </a:solidFill>
                  <a:latin typeface="Tahoma" pitchFamily="34" charset="0"/>
                  <a:sym typeface="Symbol" pitchFamily="18" charset="2"/>
                </a:rPr>
                <a:t>B</a:t>
              </a:r>
              <a:endParaRPr lang="en-US">
                <a:solidFill>
                  <a:schemeClr val="tx2"/>
                </a:solidFill>
                <a:latin typeface="Tahoma" pitchFamily="34" charset="0"/>
              </a:endParaRPr>
            </a:p>
          </p:txBody>
        </p:sp>
        <p:sp>
          <p:nvSpPr>
            <p:cNvPr id="21561" name="Oval 6"/>
            <p:cNvSpPr>
              <a:spLocks noChangeArrowheads="1"/>
            </p:cNvSpPr>
            <p:nvPr/>
          </p:nvSpPr>
          <p:spPr bwMode="auto">
            <a:xfrm>
              <a:off x="1943" y="3058"/>
              <a:ext cx="316" cy="31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pPr algn="ctr"/>
              <a:r>
                <a:rPr lang="en-US">
                  <a:solidFill>
                    <a:schemeClr val="tx2"/>
                  </a:solidFill>
                  <a:latin typeface="Tahoma" pitchFamily="34" charset="0"/>
                </a:rPr>
                <a:t>D</a:t>
              </a:r>
            </a:p>
          </p:txBody>
        </p:sp>
        <p:sp>
          <p:nvSpPr>
            <p:cNvPr id="21562" name="Rectangle 7"/>
            <p:cNvSpPr>
              <a:spLocks noChangeArrowheads="1"/>
            </p:cNvSpPr>
            <p:nvPr/>
          </p:nvSpPr>
          <p:spPr bwMode="auto">
            <a:xfrm>
              <a:off x="864" y="3024"/>
              <a:ext cx="315" cy="31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tx2"/>
                  </a:solidFill>
                  <a:latin typeface="Tahoma" pitchFamily="34" charset="0"/>
                </a:rPr>
                <a:t>A</a:t>
              </a:r>
            </a:p>
          </p:txBody>
        </p:sp>
        <p:sp>
          <p:nvSpPr>
            <p:cNvPr id="21563" name="Rectangle 8"/>
            <p:cNvSpPr>
              <a:spLocks noChangeArrowheads="1"/>
            </p:cNvSpPr>
            <p:nvPr/>
          </p:nvSpPr>
          <p:spPr bwMode="auto">
            <a:xfrm>
              <a:off x="1488" y="3600"/>
              <a:ext cx="315" cy="31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tx2"/>
                  </a:solidFill>
                  <a:latin typeface="Tahoma" pitchFamily="34" charset="0"/>
                </a:rPr>
                <a:t>C</a:t>
              </a:r>
            </a:p>
          </p:txBody>
        </p:sp>
        <p:sp>
          <p:nvSpPr>
            <p:cNvPr id="21564" name="Rectangle 9"/>
            <p:cNvSpPr>
              <a:spLocks noChangeArrowheads="1"/>
            </p:cNvSpPr>
            <p:nvPr/>
          </p:nvSpPr>
          <p:spPr bwMode="auto">
            <a:xfrm>
              <a:off x="2400" y="3600"/>
              <a:ext cx="315" cy="31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tx2"/>
                  </a:solidFill>
                  <a:latin typeface="Tahoma" pitchFamily="34" charset="0"/>
                </a:rPr>
                <a:t>E</a:t>
              </a:r>
            </a:p>
          </p:txBody>
        </p:sp>
        <p:cxnSp>
          <p:nvCxnSpPr>
            <p:cNvPr id="21565" name="AutoShape 10"/>
            <p:cNvCxnSpPr>
              <a:cxnSpLocks noChangeShapeType="1"/>
              <a:stCxn id="21564" idx="0"/>
              <a:endCxn id="21561" idx="5"/>
            </p:cNvCxnSpPr>
            <p:nvPr/>
          </p:nvCxnSpPr>
          <p:spPr bwMode="auto">
            <a:xfrm flipH="1" flipV="1">
              <a:off x="2213" y="3333"/>
              <a:ext cx="345" cy="2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66" name="AutoShape 11"/>
            <p:cNvCxnSpPr>
              <a:cxnSpLocks noChangeShapeType="1"/>
              <a:stCxn id="21563" idx="0"/>
              <a:endCxn id="21561" idx="3"/>
            </p:cNvCxnSpPr>
            <p:nvPr/>
          </p:nvCxnSpPr>
          <p:spPr bwMode="auto">
            <a:xfrm flipV="1">
              <a:off x="1646" y="3333"/>
              <a:ext cx="343" cy="2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67" name="AutoShape 12"/>
            <p:cNvCxnSpPr>
              <a:cxnSpLocks noChangeShapeType="1"/>
              <a:stCxn id="21562" idx="0"/>
              <a:endCxn id="21560" idx="3"/>
            </p:cNvCxnSpPr>
            <p:nvPr/>
          </p:nvCxnSpPr>
          <p:spPr bwMode="auto">
            <a:xfrm flipV="1">
              <a:off x="1022" y="2867"/>
              <a:ext cx="416" cy="15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68" name="AutoShape 13"/>
            <p:cNvCxnSpPr>
              <a:cxnSpLocks noChangeShapeType="1"/>
              <a:stCxn id="21561" idx="0"/>
              <a:endCxn id="21560" idx="5"/>
            </p:cNvCxnSpPr>
            <p:nvPr/>
          </p:nvCxnSpPr>
          <p:spPr bwMode="auto">
            <a:xfrm flipH="1" flipV="1">
              <a:off x="1662" y="2867"/>
              <a:ext cx="439" cy="18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1509" name="Group 14"/>
          <p:cNvGrpSpPr>
            <a:grpSpLocks/>
          </p:cNvGrpSpPr>
          <p:nvPr/>
        </p:nvGrpSpPr>
        <p:grpSpPr bwMode="auto">
          <a:xfrm>
            <a:off x="3921125" y="1771650"/>
            <a:ext cx="4765675" cy="4416425"/>
            <a:chOff x="2470" y="1116"/>
            <a:chExt cx="3002" cy="2782"/>
          </a:xfrm>
        </p:grpSpPr>
        <p:grpSp>
          <p:nvGrpSpPr>
            <p:cNvPr id="21510" name="Group 15"/>
            <p:cNvGrpSpPr>
              <a:grpSpLocks/>
            </p:cNvGrpSpPr>
            <p:nvPr/>
          </p:nvGrpSpPr>
          <p:grpSpPr bwMode="auto">
            <a:xfrm>
              <a:off x="3204" y="1152"/>
              <a:ext cx="768" cy="384"/>
              <a:chOff x="3840" y="960"/>
              <a:chExt cx="768" cy="384"/>
            </a:xfrm>
          </p:grpSpPr>
          <p:sp>
            <p:nvSpPr>
              <p:cNvPr id="21557" name="AutoShape 16"/>
              <p:cNvSpPr>
                <a:spLocks noChangeArrowheads="1"/>
              </p:cNvSpPr>
              <p:nvPr/>
            </p:nvSpPr>
            <p:spPr bwMode="auto">
              <a:xfrm>
                <a:off x="3840" y="960"/>
                <a:ext cx="768" cy="384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8" name="Rectangle 17"/>
              <p:cNvSpPr>
                <a:spLocks noChangeArrowheads="1"/>
              </p:cNvSpPr>
              <p:nvPr/>
            </p:nvSpPr>
            <p:spPr bwMode="auto">
              <a:xfrm>
                <a:off x="4032" y="960"/>
                <a:ext cx="384" cy="384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9" name="Line 18"/>
              <p:cNvSpPr>
                <a:spLocks noChangeShapeType="1"/>
              </p:cNvSpPr>
              <p:nvPr/>
            </p:nvSpPr>
            <p:spPr bwMode="auto">
              <a:xfrm>
                <a:off x="4032" y="1152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511" name="Group 19"/>
            <p:cNvGrpSpPr>
              <a:grpSpLocks/>
            </p:cNvGrpSpPr>
            <p:nvPr/>
          </p:nvGrpSpPr>
          <p:grpSpPr bwMode="auto">
            <a:xfrm>
              <a:off x="2506" y="2112"/>
              <a:ext cx="768" cy="384"/>
              <a:chOff x="3840" y="960"/>
              <a:chExt cx="768" cy="384"/>
            </a:xfrm>
          </p:grpSpPr>
          <p:sp>
            <p:nvSpPr>
              <p:cNvPr id="21554" name="AutoShape 20"/>
              <p:cNvSpPr>
                <a:spLocks noChangeArrowheads="1"/>
              </p:cNvSpPr>
              <p:nvPr/>
            </p:nvSpPr>
            <p:spPr bwMode="auto">
              <a:xfrm>
                <a:off x="3840" y="960"/>
                <a:ext cx="768" cy="384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5" name="Rectangle 21"/>
              <p:cNvSpPr>
                <a:spLocks noChangeArrowheads="1"/>
              </p:cNvSpPr>
              <p:nvPr/>
            </p:nvSpPr>
            <p:spPr bwMode="auto">
              <a:xfrm>
                <a:off x="4032" y="960"/>
                <a:ext cx="384" cy="384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6" name="Line 22"/>
              <p:cNvSpPr>
                <a:spLocks noChangeShapeType="1"/>
              </p:cNvSpPr>
              <p:nvPr/>
            </p:nvSpPr>
            <p:spPr bwMode="auto">
              <a:xfrm>
                <a:off x="4032" y="1152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512" name="Text Box 23"/>
            <p:cNvSpPr txBox="1">
              <a:spLocks noChangeArrowheads="1"/>
            </p:cNvSpPr>
            <p:nvPr/>
          </p:nvSpPr>
          <p:spPr bwMode="auto">
            <a:xfrm>
              <a:off x="2470" y="2179"/>
              <a:ext cx="2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 eaLnBrk="1" hangingPunct="1"/>
              <a:r>
                <a:rPr lang="en-US" sz="2000" b="1">
                  <a:latin typeface="Tahoma" pitchFamily="34" charset="0"/>
                  <a:sym typeface="Symbol" pitchFamily="18" charset="2"/>
                </a:rPr>
                <a:t></a:t>
              </a:r>
            </a:p>
          </p:txBody>
        </p:sp>
        <p:sp>
          <p:nvSpPr>
            <p:cNvPr id="21513" name="Text Box 24"/>
            <p:cNvSpPr txBox="1">
              <a:spLocks noChangeArrowheads="1"/>
            </p:cNvSpPr>
            <p:nvPr/>
          </p:nvSpPr>
          <p:spPr bwMode="auto">
            <a:xfrm>
              <a:off x="3052" y="2179"/>
              <a:ext cx="2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 eaLnBrk="1" hangingPunct="1"/>
              <a:r>
                <a:rPr lang="en-US" sz="2000" b="1">
                  <a:latin typeface="Tahoma" pitchFamily="34" charset="0"/>
                  <a:sym typeface="Symbol" pitchFamily="18" charset="2"/>
                </a:rPr>
                <a:t></a:t>
              </a:r>
            </a:p>
          </p:txBody>
        </p:sp>
        <p:grpSp>
          <p:nvGrpSpPr>
            <p:cNvPr id="21514" name="Group 25"/>
            <p:cNvGrpSpPr>
              <a:grpSpLocks/>
            </p:cNvGrpSpPr>
            <p:nvPr/>
          </p:nvGrpSpPr>
          <p:grpSpPr bwMode="auto">
            <a:xfrm>
              <a:off x="3924" y="2112"/>
              <a:ext cx="768" cy="384"/>
              <a:chOff x="3840" y="960"/>
              <a:chExt cx="768" cy="384"/>
            </a:xfrm>
          </p:grpSpPr>
          <p:sp>
            <p:nvSpPr>
              <p:cNvPr id="21551" name="AutoShape 26"/>
              <p:cNvSpPr>
                <a:spLocks noChangeArrowheads="1"/>
              </p:cNvSpPr>
              <p:nvPr/>
            </p:nvSpPr>
            <p:spPr bwMode="auto">
              <a:xfrm>
                <a:off x="3840" y="960"/>
                <a:ext cx="768" cy="384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2" name="Rectangle 27"/>
              <p:cNvSpPr>
                <a:spLocks noChangeArrowheads="1"/>
              </p:cNvSpPr>
              <p:nvPr/>
            </p:nvSpPr>
            <p:spPr bwMode="auto">
              <a:xfrm>
                <a:off x="4032" y="960"/>
                <a:ext cx="384" cy="384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3" name="Line 28"/>
              <p:cNvSpPr>
                <a:spLocks noChangeShapeType="1"/>
              </p:cNvSpPr>
              <p:nvPr/>
            </p:nvSpPr>
            <p:spPr bwMode="auto">
              <a:xfrm>
                <a:off x="4032" y="1152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515" name="Group 29"/>
            <p:cNvGrpSpPr>
              <a:grpSpLocks/>
            </p:cNvGrpSpPr>
            <p:nvPr/>
          </p:nvGrpSpPr>
          <p:grpSpPr bwMode="auto">
            <a:xfrm>
              <a:off x="3204" y="3072"/>
              <a:ext cx="768" cy="384"/>
              <a:chOff x="3840" y="960"/>
              <a:chExt cx="768" cy="384"/>
            </a:xfrm>
          </p:grpSpPr>
          <p:sp>
            <p:nvSpPr>
              <p:cNvPr id="21548" name="AutoShape 30"/>
              <p:cNvSpPr>
                <a:spLocks noChangeArrowheads="1"/>
              </p:cNvSpPr>
              <p:nvPr/>
            </p:nvSpPr>
            <p:spPr bwMode="auto">
              <a:xfrm>
                <a:off x="3840" y="960"/>
                <a:ext cx="768" cy="384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9" name="Rectangle 31"/>
              <p:cNvSpPr>
                <a:spLocks noChangeArrowheads="1"/>
              </p:cNvSpPr>
              <p:nvPr/>
            </p:nvSpPr>
            <p:spPr bwMode="auto">
              <a:xfrm>
                <a:off x="4032" y="960"/>
                <a:ext cx="384" cy="384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0" name="Line 32"/>
              <p:cNvSpPr>
                <a:spLocks noChangeShapeType="1"/>
              </p:cNvSpPr>
              <p:nvPr/>
            </p:nvSpPr>
            <p:spPr bwMode="auto">
              <a:xfrm>
                <a:off x="4032" y="1152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516" name="Text Box 33"/>
            <p:cNvSpPr txBox="1">
              <a:spLocks noChangeArrowheads="1"/>
            </p:cNvSpPr>
            <p:nvPr/>
          </p:nvSpPr>
          <p:spPr bwMode="auto">
            <a:xfrm>
              <a:off x="3168" y="3139"/>
              <a:ext cx="2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 eaLnBrk="1" hangingPunct="1"/>
              <a:r>
                <a:rPr lang="en-US" sz="2000" b="1">
                  <a:latin typeface="Tahoma" pitchFamily="34" charset="0"/>
                  <a:sym typeface="Symbol" pitchFamily="18" charset="2"/>
                </a:rPr>
                <a:t></a:t>
              </a:r>
            </a:p>
          </p:txBody>
        </p:sp>
        <p:sp>
          <p:nvSpPr>
            <p:cNvPr id="21517" name="Text Box 34"/>
            <p:cNvSpPr txBox="1">
              <a:spLocks noChangeArrowheads="1"/>
            </p:cNvSpPr>
            <p:nvPr/>
          </p:nvSpPr>
          <p:spPr bwMode="auto">
            <a:xfrm>
              <a:off x="3750" y="3139"/>
              <a:ext cx="2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 eaLnBrk="1" hangingPunct="1"/>
              <a:r>
                <a:rPr lang="en-US" sz="2000" b="1">
                  <a:latin typeface="Tahoma" pitchFamily="34" charset="0"/>
                  <a:sym typeface="Symbol" pitchFamily="18" charset="2"/>
                </a:rPr>
                <a:t></a:t>
              </a:r>
            </a:p>
          </p:txBody>
        </p:sp>
        <p:grpSp>
          <p:nvGrpSpPr>
            <p:cNvPr id="21518" name="Group 35"/>
            <p:cNvGrpSpPr>
              <a:grpSpLocks/>
            </p:cNvGrpSpPr>
            <p:nvPr/>
          </p:nvGrpSpPr>
          <p:grpSpPr bwMode="auto">
            <a:xfrm>
              <a:off x="4678" y="3072"/>
              <a:ext cx="768" cy="384"/>
              <a:chOff x="3840" y="960"/>
              <a:chExt cx="768" cy="384"/>
            </a:xfrm>
          </p:grpSpPr>
          <p:sp>
            <p:nvSpPr>
              <p:cNvPr id="21545" name="AutoShape 36"/>
              <p:cNvSpPr>
                <a:spLocks noChangeArrowheads="1"/>
              </p:cNvSpPr>
              <p:nvPr/>
            </p:nvSpPr>
            <p:spPr bwMode="auto">
              <a:xfrm>
                <a:off x="3840" y="960"/>
                <a:ext cx="768" cy="384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6" name="Rectangle 37"/>
              <p:cNvSpPr>
                <a:spLocks noChangeArrowheads="1"/>
              </p:cNvSpPr>
              <p:nvPr/>
            </p:nvSpPr>
            <p:spPr bwMode="auto">
              <a:xfrm>
                <a:off x="4032" y="960"/>
                <a:ext cx="384" cy="384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7" name="Line 38"/>
              <p:cNvSpPr>
                <a:spLocks noChangeShapeType="1"/>
              </p:cNvSpPr>
              <p:nvPr/>
            </p:nvSpPr>
            <p:spPr bwMode="auto">
              <a:xfrm>
                <a:off x="4032" y="1152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519" name="Text Box 39"/>
            <p:cNvSpPr txBox="1">
              <a:spLocks noChangeArrowheads="1"/>
            </p:cNvSpPr>
            <p:nvPr/>
          </p:nvSpPr>
          <p:spPr bwMode="auto">
            <a:xfrm>
              <a:off x="4642" y="3139"/>
              <a:ext cx="2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 eaLnBrk="1" hangingPunct="1"/>
              <a:r>
                <a:rPr lang="en-US" sz="2000" b="1">
                  <a:latin typeface="Tahoma" pitchFamily="34" charset="0"/>
                  <a:sym typeface="Symbol" pitchFamily="18" charset="2"/>
                </a:rPr>
                <a:t></a:t>
              </a:r>
            </a:p>
          </p:txBody>
        </p:sp>
        <p:sp>
          <p:nvSpPr>
            <p:cNvPr id="21520" name="Text Box 40"/>
            <p:cNvSpPr txBox="1">
              <a:spLocks noChangeArrowheads="1"/>
            </p:cNvSpPr>
            <p:nvPr/>
          </p:nvSpPr>
          <p:spPr bwMode="auto">
            <a:xfrm>
              <a:off x="5224" y="3139"/>
              <a:ext cx="2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 eaLnBrk="1" hangingPunct="1"/>
              <a:r>
                <a:rPr lang="en-US" sz="2000" b="1">
                  <a:latin typeface="Tahoma" pitchFamily="34" charset="0"/>
                  <a:sym typeface="Symbol" pitchFamily="18" charset="2"/>
                </a:rPr>
                <a:t></a:t>
              </a:r>
            </a:p>
          </p:txBody>
        </p:sp>
        <p:grpSp>
          <p:nvGrpSpPr>
            <p:cNvPr id="21521" name="Group 41"/>
            <p:cNvGrpSpPr>
              <a:grpSpLocks/>
            </p:cNvGrpSpPr>
            <p:nvPr/>
          </p:nvGrpSpPr>
          <p:grpSpPr bwMode="auto">
            <a:xfrm>
              <a:off x="3504" y="1440"/>
              <a:ext cx="210" cy="538"/>
              <a:chOff x="3504" y="1440"/>
              <a:chExt cx="210" cy="538"/>
            </a:xfrm>
          </p:grpSpPr>
          <p:sp>
            <p:nvSpPr>
              <p:cNvPr id="21543" name="Text Box 42"/>
              <p:cNvSpPr txBox="1">
                <a:spLocks noChangeArrowheads="1"/>
              </p:cNvSpPr>
              <p:nvPr/>
            </p:nvSpPr>
            <p:spPr bwMode="auto">
              <a:xfrm>
                <a:off x="3504" y="1728"/>
                <a:ext cx="21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6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6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6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6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6" charset="0"/>
                  </a:defRPr>
                </a:lvl9pPr>
              </a:lstStyle>
              <a:p>
                <a:pPr algn="ctr" eaLnBrk="1" hangingPunct="1"/>
                <a:r>
                  <a:rPr lang="en-US" sz="2000">
                    <a:solidFill>
                      <a:schemeClr val="tx2"/>
                    </a:solidFill>
                    <a:latin typeface="Tahoma" pitchFamily="34" charset="0"/>
                  </a:rPr>
                  <a:t>B</a:t>
                </a:r>
              </a:p>
            </p:txBody>
          </p:sp>
          <p:cxnSp>
            <p:nvCxnSpPr>
              <p:cNvPr id="21544" name="AutoShape 43"/>
              <p:cNvCxnSpPr>
                <a:cxnSpLocks noChangeShapeType="1"/>
              </p:cNvCxnSpPr>
              <p:nvPr/>
            </p:nvCxnSpPr>
            <p:spPr bwMode="auto">
              <a:xfrm rot="16200000" flipH="1">
                <a:off x="3461" y="1579"/>
                <a:ext cx="288" cy="9"/>
              </a:xfrm>
              <a:prstGeom prst="curvedConnector3">
                <a:avLst>
                  <a:gd name="adj1" fmla="val 50000"/>
                </a:avLst>
              </a:prstGeom>
              <a:noFill/>
              <a:ln w="19050">
                <a:solidFill>
                  <a:schemeClr val="tx2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1522" name="Group 44"/>
            <p:cNvGrpSpPr>
              <a:grpSpLocks/>
            </p:cNvGrpSpPr>
            <p:nvPr/>
          </p:nvGrpSpPr>
          <p:grpSpPr bwMode="auto">
            <a:xfrm>
              <a:off x="2784" y="2400"/>
              <a:ext cx="210" cy="538"/>
              <a:chOff x="3504" y="1440"/>
              <a:chExt cx="210" cy="538"/>
            </a:xfrm>
          </p:grpSpPr>
          <p:sp>
            <p:nvSpPr>
              <p:cNvPr id="21541" name="Text Box 45"/>
              <p:cNvSpPr txBox="1">
                <a:spLocks noChangeArrowheads="1"/>
              </p:cNvSpPr>
              <p:nvPr/>
            </p:nvSpPr>
            <p:spPr bwMode="auto">
              <a:xfrm>
                <a:off x="3504" y="1728"/>
                <a:ext cx="21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6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6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6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6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6" charset="0"/>
                  </a:defRPr>
                </a:lvl9pPr>
              </a:lstStyle>
              <a:p>
                <a:pPr algn="ctr" eaLnBrk="1" hangingPunct="1"/>
                <a:r>
                  <a:rPr lang="en-US" sz="2000">
                    <a:solidFill>
                      <a:schemeClr val="tx2"/>
                    </a:solidFill>
                    <a:latin typeface="Tahoma" pitchFamily="34" charset="0"/>
                  </a:rPr>
                  <a:t>A</a:t>
                </a:r>
              </a:p>
            </p:txBody>
          </p:sp>
          <p:cxnSp>
            <p:nvCxnSpPr>
              <p:cNvPr id="21542" name="AutoShape 46"/>
              <p:cNvCxnSpPr>
                <a:cxnSpLocks noChangeShapeType="1"/>
              </p:cNvCxnSpPr>
              <p:nvPr/>
            </p:nvCxnSpPr>
            <p:spPr bwMode="auto">
              <a:xfrm rot="16200000" flipH="1">
                <a:off x="3461" y="1579"/>
                <a:ext cx="288" cy="9"/>
              </a:xfrm>
              <a:prstGeom prst="curvedConnector3">
                <a:avLst>
                  <a:gd name="adj1" fmla="val 50000"/>
                </a:avLst>
              </a:prstGeom>
              <a:noFill/>
              <a:ln w="19050">
                <a:solidFill>
                  <a:schemeClr val="tx2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1523" name="Group 47"/>
            <p:cNvGrpSpPr>
              <a:grpSpLocks/>
            </p:cNvGrpSpPr>
            <p:nvPr/>
          </p:nvGrpSpPr>
          <p:grpSpPr bwMode="auto">
            <a:xfrm>
              <a:off x="4217" y="2400"/>
              <a:ext cx="225" cy="538"/>
              <a:chOff x="3497" y="1440"/>
              <a:chExt cx="225" cy="538"/>
            </a:xfrm>
          </p:grpSpPr>
          <p:sp>
            <p:nvSpPr>
              <p:cNvPr id="21539" name="Text Box 48"/>
              <p:cNvSpPr txBox="1">
                <a:spLocks noChangeArrowheads="1"/>
              </p:cNvSpPr>
              <p:nvPr/>
            </p:nvSpPr>
            <p:spPr bwMode="auto">
              <a:xfrm>
                <a:off x="3497" y="1728"/>
                <a:ext cx="22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6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6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6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6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6" charset="0"/>
                  </a:defRPr>
                </a:lvl9pPr>
              </a:lstStyle>
              <a:p>
                <a:pPr algn="ctr" eaLnBrk="1" hangingPunct="1"/>
                <a:r>
                  <a:rPr lang="en-US" sz="2000">
                    <a:solidFill>
                      <a:schemeClr val="tx2"/>
                    </a:solidFill>
                    <a:latin typeface="Tahoma" pitchFamily="34" charset="0"/>
                  </a:rPr>
                  <a:t>D</a:t>
                </a:r>
              </a:p>
            </p:txBody>
          </p:sp>
          <p:cxnSp>
            <p:nvCxnSpPr>
              <p:cNvPr id="21540" name="AutoShape 49"/>
              <p:cNvCxnSpPr>
                <a:cxnSpLocks noChangeShapeType="1"/>
              </p:cNvCxnSpPr>
              <p:nvPr/>
            </p:nvCxnSpPr>
            <p:spPr bwMode="auto">
              <a:xfrm rot="16200000" flipH="1">
                <a:off x="3461" y="1579"/>
                <a:ext cx="288" cy="9"/>
              </a:xfrm>
              <a:prstGeom prst="curvedConnector3">
                <a:avLst>
                  <a:gd name="adj1" fmla="val 50000"/>
                </a:avLst>
              </a:prstGeom>
              <a:noFill/>
              <a:ln w="19050">
                <a:solidFill>
                  <a:schemeClr val="tx2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1524" name="Group 50"/>
            <p:cNvGrpSpPr>
              <a:grpSpLocks/>
            </p:cNvGrpSpPr>
            <p:nvPr/>
          </p:nvGrpSpPr>
          <p:grpSpPr bwMode="auto">
            <a:xfrm>
              <a:off x="3492" y="3360"/>
              <a:ext cx="210" cy="538"/>
              <a:chOff x="3504" y="1440"/>
              <a:chExt cx="210" cy="538"/>
            </a:xfrm>
          </p:grpSpPr>
          <p:sp>
            <p:nvSpPr>
              <p:cNvPr id="21537" name="Text Box 51"/>
              <p:cNvSpPr txBox="1">
                <a:spLocks noChangeArrowheads="1"/>
              </p:cNvSpPr>
              <p:nvPr/>
            </p:nvSpPr>
            <p:spPr bwMode="auto">
              <a:xfrm>
                <a:off x="3504" y="1728"/>
                <a:ext cx="21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6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6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6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6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6" charset="0"/>
                  </a:defRPr>
                </a:lvl9pPr>
              </a:lstStyle>
              <a:p>
                <a:pPr algn="ctr" eaLnBrk="1" hangingPunct="1"/>
                <a:r>
                  <a:rPr lang="en-US" sz="2000">
                    <a:solidFill>
                      <a:schemeClr val="tx2"/>
                    </a:solidFill>
                    <a:latin typeface="Tahoma" pitchFamily="34" charset="0"/>
                  </a:rPr>
                  <a:t>C</a:t>
                </a:r>
              </a:p>
            </p:txBody>
          </p:sp>
          <p:cxnSp>
            <p:nvCxnSpPr>
              <p:cNvPr id="21538" name="AutoShape 52"/>
              <p:cNvCxnSpPr>
                <a:cxnSpLocks noChangeShapeType="1"/>
              </p:cNvCxnSpPr>
              <p:nvPr/>
            </p:nvCxnSpPr>
            <p:spPr bwMode="auto">
              <a:xfrm rot="16200000" flipH="1">
                <a:off x="3461" y="1579"/>
                <a:ext cx="288" cy="9"/>
              </a:xfrm>
              <a:prstGeom prst="curvedConnector3">
                <a:avLst>
                  <a:gd name="adj1" fmla="val 50000"/>
                </a:avLst>
              </a:prstGeom>
              <a:noFill/>
              <a:ln w="19050">
                <a:solidFill>
                  <a:schemeClr val="tx2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1525" name="Group 53"/>
            <p:cNvGrpSpPr>
              <a:grpSpLocks/>
            </p:cNvGrpSpPr>
            <p:nvPr/>
          </p:nvGrpSpPr>
          <p:grpSpPr bwMode="auto">
            <a:xfrm>
              <a:off x="4962" y="3360"/>
              <a:ext cx="206" cy="538"/>
              <a:chOff x="3506" y="1440"/>
              <a:chExt cx="206" cy="538"/>
            </a:xfrm>
          </p:grpSpPr>
          <p:sp>
            <p:nvSpPr>
              <p:cNvPr id="21535" name="Text Box 54"/>
              <p:cNvSpPr txBox="1">
                <a:spLocks noChangeArrowheads="1"/>
              </p:cNvSpPr>
              <p:nvPr/>
            </p:nvSpPr>
            <p:spPr bwMode="auto">
              <a:xfrm>
                <a:off x="3506" y="1728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6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6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6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6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6" charset="0"/>
                  </a:defRPr>
                </a:lvl9pPr>
              </a:lstStyle>
              <a:p>
                <a:pPr algn="ctr" eaLnBrk="1" hangingPunct="1"/>
                <a:r>
                  <a:rPr lang="en-US" sz="2000">
                    <a:solidFill>
                      <a:schemeClr val="tx2"/>
                    </a:solidFill>
                    <a:latin typeface="Tahoma" pitchFamily="34" charset="0"/>
                  </a:rPr>
                  <a:t>E</a:t>
                </a:r>
              </a:p>
            </p:txBody>
          </p:sp>
          <p:cxnSp>
            <p:nvCxnSpPr>
              <p:cNvPr id="21536" name="AutoShape 55"/>
              <p:cNvCxnSpPr>
                <a:cxnSpLocks noChangeShapeType="1"/>
              </p:cNvCxnSpPr>
              <p:nvPr/>
            </p:nvCxnSpPr>
            <p:spPr bwMode="auto">
              <a:xfrm rot="16200000" flipH="1">
                <a:off x="3461" y="1579"/>
                <a:ext cx="288" cy="9"/>
              </a:xfrm>
              <a:prstGeom prst="curvedConnector3">
                <a:avLst>
                  <a:gd name="adj1" fmla="val 50000"/>
                </a:avLst>
              </a:prstGeom>
              <a:noFill/>
              <a:ln w="19050">
                <a:solidFill>
                  <a:schemeClr val="tx2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1526" name="Freeform 56"/>
            <p:cNvSpPr>
              <a:spLocks/>
            </p:cNvSpPr>
            <p:nvPr/>
          </p:nvSpPr>
          <p:spPr bwMode="auto">
            <a:xfrm>
              <a:off x="2792" y="1536"/>
              <a:ext cx="720" cy="672"/>
            </a:xfrm>
            <a:custGeom>
              <a:avLst/>
              <a:gdLst>
                <a:gd name="T0" fmla="*/ 88 w 720"/>
                <a:gd name="T1" fmla="*/ 672 h 672"/>
                <a:gd name="T2" fmla="*/ 88 w 720"/>
                <a:gd name="T3" fmla="*/ 384 h 672"/>
                <a:gd name="T4" fmla="*/ 616 w 720"/>
                <a:gd name="T5" fmla="*/ 192 h 672"/>
                <a:gd name="T6" fmla="*/ 712 w 720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20" h="672">
                  <a:moveTo>
                    <a:pt x="88" y="672"/>
                  </a:moveTo>
                  <a:cubicBezTo>
                    <a:pt x="44" y="568"/>
                    <a:pt x="0" y="464"/>
                    <a:pt x="88" y="384"/>
                  </a:cubicBezTo>
                  <a:cubicBezTo>
                    <a:pt x="176" y="304"/>
                    <a:pt x="512" y="256"/>
                    <a:pt x="616" y="192"/>
                  </a:cubicBezTo>
                  <a:cubicBezTo>
                    <a:pt x="720" y="128"/>
                    <a:pt x="716" y="64"/>
                    <a:pt x="712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7" name="Freeform 57"/>
            <p:cNvSpPr>
              <a:spLocks/>
            </p:cNvSpPr>
            <p:nvPr/>
          </p:nvSpPr>
          <p:spPr bwMode="auto">
            <a:xfrm flipH="1">
              <a:off x="3684" y="1536"/>
              <a:ext cx="720" cy="672"/>
            </a:xfrm>
            <a:custGeom>
              <a:avLst/>
              <a:gdLst>
                <a:gd name="T0" fmla="*/ 88 w 720"/>
                <a:gd name="T1" fmla="*/ 672 h 672"/>
                <a:gd name="T2" fmla="*/ 88 w 720"/>
                <a:gd name="T3" fmla="*/ 384 h 672"/>
                <a:gd name="T4" fmla="*/ 616 w 720"/>
                <a:gd name="T5" fmla="*/ 192 h 672"/>
                <a:gd name="T6" fmla="*/ 712 w 720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20" h="672">
                  <a:moveTo>
                    <a:pt x="88" y="672"/>
                  </a:moveTo>
                  <a:cubicBezTo>
                    <a:pt x="44" y="568"/>
                    <a:pt x="0" y="464"/>
                    <a:pt x="88" y="384"/>
                  </a:cubicBezTo>
                  <a:cubicBezTo>
                    <a:pt x="176" y="304"/>
                    <a:pt x="512" y="256"/>
                    <a:pt x="616" y="192"/>
                  </a:cubicBezTo>
                  <a:cubicBezTo>
                    <a:pt x="720" y="128"/>
                    <a:pt x="716" y="64"/>
                    <a:pt x="712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8" name="Freeform 58"/>
            <p:cNvSpPr>
              <a:spLocks/>
            </p:cNvSpPr>
            <p:nvPr/>
          </p:nvSpPr>
          <p:spPr bwMode="auto">
            <a:xfrm flipH="1">
              <a:off x="4416" y="2496"/>
              <a:ext cx="720" cy="672"/>
            </a:xfrm>
            <a:custGeom>
              <a:avLst/>
              <a:gdLst>
                <a:gd name="T0" fmla="*/ 88 w 720"/>
                <a:gd name="T1" fmla="*/ 672 h 672"/>
                <a:gd name="T2" fmla="*/ 88 w 720"/>
                <a:gd name="T3" fmla="*/ 384 h 672"/>
                <a:gd name="T4" fmla="*/ 616 w 720"/>
                <a:gd name="T5" fmla="*/ 192 h 672"/>
                <a:gd name="T6" fmla="*/ 712 w 720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20" h="672">
                  <a:moveTo>
                    <a:pt x="88" y="672"/>
                  </a:moveTo>
                  <a:cubicBezTo>
                    <a:pt x="44" y="568"/>
                    <a:pt x="0" y="464"/>
                    <a:pt x="88" y="384"/>
                  </a:cubicBezTo>
                  <a:cubicBezTo>
                    <a:pt x="176" y="304"/>
                    <a:pt x="512" y="256"/>
                    <a:pt x="616" y="192"/>
                  </a:cubicBezTo>
                  <a:cubicBezTo>
                    <a:pt x="720" y="128"/>
                    <a:pt x="716" y="64"/>
                    <a:pt x="712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9" name="Freeform 59"/>
            <p:cNvSpPr>
              <a:spLocks/>
            </p:cNvSpPr>
            <p:nvPr/>
          </p:nvSpPr>
          <p:spPr bwMode="auto">
            <a:xfrm>
              <a:off x="3504" y="2496"/>
              <a:ext cx="720" cy="672"/>
            </a:xfrm>
            <a:custGeom>
              <a:avLst/>
              <a:gdLst>
                <a:gd name="T0" fmla="*/ 88 w 720"/>
                <a:gd name="T1" fmla="*/ 672 h 672"/>
                <a:gd name="T2" fmla="*/ 88 w 720"/>
                <a:gd name="T3" fmla="*/ 384 h 672"/>
                <a:gd name="T4" fmla="*/ 616 w 720"/>
                <a:gd name="T5" fmla="*/ 192 h 672"/>
                <a:gd name="T6" fmla="*/ 712 w 720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20" h="672">
                  <a:moveTo>
                    <a:pt x="88" y="672"/>
                  </a:moveTo>
                  <a:cubicBezTo>
                    <a:pt x="44" y="568"/>
                    <a:pt x="0" y="464"/>
                    <a:pt x="88" y="384"/>
                  </a:cubicBezTo>
                  <a:cubicBezTo>
                    <a:pt x="176" y="304"/>
                    <a:pt x="512" y="256"/>
                    <a:pt x="616" y="192"/>
                  </a:cubicBezTo>
                  <a:cubicBezTo>
                    <a:pt x="720" y="128"/>
                    <a:pt x="716" y="64"/>
                    <a:pt x="712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0" name="Freeform 60"/>
            <p:cNvSpPr>
              <a:spLocks/>
            </p:cNvSpPr>
            <p:nvPr/>
          </p:nvSpPr>
          <p:spPr bwMode="auto">
            <a:xfrm>
              <a:off x="2589" y="1338"/>
              <a:ext cx="699" cy="762"/>
            </a:xfrm>
            <a:custGeom>
              <a:avLst/>
              <a:gdLst>
                <a:gd name="T0" fmla="*/ 699 w 699"/>
                <a:gd name="T1" fmla="*/ 0 h 762"/>
                <a:gd name="T2" fmla="*/ 87 w 699"/>
                <a:gd name="T3" fmla="*/ 246 h 762"/>
                <a:gd name="T4" fmla="*/ 177 w 699"/>
                <a:gd name="T5" fmla="*/ 762 h 76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99" h="762">
                  <a:moveTo>
                    <a:pt x="699" y="0"/>
                  </a:moveTo>
                  <a:cubicBezTo>
                    <a:pt x="597" y="41"/>
                    <a:pt x="174" y="119"/>
                    <a:pt x="87" y="246"/>
                  </a:cubicBezTo>
                  <a:cubicBezTo>
                    <a:pt x="0" y="373"/>
                    <a:pt x="158" y="655"/>
                    <a:pt x="177" y="762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1" name="Freeform 61"/>
            <p:cNvSpPr>
              <a:spLocks/>
            </p:cNvSpPr>
            <p:nvPr/>
          </p:nvSpPr>
          <p:spPr bwMode="auto">
            <a:xfrm flipH="1">
              <a:off x="3888" y="1344"/>
              <a:ext cx="768" cy="762"/>
            </a:xfrm>
            <a:custGeom>
              <a:avLst/>
              <a:gdLst>
                <a:gd name="T0" fmla="*/ 927 w 699"/>
                <a:gd name="T1" fmla="*/ 0 h 762"/>
                <a:gd name="T2" fmla="*/ 115 w 699"/>
                <a:gd name="T3" fmla="*/ 246 h 762"/>
                <a:gd name="T4" fmla="*/ 234 w 699"/>
                <a:gd name="T5" fmla="*/ 762 h 76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99" h="762">
                  <a:moveTo>
                    <a:pt x="699" y="0"/>
                  </a:moveTo>
                  <a:cubicBezTo>
                    <a:pt x="597" y="41"/>
                    <a:pt x="174" y="119"/>
                    <a:pt x="87" y="246"/>
                  </a:cubicBezTo>
                  <a:cubicBezTo>
                    <a:pt x="0" y="373"/>
                    <a:pt x="158" y="655"/>
                    <a:pt x="177" y="762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2" name="Freeform 62"/>
            <p:cNvSpPr>
              <a:spLocks/>
            </p:cNvSpPr>
            <p:nvPr/>
          </p:nvSpPr>
          <p:spPr bwMode="auto">
            <a:xfrm flipH="1">
              <a:off x="4608" y="2304"/>
              <a:ext cx="768" cy="762"/>
            </a:xfrm>
            <a:custGeom>
              <a:avLst/>
              <a:gdLst>
                <a:gd name="T0" fmla="*/ 927 w 699"/>
                <a:gd name="T1" fmla="*/ 0 h 762"/>
                <a:gd name="T2" fmla="*/ 115 w 699"/>
                <a:gd name="T3" fmla="*/ 246 h 762"/>
                <a:gd name="T4" fmla="*/ 234 w 699"/>
                <a:gd name="T5" fmla="*/ 762 h 76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99" h="762">
                  <a:moveTo>
                    <a:pt x="699" y="0"/>
                  </a:moveTo>
                  <a:cubicBezTo>
                    <a:pt x="597" y="41"/>
                    <a:pt x="174" y="119"/>
                    <a:pt x="87" y="246"/>
                  </a:cubicBezTo>
                  <a:cubicBezTo>
                    <a:pt x="0" y="373"/>
                    <a:pt x="158" y="655"/>
                    <a:pt x="177" y="762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3" name="Freeform 63"/>
            <p:cNvSpPr>
              <a:spLocks/>
            </p:cNvSpPr>
            <p:nvPr/>
          </p:nvSpPr>
          <p:spPr bwMode="auto">
            <a:xfrm>
              <a:off x="3312" y="2304"/>
              <a:ext cx="699" cy="762"/>
            </a:xfrm>
            <a:custGeom>
              <a:avLst/>
              <a:gdLst>
                <a:gd name="T0" fmla="*/ 699 w 699"/>
                <a:gd name="T1" fmla="*/ 0 h 762"/>
                <a:gd name="T2" fmla="*/ 87 w 699"/>
                <a:gd name="T3" fmla="*/ 246 h 762"/>
                <a:gd name="T4" fmla="*/ 177 w 699"/>
                <a:gd name="T5" fmla="*/ 762 h 76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99" h="762">
                  <a:moveTo>
                    <a:pt x="699" y="0"/>
                  </a:moveTo>
                  <a:cubicBezTo>
                    <a:pt x="597" y="41"/>
                    <a:pt x="174" y="119"/>
                    <a:pt x="87" y="246"/>
                  </a:cubicBezTo>
                  <a:cubicBezTo>
                    <a:pt x="0" y="373"/>
                    <a:pt x="158" y="655"/>
                    <a:pt x="177" y="762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4" name="Text Box 64"/>
            <p:cNvSpPr txBox="1">
              <a:spLocks noChangeArrowheads="1"/>
            </p:cNvSpPr>
            <p:nvPr/>
          </p:nvSpPr>
          <p:spPr bwMode="auto">
            <a:xfrm>
              <a:off x="3462" y="1116"/>
              <a:ext cx="2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 eaLnBrk="1" hangingPunct="1"/>
              <a:r>
                <a:rPr lang="en-US" sz="2000" b="1">
                  <a:latin typeface="Tahoma" pitchFamily="34" charset="0"/>
                  <a:sym typeface="Symbol" pitchFamily="18" charset="2"/>
                </a:rPr>
                <a:t>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032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Tree Traversal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762000"/>
            <a:ext cx="8001000" cy="60960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Three main methods: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2999"/>
            <a:ext cx="8467725" cy="551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776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Preorder Traversal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4402138" cy="1962150"/>
          </a:xfrm>
        </p:spPr>
        <p:txBody>
          <a:bodyPr>
            <a:noAutofit/>
          </a:bodyPr>
          <a:lstStyle/>
          <a:p>
            <a:pPr eaLnBrk="1" hangingPunct="1"/>
            <a:r>
              <a:rPr lang="en-US" sz="2000" dirty="0" smtClean="0"/>
              <a:t>A traversal visits the nodes of a tree in a systematic manner</a:t>
            </a:r>
          </a:p>
          <a:p>
            <a:pPr eaLnBrk="1" hangingPunct="1"/>
            <a:r>
              <a:rPr lang="en-US" sz="2000" dirty="0" smtClean="0"/>
              <a:t>In a preorder traversal, a node is visited before its descendants </a:t>
            </a:r>
          </a:p>
          <a:p>
            <a:pPr eaLnBrk="1" hangingPunct="1"/>
            <a:r>
              <a:rPr lang="en-US" sz="2000" dirty="0" smtClean="0"/>
              <a:t>Application: print a structured document</a:t>
            </a:r>
          </a:p>
        </p:txBody>
      </p:sp>
      <p:grpSp>
        <p:nvGrpSpPr>
          <p:cNvPr id="15364" name="Group 4"/>
          <p:cNvGrpSpPr>
            <a:grpSpLocks/>
          </p:cNvGrpSpPr>
          <p:nvPr/>
        </p:nvGrpSpPr>
        <p:grpSpPr bwMode="auto">
          <a:xfrm>
            <a:off x="457200" y="3733800"/>
            <a:ext cx="8267700" cy="2590800"/>
            <a:chOff x="288" y="2352"/>
            <a:chExt cx="5208" cy="1632"/>
          </a:xfrm>
        </p:grpSpPr>
        <p:sp>
          <p:nvSpPr>
            <p:cNvPr id="15366" name="AutoShape 5"/>
            <p:cNvSpPr>
              <a:spLocks noChangeAspect="1" noChangeArrowheads="1"/>
            </p:cNvSpPr>
            <p:nvPr/>
          </p:nvSpPr>
          <p:spPr bwMode="auto">
            <a:xfrm>
              <a:off x="2573" y="2496"/>
              <a:ext cx="869" cy="24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itchFamily="34" charset="0"/>
                </a:rPr>
                <a:t>Become Rich</a:t>
              </a:r>
            </a:p>
          </p:txBody>
        </p:sp>
        <p:sp>
          <p:nvSpPr>
            <p:cNvPr id="15367" name="AutoShape 6"/>
            <p:cNvSpPr>
              <a:spLocks noChangeAspect="1" noChangeArrowheads="1"/>
            </p:cNvSpPr>
            <p:nvPr/>
          </p:nvSpPr>
          <p:spPr bwMode="auto">
            <a:xfrm>
              <a:off x="747" y="3072"/>
              <a:ext cx="936" cy="24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itchFamily="34" charset="0"/>
                </a:rPr>
                <a:t>1. Motivations</a:t>
              </a:r>
            </a:p>
          </p:txBody>
        </p:sp>
        <p:sp>
          <p:nvSpPr>
            <p:cNvPr id="15368" name="AutoShape 7"/>
            <p:cNvSpPr>
              <a:spLocks noChangeAspect="1" noChangeArrowheads="1"/>
            </p:cNvSpPr>
            <p:nvPr/>
          </p:nvSpPr>
          <p:spPr bwMode="auto">
            <a:xfrm>
              <a:off x="4338" y="3072"/>
              <a:ext cx="1158" cy="24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itchFamily="34" charset="0"/>
                </a:rPr>
                <a:t>3. Success Stories</a:t>
              </a:r>
            </a:p>
          </p:txBody>
        </p:sp>
        <p:sp>
          <p:nvSpPr>
            <p:cNvPr id="15369" name="AutoShape 8"/>
            <p:cNvSpPr>
              <a:spLocks noChangeAspect="1" noChangeArrowheads="1"/>
            </p:cNvSpPr>
            <p:nvPr/>
          </p:nvSpPr>
          <p:spPr bwMode="auto">
            <a:xfrm>
              <a:off x="3306" y="3072"/>
              <a:ext cx="772" cy="24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itchFamily="34" charset="0"/>
                </a:rPr>
                <a:t>2. Methods</a:t>
              </a:r>
            </a:p>
          </p:txBody>
        </p:sp>
        <p:sp>
          <p:nvSpPr>
            <p:cNvPr id="15370" name="AutoShape 9"/>
            <p:cNvSpPr>
              <a:spLocks noChangeAspect="1" noChangeArrowheads="1"/>
            </p:cNvSpPr>
            <p:nvPr/>
          </p:nvSpPr>
          <p:spPr bwMode="auto">
            <a:xfrm>
              <a:off x="2322" y="3573"/>
              <a:ext cx="864" cy="41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1600">
                  <a:latin typeface="Tahoma" pitchFamily="34" charset="0"/>
                </a:rPr>
                <a:t>2.1 Get a CS PhD</a:t>
              </a:r>
            </a:p>
          </p:txBody>
        </p:sp>
        <p:sp>
          <p:nvSpPr>
            <p:cNvPr id="15371" name="AutoShape 10"/>
            <p:cNvSpPr>
              <a:spLocks noChangeAspect="1" noChangeArrowheads="1"/>
            </p:cNvSpPr>
            <p:nvPr/>
          </p:nvSpPr>
          <p:spPr bwMode="auto">
            <a:xfrm>
              <a:off x="3297" y="3573"/>
              <a:ext cx="801" cy="41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1600">
                  <a:latin typeface="Tahoma" pitchFamily="34" charset="0"/>
                </a:rPr>
                <a:t>2.2 </a:t>
              </a:r>
              <a:r>
                <a:rPr lang="en-US" sz="1600">
                  <a:latin typeface="Arial" charset="0"/>
                </a:rPr>
                <a:t>Start a Web Site </a:t>
              </a:r>
            </a:p>
          </p:txBody>
        </p:sp>
        <p:sp>
          <p:nvSpPr>
            <p:cNvPr id="15372" name="AutoShape 11"/>
            <p:cNvSpPr>
              <a:spLocks noChangeAspect="1" noChangeArrowheads="1"/>
            </p:cNvSpPr>
            <p:nvPr/>
          </p:nvSpPr>
          <p:spPr bwMode="auto">
            <a:xfrm>
              <a:off x="288" y="3558"/>
              <a:ext cx="746" cy="41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1600">
                  <a:latin typeface="Tahoma" pitchFamily="34" charset="0"/>
                </a:rPr>
                <a:t>1.1 Enjoy Life</a:t>
              </a:r>
            </a:p>
          </p:txBody>
        </p:sp>
        <p:sp>
          <p:nvSpPr>
            <p:cNvPr id="15373" name="AutoShape 12"/>
            <p:cNvSpPr>
              <a:spLocks noChangeAspect="1" noChangeArrowheads="1"/>
            </p:cNvSpPr>
            <p:nvPr/>
          </p:nvSpPr>
          <p:spPr bwMode="auto">
            <a:xfrm>
              <a:off x="1266" y="3573"/>
              <a:ext cx="912" cy="41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1600">
                  <a:latin typeface="Tahoma" pitchFamily="34" charset="0"/>
                </a:rPr>
                <a:t>1.2 Help Poor Friends</a:t>
              </a:r>
            </a:p>
          </p:txBody>
        </p:sp>
        <p:cxnSp>
          <p:nvCxnSpPr>
            <p:cNvPr id="15374" name="AutoShape 13"/>
            <p:cNvCxnSpPr>
              <a:cxnSpLocks noChangeShapeType="1"/>
              <a:stCxn id="15366" idx="2"/>
              <a:endCxn id="15367" idx="0"/>
            </p:cNvCxnSpPr>
            <p:nvPr/>
          </p:nvCxnSpPr>
          <p:spPr bwMode="auto">
            <a:xfrm flipH="1">
              <a:off x="1215" y="2743"/>
              <a:ext cx="1793" cy="32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75" name="AutoShape 14"/>
            <p:cNvCxnSpPr>
              <a:cxnSpLocks noChangeShapeType="1"/>
              <a:stCxn id="15366" idx="2"/>
              <a:endCxn id="15369" idx="0"/>
            </p:cNvCxnSpPr>
            <p:nvPr/>
          </p:nvCxnSpPr>
          <p:spPr bwMode="auto">
            <a:xfrm>
              <a:off x="3008" y="2743"/>
              <a:ext cx="684" cy="32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76" name="AutoShape 15"/>
            <p:cNvCxnSpPr>
              <a:cxnSpLocks noChangeShapeType="1"/>
              <a:stCxn id="15366" idx="2"/>
              <a:endCxn id="15368" idx="0"/>
            </p:cNvCxnSpPr>
            <p:nvPr/>
          </p:nvCxnSpPr>
          <p:spPr bwMode="auto">
            <a:xfrm>
              <a:off x="3008" y="2743"/>
              <a:ext cx="1909" cy="32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77" name="AutoShape 16"/>
            <p:cNvCxnSpPr>
              <a:cxnSpLocks noChangeShapeType="1"/>
              <a:stCxn id="15369" idx="2"/>
              <a:endCxn id="15371" idx="0"/>
            </p:cNvCxnSpPr>
            <p:nvPr/>
          </p:nvCxnSpPr>
          <p:spPr bwMode="auto">
            <a:xfrm>
              <a:off x="3692" y="3319"/>
              <a:ext cx="6" cy="24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78" name="AutoShape 17"/>
            <p:cNvCxnSpPr>
              <a:cxnSpLocks noChangeShapeType="1"/>
              <a:stCxn id="15369" idx="2"/>
              <a:endCxn id="15370" idx="0"/>
            </p:cNvCxnSpPr>
            <p:nvPr/>
          </p:nvCxnSpPr>
          <p:spPr bwMode="auto">
            <a:xfrm flipH="1">
              <a:off x="2754" y="3319"/>
              <a:ext cx="938" cy="24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79" name="AutoShape 18"/>
            <p:cNvCxnSpPr>
              <a:cxnSpLocks noChangeShapeType="1"/>
              <a:stCxn id="15367" idx="2"/>
              <a:endCxn id="15373" idx="0"/>
            </p:cNvCxnSpPr>
            <p:nvPr/>
          </p:nvCxnSpPr>
          <p:spPr bwMode="auto">
            <a:xfrm>
              <a:off x="1215" y="3319"/>
              <a:ext cx="507" cy="24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80" name="AutoShape 19"/>
            <p:cNvCxnSpPr>
              <a:cxnSpLocks noChangeShapeType="1"/>
              <a:stCxn id="15367" idx="2"/>
              <a:endCxn id="15372" idx="0"/>
            </p:cNvCxnSpPr>
            <p:nvPr/>
          </p:nvCxnSpPr>
          <p:spPr bwMode="auto">
            <a:xfrm flipH="1">
              <a:off x="661" y="3319"/>
              <a:ext cx="554" cy="23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381" name="AutoShape 20"/>
            <p:cNvSpPr>
              <a:spLocks noChangeAspect="1" noChangeArrowheads="1"/>
            </p:cNvSpPr>
            <p:nvPr/>
          </p:nvSpPr>
          <p:spPr bwMode="auto">
            <a:xfrm>
              <a:off x="4186" y="3573"/>
              <a:ext cx="968" cy="41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1600">
                  <a:latin typeface="Tahoma" pitchFamily="34" charset="0"/>
                </a:rPr>
                <a:t>2.3 </a:t>
              </a:r>
              <a:r>
                <a:rPr lang="en-US" sz="1600">
                  <a:latin typeface="Arial" charset="0"/>
                </a:rPr>
                <a:t>Acquired by Google</a:t>
              </a:r>
            </a:p>
          </p:txBody>
        </p:sp>
        <p:cxnSp>
          <p:nvCxnSpPr>
            <p:cNvPr id="15382" name="AutoShape 21"/>
            <p:cNvCxnSpPr>
              <a:cxnSpLocks noChangeShapeType="1"/>
              <a:stCxn id="15369" idx="2"/>
              <a:endCxn id="15381" idx="0"/>
            </p:cNvCxnSpPr>
            <p:nvPr/>
          </p:nvCxnSpPr>
          <p:spPr bwMode="auto">
            <a:xfrm>
              <a:off x="3692" y="3319"/>
              <a:ext cx="978" cy="24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383" name="Text Box 22"/>
            <p:cNvSpPr txBox="1">
              <a:spLocks noChangeArrowheads="1"/>
            </p:cNvSpPr>
            <p:nvPr/>
          </p:nvSpPr>
          <p:spPr bwMode="auto">
            <a:xfrm>
              <a:off x="2322" y="2352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 eaLnBrk="1" hangingPunct="1"/>
              <a:r>
                <a:rPr lang="en-US" sz="2000">
                  <a:solidFill>
                    <a:schemeClr val="tx2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5384" name="Text Box 23"/>
            <p:cNvSpPr txBox="1">
              <a:spLocks noChangeArrowheads="1"/>
            </p:cNvSpPr>
            <p:nvPr/>
          </p:nvSpPr>
          <p:spPr bwMode="auto">
            <a:xfrm>
              <a:off x="1093" y="2864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 eaLnBrk="1" hangingPunct="1"/>
              <a:r>
                <a:rPr lang="en-US" sz="2000">
                  <a:solidFill>
                    <a:schemeClr val="tx2"/>
                  </a:solidFill>
                  <a:latin typeface="Tahoma" pitchFamily="34" charset="0"/>
                </a:rPr>
                <a:t>2</a:t>
              </a:r>
            </a:p>
          </p:txBody>
        </p:sp>
        <p:sp>
          <p:nvSpPr>
            <p:cNvPr id="15385" name="Text Box 24"/>
            <p:cNvSpPr txBox="1">
              <a:spLocks noChangeArrowheads="1"/>
            </p:cNvSpPr>
            <p:nvPr/>
          </p:nvSpPr>
          <p:spPr bwMode="auto">
            <a:xfrm>
              <a:off x="546" y="3312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 eaLnBrk="1" hangingPunct="1"/>
              <a:r>
                <a:rPr lang="en-US" sz="2000">
                  <a:solidFill>
                    <a:schemeClr val="tx2"/>
                  </a:solidFill>
                  <a:latin typeface="Tahoma" pitchFamily="34" charset="0"/>
                </a:rPr>
                <a:t>3</a:t>
              </a:r>
            </a:p>
          </p:txBody>
        </p:sp>
        <p:sp>
          <p:nvSpPr>
            <p:cNvPr id="15386" name="Text Box 25"/>
            <p:cNvSpPr txBox="1">
              <a:spLocks noChangeArrowheads="1"/>
            </p:cNvSpPr>
            <p:nvPr/>
          </p:nvSpPr>
          <p:spPr bwMode="auto">
            <a:xfrm>
              <a:off x="3157" y="2864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 eaLnBrk="1" hangingPunct="1"/>
              <a:r>
                <a:rPr lang="en-US" sz="2000">
                  <a:solidFill>
                    <a:schemeClr val="tx2"/>
                  </a:solidFill>
                  <a:latin typeface="Tahoma" pitchFamily="34" charset="0"/>
                </a:rPr>
                <a:t>5</a:t>
              </a:r>
            </a:p>
          </p:txBody>
        </p:sp>
        <p:sp>
          <p:nvSpPr>
            <p:cNvPr id="15387" name="Text Box 26"/>
            <p:cNvSpPr txBox="1">
              <a:spLocks noChangeArrowheads="1"/>
            </p:cNvSpPr>
            <p:nvPr/>
          </p:nvSpPr>
          <p:spPr bwMode="auto">
            <a:xfrm>
              <a:off x="1639" y="3360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 eaLnBrk="1" hangingPunct="1"/>
              <a:r>
                <a:rPr lang="en-US" sz="2000">
                  <a:solidFill>
                    <a:schemeClr val="tx2"/>
                  </a:solidFill>
                  <a:latin typeface="Tahoma" pitchFamily="34" charset="0"/>
                </a:rPr>
                <a:t>4</a:t>
              </a:r>
            </a:p>
          </p:txBody>
        </p:sp>
        <p:sp>
          <p:nvSpPr>
            <p:cNvPr id="15388" name="Text Box 27"/>
            <p:cNvSpPr txBox="1">
              <a:spLocks noChangeArrowheads="1"/>
            </p:cNvSpPr>
            <p:nvPr/>
          </p:nvSpPr>
          <p:spPr bwMode="auto">
            <a:xfrm>
              <a:off x="2461" y="3332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 eaLnBrk="1" hangingPunct="1"/>
              <a:r>
                <a:rPr lang="en-US" sz="2000">
                  <a:solidFill>
                    <a:schemeClr val="tx2"/>
                  </a:solidFill>
                  <a:latin typeface="Tahoma" pitchFamily="34" charset="0"/>
                </a:rPr>
                <a:t>6</a:t>
              </a:r>
            </a:p>
          </p:txBody>
        </p:sp>
        <p:sp>
          <p:nvSpPr>
            <p:cNvPr id="15389" name="Text Box 28"/>
            <p:cNvSpPr txBox="1">
              <a:spLocks noChangeArrowheads="1"/>
            </p:cNvSpPr>
            <p:nvPr/>
          </p:nvSpPr>
          <p:spPr bwMode="auto">
            <a:xfrm>
              <a:off x="3469" y="3332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 eaLnBrk="1" hangingPunct="1"/>
              <a:r>
                <a:rPr lang="en-US" sz="2000">
                  <a:solidFill>
                    <a:schemeClr val="tx2"/>
                  </a:solidFill>
                  <a:latin typeface="Tahoma" pitchFamily="34" charset="0"/>
                </a:rPr>
                <a:t>7</a:t>
              </a:r>
            </a:p>
          </p:txBody>
        </p:sp>
        <p:sp>
          <p:nvSpPr>
            <p:cNvPr id="15390" name="Text Box 29"/>
            <p:cNvSpPr txBox="1">
              <a:spLocks noChangeArrowheads="1"/>
            </p:cNvSpPr>
            <p:nvPr/>
          </p:nvSpPr>
          <p:spPr bwMode="auto">
            <a:xfrm>
              <a:off x="4477" y="3332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 eaLnBrk="1" hangingPunct="1"/>
              <a:r>
                <a:rPr lang="en-US" sz="2000">
                  <a:solidFill>
                    <a:schemeClr val="tx2"/>
                  </a:solidFill>
                  <a:latin typeface="Tahoma" pitchFamily="34" charset="0"/>
                </a:rPr>
                <a:t>8</a:t>
              </a:r>
            </a:p>
          </p:txBody>
        </p:sp>
        <p:sp>
          <p:nvSpPr>
            <p:cNvPr id="15391" name="Text Box 30"/>
            <p:cNvSpPr txBox="1">
              <a:spLocks noChangeArrowheads="1"/>
            </p:cNvSpPr>
            <p:nvPr/>
          </p:nvSpPr>
          <p:spPr bwMode="auto">
            <a:xfrm>
              <a:off x="4981" y="2864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 eaLnBrk="1" hangingPunct="1"/>
              <a:r>
                <a:rPr lang="en-US" sz="2000">
                  <a:solidFill>
                    <a:schemeClr val="tx2"/>
                  </a:solidFill>
                  <a:latin typeface="Tahoma" pitchFamily="34" charset="0"/>
                </a:rPr>
                <a:t>9</a:t>
              </a:r>
            </a:p>
          </p:txBody>
        </p:sp>
      </p:grpSp>
      <p:sp>
        <p:nvSpPr>
          <p:cNvPr id="15365" name="Text Box 31"/>
          <p:cNvSpPr txBox="1">
            <a:spLocks noChangeArrowheads="1"/>
          </p:cNvSpPr>
          <p:nvPr/>
        </p:nvSpPr>
        <p:spPr bwMode="auto">
          <a:xfrm>
            <a:off x="5181600" y="1743075"/>
            <a:ext cx="3352800" cy="1381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b="1">
                <a:solidFill>
                  <a:srgbClr val="000000"/>
                </a:solidFill>
              </a:rPr>
              <a:t>Algorithm</a:t>
            </a:r>
            <a:r>
              <a:rPr lang="en-US" sz="2000"/>
              <a:t> </a:t>
            </a:r>
            <a:r>
              <a:rPr lang="en-US" sz="2000" b="1" i="1">
                <a:solidFill>
                  <a:schemeClr val="tx2"/>
                </a:solidFill>
              </a:rPr>
              <a:t>preOrder</a:t>
            </a:r>
            <a:r>
              <a:rPr lang="en-US" sz="2000">
                <a:solidFill>
                  <a:schemeClr val="tx2"/>
                </a:solidFill>
              </a:rPr>
              <a:t>(</a:t>
            </a:r>
            <a:r>
              <a:rPr lang="en-US" sz="2000" b="1" i="1">
                <a:solidFill>
                  <a:schemeClr val="tx2"/>
                </a:solidFill>
              </a:rPr>
              <a:t>v</a:t>
            </a:r>
            <a:r>
              <a:rPr lang="en-US" sz="2000">
                <a:solidFill>
                  <a:schemeClr val="tx2"/>
                </a:solidFill>
              </a:rPr>
              <a:t>)</a:t>
            </a:r>
            <a:endParaRPr lang="en-US" sz="2000"/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sz="2000" b="1" i="1">
                <a:solidFill>
                  <a:schemeClr val="accent2"/>
                </a:solidFill>
              </a:rPr>
              <a:t>visit</a:t>
            </a:r>
            <a:r>
              <a:rPr lang="en-US" sz="2000">
                <a:solidFill>
                  <a:schemeClr val="accent2"/>
                </a:solidFill>
              </a:rPr>
              <a:t>(</a:t>
            </a:r>
            <a:r>
              <a:rPr lang="en-US" sz="2000" b="1" i="1">
                <a:solidFill>
                  <a:schemeClr val="accent2"/>
                </a:solidFill>
              </a:rPr>
              <a:t>v</a:t>
            </a:r>
            <a:r>
              <a:rPr lang="en-US" sz="2000">
                <a:solidFill>
                  <a:schemeClr val="accent2"/>
                </a:solidFill>
              </a:rPr>
              <a:t>)</a:t>
            </a:r>
            <a:endParaRPr lang="en-US" sz="2000" b="1" i="1">
              <a:solidFill>
                <a:schemeClr val="accent2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sz="2000" b="1">
                <a:solidFill>
                  <a:srgbClr val="000000"/>
                </a:solidFill>
              </a:rPr>
              <a:t>for</a:t>
            </a:r>
            <a:r>
              <a:rPr lang="en-US" sz="2000">
                <a:solidFill>
                  <a:srgbClr val="000000"/>
                </a:solidFill>
              </a:rPr>
              <a:t> </a:t>
            </a:r>
            <a:r>
              <a:rPr lang="en-US" sz="2000" b="1">
                <a:solidFill>
                  <a:srgbClr val="000000"/>
                </a:solidFill>
              </a:rPr>
              <a:t>each</a:t>
            </a:r>
            <a:r>
              <a:rPr lang="en-US" sz="2000"/>
              <a:t> </a:t>
            </a:r>
            <a:r>
              <a:rPr lang="en-US" sz="2000">
                <a:solidFill>
                  <a:schemeClr val="accent2"/>
                </a:solidFill>
              </a:rPr>
              <a:t>child </a:t>
            </a:r>
            <a:r>
              <a:rPr lang="en-US" sz="2000" b="1" i="1">
                <a:solidFill>
                  <a:schemeClr val="accent2"/>
                </a:solidFill>
              </a:rPr>
              <a:t>w</a:t>
            </a:r>
            <a:r>
              <a:rPr lang="en-US" sz="2000">
                <a:solidFill>
                  <a:schemeClr val="accent2"/>
                </a:solidFill>
              </a:rPr>
              <a:t> of </a:t>
            </a:r>
            <a:r>
              <a:rPr lang="en-US" sz="2000" b="1" i="1">
                <a:solidFill>
                  <a:schemeClr val="accent2"/>
                </a:solidFill>
              </a:rPr>
              <a:t>v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sz="2000" b="1" i="1">
                <a:solidFill>
                  <a:schemeClr val="accent2"/>
                </a:solidFill>
              </a:rPr>
              <a:t>	preorder</a:t>
            </a:r>
            <a:r>
              <a:rPr lang="en-US" sz="2000">
                <a:solidFill>
                  <a:schemeClr val="accent2"/>
                </a:solidFill>
              </a:rPr>
              <a:t> (</a:t>
            </a:r>
            <a:r>
              <a:rPr lang="en-US" sz="2000" b="1" i="1">
                <a:solidFill>
                  <a:schemeClr val="accent2"/>
                </a:solidFill>
              </a:rPr>
              <a:t>w</a:t>
            </a:r>
            <a:r>
              <a:rPr lang="en-US" sz="2000">
                <a:solidFill>
                  <a:schemeClr val="accent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9539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Postorder Traversal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4038600" cy="183197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 smtClean="0"/>
              <a:t>In a </a:t>
            </a:r>
            <a:r>
              <a:rPr lang="en-US" sz="2000" dirty="0" err="1" smtClean="0"/>
              <a:t>postorder</a:t>
            </a:r>
            <a:r>
              <a:rPr lang="en-US" sz="2000" dirty="0" smtClean="0"/>
              <a:t> traversal, a node is visited after its descendants</a:t>
            </a:r>
          </a:p>
          <a:p>
            <a:pPr eaLnBrk="1" hangingPunct="1"/>
            <a:r>
              <a:rPr lang="en-US" sz="2000" dirty="0" smtClean="0"/>
              <a:t>Application: compute space used by files in a directory and its subdirectories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5181600" y="1819275"/>
            <a:ext cx="3352800" cy="1381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b="1">
                <a:solidFill>
                  <a:srgbClr val="000000"/>
                </a:solidFill>
              </a:rPr>
              <a:t>Algorithm</a:t>
            </a:r>
            <a:r>
              <a:rPr lang="en-US" sz="2000"/>
              <a:t> </a:t>
            </a:r>
            <a:r>
              <a:rPr lang="en-US" sz="2000" b="1" i="1">
                <a:solidFill>
                  <a:schemeClr val="tx2"/>
                </a:solidFill>
              </a:rPr>
              <a:t>postOrder</a:t>
            </a:r>
            <a:r>
              <a:rPr lang="en-US" sz="2000">
                <a:solidFill>
                  <a:schemeClr val="tx2"/>
                </a:solidFill>
              </a:rPr>
              <a:t>(</a:t>
            </a:r>
            <a:r>
              <a:rPr lang="en-US" sz="2000" b="1" i="1">
                <a:solidFill>
                  <a:schemeClr val="tx2"/>
                </a:solidFill>
              </a:rPr>
              <a:t>v</a:t>
            </a:r>
            <a:r>
              <a:rPr lang="en-US" sz="2000">
                <a:solidFill>
                  <a:schemeClr val="tx2"/>
                </a:solidFill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b="1">
                <a:solidFill>
                  <a:srgbClr val="000000"/>
                </a:solidFill>
              </a:rPr>
              <a:t>for</a:t>
            </a:r>
            <a:r>
              <a:rPr lang="en-US" sz="2000">
                <a:solidFill>
                  <a:srgbClr val="000000"/>
                </a:solidFill>
              </a:rPr>
              <a:t> </a:t>
            </a:r>
            <a:r>
              <a:rPr lang="en-US" sz="2000" b="1">
                <a:solidFill>
                  <a:srgbClr val="000000"/>
                </a:solidFill>
              </a:rPr>
              <a:t>each</a:t>
            </a:r>
            <a:r>
              <a:rPr lang="en-US" sz="2000"/>
              <a:t> </a:t>
            </a:r>
            <a:r>
              <a:rPr lang="en-US" sz="2000">
                <a:solidFill>
                  <a:schemeClr val="accent2"/>
                </a:solidFill>
              </a:rPr>
              <a:t>child </a:t>
            </a:r>
            <a:r>
              <a:rPr lang="en-US" sz="2000" b="1" i="1">
                <a:solidFill>
                  <a:schemeClr val="accent2"/>
                </a:solidFill>
              </a:rPr>
              <a:t>w</a:t>
            </a:r>
            <a:r>
              <a:rPr lang="en-US" sz="2000">
                <a:solidFill>
                  <a:schemeClr val="accent2"/>
                </a:solidFill>
              </a:rPr>
              <a:t> of </a:t>
            </a:r>
            <a:r>
              <a:rPr lang="en-US" sz="2000" b="1" i="1">
                <a:solidFill>
                  <a:schemeClr val="accent2"/>
                </a:solidFill>
              </a:rPr>
              <a:t>v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sz="2000" b="1" i="1">
                <a:solidFill>
                  <a:schemeClr val="accent2"/>
                </a:solidFill>
              </a:rPr>
              <a:t>	postOrder</a:t>
            </a:r>
            <a:r>
              <a:rPr lang="en-US" sz="2000">
                <a:solidFill>
                  <a:schemeClr val="accent2"/>
                </a:solidFill>
              </a:rPr>
              <a:t> (</a:t>
            </a:r>
            <a:r>
              <a:rPr lang="en-US" sz="2000" b="1" i="1">
                <a:solidFill>
                  <a:schemeClr val="accent2"/>
                </a:solidFill>
              </a:rPr>
              <a:t>w</a:t>
            </a:r>
            <a:r>
              <a:rPr lang="en-US" sz="2000">
                <a:solidFill>
                  <a:schemeClr val="accent2"/>
                </a:solidFill>
              </a:rPr>
              <a:t>)</a:t>
            </a:r>
            <a:endParaRPr lang="en-US" sz="2000"/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sz="2000" b="1" i="1">
                <a:solidFill>
                  <a:schemeClr val="accent2"/>
                </a:solidFill>
              </a:rPr>
              <a:t>visit</a:t>
            </a:r>
            <a:r>
              <a:rPr lang="en-US" sz="2000">
                <a:solidFill>
                  <a:schemeClr val="accent2"/>
                </a:solidFill>
              </a:rPr>
              <a:t>(</a:t>
            </a:r>
            <a:r>
              <a:rPr lang="en-US" sz="2000" b="1" i="1">
                <a:solidFill>
                  <a:schemeClr val="accent2"/>
                </a:solidFill>
              </a:rPr>
              <a:t>v</a:t>
            </a:r>
            <a:r>
              <a:rPr lang="en-US" sz="2000">
                <a:solidFill>
                  <a:schemeClr val="accent2"/>
                </a:solidFill>
              </a:rPr>
              <a:t>)</a:t>
            </a:r>
          </a:p>
        </p:txBody>
      </p:sp>
      <p:grpSp>
        <p:nvGrpSpPr>
          <p:cNvPr id="16389" name="Group 5"/>
          <p:cNvGrpSpPr>
            <a:grpSpLocks/>
          </p:cNvGrpSpPr>
          <p:nvPr/>
        </p:nvGrpSpPr>
        <p:grpSpPr bwMode="auto">
          <a:xfrm>
            <a:off x="846138" y="3505200"/>
            <a:ext cx="7793037" cy="2713038"/>
            <a:chOff x="533" y="2208"/>
            <a:chExt cx="4909" cy="1709"/>
          </a:xfrm>
        </p:grpSpPr>
        <p:sp>
          <p:nvSpPr>
            <p:cNvPr id="16390" name="AutoShape 6"/>
            <p:cNvSpPr>
              <a:spLocks noChangeAspect="1" noChangeArrowheads="1"/>
            </p:cNvSpPr>
            <p:nvPr/>
          </p:nvSpPr>
          <p:spPr bwMode="auto">
            <a:xfrm>
              <a:off x="2860" y="2352"/>
              <a:ext cx="451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itchFamily="34" charset="0"/>
                </a:rPr>
                <a:t>cs16/</a:t>
              </a:r>
            </a:p>
          </p:txBody>
        </p:sp>
        <p:sp>
          <p:nvSpPr>
            <p:cNvPr id="16391" name="AutoShape 7"/>
            <p:cNvSpPr>
              <a:spLocks noChangeAspect="1" noChangeArrowheads="1"/>
            </p:cNvSpPr>
            <p:nvPr/>
          </p:nvSpPr>
          <p:spPr bwMode="auto">
            <a:xfrm>
              <a:off x="872" y="2928"/>
              <a:ext cx="847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itchFamily="34" charset="0"/>
                </a:rPr>
                <a:t>homeworks/</a:t>
              </a:r>
            </a:p>
          </p:txBody>
        </p:sp>
        <p:sp>
          <p:nvSpPr>
            <p:cNvPr id="16392" name="AutoShape 8"/>
            <p:cNvSpPr>
              <a:spLocks noChangeAspect="1" noChangeArrowheads="1"/>
            </p:cNvSpPr>
            <p:nvPr/>
          </p:nvSpPr>
          <p:spPr bwMode="auto">
            <a:xfrm>
              <a:off x="4838" y="2843"/>
              <a:ext cx="604" cy="412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itchFamily="34" charset="0"/>
                </a:rPr>
                <a:t>todo.txt</a:t>
              </a:r>
              <a:br>
                <a:rPr lang="en-US" sz="1600">
                  <a:latin typeface="Tahoma" pitchFamily="34" charset="0"/>
                </a:rPr>
              </a:br>
              <a:r>
                <a:rPr lang="en-US" sz="1600">
                  <a:latin typeface="Tahoma" pitchFamily="34" charset="0"/>
                </a:rPr>
                <a:t>1K</a:t>
              </a:r>
            </a:p>
          </p:txBody>
        </p:sp>
        <p:sp>
          <p:nvSpPr>
            <p:cNvPr id="16393" name="AutoShape 9"/>
            <p:cNvSpPr>
              <a:spLocks noChangeAspect="1" noChangeArrowheads="1"/>
            </p:cNvSpPr>
            <p:nvPr/>
          </p:nvSpPr>
          <p:spPr bwMode="auto">
            <a:xfrm>
              <a:off x="3405" y="2928"/>
              <a:ext cx="735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itchFamily="34" charset="0"/>
                </a:rPr>
                <a:t>programs/</a:t>
              </a:r>
            </a:p>
          </p:txBody>
        </p:sp>
        <p:sp>
          <p:nvSpPr>
            <p:cNvPr id="16394" name="AutoShape 10"/>
            <p:cNvSpPr>
              <a:spLocks noChangeAspect="1" noChangeArrowheads="1"/>
            </p:cNvSpPr>
            <p:nvPr/>
          </p:nvSpPr>
          <p:spPr bwMode="auto">
            <a:xfrm>
              <a:off x="2448" y="3505"/>
              <a:ext cx="692" cy="412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itchFamily="34" charset="0"/>
                </a:rPr>
                <a:t>DDR.java</a:t>
              </a:r>
              <a:br>
                <a:rPr lang="en-US" sz="1600">
                  <a:latin typeface="Tahoma" pitchFamily="34" charset="0"/>
                </a:rPr>
              </a:br>
              <a:r>
                <a:rPr lang="en-US" sz="1600">
                  <a:latin typeface="Tahoma" pitchFamily="34" charset="0"/>
                </a:rPr>
                <a:t>10K</a:t>
              </a:r>
            </a:p>
          </p:txBody>
        </p:sp>
        <p:sp>
          <p:nvSpPr>
            <p:cNvPr id="16395" name="AutoShape 11"/>
            <p:cNvSpPr>
              <a:spLocks noChangeAspect="1" noChangeArrowheads="1"/>
            </p:cNvSpPr>
            <p:nvPr/>
          </p:nvSpPr>
          <p:spPr bwMode="auto">
            <a:xfrm>
              <a:off x="3376" y="3505"/>
              <a:ext cx="803" cy="412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itchFamily="34" charset="0"/>
                </a:rPr>
                <a:t>Stocks.java</a:t>
              </a:r>
              <a:br>
                <a:rPr lang="en-US" sz="1600">
                  <a:latin typeface="Tahoma" pitchFamily="34" charset="0"/>
                </a:rPr>
              </a:br>
              <a:r>
                <a:rPr lang="en-US" sz="1600">
                  <a:latin typeface="Tahoma" pitchFamily="34" charset="0"/>
                </a:rPr>
                <a:t>25K</a:t>
              </a:r>
            </a:p>
          </p:txBody>
        </p:sp>
        <p:sp>
          <p:nvSpPr>
            <p:cNvPr id="16396" name="AutoShape 12"/>
            <p:cNvSpPr>
              <a:spLocks noChangeAspect="1" noChangeArrowheads="1"/>
            </p:cNvSpPr>
            <p:nvPr/>
          </p:nvSpPr>
          <p:spPr bwMode="auto">
            <a:xfrm>
              <a:off x="533" y="3505"/>
              <a:ext cx="603" cy="412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itchFamily="34" charset="0"/>
                </a:rPr>
                <a:t>h1c.doc</a:t>
              </a:r>
              <a:br>
                <a:rPr lang="en-US" sz="1600">
                  <a:latin typeface="Tahoma" pitchFamily="34" charset="0"/>
                </a:rPr>
              </a:br>
              <a:r>
                <a:rPr lang="en-US" sz="1600">
                  <a:latin typeface="Tahoma" pitchFamily="34" charset="0"/>
                </a:rPr>
                <a:t>3K</a:t>
              </a:r>
            </a:p>
          </p:txBody>
        </p:sp>
        <p:sp>
          <p:nvSpPr>
            <p:cNvPr id="16397" name="AutoShape 13"/>
            <p:cNvSpPr>
              <a:spLocks noChangeAspect="1" noChangeArrowheads="1"/>
            </p:cNvSpPr>
            <p:nvPr/>
          </p:nvSpPr>
          <p:spPr bwMode="auto">
            <a:xfrm>
              <a:off x="1466" y="3505"/>
              <a:ext cx="674" cy="412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itchFamily="34" charset="0"/>
                </a:rPr>
                <a:t>h1nc.doc</a:t>
              </a:r>
              <a:br>
                <a:rPr lang="en-US" sz="1600">
                  <a:latin typeface="Tahoma" pitchFamily="34" charset="0"/>
                </a:rPr>
              </a:br>
              <a:r>
                <a:rPr lang="en-US" sz="1600">
                  <a:latin typeface="Tahoma" pitchFamily="34" charset="0"/>
                </a:rPr>
                <a:t>2K</a:t>
              </a:r>
            </a:p>
          </p:txBody>
        </p:sp>
        <p:cxnSp>
          <p:nvCxnSpPr>
            <p:cNvPr id="16398" name="AutoShape 14"/>
            <p:cNvCxnSpPr>
              <a:cxnSpLocks noChangeShapeType="1"/>
              <a:stCxn id="16390" idx="2"/>
              <a:endCxn id="16391" idx="0"/>
            </p:cNvCxnSpPr>
            <p:nvPr/>
          </p:nvCxnSpPr>
          <p:spPr bwMode="auto">
            <a:xfrm flipH="1">
              <a:off x="1296" y="2600"/>
              <a:ext cx="1790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399" name="AutoShape 15"/>
            <p:cNvCxnSpPr>
              <a:cxnSpLocks noChangeShapeType="1"/>
              <a:stCxn id="16390" idx="2"/>
              <a:endCxn id="16393" idx="0"/>
            </p:cNvCxnSpPr>
            <p:nvPr/>
          </p:nvCxnSpPr>
          <p:spPr bwMode="auto">
            <a:xfrm>
              <a:off x="3086" y="2600"/>
              <a:ext cx="687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00" name="AutoShape 16"/>
            <p:cNvCxnSpPr>
              <a:cxnSpLocks noChangeShapeType="1"/>
              <a:stCxn id="16390" idx="2"/>
              <a:endCxn id="16392" idx="0"/>
            </p:cNvCxnSpPr>
            <p:nvPr/>
          </p:nvCxnSpPr>
          <p:spPr bwMode="auto">
            <a:xfrm>
              <a:off x="3086" y="2600"/>
              <a:ext cx="2054" cy="2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01" name="AutoShape 17"/>
            <p:cNvCxnSpPr>
              <a:cxnSpLocks noChangeShapeType="1"/>
              <a:stCxn id="16393" idx="2"/>
              <a:endCxn id="16395" idx="0"/>
            </p:cNvCxnSpPr>
            <p:nvPr/>
          </p:nvCxnSpPr>
          <p:spPr bwMode="auto">
            <a:xfrm>
              <a:off x="3773" y="3176"/>
              <a:ext cx="5" cy="32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02" name="AutoShape 18"/>
            <p:cNvCxnSpPr>
              <a:cxnSpLocks noChangeShapeType="1"/>
              <a:stCxn id="16393" idx="2"/>
              <a:endCxn id="16394" idx="0"/>
            </p:cNvCxnSpPr>
            <p:nvPr/>
          </p:nvCxnSpPr>
          <p:spPr bwMode="auto">
            <a:xfrm flipH="1">
              <a:off x="2794" y="3176"/>
              <a:ext cx="979" cy="32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03" name="AutoShape 19"/>
            <p:cNvCxnSpPr>
              <a:cxnSpLocks noChangeShapeType="1"/>
              <a:stCxn id="16391" idx="2"/>
              <a:endCxn id="16397" idx="0"/>
            </p:cNvCxnSpPr>
            <p:nvPr/>
          </p:nvCxnSpPr>
          <p:spPr bwMode="auto">
            <a:xfrm>
              <a:off x="1296" y="3176"/>
              <a:ext cx="507" cy="32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04" name="AutoShape 20"/>
            <p:cNvCxnSpPr>
              <a:cxnSpLocks noChangeShapeType="1"/>
              <a:stCxn id="16391" idx="2"/>
              <a:endCxn id="16396" idx="0"/>
            </p:cNvCxnSpPr>
            <p:nvPr/>
          </p:nvCxnSpPr>
          <p:spPr bwMode="auto">
            <a:xfrm flipH="1">
              <a:off x="835" y="3176"/>
              <a:ext cx="461" cy="32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405" name="AutoShape 21"/>
            <p:cNvSpPr>
              <a:spLocks noChangeAspect="1" noChangeArrowheads="1"/>
            </p:cNvSpPr>
            <p:nvPr/>
          </p:nvSpPr>
          <p:spPr bwMode="auto">
            <a:xfrm>
              <a:off x="4416" y="3504"/>
              <a:ext cx="768" cy="412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itchFamily="34" charset="0"/>
                </a:rPr>
                <a:t>Robot.java</a:t>
              </a:r>
              <a:br>
                <a:rPr lang="en-US" sz="1600">
                  <a:latin typeface="Tahoma" pitchFamily="34" charset="0"/>
                </a:rPr>
              </a:br>
              <a:r>
                <a:rPr lang="en-US" sz="1600">
                  <a:latin typeface="Tahoma" pitchFamily="34" charset="0"/>
                </a:rPr>
                <a:t>20K</a:t>
              </a:r>
            </a:p>
          </p:txBody>
        </p:sp>
        <p:cxnSp>
          <p:nvCxnSpPr>
            <p:cNvPr id="16406" name="AutoShape 22"/>
            <p:cNvCxnSpPr>
              <a:cxnSpLocks noChangeShapeType="1"/>
              <a:stCxn id="16393" idx="2"/>
              <a:endCxn id="16405" idx="0"/>
            </p:cNvCxnSpPr>
            <p:nvPr/>
          </p:nvCxnSpPr>
          <p:spPr bwMode="auto">
            <a:xfrm>
              <a:off x="3773" y="3176"/>
              <a:ext cx="1027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407" name="Text Box 23"/>
            <p:cNvSpPr txBox="1">
              <a:spLocks noChangeArrowheads="1"/>
            </p:cNvSpPr>
            <p:nvPr/>
          </p:nvSpPr>
          <p:spPr bwMode="auto">
            <a:xfrm>
              <a:off x="2640" y="2208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 eaLnBrk="1" hangingPunct="1"/>
              <a:r>
                <a:rPr lang="en-US" sz="2000">
                  <a:solidFill>
                    <a:schemeClr val="tx2"/>
                  </a:solidFill>
                  <a:latin typeface="Tahoma" pitchFamily="34" charset="0"/>
                </a:rPr>
                <a:t>9</a:t>
              </a:r>
            </a:p>
          </p:txBody>
        </p:sp>
        <p:sp>
          <p:nvSpPr>
            <p:cNvPr id="16408" name="Text Box 24"/>
            <p:cNvSpPr txBox="1">
              <a:spLocks noChangeArrowheads="1"/>
            </p:cNvSpPr>
            <p:nvPr/>
          </p:nvSpPr>
          <p:spPr bwMode="auto">
            <a:xfrm>
              <a:off x="1171" y="2720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 eaLnBrk="1" hangingPunct="1"/>
              <a:r>
                <a:rPr lang="en-US" sz="2000">
                  <a:solidFill>
                    <a:schemeClr val="tx2"/>
                  </a:solidFill>
                  <a:latin typeface="Tahoma" pitchFamily="34" charset="0"/>
                </a:rPr>
                <a:t>3</a:t>
              </a:r>
            </a:p>
          </p:txBody>
        </p:sp>
        <p:sp>
          <p:nvSpPr>
            <p:cNvPr id="16409" name="Text Box 25"/>
            <p:cNvSpPr txBox="1">
              <a:spLocks noChangeArrowheads="1"/>
            </p:cNvSpPr>
            <p:nvPr/>
          </p:nvSpPr>
          <p:spPr bwMode="auto">
            <a:xfrm>
              <a:off x="709" y="3272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 eaLnBrk="1" hangingPunct="1"/>
              <a:r>
                <a:rPr lang="en-US" sz="2000">
                  <a:solidFill>
                    <a:schemeClr val="tx2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6410" name="Text Box 26"/>
            <p:cNvSpPr txBox="1">
              <a:spLocks noChangeArrowheads="1"/>
            </p:cNvSpPr>
            <p:nvPr/>
          </p:nvSpPr>
          <p:spPr bwMode="auto">
            <a:xfrm>
              <a:off x="3264" y="2720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 eaLnBrk="1" hangingPunct="1"/>
              <a:r>
                <a:rPr lang="en-US" sz="2000">
                  <a:solidFill>
                    <a:schemeClr val="tx2"/>
                  </a:solidFill>
                  <a:latin typeface="Tahoma" pitchFamily="34" charset="0"/>
                </a:rPr>
                <a:t>7</a:t>
              </a:r>
            </a:p>
          </p:txBody>
        </p:sp>
        <p:sp>
          <p:nvSpPr>
            <p:cNvPr id="16411" name="Text Box 27"/>
            <p:cNvSpPr txBox="1">
              <a:spLocks noChangeArrowheads="1"/>
            </p:cNvSpPr>
            <p:nvPr/>
          </p:nvSpPr>
          <p:spPr bwMode="auto">
            <a:xfrm>
              <a:off x="1717" y="3272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 eaLnBrk="1" hangingPunct="1"/>
              <a:r>
                <a:rPr lang="en-US" sz="2000">
                  <a:solidFill>
                    <a:schemeClr val="tx2"/>
                  </a:solidFill>
                  <a:latin typeface="Tahoma" pitchFamily="34" charset="0"/>
                </a:rPr>
                <a:t>2</a:t>
              </a:r>
            </a:p>
          </p:txBody>
        </p:sp>
        <p:sp>
          <p:nvSpPr>
            <p:cNvPr id="16412" name="Text Box 28"/>
            <p:cNvSpPr txBox="1">
              <a:spLocks noChangeArrowheads="1"/>
            </p:cNvSpPr>
            <p:nvPr/>
          </p:nvSpPr>
          <p:spPr bwMode="auto">
            <a:xfrm>
              <a:off x="2539" y="3264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 eaLnBrk="1" hangingPunct="1"/>
              <a:r>
                <a:rPr lang="en-US" sz="2000">
                  <a:solidFill>
                    <a:schemeClr val="tx2"/>
                  </a:solidFill>
                  <a:latin typeface="Tahoma" pitchFamily="34" charset="0"/>
                </a:rPr>
                <a:t>4</a:t>
              </a:r>
            </a:p>
          </p:txBody>
        </p:sp>
        <p:sp>
          <p:nvSpPr>
            <p:cNvPr id="16413" name="Text Box 29"/>
            <p:cNvSpPr txBox="1">
              <a:spLocks noChangeArrowheads="1"/>
            </p:cNvSpPr>
            <p:nvPr/>
          </p:nvSpPr>
          <p:spPr bwMode="auto">
            <a:xfrm>
              <a:off x="3547" y="3264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 eaLnBrk="1" hangingPunct="1"/>
              <a:r>
                <a:rPr lang="en-US" sz="2000">
                  <a:solidFill>
                    <a:schemeClr val="tx2"/>
                  </a:solidFill>
                  <a:latin typeface="Tahoma" pitchFamily="34" charset="0"/>
                </a:rPr>
                <a:t>5</a:t>
              </a:r>
            </a:p>
          </p:txBody>
        </p:sp>
        <p:sp>
          <p:nvSpPr>
            <p:cNvPr id="16414" name="Text Box 30"/>
            <p:cNvSpPr txBox="1">
              <a:spLocks noChangeArrowheads="1"/>
            </p:cNvSpPr>
            <p:nvPr/>
          </p:nvSpPr>
          <p:spPr bwMode="auto">
            <a:xfrm>
              <a:off x="4716" y="3264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 eaLnBrk="1" hangingPunct="1"/>
              <a:r>
                <a:rPr lang="en-US" sz="2000">
                  <a:solidFill>
                    <a:schemeClr val="tx2"/>
                  </a:solidFill>
                  <a:latin typeface="Tahoma" pitchFamily="34" charset="0"/>
                </a:rPr>
                <a:t>6</a:t>
              </a:r>
            </a:p>
          </p:txBody>
        </p:sp>
        <p:sp>
          <p:nvSpPr>
            <p:cNvPr id="16415" name="Text Box 31"/>
            <p:cNvSpPr txBox="1">
              <a:spLocks noChangeArrowheads="1"/>
            </p:cNvSpPr>
            <p:nvPr/>
          </p:nvSpPr>
          <p:spPr bwMode="auto">
            <a:xfrm>
              <a:off x="5059" y="2592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 eaLnBrk="1" hangingPunct="1"/>
              <a:r>
                <a:rPr lang="en-US" sz="2000">
                  <a:solidFill>
                    <a:schemeClr val="tx2"/>
                  </a:solidFill>
                  <a:latin typeface="Tahoma" pitchFamily="34" charset="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998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81000"/>
            <a:ext cx="7772400" cy="698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Inorder Traversal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1585913"/>
            <a:ext cx="3752850" cy="2224087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In an inorder traversal a node is visited after its left subtree and before its right subtree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4648200" y="1600200"/>
            <a:ext cx="4191000" cy="2438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solidFill>
                  <a:srgbClr val="000000"/>
                </a:solidFill>
              </a:rPr>
              <a:t>Algorithm</a:t>
            </a:r>
            <a:r>
              <a:rPr lang="en-US" dirty="0"/>
              <a:t> </a:t>
            </a:r>
            <a:r>
              <a:rPr lang="en-US" b="1" i="1" dirty="0" err="1">
                <a:solidFill>
                  <a:schemeClr val="tx2"/>
                </a:solidFill>
              </a:rPr>
              <a:t>inOrder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b="1" i="1" dirty="0">
                <a:solidFill>
                  <a:schemeClr val="tx2"/>
                </a:solidFill>
              </a:rPr>
              <a:t>v</a:t>
            </a:r>
            <a:r>
              <a:rPr lang="en-US" dirty="0">
                <a:solidFill>
                  <a:schemeClr val="tx2"/>
                </a:solidFill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solidFill>
                  <a:srgbClr val="000000"/>
                </a:solidFill>
              </a:rPr>
              <a:t>if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b="1" i="1" dirty="0" err="1">
                <a:solidFill>
                  <a:schemeClr val="accent2"/>
                </a:solidFill>
              </a:rPr>
              <a:t>isInternal</a:t>
            </a:r>
            <a:r>
              <a:rPr lang="en-US" b="1" i="1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b="1" i="1" dirty="0">
                <a:solidFill>
                  <a:schemeClr val="accent2"/>
                </a:solidFill>
              </a:rPr>
              <a:t>v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endParaRPr lang="en-US" dirty="0">
              <a:solidFill>
                <a:schemeClr val="tx2"/>
              </a:solidFill>
            </a:endParaRP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b="1" i="1" dirty="0" err="1">
                <a:solidFill>
                  <a:schemeClr val="accent2"/>
                </a:solidFill>
              </a:rPr>
              <a:t>inOrder</a:t>
            </a:r>
            <a:r>
              <a:rPr lang="en-US" dirty="0">
                <a:solidFill>
                  <a:schemeClr val="accent2"/>
                </a:solidFill>
              </a:rPr>
              <a:t> (</a:t>
            </a:r>
            <a:r>
              <a:rPr lang="en-US" b="1" i="1" dirty="0" err="1">
                <a:solidFill>
                  <a:schemeClr val="accent2"/>
                </a:solidFill>
              </a:rPr>
              <a:t>leftChild</a:t>
            </a:r>
            <a:r>
              <a:rPr lang="en-US" b="1" i="1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b="1" i="1" dirty="0">
                <a:solidFill>
                  <a:schemeClr val="accent2"/>
                </a:solidFill>
              </a:rPr>
              <a:t>v</a:t>
            </a:r>
            <a:r>
              <a:rPr lang="en-US" dirty="0">
                <a:solidFill>
                  <a:schemeClr val="accent2"/>
                </a:solidFill>
              </a:rPr>
              <a:t>))</a:t>
            </a:r>
            <a:endParaRPr lang="en-US" dirty="0"/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b="1" i="1" dirty="0">
                <a:solidFill>
                  <a:schemeClr val="accent2"/>
                </a:solidFill>
              </a:rPr>
              <a:t>visit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b="1" i="1" dirty="0">
                <a:solidFill>
                  <a:schemeClr val="accent2"/>
                </a:solidFill>
              </a:rPr>
              <a:t>v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solidFill>
                  <a:srgbClr val="000000"/>
                </a:solidFill>
              </a:rPr>
              <a:t>if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b="1" i="1" dirty="0" err="1">
                <a:solidFill>
                  <a:schemeClr val="accent2"/>
                </a:solidFill>
              </a:rPr>
              <a:t>isInternal</a:t>
            </a:r>
            <a:r>
              <a:rPr lang="en-US" b="1" i="1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b="1" i="1" dirty="0">
                <a:solidFill>
                  <a:schemeClr val="accent2"/>
                </a:solidFill>
              </a:rPr>
              <a:t>v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endParaRPr lang="en-US" dirty="0">
              <a:solidFill>
                <a:schemeClr val="tx2"/>
              </a:solidFill>
            </a:endParaRP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b="1" i="1" dirty="0" err="1">
                <a:solidFill>
                  <a:schemeClr val="accent2"/>
                </a:solidFill>
              </a:rPr>
              <a:t>inOrder</a:t>
            </a:r>
            <a:r>
              <a:rPr lang="en-US" dirty="0">
                <a:solidFill>
                  <a:schemeClr val="accent2"/>
                </a:solidFill>
              </a:rPr>
              <a:t> (</a:t>
            </a:r>
            <a:r>
              <a:rPr lang="en-US" b="1" i="1" dirty="0" err="1">
                <a:solidFill>
                  <a:schemeClr val="accent2"/>
                </a:solidFill>
              </a:rPr>
              <a:t>rightChild</a:t>
            </a:r>
            <a:r>
              <a:rPr lang="en-US" b="1" i="1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b="1" i="1" dirty="0">
                <a:solidFill>
                  <a:schemeClr val="accent2"/>
                </a:solidFill>
              </a:rPr>
              <a:t>v</a:t>
            </a:r>
            <a:r>
              <a:rPr lang="en-US" dirty="0">
                <a:solidFill>
                  <a:schemeClr val="accent2"/>
                </a:solidFill>
              </a:rPr>
              <a:t>))</a:t>
            </a:r>
          </a:p>
        </p:txBody>
      </p:sp>
      <p:grpSp>
        <p:nvGrpSpPr>
          <p:cNvPr id="34821" name="Group 5"/>
          <p:cNvGrpSpPr>
            <a:grpSpLocks/>
          </p:cNvGrpSpPr>
          <p:nvPr/>
        </p:nvGrpSpPr>
        <p:grpSpPr bwMode="auto">
          <a:xfrm>
            <a:off x="1905000" y="3962400"/>
            <a:ext cx="3816350" cy="2514600"/>
            <a:chOff x="1200" y="2352"/>
            <a:chExt cx="2404" cy="1584"/>
          </a:xfrm>
        </p:grpSpPr>
        <p:grpSp>
          <p:nvGrpSpPr>
            <p:cNvPr id="34822" name="Group 6"/>
            <p:cNvGrpSpPr>
              <a:grpSpLocks/>
            </p:cNvGrpSpPr>
            <p:nvPr/>
          </p:nvGrpSpPr>
          <p:grpSpPr bwMode="auto">
            <a:xfrm>
              <a:off x="1337" y="2496"/>
              <a:ext cx="2160" cy="1440"/>
              <a:chOff x="2928" y="2256"/>
              <a:chExt cx="2160" cy="1440"/>
            </a:xfrm>
          </p:grpSpPr>
          <p:sp>
            <p:nvSpPr>
              <p:cNvPr id="34832" name="Oval 7"/>
              <p:cNvSpPr>
                <a:spLocks noChangeArrowheads="1"/>
              </p:cNvSpPr>
              <p:nvPr/>
            </p:nvSpPr>
            <p:spPr bwMode="auto">
              <a:xfrm>
                <a:off x="4128" y="2256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anchor="ctr" anchorCtr="1"/>
              <a:lstStyle/>
              <a:p>
                <a:pPr algn="ctr"/>
                <a:endParaRPr lang="en-US">
                  <a:latin typeface="Symbol" pitchFamily="18" charset="2"/>
                </a:endParaRPr>
              </a:p>
            </p:txBody>
          </p:sp>
          <p:sp>
            <p:nvSpPr>
              <p:cNvPr id="34833" name="Oval 8"/>
              <p:cNvSpPr>
                <a:spLocks noChangeArrowheads="1"/>
              </p:cNvSpPr>
              <p:nvPr/>
            </p:nvSpPr>
            <p:spPr bwMode="auto">
              <a:xfrm>
                <a:off x="4608" y="2640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anchor="ctr" anchorCtr="1"/>
              <a:lstStyle/>
              <a:p>
                <a:pPr algn="ctr"/>
                <a:endParaRPr lang="en-US">
                  <a:latin typeface="Symbol" pitchFamily="18" charset="2"/>
                  <a:sym typeface="Symbol" pitchFamily="18" charset="2"/>
                </a:endParaRPr>
              </a:p>
            </p:txBody>
          </p:sp>
          <p:sp>
            <p:nvSpPr>
              <p:cNvPr id="34834" name="Oval 9"/>
              <p:cNvSpPr>
                <a:spLocks noChangeArrowheads="1"/>
              </p:cNvSpPr>
              <p:nvPr/>
            </p:nvSpPr>
            <p:spPr bwMode="auto">
              <a:xfrm>
                <a:off x="3168" y="2640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anchor="ctr" anchorCtr="1"/>
              <a:lstStyle/>
              <a:p>
                <a:pPr algn="ctr"/>
                <a:endParaRPr lang="en-US">
                  <a:latin typeface="Symbol" pitchFamily="18" charset="2"/>
                </a:endParaRPr>
              </a:p>
            </p:txBody>
          </p:sp>
          <p:sp>
            <p:nvSpPr>
              <p:cNvPr id="34835" name="Oval 10"/>
              <p:cNvSpPr>
                <a:spLocks noChangeArrowheads="1"/>
              </p:cNvSpPr>
              <p:nvPr/>
            </p:nvSpPr>
            <p:spPr bwMode="auto">
              <a:xfrm>
                <a:off x="3648" y="302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anchor="ctr" anchorCtr="1"/>
              <a:lstStyle/>
              <a:p>
                <a:pPr algn="ctr"/>
                <a:endParaRPr lang="en-US">
                  <a:latin typeface="Symbol" pitchFamily="18" charset="2"/>
                </a:endParaRPr>
              </a:p>
            </p:txBody>
          </p:sp>
          <p:sp>
            <p:nvSpPr>
              <p:cNvPr id="34836" name="Rectangle 11"/>
              <p:cNvSpPr>
                <a:spLocks noChangeArrowheads="1"/>
              </p:cNvSpPr>
              <p:nvPr/>
            </p:nvSpPr>
            <p:spPr bwMode="auto">
              <a:xfrm>
                <a:off x="2928" y="3024"/>
                <a:ext cx="240" cy="240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34837" name="Rectangle 12"/>
              <p:cNvSpPr>
                <a:spLocks noChangeArrowheads="1"/>
              </p:cNvSpPr>
              <p:nvPr/>
            </p:nvSpPr>
            <p:spPr bwMode="auto">
              <a:xfrm>
                <a:off x="3408" y="3456"/>
                <a:ext cx="240" cy="240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34838" name="Rectangle 13"/>
              <p:cNvSpPr>
                <a:spLocks noChangeArrowheads="1"/>
              </p:cNvSpPr>
              <p:nvPr/>
            </p:nvSpPr>
            <p:spPr bwMode="auto">
              <a:xfrm>
                <a:off x="3888" y="3456"/>
                <a:ext cx="240" cy="240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34839" name="Rectangle 14"/>
              <p:cNvSpPr>
                <a:spLocks noChangeArrowheads="1"/>
              </p:cNvSpPr>
              <p:nvPr/>
            </p:nvSpPr>
            <p:spPr bwMode="auto">
              <a:xfrm>
                <a:off x="4368" y="3024"/>
                <a:ext cx="240" cy="240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34840" name="Rectangle 15"/>
              <p:cNvSpPr>
                <a:spLocks noChangeArrowheads="1"/>
              </p:cNvSpPr>
              <p:nvPr/>
            </p:nvSpPr>
            <p:spPr bwMode="auto">
              <a:xfrm>
                <a:off x="4848" y="3024"/>
                <a:ext cx="240" cy="240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ahoma" pitchFamily="34" charset="0"/>
                </a:endParaRPr>
              </a:p>
            </p:txBody>
          </p:sp>
          <p:cxnSp>
            <p:nvCxnSpPr>
              <p:cNvPr id="34841" name="AutoShape 16"/>
              <p:cNvCxnSpPr>
                <a:cxnSpLocks noChangeShapeType="1"/>
                <a:stCxn id="34832" idx="3"/>
                <a:endCxn id="34834" idx="7"/>
              </p:cNvCxnSpPr>
              <p:nvPr/>
            </p:nvCxnSpPr>
            <p:spPr bwMode="auto">
              <a:xfrm flipH="1">
                <a:off x="3373" y="2467"/>
                <a:ext cx="790" cy="20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4842" name="AutoShape 17"/>
              <p:cNvCxnSpPr>
                <a:cxnSpLocks noChangeShapeType="1"/>
                <a:stCxn id="34833" idx="1"/>
                <a:endCxn id="34832" idx="5"/>
              </p:cNvCxnSpPr>
              <p:nvPr/>
            </p:nvCxnSpPr>
            <p:spPr bwMode="auto">
              <a:xfrm flipH="1" flipV="1">
                <a:off x="4333" y="2467"/>
                <a:ext cx="310" cy="20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4843" name="AutoShape 18"/>
              <p:cNvCxnSpPr>
                <a:cxnSpLocks noChangeShapeType="1"/>
                <a:stCxn id="34840" idx="0"/>
                <a:endCxn id="34833" idx="5"/>
              </p:cNvCxnSpPr>
              <p:nvPr/>
            </p:nvCxnSpPr>
            <p:spPr bwMode="auto">
              <a:xfrm flipH="1" flipV="1">
                <a:off x="4813" y="2851"/>
                <a:ext cx="155" cy="16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4844" name="AutoShape 19"/>
              <p:cNvCxnSpPr>
                <a:cxnSpLocks noChangeShapeType="1"/>
                <a:stCxn id="34839" idx="0"/>
                <a:endCxn id="34833" idx="3"/>
              </p:cNvCxnSpPr>
              <p:nvPr/>
            </p:nvCxnSpPr>
            <p:spPr bwMode="auto">
              <a:xfrm flipV="1">
                <a:off x="4488" y="2851"/>
                <a:ext cx="155" cy="16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4845" name="AutoShape 20"/>
              <p:cNvCxnSpPr>
                <a:cxnSpLocks noChangeShapeType="1"/>
                <a:stCxn id="34838" idx="0"/>
                <a:endCxn id="34835" idx="5"/>
              </p:cNvCxnSpPr>
              <p:nvPr/>
            </p:nvCxnSpPr>
            <p:spPr bwMode="auto">
              <a:xfrm flipH="1" flipV="1">
                <a:off x="3853" y="3235"/>
                <a:ext cx="155" cy="21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4846" name="AutoShape 21"/>
              <p:cNvCxnSpPr>
                <a:cxnSpLocks noChangeShapeType="1"/>
                <a:stCxn id="34837" idx="0"/>
                <a:endCxn id="34835" idx="3"/>
              </p:cNvCxnSpPr>
              <p:nvPr/>
            </p:nvCxnSpPr>
            <p:spPr bwMode="auto">
              <a:xfrm flipV="1">
                <a:off x="3528" y="3235"/>
                <a:ext cx="155" cy="21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4847" name="AutoShape 22"/>
              <p:cNvCxnSpPr>
                <a:cxnSpLocks noChangeShapeType="1"/>
                <a:stCxn id="34836" idx="0"/>
                <a:endCxn id="34834" idx="3"/>
              </p:cNvCxnSpPr>
              <p:nvPr/>
            </p:nvCxnSpPr>
            <p:spPr bwMode="auto">
              <a:xfrm flipV="1">
                <a:off x="3048" y="2851"/>
                <a:ext cx="155" cy="16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4848" name="AutoShape 23"/>
              <p:cNvCxnSpPr>
                <a:cxnSpLocks noChangeShapeType="1"/>
                <a:stCxn id="34835" idx="1"/>
                <a:endCxn id="34834" idx="5"/>
              </p:cNvCxnSpPr>
              <p:nvPr/>
            </p:nvCxnSpPr>
            <p:spPr bwMode="auto">
              <a:xfrm flipH="1" flipV="1">
                <a:off x="3373" y="2851"/>
                <a:ext cx="310" cy="20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4823" name="Text Box 24"/>
            <p:cNvSpPr txBox="1">
              <a:spLocks noChangeArrowheads="1"/>
            </p:cNvSpPr>
            <p:nvPr/>
          </p:nvSpPr>
          <p:spPr bwMode="auto">
            <a:xfrm>
              <a:off x="1710" y="3456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 eaLnBrk="1" hangingPunct="1"/>
              <a:r>
                <a:rPr lang="en-US" sz="2000">
                  <a:solidFill>
                    <a:schemeClr val="tx2"/>
                  </a:solidFill>
                  <a:latin typeface="Tahoma" pitchFamily="34" charset="0"/>
                </a:rPr>
                <a:t>3</a:t>
              </a:r>
            </a:p>
          </p:txBody>
        </p:sp>
        <p:sp>
          <p:nvSpPr>
            <p:cNvPr id="34824" name="Text Box 25"/>
            <p:cNvSpPr txBox="1">
              <a:spLocks noChangeArrowheads="1"/>
            </p:cNvSpPr>
            <p:nvPr/>
          </p:nvSpPr>
          <p:spPr bwMode="auto">
            <a:xfrm>
              <a:off x="1200" y="3048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 eaLnBrk="1" hangingPunct="1"/>
              <a:r>
                <a:rPr lang="en-US" sz="2000">
                  <a:solidFill>
                    <a:schemeClr val="tx2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34825" name="Text Box 26"/>
            <p:cNvSpPr txBox="1">
              <a:spLocks noChangeArrowheads="1"/>
            </p:cNvSpPr>
            <p:nvPr/>
          </p:nvSpPr>
          <p:spPr bwMode="auto">
            <a:xfrm>
              <a:off x="1470" y="2683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 eaLnBrk="1" hangingPunct="1"/>
              <a:r>
                <a:rPr lang="en-US" sz="2000">
                  <a:solidFill>
                    <a:schemeClr val="tx2"/>
                  </a:solidFill>
                  <a:latin typeface="Tahoma" pitchFamily="34" charset="0"/>
                </a:rPr>
                <a:t>2</a:t>
              </a:r>
            </a:p>
          </p:txBody>
        </p:sp>
        <p:sp>
          <p:nvSpPr>
            <p:cNvPr id="34826" name="Text Box 27"/>
            <p:cNvSpPr txBox="1">
              <a:spLocks noChangeArrowheads="1"/>
            </p:cNvSpPr>
            <p:nvPr/>
          </p:nvSpPr>
          <p:spPr bwMode="auto">
            <a:xfrm>
              <a:off x="2393" y="3456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 eaLnBrk="1" hangingPunct="1"/>
              <a:r>
                <a:rPr lang="en-US" sz="2000">
                  <a:solidFill>
                    <a:schemeClr val="tx2"/>
                  </a:solidFill>
                  <a:latin typeface="Tahoma" pitchFamily="34" charset="0"/>
                </a:rPr>
                <a:t>5</a:t>
              </a:r>
            </a:p>
          </p:txBody>
        </p:sp>
        <p:sp>
          <p:nvSpPr>
            <p:cNvPr id="34827" name="Text Box 28"/>
            <p:cNvSpPr txBox="1">
              <a:spLocks noChangeArrowheads="1"/>
            </p:cNvSpPr>
            <p:nvPr/>
          </p:nvSpPr>
          <p:spPr bwMode="auto">
            <a:xfrm>
              <a:off x="2382" y="2352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 eaLnBrk="1" hangingPunct="1"/>
              <a:r>
                <a:rPr lang="en-US" sz="2000">
                  <a:solidFill>
                    <a:schemeClr val="tx2"/>
                  </a:solidFill>
                  <a:latin typeface="Tahoma" pitchFamily="34" charset="0"/>
                </a:rPr>
                <a:t>6</a:t>
              </a:r>
            </a:p>
          </p:txBody>
        </p:sp>
        <p:sp>
          <p:nvSpPr>
            <p:cNvPr id="34828" name="Text Box 29"/>
            <p:cNvSpPr txBox="1">
              <a:spLocks noChangeArrowheads="1"/>
            </p:cNvSpPr>
            <p:nvPr/>
          </p:nvSpPr>
          <p:spPr bwMode="auto">
            <a:xfrm>
              <a:off x="2681" y="3048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 eaLnBrk="1" hangingPunct="1"/>
              <a:r>
                <a:rPr lang="en-US" sz="2000">
                  <a:solidFill>
                    <a:schemeClr val="tx2"/>
                  </a:solidFill>
                  <a:latin typeface="Tahoma" pitchFamily="34" charset="0"/>
                </a:rPr>
                <a:t>7</a:t>
              </a:r>
            </a:p>
          </p:txBody>
        </p:sp>
        <p:sp>
          <p:nvSpPr>
            <p:cNvPr id="34829" name="Text Box 30"/>
            <p:cNvSpPr txBox="1">
              <a:spLocks noChangeArrowheads="1"/>
            </p:cNvSpPr>
            <p:nvPr/>
          </p:nvSpPr>
          <p:spPr bwMode="auto">
            <a:xfrm>
              <a:off x="3401" y="3048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 eaLnBrk="1" hangingPunct="1"/>
              <a:r>
                <a:rPr lang="en-US" sz="2000">
                  <a:solidFill>
                    <a:schemeClr val="tx2"/>
                  </a:solidFill>
                  <a:latin typeface="Tahoma" pitchFamily="34" charset="0"/>
                </a:rPr>
                <a:t>9</a:t>
              </a:r>
            </a:p>
          </p:txBody>
        </p:sp>
        <p:sp>
          <p:nvSpPr>
            <p:cNvPr id="34830" name="Text Box 31"/>
            <p:cNvSpPr txBox="1">
              <a:spLocks noChangeArrowheads="1"/>
            </p:cNvSpPr>
            <p:nvPr/>
          </p:nvSpPr>
          <p:spPr bwMode="auto">
            <a:xfrm>
              <a:off x="3119" y="2683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 eaLnBrk="1" hangingPunct="1"/>
              <a:r>
                <a:rPr lang="en-US" sz="2000">
                  <a:solidFill>
                    <a:schemeClr val="tx2"/>
                  </a:solidFill>
                  <a:latin typeface="Tahoma" pitchFamily="34" charset="0"/>
                </a:rPr>
                <a:t>8</a:t>
              </a:r>
            </a:p>
          </p:txBody>
        </p:sp>
        <p:sp>
          <p:nvSpPr>
            <p:cNvPr id="34831" name="Text Box 32"/>
            <p:cNvSpPr txBox="1">
              <a:spLocks noChangeArrowheads="1"/>
            </p:cNvSpPr>
            <p:nvPr/>
          </p:nvSpPr>
          <p:spPr bwMode="auto">
            <a:xfrm>
              <a:off x="2105" y="3048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 eaLnBrk="1" hangingPunct="1"/>
              <a:r>
                <a:rPr lang="en-US" sz="2000">
                  <a:solidFill>
                    <a:schemeClr val="tx2"/>
                  </a:solidFill>
                  <a:latin typeface="Tahoma" pitchFamily="34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896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Traversal – An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752600"/>
            <a:ext cx="8210550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541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Try it out!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Find:</a:t>
            </a:r>
          </a:p>
          <a:p>
            <a:pPr marL="0" indent="0">
              <a:buNone/>
            </a:pPr>
            <a:r>
              <a:rPr lang="en-US" dirty="0" err="1" smtClean="0"/>
              <a:t>Inorder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Preorder and </a:t>
            </a:r>
          </a:p>
          <a:p>
            <a:pPr marL="0" indent="0">
              <a:buNone/>
            </a:pPr>
            <a:r>
              <a:rPr lang="en-US" dirty="0" err="1" smtClean="0"/>
              <a:t>Postorder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143000"/>
            <a:ext cx="4572000" cy="516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486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7639050" cy="553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7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the tree traversals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438400"/>
            <a:ext cx="6086475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327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Nature View of a Tree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685800" y="4419600"/>
            <a:ext cx="1676400" cy="592138"/>
          </a:xfrm>
          <a:prstGeom prst="rect">
            <a:avLst/>
          </a:prstGeom>
          <a:noFill/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/>
              <a:t>branches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6781800" y="1676400"/>
            <a:ext cx="1371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/>
              <a:t>leaves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6705600" y="4953000"/>
            <a:ext cx="990600" cy="617538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/>
              <a:t>root</a:t>
            </a:r>
          </a:p>
        </p:txBody>
      </p:sp>
      <p:pic>
        <p:nvPicPr>
          <p:cNvPr id="4102" name="Picture 6" descr="u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133600"/>
            <a:ext cx="3048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3" name="Line 7"/>
          <p:cNvSpPr>
            <a:spLocks noChangeShapeType="1"/>
          </p:cNvSpPr>
          <p:nvPr/>
        </p:nvSpPr>
        <p:spPr bwMode="auto">
          <a:xfrm flipV="1">
            <a:off x="2286000" y="3886200"/>
            <a:ext cx="1752600" cy="990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 flipV="1">
            <a:off x="2286000" y="3810000"/>
            <a:ext cx="1447800" cy="8382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5" name="Line 9"/>
          <p:cNvSpPr>
            <a:spLocks noChangeShapeType="1"/>
          </p:cNvSpPr>
          <p:nvPr/>
        </p:nvSpPr>
        <p:spPr bwMode="auto">
          <a:xfrm flipH="1">
            <a:off x="4800600" y="2057400"/>
            <a:ext cx="1981200" cy="914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6" name="Line 10"/>
          <p:cNvSpPr>
            <a:spLocks noChangeShapeType="1"/>
          </p:cNvSpPr>
          <p:nvPr/>
        </p:nvSpPr>
        <p:spPr bwMode="auto">
          <a:xfrm flipH="1">
            <a:off x="4876800" y="2209800"/>
            <a:ext cx="1981200" cy="914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7" name="Line 11"/>
          <p:cNvSpPr>
            <a:spLocks noChangeShapeType="1"/>
          </p:cNvSpPr>
          <p:nvPr/>
        </p:nvSpPr>
        <p:spPr bwMode="auto">
          <a:xfrm flipH="1">
            <a:off x="4648200" y="1905000"/>
            <a:ext cx="1981200" cy="914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8" name="Line 12"/>
          <p:cNvSpPr>
            <a:spLocks noChangeShapeType="1"/>
          </p:cNvSpPr>
          <p:nvPr/>
        </p:nvSpPr>
        <p:spPr bwMode="auto">
          <a:xfrm>
            <a:off x="4419600" y="4419600"/>
            <a:ext cx="2209800" cy="762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22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391400" cy="1143000"/>
          </a:xfrm>
        </p:spPr>
        <p:txBody>
          <a:bodyPr/>
          <a:lstStyle/>
          <a:p>
            <a:r>
              <a:rPr lang="en-US"/>
              <a:t>Naïve Implementations</a:t>
            </a:r>
          </a:p>
        </p:txBody>
      </p:sp>
      <p:graphicFrame>
        <p:nvGraphicFramePr>
          <p:cNvPr id="319491" name="Object 3"/>
          <p:cNvGraphicFramePr>
            <a:graphicFrameLocks noChangeAspect="1"/>
          </p:cNvGraphicFramePr>
          <p:nvPr/>
        </p:nvGraphicFramePr>
        <p:xfrm>
          <a:off x="1520825" y="1397000"/>
          <a:ext cx="6096000" cy="406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Chart" r:id="rId3" imgW="6095871" imgH="4067336" progId="MSGraph.Chart.8">
                  <p:embed followColorScheme="full"/>
                </p:oleObj>
              </mc:Choice>
              <mc:Fallback>
                <p:oleObj name="Chart" r:id="rId3" imgW="6095871" imgH="4067336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0825" y="1397000"/>
                        <a:ext cx="6096000" cy="406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549" name="Group 61"/>
          <p:cNvGraphicFramePr>
            <a:graphicFrameLocks noGrp="1"/>
          </p:cNvGraphicFramePr>
          <p:nvPr/>
        </p:nvGraphicFramePr>
        <p:xfrm>
          <a:off x="685800" y="1600200"/>
          <a:ext cx="6943725" cy="3886200"/>
        </p:xfrm>
        <a:graphic>
          <a:graphicData uri="http://schemas.openxmlformats.org/drawingml/2006/table">
            <a:tbl>
              <a:tblPr/>
              <a:tblGrid>
                <a:gridCol w="1630363"/>
                <a:gridCol w="1797050"/>
                <a:gridCol w="1797050"/>
                <a:gridCol w="1719262"/>
              </a:tblGrid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unsorted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array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sorted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array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linked list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insert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O(n)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find + O(n)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find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O(log 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delete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find + O(1)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(mark-as-deleted)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find + O(1)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(mark-as-deleted)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find + 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328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Arithmetic Expression Tree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7772400" cy="16367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Binary tree associated with an arithmetic expression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internal nodes: operators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external nodes: operands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Example: arithmetic expression tree for the expression (2 </a:t>
            </a:r>
            <a:r>
              <a:rPr lang="en-US" sz="2000" smtClean="0">
                <a:latin typeface="Symbol" pitchFamily="18" charset="2"/>
                <a:sym typeface="Symbol" pitchFamily="18" charset="2"/>
              </a:rPr>
              <a:t> </a:t>
            </a:r>
            <a:r>
              <a:rPr lang="en-US" sz="2000" smtClean="0">
                <a:latin typeface="Times New Roman" pitchFamily="16" charset="0"/>
                <a:sym typeface="Symbol" pitchFamily="18" charset="2"/>
              </a:rPr>
              <a:t>(</a:t>
            </a:r>
            <a:r>
              <a:rPr lang="en-US" sz="2000" smtClean="0"/>
              <a:t>a </a:t>
            </a:r>
            <a:r>
              <a:rPr lang="en-US" sz="2000" smtClean="0">
                <a:latin typeface="Symbol" pitchFamily="18" charset="2"/>
              </a:rPr>
              <a:t>-</a:t>
            </a:r>
            <a:r>
              <a:rPr lang="en-US" sz="2000" smtClean="0"/>
              <a:t> 1) </a:t>
            </a:r>
            <a:r>
              <a:rPr lang="en-US" sz="2000" smtClean="0">
                <a:latin typeface="Symbol" pitchFamily="18" charset="2"/>
              </a:rPr>
              <a:t>+</a:t>
            </a:r>
            <a:r>
              <a:rPr lang="en-US" sz="2000" smtClean="0"/>
              <a:t> (3 </a:t>
            </a:r>
            <a:r>
              <a:rPr lang="en-US" sz="2000" smtClean="0">
                <a:latin typeface="Symbol" pitchFamily="18" charset="2"/>
                <a:sym typeface="Symbol" pitchFamily="18" charset="2"/>
              </a:rPr>
              <a:t> </a:t>
            </a:r>
            <a:r>
              <a:rPr lang="en-US" sz="2000" smtClean="0"/>
              <a:t>b))</a:t>
            </a:r>
          </a:p>
        </p:txBody>
      </p:sp>
      <p:grpSp>
        <p:nvGrpSpPr>
          <p:cNvPr id="22532" name="Group 4"/>
          <p:cNvGrpSpPr>
            <a:grpSpLocks/>
          </p:cNvGrpSpPr>
          <p:nvPr/>
        </p:nvGrpSpPr>
        <p:grpSpPr bwMode="auto">
          <a:xfrm>
            <a:off x="2819400" y="4038600"/>
            <a:ext cx="3429000" cy="2286000"/>
            <a:chOff x="2928" y="2256"/>
            <a:chExt cx="2160" cy="1440"/>
          </a:xfrm>
        </p:grpSpPr>
        <p:sp>
          <p:nvSpPr>
            <p:cNvPr id="22533" name="Oval 5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pPr algn="ctr"/>
              <a:r>
                <a:rPr lang="en-US">
                  <a:latin typeface="Symbol" pitchFamily="18" charset="2"/>
                </a:rPr>
                <a:t>+</a:t>
              </a:r>
            </a:p>
          </p:txBody>
        </p:sp>
        <p:sp>
          <p:nvSpPr>
            <p:cNvPr id="22534" name="Oval 6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pPr algn="ctr"/>
              <a:r>
                <a:rPr lang="en-US">
                  <a:latin typeface="Symbol" pitchFamily="18" charset="2"/>
                  <a:sym typeface="Symbol" pitchFamily="18" charset="2"/>
                </a:rPr>
                <a:t></a:t>
              </a:r>
            </a:p>
          </p:txBody>
        </p:sp>
        <p:sp>
          <p:nvSpPr>
            <p:cNvPr id="22535" name="Oval 7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pPr algn="ctr"/>
              <a:r>
                <a:rPr lang="en-US">
                  <a:latin typeface="Symbol" pitchFamily="18" charset="2"/>
                  <a:sym typeface="Symbol" pitchFamily="18" charset="2"/>
                </a:rPr>
                <a:t></a:t>
              </a:r>
              <a:endParaRPr lang="en-US">
                <a:latin typeface="Symbol" pitchFamily="18" charset="2"/>
              </a:endParaRPr>
            </a:p>
          </p:txBody>
        </p:sp>
        <p:sp>
          <p:nvSpPr>
            <p:cNvPr id="22536" name="Oval 8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pPr algn="ctr"/>
              <a:r>
                <a:rPr lang="en-US">
                  <a:latin typeface="Symbol" pitchFamily="18" charset="2"/>
                </a:rPr>
                <a:t>-</a:t>
              </a:r>
            </a:p>
          </p:txBody>
        </p:sp>
        <p:sp>
          <p:nvSpPr>
            <p:cNvPr id="22537" name="Rectangle 9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Tahoma" pitchFamily="34" charset="0"/>
                </a:rPr>
                <a:t>2</a:t>
              </a:r>
            </a:p>
          </p:txBody>
        </p:sp>
        <p:sp>
          <p:nvSpPr>
            <p:cNvPr id="22538" name="Rectangle 10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Tahoma" pitchFamily="34" charset="0"/>
                </a:rPr>
                <a:t>a</a:t>
              </a:r>
            </a:p>
          </p:txBody>
        </p:sp>
        <p:sp>
          <p:nvSpPr>
            <p:cNvPr id="22539" name="Rectangle 11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Tahoma" pitchFamily="34" charset="0"/>
                </a:rPr>
                <a:t>1</a:t>
              </a:r>
            </a:p>
          </p:txBody>
        </p:sp>
        <p:sp>
          <p:nvSpPr>
            <p:cNvPr id="22540" name="Rectangle 12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Tahoma" pitchFamily="34" charset="0"/>
                </a:rPr>
                <a:t>3</a:t>
              </a:r>
            </a:p>
          </p:txBody>
        </p:sp>
        <p:sp>
          <p:nvSpPr>
            <p:cNvPr id="22541" name="Rectangle 13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Tahoma" pitchFamily="34" charset="0"/>
                </a:rPr>
                <a:t>b</a:t>
              </a:r>
            </a:p>
          </p:txBody>
        </p:sp>
        <p:cxnSp>
          <p:nvCxnSpPr>
            <p:cNvPr id="22542" name="AutoShape 14"/>
            <p:cNvCxnSpPr>
              <a:cxnSpLocks noChangeShapeType="1"/>
              <a:stCxn id="22533" idx="3"/>
              <a:endCxn id="22535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43" name="AutoShape 15"/>
            <p:cNvCxnSpPr>
              <a:cxnSpLocks noChangeShapeType="1"/>
              <a:stCxn id="22534" idx="1"/>
              <a:endCxn id="22533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44" name="AutoShape 16"/>
            <p:cNvCxnSpPr>
              <a:cxnSpLocks noChangeShapeType="1"/>
              <a:stCxn id="22541" idx="0"/>
              <a:endCxn id="22534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45" name="AutoShape 17"/>
            <p:cNvCxnSpPr>
              <a:cxnSpLocks noChangeShapeType="1"/>
              <a:stCxn id="22540" idx="0"/>
              <a:endCxn id="22534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46" name="AutoShape 18"/>
            <p:cNvCxnSpPr>
              <a:cxnSpLocks noChangeShapeType="1"/>
              <a:stCxn id="22539" idx="0"/>
              <a:endCxn id="22536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47" name="AutoShape 19"/>
            <p:cNvCxnSpPr>
              <a:cxnSpLocks noChangeShapeType="1"/>
              <a:stCxn id="22538" idx="0"/>
              <a:endCxn id="22536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48" name="AutoShape 20"/>
            <p:cNvCxnSpPr>
              <a:cxnSpLocks noChangeShapeType="1"/>
              <a:stCxn id="22537" idx="0"/>
              <a:endCxn id="22535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49" name="AutoShape 21"/>
            <p:cNvCxnSpPr>
              <a:cxnSpLocks noChangeShapeType="1"/>
              <a:stCxn id="22536" idx="1"/>
              <a:endCxn id="22535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86731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8077200" cy="1143000"/>
          </a:xfrm>
        </p:spPr>
        <p:txBody>
          <a:bodyPr/>
          <a:lstStyle/>
          <a:p>
            <a:pPr eaLnBrk="1" hangingPunct="1"/>
            <a:r>
              <a:rPr lang="en-US" smtClean="0"/>
              <a:t>Print Arithmetic Expressions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3657600" cy="18319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600" smtClean="0"/>
              <a:t>Specialization of an inorder traversal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smtClean="0"/>
              <a:t>print operand or operator when visiting node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smtClean="0"/>
              <a:t>print “(“ before traversing left subtree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smtClean="0"/>
              <a:t>print “)“ after traversing right subtree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4495800" y="1600200"/>
            <a:ext cx="3733800" cy="2660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b="1" dirty="0">
                <a:solidFill>
                  <a:srgbClr val="000000"/>
                </a:solidFill>
              </a:rPr>
              <a:t>Algorithm</a:t>
            </a:r>
            <a:r>
              <a:rPr lang="en-US" sz="2000" dirty="0"/>
              <a:t> </a:t>
            </a:r>
            <a:r>
              <a:rPr lang="en-US" sz="2000" b="1" i="1" dirty="0" err="1">
                <a:solidFill>
                  <a:schemeClr val="tx2"/>
                </a:solidFill>
              </a:rPr>
              <a:t>inOrder</a:t>
            </a:r>
            <a:r>
              <a:rPr lang="en-US" sz="2000" b="1" i="1" dirty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(</a:t>
            </a:r>
            <a:r>
              <a:rPr lang="en-US" sz="2000" b="1" i="1" dirty="0">
                <a:solidFill>
                  <a:schemeClr val="tx2"/>
                </a:solidFill>
              </a:rPr>
              <a:t>v</a:t>
            </a:r>
            <a:r>
              <a:rPr lang="en-US" sz="2000" dirty="0">
                <a:solidFill>
                  <a:schemeClr val="tx2"/>
                </a:solidFill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b="1" dirty="0">
                <a:solidFill>
                  <a:srgbClr val="000000"/>
                </a:solidFill>
              </a:rPr>
              <a:t>if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b="1" i="1" dirty="0" err="1">
                <a:solidFill>
                  <a:schemeClr val="accent2"/>
                </a:solidFill>
              </a:rPr>
              <a:t>isInternal</a:t>
            </a:r>
            <a:r>
              <a:rPr lang="en-US" sz="2000" b="1" i="1" dirty="0">
                <a:solidFill>
                  <a:schemeClr val="accent2"/>
                </a:solidFill>
              </a:rPr>
              <a:t> </a:t>
            </a:r>
            <a:r>
              <a:rPr lang="en-US" sz="2000" dirty="0">
                <a:solidFill>
                  <a:schemeClr val="accent2"/>
                </a:solidFill>
              </a:rPr>
              <a:t>(</a:t>
            </a:r>
            <a:r>
              <a:rPr lang="en-US" sz="2000" b="1" i="1" dirty="0">
                <a:solidFill>
                  <a:schemeClr val="accent2"/>
                </a:solidFill>
              </a:rPr>
              <a:t>v</a:t>
            </a:r>
            <a:r>
              <a:rPr lang="en-US" sz="2000" dirty="0">
                <a:solidFill>
                  <a:schemeClr val="accent2"/>
                </a:solidFill>
              </a:rPr>
              <a:t>){</a:t>
            </a:r>
            <a:br>
              <a:rPr lang="en-US" sz="2000" dirty="0">
                <a:solidFill>
                  <a:schemeClr val="accent2"/>
                </a:solidFill>
              </a:rPr>
            </a:br>
            <a:r>
              <a:rPr lang="en-US" sz="2000" dirty="0">
                <a:solidFill>
                  <a:schemeClr val="accent2"/>
                </a:solidFill>
              </a:rPr>
              <a:t>	</a:t>
            </a:r>
            <a:r>
              <a:rPr lang="en-US" sz="2000" b="1" i="1" dirty="0">
                <a:solidFill>
                  <a:schemeClr val="accent2"/>
                </a:solidFill>
              </a:rPr>
              <a:t>print</a:t>
            </a:r>
            <a:r>
              <a:rPr lang="en-US" sz="2000" dirty="0">
                <a:solidFill>
                  <a:schemeClr val="accent2"/>
                </a:solidFill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Tahoma" pitchFamily="34" charset="0"/>
              </a:rPr>
              <a:t>“</a:t>
            </a:r>
            <a:r>
              <a:rPr lang="en-US" sz="2000" dirty="0">
                <a:solidFill>
                  <a:srgbClr val="000000"/>
                </a:solidFill>
                <a:latin typeface="Tahoma" pitchFamily="34" charset="0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Tahoma" pitchFamily="34" charset="0"/>
              </a:rPr>
              <a:t>’’</a:t>
            </a:r>
            <a:r>
              <a:rPr lang="en-US" sz="2000" dirty="0">
                <a:solidFill>
                  <a:schemeClr val="accent2"/>
                </a:solidFill>
              </a:rPr>
              <a:t>)</a:t>
            </a:r>
            <a:endParaRPr lang="en-US" sz="2000" dirty="0">
              <a:solidFill>
                <a:schemeClr val="tx2"/>
              </a:solidFill>
            </a:endParaRP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sz="2000" b="1" i="1" dirty="0" err="1">
                <a:solidFill>
                  <a:schemeClr val="accent2"/>
                </a:solidFill>
              </a:rPr>
              <a:t>inOrder</a:t>
            </a:r>
            <a:r>
              <a:rPr lang="en-US" sz="2000" dirty="0">
                <a:solidFill>
                  <a:schemeClr val="accent2"/>
                </a:solidFill>
              </a:rPr>
              <a:t> (</a:t>
            </a:r>
            <a:r>
              <a:rPr lang="en-US" sz="2000" b="1" i="1" dirty="0" err="1">
                <a:solidFill>
                  <a:schemeClr val="accent2"/>
                </a:solidFill>
              </a:rPr>
              <a:t>leftChild</a:t>
            </a:r>
            <a:r>
              <a:rPr lang="en-US" sz="2000" b="1" i="1" dirty="0">
                <a:solidFill>
                  <a:schemeClr val="accent2"/>
                </a:solidFill>
              </a:rPr>
              <a:t> </a:t>
            </a:r>
            <a:r>
              <a:rPr lang="en-US" sz="2000" dirty="0">
                <a:solidFill>
                  <a:schemeClr val="accent2"/>
                </a:solidFill>
              </a:rPr>
              <a:t>(</a:t>
            </a:r>
            <a:r>
              <a:rPr lang="en-US" sz="2000" b="1" i="1" dirty="0">
                <a:solidFill>
                  <a:schemeClr val="accent2"/>
                </a:solidFill>
              </a:rPr>
              <a:t>v</a:t>
            </a:r>
            <a:r>
              <a:rPr lang="en-US" sz="2000" dirty="0">
                <a:solidFill>
                  <a:schemeClr val="accent2"/>
                </a:solidFill>
              </a:rPr>
              <a:t>))}</a:t>
            </a:r>
            <a:endParaRPr lang="en-US" sz="2000" dirty="0"/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sz="2000" b="1" i="1" dirty="0">
                <a:solidFill>
                  <a:schemeClr val="accent2"/>
                </a:solidFill>
              </a:rPr>
              <a:t>print</a:t>
            </a:r>
            <a:r>
              <a:rPr lang="en-US" sz="2000" dirty="0">
                <a:solidFill>
                  <a:schemeClr val="accent2"/>
                </a:solidFill>
              </a:rPr>
              <a:t>(</a:t>
            </a:r>
            <a:r>
              <a:rPr lang="en-US" sz="2000" b="1" i="1" dirty="0" err="1">
                <a:solidFill>
                  <a:schemeClr val="accent2"/>
                </a:solidFill>
              </a:rPr>
              <a:t>v.element</a:t>
            </a:r>
            <a:r>
              <a:rPr lang="en-US" sz="2000" b="1" i="1" dirty="0">
                <a:solidFill>
                  <a:schemeClr val="accent2"/>
                </a:solidFill>
              </a:rPr>
              <a:t> </a:t>
            </a:r>
            <a:r>
              <a:rPr lang="en-US" sz="2000" dirty="0">
                <a:solidFill>
                  <a:schemeClr val="accent2"/>
                </a:solidFill>
              </a:rPr>
              <a:t>())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b="1" dirty="0">
                <a:solidFill>
                  <a:srgbClr val="000000"/>
                </a:solidFill>
              </a:rPr>
              <a:t>if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b="1" i="1" dirty="0" err="1">
                <a:solidFill>
                  <a:schemeClr val="accent2"/>
                </a:solidFill>
              </a:rPr>
              <a:t>isInternal</a:t>
            </a:r>
            <a:r>
              <a:rPr lang="en-US" sz="2000" b="1" i="1" dirty="0">
                <a:solidFill>
                  <a:schemeClr val="accent2"/>
                </a:solidFill>
              </a:rPr>
              <a:t> </a:t>
            </a:r>
            <a:r>
              <a:rPr lang="en-US" sz="2000" dirty="0">
                <a:solidFill>
                  <a:schemeClr val="accent2"/>
                </a:solidFill>
              </a:rPr>
              <a:t>(</a:t>
            </a:r>
            <a:r>
              <a:rPr lang="en-US" sz="2000" b="1" i="1" dirty="0">
                <a:solidFill>
                  <a:schemeClr val="accent2"/>
                </a:solidFill>
              </a:rPr>
              <a:t>v</a:t>
            </a:r>
            <a:r>
              <a:rPr lang="en-US" sz="2000" dirty="0">
                <a:solidFill>
                  <a:schemeClr val="accent2"/>
                </a:solidFill>
              </a:rPr>
              <a:t>){</a:t>
            </a:r>
            <a:endParaRPr lang="en-US" sz="2000" dirty="0">
              <a:solidFill>
                <a:schemeClr val="tx2"/>
              </a:solidFill>
            </a:endParaRP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sz="2000" b="1" i="1" dirty="0" err="1">
                <a:solidFill>
                  <a:schemeClr val="accent2"/>
                </a:solidFill>
              </a:rPr>
              <a:t>inOrder</a:t>
            </a:r>
            <a:r>
              <a:rPr lang="en-US" sz="2000" dirty="0">
                <a:solidFill>
                  <a:schemeClr val="accent2"/>
                </a:solidFill>
              </a:rPr>
              <a:t> (</a:t>
            </a:r>
            <a:r>
              <a:rPr lang="en-US" sz="2000" b="1" i="1" dirty="0" err="1">
                <a:solidFill>
                  <a:schemeClr val="accent2"/>
                </a:solidFill>
              </a:rPr>
              <a:t>rightChild</a:t>
            </a:r>
            <a:r>
              <a:rPr lang="en-US" sz="2000" b="1" i="1" dirty="0">
                <a:solidFill>
                  <a:schemeClr val="accent2"/>
                </a:solidFill>
              </a:rPr>
              <a:t> </a:t>
            </a:r>
            <a:r>
              <a:rPr lang="en-US" sz="2000" dirty="0">
                <a:solidFill>
                  <a:schemeClr val="accent2"/>
                </a:solidFill>
              </a:rPr>
              <a:t>(</a:t>
            </a:r>
            <a:r>
              <a:rPr lang="en-US" sz="2000" b="1" i="1" dirty="0">
                <a:solidFill>
                  <a:schemeClr val="accent2"/>
                </a:solidFill>
              </a:rPr>
              <a:t>v</a:t>
            </a:r>
            <a:r>
              <a:rPr lang="en-US" sz="2000" dirty="0">
                <a:solidFill>
                  <a:schemeClr val="accent2"/>
                </a:solidFill>
              </a:rPr>
              <a:t>))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dirty="0">
                <a:solidFill>
                  <a:schemeClr val="accent2"/>
                </a:solidFill>
              </a:rPr>
              <a:t>	</a:t>
            </a:r>
            <a:r>
              <a:rPr lang="en-US" sz="2000" b="1" i="1" dirty="0">
                <a:solidFill>
                  <a:schemeClr val="accent2"/>
                </a:solidFill>
              </a:rPr>
              <a:t>print </a:t>
            </a:r>
            <a:r>
              <a:rPr lang="en-US" sz="2000" dirty="0">
                <a:solidFill>
                  <a:schemeClr val="accent2"/>
                </a:solidFill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Tahoma" pitchFamily="34" charset="0"/>
              </a:rPr>
              <a:t>“</a:t>
            </a:r>
            <a:r>
              <a:rPr lang="en-US" sz="2000" dirty="0">
                <a:solidFill>
                  <a:srgbClr val="000000"/>
                </a:solidFill>
                <a:latin typeface="Tahoma" pitchFamily="34" charset="0"/>
              </a:rPr>
              <a:t>)</a:t>
            </a:r>
            <a:r>
              <a:rPr lang="en-US" sz="2000" dirty="0">
                <a:solidFill>
                  <a:schemeClr val="accent2"/>
                </a:solidFill>
                <a:latin typeface="Tahoma" pitchFamily="34" charset="0"/>
              </a:rPr>
              <a:t>’’</a:t>
            </a:r>
            <a:r>
              <a:rPr lang="en-US" sz="2000" dirty="0">
                <a:solidFill>
                  <a:schemeClr val="accent2"/>
                </a:solidFill>
              </a:rPr>
              <a:t>)}</a:t>
            </a:r>
          </a:p>
        </p:txBody>
      </p:sp>
      <p:grpSp>
        <p:nvGrpSpPr>
          <p:cNvPr id="35845" name="Group 5"/>
          <p:cNvGrpSpPr>
            <a:grpSpLocks/>
          </p:cNvGrpSpPr>
          <p:nvPr/>
        </p:nvGrpSpPr>
        <p:grpSpPr bwMode="auto">
          <a:xfrm>
            <a:off x="762000" y="3886200"/>
            <a:ext cx="3429000" cy="2286000"/>
            <a:chOff x="2928" y="2256"/>
            <a:chExt cx="2160" cy="1440"/>
          </a:xfrm>
        </p:grpSpPr>
        <p:sp>
          <p:nvSpPr>
            <p:cNvPr id="35847" name="Oval 6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pPr algn="ctr"/>
              <a:r>
                <a:rPr lang="en-US">
                  <a:latin typeface="Symbol" pitchFamily="18" charset="2"/>
                </a:rPr>
                <a:t>+</a:t>
              </a:r>
            </a:p>
          </p:txBody>
        </p:sp>
        <p:sp>
          <p:nvSpPr>
            <p:cNvPr id="35848" name="Oval 7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pPr algn="ctr"/>
              <a:r>
                <a:rPr lang="en-US">
                  <a:latin typeface="Symbol" pitchFamily="18" charset="2"/>
                  <a:sym typeface="Symbol" pitchFamily="18" charset="2"/>
                </a:rPr>
                <a:t></a:t>
              </a:r>
            </a:p>
          </p:txBody>
        </p:sp>
        <p:sp>
          <p:nvSpPr>
            <p:cNvPr id="35849" name="Oval 8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pPr algn="ctr"/>
              <a:r>
                <a:rPr lang="en-US">
                  <a:latin typeface="Symbol" pitchFamily="18" charset="2"/>
                  <a:sym typeface="Symbol" pitchFamily="18" charset="2"/>
                </a:rPr>
                <a:t></a:t>
              </a:r>
              <a:endParaRPr lang="en-US">
                <a:latin typeface="Symbol" pitchFamily="18" charset="2"/>
              </a:endParaRPr>
            </a:p>
          </p:txBody>
        </p:sp>
        <p:sp>
          <p:nvSpPr>
            <p:cNvPr id="35850" name="Oval 9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pPr algn="ctr"/>
              <a:r>
                <a:rPr lang="en-US">
                  <a:latin typeface="Symbol" pitchFamily="18" charset="2"/>
                </a:rPr>
                <a:t>-</a:t>
              </a:r>
            </a:p>
          </p:txBody>
        </p:sp>
        <p:sp>
          <p:nvSpPr>
            <p:cNvPr id="35851" name="Rectangle 10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Tahoma" pitchFamily="34" charset="0"/>
                </a:rPr>
                <a:t>2</a:t>
              </a:r>
            </a:p>
          </p:txBody>
        </p:sp>
        <p:sp>
          <p:nvSpPr>
            <p:cNvPr id="35852" name="Rectangle 11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Tahoma" pitchFamily="34" charset="0"/>
                </a:rPr>
                <a:t>a</a:t>
              </a:r>
            </a:p>
          </p:txBody>
        </p:sp>
        <p:sp>
          <p:nvSpPr>
            <p:cNvPr id="35853" name="Rectangle 12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Tahoma" pitchFamily="34" charset="0"/>
                </a:rPr>
                <a:t>1</a:t>
              </a:r>
            </a:p>
          </p:txBody>
        </p:sp>
        <p:sp>
          <p:nvSpPr>
            <p:cNvPr id="35854" name="Rectangle 13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Tahoma" pitchFamily="34" charset="0"/>
                </a:rPr>
                <a:t>3</a:t>
              </a:r>
            </a:p>
          </p:txBody>
        </p:sp>
        <p:sp>
          <p:nvSpPr>
            <p:cNvPr id="35855" name="Rectangle 14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Tahoma" pitchFamily="34" charset="0"/>
                </a:rPr>
                <a:t>b</a:t>
              </a:r>
            </a:p>
          </p:txBody>
        </p:sp>
        <p:cxnSp>
          <p:nvCxnSpPr>
            <p:cNvPr id="35856" name="AutoShape 15"/>
            <p:cNvCxnSpPr>
              <a:cxnSpLocks noChangeShapeType="1"/>
              <a:stCxn id="35847" idx="3"/>
              <a:endCxn id="35849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57" name="AutoShape 16"/>
            <p:cNvCxnSpPr>
              <a:cxnSpLocks noChangeShapeType="1"/>
              <a:stCxn id="35848" idx="1"/>
              <a:endCxn id="35847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58" name="AutoShape 17"/>
            <p:cNvCxnSpPr>
              <a:cxnSpLocks noChangeShapeType="1"/>
              <a:stCxn id="35855" idx="0"/>
              <a:endCxn id="35848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59" name="AutoShape 18"/>
            <p:cNvCxnSpPr>
              <a:cxnSpLocks noChangeShapeType="1"/>
              <a:stCxn id="35854" idx="0"/>
              <a:endCxn id="35848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60" name="AutoShape 19"/>
            <p:cNvCxnSpPr>
              <a:cxnSpLocks noChangeShapeType="1"/>
              <a:stCxn id="35853" idx="0"/>
              <a:endCxn id="35850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61" name="AutoShape 20"/>
            <p:cNvCxnSpPr>
              <a:cxnSpLocks noChangeShapeType="1"/>
              <a:stCxn id="35852" idx="0"/>
              <a:endCxn id="35850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62" name="AutoShape 21"/>
            <p:cNvCxnSpPr>
              <a:cxnSpLocks noChangeShapeType="1"/>
              <a:stCxn id="35851" idx="0"/>
              <a:endCxn id="35849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63" name="AutoShape 22"/>
            <p:cNvCxnSpPr>
              <a:cxnSpLocks noChangeShapeType="1"/>
              <a:stCxn id="35850" idx="1"/>
              <a:endCxn id="35849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5846" name="Text Box 23"/>
          <p:cNvSpPr txBox="1">
            <a:spLocks noChangeArrowheads="1"/>
          </p:cNvSpPr>
          <p:nvPr/>
        </p:nvSpPr>
        <p:spPr bwMode="auto">
          <a:xfrm>
            <a:off x="4953000" y="5105400"/>
            <a:ext cx="332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algn="ctr" eaLnBrk="1" hangingPunct="1"/>
            <a:r>
              <a:rPr lang="en-US">
                <a:latin typeface="Tahoma" pitchFamily="34" charset="0"/>
              </a:rPr>
              <a:t>((2 </a:t>
            </a:r>
            <a:r>
              <a:rPr lang="en-US">
                <a:latin typeface="Symbol" pitchFamily="18" charset="2"/>
                <a:sym typeface="Symbol" pitchFamily="18" charset="2"/>
              </a:rPr>
              <a:t> </a:t>
            </a:r>
            <a:r>
              <a:rPr lang="en-US">
                <a:sym typeface="Symbol" pitchFamily="18" charset="2"/>
              </a:rPr>
              <a:t>(</a:t>
            </a:r>
            <a:r>
              <a:rPr lang="en-US">
                <a:latin typeface="Tahoma" pitchFamily="34" charset="0"/>
              </a:rPr>
              <a:t>a </a:t>
            </a:r>
            <a:r>
              <a:rPr lang="en-US">
                <a:latin typeface="Symbol" pitchFamily="18" charset="2"/>
              </a:rPr>
              <a:t>-</a:t>
            </a:r>
            <a:r>
              <a:rPr lang="en-US">
                <a:latin typeface="Tahoma" pitchFamily="34" charset="0"/>
              </a:rPr>
              <a:t> 1)) </a:t>
            </a:r>
            <a:r>
              <a:rPr lang="en-US">
                <a:latin typeface="Symbol" pitchFamily="18" charset="2"/>
              </a:rPr>
              <a:t>+</a:t>
            </a:r>
            <a:r>
              <a:rPr lang="en-US">
                <a:latin typeface="Tahoma" pitchFamily="34" charset="0"/>
              </a:rPr>
              <a:t> (3 </a:t>
            </a:r>
            <a:r>
              <a:rPr lang="en-US">
                <a:latin typeface="Symbol" pitchFamily="18" charset="2"/>
                <a:sym typeface="Symbol" pitchFamily="18" charset="2"/>
              </a:rPr>
              <a:t> </a:t>
            </a:r>
            <a:r>
              <a:rPr lang="en-US">
                <a:latin typeface="Tahoma" pitchFamily="34" charset="0"/>
              </a:rPr>
              <a:t>b))</a:t>
            </a:r>
          </a:p>
        </p:txBody>
      </p:sp>
    </p:spTree>
    <p:extLst>
      <p:ext uri="{BB962C8B-B14F-4D97-AF65-F5344CB8AC3E}">
        <p14:creationId xmlns:p14="http://schemas.microsoft.com/office/powerpoint/2010/main" val="175567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8382000" cy="1143000"/>
          </a:xfrm>
        </p:spPr>
        <p:txBody>
          <a:bodyPr/>
          <a:lstStyle/>
          <a:p>
            <a:pPr eaLnBrk="1" hangingPunct="1"/>
            <a:r>
              <a:rPr lang="en-US" smtClean="0"/>
              <a:t>Evaluate Arithmetic Expressions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3733800" cy="20288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recursive method returning the value of a subtree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when visiting an internal node, combine the values of the subtrees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4543425" y="1698625"/>
            <a:ext cx="4191000" cy="2720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b="1">
                <a:solidFill>
                  <a:srgbClr val="000000"/>
                </a:solidFill>
              </a:rPr>
              <a:t>Algorithm</a:t>
            </a:r>
            <a:r>
              <a:rPr lang="en-US" sz="2000"/>
              <a:t> </a:t>
            </a:r>
            <a:r>
              <a:rPr lang="en-US" sz="2000" b="1" i="1">
                <a:solidFill>
                  <a:schemeClr val="tx2"/>
                </a:solidFill>
              </a:rPr>
              <a:t>evalExpr</a:t>
            </a:r>
            <a:r>
              <a:rPr lang="en-US" sz="2000">
                <a:solidFill>
                  <a:schemeClr val="tx2"/>
                </a:solidFill>
              </a:rPr>
              <a:t>(</a:t>
            </a:r>
            <a:r>
              <a:rPr lang="en-US" sz="2000" b="1" i="1">
                <a:solidFill>
                  <a:schemeClr val="tx2"/>
                </a:solidFill>
              </a:rPr>
              <a:t>v</a:t>
            </a:r>
            <a:r>
              <a:rPr lang="en-US" sz="2000">
                <a:solidFill>
                  <a:schemeClr val="tx2"/>
                </a:solidFill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b="1">
                <a:solidFill>
                  <a:srgbClr val="000000"/>
                </a:solidFill>
              </a:rPr>
              <a:t>if</a:t>
            </a:r>
            <a:r>
              <a:rPr lang="en-US" sz="2000">
                <a:solidFill>
                  <a:schemeClr val="tx2"/>
                </a:solidFill>
              </a:rPr>
              <a:t> </a:t>
            </a:r>
            <a:r>
              <a:rPr lang="en-US" sz="2000" b="1" i="1">
                <a:solidFill>
                  <a:schemeClr val="accent2"/>
                </a:solidFill>
              </a:rPr>
              <a:t>isExternal </a:t>
            </a:r>
            <a:r>
              <a:rPr lang="en-US" sz="2000">
                <a:solidFill>
                  <a:schemeClr val="accent2"/>
                </a:solidFill>
              </a:rPr>
              <a:t>(</a:t>
            </a:r>
            <a:r>
              <a:rPr lang="en-US" sz="2000" b="1" i="1">
                <a:solidFill>
                  <a:schemeClr val="accent2"/>
                </a:solidFill>
              </a:rPr>
              <a:t>v</a:t>
            </a:r>
            <a:r>
              <a:rPr lang="en-US" sz="2000">
                <a:solidFill>
                  <a:schemeClr val="accent2"/>
                </a:solidFill>
              </a:rPr>
              <a:t>)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b="1">
                <a:solidFill>
                  <a:srgbClr val="000000"/>
                </a:solidFill>
              </a:rPr>
              <a:t>return</a:t>
            </a:r>
            <a:r>
              <a:rPr lang="en-US" sz="2000">
                <a:solidFill>
                  <a:schemeClr val="tx2"/>
                </a:solidFill>
              </a:rPr>
              <a:t> </a:t>
            </a:r>
            <a:r>
              <a:rPr lang="en-US" sz="2000" b="1" i="1">
                <a:solidFill>
                  <a:schemeClr val="accent2"/>
                </a:solidFill>
              </a:rPr>
              <a:t>v.element </a:t>
            </a:r>
            <a:r>
              <a:rPr lang="en-US" sz="2000">
                <a:solidFill>
                  <a:schemeClr val="accent2"/>
                </a:solidFill>
              </a:rPr>
              <a:t>()</a:t>
            </a:r>
            <a:endParaRPr lang="en-US" sz="2000">
              <a:solidFill>
                <a:schemeClr val="tx2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b="1">
                <a:solidFill>
                  <a:srgbClr val="000000"/>
                </a:solidFill>
              </a:rPr>
              <a:t>else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b="1" i="1">
                <a:solidFill>
                  <a:schemeClr val="accent2"/>
                </a:solidFill>
              </a:rPr>
              <a:t>	x </a:t>
            </a:r>
            <a:r>
              <a:rPr lang="en-US" sz="2000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sz="2000" b="1" i="1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000" b="1" i="1">
                <a:solidFill>
                  <a:schemeClr val="accent2"/>
                </a:solidFill>
              </a:rPr>
              <a:t>evalExpr</a:t>
            </a:r>
            <a:r>
              <a:rPr lang="en-US" sz="2000">
                <a:solidFill>
                  <a:schemeClr val="accent2"/>
                </a:solidFill>
              </a:rPr>
              <a:t>(</a:t>
            </a:r>
            <a:r>
              <a:rPr lang="en-US" sz="2000" b="1" i="1">
                <a:solidFill>
                  <a:schemeClr val="accent2"/>
                </a:solidFill>
              </a:rPr>
              <a:t>leftChild </a:t>
            </a:r>
            <a:r>
              <a:rPr lang="en-US" sz="2000">
                <a:solidFill>
                  <a:schemeClr val="accent2"/>
                </a:solidFill>
              </a:rPr>
              <a:t>(</a:t>
            </a:r>
            <a:r>
              <a:rPr lang="en-US" sz="2000" b="1" i="1">
                <a:solidFill>
                  <a:schemeClr val="accent2"/>
                </a:solidFill>
              </a:rPr>
              <a:t>v</a:t>
            </a:r>
            <a:r>
              <a:rPr lang="en-US" sz="2000">
                <a:solidFill>
                  <a:schemeClr val="accent2"/>
                </a:solidFill>
              </a:rPr>
              <a:t>))</a:t>
            </a:r>
            <a:endParaRPr lang="en-US" sz="2000"/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b="1" i="1">
                <a:solidFill>
                  <a:schemeClr val="accent2"/>
                </a:solidFill>
              </a:rPr>
              <a:t>	y </a:t>
            </a:r>
            <a:r>
              <a:rPr lang="en-US" sz="2000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sz="2000" b="1" i="1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000" b="1" i="1">
                <a:solidFill>
                  <a:schemeClr val="accent2"/>
                </a:solidFill>
              </a:rPr>
              <a:t>evalExpr</a:t>
            </a:r>
            <a:r>
              <a:rPr lang="en-US" sz="2000">
                <a:solidFill>
                  <a:schemeClr val="accent2"/>
                </a:solidFill>
              </a:rPr>
              <a:t>(</a:t>
            </a:r>
            <a:r>
              <a:rPr lang="en-US" sz="2000" b="1" i="1">
                <a:solidFill>
                  <a:schemeClr val="accent2"/>
                </a:solidFill>
              </a:rPr>
              <a:t>rightChild </a:t>
            </a:r>
            <a:r>
              <a:rPr lang="en-US" sz="2000">
                <a:solidFill>
                  <a:schemeClr val="accent2"/>
                </a:solidFill>
              </a:rPr>
              <a:t>(</a:t>
            </a:r>
            <a:r>
              <a:rPr lang="en-US" sz="2000" b="1" i="1">
                <a:solidFill>
                  <a:schemeClr val="accent2"/>
                </a:solidFill>
              </a:rPr>
              <a:t>v</a:t>
            </a:r>
            <a:r>
              <a:rPr lang="en-US" sz="2000">
                <a:solidFill>
                  <a:schemeClr val="accent2"/>
                </a:solidFill>
              </a:rPr>
              <a:t>))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>
                <a:solidFill>
                  <a:srgbClr val="000000"/>
                </a:solidFill>
                <a:sym typeface="Symbol" pitchFamily="18" charset="2"/>
              </a:rPr>
              <a:t>	</a:t>
            </a:r>
            <a:r>
              <a:rPr lang="en-US" sz="2000" b="1">
                <a:solidFill>
                  <a:srgbClr val="000000"/>
                </a:solidFill>
                <a:sym typeface="Symbol" pitchFamily="18" charset="2"/>
              </a:rPr>
              <a:t></a:t>
            </a:r>
            <a:r>
              <a:rPr lang="en-US" sz="2000">
                <a:solidFill>
                  <a:srgbClr val="000000"/>
                </a:solidFill>
                <a:sym typeface="Symbol" pitchFamily="18" charset="2"/>
              </a:rPr>
              <a:t> </a:t>
            </a:r>
            <a:r>
              <a:rPr lang="en-US" sz="2000" b="1" i="1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000">
                <a:solidFill>
                  <a:schemeClr val="accent2"/>
                </a:solidFill>
              </a:rPr>
              <a:t>operator stored at </a:t>
            </a:r>
            <a:r>
              <a:rPr lang="en-US" sz="2000" b="1" i="1">
                <a:solidFill>
                  <a:schemeClr val="accent2"/>
                </a:solidFill>
              </a:rPr>
              <a:t>v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b="1">
                <a:solidFill>
                  <a:srgbClr val="000000"/>
                </a:solidFill>
              </a:rPr>
              <a:t>return</a:t>
            </a:r>
            <a:r>
              <a:rPr lang="en-US" sz="2000">
                <a:solidFill>
                  <a:schemeClr val="tx2"/>
                </a:solidFill>
              </a:rPr>
              <a:t> </a:t>
            </a:r>
            <a:r>
              <a:rPr lang="en-US" sz="2000" b="1" i="1">
                <a:solidFill>
                  <a:schemeClr val="accent2"/>
                </a:solidFill>
              </a:rPr>
              <a:t>x </a:t>
            </a:r>
            <a:r>
              <a:rPr lang="en-US" sz="2000" b="1">
                <a:solidFill>
                  <a:srgbClr val="000000"/>
                </a:solidFill>
                <a:sym typeface="Symbol" pitchFamily="18" charset="2"/>
              </a:rPr>
              <a:t></a:t>
            </a:r>
            <a:r>
              <a:rPr lang="en-US" sz="2000" b="1" i="1">
                <a:solidFill>
                  <a:schemeClr val="accent2"/>
                </a:solidFill>
              </a:rPr>
              <a:t> y</a:t>
            </a:r>
          </a:p>
        </p:txBody>
      </p:sp>
      <p:grpSp>
        <p:nvGrpSpPr>
          <p:cNvPr id="36869" name="Group 5"/>
          <p:cNvGrpSpPr>
            <a:grpSpLocks/>
          </p:cNvGrpSpPr>
          <p:nvPr/>
        </p:nvGrpSpPr>
        <p:grpSpPr bwMode="auto">
          <a:xfrm>
            <a:off x="1131888" y="4038600"/>
            <a:ext cx="3429000" cy="2286000"/>
            <a:chOff x="2928" y="2256"/>
            <a:chExt cx="2160" cy="1440"/>
          </a:xfrm>
        </p:grpSpPr>
        <p:sp>
          <p:nvSpPr>
            <p:cNvPr id="36870" name="Oval 6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pPr algn="ctr"/>
              <a:r>
                <a:rPr lang="en-US">
                  <a:latin typeface="Symbol" pitchFamily="18" charset="2"/>
                </a:rPr>
                <a:t>+</a:t>
              </a:r>
            </a:p>
          </p:txBody>
        </p:sp>
        <p:sp>
          <p:nvSpPr>
            <p:cNvPr id="36871" name="Oval 7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pPr algn="ctr"/>
              <a:r>
                <a:rPr lang="en-US">
                  <a:latin typeface="Symbol" pitchFamily="18" charset="2"/>
                  <a:sym typeface="Symbol" pitchFamily="18" charset="2"/>
                </a:rPr>
                <a:t></a:t>
              </a:r>
            </a:p>
          </p:txBody>
        </p:sp>
        <p:sp>
          <p:nvSpPr>
            <p:cNvPr id="36872" name="Oval 8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pPr algn="ctr"/>
              <a:r>
                <a:rPr lang="en-US">
                  <a:latin typeface="Symbol" pitchFamily="18" charset="2"/>
                  <a:sym typeface="Symbol" pitchFamily="18" charset="2"/>
                </a:rPr>
                <a:t></a:t>
              </a:r>
              <a:endParaRPr lang="en-US">
                <a:latin typeface="Symbol" pitchFamily="18" charset="2"/>
              </a:endParaRPr>
            </a:p>
          </p:txBody>
        </p:sp>
        <p:sp>
          <p:nvSpPr>
            <p:cNvPr id="36873" name="Oval 9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pPr algn="ctr"/>
              <a:r>
                <a:rPr lang="en-US">
                  <a:latin typeface="Symbol" pitchFamily="18" charset="2"/>
                </a:rPr>
                <a:t>-</a:t>
              </a:r>
            </a:p>
          </p:txBody>
        </p:sp>
        <p:sp>
          <p:nvSpPr>
            <p:cNvPr id="36874" name="Rectangle 10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Tahoma" pitchFamily="34" charset="0"/>
                </a:rPr>
                <a:t>2</a:t>
              </a:r>
            </a:p>
          </p:txBody>
        </p:sp>
        <p:sp>
          <p:nvSpPr>
            <p:cNvPr id="36875" name="Rectangle 11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Tahoma" pitchFamily="34" charset="0"/>
                </a:rPr>
                <a:t>5</a:t>
              </a:r>
            </a:p>
          </p:txBody>
        </p:sp>
        <p:sp>
          <p:nvSpPr>
            <p:cNvPr id="36876" name="Rectangle 12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Tahoma" pitchFamily="34" charset="0"/>
                </a:rPr>
                <a:t>1</a:t>
              </a:r>
            </a:p>
          </p:txBody>
        </p:sp>
        <p:sp>
          <p:nvSpPr>
            <p:cNvPr id="36877" name="Rectangle 13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Tahoma" pitchFamily="34" charset="0"/>
                </a:rPr>
                <a:t>3</a:t>
              </a:r>
            </a:p>
          </p:txBody>
        </p:sp>
        <p:sp>
          <p:nvSpPr>
            <p:cNvPr id="36878" name="Rectangle 14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Tahoma" pitchFamily="34" charset="0"/>
                </a:rPr>
                <a:t>2</a:t>
              </a:r>
            </a:p>
          </p:txBody>
        </p:sp>
        <p:cxnSp>
          <p:nvCxnSpPr>
            <p:cNvPr id="36879" name="AutoShape 15"/>
            <p:cNvCxnSpPr>
              <a:cxnSpLocks noChangeShapeType="1"/>
              <a:stCxn id="36870" idx="3"/>
              <a:endCxn id="36872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80" name="AutoShape 16"/>
            <p:cNvCxnSpPr>
              <a:cxnSpLocks noChangeShapeType="1"/>
              <a:stCxn id="36871" idx="1"/>
              <a:endCxn id="36870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81" name="AutoShape 17"/>
            <p:cNvCxnSpPr>
              <a:cxnSpLocks noChangeShapeType="1"/>
              <a:stCxn id="36878" idx="0"/>
              <a:endCxn id="36871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82" name="AutoShape 18"/>
            <p:cNvCxnSpPr>
              <a:cxnSpLocks noChangeShapeType="1"/>
              <a:stCxn id="36877" idx="0"/>
              <a:endCxn id="36871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83" name="AutoShape 19"/>
            <p:cNvCxnSpPr>
              <a:cxnSpLocks noChangeShapeType="1"/>
              <a:stCxn id="36876" idx="0"/>
              <a:endCxn id="36873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84" name="AutoShape 20"/>
            <p:cNvCxnSpPr>
              <a:cxnSpLocks noChangeShapeType="1"/>
              <a:stCxn id="36875" idx="0"/>
              <a:endCxn id="36873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85" name="AutoShape 21"/>
            <p:cNvCxnSpPr>
              <a:cxnSpLocks noChangeShapeType="1"/>
              <a:stCxn id="36874" idx="0"/>
              <a:endCxn id="36872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86" name="AutoShape 22"/>
            <p:cNvCxnSpPr>
              <a:cxnSpLocks noChangeShapeType="1"/>
              <a:stCxn id="36873" idx="1"/>
              <a:endCxn id="36872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0452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solidFill>
                  <a:schemeClr val="tx2"/>
                </a:solidFill>
                <a:ea typeface="新細明體" pitchFamily="18" charset="-120"/>
              </a:rPr>
              <a:t>Arithmetic Expression Using BT</a:t>
            </a:r>
            <a:endParaRPr lang="en-US" smtClean="0"/>
          </a:p>
        </p:txBody>
      </p:sp>
      <p:grpSp>
        <p:nvGrpSpPr>
          <p:cNvPr id="23555" name="Group 3"/>
          <p:cNvGrpSpPr>
            <a:grpSpLocks/>
          </p:cNvGrpSpPr>
          <p:nvPr/>
        </p:nvGrpSpPr>
        <p:grpSpPr bwMode="auto">
          <a:xfrm>
            <a:off x="3773488" y="1371600"/>
            <a:ext cx="571500" cy="563563"/>
            <a:chOff x="2664" y="1090"/>
            <a:chExt cx="360" cy="359"/>
          </a:xfrm>
        </p:grpSpPr>
        <p:sp>
          <p:nvSpPr>
            <p:cNvPr id="23609" name="Oval 4"/>
            <p:cNvSpPr>
              <a:spLocks noChangeArrowheads="1"/>
            </p:cNvSpPr>
            <p:nvPr/>
          </p:nvSpPr>
          <p:spPr bwMode="auto">
            <a:xfrm>
              <a:off x="2664" y="1090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0" name="Rectangle 5"/>
            <p:cNvSpPr>
              <a:spLocks noChangeArrowheads="1"/>
            </p:cNvSpPr>
            <p:nvPr/>
          </p:nvSpPr>
          <p:spPr bwMode="auto">
            <a:xfrm>
              <a:off x="2733" y="1143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>
                  <a:ea typeface="新細明體" pitchFamily="18" charset="-120"/>
                </a:rPr>
                <a:t>+</a:t>
              </a:r>
            </a:p>
          </p:txBody>
        </p:sp>
      </p:grpSp>
      <p:grpSp>
        <p:nvGrpSpPr>
          <p:cNvPr id="23556" name="Group 6"/>
          <p:cNvGrpSpPr>
            <a:grpSpLocks/>
          </p:cNvGrpSpPr>
          <p:nvPr/>
        </p:nvGrpSpPr>
        <p:grpSpPr bwMode="auto">
          <a:xfrm>
            <a:off x="3162300" y="2271713"/>
            <a:ext cx="571500" cy="569912"/>
            <a:chOff x="2279" y="1659"/>
            <a:chExt cx="360" cy="359"/>
          </a:xfrm>
        </p:grpSpPr>
        <p:sp>
          <p:nvSpPr>
            <p:cNvPr id="23607" name="Oval 7"/>
            <p:cNvSpPr>
              <a:spLocks noChangeArrowheads="1"/>
            </p:cNvSpPr>
            <p:nvPr/>
          </p:nvSpPr>
          <p:spPr bwMode="auto">
            <a:xfrm>
              <a:off x="2279" y="1659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8" name="Rectangle 8"/>
            <p:cNvSpPr>
              <a:spLocks noChangeArrowheads="1"/>
            </p:cNvSpPr>
            <p:nvPr/>
          </p:nvSpPr>
          <p:spPr bwMode="auto">
            <a:xfrm>
              <a:off x="2348" y="171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>
                  <a:ea typeface="新細明體" pitchFamily="18" charset="-120"/>
                </a:rPr>
                <a:t>*</a:t>
              </a:r>
            </a:p>
          </p:txBody>
        </p:sp>
      </p:grpSp>
      <p:sp>
        <p:nvSpPr>
          <p:cNvPr id="23557" name="Line 9"/>
          <p:cNvSpPr>
            <a:spLocks noChangeShapeType="1"/>
          </p:cNvSpPr>
          <p:nvPr/>
        </p:nvSpPr>
        <p:spPr bwMode="auto">
          <a:xfrm flipH="1">
            <a:off x="3544888" y="1927225"/>
            <a:ext cx="341312" cy="357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558" name="Group 10"/>
          <p:cNvGrpSpPr>
            <a:grpSpLocks/>
          </p:cNvGrpSpPr>
          <p:nvPr/>
        </p:nvGrpSpPr>
        <p:grpSpPr bwMode="auto">
          <a:xfrm>
            <a:off x="1154113" y="4973638"/>
            <a:ext cx="571500" cy="569912"/>
            <a:chOff x="1014" y="3361"/>
            <a:chExt cx="360" cy="359"/>
          </a:xfrm>
        </p:grpSpPr>
        <p:sp>
          <p:nvSpPr>
            <p:cNvPr id="23605" name="Oval 11"/>
            <p:cNvSpPr>
              <a:spLocks noChangeArrowheads="1"/>
            </p:cNvSpPr>
            <p:nvPr/>
          </p:nvSpPr>
          <p:spPr bwMode="auto">
            <a:xfrm>
              <a:off x="1014" y="3361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6" name="Rectangle 12"/>
            <p:cNvSpPr>
              <a:spLocks noChangeArrowheads="1"/>
            </p:cNvSpPr>
            <p:nvPr/>
          </p:nvSpPr>
          <p:spPr bwMode="auto">
            <a:xfrm>
              <a:off x="1083" y="341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>
                  <a:ea typeface="新細明體" pitchFamily="18" charset="-120"/>
                </a:rPr>
                <a:t>A</a:t>
              </a:r>
            </a:p>
          </p:txBody>
        </p:sp>
      </p:grpSp>
      <p:sp>
        <p:nvSpPr>
          <p:cNvPr id="23559" name="Line 13"/>
          <p:cNvSpPr>
            <a:spLocks noChangeShapeType="1"/>
          </p:cNvSpPr>
          <p:nvPr/>
        </p:nvSpPr>
        <p:spPr bwMode="auto">
          <a:xfrm flipH="1">
            <a:off x="1470025" y="4627563"/>
            <a:ext cx="439738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560" name="Group 14"/>
          <p:cNvGrpSpPr>
            <a:grpSpLocks/>
          </p:cNvGrpSpPr>
          <p:nvPr/>
        </p:nvGrpSpPr>
        <p:grpSpPr bwMode="auto">
          <a:xfrm>
            <a:off x="2478088" y="3186113"/>
            <a:ext cx="571500" cy="569912"/>
            <a:chOff x="1848" y="2235"/>
            <a:chExt cx="360" cy="359"/>
          </a:xfrm>
        </p:grpSpPr>
        <p:sp>
          <p:nvSpPr>
            <p:cNvPr id="23603" name="Oval 15"/>
            <p:cNvSpPr>
              <a:spLocks noChangeArrowheads="1"/>
            </p:cNvSpPr>
            <p:nvPr/>
          </p:nvSpPr>
          <p:spPr bwMode="auto">
            <a:xfrm>
              <a:off x="1848" y="2235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4" name="Rectangle 16"/>
            <p:cNvSpPr>
              <a:spLocks noChangeArrowheads="1"/>
            </p:cNvSpPr>
            <p:nvPr/>
          </p:nvSpPr>
          <p:spPr bwMode="auto">
            <a:xfrm>
              <a:off x="1917" y="22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>
                  <a:ea typeface="新細明體" pitchFamily="18" charset="-120"/>
                </a:rPr>
                <a:t>*</a:t>
              </a:r>
            </a:p>
          </p:txBody>
        </p:sp>
      </p:grpSp>
      <p:grpSp>
        <p:nvGrpSpPr>
          <p:cNvPr id="23561" name="Group 17"/>
          <p:cNvGrpSpPr>
            <a:grpSpLocks/>
          </p:cNvGrpSpPr>
          <p:nvPr/>
        </p:nvGrpSpPr>
        <p:grpSpPr bwMode="auto">
          <a:xfrm>
            <a:off x="1798638" y="4102100"/>
            <a:ext cx="571500" cy="569913"/>
            <a:chOff x="1420" y="2812"/>
            <a:chExt cx="360" cy="359"/>
          </a:xfrm>
        </p:grpSpPr>
        <p:sp>
          <p:nvSpPr>
            <p:cNvPr id="23601" name="Oval 18"/>
            <p:cNvSpPr>
              <a:spLocks noChangeArrowheads="1"/>
            </p:cNvSpPr>
            <p:nvPr/>
          </p:nvSpPr>
          <p:spPr bwMode="auto">
            <a:xfrm>
              <a:off x="1420" y="2812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2" name="Rectangle 19"/>
            <p:cNvSpPr>
              <a:spLocks noChangeArrowheads="1"/>
            </p:cNvSpPr>
            <p:nvPr/>
          </p:nvSpPr>
          <p:spPr bwMode="auto">
            <a:xfrm>
              <a:off x="1489" y="2865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>
                  <a:ea typeface="新細明體" pitchFamily="18" charset="-120"/>
                </a:rPr>
                <a:t>/</a:t>
              </a:r>
            </a:p>
          </p:txBody>
        </p:sp>
      </p:grpSp>
      <p:sp>
        <p:nvSpPr>
          <p:cNvPr id="23562" name="Line 20"/>
          <p:cNvSpPr>
            <a:spLocks noChangeShapeType="1"/>
          </p:cNvSpPr>
          <p:nvPr/>
        </p:nvSpPr>
        <p:spPr bwMode="auto">
          <a:xfrm flipH="1">
            <a:off x="2762250" y="2811463"/>
            <a:ext cx="492125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Line 21"/>
          <p:cNvSpPr>
            <a:spLocks noChangeShapeType="1"/>
          </p:cNvSpPr>
          <p:nvPr/>
        </p:nvSpPr>
        <p:spPr bwMode="auto">
          <a:xfrm flipH="1">
            <a:off x="2082800" y="3725863"/>
            <a:ext cx="490538" cy="377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564" name="Group 22"/>
          <p:cNvGrpSpPr>
            <a:grpSpLocks/>
          </p:cNvGrpSpPr>
          <p:nvPr/>
        </p:nvGrpSpPr>
        <p:grpSpPr bwMode="auto">
          <a:xfrm>
            <a:off x="4437063" y="2286000"/>
            <a:ext cx="571500" cy="569913"/>
            <a:chOff x="3082" y="1668"/>
            <a:chExt cx="360" cy="359"/>
          </a:xfrm>
        </p:grpSpPr>
        <p:sp>
          <p:nvSpPr>
            <p:cNvPr id="23599" name="Oval 23"/>
            <p:cNvSpPr>
              <a:spLocks noChangeArrowheads="1"/>
            </p:cNvSpPr>
            <p:nvPr/>
          </p:nvSpPr>
          <p:spPr bwMode="auto">
            <a:xfrm>
              <a:off x="3082" y="1668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0" name="Rectangle 24"/>
            <p:cNvSpPr>
              <a:spLocks noChangeArrowheads="1"/>
            </p:cNvSpPr>
            <p:nvPr/>
          </p:nvSpPr>
          <p:spPr bwMode="auto">
            <a:xfrm>
              <a:off x="3151" y="1721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>
                  <a:ea typeface="新細明體" pitchFamily="18" charset="-120"/>
                </a:rPr>
                <a:t>E</a:t>
              </a:r>
            </a:p>
          </p:txBody>
        </p:sp>
      </p:grpSp>
      <p:grpSp>
        <p:nvGrpSpPr>
          <p:cNvPr id="23565" name="Group 25"/>
          <p:cNvGrpSpPr>
            <a:grpSpLocks/>
          </p:cNvGrpSpPr>
          <p:nvPr/>
        </p:nvGrpSpPr>
        <p:grpSpPr bwMode="auto">
          <a:xfrm>
            <a:off x="3773488" y="3187700"/>
            <a:ext cx="571500" cy="569913"/>
            <a:chOff x="2664" y="2236"/>
            <a:chExt cx="360" cy="359"/>
          </a:xfrm>
        </p:grpSpPr>
        <p:sp>
          <p:nvSpPr>
            <p:cNvPr id="23597" name="Oval 26"/>
            <p:cNvSpPr>
              <a:spLocks noChangeArrowheads="1"/>
            </p:cNvSpPr>
            <p:nvPr/>
          </p:nvSpPr>
          <p:spPr bwMode="auto">
            <a:xfrm>
              <a:off x="2664" y="2236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8" name="Rectangle 27"/>
            <p:cNvSpPr>
              <a:spLocks noChangeArrowheads="1"/>
            </p:cNvSpPr>
            <p:nvPr/>
          </p:nvSpPr>
          <p:spPr bwMode="auto">
            <a:xfrm>
              <a:off x="2733" y="2289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>
                  <a:ea typeface="新細明體" pitchFamily="18" charset="-120"/>
                </a:rPr>
                <a:t>D</a:t>
              </a:r>
            </a:p>
          </p:txBody>
        </p:sp>
      </p:grpSp>
      <p:grpSp>
        <p:nvGrpSpPr>
          <p:cNvPr id="23566" name="Group 28"/>
          <p:cNvGrpSpPr>
            <a:grpSpLocks/>
          </p:cNvGrpSpPr>
          <p:nvPr/>
        </p:nvGrpSpPr>
        <p:grpSpPr bwMode="auto">
          <a:xfrm>
            <a:off x="3144838" y="4071938"/>
            <a:ext cx="571500" cy="569912"/>
            <a:chOff x="2268" y="2793"/>
            <a:chExt cx="360" cy="359"/>
          </a:xfrm>
        </p:grpSpPr>
        <p:sp>
          <p:nvSpPr>
            <p:cNvPr id="23595" name="Oval 29"/>
            <p:cNvSpPr>
              <a:spLocks noChangeArrowheads="1"/>
            </p:cNvSpPr>
            <p:nvPr/>
          </p:nvSpPr>
          <p:spPr bwMode="auto">
            <a:xfrm>
              <a:off x="2268" y="2793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6" name="Rectangle 30"/>
            <p:cNvSpPr>
              <a:spLocks noChangeArrowheads="1"/>
            </p:cNvSpPr>
            <p:nvPr/>
          </p:nvSpPr>
          <p:spPr bwMode="auto">
            <a:xfrm>
              <a:off x="2337" y="2846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>
                  <a:ea typeface="新細明體" pitchFamily="18" charset="-120"/>
                </a:rPr>
                <a:t>C</a:t>
              </a:r>
            </a:p>
          </p:txBody>
        </p:sp>
      </p:grpSp>
      <p:sp>
        <p:nvSpPr>
          <p:cNvPr id="23567" name="Line 31"/>
          <p:cNvSpPr>
            <a:spLocks noChangeShapeType="1"/>
          </p:cNvSpPr>
          <p:nvPr/>
        </p:nvSpPr>
        <p:spPr bwMode="auto">
          <a:xfrm>
            <a:off x="4243388" y="1909763"/>
            <a:ext cx="441325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8" name="Line 32"/>
          <p:cNvSpPr>
            <a:spLocks noChangeShapeType="1"/>
          </p:cNvSpPr>
          <p:nvPr/>
        </p:nvSpPr>
        <p:spPr bwMode="auto">
          <a:xfrm>
            <a:off x="3579813" y="2828925"/>
            <a:ext cx="458787" cy="357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9" name="Line 33"/>
          <p:cNvSpPr>
            <a:spLocks noChangeShapeType="1"/>
          </p:cNvSpPr>
          <p:nvPr/>
        </p:nvSpPr>
        <p:spPr bwMode="auto">
          <a:xfrm>
            <a:off x="2984500" y="3678238"/>
            <a:ext cx="390525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570" name="Group 34"/>
          <p:cNvGrpSpPr>
            <a:grpSpLocks/>
          </p:cNvGrpSpPr>
          <p:nvPr/>
        </p:nvGrpSpPr>
        <p:grpSpPr bwMode="auto">
          <a:xfrm>
            <a:off x="2430463" y="4972050"/>
            <a:ext cx="571500" cy="569913"/>
            <a:chOff x="1818" y="3360"/>
            <a:chExt cx="360" cy="359"/>
          </a:xfrm>
        </p:grpSpPr>
        <p:sp>
          <p:nvSpPr>
            <p:cNvPr id="23593" name="Oval 35"/>
            <p:cNvSpPr>
              <a:spLocks noChangeArrowheads="1"/>
            </p:cNvSpPr>
            <p:nvPr/>
          </p:nvSpPr>
          <p:spPr bwMode="auto">
            <a:xfrm>
              <a:off x="1818" y="3360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4" name="Rectangle 36"/>
            <p:cNvSpPr>
              <a:spLocks noChangeArrowheads="1"/>
            </p:cNvSpPr>
            <p:nvPr/>
          </p:nvSpPr>
          <p:spPr bwMode="auto">
            <a:xfrm>
              <a:off x="1887" y="3413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>
                  <a:ea typeface="新細明體" pitchFamily="18" charset="-120"/>
                </a:rPr>
                <a:t>B</a:t>
              </a:r>
            </a:p>
          </p:txBody>
        </p:sp>
      </p:grpSp>
      <p:sp>
        <p:nvSpPr>
          <p:cNvPr id="23571" name="Line 37"/>
          <p:cNvSpPr>
            <a:spLocks noChangeShapeType="1"/>
          </p:cNvSpPr>
          <p:nvPr/>
        </p:nvSpPr>
        <p:spPr bwMode="auto">
          <a:xfrm>
            <a:off x="2235200" y="4630738"/>
            <a:ext cx="425450" cy="322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2" name="Rectangle 38"/>
          <p:cNvSpPr>
            <a:spLocks noChangeArrowheads="1"/>
          </p:cNvSpPr>
          <p:nvPr/>
        </p:nvSpPr>
        <p:spPr bwMode="auto">
          <a:xfrm>
            <a:off x="914400" y="5895975"/>
            <a:ext cx="412750" cy="2079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3" name="Rectangle 39"/>
          <p:cNvSpPr>
            <a:spLocks noChangeArrowheads="1"/>
          </p:cNvSpPr>
          <p:nvPr/>
        </p:nvSpPr>
        <p:spPr bwMode="auto">
          <a:xfrm>
            <a:off x="1508125" y="5895975"/>
            <a:ext cx="412750" cy="2079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4" name="Line 40"/>
          <p:cNvSpPr>
            <a:spLocks noChangeShapeType="1"/>
          </p:cNvSpPr>
          <p:nvPr/>
        </p:nvSpPr>
        <p:spPr bwMode="auto">
          <a:xfrm flipH="1">
            <a:off x="1112838" y="5549900"/>
            <a:ext cx="185737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5" name="Line 41"/>
          <p:cNvSpPr>
            <a:spLocks noChangeShapeType="1"/>
          </p:cNvSpPr>
          <p:nvPr/>
        </p:nvSpPr>
        <p:spPr bwMode="auto">
          <a:xfrm>
            <a:off x="1554163" y="5532438"/>
            <a:ext cx="169862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6" name="Rectangle 42"/>
          <p:cNvSpPr>
            <a:spLocks noChangeArrowheads="1"/>
          </p:cNvSpPr>
          <p:nvPr/>
        </p:nvSpPr>
        <p:spPr bwMode="auto">
          <a:xfrm>
            <a:off x="2206625" y="591343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7" name="Rectangle 43"/>
          <p:cNvSpPr>
            <a:spLocks noChangeArrowheads="1"/>
          </p:cNvSpPr>
          <p:nvPr/>
        </p:nvSpPr>
        <p:spPr bwMode="auto">
          <a:xfrm>
            <a:off x="2800350" y="591343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8" name="Line 44"/>
          <p:cNvSpPr>
            <a:spLocks noChangeShapeType="1"/>
          </p:cNvSpPr>
          <p:nvPr/>
        </p:nvSpPr>
        <p:spPr bwMode="auto">
          <a:xfrm flipH="1">
            <a:off x="2405063" y="5567363"/>
            <a:ext cx="185737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9" name="Line 45"/>
          <p:cNvSpPr>
            <a:spLocks noChangeShapeType="1"/>
          </p:cNvSpPr>
          <p:nvPr/>
        </p:nvSpPr>
        <p:spPr bwMode="auto">
          <a:xfrm>
            <a:off x="2846388" y="5549900"/>
            <a:ext cx="169862" cy="357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0" name="Rectangle 46"/>
          <p:cNvSpPr>
            <a:spLocks noChangeArrowheads="1"/>
          </p:cNvSpPr>
          <p:nvPr/>
        </p:nvSpPr>
        <p:spPr bwMode="auto">
          <a:xfrm>
            <a:off x="2921000" y="478948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1" name="Rectangle 47"/>
          <p:cNvSpPr>
            <a:spLocks noChangeArrowheads="1"/>
          </p:cNvSpPr>
          <p:nvPr/>
        </p:nvSpPr>
        <p:spPr bwMode="auto">
          <a:xfrm>
            <a:off x="3514725" y="478948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2" name="Line 48"/>
          <p:cNvSpPr>
            <a:spLocks noChangeShapeType="1"/>
          </p:cNvSpPr>
          <p:nvPr/>
        </p:nvSpPr>
        <p:spPr bwMode="auto">
          <a:xfrm flipH="1">
            <a:off x="3119438" y="4648200"/>
            <a:ext cx="238125" cy="134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3" name="Line 49"/>
          <p:cNvSpPr>
            <a:spLocks noChangeShapeType="1"/>
          </p:cNvSpPr>
          <p:nvPr/>
        </p:nvSpPr>
        <p:spPr bwMode="auto">
          <a:xfrm>
            <a:off x="3527425" y="4630738"/>
            <a:ext cx="203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4" name="Rectangle 50"/>
          <p:cNvSpPr>
            <a:spLocks noChangeArrowheads="1"/>
          </p:cNvSpPr>
          <p:nvPr/>
        </p:nvSpPr>
        <p:spPr bwMode="auto">
          <a:xfrm>
            <a:off x="3616325" y="388778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5" name="Rectangle 51"/>
          <p:cNvSpPr>
            <a:spLocks noChangeArrowheads="1"/>
          </p:cNvSpPr>
          <p:nvPr/>
        </p:nvSpPr>
        <p:spPr bwMode="auto">
          <a:xfrm>
            <a:off x="4159250" y="388778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6" name="Line 52"/>
          <p:cNvSpPr>
            <a:spLocks noChangeShapeType="1"/>
          </p:cNvSpPr>
          <p:nvPr/>
        </p:nvSpPr>
        <p:spPr bwMode="auto">
          <a:xfrm flipH="1">
            <a:off x="3748088" y="3746500"/>
            <a:ext cx="238125" cy="134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7" name="Line 53"/>
          <p:cNvSpPr>
            <a:spLocks noChangeShapeType="1"/>
          </p:cNvSpPr>
          <p:nvPr/>
        </p:nvSpPr>
        <p:spPr bwMode="auto">
          <a:xfrm>
            <a:off x="4189413" y="3746500"/>
            <a:ext cx="203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8" name="Rectangle 54"/>
          <p:cNvSpPr>
            <a:spLocks noChangeArrowheads="1"/>
          </p:cNvSpPr>
          <p:nvPr/>
        </p:nvSpPr>
        <p:spPr bwMode="auto">
          <a:xfrm>
            <a:off x="4246563" y="3003550"/>
            <a:ext cx="412750" cy="2079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9" name="Rectangle 55"/>
          <p:cNvSpPr>
            <a:spLocks noChangeArrowheads="1"/>
          </p:cNvSpPr>
          <p:nvPr/>
        </p:nvSpPr>
        <p:spPr bwMode="auto">
          <a:xfrm>
            <a:off x="4789488" y="3003550"/>
            <a:ext cx="412750" cy="2079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0" name="Line 56"/>
          <p:cNvSpPr>
            <a:spLocks noChangeShapeType="1"/>
          </p:cNvSpPr>
          <p:nvPr/>
        </p:nvSpPr>
        <p:spPr bwMode="auto">
          <a:xfrm flipH="1">
            <a:off x="4394200" y="2862263"/>
            <a:ext cx="238125" cy="134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1" name="Line 57"/>
          <p:cNvSpPr>
            <a:spLocks noChangeShapeType="1"/>
          </p:cNvSpPr>
          <p:nvPr/>
        </p:nvSpPr>
        <p:spPr bwMode="auto">
          <a:xfrm>
            <a:off x="4802188" y="2844800"/>
            <a:ext cx="203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2" name="Rectangle 58"/>
          <p:cNvSpPr>
            <a:spLocks noChangeArrowheads="1"/>
          </p:cNvSpPr>
          <p:nvPr/>
        </p:nvSpPr>
        <p:spPr bwMode="auto">
          <a:xfrm>
            <a:off x="5595938" y="1438275"/>
            <a:ext cx="2617787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dirty="0" err="1">
                <a:solidFill>
                  <a:srgbClr val="CC3300"/>
                </a:solidFill>
                <a:ea typeface="新細明體" pitchFamily="18" charset="-120"/>
              </a:rPr>
              <a:t>inorder</a:t>
            </a:r>
            <a:r>
              <a:rPr lang="en-US" altLang="zh-TW" dirty="0">
                <a:solidFill>
                  <a:srgbClr val="CC3300"/>
                </a:solidFill>
                <a:ea typeface="新細明體" pitchFamily="18" charset="-120"/>
              </a:rPr>
              <a:t> traversal</a:t>
            </a:r>
            <a:endParaRPr lang="en-US" altLang="zh-TW" dirty="0">
              <a:ea typeface="新細明體" pitchFamily="18" charset="-120"/>
            </a:endParaRPr>
          </a:p>
          <a:p>
            <a:pPr eaLnBrk="0" hangingPunct="0"/>
            <a:r>
              <a:rPr lang="en-US" altLang="zh-TW" dirty="0">
                <a:ea typeface="新細明體" pitchFamily="18" charset="-120"/>
              </a:rPr>
              <a:t>A / B * C * D + E</a:t>
            </a:r>
          </a:p>
          <a:p>
            <a:pPr eaLnBrk="0" hangingPunct="0"/>
            <a:r>
              <a:rPr lang="en-US" altLang="zh-TW" dirty="0">
                <a:ea typeface="新細明體" pitchFamily="18" charset="-120"/>
              </a:rPr>
              <a:t>infix expression</a:t>
            </a:r>
          </a:p>
          <a:p>
            <a:pPr eaLnBrk="0" hangingPunct="0"/>
            <a:r>
              <a:rPr lang="en-US" altLang="zh-TW" dirty="0">
                <a:solidFill>
                  <a:srgbClr val="CC3300"/>
                </a:solidFill>
                <a:ea typeface="新細明體" pitchFamily="18" charset="-120"/>
              </a:rPr>
              <a:t>preorder traversal</a:t>
            </a:r>
          </a:p>
          <a:p>
            <a:pPr eaLnBrk="0" hangingPunct="0"/>
            <a:r>
              <a:rPr lang="en-US" altLang="zh-TW" dirty="0">
                <a:ea typeface="新細明體" pitchFamily="18" charset="-120"/>
              </a:rPr>
              <a:t>+ * * / A B C D E</a:t>
            </a:r>
          </a:p>
          <a:p>
            <a:pPr eaLnBrk="0" hangingPunct="0"/>
            <a:r>
              <a:rPr lang="en-US" altLang="zh-TW" dirty="0">
                <a:ea typeface="新細明體" pitchFamily="18" charset="-120"/>
              </a:rPr>
              <a:t>prefix expression</a:t>
            </a:r>
          </a:p>
          <a:p>
            <a:pPr eaLnBrk="0" hangingPunct="0"/>
            <a:r>
              <a:rPr lang="en-US" altLang="zh-TW" dirty="0" err="1">
                <a:solidFill>
                  <a:srgbClr val="CC3300"/>
                </a:solidFill>
                <a:ea typeface="新細明體" pitchFamily="18" charset="-120"/>
              </a:rPr>
              <a:t>postorder</a:t>
            </a:r>
            <a:r>
              <a:rPr lang="en-US" altLang="zh-TW" dirty="0">
                <a:solidFill>
                  <a:srgbClr val="CC3300"/>
                </a:solidFill>
                <a:ea typeface="新細明體" pitchFamily="18" charset="-120"/>
              </a:rPr>
              <a:t> traversal</a:t>
            </a:r>
          </a:p>
          <a:p>
            <a:pPr eaLnBrk="0" hangingPunct="0"/>
            <a:r>
              <a:rPr lang="en-US" altLang="zh-TW" dirty="0">
                <a:ea typeface="新細明體" pitchFamily="18" charset="-120"/>
              </a:rPr>
              <a:t>A B / C * D * E +</a:t>
            </a:r>
          </a:p>
          <a:p>
            <a:pPr eaLnBrk="0" hangingPunct="0"/>
            <a:r>
              <a:rPr lang="en-US" altLang="zh-TW" dirty="0">
                <a:ea typeface="新細明體" pitchFamily="18" charset="-120"/>
              </a:rPr>
              <a:t>postfix expression</a:t>
            </a:r>
          </a:p>
          <a:p>
            <a:pPr eaLnBrk="0" hangingPunct="0"/>
            <a:r>
              <a:rPr lang="en-US" altLang="zh-TW" dirty="0">
                <a:solidFill>
                  <a:srgbClr val="CC3300"/>
                </a:solidFill>
                <a:ea typeface="新細明體" pitchFamily="18" charset="-120"/>
              </a:rPr>
              <a:t>level order traversal</a:t>
            </a:r>
          </a:p>
          <a:p>
            <a:pPr eaLnBrk="0" hangingPunct="0"/>
            <a:r>
              <a:rPr lang="en-US" altLang="zh-TW" dirty="0">
                <a:ea typeface="新細明體" pitchFamily="18" charset="-120"/>
              </a:rPr>
              <a:t>+ * E * D / C A B</a:t>
            </a:r>
          </a:p>
        </p:txBody>
      </p:sp>
    </p:spTree>
    <p:extLst>
      <p:ext uri="{BB962C8B-B14F-4D97-AF65-F5344CB8AC3E}">
        <p14:creationId xmlns:p14="http://schemas.microsoft.com/office/powerpoint/2010/main" val="216566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8229600" cy="1219200"/>
          </a:xfrm>
        </p:spPr>
        <p:txBody>
          <a:bodyPr/>
          <a:lstStyle/>
          <a:p>
            <a:pPr eaLnBrk="1" hangingPunct="1"/>
            <a:r>
              <a:rPr lang="en-US" smtClean="0"/>
              <a:t>Decision Tree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06563"/>
            <a:ext cx="7772400" cy="1570037"/>
          </a:xfrm>
        </p:spPr>
        <p:txBody>
          <a:bodyPr/>
          <a:lstStyle/>
          <a:p>
            <a:pPr eaLnBrk="1" hangingPunct="1"/>
            <a:r>
              <a:rPr lang="en-US" sz="2000" smtClean="0"/>
              <a:t>Binary tree associated with a decision process</a:t>
            </a:r>
          </a:p>
          <a:p>
            <a:pPr lvl="1" eaLnBrk="1" hangingPunct="1"/>
            <a:r>
              <a:rPr lang="en-US" sz="1800" smtClean="0"/>
              <a:t>internal nodes: questions with yes/no answer</a:t>
            </a:r>
          </a:p>
          <a:p>
            <a:pPr lvl="1" eaLnBrk="1" hangingPunct="1"/>
            <a:r>
              <a:rPr lang="en-US" sz="1800" smtClean="0"/>
              <a:t>external nodes: decisions</a:t>
            </a:r>
          </a:p>
          <a:p>
            <a:pPr eaLnBrk="1" hangingPunct="1"/>
            <a:r>
              <a:rPr lang="en-US" sz="2000" smtClean="0"/>
              <a:t>Example: dining decision</a:t>
            </a:r>
          </a:p>
        </p:txBody>
      </p:sp>
      <p:sp>
        <p:nvSpPr>
          <p:cNvPr id="24580" name="AutoShape 4"/>
          <p:cNvSpPr>
            <a:spLocks noChangeArrowheads="1"/>
          </p:cNvSpPr>
          <p:nvPr/>
        </p:nvSpPr>
        <p:spPr bwMode="auto">
          <a:xfrm>
            <a:off x="3273425" y="3557588"/>
            <a:ext cx="2689225" cy="5175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latin typeface="Tahoma" pitchFamily="34" charset="0"/>
              </a:rPr>
              <a:t>Want a fast meal?</a:t>
            </a:r>
          </a:p>
        </p:txBody>
      </p:sp>
      <p:sp>
        <p:nvSpPr>
          <p:cNvPr id="24581" name="AutoShape 5"/>
          <p:cNvSpPr>
            <a:spLocks noChangeArrowheads="1"/>
          </p:cNvSpPr>
          <p:nvPr/>
        </p:nvSpPr>
        <p:spPr bwMode="auto">
          <a:xfrm>
            <a:off x="1444625" y="4587875"/>
            <a:ext cx="2770188" cy="5175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latin typeface="Tahoma" pitchFamily="34" charset="0"/>
              </a:rPr>
              <a:t>How about coffee?</a:t>
            </a:r>
          </a:p>
        </p:txBody>
      </p:sp>
      <p:sp>
        <p:nvSpPr>
          <p:cNvPr id="24582" name="AutoShape 6"/>
          <p:cNvSpPr>
            <a:spLocks noChangeArrowheads="1"/>
          </p:cNvSpPr>
          <p:nvPr/>
        </p:nvSpPr>
        <p:spPr bwMode="auto">
          <a:xfrm>
            <a:off x="4876800" y="4587875"/>
            <a:ext cx="3127375" cy="5175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latin typeface="Tahoma" pitchFamily="34" charset="0"/>
              </a:rPr>
              <a:t>On expense account?</a:t>
            </a: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1290638" y="5653088"/>
            <a:ext cx="1512887" cy="4762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latin typeface="Tahoma" pitchFamily="34" charset="0"/>
              </a:rPr>
              <a:t>Starbucks</a:t>
            </a: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3200400" y="5653088"/>
            <a:ext cx="1125538" cy="4762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latin typeface="Tahoma" pitchFamily="34" charset="0"/>
              </a:rPr>
              <a:t>Spike’s</a:t>
            </a: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4724400" y="5653088"/>
            <a:ext cx="1319213" cy="4762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latin typeface="Tahoma" pitchFamily="34" charset="0"/>
              </a:rPr>
              <a:t>Al Forno</a:t>
            </a: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6442075" y="5653088"/>
            <a:ext cx="2000250" cy="4762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latin typeface="Tahoma" pitchFamily="34" charset="0"/>
              </a:rPr>
              <a:t>Café Paragon</a:t>
            </a:r>
          </a:p>
        </p:txBody>
      </p:sp>
      <p:cxnSp>
        <p:nvCxnSpPr>
          <p:cNvPr id="24587" name="AutoShape 11"/>
          <p:cNvCxnSpPr>
            <a:cxnSpLocks noChangeShapeType="1"/>
            <a:stCxn id="24580" idx="2"/>
            <a:endCxn id="24581" idx="0"/>
          </p:cNvCxnSpPr>
          <p:nvPr/>
        </p:nvCxnSpPr>
        <p:spPr bwMode="auto">
          <a:xfrm flipH="1">
            <a:off x="2830513" y="4084638"/>
            <a:ext cx="1787525" cy="493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88" name="AutoShape 12"/>
          <p:cNvCxnSpPr>
            <a:cxnSpLocks noChangeShapeType="1"/>
            <a:stCxn id="24580" idx="2"/>
            <a:endCxn id="24582" idx="0"/>
          </p:cNvCxnSpPr>
          <p:nvPr/>
        </p:nvCxnSpPr>
        <p:spPr bwMode="auto">
          <a:xfrm>
            <a:off x="4618038" y="4084638"/>
            <a:ext cx="1822450" cy="493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89" name="AutoShape 13"/>
          <p:cNvCxnSpPr>
            <a:cxnSpLocks noChangeShapeType="1"/>
            <a:stCxn id="24583" idx="0"/>
            <a:endCxn id="24581" idx="2"/>
          </p:cNvCxnSpPr>
          <p:nvPr/>
        </p:nvCxnSpPr>
        <p:spPr bwMode="auto">
          <a:xfrm flipV="1">
            <a:off x="2047875" y="5114925"/>
            <a:ext cx="782638" cy="5286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90" name="AutoShape 14"/>
          <p:cNvCxnSpPr>
            <a:cxnSpLocks noChangeShapeType="1"/>
            <a:stCxn id="24584" idx="0"/>
            <a:endCxn id="24581" idx="2"/>
          </p:cNvCxnSpPr>
          <p:nvPr/>
        </p:nvCxnSpPr>
        <p:spPr bwMode="auto">
          <a:xfrm flipH="1" flipV="1">
            <a:off x="2830513" y="5114925"/>
            <a:ext cx="933450" cy="5286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91" name="AutoShape 15"/>
          <p:cNvCxnSpPr>
            <a:cxnSpLocks noChangeShapeType="1"/>
            <a:stCxn id="24585" idx="0"/>
            <a:endCxn id="24582" idx="2"/>
          </p:cNvCxnSpPr>
          <p:nvPr/>
        </p:nvCxnSpPr>
        <p:spPr bwMode="auto">
          <a:xfrm flipV="1">
            <a:off x="5384800" y="5114925"/>
            <a:ext cx="1055688" cy="5286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92" name="AutoShape 16"/>
          <p:cNvCxnSpPr>
            <a:cxnSpLocks noChangeShapeType="1"/>
            <a:stCxn id="24586" idx="0"/>
            <a:endCxn id="24582" idx="2"/>
          </p:cNvCxnSpPr>
          <p:nvPr/>
        </p:nvCxnSpPr>
        <p:spPr bwMode="auto">
          <a:xfrm flipH="1" flipV="1">
            <a:off x="6440488" y="5114925"/>
            <a:ext cx="1001712" cy="5286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2859088" y="4098925"/>
            <a:ext cx="576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algn="ctr" eaLnBrk="1" hangingPunct="1"/>
            <a:r>
              <a:rPr lang="en-US" sz="2000">
                <a:solidFill>
                  <a:schemeClr val="tx2"/>
                </a:solidFill>
                <a:latin typeface="Tahoma" pitchFamily="34" charset="0"/>
              </a:rPr>
              <a:t>Yes</a:t>
            </a:r>
          </a:p>
        </p:txBody>
      </p:sp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5986463" y="4097338"/>
            <a:ext cx="492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algn="ctr" eaLnBrk="1" hangingPunct="1"/>
            <a:r>
              <a:rPr lang="en-US" sz="2000">
                <a:solidFill>
                  <a:schemeClr val="tx2"/>
                </a:solidFill>
                <a:latin typeface="Tahoma" pitchFamily="34" charset="0"/>
              </a:rPr>
              <a:t>No</a:t>
            </a:r>
          </a:p>
        </p:txBody>
      </p:sp>
      <p:sp>
        <p:nvSpPr>
          <p:cNvPr id="24595" name="Text Box 19"/>
          <p:cNvSpPr txBox="1">
            <a:spLocks noChangeArrowheads="1"/>
          </p:cNvSpPr>
          <p:nvPr/>
        </p:nvSpPr>
        <p:spPr bwMode="auto">
          <a:xfrm>
            <a:off x="1752600" y="5181600"/>
            <a:ext cx="576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algn="ctr" eaLnBrk="1" hangingPunct="1"/>
            <a:r>
              <a:rPr lang="en-US" sz="2000">
                <a:solidFill>
                  <a:schemeClr val="tx2"/>
                </a:solidFill>
                <a:latin typeface="Tahoma" pitchFamily="34" charset="0"/>
              </a:rPr>
              <a:t>Yes</a:t>
            </a:r>
          </a:p>
        </p:txBody>
      </p:sp>
      <p:sp>
        <p:nvSpPr>
          <p:cNvPr id="24596" name="Text Box 20"/>
          <p:cNvSpPr txBox="1">
            <a:spLocks noChangeArrowheads="1"/>
          </p:cNvSpPr>
          <p:nvPr/>
        </p:nvSpPr>
        <p:spPr bwMode="auto">
          <a:xfrm>
            <a:off x="3505200" y="5181600"/>
            <a:ext cx="492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algn="ctr" eaLnBrk="1" hangingPunct="1"/>
            <a:r>
              <a:rPr lang="en-US" sz="2000">
                <a:solidFill>
                  <a:schemeClr val="tx2"/>
                </a:solidFill>
                <a:latin typeface="Tahoma" pitchFamily="34" charset="0"/>
              </a:rPr>
              <a:t>No</a:t>
            </a:r>
          </a:p>
        </p:txBody>
      </p:sp>
      <p:sp>
        <p:nvSpPr>
          <p:cNvPr id="24597" name="Text Box 21"/>
          <p:cNvSpPr txBox="1">
            <a:spLocks noChangeArrowheads="1"/>
          </p:cNvSpPr>
          <p:nvPr/>
        </p:nvSpPr>
        <p:spPr bwMode="auto">
          <a:xfrm>
            <a:off x="5105400" y="5181600"/>
            <a:ext cx="576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algn="ctr" eaLnBrk="1" hangingPunct="1"/>
            <a:r>
              <a:rPr lang="en-US" sz="2000">
                <a:solidFill>
                  <a:schemeClr val="tx2"/>
                </a:solidFill>
                <a:latin typeface="Tahoma" pitchFamily="34" charset="0"/>
              </a:rPr>
              <a:t>Yes</a:t>
            </a:r>
          </a:p>
        </p:txBody>
      </p:sp>
      <p:sp>
        <p:nvSpPr>
          <p:cNvPr id="24598" name="Text Box 22"/>
          <p:cNvSpPr txBox="1">
            <a:spLocks noChangeArrowheads="1"/>
          </p:cNvSpPr>
          <p:nvPr/>
        </p:nvSpPr>
        <p:spPr bwMode="auto">
          <a:xfrm>
            <a:off x="7127875" y="5181600"/>
            <a:ext cx="492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algn="ctr" eaLnBrk="1" hangingPunct="1"/>
            <a:r>
              <a:rPr lang="en-US" sz="2000">
                <a:solidFill>
                  <a:schemeClr val="tx2"/>
                </a:solidFill>
                <a:latin typeface="Tahoma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56516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533400" y="381000"/>
            <a:ext cx="8686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r>
              <a:rPr lang="en-US" altLang="zh-TW" sz="4000" i="1" dirty="0">
                <a:solidFill>
                  <a:schemeClr val="hlink"/>
                </a:solidFill>
                <a:latin typeface="Georgia" pitchFamily="18" charset="0"/>
                <a:ea typeface="新細明體" pitchFamily="18" charset="-120"/>
              </a:rPr>
              <a:t>Maximum Number of Nodes in a Binary Tree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685800" y="1981200"/>
            <a:ext cx="7696200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US" altLang="zh-TW" dirty="0">
                <a:latin typeface="Georgia" pitchFamily="18" charset="0"/>
                <a:ea typeface="新細明體" pitchFamily="18" charset="-120"/>
              </a:rPr>
              <a:t>The maximum number of nodes on depth </a:t>
            </a:r>
            <a:r>
              <a:rPr lang="en-US" altLang="zh-TW" dirty="0">
                <a:solidFill>
                  <a:srgbClr val="003399"/>
                </a:solidFill>
                <a:latin typeface="Georgia" pitchFamily="18" charset="0"/>
                <a:ea typeface="新細明體" pitchFamily="18" charset="-120"/>
              </a:rPr>
              <a:t>i</a:t>
            </a:r>
            <a:r>
              <a:rPr lang="en-US" altLang="zh-TW" dirty="0">
                <a:latin typeface="Georgia" pitchFamily="18" charset="0"/>
                <a:ea typeface="新細明體" pitchFamily="18" charset="-120"/>
              </a:rPr>
              <a:t> of a binary tree is </a:t>
            </a:r>
            <a:r>
              <a:rPr lang="en-US" altLang="zh-TW" dirty="0">
                <a:solidFill>
                  <a:srgbClr val="CC3300"/>
                </a:solidFill>
                <a:latin typeface="Georgia" pitchFamily="18" charset="0"/>
                <a:ea typeface="新細明體" pitchFamily="18" charset="-120"/>
              </a:rPr>
              <a:t>2</a:t>
            </a:r>
            <a:r>
              <a:rPr lang="en-US" altLang="zh-TW" baseline="30000" dirty="0">
                <a:solidFill>
                  <a:srgbClr val="CC3300"/>
                </a:solidFill>
                <a:latin typeface="Georgia" pitchFamily="18" charset="0"/>
                <a:ea typeface="新細明體" pitchFamily="18" charset="-120"/>
              </a:rPr>
              <a:t>i</a:t>
            </a:r>
            <a:r>
              <a:rPr lang="en-US" altLang="zh-TW" dirty="0">
                <a:latin typeface="Georgia" pitchFamily="18" charset="0"/>
                <a:ea typeface="新細明體" pitchFamily="18" charset="-120"/>
              </a:rPr>
              <a:t>, i&gt;=0.</a:t>
            </a:r>
          </a:p>
          <a:p>
            <a:pPr marL="342900" indent="-342900">
              <a:spcBef>
                <a:spcPct val="20000"/>
              </a:spcBef>
              <a:buFontTx/>
              <a:buBlip>
                <a:blip r:embed="rId4"/>
              </a:buBlip>
            </a:pPr>
            <a:endParaRPr lang="en-US" altLang="zh-TW" sz="900" dirty="0">
              <a:latin typeface="Georgia" pitchFamily="18" charset="0"/>
              <a:ea typeface="新細明體" pitchFamily="18" charset="-120"/>
            </a:endParaRPr>
          </a:p>
          <a:p>
            <a:pPr marL="342900" indent="-342900"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US" altLang="zh-TW" dirty="0">
                <a:latin typeface="Georgia" pitchFamily="18" charset="0"/>
                <a:ea typeface="新細明體" pitchFamily="18" charset="-120"/>
              </a:rPr>
              <a:t>The maximum </a:t>
            </a:r>
            <a:r>
              <a:rPr lang="en-US" altLang="zh-TW" dirty="0" err="1">
                <a:latin typeface="Georgia" pitchFamily="18" charset="0"/>
                <a:ea typeface="新細明體" pitchFamily="18" charset="-120"/>
              </a:rPr>
              <a:t>nubmer</a:t>
            </a:r>
            <a:r>
              <a:rPr lang="en-US" altLang="zh-TW" dirty="0">
                <a:latin typeface="Georgia" pitchFamily="18" charset="0"/>
                <a:ea typeface="新細明體" pitchFamily="18" charset="-120"/>
              </a:rPr>
              <a:t> of nodes in a binary tree of height </a:t>
            </a:r>
            <a:r>
              <a:rPr lang="en-US" altLang="zh-TW" dirty="0">
                <a:solidFill>
                  <a:srgbClr val="003399"/>
                </a:solidFill>
                <a:latin typeface="Georgia" pitchFamily="18" charset="0"/>
                <a:ea typeface="新細明體" pitchFamily="18" charset="-120"/>
              </a:rPr>
              <a:t>k</a:t>
            </a:r>
            <a:r>
              <a:rPr lang="en-US" altLang="zh-TW" dirty="0">
                <a:latin typeface="Georgia" pitchFamily="18" charset="0"/>
                <a:ea typeface="新細明體" pitchFamily="18" charset="-120"/>
              </a:rPr>
              <a:t> is </a:t>
            </a:r>
            <a:r>
              <a:rPr lang="en-US" altLang="zh-TW" dirty="0">
                <a:solidFill>
                  <a:srgbClr val="CC3300"/>
                </a:solidFill>
                <a:latin typeface="Georgia" pitchFamily="18" charset="0"/>
                <a:ea typeface="新細明體" pitchFamily="18" charset="-120"/>
              </a:rPr>
              <a:t>2</a:t>
            </a:r>
            <a:r>
              <a:rPr lang="en-US" altLang="zh-TW" baseline="30000" dirty="0">
                <a:solidFill>
                  <a:srgbClr val="CC3300"/>
                </a:solidFill>
                <a:latin typeface="Georgia" pitchFamily="18" charset="0"/>
                <a:ea typeface="新細明體" pitchFamily="18" charset="-120"/>
              </a:rPr>
              <a:t>k+1</a:t>
            </a:r>
            <a:r>
              <a:rPr lang="en-US" altLang="zh-TW" dirty="0">
                <a:solidFill>
                  <a:srgbClr val="CC3300"/>
                </a:solidFill>
                <a:latin typeface="Georgia" pitchFamily="18" charset="0"/>
                <a:ea typeface="新細明體" pitchFamily="18" charset="-120"/>
              </a:rPr>
              <a:t>-1</a:t>
            </a:r>
            <a:r>
              <a:rPr lang="en-US" altLang="zh-TW" dirty="0">
                <a:latin typeface="Georgia" pitchFamily="18" charset="0"/>
                <a:ea typeface="新細明體" pitchFamily="18" charset="-120"/>
              </a:rPr>
              <a:t>, k&gt;=0.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2286000" y="4267200"/>
            <a:ext cx="3579813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eaLnBrk="1" hangingPunct="1"/>
            <a:r>
              <a:rPr kumimoji="1" lang="en-US" altLang="zh-TW" sz="3200" b="1">
                <a:solidFill>
                  <a:srgbClr val="CC3300"/>
                </a:solidFill>
                <a:ea typeface="新細明體" pitchFamily="18" charset="-120"/>
              </a:rPr>
              <a:t>Prove by induction.</a:t>
            </a:r>
            <a:br>
              <a:rPr kumimoji="1" lang="en-US" altLang="zh-TW" sz="3200" b="1">
                <a:solidFill>
                  <a:srgbClr val="CC3300"/>
                </a:solidFill>
                <a:ea typeface="新細明體" pitchFamily="18" charset="-120"/>
              </a:rPr>
            </a:br>
            <a:endParaRPr kumimoji="1" lang="en-US" altLang="zh-TW" sz="3200" b="1">
              <a:solidFill>
                <a:srgbClr val="CC3300"/>
              </a:solidFill>
              <a:ea typeface="新細明體" pitchFamily="18" charset="-120"/>
            </a:endParaRPr>
          </a:p>
          <a:p>
            <a:pPr eaLnBrk="1" hangingPunct="1"/>
            <a:endParaRPr kumimoji="1" lang="en-US" altLang="zh-TW" sz="3200" b="1">
              <a:solidFill>
                <a:srgbClr val="CC3300"/>
              </a:solidFill>
              <a:ea typeface="新細明體" pitchFamily="18" charset="-120"/>
            </a:endParaRPr>
          </a:p>
        </p:txBody>
      </p:sp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3276600" y="4876800"/>
          <a:ext cx="2159000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Equation" r:id="rId5" imgW="927100" imgH="431800" progId="Equation.3">
                  <p:embed/>
                </p:oleObj>
              </mc:Choice>
              <mc:Fallback>
                <p:oleObj name="Equation" r:id="rId5" imgW="9271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876800"/>
                        <a:ext cx="2159000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663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772400" cy="762000"/>
          </a:xfrm>
        </p:spPr>
        <p:txBody>
          <a:bodyPr/>
          <a:lstStyle/>
          <a:p>
            <a:pPr eaLnBrk="1" hangingPunct="1"/>
            <a:r>
              <a:rPr lang="en-US" smtClean="0"/>
              <a:t>Full Binary Tree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05800" cy="99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 full binary tree of a given height </a:t>
            </a:r>
            <a:r>
              <a:rPr lang="en-US" sz="2400" dirty="0" smtClean="0">
                <a:solidFill>
                  <a:schemeClr val="hlink"/>
                </a:solidFill>
              </a:rPr>
              <a:t>k</a:t>
            </a:r>
            <a:r>
              <a:rPr lang="en-US" sz="2400" dirty="0" smtClean="0"/>
              <a:t> has </a:t>
            </a:r>
            <a:r>
              <a:rPr lang="en-US" sz="2400" dirty="0" smtClean="0">
                <a:solidFill>
                  <a:schemeClr val="hlink"/>
                </a:solidFill>
              </a:rPr>
              <a:t>2</a:t>
            </a:r>
            <a:r>
              <a:rPr lang="en-US" sz="2400" baseline="30000" dirty="0" smtClean="0">
                <a:solidFill>
                  <a:schemeClr val="hlink"/>
                </a:solidFill>
              </a:rPr>
              <a:t>k+1</a:t>
            </a:r>
            <a:r>
              <a:rPr lang="en-US" sz="2400" dirty="0" smtClean="0">
                <a:solidFill>
                  <a:schemeClr val="hlink"/>
                </a:solidFill>
              </a:rPr>
              <a:t>–1 </a:t>
            </a:r>
            <a:r>
              <a:rPr lang="en-US" sz="2400" dirty="0" smtClean="0"/>
              <a:t>nodes.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</p:txBody>
      </p:sp>
      <p:grpSp>
        <p:nvGrpSpPr>
          <p:cNvPr id="27652" name="Group 4"/>
          <p:cNvGrpSpPr>
            <a:grpSpLocks/>
          </p:cNvGrpSpPr>
          <p:nvPr/>
        </p:nvGrpSpPr>
        <p:grpSpPr bwMode="auto">
          <a:xfrm>
            <a:off x="914400" y="2362200"/>
            <a:ext cx="7162800" cy="4160838"/>
            <a:chOff x="576" y="1488"/>
            <a:chExt cx="4512" cy="2621"/>
          </a:xfrm>
        </p:grpSpPr>
        <p:grpSp>
          <p:nvGrpSpPr>
            <p:cNvPr id="27653" name="Group 5"/>
            <p:cNvGrpSpPr>
              <a:grpSpLocks/>
            </p:cNvGrpSpPr>
            <p:nvPr/>
          </p:nvGrpSpPr>
          <p:grpSpPr bwMode="auto">
            <a:xfrm>
              <a:off x="576" y="1488"/>
              <a:ext cx="3984" cy="2141"/>
              <a:chOff x="576" y="1488"/>
              <a:chExt cx="3984" cy="2141"/>
            </a:xfrm>
          </p:grpSpPr>
          <p:grpSp>
            <p:nvGrpSpPr>
              <p:cNvPr id="27655" name="Group 6"/>
              <p:cNvGrpSpPr>
                <a:grpSpLocks/>
              </p:cNvGrpSpPr>
              <p:nvPr/>
            </p:nvGrpSpPr>
            <p:grpSpPr bwMode="auto">
              <a:xfrm>
                <a:off x="864" y="2352"/>
                <a:ext cx="3456" cy="768"/>
                <a:chOff x="768" y="2208"/>
                <a:chExt cx="3456" cy="768"/>
              </a:xfrm>
            </p:grpSpPr>
            <p:sp>
              <p:nvSpPr>
                <p:cNvPr id="27701" name="Oval 7"/>
                <p:cNvSpPr>
                  <a:spLocks noChangeArrowheads="1"/>
                </p:cNvSpPr>
                <p:nvPr/>
              </p:nvSpPr>
              <p:spPr bwMode="auto">
                <a:xfrm>
                  <a:off x="768" y="2688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702" name="Oval 8"/>
                <p:cNvSpPr>
                  <a:spLocks noChangeArrowheads="1"/>
                </p:cNvSpPr>
                <p:nvPr/>
              </p:nvSpPr>
              <p:spPr bwMode="auto">
                <a:xfrm>
                  <a:off x="2064" y="2736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703" name="Oval 9"/>
                <p:cNvSpPr>
                  <a:spLocks noChangeArrowheads="1"/>
                </p:cNvSpPr>
                <p:nvPr/>
              </p:nvSpPr>
              <p:spPr bwMode="auto">
                <a:xfrm>
                  <a:off x="3168" y="2688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704" name="Oval 10"/>
                <p:cNvSpPr>
                  <a:spLocks noChangeArrowheads="1"/>
                </p:cNvSpPr>
                <p:nvPr/>
              </p:nvSpPr>
              <p:spPr bwMode="auto">
                <a:xfrm>
                  <a:off x="3984" y="2736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705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3312" y="2256"/>
                  <a:ext cx="240" cy="43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06" name="Line 12"/>
                <p:cNvSpPr>
                  <a:spLocks noChangeShapeType="1"/>
                </p:cNvSpPr>
                <p:nvPr/>
              </p:nvSpPr>
              <p:spPr bwMode="auto">
                <a:xfrm>
                  <a:off x="3744" y="2208"/>
                  <a:ext cx="336" cy="52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07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960" y="2208"/>
                  <a:ext cx="528" cy="52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08" name="Line 14"/>
                <p:cNvSpPr>
                  <a:spLocks noChangeShapeType="1"/>
                </p:cNvSpPr>
                <p:nvPr/>
              </p:nvSpPr>
              <p:spPr bwMode="auto">
                <a:xfrm>
                  <a:off x="1728" y="2208"/>
                  <a:ext cx="384" cy="57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656" name="Group 15"/>
              <p:cNvGrpSpPr>
                <a:grpSpLocks/>
              </p:cNvGrpSpPr>
              <p:nvPr/>
            </p:nvGrpSpPr>
            <p:grpSpPr bwMode="auto">
              <a:xfrm>
                <a:off x="2640" y="1488"/>
                <a:ext cx="240" cy="365"/>
                <a:chOff x="4176" y="1104"/>
                <a:chExt cx="240" cy="365"/>
              </a:xfrm>
            </p:grpSpPr>
            <p:sp>
              <p:nvSpPr>
                <p:cNvPr id="27699" name="Oval 16"/>
                <p:cNvSpPr>
                  <a:spLocks noChangeArrowheads="1"/>
                </p:cNvSpPr>
                <p:nvPr/>
              </p:nvSpPr>
              <p:spPr bwMode="auto"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70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en-US" sz="3200">
                    <a:solidFill>
                      <a:schemeClr val="hlink"/>
                    </a:solidFill>
                  </a:endParaRPr>
                </a:p>
              </p:txBody>
            </p:sp>
          </p:grpSp>
          <p:grpSp>
            <p:nvGrpSpPr>
              <p:cNvPr id="27657" name="Group 18"/>
              <p:cNvGrpSpPr>
                <a:grpSpLocks/>
              </p:cNvGrpSpPr>
              <p:nvPr/>
            </p:nvGrpSpPr>
            <p:grpSpPr bwMode="auto">
              <a:xfrm>
                <a:off x="1584" y="1680"/>
                <a:ext cx="2256" cy="845"/>
                <a:chOff x="1488" y="1536"/>
                <a:chExt cx="2256" cy="845"/>
              </a:xfrm>
            </p:grpSpPr>
            <p:grpSp>
              <p:nvGrpSpPr>
                <p:cNvPr id="27691" name="Group 19"/>
                <p:cNvGrpSpPr>
                  <a:grpSpLocks/>
                </p:cNvGrpSpPr>
                <p:nvPr/>
              </p:nvGrpSpPr>
              <p:grpSpPr bwMode="auto">
                <a:xfrm>
                  <a:off x="3504" y="2016"/>
                  <a:ext cx="240" cy="365"/>
                  <a:chOff x="4176" y="1104"/>
                  <a:chExt cx="240" cy="365"/>
                </a:xfrm>
              </p:grpSpPr>
              <p:sp>
                <p:nvSpPr>
                  <p:cNvPr id="27697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7698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sz="3200">
                      <a:solidFill>
                        <a:schemeClr val="hlink"/>
                      </a:solidFill>
                    </a:endParaRPr>
                  </a:p>
                </p:txBody>
              </p:sp>
            </p:grpSp>
            <p:grpSp>
              <p:nvGrpSpPr>
                <p:cNvPr id="27692" name="Group 22"/>
                <p:cNvGrpSpPr>
                  <a:grpSpLocks/>
                </p:cNvGrpSpPr>
                <p:nvPr/>
              </p:nvGrpSpPr>
              <p:grpSpPr bwMode="auto">
                <a:xfrm>
                  <a:off x="1488" y="2016"/>
                  <a:ext cx="240" cy="365"/>
                  <a:chOff x="4176" y="1104"/>
                  <a:chExt cx="240" cy="365"/>
                </a:xfrm>
              </p:grpSpPr>
              <p:sp>
                <p:nvSpPr>
                  <p:cNvPr id="27695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7696" name="Text Box 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sz="3200">
                      <a:solidFill>
                        <a:schemeClr val="hlink"/>
                      </a:solidFill>
                    </a:endParaRPr>
                  </a:p>
                </p:txBody>
              </p:sp>
            </p:grpSp>
            <p:sp>
              <p:nvSpPr>
                <p:cNvPr id="27693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1680" y="1536"/>
                  <a:ext cx="864" cy="52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94" name="Line 26"/>
                <p:cNvSpPr>
                  <a:spLocks noChangeShapeType="1"/>
                </p:cNvSpPr>
                <p:nvPr/>
              </p:nvSpPr>
              <p:spPr bwMode="auto">
                <a:xfrm>
                  <a:off x="2736" y="1584"/>
                  <a:ext cx="816" cy="52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658" name="Group 27"/>
              <p:cNvGrpSpPr>
                <a:grpSpLocks/>
              </p:cNvGrpSpPr>
              <p:nvPr/>
            </p:nvGrpSpPr>
            <p:grpSpPr bwMode="auto">
              <a:xfrm>
                <a:off x="576" y="2976"/>
                <a:ext cx="3984" cy="653"/>
                <a:chOff x="480" y="2832"/>
                <a:chExt cx="3984" cy="653"/>
              </a:xfrm>
            </p:grpSpPr>
            <p:grpSp>
              <p:nvGrpSpPr>
                <p:cNvPr id="27659" name="Group 28"/>
                <p:cNvGrpSpPr>
                  <a:grpSpLocks/>
                </p:cNvGrpSpPr>
                <p:nvPr/>
              </p:nvGrpSpPr>
              <p:grpSpPr bwMode="auto">
                <a:xfrm>
                  <a:off x="480" y="3072"/>
                  <a:ext cx="240" cy="365"/>
                  <a:chOff x="4176" y="1104"/>
                  <a:chExt cx="240" cy="365"/>
                </a:xfrm>
              </p:grpSpPr>
              <p:sp>
                <p:nvSpPr>
                  <p:cNvPr id="27689" name="Oval 29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7690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sz="3200">
                      <a:solidFill>
                        <a:schemeClr val="hlink"/>
                      </a:solidFill>
                    </a:endParaRPr>
                  </a:p>
                </p:txBody>
              </p:sp>
            </p:grpSp>
            <p:grpSp>
              <p:nvGrpSpPr>
                <p:cNvPr id="27660" name="Group 31"/>
                <p:cNvGrpSpPr>
                  <a:grpSpLocks/>
                </p:cNvGrpSpPr>
                <p:nvPr/>
              </p:nvGrpSpPr>
              <p:grpSpPr bwMode="auto">
                <a:xfrm>
                  <a:off x="1104" y="3072"/>
                  <a:ext cx="240" cy="365"/>
                  <a:chOff x="4176" y="1104"/>
                  <a:chExt cx="240" cy="365"/>
                </a:xfrm>
              </p:grpSpPr>
              <p:sp>
                <p:nvSpPr>
                  <p:cNvPr id="27687" name="Oval 32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7688" name="Text Box 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sz="3200">
                      <a:solidFill>
                        <a:schemeClr val="hlink"/>
                      </a:solidFill>
                    </a:endParaRPr>
                  </a:p>
                </p:txBody>
              </p:sp>
            </p:grpSp>
            <p:sp>
              <p:nvSpPr>
                <p:cNvPr id="27661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672" y="2880"/>
                  <a:ext cx="144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62" name="Line 35"/>
                <p:cNvSpPr>
                  <a:spLocks noChangeShapeType="1"/>
                </p:cNvSpPr>
                <p:nvPr/>
              </p:nvSpPr>
              <p:spPr bwMode="auto">
                <a:xfrm>
                  <a:off x="1008" y="2832"/>
                  <a:ext cx="192" cy="2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7663" name="Group 36"/>
                <p:cNvGrpSpPr>
                  <a:grpSpLocks/>
                </p:cNvGrpSpPr>
                <p:nvPr/>
              </p:nvGrpSpPr>
              <p:grpSpPr bwMode="auto">
                <a:xfrm>
                  <a:off x="1776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27685" name="Oval 37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7686" name="Text Box 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sz="3200">
                      <a:solidFill>
                        <a:schemeClr val="hlink"/>
                      </a:solidFill>
                    </a:endParaRPr>
                  </a:p>
                </p:txBody>
              </p:sp>
            </p:grpSp>
            <p:grpSp>
              <p:nvGrpSpPr>
                <p:cNvPr id="27664" name="Group 39"/>
                <p:cNvGrpSpPr>
                  <a:grpSpLocks/>
                </p:cNvGrpSpPr>
                <p:nvPr/>
              </p:nvGrpSpPr>
              <p:grpSpPr bwMode="auto">
                <a:xfrm>
                  <a:off x="2400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27683" name="Oval 40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7684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sz="3200">
                      <a:solidFill>
                        <a:schemeClr val="hlink"/>
                      </a:solidFill>
                    </a:endParaRPr>
                  </a:p>
                </p:txBody>
              </p:sp>
            </p:grpSp>
            <p:sp>
              <p:nvSpPr>
                <p:cNvPr id="27665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1968" y="2928"/>
                  <a:ext cx="144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66" name="Line 43"/>
                <p:cNvSpPr>
                  <a:spLocks noChangeShapeType="1"/>
                </p:cNvSpPr>
                <p:nvPr/>
              </p:nvSpPr>
              <p:spPr bwMode="auto">
                <a:xfrm>
                  <a:off x="2304" y="2880"/>
                  <a:ext cx="192" cy="2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7667" name="Group 44"/>
                <p:cNvGrpSpPr>
                  <a:grpSpLocks/>
                </p:cNvGrpSpPr>
                <p:nvPr/>
              </p:nvGrpSpPr>
              <p:grpSpPr bwMode="auto">
                <a:xfrm>
                  <a:off x="2928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27681" name="Oval 45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7682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sz="3200">
                      <a:solidFill>
                        <a:schemeClr val="hlink"/>
                      </a:solidFill>
                    </a:endParaRPr>
                  </a:p>
                </p:txBody>
              </p:sp>
            </p:grpSp>
            <p:grpSp>
              <p:nvGrpSpPr>
                <p:cNvPr id="27668" name="Group 47"/>
                <p:cNvGrpSpPr>
                  <a:grpSpLocks/>
                </p:cNvGrpSpPr>
                <p:nvPr/>
              </p:nvGrpSpPr>
              <p:grpSpPr bwMode="auto">
                <a:xfrm>
                  <a:off x="3360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27679" name="Oval 48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7680" name="Text Box 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sz="3200">
                      <a:solidFill>
                        <a:schemeClr val="hlink"/>
                      </a:solidFill>
                    </a:endParaRPr>
                  </a:p>
                </p:txBody>
              </p:sp>
            </p:grpSp>
            <p:grpSp>
              <p:nvGrpSpPr>
                <p:cNvPr id="27669" name="Group 50"/>
                <p:cNvGrpSpPr>
                  <a:grpSpLocks/>
                </p:cNvGrpSpPr>
                <p:nvPr/>
              </p:nvGrpSpPr>
              <p:grpSpPr bwMode="auto">
                <a:xfrm>
                  <a:off x="3792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27677" name="Oval 51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7678" name="Text Box 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sz="3200">
                      <a:solidFill>
                        <a:schemeClr val="hlink"/>
                      </a:solidFill>
                    </a:endParaRPr>
                  </a:p>
                </p:txBody>
              </p:sp>
            </p:grpSp>
            <p:grpSp>
              <p:nvGrpSpPr>
                <p:cNvPr id="27670" name="Group 53"/>
                <p:cNvGrpSpPr>
                  <a:grpSpLocks/>
                </p:cNvGrpSpPr>
                <p:nvPr/>
              </p:nvGrpSpPr>
              <p:grpSpPr bwMode="auto">
                <a:xfrm>
                  <a:off x="4224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27675" name="Oval 54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7676" name="Text Box 5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sz="3200">
                      <a:solidFill>
                        <a:schemeClr val="hlink"/>
                      </a:solidFill>
                    </a:endParaRPr>
                  </a:p>
                </p:txBody>
              </p:sp>
            </p:grpSp>
            <p:sp>
              <p:nvSpPr>
                <p:cNvPr id="27671" name="Line 56"/>
                <p:cNvSpPr>
                  <a:spLocks noChangeShapeType="1"/>
                </p:cNvSpPr>
                <p:nvPr/>
              </p:nvSpPr>
              <p:spPr bwMode="auto">
                <a:xfrm flipH="1">
                  <a:off x="3072" y="2928"/>
                  <a:ext cx="192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2" name="Line 57"/>
                <p:cNvSpPr>
                  <a:spLocks noChangeShapeType="1"/>
                </p:cNvSpPr>
                <p:nvPr/>
              </p:nvSpPr>
              <p:spPr bwMode="auto">
                <a:xfrm>
                  <a:off x="3360" y="2928"/>
                  <a:ext cx="96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3" name="Line 58"/>
                <p:cNvSpPr>
                  <a:spLocks noChangeShapeType="1"/>
                </p:cNvSpPr>
                <p:nvPr/>
              </p:nvSpPr>
              <p:spPr bwMode="auto">
                <a:xfrm flipH="1">
                  <a:off x="3936" y="2928"/>
                  <a:ext cx="96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4" name="Line 59"/>
                <p:cNvSpPr>
                  <a:spLocks noChangeShapeType="1"/>
                </p:cNvSpPr>
                <p:nvPr/>
              </p:nvSpPr>
              <p:spPr bwMode="auto">
                <a:xfrm>
                  <a:off x="4176" y="2928"/>
                  <a:ext cx="192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7654" name="Text Box 60"/>
            <p:cNvSpPr txBox="1">
              <a:spLocks noChangeArrowheads="1"/>
            </p:cNvSpPr>
            <p:nvPr/>
          </p:nvSpPr>
          <p:spPr bwMode="auto">
            <a:xfrm>
              <a:off x="960" y="3744"/>
              <a:ext cx="41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3200"/>
                <a:t>Height </a:t>
              </a:r>
              <a:r>
                <a:rPr lang="en-US" sz="3200">
                  <a:solidFill>
                    <a:schemeClr val="hlink"/>
                  </a:solidFill>
                </a:rPr>
                <a:t>3</a:t>
              </a:r>
              <a:r>
                <a:rPr lang="en-US" sz="3200"/>
                <a:t> full binary tree.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959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584200" y="0"/>
            <a:ext cx="8534400" cy="1143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Labeling Nodes In A Full Binary Tree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1828800"/>
          </a:xfrm>
        </p:spPr>
        <p:txBody>
          <a:bodyPr/>
          <a:lstStyle/>
          <a:p>
            <a:pPr eaLnBrk="1" hangingPunct="1"/>
            <a:r>
              <a:rPr lang="en-US" dirty="0" smtClean="0"/>
              <a:t>Label the nodes </a:t>
            </a:r>
            <a:r>
              <a:rPr lang="en-US" dirty="0" smtClean="0">
                <a:solidFill>
                  <a:schemeClr val="hlink"/>
                </a:solidFill>
              </a:rPr>
              <a:t>1</a:t>
            </a:r>
            <a:r>
              <a:rPr lang="en-US" dirty="0" smtClean="0"/>
              <a:t> through </a:t>
            </a:r>
            <a:r>
              <a:rPr lang="en-US" dirty="0" smtClean="0">
                <a:solidFill>
                  <a:schemeClr val="hlink"/>
                </a:solidFill>
              </a:rPr>
              <a:t>2</a:t>
            </a:r>
            <a:r>
              <a:rPr lang="en-US" baseline="30000" dirty="0" smtClean="0">
                <a:solidFill>
                  <a:schemeClr val="hlink"/>
                </a:solidFill>
              </a:rPr>
              <a:t>k+1</a:t>
            </a:r>
            <a:r>
              <a:rPr lang="en-US" dirty="0" smtClean="0">
                <a:solidFill>
                  <a:schemeClr val="hlink"/>
                </a:solidFill>
              </a:rPr>
              <a:t> – 1</a:t>
            </a:r>
            <a:r>
              <a:rPr lang="en-US" dirty="0" smtClean="0"/>
              <a:t>. </a:t>
            </a:r>
          </a:p>
          <a:p>
            <a:pPr eaLnBrk="1" hangingPunct="1"/>
            <a:r>
              <a:rPr lang="en-US" dirty="0" smtClean="0"/>
              <a:t>Label by levels from top to bottom.</a:t>
            </a:r>
          </a:p>
          <a:p>
            <a:pPr eaLnBrk="1" hangingPunct="1"/>
            <a:r>
              <a:rPr lang="en-US" dirty="0" smtClean="0"/>
              <a:t>Within a level, label from left to right.</a:t>
            </a:r>
          </a:p>
        </p:txBody>
      </p:sp>
      <p:grpSp>
        <p:nvGrpSpPr>
          <p:cNvPr id="28676" name="Group 4"/>
          <p:cNvGrpSpPr>
            <a:grpSpLocks/>
          </p:cNvGrpSpPr>
          <p:nvPr/>
        </p:nvGrpSpPr>
        <p:grpSpPr bwMode="auto">
          <a:xfrm>
            <a:off x="990600" y="3200400"/>
            <a:ext cx="6324600" cy="3398838"/>
            <a:chOff x="624" y="2016"/>
            <a:chExt cx="3984" cy="2141"/>
          </a:xfrm>
        </p:grpSpPr>
        <p:grpSp>
          <p:nvGrpSpPr>
            <p:cNvPr id="28692" name="Group 5"/>
            <p:cNvGrpSpPr>
              <a:grpSpLocks/>
            </p:cNvGrpSpPr>
            <p:nvPr/>
          </p:nvGrpSpPr>
          <p:grpSpPr bwMode="auto">
            <a:xfrm>
              <a:off x="912" y="2880"/>
              <a:ext cx="3456" cy="768"/>
              <a:chOff x="768" y="2208"/>
              <a:chExt cx="3456" cy="768"/>
            </a:xfrm>
          </p:grpSpPr>
          <p:sp>
            <p:nvSpPr>
              <p:cNvPr id="28738" name="Oval 6"/>
              <p:cNvSpPr>
                <a:spLocks noChangeArrowheads="1"/>
              </p:cNvSpPr>
              <p:nvPr/>
            </p:nvSpPr>
            <p:spPr bwMode="auto">
              <a:xfrm>
                <a:off x="768" y="2688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39" name="Oval 7"/>
              <p:cNvSpPr>
                <a:spLocks noChangeArrowheads="1"/>
              </p:cNvSpPr>
              <p:nvPr/>
            </p:nvSpPr>
            <p:spPr bwMode="auto">
              <a:xfrm>
                <a:off x="2064" y="2736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40" name="Oval 8"/>
              <p:cNvSpPr>
                <a:spLocks noChangeArrowheads="1"/>
              </p:cNvSpPr>
              <p:nvPr/>
            </p:nvSpPr>
            <p:spPr bwMode="auto">
              <a:xfrm>
                <a:off x="3168" y="2688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41" name="Oval 9"/>
              <p:cNvSpPr>
                <a:spLocks noChangeArrowheads="1"/>
              </p:cNvSpPr>
              <p:nvPr/>
            </p:nvSpPr>
            <p:spPr bwMode="auto">
              <a:xfrm>
                <a:off x="3984" y="2736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42" name="Line 10"/>
              <p:cNvSpPr>
                <a:spLocks noChangeShapeType="1"/>
              </p:cNvSpPr>
              <p:nvPr/>
            </p:nvSpPr>
            <p:spPr bwMode="auto">
              <a:xfrm flipH="1">
                <a:off x="3312" y="2256"/>
                <a:ext cx="240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43" name="Line 11"/>
              <p:cNvSpPr>
                <a:spLocks noChangeShapeType="1"/>
              </p:cNvSpPr>
              <p:nvPr/>
            </p:nvSpPr>
            <p:spPr bwMode="auto">
              <a:xfrm>
                <a:off x="3744" y="2208"/>
                <a:ext cx="336" cy="5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44" name="Line 12"/>
              <p:cNvSpPr>
                <a:spLocks noChangeShapeType="1"/>
              </p:cNvSpPr>
              <p:nvPr/>
            </p:nvSpPr>
            <p:spPr bwMode="auto">
              <a:xfrm flipH="1">
                <a:off x="960" y="2208"/>
                <a:ext cx="528" cy="5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45" name="Line 13"/>
              <p:cNvSpPr>
                <a:spLocks noChangeShapeType="1"/>
              </p:cNvSpPr>
              <p:nvPr/>
            </p:nvSpPr>
            <p:spPr bwMode="auto">
              <a:xfrm>
                <a:off x="1728" y="2208"/>
                <a:ext cx="384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693" name="Group 14"/>
            <p:cNvGrpSpPr>
              <a:grpSpLocks/>
            </p:cNvGrpSpPr>
            <p:nvPr/>
          </p:nvGrpSpPr>
          <p:grpSpPr bwMode="auto">
            <a:xfrm>
              <a:off x="2688" y="2016"/>
              <a:ext cx="240" cy="365"/>
              <a:chOff x="4176" y="1104"/>
              <a:chExt cx="240" cy="365"/>
            </a:xfrm>
          </p:grpSpPr>
          <p:sp>
            <p:nvSpPr>
              <p:cNvPr id="28736" name="Oval 15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37" name="Text Box 16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6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6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6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6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6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en-US" sz="3200"/>
              </a:p>
            </p:txBody>
          </p:sp>
        </p:grpSp>
        <p:grpSp>
          <p:nvGrpSpPr>
            <p:cNvPr id="28694" name="Group 17"/>
            <p:cNvGrpSpPr>
              <a:grpSpLocks/>
            </p:cNvGrpSpPr>
            <p:nvPr/>
          </p:nvGrpSpPr>
          <p:grpSpPr bwMode="auto">
            <a:xfrm>
              <a:off x="1632" y="2208"/>
              <a:ext cx="2256" cy="845"/>
              <a:chOff x="1488" y="1536"/>
              <a:chExt cx="2256" cy="845"/>
            </a:xfrm>
          </p:grpSpPr>
          <p:grpSp>
            <p:nvGrpSpPr>
              <p:cNvPr id="28728" name="Group 18"/>
              <p:cNvGrpSpPr>
                <a:grpSpLocks/>
              </p:cNvGrpSpPr>
              <p:nvPr/>
            </p:nvGrpSpPr>
            <p:grpSpPr bwMode="auto">
              <a:xfrm>
                <a:off x="3504" y="2016"/>
                <a:ext cx="240" cy="365"/>
                <a:chOff x="4176" y="1104"/>
                <a:chExt cx="240" cy="365"/>
              </a:xfrm>
            </p:grpSpPr>
            <p:sp>
              <p:nvSpPr>
                <p:cNvPr id="28734" name="Oval 19"/>
                <p:cNvSpPr>
                  <a:spLocks noChangeArrowheads="1"/>
                </p:cNvSpPr>
                <p:nvPr/>
              </p:nvSpPr>
              <p:spPr bwMode="auto"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735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en-US" sz="3200"/>
                </a:p>
              </p:txBody>
            </p:sp>
          </p:grpSp>
          <p:grpSp>
            <p:nvGrpSpPr>
              <p:cNvPr id="28729" name="Group 21"/>
              <p:cNvGrpSpPr>
                <a:grpSpLocks/>
              </p:cNvGrpSpPr>
              <p:nvPr/>
            </p:nvGrpSpPr>
            <p:grpSpPr bwMode="auto">
              <a:xfrm>
                <a:off x="1488" y="2016"/>
                <a:ext cx="240" cy="365"/>
                <a:chOff x="4176" y="1104"/>
                <a:chExt cx="240" cy="365"/>
              </a:xfrm>
            </p:grpSpPr>
            <p:sp>
              <p:nvSpPr>
                <p:cNvPr id="28732" name="Oval 22"/>
                <p:cNvSpPr>
                  <a:spLocks noChangeArrowheads="1"/>
                </p:cNvSpPr>
                <p:nvPr/>
              </p:nvSpPr>
              <p:spPr bwMode="auto"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733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en-US" sz="3200"/>
                </a:p>
              </p:txBody>
            </p:sp>
          </p:grpSp>
          <p:sp>
            <p:nvSpPr>
              <p:cNvPr id="28730" name="Line 24"/>
              <p:cNvSpPr>
                <a:spLocks noChangeShapeType="1"/>
              </p:cNvSpPr>
              <p:nvPr/>
            </p:nvSpPr>
            <p:spPr bwMode="auto">
              <a:xfrm flipH="1">
                <a:off x="1680" y="1536"/>
                <a:ext cx="864" cy="5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31" name="Line 25"/>
              <p:cNvSpPr>
                <a:spLocks noChangeShapeType="1"/>
              </p:cNvSpPr>
              <p:nvPr/>
            </p:nvSpPr>
            <p:spPr bwMode="auto">
              <a:xfrm>
                <a:off x="2736" y="1584"/>
                <a:ext cx="816" cy="5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695" name="Group 26"/>
            <p:cNvGrpSpPr>
              <a:grpSpLocks/>
            </p:cNvGrpSpPr>
            <p:nvPr/>
          </p:nvGrpSpPr>
          <p:grpSpPr bwMode="auto">
            <a:xfrm>
              <a:off x="624" y="3504"/>
              <a:ext cx="3984" cy="653"/>
              <a:chOff x="480" y="2832"/>
              <a:chExt cx="3984" cy="653"/>
            </a:xfrm>
          </p:grpSpPr>
          <p:grpSp>
            <p:nvGrpSpPr>
              <p:cNvPr id="28696" name="Group 27"/>
              <p:cNvGrpSpPr>
                <a:grpSpLocks/>
              </p:cNvGrpSpPr>
              <p:nvPr/>
            </p:nvGrpSpPr>
            <p:grpSpPr bwMode="auto">
              <a:xfrm>
                <a:off x="480" y="3072"/>
                <a:ext cx="240" cy="365"/>
                <a:chOff x="4176" y="1104"/>
                <a:chExt cx="240" cy="365"/>
              </a:xfrm>
            </p:grpSpPr>
            <p:sp>
              <p:nvSpPr>
                <p:cNvPr id="28726" name="Oval 28"/>
                <p:cNvSpPr>
                  <a:spLocks noChangeArrowheads="1"/>
                </p:cNvSpPr>
                <p:nvPr/>
              </p:nvSpPr>
              <p:spPr bwMode="auto"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727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en-US" sz="3200"/>
                </a:p>
              </p:txBody>
            </p:sp>
          </p:grpSp>
          <p:grpSp>
            <p:nvGrpSpPr>
              <p:cNvPr id="28697" name="Group 30"/>
              <p:cNvGrpSpPr>
                <a:grpSpLocks/>
              </p:cNvGrpSpPr>
              <p:nvPr/>
            </p:nvGrpSpPr>
            <p:grpSpPr bwMode="auto">
              <a:xfrm>
                <a:off x="1104" y="3072"/>
                <a:ext cx="240" cy="365"/>
                <a:chOff x="4176" y="1104"/>
                <a:chExt cx="240" cy="365"/>
              </a:xfrm>
            </p:grpSpPr>
            <p:sp>
              <p:nvSpPr>
                <p:cNvPr id="28724" name="Oval 31"/>
                <p:cNvSpPr>
                  <a:spLocks noChangeArrowheads="1"/>
                </p:cNvSpPr>
                <p:nvPr/>
              </p:nvSpPr>
              <p:spPr bwMode="auto"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725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en-US" sz="3200"/>
                </a:p>
              </p:txBody>
            </p:sp>
          </p:grpSp>
          <p:sp>
            <p:nvSpPr>
              <p:cNvPr id="28698" name="Line 33"/>
              <p:cNvSpPr>
                <a:spLocks noChangeShapeType="1"/>
              </p:cNvSpPr>
              <p:nvPr/>
            </p:nvSpPr>
            <p:spPr bwMode="auto">
              <a:xfrm flipH="1">
                <a:off x="672" y="2880"/>
                <a:ext cx="144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99" name="Line 34"/>
              <p:cNvSpPr>
                <a:spLocks noChangeShapeType="1"/>
              </p:cNvSpPr>
              <p:nvPr/>
            </p:nvSpPr>
            <p:spPr bwMode="auto">
              <a:xfrm>
                <a:off x="1008" y="2832"/>
                <a:ext cx="192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8700" name="Group 35"/>
              <p:cNvGrpSpPr>
                <a:grpSpLocks/>
              </p:cNvGrpSpPr>
              <p:nvPr/>
            </p:nvGrpSpPr>
            <p:grpSpPr bwMode="auto">
              <a:xfrm>
                <a:off x="1776" y="3120"/>
                <a:ext cx="240" cy="365"/>
                <a:chOff x="4176" y="1104"/>
                <a:chExt cx="240" cy="365"/>
              </a:xfrm>
            </p:grpSpPr>
            <p:sp>
              <p:nvSpPr>
                <p:cNvPr id="28722" name="Oval 36"/>
                <p:cNvSpPr>
                  <a:spLocks noChangeArrowheads="1"/>
                </p:cNvSpPr>
                <p:nvPr/>
              </p:nvSpPr>
              <p:spPr bwMode="auto"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723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en-US" sz="3200"/>
                </a:p>
              </p:txBody>
            </p:sp>
          </p:grpSp>
          <p:grpSp>
            <p:nvGrpSpPr>
              <p:cNvPr id="28701" name="Group 38"/>
              <p:cNvGrpSpPr>
                <a:grpSpLocks/>
              </p:cNvGrpSpPr>
              <p:nvPr/>
            </p:nvGrpSpPr>
            <p:grpSpPr bwMode="auto">
              <a:xfrm>
                <a:off x="2400" y="3120"/>
                <a:ext cx="240" cy="365"/>
                <a:chOff x="4176" y="1104"/>
                <a:chExt cx="240" cy="365"/>
              </a:xfrm>
            </p:grpSpPr>
            <p:sp>
              <p:nvSpPr>
                <p:cNvPr id="28720" name="Oval 39"/>
                <p:cNvSpPr>
                  <a:spLocks noChangeArrowheads="1"/>
                </p:cNvSpPr>
                <p:nvPr/>
              </p:nvSpPr>
              <p:spPr bwMode="auto"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721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en-US" sz="3200"/>
                </a:p>
              </p:txBody>
            </p:sp>
          </p:grpSp>
          <p:sp>
            <p:nvSpPr>
              <p:cNvPr id="28702" name="Line 41"/>
              <p:cNvSpPr>
                <a:spLocks noChangeShapeType="1"/>
              </p:cNvSpPr>
              <p:nvPr/>
            </p:nvSpPr>
            <p:spPr bwMode="auto">
              <a:xfrm flipH="1">
                <a:off x="1968" y="2928"/>
                <a:ext cx="144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03" name="Line 42"/>
              <p:cNvSpPr>
                <a:spLocks noChangeShapeType="1"/>
              </p:cNvSpPr>
              <p:nvPr/>
            </p:nvSpPr>
            <p:spPr bwMode="auto">
              <a:xfrm>
                <a:off x="2304" y="2880"/>
                <a:ext cx="192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8704" name="Group 43"/>
              <p:cNvGrpSpPr>
                <a:grpSpLocks/>
              </p:cNvGrpSpPr>
              <p:nvPr/>
            </p:nvGrpSpPr>
            <p:grpSpPr bwMode="auto">
              <a:xfrm>
                <a:off x="2928" y="3120"/>
                <a:ext cx="240" cy="365"/>
                <a:chOff x="4176" y="1104"/>
                <a:chExt cx="240" cy="365"/>
              </a:xfrm>
            </p:grpSpPr>
            <p:sp>
              <p:nvSpPr>
                <p:cNvPr id="28718" name="Oval 44"/>
                <p:cNvSpPr>
                  <a:spLocks noChangeArrowheads="1"/>
                </p:cNvSpPr>
                <p:nvPr/>
              </p:nvSpPr>
              <p:spPr bwMode="auto"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719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en-US" sz="3200"/>
                </a:p>
              </p:txBody>
            </p:sp>
          </p:grpSp>
          <p:grpSp>
            <p:nvGrpSpPr>
              <p:cNvPr id="28705" name="Group 46"/>
              <p:cNvGrpSpPr>
                <a:grpSpLocks/>
              </p:cNvGrpSpPr>
              <p:nvPr/>
            </p:nvGrpSpPr>
            <p:grpSpPr bwMode="auto">
              <a:xfrm>
                <a:off x="3360" y="3120"/>
                <a:ext cx="240" cy="365"/>
                <a:chOff x="4176" y="1104"/>
                <a:chExt cx="240" cy="365"/>
              </a:xfrm>
            </p:grpSpPr>
            <p:sp>
              <p:nvSpPr>
                <p:cNvPr id="28716" name="Oval 47"/>
                <p:cNvSpPr>
                  <a:spLocks noChangeArrowheads="1"/>
                </p:cNvSpPr>
                <p:nvPr/>
              </p:nvSpPr>
              <p:spPr bwMode="auto"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717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en-US" sz="3200"/>
                </a:p>
              </p:txBody>
            </p:sp>
          </p:grpSp>
          <p:grpSp>
            <p:nvGrpSpPr>
              <p:cNvPr id="28706" name="Group 49"/>
              <p:cNvGrpSpPr>
                <a:grpSpLocks/>
              </p:cNvGrpSpPr>
              <p:nvPr/>
            </p:nvGrpSpPr>
            <p:grpSpPr bwMode="auto">
              <a:xfrm>
                <a:off x="3792" y="3120"/>
                <a:ext cx="240" cy="365"/>
                <a:chOff x="4176" y="1104"/>
                <a:chExt cx="240" cy="365"/>
              </a:xfrm>
            </p:grpSpPr>
            <p:sp>
              <p:nvSpPr>
                <p:cNvPr id="28714" name="Oval 50"/>
                <p:cNvSpPr>
                  <a:spLocks noChangeArrowheads="1"/>
                </p:cNvSpPr>
                <p:nvPr/>
              </p:nvSpPr>
              <p:spPr bwMode="auto"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715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en-US" sz="3200"/>
                </a:p>
              </p:txBody>
            </p:sp>
          </p:grpSp>
          <p:grpSp>
            <p:nvGrpSpPr>
              <p:cNvPr id="28707" name="Group 52"/>
              <p:cNvGrpSpPr>
                <a:grpSpLocks/>
              </p:cNvGrpSpPr>
              <p:nvPr/>
            </p:nvGrpSpPr>
            <p:grpSpPr bwMode="auto">
              <a:xfrm>
                <a:off x="4224" y="3120"/>
                <a:ext cx="240" cy="365"/>
                <a:chOff x="4176" y="1104"/>
                <a:chExt cx="240" cy="365"/>
              </a:xfrm>
            </p:grpSpPr>
            <p:sp>
              <p:nvSpPr>
                <p:cNvPr id="28712" name="Oval 53"/>
                <p:cNvSpPr>
                  <a:spLocks noChangeArrowheads="1"/>
                </p:cNvSpPr>
                <p:nvPr/>
              </p:nvSpPr>
              <p:spPr bwMode="auto"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713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en-US" sz="3200"/>
                </a:p>
              </p:txBody>
            </p:sp>
          </p:grpSp>
          <p:sp>
            <p:nvSpPr>
              <p:cNvPr id="28708" name="Line 55"/>
              <p:cNvSpPr>
                <a:spLocks noChangeShapeType="1"/>
              </p:cNvSpPr>
              <p:nvPr/>
            </p:nvSpPr>
            <p:spPr bwMode="auto">
              <a:xfrm flipH="1">
                <a:off x="3072" y="2928"/>
                <a:ext cx="192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09" name="Line 56"/>
              <p:cNvSpPr>
                <a:spLocks noChangeShapeType="1"/>
              </p:cNvSpPr>
              <p:nvPr/>
            </p:nvSpPr>
            <p:spPr bwMode="auto">
              <a:xfrm>
                <a:off x="3360" y="2928"/>
                <a:ext cx="96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10" name="Line 57"/>
              <p:cNvSpPr>
                <a:spLocks noChangeShapeType="1"/>
              </p:cNvSpPr>
              <p:nvPr/>
            </p:nvSpPr>
            <p:spPr bwMode="auto">
              <a:xfrm flipH="1">
                <a:off x="3936" y="2928"/>
                <a:ext cx="96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11" name="Line 58"/>
              <p:cNvSpPr>
                <a:spLocks noChangeShapeType="1"/>
              </p:cNvSpPr>
              <p:nvPr/>
            </p:nvSpPr>
            <p:spPr bwMode="auto">
              <a:xfrm>
                <a:off x="4176" y="2928"/>
                <a:ext cx="192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8677" name="Text Box 59"/>
          <p:cNvSpPr txBox="1">
            <a:spLocks noChangeArrowheads="1"/>
          </p:cNvSpPr>
          <p:nvPr/>
        </p:nvSpPr>
        <p:spPr bwMode="auto">
          <a:xfrm>
            <a:off x="4343400" y="32004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28678" name="Text Box 60"/>
          <p:cNvSpPr txBox="1">
            <a:spLocks noChangeArrowheads="1"/>
          </p:cNvSpPr>
          <p:nvPr/>
        </p:nvSpPr>
        <p:spPr bwMode="auto">
          <a:xfrm>
            <a:off x="2667000" y="4267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28679" name="Text Box 61"/>
          <p:cNvSpPr txBox="1">
            <a:spLocks noChangeArrowheads="1"/>
          </p:cNvSpPr>
          <p:nvPr/>
        </p:nvSpPr>
        <p:spPr bwMode="auto">
          <a:xfrm>
            <a:off x="5867400" y="4267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28680" name="Text Box 62"/>
          <p:cNvSpPr txBox="1">
            <a:spLocks noChangeArrowheads="1"/>
          </p:cNvSpPr>
          <p:nvPr/>
        </p:nvSpPr>
        <p:spPr bwMode="auto">
          <a:xfrm>
            <a:off x="1447800" y="5257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28681" name="Text Box 63"/>
          <p:cNvSpPr txBox="1">
            <a:spLocks noChangeArrowheads="1"/>
          </p:cNvSpPr>
          <p:nvPr/>
        </p:nvSpPr>
        <p:spPr bwMode="auto">
          <a:xfrm>
            <a:off x="3581400" y="53340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28682" name="Text Box 64"/>
          <p:cNvSpPr txBox="1">
            <a:spLocks noChangeArrowheads="1"/>
          </p:cNvSpPr>
          <p:nvPr/>
        </p:nvSpPr>
        <p:spPr bwMode="auto">
          <a:xfrm>
            <a:off x="5334000" y="5257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28683" name="Text Box 65"/>
          <p:cNvSpPr txBox="1">
            <a:spLocks noChangeArrowheads="1"/>
          </p:cNvSpPr>
          <p:nvPr/>
        </p:nvSpPr>
        <p:spPr bwMode="auto">
          <a:xfrm>
            <a:off x="6629400" y="53340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7</a:t>
            </a:r>
          </a:p>
        </p:txBody>
      </p:sp>
      <p:sp>
        <p:nvSpPr>
          <p:cNvPr id="28684" name="Text Box 66"/>
          <p:cNvSpPr txBox="1">
            <a:spLocks noChangeArrowheads="1"/>
          </p:cNvSpPr>
          <p:nvPr/>
        </p:nvSpPr>
        <p:spPr bwMode="auto">
          <a:xfrm>
            <a:off x="1066800" y="59436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28685" name="Text Box 67"/>
          <p:cNvSpPr txBox="1">
            <a:spLocks noChangeArrowheads="1"/>
          </p:cNvSpPr>
          <p:nvPr/>
        </p:nvSpPr>
        <p:spPr bwMode="auto">
          <a:xfrm>
            <a:off x="2057400" y="59436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28686" name="Text Box 68"/>
          <p:cNvSpPr txBox="1">
            <a:spLocks noChangeArrowheads="1"/>
          </p:cNvSpPr>
          <p:nvPr/>
        </p:nvSpPr>
        <p:spPr bwMode="auto">
          <a:xfrm>
            <a:off x="2971800" y="6019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28687" name="Text Box 69"/>
          <p:cNvSpPr txBox="1">
            <a:spLocks noChangeArrowheads="1"/>
          </p:cNvSpPr>
          <p:nvPr/>
        </p:nvSpPr>
        <p:spPr bwMode="auto">
          <a:xfrm>
            <a:off x="4038600" y="6019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11</a:t>
            </a:r>
          </a:p>
        </p:txBody>
      </p:sp>
      <p:sp>
        <p:nvSpPr>
          <p:cNvPr id="28688" name="Text Box 70"/>
          <p:cNvSpPr txBox="1">
            <a:spLocks noChangeArrowheads="1"/>
          </p:cNvSpPr>
          <p:nvPr/>
        </p:nvSpPr>
        <p:spPr bwMode="auto">
          <a:xfrm>
            <a:off x="4800600" y="6019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12</a:t>
            </a:r>
          </a:p>
        </p:txBody>
      </p:sp>
      <p:sp>
        <p:nvSpPr>
          <p:cNvPr id="28689" name="Text Box 71"/>
          <p:cNvSpPr txBox="1">
            <a:spLocks noChangeArrowheads="1"/>
          </p:cNvSpPr>
          <p:nvPr/>
        </p:nvSpPr>
        <p:spPr bwMode="auto">
          <a:xfrm>
            <a:off x="5486400" y="6019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13</a:t>
            </a:r>
          </a:p>
        </p:txBody>
      </p:sp>
      <p:sp>
        <p:nvSpPr>
          <p:cNvPr id="28690" name="Text Box 72"/>
          <p:cNvSpPr txBox="1">
            <a:spLocks noChangeArrowheads="1"/>
          </p:cNvSpPr>
          <p:nvPr/>
        </p:nvSpPr>
        <p:spPr bwMode="auto">
          <a:xfrm>
            <a:off x="6172200" y="6019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14</a:t>
            </a:r>
          </a:p>
        </p:txBody>
      </p:sp>
      <p:sp>
        <p:nvSpPr>
          <p:cNvPr id="28691" name="Text Box 73"/>
          <p:cNvSpPr txBox="1">
            <a:spLocks noChangeArrowheads="1"/>
          </p:cNvSpPr>
          <p:nvPr/>
        </p:nvSpPr>
        <p:spPr bwMode="auto">
          <a:xfrm>
            <a:off x="6858000" y="6019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80635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772400" cy="914400"/>
          </a:xfrm>
        </p:spPr>
        <p:txBody>
          <a:bodyPr/>
          <a:lstStyle/>
          <a:p>
            <a:pPr eaLnBrk="1" hangingPunct="1"/>
            <a:r>
              <a:rPr lang="en-US" smtClean="0"/>
              <a:t>Node Number Properties 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105400"/>
            <a:ext cx="8305800" cy="15240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Parent of node </a:t>
            </a:r>
            <a:r>
              <a:rPr lang="en-US" sz="2400" dirty="0" smtClean="0">
                <a:solidFill>
                  <a:schemeClr val="hlink"/>
                </a:solidFill>
              </a:rPr>
              <a:t>i</a:t>
            </a:r>
            <a:r>
              <a:rPr lang="en-US" sz="2400" dirty="0" smtClean="0"/>
              <a:t> is node </a:t>
            </a:r>
            <a:r>
              <a:rPr lang="en-US" sz="2400" dirty="0" smtClean="0">
                <a:solidFill>
                  <a:schemeClr val="hlink"/>
                </a:solidFill>
              </a:rPr>
              <a:t>i / 2</a:t>
            </a:r>
            <a:r>
              <a:rPr lang="en-US" sz="2400" dirty="0" smtClean="0"/>
              <a:t>, unless </a:t>
            </a:r>
            <a:r>
              <a:rPr lang="en-US" sz="2400" dirty="0" smtClean="0">
                <a:solidFill>
                  <a:schemeClr val="hlink"/>
                </a:solidFill>
              </a:rPr>
              <a:t>i = 1</a:t>
            </a:r>
            <a:r>
              <a:rPr lang="en-US" sz="2400" dirty="0" smtClean="0"/>
              <a:t>.</a:t>
            </a:r>
          </a:p>
          <a:p>
            <a:pPr eaLnBrk="1" hangingPunct="1"/>
            <a:r>
              <a:rPr lang="en-US" sz="2400" dirty="0" smtClean="0"/>
              <a:t>Node </a:t>
            </a:r>
            <a:r>
              <a:rPr lang="en-US" sz="2400" dirty="0" smtClean="0">
                <a:solidFill>
                  <a:schemeClr val="hlink"/>
                </a:solidFill>
              </a:rPr>
              <a:t>1</a:t>
            </a:r>
            <a:r>
              <a:rPr lang="en-US" sz="2400" dirty="0" smtClean="0"/>
              <a:t> is the root and has no parent.</a:t>
            </a:r>
          </a:p>
        </p:txBody>
      </p:sp>
      <p:grpSp>
        <p:nvGrpSpPr>
          <p:cNvPr id="29700" name="Group 4"/>
          <p:cNvGrpSpPr>
            <a:grpSpLocks/>
          </p:cNvGrpSpPr>
          <p:nvPr/>
        </p:nvGrpSpPr>
        <p:grpSpPr bwMode="auto">
          <a:xfrm>
            <a:off x="1295400" y="1554163"/>
            <a:ext cx="6477000" cy="3398837"/>
            <a:chOff x="624" y="960"/>
            <a:chExt cx="4080" cy="2141"/>
          </a:xfrm>
        </p:grpSpPr>
        <p:grpSp>
          <p:nvGrpSpPr>
            <p:cNvPr id="29701" name="Group 5"/>
            <p:cNvGrpSpPr>
              <a:grpSpLocks/>
            </p:cNvGrpSpPr>
            <p:nvPr/>
          </p:nvGrpSpPr>
          <p:grpSpPr bwMode="auto">
            <a:xfrm>
              <a:off x="624" y="960"/>
              <a:ext cx="3984" cy="2141"/>
              <a:chOff x="624" y="2016"/>
              <a:chExt cx="3984" cy="2141"/>
            </a:xfrm>
          </p:grpSpPr>
          <p:grpSp>
            <p:nvGrpSpPr>
              <p:cNvPr id="29717" name="Group 6"/>
              <p:cNvGrpSpPr>
                <a:grpSpLocks/>
              </p:cNvGrpSpPr>
              <p:nvPr/>
            </p:nvGrpSpPr>
            <p:grpSpPr bwMode="auto">
              <a:xfrm>
                <a:off x="912" y="2880"/>
                <a:ext cx="3456" cy="768"/>
                <a:chOff x="768" y="2208"/>
                <a:chExt cx="3456" cy="768"/>
              </a:xfrm>
            </p:grpSpPr>
            <p:sp>
              <p:nvSpPr>
                <p:cNvPr id="29763" name="Oval 7"/>
                <p:cNvSpPr>
                  <a:spLocks noChangeArrowheads="1"/>
                </p:cNvSpPr>
                <p:nvPr/>
              </p:nvSpPr>
              <p:spPr bwMode="auto">
                <a:xfrm>
                  <a:off x="768" y="2688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764" name="Oval 8"/>
                <p:cNvSpPr>
                  <a:spLocks noChangeArrowheads="1"/>
                </p:cNvSpPr>
                <p:nvPr/>
              </p:nvSpPr>
              <p:spPr bwMode="auto">
                <a:xfrm>
                  <a:off x="2064" y="2736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765" name="Oval 9"/>
                <p:cNvSpPr>
                  <a:spLocks noChangeArrowheads="1"/>
                </p:cNvSpPr>
                <p:nvPr/>
              </p:nvSpPr>
              <p:spPr bwMode="auto">
                <a:xfrm>
                  <a:off x="3168" y="2688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766" name="Oval 10"/>
                <p:cNvSpPr>
                  <a:spLocks noChangeArrowheads="1"/>
                </p:cNvSpPr>
                <p:nvPr/>
              </p:nvSpPr>
              <p:spPr bwMode="auto">
                <a:xfrm>
                  <a:off x="3984" y="2736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767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3312" y="2256"/>
                  <a:ext cx="240" cy="43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68" name="Line 12"/>
                <p:cNvSpPr>
                  <a:spLocks noChangeShapeType="1"/>
                </p:cNvSpPr>
                <p:nvPr/>
              </p:nvSpPr>
              <p:spPr bwMode="auto">
                <a:xfrm>
                  <a:off x="3744" y="2208"/>
                  <a:ext cx="336" cy="52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69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960" y="2208"/>
                  <a:ext cx="528" cy="52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70" name="Line 14"/>
                <p:cNvSpPr>
                  <a:spLocks noChangeShapeType="1"/>
                </p:cNvSpPr>
                <p:nvPr/>
              </p:nvSpPr>
              <p:spPr bwMode="auto">
                <a:xfrm>
                  <a:off x="1728" y="2208"/>
                  <a:ext cx="384" cy="57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9718" name="Group 15"/>
              <p:cNvGrpSpPr>
                <a:grpSpLocks/>
              </p:cNvGrpSpPr>
              <p:nvPr/>
            </p:nvGrpSpPr>
            <p:grpSpPr bwMode="auto">
              <a:xfrm>
                <a:off x="2688" y="2016"/>
                <a:ext cx="240" cy="365"/>
                <a:chOff x="4176" y="1104"/>
                <a:chExt cx="240" cy="365"/>
              </a:xfrm>
            </p:grpSpPr>
            <p:sp>
              <p:nvSpPr>
                <p:cNvPr id="29761" name="Oval 16"/>
                <p:cNvSpPr>
                  <a:spLocks noChangeArrowheads="1"/>
                </p:cNvSpPr>
                <p:nvPr/>
              </p:nvSpPr>
              <p:spPr bwMode="auto"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76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en-US" sz="3200"/>
                </a:p>
              </p:txBody>
            </p:sp>
          </p:grpSp>
          <p:grpSp>
            <p:nvGrpSpPr>
              <p:cNvPr id="29719" name="Group 18"/>
              <p:cNvGrpSpPr>
                <a:grpSpLocks/>
              </p:cNvGrpSpPr>
              <p:nvPr/>
            </p:nvGrpSpPr>
            <p:grpSpPr bwMode="auto">
              <a:xfrm>
                <a:off x="1632" y="2208"/>
                <a:ext cx="2256" cy="845"/>
                <a:chOff x="1488" y="1536"/>
                <a:chExt cx="2256" cy="845"/>
              </a:xfrm>
            </p:grpSpPr>
            <p:grpSp>
              <p:nvGrpSpPr>
                <p:cNvPr id="29753" name="Group 19"/>
                <p:cNvGrpSpPr>
                  <a:grpSpLocks/>
                </p:cNvGrpSpPr>
                <p:nvPr/>
              </p:nvGrpSpPr>
              <p:grpSpPr bwMode="auto">
                <a:xfrm>
                  <a:off x="3504" y="2016"/>
                  <a:ext cx="240" cy="365"/>
                  <a:chOff x="4176" y="1104"/>
                  <a:chExt cx="240" cy="365"/>
                </a:xfrm>
              </p:grpSpPr>
              <p:sp>
                <p:nvSpPr>
                  <p:cNvPr id="29759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760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sz="3200"/>
                  </a:p>
                </p:txBody>
              </p:sp>
            </p:grpSp>
            <p:grpSp>
              <p:nvGrpSpPr>
                <p:cNvPr id="29754" name="Group 22"/>
                <p:cNvGrpSpPr>
                  <a:grpSpLocks/>
                </p:cNvGrpSpPr>
                <p:nvPr/>
              </p:nvGrpSpPr>
              <p:grpSpPr bwMode="auto">
                <a:xfrm>
                  <a:off x="1488" y="2016"/>
                  <a:ext cx="240" cy="365"/>
                  <a:chOff x="4176" y="1104"/>
                  <a:chExt cx="240" cy="365"/>
                </a:xfrm>
              </p:grpSpPr>
              <p:sp>
                <p:nvSpPr>
                  <p:cNvPr id="29757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758" name="Text Box 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sz="3200"/>
                  </a:p>
                </p:txBody>
              </p:sp>
            </p:grpSp>
            <p:sp>
              <p:nvSpPr>
                <p:cNvPr id="29755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1680" y="1536"/>
                  <a:ext cx="864" cy="52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56" name="Line 26"/>
                <p:cNvSpPr>
                  <a:spLocks noChangeShapeType="1"/>
                </p:cNvSpPr>
                <p:nvPr/>
              </p:nvSpPr>
              <p:spPr bwMode="auto">
                <a:xfrm>
                  <a:off x="2736" y="1584"/>
                  <a:ext cx="816" cy="52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9720" name="Group 27"/>
              <p:cNvGrpSpPr>
                <a:grpSpLocks/>
              </p:cNvGrpSpPr>
              <p:nvPr/>
            </p:nvGrpSpPr>
            <p:grpSpPr bwMode="auto">
              <a:xfrm>
                <a:off x="624" y="3504"/>
                <a:ext cx="3984" cy="653"/>
                <a:chOff x="480" y="2832"/>
                <a:chExt cx="3984" cy="653"/>
              </a:xfrm>
            </p:grpSpPr>
            <p:grpSp>
              <p:nvGrpSpPr>
                <p:cNvPr id="29721" name="Group 28"/>
                <p:cNvGrpSpPr>
                  <a:grpSpLocks/>
                </p:cNvGrpSpPr>
                <p:nvPr/>
              </p:nvGrpSpPr>
              <p:grpSpPr bwMode="auto">
                <a:xfrm>
                  <a:off x="480" y="3072"/>
                  <a:ext cx="240" cy="365"/>
                  <a:chOff x="4176" y="1104"/>
                  <a:chExt cx="240" cy="365"/>
                </a:xfrm>
              </p:grpSpPr>
              <p:sp>
                <p:nvSpPr>
                  <p:cNvPr id="29751" name="Oval 29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752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sz="3200"/>
                  </a:p>
                </p:txBody>
              </p:sp>
            </p:grpSp>
            <p:grpSp>
              <p:nvGrpSpPr>
                <p:cNvPr id="29722" name="Group 31"/>
                <p:cNvGrpSpPr>
                  <a:grpSpLocks/>
                </p:cNvGrpSpPr>
                <p:nvPr/>
              </p:nvGrpSpPr>
              <p:grpSpPr bwMode="auto">
                <a:xfrm>
                  <a:off x="1104" y="3072"/>
                  <a:ext cx="240" cy="365"/>
                  <a:chOff x="4176" y="1104"/>
                  <a:chExt cx="240" cy="365"/>
                </a:xfrm>
              </p:grpSpPr>
              <p:sp>
                <p:nvSpPr>
                  <p:cNvPr id="29749" name="Oval 32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750" name="Text Box 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sz="3200"/>
                  </a:p>
                </p:txBody>
              </p:sp>
            </p:grpSp>
            <p:sp>
              <p:nvSpPr>
                <p:cNvPr id="29723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672" y="2880"/>
                  <a:ext cx="144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24" name="Line 35"/>
                <p:cNvSpPr>
                  <a:spLocks noChangeShapeType="1"/>
                </p:cNvSpPr>
                <p:nvPr/>
              </p:nvSpPr>
              <p:spPr bwMode="auto">
                <a:xfrm>
                  <a:off x="1008" y="2832"/>
                  <a:ext cx="192" cy="2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9725" name="Group 36"/>
                <p:cNvGrpSpPr>
                  <a:grpSpLocks/>
                </p:cNvGrpSpPr>
                <p:nvPr/>
              </p:nvGrpSpPr>
              <p:grpSpPr bwMode="auto">
                <a:xfrm>
                  <a:off x="1776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29747" name="Oval 37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748" name="Text Box 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sz="3200"/>
                  </a:p>
                </p:txBody>
              </p:sp>
            </p:grpSp>
            <p:grpSp>
              <p:nvGrpSpPr>
                <p:cNvPr id="29726" name="Group 39"/>
                <p:cNvGrpSpPr>
                  <a:grpSpLocks/>
                </p:cNvGrpSpPr>
                <p:nvPr/>
              </p:nvGrpSpPr>
              <p:grpSpPr bwMode="auto">
                <a:xfrm>
                  <a:off x="2400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29745" name="Oval 40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746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sz="3200"/>
                  </a:p>
                </p:txBody>
              </p:sp>
            </p:grpSp>
            <p:sp>
              <p:nvSpPr>
                <p:cNvPr id="29727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1968" y="2928"/>
                  <a:ext cx="144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28" name="Line 43"/>
                <p:cNvSpPr>
                  <a:spLocks noChangeShapeType="1"/>
                </p:cNvSpPr>
                <p:nvPr/>
              </p:nvSpPr>
              <p:spPr bwMode="auto">
                <a:xfrm>
                  <a:off x="2304" y="2880"/>
                  <a:ext cx="192" cy="2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9729" name="Group 44"/>
                <p:cNvGrpSpPr>
                  <a:grpSpLocks/>
                </p:cNvGrpSpPr>
                <p:nvPr/>
              </p:nvGrpSpPr>
              <p:grpSpPr bwMode="auto">
                <a:xfrm>
                  <a:off x="2928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29743" name="Oval 45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744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sz="3200"/>
                  </a:p>
                </p:txBody>
              </p:sp>
            </p:grpSp>
            <p:grpSp>
              <p:nvGrpSpPr>
                <p:cNvPr id="29730" name="Group 47"/>
                <p:cNvGrpSpPr>
                  <a:grpSpLocks/>
                </p:cNvGrpSpPr>
                <p:nvPr/>
              </p:nvGrpSpPr>
              <p:grpSpPr bwMode="auto">
                <a:xfrm>
                  <a:off x="3360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29741" name="Oval 48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742" name="Text Box 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sz="3200"/>
                  </a:p>
                </p:txBody>
              </p:sp>
            </p:grpSp>
            <p:grpSp>
              <p:nvGrpSpPr>
                <p:cNvPr id="29731" name="Group 50"/>
                <p:cNvGrpSpPr>
                  <a:grpSpLocks/>
                </p:cNvGrpSpPr>
                <p:nvPr/>
              </p:nvGrpSpPr>
              <p:grpSpPr bwMode="auto">
                <a:xfrm>
                  <a:off x="3792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29739" name="Oval 51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740" name="Text Box 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sz="3200"/>
                  </a:p>
                </p:txBody>
              </p:sp>
            </p:grpSp>
            <p:grpSp>
              <p:nvGrpSpPr>
                <p:cNvPr id="29732" name="Group 53"/>
                <p:cNvGrpSpPr>
                  <a:grpSpLocks/>
                </p:cNvGrpSpPr>
                <p:nvPr/>
              </p:nvGrpSpPr>
              <p:grpSpPr bwMode="auto">
                <a:xfrm>
                  <a:off x="4224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29737" name="Oval 54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738" name="Text Box 5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sz="3200"/>
                  </a:p>
                </p:txBody>
              </p:sp>
            </p:grpSp>
            <p:sp>
              <p:nvSpPr>
                <p:cNvPr id="29733" name="Line 56"/>
                <p:cNvSpPr>
                  <a:spLocks noChangeShapeType="1"/>
                </p:cNvSpPr>
                <p:nvPr/>
              </p:nvSpPr>
              <p:spPr bwMode="auto">
                <a:xfrm flipH="1">
                  <a:off x="3072" y="2928"/>
                  <a:ext cx="192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34" name="Line 57"/>
                <p:cNvSpPr>
                  <a:spLocks noChangeShapeType="1"/>
                </p:cNvSpPr>
                <p:nvPr/>
              </p:nvSpPr>
              <p:spPr bwMode="auto">
                <a:xfrm>
                  <a:off x="3360" y="2928"/>
                  <a:ext cx="96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35" name="Line 58"/>
                <p:cNvSpPr>
                  <a:spLocks noChangeShapeType="1"/>
                </p:cNvSpPr>
                <p:nvPr/>
              </p:nvSpPr>
              <p:spPr bwMode="auto">
                <a:xfrm flipH="1">
                  <a:off x="3936" y="2928"/>
                  <a:ext cx="96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36" name="Line 59"/>
                <p:cNvSpPr>
                  <a:spLocks noChangeShapeType="1"/>
                </p:cNvSpPr>
                <p:nvPr/>
              </p:nvSpPr>
              <p:spPr bwMode="auto">
                <a:xfrm>
                  <a:off x="4176" y="2928"/>
                  <a:ext cx="192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9702" name="Text Box 60"/>
            <p:cNvSpPr txBox="1">
              <a:spLocks noChangeArrowheads="1"/>
            </p:cNvSpPr>
            <p:nvPr/>
          </p:nvSpPr>
          <p:spPr bwMode="auto">
            <a:xfrm>
              <a:off x="2736" y="960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1</a:t>
              </a:r>
            </a:p>
          </p:txBody>
        </p:sp>
        <p:sp>
          <p:nvSpPr>
            <p:cNvPr id="29703" name="Text Box 61"/>
            <p:cNvSpPr txBox="1">
              <a:spLocks noChangeArrowheads="1"/>
            </p:cNvSpPr>
            <p:nvPr/>
          </p:nvSpPr>
          <p:spPr bwMode="auto">
            <a:xfrm>
              <a:off x="1680" y="1632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2</a:t>
              </a:r>
            </a:p>
          </p:txBody>
        </p:sp>
        <p:sp>
          <p:nvSpPr>
            <p:cNvPr id="29704" name="Text Box 62"/>
            <p:cNvSpPr txBox="1">
              <a:spLocks noChangeArrowheads="1"/>
            </p:cNvSpPr>
            <p:nvPr/>
          </p:nvSpPr>
          <p:spPr bwMode="auto">
            <a:xfrm>
              <a:off x="3696" y="1632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3</a:t>
              </a:r>
            </a:p>
          </p:txBody>
        </p:sp>
        <p:sp>
          <p:nvSpPr>
            <p:cNvPr id="29705" name="Text Box 63"/>
            <p:cNvSpPr txBox="1">
              <a:spLocks noChangeArrowheads="1"/>
            </p:cNvSpPr>
            <p:nvPr/>
          </p:nvSpPr>
          <p:spPr bwMode="auto">
            <a:xfrm>
              <a:off x="912" y="2256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4</a:t>
              </a:r>
            </a:p>
          </p:txBody>
        </p:sp>
        <p:sp>
          <p:nvSpPr>
            <p:cNvPr id="29706" name="Text Box 64"/>
            <p:cNvSpPr txBox="1">
              <a:spLocks noChangeArrowheads="1"/>
            </p:cNvSpPr>
            <p:nvPr/>
          </p:nvSpPr>
          <p:spPr bwMode="auto">
            <a:xfrm>
              <a:off x="2256" y="2304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5</a:t>
              </a:r>
            </a:p>
          </p:txBody>
        </p:sp>
        <p:sp>
          <p:nvSpPr>
            <p:cNvPr id="29707" name="Text Box 65"/>
            <p:cNvSpPr txBox="1">
              <a:spLocks noChangeArrowheads="1"/>
            </p:cNvSpPr>
            <p:nvPr/>
          </p:nvSpPr>
          <p:spPr bwMode="auto">
            <a:xfrm>
              <a:off x="3360" y="2256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6</a:t>
              </a:r>
            </a:p>
          </p:txBody>
        </p:sp>
        <p:sp>
          <p:nvSpPr>
            <p:cNvPr id="29708" name="Text Box 66"/>
            <p:cNvSpPr txBox="1">
              <a:spLocks noChangeArrowheads="1"/>
            </p:cNvSpPr>
            <p:nvPr/>
          </p:nvSpPr>
          <p:spPr bwMode="auto">
            <a:xfrm>
              <a:off x="4176" y="2304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7</a:t>
              </a:r>
            </a:p>
          </p:txBody>
        </p:sp>
        <p:sp>
          <p:nvSpPr>
            <p:cNvPr id="29709" name="Text Box 67"/>
            <p:cNvSpPr txBox="1">
              <a:spLocks noChangeArrowheads="1"/>
            </p:cNvSpPr>
            <p:nvPr/>
          </p:nvSpPr>
          <p:spPr bwMode="auto">
            <a:xfrm>
              <a:off x="672" y="2688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8</a:t>
              </a:r>
            </a:p>
          </p:txBody>
        </p:sp>
        <p:sp>
          <p:nvSpPr>
            <p:cNvPr id="29710" name="Text Box 68"/>
            <p:cNvSpPr txBox="1">
              <a:spLocks noChangeArrowheads="1"/>
            </p:cNvSpPr>
            <p:nvPr/>
          </p:nvSpPr>
          <p:spPr bwMode="auto">
            <a:xfrm>
              <a:off x="1296" y="2688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9</a:t>
              </a:r>
            </a:p>
          </p:txBody>
        </p:sp>
        <p:sp>
          <p:nvSpPr>
            <p:cNvPr id="29711" name="Text Box 69"/>
            <p:cNvSpPr txBox="1">
              <a:spLocks noChangeArrowheads="1"/>
            </p:cNvSpPr>
            <p:nvPr/>
          </p:nvSpPr>
          <p:spPr bwMode="auto">
            <a:xfrm>
              <a:off x="1872" y="273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10</a:t>
              </a:r>
            </a:p>
          </p:txBody>
        </p:sp>
        <p:sp>
          <p:nvSpPr>
            <p:cNvPr id="29712" name="Text Box 70"/>
            <p:cNvSpPr txBox="1">
              <a:spLocks noChangeArrowheads="1"/>
            </p:cNvSpPr>
            <p:nvPr/>
          </p:nvSpPr>
          <p:spPr bwMode="auto">
            <a:xfrm>
              <a:off x="2544" y="273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11</a:t>
              </a:r>
            </a:p>
          </p:txBody>
        </p:sp>
        <p:sp>
          <p:nvSpPr>
            <p:cNvPr id="29713" name="Text Box 71"/>
            <p:cNvSpPr txBox="1">
              <a:spLocks noChangeArrowheads="1"/>
            </p:cNvSpPr>
            <p:nvPr/>
          </p:nvSpPr>
          <p:spPr bwMode="auto">
            <a:xfrm>
              <a:off x="3024" y="273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12</a:t>
              </a:r>
            </a:p>
          </p:txBody>
        </p:sp>
        <p:sp>
          <p:nvSpPr>
            <p:cNvPr id="29714" name="Text Box 72"/>
            <p:cNvSpPr txBox="1">
              <a:spLocks noChangeArrowheads="1"/>
            </p:cNvSpPr>
            <p:nvPr/>
          </p:nvSpPr>
          <p:spPr bwMode="auto">
            <a:xfrm>
              <a:off x="3456" y="273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13</a:t>
              </a:r>
            </a:p>
          </p:txBody>
        </p:sp>
        <p:sp>
          <p:nvSpPr>
            <p:cNvPr id="29715" name="Text Box 73"/>
            <p:cNvSpPr txBox="1">
              <a:spLocks noChangeArrowheads="1"/>
            </p:cNvSpPr>
            <p:nvPr/>
          </p:nvSpPr>
          <p:spPr bwMode="auto">
            <a:xfrm>
              <a:off x="3888" y="273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14</a:t>
              </a:r>
            </a:p>
          </p:txBody>
        </p:sp>
        <p:sp>
          <p:nvSpPr>
            <p:cNvPr id="29716" name="Text Box 74"/>
            <p:cNvSpPr txBox="1">
              <a:spLocks noChangeArrowheads="1"/>
            </p:cNvSpPr>
            <p:nvPr/>
          </p:nvSpPr>
          <p:spPr bwMode="auto">
            <a:xfrm>
              <a:off x="4320" y="273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882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Computer Scientist’s View</a:t>
            </a:r>
          </a:p>
        </p:txBody>
      </p:sp>
      <p:pic>
        <p:nvPicPr>
          <p:cNvPr id="5123" name="Picture 3" descr="u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133600"/>
            <a:ext cx="3048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533400" y="4495800"/>
            <a:ext cx="1905000" cy="592138"/>
          </a:xfrm>
          <a:prstGeom prst="rect">
            <a:avLst/>
          </a:prstGeom>
          <a:noFill/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/>
              <a:t>branches</a:t>
            </a:r>
          </a:p>
        </p:txBody>
      </p:sp>
      <p:sp>
        <p:nvSpPr>
          <p:cNvPr id="5125" name="Line 5"/>
          <p:cNvSpPr>
            <a:spLocks noChangeShapeType="1"/>
          </p:cNvSpPr>
          <p:nvPr/>
        </p:nvSpPr>
        <p:spPr bwMode="auto">
          <a:xfrm flipV="1">
            <a:off x="2133600" y="3657600"/>
            <a:ext cx="1752600" cy="990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 flipV="1">
            <a:off x="2209800" y="4038600"/>
            <a:ext cx="1447800" cy="8382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7" name="Line 7"/>
          <p:cNvSpPr>
            <a:spLocks noChangeShapeType="1"/>
          </p:cNvSpPr>
          <p:nvPr/>
        </p:nvSpPr>
        <p:spPr bwMode="auto">
          <a:xfrm flipH="1">
            <a:off x="4724400" y="3200400"/>
            <a:ext cx="1981200" cy="914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8" name="Line 8"/>
          <p:cNvSpPr>
            <a:spLocks noChangeShapeType="1"/>
          </p:cNvSpPr>
          <p:nvPr/>
        </p:nvSpPr>
        <p:spPr bwMode="auto">
          <a:xfrm flipH="1">
            <a:off x="4800600" y="3352800"/>
            <a:ext cx="1981200" cy="914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6705600" y="2667000"/>
            <a:ext cx="1371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/>
              <a:t>leaves</a:t>
            </a:r>
          </a:p>
        </p:txBody>
      </p:sp>
      <p:sp>
        <p:nvSpPr>
          <p:cNvPr id="5130" name="Line 10"/>
          <p:cNvSpPr>
            <a:spLocks noChangeShapeType="1"/>
          </p:cNvSpPr>
          <p:nvPr/>
        </p:nvSpPr>
        <p:spPr bwMode="auto">
          <a:xfrm flipH="1">
            <a:off x="4572000" y="3048000"/>
            <a:ext cx="1981200" cy="914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131" name="Group 11"/>
          <p:cNvGrpSpPr>
            <a:grpSpLocks/>
          </p:cNvGrpSpPr>
          <p:nvPr/>
        </p:nvGrpSpPr>
        <p:grpSpPr bwMode="auto">
          <a:xfrm>
            <a:off x="1143000" y="1752600"/>
            <a:ext cx="2971800" cy="1143000"/>
            <a:chOff x="720" y="1104"/>
            <a:chExt cx="1872" cy="720"/>
          </a:xfrm>
        </p:grpSpPr>
        <p:sp>
          <p:nvSpPr>
            <p:cNvPr id="5136" name="Text Box 12"/>
            <p:cNvSpPr txBox="1">
              <a:spLocks noChangeArrowheads="1"/>
            </p:cNvSpPr>
            <p:nvPr/>
          </p:nvSpPr>
          <p:spPr bwMode="auto">
            <a:xfrm>
              <a:off x="720" y="1104"/>
              <a:ext cx="624" cy="389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3200"/>
                <a:t>root</a:t>
              </a:r>
            </a:p>
          </p:txBody>
        </p:sp>
        <p:sp>
          <p:nvSpPr>
            <p:cNvPr id="5137" name="Line 13"/>
            <p:cNvSpPr>
              <a:spLocks noChangeShapeType="1"/>
            </p:cNvSpPr>
            <p:nvPr/>
          </p:nvSpPr>
          <p:spPr bwMode="auto">
            <a:xfrm>
              <a:off x="1200" y="1344"/>
              <a:ext cx="1392" cy="48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2" name="Group 14"/>
          <p:cNvGrpSpPr>
            <a:grpSpLocks/>
          </p:cNvGrpSpPr>
          <p:nvPr/>
        </p:nvGrpSpPr>
        <p:grpSpPr bwMode="auto">
          <a:xfrm>
            <a:off x="3581400" y="3276600"/>
            <a:ext cx="1676400" cy="2484438"/>
            <a:chOff x="2256" y="2064"/>
            <a:chExt cx="1056" cy="1565"/>
          </a:xfrm>
        </p:grpSpPr>
        <p:sp>
          <p:nvSpPr>
            <p:cNvPr id="5133" name="Line 15"/>
            <p:cNvSpPr>
              <a:spLocks noChangeShapeType="1"/>
            </p:cNvSpPr>
            <p:nvPr/>
          </p:nvSpPr>
          <p:spPr bwMode="auto">
            <a:xfrm>
              <a:off x="2688" y="2064"/>
              <a:ext cx="0" cy="124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4" name="Line 16"/>
            <p:cNvSpPr>
              <a:spLocks noChangeShapeType="1"/>
            </p:cNvSpPr>
            <p:nvPr/>
          </p:nvSpPr>
          <p:spPr bwMode="auto">
            <a:xfrm>
              <a:off x="2544" y="2256"/>
              <a:ext cx="0" cy="1056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5" name="Text Box 17"/>
            <p:cNvSpPr txBox="1">
              <a:spLocks noChangeArrowheads="1"/>
            </p:cNvSpPr>
            <p:nvPr/>
          </p:nvSpPr>
          <p:spPr bwMode="auto">
            <a:xfrm>
              <a:off x="2256" y="3264"/>
              <a:ext cx="10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3200"/>
                <a:t>nodes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078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772400" cy="914400"/>
          </a:xfrm>
        </p:spPr>
        <p:txBody>
          <a:bodyPr/>
          <a:lstStyle/>
          <a:p>
            <a:pPr eaLnBrk="1" hangingPunct="1"/>
            <a:r>
              <a:rPr lang="en-US" smtClean="0"/>
              <a:t>Node Number Properties 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953000"/>
            <a:ext cx="8305800" cy="16764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Left child of node </a:t>
            </a:r>
            <a:r>
              <a:rPr lang="en-US" sz="2400" dirty="0" smtClean="0">
                <a:solidFill>
                  <a:schemeClr val="hlink"/>
                </a:solidFill>
              </a:rPr>
              <a:t>i </a:t>
            </a:r>
            <a:r>
              <a:rPr lang="en-US" sz="2400" dirty="0" smtClean="0"/>
              <a:t>is node </a:t>
            </a:r>
            <a:r>
              <a:rPr lang="en-US" sz="2400" dirty="0" smtClean="0">
                <a:solidFill>
                  <a:schemeClr val="hlink"/>
                </a:solidFill>
              </a:rPr>
              <a:t>2i</a:t>
            </a:r>
            <a:r>
              <a:rPr lang="en-US" sz="2400" dirty="0" smtClean="0"/>
              <a:t>, unless </a:t>
            </a:r>
            <a:r>
              <a:rPr lang="en-US" sz="2400" dirty="0" smtClean="0">
                <a:solidFill>
                  <a:schemeClr val="hlink"/>
                </a:solidFill>
              </a:rPr>
              <a:t>2i &gt; n</a:t>
            </a:r>
            <a:r>
              <a:rPr lang="en-US" sz="2400" dirty="0" smtClean="0"/>
              <a:t>, where </a:t>
            </a:r>
            <a:r>
              <a:rPr lang="en-US" sz="2400" dirty="0" smtClean="0">
                <a:solidFill>
                  <a:schemeClr val="hlink"/>
                </a:solidFill>
              </a:rPr>
              <a:t>n</a:t>
            </a:r>
            <a:r>
              <a:rPr lang="en-US" sz="2400" dirty="0" smtClean="0"/>
              <a:t> is the number of nodes.</a:t>
            </a:r>
          </a:p>
          <a:p>
            <a:pPr eaLnBrk="1" hangingPunct="1"/>
            <a:r>
              <a:rPr lang="en-US" sz="2400" dirty="0" smtClean="0"/>
              <a:t>If </a:t>
            </a:r>
            <a:r>
              <a:rPr lang="en-US" sz="2400" dirty="0" smtClean="0">
                <a:solidFill>
                  <a:schemeClr val="hlink"/>
                </a:solidFill>
              </a:rPr>
              <a:t>2i &gt; n</a:t>
            </a:r>
            <a:r>
              <a:rPr lang="en-US" sz="2400" dirty="0" smtClean="0"/>
              <a:t>, node</a:t>
            </a:r>
            <a:r>
              <a:rPr lang="en-US" sz="2400" dirty="0" smtClean="0">
                <a:solidFill>
                  <a:schemeClr val="hlink"/>
                </a:solidFill>
              </a:rPr>
              <a:t> i</a:t>
            </a:r>
            <a:r>
              <a:rPr lang="en-US" sz="2400" dirty="0" smtClean="0"/>
              <a:t> has no left child.</a:t>
            </a:r>
          </a:p>
        </p:txBody>
      </p:sp>
      <p:grpSp>
        <p:nvGrpSpPr>
          <p:cNvPr id="30724" name="Group 4"/>
          <p:cNvGrpSpPr>
            <a:grpSpLocks/>
          </p:cNvGrpSpPr>
          <p:nvPr/>
        </p:nvGrpSpPr>
        <p:grpSpPr bwMode="auto">
          <a:xfrm>
            <a:off x="1066800" y="1477963"/>
            <a:ext cx="6477000" cy="3398837"/>
            <a:chOff x="624" y="960"/>
            <a:chExt cx="4080" cy="2141"/>
          </a:xfrm>
        </p:grpSpPr>
        <p:grpSp>
          <p:nvGrpSpPr>
            <p:cNvPr id="30725" name="Group 5"/>
            <p:cNvGrpSpPr>
              <a:grpSpLocks/>
            </p:cNvGrpSpPr>
            <p:nvPr/>
          </p:nvGrpSpPr>
          <p:grpSpPr bwMode="auto">
            <a:xfrm>
              <a:off x="624" y="960"/>
              <a:ext cx="3984" cy="2141"/>
              <a:chOff x="624" y="2016"/>
              <a:chExt cx="3984" cy="2141"/>
            </a:xfrm>
          </p:grpSpPr>
          <p:grpSp>
            <p:nvGrpSpPr>
              <p:cNvPr id="30741" name="Group 6"/>
              <p:cNvGrpSpPr>
                <a:grpSpLocks/>
              </p:cNvGrpSpPr>
              <p:nvPr/>
            </p:nvGrpSpPr>
            <p:grpSpPr bwMode="auto">
              <a:xfrm>
                <a:off x="912" y="2880"/>
                <a:ext cx="3456" cy="768"/>
                <a:chOff x="768" y="2208"/>
                <a:chExt cx="3456" cy="768"/>
              </a:xfrm>
            </p:grpSpPr>
            <p:sp>
              <p:nvSpPr>
                <p:cNvPr id="30787" name="Oval 7"/>
                <p:cNvSpPr>
                  <a:spLocks noChangeArrowheads="1"/>
                </p:cNvSpPr>
                <p:nvPr/>
              </p:nvSpPr>
              <p:spPr bwMode="auto">
                <a:xfrm>
                  <a:off x="768" y="2688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88" name="Oval 8"/>
                <p:cNvSpPr>
                  <a:spLocks noChangeArrowheads="1"/>
                </p:cNvSpPr>
                <p:nvPr/>
              </p:nvSpPr>
              <p:spPr bwMode="auto">
                <a:xfrm>
                  <a:off x="2064" y="2736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89" name="Oval 9"/>
                <p:cNvSpPr>
                  <a:spLocks noChangeArrowheads="1"/>
                </p:cNvSpPr>
                <p:nvPr/>
              </p:nvSpPr>
              <p:spPr bwMode="auto">
                <a:xfrm>
                  <a:off x="3168" y="2688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90" name="Oval 10"/>
                <p:cNvSpPr>
                  <a:spLocks noChangeArrowheads="1"/>
                </p:cNvSpPr>
                <p:nvPr/>
              </p:nvSpPr>
              <p:spPr bwMode="auto">
                <a:xfrm>
                  <a:off x="3984" y="2736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91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3312" y="2256"/>
                  <a:ext cx="240" cy="43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92" name="Line 12"/>
                <p:cNvSpPr>
                  <a:spLocks noChangeShapeType="1"/>
                </p:cNvSpPr>
                <p:nvPr/>
              </p:nvSpPr>
              <p:spPr bwMode="auto">
                <a:xfrm>
                  <a:off x="3744" y="2208"/>
                  <a:ext cx="336" cy="52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93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960" y="2208"/>
                  <a:ext cx="528" cy="52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94" name="Line 14"/>
                <p:cNvSpPr>
                  <a:spLocks noChangeShapeType="1"/>
                </p:cNvSpPr>
                <p:nvPr/>
              </p:nvSpPr>
              <p:spPr bwMode="auto">
                <a:xfrm>
                  <a:off x="1728" y="2208"/>
                  <a:ext cx="384" cy="57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0742" name="Group 15"/>
              <p:cNvGrpSpPr>
                <a:grpSpLocks/>
              </p:cNvGrpSpPr>
              <p:nvPr/>
            </p:nvGrpSpPr>
            <p:grpSpPr bwMode="auto">
              <a:xfrm>
                <a:off x="2688" y="2016"/>
                <a:ext cx="240" cy="365"/>
                <a:chOff x="4176" y="1104"/>
                <a:chExt cx="240" cy="365"/>
              </a:xfrm>
            </p:grpSpPr>
            <p:sp>
              <p:nvSpPr>
                <p:cNvPr id="30785" name="Oval 16"/>
                <p:cNvSpPr>
                  <a:spLocks noChangeArrowheads="1"/>
                </p:cNvSpPr>
                <p:nvPr/>
              </p:nvSpPr>
              <p:spPr bwMode="auto"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86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en-US" sz="3200"/>
                </a:p>
              </p:txBody>
            </p:sp>
          </p:grpSp>
          <p:grpSp>
            <p:nvGrpSpPr>
              <p:cNvPr id="30743" name="Group 18"/>
              <p:cNvGrpSpPr>
                <a:grpSpLocks/>
              </p:cNvGrpSpPr>
              <p:nvPr/>
            </p:nvGrpSpPr>
            <p:grpSpPr bwMode="auto">
              <a:xfrm>
                <a:off x="1632" y="2208"/>
                <a:ext cx="2256" cy="845"/>
                <a:chOff x="1488" y="1536"/>
                <a:chExt cx="2256" cy="845"/>
              </a:xfrm>
            </p:grpSpPr>
            <p:grpSp>
              <p:nvGrpSpPr>
                <p:cNvPr id="30777" name="Group 19"/>
                <p:cNvGrpSpPr>
                  <a:grpSpLocks/>
                </p:cNvGrpSpPr>
                <p:nvPr/>
              </p:nvGrpSpPr>
              <p:grpSpPr bwMode="auto">
                <a:xfrm>
                  <a:off x="3504" y="2016"/>
                  <a:ext cx="240" cy="365"/>
                  <a:chOff x="4176" y="1104"/>
                  <a:chExt cx="240" cy="365"/>
                </a:xfrm>
              </p:grpSpPr>
              <p:sp>
                <p:nvSpPr>
                  <p:cNvPr id="30783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784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sz="3200"/>
                  </a:p>
                </p:txBody>
              </p:sp>
            </p:grpSp>
            <p:grpSp>
              <p:nvGrpSpPr>
                <p:cNvPr id="30778" name="Group 22"/>
                <p:cNvGrpSpPr>
                  <a:grpSpLocks/>
                </p:cNvGrpSpPr>
                <p:nvPr/>
              </p:nvGrpSpPr>
              <p:grpSpPr bwMode="auto">
                <a:xfrm>
                  <a:off x="1488" y="2016"/>
                  <a:ext cx="240" cy="365"/>
                  <a:chOff x="4176" y="1104"/>
                  <a:chExt cx="240" cy="365"/>
                </a:xfrm>
              </p:grpSpPr>
              <p:sp>
                <p:nvSpPr>
                  <p:cNvPr id="30781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782" name="Text Box 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sz="3200"/>
                  </a:p>
                </p:txBody>
              </p:sp>
            </p:grpSp>
            <p:sp>
              <p:nvSpPr>
                <p:cNvPr id="30779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1680" y="1536"/>
                  <a:ext cx="864" cy="52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80" name="Line 26"/>
                <p:cNvSpPr>
                  <a:spLocks noChangeShapeType="1"/>
                </p:cNvSpPr>
                <p:nvPr/>
              </p:nvSpPr>
              <p:spPr bwMode="auto">
                <a:xfrm>
                  <a:off x="2736" y="1584"/>
                  <a:ext cx="816" cy="52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0744" name="Group 27"/>
              <p:cNvGrpSpPr>
                <a:grpSpLocks/>
              </p:cNvGrpSpPr>
              <p:nvPr/>
            </p:nvGrpSpPr>
            <p:grpSpPr bwMode="auto">
              <a:xfrm>
                <a:off x="624" y="3504"/>
                <a:ext cx="3984" cy="653"/>
                <a:chOff x="480" y="2832"/>
                <a:chExt cx="3984" cy="653"/>
              </a:xfrm>
            </p:grpSpPr>
            <p:grpSp>
              <p:nvGrpSpPr>
                <p:cNvPr id="30745" name="Group 28"/>
                <p:cNvGrpSpPr>
                  <a:grpSpLocks/>
                </p:cNvGrpSpPr>
                <p:nvPr/>
              </p:nvGrpSpPr>
              <p:grpSpPr bwMode="auto">
                <a:xfrm>
                  <a:off x="480" y="3072"/>
                  <a:ext cx="240" cy="365"/>
                  <a:chOff x="4176" y="1104"/>
                  <a:chExt cx="240" cy="365"/>
                </a:xfrm>
              </p:grpSpPr>
              <p:sp>
                <p:nvSpPr>
                  <p:cNvPr id="30775" name="Oval 29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776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sz="3200"/>
                  </a:p>
                </p:txBody>
              </p:sp>
            </p:grpSp>
            <p:grpSp>
              <p:nvGrpSpPr>
                <p:cNvPr id="30746" name="Group 31"/>
                <p:cNvGrpSpPr>
                  <a:grpSpLocks/>
                </p:cNvGrpSpPr>
                <p:nvPr/>
              </p:nvGrpSpPr>
              <p:grpSpPr bwMode="auto">
                <a:xfrm>
                  <a:off x="1104" y="3072"/>
                  <a:ext cx="240" cy="365"/>
                  <a:chOff x="4176" y="1104"/>
                  <a:chExt cx="240" cy="365"/>
                </a:xfrm>
              </p:grpSpPr>
              <p:sp>
                <p:nvSpPr>
                  <p:cNvPr id="30773" name="Oval 32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774" name="Text Box 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sz="3200"/>
                  </a:p>
                </p:txBody>
              </p:sp>
            </p:grpSp>
            <p:sp>
              <p:nvSpPr>
                <p:cNvPr id="30747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672" y="2880"/>
                  <a:ext cx="144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48" name="Line 35"/>
                <p:cNvSpPr>
                  <a:spLocks noChangeShapeType="1"/>
                </p:cNvSpPr>
                <p:nvPr/>
              </p:nvSpPr>
              <p:spPr bwMode="auto">
                <a:xfrm>
                  <a:off x="1008" y="2832"/>
                  <a:ext cx="192" cy="2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0749" name="Group 36"/>
                <p:cNvGrpSpPr>
                  <a:grpSpLocks/>
                </p:cNvGrpSpPr>
                <p:nvPr/>
              </p:nvGrpSpPr>
              <p:grpSpPr bwMode="auto">
                <a:xfrm>
                  <a:off x="1776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0771" name="Oval 37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772" name="Text Box 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sz="3200"/>
                  </a:p>
                </p:txBody>
              </p:sp>
            </p:grpSp>
            <p:grpSp>
              <p:nvGrpSpPr>
                <p:cNvPr id="30750" name="Group 39"/>
                <p:cNvGrpSpPr>
                  <a:grpSpLocks/>
                </p:cNvGrpSpPr>
                <p:nvPr/>
              </p:nvGrpSpPr>
              <p:grpSpPr bwMode="auto">
                <a:xfrm>
                  <a:off x="2400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0769" name="Oval 40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770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sz="3200"/>
                  </a:p>
                </p:txBody>
              </p:sp>
            </p:grpSp>
            <p:sp>
              <p:nvSpPr>
                <p:cNvPr id="30751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1968" y="2928"/>
                  <a:ext cx="144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52" name="Line 43"/>
                <p:cNvSpPr>
                  <a:spLocks noChangeShapeType="1"/>
                </p:cNvSpPr>
                <p:nvPr/>
              </p:nvSpPr>
              <p:spPr bwMode="auto">
                <a:xfrm>
                  <a:off x="2304" y="2880"/>
                  <a:ext cx="192" cy="2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0753" name="Group 44"/>
                <p:cNvGrpSpPr>
                  <a:grpSpLocks/>
                </p:cNvGrpSpPr>
                <p:nvPr/>
              </p:nvGrpSpPr>
              <p:grpSpPr bwMode="auto">
                <a:xfrm>
                  <a:off x="2928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0767" name="Oval 45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768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sz="3200"/>
                  </a:p>
                </p:txBody>
              </p:sp>
            </p:grpSp>
            <p:grpSp>
              <p:nvGrpSpPr>
                <p:cNvPr id="30754" name="Group 47"/>
                <p:cNvGrpSpPr>
                  <a:grpSpLocks/>
                </p:cNvGrpSpPr>
                <p:nvPr/>
              </p:nvGrpSpPr>
              <p:grpSpPr bwMode="auto">
                <a:xfrm>
                  <a:off x="3360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0765" name="Oval 48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766" name="Text Box 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sz="3200"/>
                  </a:p>
                </p:txBody>
              </p:sp>
            </p:grpSp>
            <p:grpSp>
              <p:nvGrpSpPr>
                <p:cNvPr id="30755" name="Group 50"/>
                <p:cNvGrpSpPr>
                  <a:grpSpLocks/>
                </p:cNvGrpSpPr>
                <p:nvPr/>
              </p:nvGrpSpPr>
              <p:grpSpPr bwMode="auto">
                <a:xfrm>
                  <a:off x="3792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0763" name="Oval 51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764" name="Text Box 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sz="3200"/>
                  </a:p>
                </p:txBody>
              </p:sp>
            </p:grpSp>
            <p:grpSp>
              <p:nvGrpSpPr>
                <p:cNvPr id="30756" name="Group 53"/>
                <p:cNvGrpSpPr>
                  <a:grpSpLocks/>
                </p:cNvGrpSpPr>
                <p:nvPr/>
              </p:nvGrpSpPr>
              <p:grpSpPr bwMode="auto">
                <a:xfrm>
                  <a:off x="4224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0761" name="Oval 54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762" name="Text Box 5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sz="3200"/>
                  </a:p>
                </p:txBody>
              </p:sp>
            </p:grpSp>
            <p:sp>
              <p:nvSpPr>
                <p:cNvPr id="30757" name="Line 56"/>
                <p:cNvSpPr>
                  <a:spLocks noChangeShapeType="1"/>
                </p:cNvSpPr>
                <p:nvPr/>
              </p:nvSpPr>
              <p:spPr bwMode="auto">
                <a:xfrm flipH="1">
                  <a:off x="3072" y="2928"/>
                  <a:ext cx="192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58" name="Line 57"/>
                <p:cNvSpPr>
                  <a:spLocks noChangeShapeType="1"/>
                </p:cNvSpPr>
                <p:nvPr/>
              </p:nvSpPr>
              <p:spPr bwMode="auto">
                <a:xfrm>
                  <a:off x="3360" y="2928"/>
                  <a:ext cx="96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59" name="Line 58"/>
                <p:cNvSpPr>
                  <a:spLocks noChangeShapeType="1"/>
                </p:cNvSpPr>
                <p:nvPr/>
              </p:nvSpPr>
              <p:spPr bwMode="auto">
                <a:xfrm flipH="1">
                  <a:off x="3936" y="2928"/>
                  <a:ext cx="96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60" name="Line 59"/>
                <p:cNvSpPr>
                  <a:spLocks noChangeShapeType="1"/>
                </p:cNvSpPr>
                <p:nvPr/>
              </p:nvSpPr>
              <p:spPr bwMode="auto">
                <a:xfrm>
                  <a:off x="4176" y="2928"/>
                  <a:ext cx="192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0726" name="Text Box 60"/>
            <p:cNvSpPr txBox="1">
              <a:spLocks noChangeArrowheads="1"/>
            </p:cNvSpPr>
            <p:nvPr/>
          </p:nvSpPr>
          <p:spPr bwMode="auto">
            <a:xfrm>
              <a:off x="2736" y="960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1</a:t>
              </a:r>
            </a:p>
          </p:txBody>
        </p:sp>
        <p:sp>
          <p:nvSpPr>
            <p:cNvPr id="30727" name="Text Box 61"/>
            <p:cNvSpPr txBox="1">
              <a:spLocks noChangeArrowheads="1"/>
            </p:cNvSpPr>
            <p:nvPr/>
          </p:nvSpPr>
          <p:spPr bwMode="auto">
            <a:xfrm>
              <a:off x="1680" y="1632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2</a:t>
              </a:r>
            </a:p>
          </p:txBody>
        </p:sp>
        <p:sp>
          <p:nvSpPr>
            <p:cNvPr id="30728" name="Text Box 62"/>
            <p:cNvSpPr txBox="1">
              <a:spLocks noChangeArrowheads="1"/>
            </p:cNvSpPr>
            <p:nvPr/>
          </p:nvSpPr>
          <p:spPr bwMode="auto">
            <a:xfrm>
              <a:off x="3696" y="1632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3</a:t>
              </a:r>
            </a:p>
          </p:txBody>
        </p:sp>
        <p:sp>
          <p:nvSpPr>
            <p:cNvPr id="30729" name="Text Box 63"/>
            <p:cNvSpPr txBox="1">
              <a:spLocks noChangeArrowheads="1"/>
            </p:cNvSpPr>
            <p:nvPr/>
          </p:nvSpPr>
          <p:spPr bwMode="auto">
            <a:xfrm>
              <a:off x="912" y="2256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4</a:t>
              </a:r>
            </a:p>
          </p:txBody>
        </p:sp>
        <p:sp>
          <p:nvSpPr>
            <p:cNvPr id="30730" name="Text Box 64"/>
            <p:cNvSpPr txBox="1">
              <a:spLocks noChangeArrowheads="1"/>
            </p:cNvSpPr>
            <p:nvPr/>
          </p:nvSpPr>
          <p:spPr bwMode="auto">
            <a:xfrm>
              <a:off x="2256" y="2304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5</a:t>
              </a:r>
            </a:p>
          </p:txBody>
        </p:sp>
        <p:sp>
          <p:nvSpPr>
            <p:cNvPr id="30731" name="Text Box 65"/>
            <p:cNvSpPr txBox="1">
              <a:spLocks noChangeArrowheads="1"/>
            </p:cNvSpPr>
            <p:nvPr/>
          </p:nvSpPr>
          <p:spPr bwMode="auto">
            <a:xfrm>
              <a:off x="3360" y="2256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6</a:t>
              </a:r>
            </a:p>
          </p:txBody>
        </p:sp>
        <p:sp>
          <p:nvSpPr>
            <p:cNvPr id="30732" name="Text Box 66"/>
            <p:cNvSpPr txBox="1">
              <a:spLocks noChangeArrowheads="1"/>
            </p:cNvSpPr>
            <p:nvPr/>
          </p:nvSpPr>
          <p:spPr bwMode="auto">
            <a:xfrm>
              <a:off x="4176" y="2304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7</a:t>
              </a:r>
            </a:p>
          </p:txBody>
        </p:sp>
        <p:sp>
          <p:nvSpPr>
            <p:cNvPr id="30733" name="Text Box 67"/>
            <p:cNvSpPr txBox="1">
              <a:spLocks noChangeArrowheads="1"/>
            </p:cNvSpPr>
            <p:nvPr/>
          </p:nvSpPr>
          <p:spPr bwMode="auto">
            <a:xfrm>
              <a:off x="672" y="2688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8</a:t>
              </a:r>
            </a:p>
          </p:txBody>
        </p:sp>
        <p:sp>
          <p:nvSpPr>
            <p:cNvPr id="30734" name="Text Box 68"/>
            <p:cNvSpPr txBox="1">
              <a:spLocks noChangeArrowheads="1"/>
            </p:cNvSpPr>
            <p:nvPr/>
          </p:nvSpPr>
          <p:spPr bwMode="auto">
            <a:xfrm>
              <a:off x="1296" y="2688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9</a:t>
              </a:r>
            </a:p>
          </p:txBody>
        </p:sp>
        <p:sp>
          <p:nvSpPr>
            <p:cNvPr id="30735" name="Text Box 69"/>
            <p:cNvSpPr txBox="1">
              <a:spLocks noChangeArrowheads="1"/>
            </p:cNvSpPr>
            <p:nvPr/>
          </p:nvSpPr>
          <p:spPr bwMode="auto">
            <a:xfrm>
              <a:off x="1872" y="273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10</a:t>
              </a:r>
            </a:p>
          </p:txBody>
        </p:sp>
        <p:sp>
          <p:nvSpPr>
            <p:cNvPr id="30736" name="Text Box 70"/>
            <p:cNvSpPr txBox="1">
              <a:spLocks noChangeArrowheads="1"/>
            </p:cNvSpPr>
            <p:nvPr/>
          </p:nvSpPr>
          <p:spPr bwMode="auto">
            <a:xfrm>
              <a:off x="2544" y="273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11</a:t>
              </a:r>
            </a:p>
          </p:txBody>
        </p:sp>
        <p:sp>
          <p:nvSpPr>
            <p:cNvPr id="30737" name="Text Box 71"/>
            <p:cNvSpPr txBox="1">
              <a:spLocks noChangeArrowheads="1"/>
            </p:cNvSpPr>
            <p:nvPr/>
          </p:nvSpPr>
          <p:spPr bwMode="auto">
            <a:xfrm>
              <a:off x="3024" y="273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12</a:t>
              </a:r>
            </a:p>
          </p:txBody>
        </p:sp>
        <p:sp>
          <p:nvSpPr>
            <p:cNvPr id="30738" name="Text Box 72"/>
            <p:cNvSpPr txBox="1">
              <a:spLocks noChangeArrowheads="1"/>
            </p:cNvSpPr>
            <p:nvPr/>
          </p:nvSpPr>
          <p:spPr bwMode="auto">
            <a:xfrm>
              <a:off x="3456" y="273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13</a:t>
              </a:r>
            </a:p>
          </p:txBody>
        </p:sp>
        <p:sp>
          <p:nvSpPr>
            <p:cNvPr id="30739" name="Text Box 73"/>
            <p:cNvSpPr txBox="1">
              <a:spLocks noChangeArrowheads="1"/>
            </p:cNvSpPr>
            <p:nvPr/>
          </p:nvSpPr>
          <p:spPr bwMode="auto">
            <a:xfrm>
              <a:off x="3888" y="273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14</a:t>
              </a:r>
            </a:p>
          </p:txBody>
        </p:sp>
        <p:sp>
          <p:nvSpPr>
            <p:cNvPr id="30740" name="Text Box 74"/>
            <p:cNvSpPr txBox="1">
              <a:spLocks noChangeArrowheads="1"/>
            </p:cNvSpPr>
            <p:nvPr/>
          </p:nvSpPr>
          <p:spPr bwMode="auto">
            <a:xfrm>
              <a:off x="4320" y="273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748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72400" cy="914400"/>
          </a:xfrm>
        </p:spPr>
        <p:txBody>
          <a:bodyPr/>
          <a:lstStyle/>
          <a:p>
            <a:pPr eaLnBrk="1" hangingPunct="1"/>
            <a:r>
              <a:rPr lang="en-US" smtClean="0"/>
              <a:t>Node Number Properties </a:t>
            </a:r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029200"/>
            <a:ext cx="8305800" cy="16002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Right child of node </a:t>
            </a:r>
            <a:r>
              <a:rPr lang="en-US" sz="2400" dirty="0" smtClean="0">
                <a:solidFill>
                  <a:schemeClr val="hlink"/>
                </a:solidFill>
              </a:rPr>
              <a:t>i </a:t>
            </a:r>
            <a:r>
              <a:rPr lang="en-US" sz="2400" dirty="0" smtClean="0"/>
              <a:t>is node </a:t>
            </a:r>
            <a:r>
              <a:rPr lang="en-US" sz="2400" dirty="0" smtClean="0">
                <a:solidFill>
                  <a:schemeClr val="hlink"/>
                </a:solidFill>
              </a:rPr>
              <a:t>2i+1</a:t>
            </a:r>
            <a:r>
              <a:rPr lang="en-US" sz="2400" dirty="0" smtClean="0"/>
              <a:t>, unless </a:t>
            </a:r>
            <a:r>
              <a:rPr lang="en-US" sz="2400" dirty="0" smtClean="0">
                <a:solidFill>
                  <a:schemeClr val="hlink"/>
                </a:solidFill>
              </a:rPr>
              <a:t>2i+1 &gt; n</a:t>
            </a:r>
            <a:r>
              <a:rPr lang="en-US" sz="2400" dirty="0" smtClean="0"/>
              <a:t>, where </a:t>
            </a:r>
            <a:r>
              <a:rPr lang="en-US" sz="2400" dirty="0" smtClean="0">
                <a:solidFill>
                  <a:schemeClr val="hlink"/>
                </a:solidFill>
              </a:rPr>
              <a:t>n</a:t>
            </a:r>
            <a:r>
              <a:rPr lang="en-US" sz="2400" dirty="0" smtClean="0"/>
              <a:t> is the number of nodes.</a:t>
            </a:r>
          </a:p>
          <a:p>
            <a:pPr eaLnBrk="1" hangingPunct="1"/>
            <a:r>
              <a:rPr lang="en-US" sz="2400" dirty="0" smtClean="0"/>
              <a:t>If </a:t>
            </a:r>
            <a:r>
              <a:rPr lang="en-US" sz="2400" dirty="0" smtClean="0">
                <a:solidFill>
                  <a:schemeClr val="hlink"/>
                </a:solidFill>
              </a:rPr>
              <a:t>2i+1 &gt; n</a:t>
            </a:r>
            <a:r>
              <a:rPr lang="en-US" sz="2400" dirty="0" smtClean="0"/>
              <a:t>, node</a:t>
            </a:r>
            <a:r>
              <a:rPr lang="en-US" sz="2400" dirty="0" smtClean="0">
                <a:solidFill>
                  <a:schemeClr val="hlink"/>
                </a:solidFill>
              </a:rPr>
              <a:t> i</a:t>
            </a:r>
            <a:r>
              <a:rPr lang="en-US" sz="2400" dirty="0" smtClean="0"/>
              <a:t> has no right child.</a:t>
            </a:r>
          </a:p>
        </p:txBody>
      </p:sp>
      <p:grpSp>
        <p:nvGrpSpPr>
          <p:cNvPr id="31748" name="Group 4"/>
          <p:cNvGrpSpPr>
            <a:grpSpLocks/>
          </p:cNvGrpSpPr>
          <p:nvPr/>
        </p:nvGrpSpPr>
        <p:grpSpPr bwMode="auto">
          <a:xfrm>
            <a:off x="1066800" y="1630363"/>
            <a:ext cx="6477000" cy="3398837"/>
            <a:chOff x="624" y="960"/>
            <a:chExt cx="4080" cy="2141"/>
          </a:xfrm>
        </p:grpSpPr>
        <p:grpSp>
          <p:nvGrpSpPr>
            <p:cNvPr id="31749" name="Group 5"/>
            <p:cNvGrpSpPr>
              <a:grpSpLocks/>
            </p:cNvGrpSpPr>
            <p:nvPr/>
          </p:nvGrpSpPr>
          <p:grpSpPr bwMode="auto">
            <a:xfrm>
              <a:off x="624" y="960"/>
              <a:ext cx="3984" cy="2141"/>
              <a:chOff x="624" y="2016"/>
              <a:chExt cx="3984" cy="2141"/>
            </a:xfrm>
          </p:grpSpPr>
          <p:grpSp>
            <p:nvGrpSpPr>
              <p:cNvPr id="31765" name="Group 6"/>
              <p:cNvGrpSpPr>
                <a:grpSpLocks/>
              </p:cNvGrpSpPr>
              <p:nvPr/>
            </p:nvGrpSpPr>
            <p:grpSpPr bwMode="auto">
              <a:xfrm>
                <a:off x="912" y="2880"/>
                <a:ext cx="3456" cy="768"/>
                <a:chOff x="768" y="2208"/>
                <a:chExt cx="3456" cy="768"/>
              </a:xfrm>
            </p:grpSpPr>
            <p:sp>
              <p:nvSpPr>
                <p:cNvPr id="31811" name="Oval 7"/>
                <p:cNvSpPr>
                  <a:spLocks noChangeArrowheads="1"/>
                </p:cNvSpPr>
                <p:nvPr/>
              </p:nvSpPr>
              <p:spPr bwMode="auto">
                <a:xfrm>
                  <a:off x="768" y="2688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812" name="Oval 8"/>
                <p:cNvSpPr>
                  <a:spLocks noChangeArrowheads="1"/>
                </p:cNvSpPr>
                <p:nvPr/>
              </p:nvSpPr>
              <p:spPr bwMode="auto">
                <a:xfrm>
                  <a:off x="2064" y="2736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813" name="Oval 9"/>
                <p:cNvSpPr>
                  <a:spLocks noChangeArrowheads="1"/>
                </p:cNvSpPr>
                <p:nvPr/>
              </p:nvSpPr>
              <p:spPr bwMode="auto">
                <a:xfrm>
                  <a:off x="3168" y="2688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814" name="Oval 10"/>
                <p:cNvSpPr>
                  <a:spLocks noChangeArrowheads="1"/>
                </p:cNvSpPr>
                <p:nvPr/>
              </p:nvSpPr>
              <p:spPr bwMode="auto">
                <a:xfrm>
                  <a:off x="3984" y="2736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815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3312" y="2256"/>
                  <a:ext cx="240" cy="43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816" name="Line 12"/>
                <p:cNvSpPr>
                  <a:spLocks noChangeShapeType="1"/>
                </p:cNvSpPr>
                <p:nvPr/>
              </p:nvSpPr>
              <p:spPr bwMode="auto">
                <a:xfrm>
                  <a:off x="3744" y="2208"/>
                  <a:ext cx="336" cy="52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817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960" y="2208"/>
                  <a:ext cx="528" cy="52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818" name="Line 14"/>
                <p:cNvSpPr>
                  <a:spLocks noChangeShapeType="1"/>
                </p:cNvSpPr>
                <p:nvPr/>
              </p:nvSpPr>
              <p:spPr bwMode="auto">
                <a:xfrm>
                  <a:off x="1728" y="2208"/>
                  <a:ext cx="384" cy="57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1766" name="Group 15"/>
              <p:cNvGrpSpPr>
                <a:grpSpLocks/>
              </p:cNvGrpSpPr>
              <p:nvPr/>
            </p:nvGrpSpPr>
            <p:grpSpPr bwMode="auto">
              <a:xfrm>
                <a:off x="2688" y="2016"/>
                <a:ext cx="240" cy="365"/>
                <a:chOff x="4176" y="1104"/>
                <a:chExt cx="240" cy="365"/>
              </a:xfrm>
            </p:grpSpPr>
            <p:sp>
              <p:nvSpPr>
                <p:cNvPr id="31809" name="Oval 16"/>
                <p:cNvSpPr>
                  <a:spLocks noChangeArrowheads="1"/>
                </p:cNvSpPr>
                <p:nvPr/>
              </p:nvSpPr>
              <p:spPr bwMode="auto"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81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en-US" sz="3200"/>
                </a:p>
              </p:txBody>
            </p:sp>
          </p:grpSp>
          <p:grpSp>
            <p:nvGrpSpPr>
              <p:cNvPr id="31767" name="Group 18"/>
              <p:cNvGrpSpPr>
                <a:grpSpLocks/>
              </p:cNvGrpSpPr>
              <p:nvPr/>
            </p:nvGrpSpPr>
            <p:grpSpPr bwMode="auto">
              <a:xfrm>
                <a:off x="1632" y="2208"/>
                <a:ext cx="2256" cy="845"/>
                <a:chOff x="1488" y="1536"/>
                <a:chExt cx="2256" cy="845"/>
              </a:xfrm>
            </p:grpSpPr>
            <p:grpSp>
              <p:nvGrpSpPr>
                <p:cNvPr id="31801" name="Group 19"/>
                <p:cNvGrpSpPr>
                  <a:grpSpLocks/>
                </p:cNvGrpSpPr>
                <p:nvPr/>
              </p:nvGrpSpPr>
              <p:grpSpPr bwMode="auto">
                <a:xfrm>
                  <a:off x="3504" y="2016"/>
                  <a:ext cx="240" cy="365"/>
                  <a:chOff x="4176" y="1104"/>
                  <a:chExt cx="240" cy="365"/>
                </a:xfrm>
              </p:grpSpPr>
              <p:sp>
                <p:nvSpPr>
                  <p:cNvPr id="31807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808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sz="3200"/>
                  </a:p>
                </p:txBody>
              </p:sp>
            </p:grpSp>
            <p:grpSp>
              <p:nvGrpSpPr>
                <p:cNvPr id="31802" name="Group 22"/>
                <p:cNvGrpSpPr>
                  <a:grpSpLocks/>
                </p:cNvGrpSpPr>
                <p:nvPr/>
              </p:nvGrpSpPr>
              <p:grpSpPr bwMode="auto">
                <a:xfrm>
                  <a:off x="1488" y="2016"/>
                  <a:ext cx="240" cy="365"/>
                  <a:chOff x="4176" y="1104"/>
                  <a:chExt cx="240" cy="365"/>
                </a:xfrm>
              </p:grpSpPr>
              <p:sp>
                <p:nvSpPr>
                  <p:cNvPr id="31805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806" name="Text Box 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sz="3200"/>
                  </a:p>
                </p:txBody>
              </p:sp>
            </p:grpSp>
            <p:sp>
              <p:nvSpPr>
                <p:cNvPr id="31803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1680" y="1536"/>
                  <a:ext cx="864" cy="52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804" name="Line 26"/>
                <p:cNvSpPr>
                  <a:spLocks noChangeShapeType="1"/>
                </p:cNvSpPr>
                <p:nvPr/>
              </p:nvSpPr>
              <p:spPr bwMode="auto">
                <a:xfrm>
                  <a:off x="2736" y="1584"/>
                  <a:ext cx="816" cy="52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1768" name="Group 27"/>
              <p:cNvGrpSpPr>
                <a:grpSpLocks/>
              </p:cNvGrpSpPr>
              <p:nvPr/>
            </p:nvGrpSpPr>
            <p:grpSpPr bwMode="auto">
              <a:xfrm>
                <a:off x="624" y="3504"/>
                <a:ext cx="3984" cy="653"/>
                <a:chOff x="480" y="2832"/>
                <a:chExt cx="3984" cy="653"/>
              </a:xfrm>
            </p:grpSpPr>
            <p:grpSp>
              <p:nvGrpSpPr>
                <p:cNvPr id="31769" name="Group 28"/>
                <p:cNvGrpSpPr>
                  <a:grpSpLocks/>
                </p:cNvGrpSpPr>
                <p:nvPr/>
              </p:nvGrpSpPr>
              <p:grpSpPr bwMode="auto">
                <a:xfrm>
                  <a:off x="480" y="3072"/>
                  <a:ext cx="240" cy="365"/>
                  <a:chOff x="4176" y="1104"/>
                  <a:chExt cx="240" cy="365"/>
                </a:xfrm>
              </p:grpSpPr>
              <p:sp>
                <p:nvSpPr>
                  <p:cNvPr id="31799" name="Oval 29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800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sz="3200"/>
                  </a:p>
                </p:txBody>
              </p:sp>
            </p:grpSp>
            <p:grpSp>
              <p:nvGrpSpPr>
                <p:cNvPr id="31770" name="Group 31"/>
                <p:cNvGrpSpPr>
                  <a:grpSpLocks/>
                </p:cNvGrpSpPr>
                <p:nvPr/>
              </p:nvGrpSpPr>
              <p:grpSpPr bwMode="auto">
                <a:xfrm>
                  <a:off x="1104" y="3072"/>
                  <a:ext cx="240" cy="365"/>
                  <a:chOff x="4176" y="1104"/>
                  <a:chExt cx="240" cy="365"/>
                </a:xfrm>
              </p:grpSpPr>
              <p:sp>
                <p:nvSpPr>
                  <p:cNvPr id="31797" name="Oval 32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798" name="Text Box 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sz="3200"/>
                  </a:p>
                </p:txBody>
              </p:sp>
            </p:grpSp>
            <p:sp>
              <p:nvSpPr>
                <p:cNvPr id="31771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672" y="2880"/>
                  <a:ext cx="144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772" name="Line 35"/>
                <p:cNvSpPr>
                  <a:spLocks noChangeShapeType="1"/>
                </p:cNvSpPr>
                <p:nvPr/>
              </p:nvSpPr>
              <p:spPr bwMode="auto">
                <a:xfrm>
                  <a:off x="1008" y="2832"/>
                  <a:ext cx="192" cy="2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1773" name="Group 36"/>
                <p:cNvGrpSpPr>
                  <a:grpSpLocks/>
                </p:cNvGrpSpPr>
                <p:nvPr/>
              </p:nvGrpSpPr>
              <p:grpSpPr bwMode="auto">
                <a:xfrm>
                  <a:off x="1776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1795" name="Oval 37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796" name="Text Box 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sz="3200"/>
                  </a:p>
                </p:txBody>
              </p:sp>
            </p:grpSp>
            <p:grpSp>
              <p:nvGrpSpPr>
                <p:cNvPr id="31774" name="Group 39"/>
                <p:cNvGrpSpPr>
                  <a:grpSpLocks/>
                </p:cNvGrpSpPr>
                <p:nvPr/>
              </p:nvGrpSpPr>
              <p:grpSpPr bwMode="auto">
                <a:xfrm>
                  <a:off x="2400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1793" name="Oval 40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794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sz="3200"/>
                  </a:p>
                </p:txBody>
              </p:sp>
            </p:grpSp>
            <p:sp>
              <p:nvSpPr>
                <p:cNvPr id="31775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1968" y="2928"/>
                  <a:ext cx="144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776" name="Line 43"/>
                <p:cNvSpPr>
                  <a:spLocks noChangeShapeType="1"/>
                </p:cNvSpPr>
                <p:nvPr/>
              </p:nvSpPr>
              <p:spPr bwMode="auto">
                <a:xfrm>
                  <a:off x="2304" y="2880"/>
                  <a:ext cx="192" cy="2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1777" name="Group 44"/>
                <p:cNvGrpSpPr>
                  <a:grpSpLocks/>
                </p:cNvGrpSpPr>
                <p:nvPr/>
              </p:nvGrpSpPr>
              <p:grpSpPr bwMode="auto">
                <a:xfrm>
                  <a:off x="2928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1791" name="Oval 45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792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sz="3200"/>
                  </a:p>
                </p:txBody>
              </p:sp>
            </p:grpSp>
            <p:grpSp>
              <p:nvGrpSpPr>
                <p:cNvPr id="31778" name="Group 47"/>
                <p:cNvGrpSpPr>
                  <a:grpSpLocks/>
                </p:cNvGrpSpPr>
                <p:nvPr/>
              </p:nvGrpSpPr>
              <p:grpSpPr bwMode="auto">
                <a:xfrm>
                  <a:off x="3360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1789" name="Oval 48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790" name="Text Box 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sz="3200"/>
                  </a:p>
                </p:txBody>
              </p:sp>
            </p:grpSp>
            <p:grpSp>
              <p:nvGrpSpPr>
                <p:cNvPr id="31779" name="Group 50"/>
                <p:cNvGrpSpPr>
                  <a:grpSpLocks/>
                </p:cNvGrpSpPr>
                <p:nvPr/>
              </p:nvGrpSpPr>
              <p:grpSpPr bwMode="auto">
                <a:xfrm>
                  <a:off x="3792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1787" name="Oval 51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788" name="Text Box 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sz="3200"/>
                  </a:p>
                </p:txBody>
              </p:sp>
            </p:grpSp>
            <p:grpSp>
              <p:nvGrpSpPr>
                <p:cNvPr id="31780" name="Group 53"/>
                <p:cNvGrpSpPr>
                  <a:grpSpLocks/>
                </p:cNvGrpSpPr>
                <p:nvPr/>
              </p:nvGrpSpPr>
              <p:grpSpPr bwMode="auto">
                <a:xfrm>
                  <a:off x="4224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1785" name="Oval 54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786" name="Text Box 5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sz="3200"/>
                  </a:p>
                </p:txBody>
              </p:sp>
            </p:grpSp>
            <p:sp>
              <p:nvSpPr>
                <p:cNvPr id="31781" name="Line 56"/>
                <p:cNvSpPr>
                  <a:spLocks noChangeShapeType="1"/>
                </p:cNvSpPr>
                <p:nvPr/>
              </p:nvSpPr>
              <p:spPr bwMode="auto">
                <a:xfrm flipH="1">
                  <a:off x="3072" y="2928"/>
                  <a:ext cx="192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782" name="Line 57"/>
                <p:cNvSpPr>
                  <a:spLocks noChangeShapeType="1"/>
                </p:cNvSpPr>
                <p:nvPr/>
              </p:nvSpPr>
              <p:spPr bwMode="auto">
                <a:xfrm>
                  <a:off x="3360" y="2928"/>
                  <a:ext cx="96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783" name="Line 58"/>
                <p:cNvSpPr>
                  <a:spLocks noChangeShapeType="1"/>
                </p:cNvSpPr>
                <p:nvPr/>
              </p:nvSpPr>
              <p:spPr bwMode="auto">
                <a:xfrm flipH="1">
                  <a:off x="3936" y="2928"/>
                  <a:ext cx="96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784" name="Line 59"/>
                <p:cNvSpPr>
                  <a:spLocks noChangeShapeType="1"/>
                </p:cNvSpPr>
                <p:nvPr/>
              </p:nvSpPr>
              <p:spPr bwMode="auto">
                <a:xfrm>
                  <a:off x="4176" y="2928"/>
                  <a:ext cx="192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1750" name="Text Box 60"/>
            <p:cNvSpPr txBox="1">
              <a:spLocks noChangeArrowheads="1"/>
            </p:cNvSpPr>
            <p:nvPr/>
          </p:nvSpPr>
          <p:spPr bwMode="auto">
            <a:xfrm>
              <a:off x="2736" y="960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1</a:t>
              </a:r>
            </a:p>
          </p:txBody>
        </p:sp>
        <p:sp>
          <p:nvSpPr>
            <p:cNvPr id="31751" name="Text Box 61"/>
            <p:cNvSpPr txBox="1">
              <a:spLocks noChangeArrowheads="1"/>
            </p:cNvSpPr>
            <p:nvPr/>
          </p:nvSpPr>
          <p:spPr bwMode="auto">
            <a:xfrm>
              <a:off x="1680" y="1632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2</a:t>
              </a:r>
            </a:p>
          </p:txBody>
        </p:sp>
        <p:sp>
          <p:nvSpPr>
            <p:cNvPr id="31752" name="Text Box 62"/>
            <p:cNvSpPr txBox="1">
              <a:spLocks noChangeArrowheads="1"/>
            </p:cNvSpPr>
            <p:nvPr/>
          </p:nvSpPr>
          <p:spPr bwMode="auto">
            <a:xfrm>
              <a:off x="3696" y="1632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3</a:t>
              </a:r>
            </a:p>
          </p:txBody>
        </p:sp>
        <p:sp>
          <p:nvSpPr>
            <p:cNvPr id="31753" name="Text Box 63"/>
            <p:cNvSpPr txBox="1">
              <a:spLocks noChangeArrowheads="1"/>
            </p:cNvSpPr>
            <p:nvPr/>
          </p:nvSpPr>
          <p:spPr bwMode="auto">
            <a:xfrm>
              <a:off x="912" y="2256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4</a:t>
              </a:r>
            </a:p>
          </p:txBody>
        </p:sp>
        <p:sp>
          <p:nvSpPr>
            <p:cNvPr id="31754" name="Text Box 64"/>
            <p:cNvSpPr txBox="1">
              <a:spLocks noChangeArrowheads="1"/>
            </p:cNvSpPr>
            <p:nvPr/>
          </p:nvSpPr>
          <p:spPr bwMode="auto">
            <a:xfrm>
              <a:off x="2256" y="2304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5</a:t>
              </a:r>
            </a:p>
          </p:txBody>
        </p:sp>
        <p:sp>
          <p:nvSpPr>
            <p:cNvPr id="31755" name="Text Box 65"/>
            <p:cNvSpPr txBox="1">
              <a:spLocks noChangeArrowheads="1"/>
            </p:cNvSpPr>
            <p:nvPr/>
          </p:nvSpPr>
          <p:spPr bwMode="auto">
            <a:xfrm>
              <a:off x="3360" y="2256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6</a:t>
              </a:r>
            </a:p>
          </p:txBody>
        </p:sp>
        <p:sp>
          <p:nvSpPr>
            <p:cNvPr id="31756" name="Text Box 66"/>
            <p:cNvSpPr txBox="1">
              <a:spLocks noChangeArrowheads="1"/>
            </p:cNvSpPr>
            <p:nvPr/>
          </p:nvSpPr>
          <p:spPr bwMode="auto">
            <a:xfrm>
              <a:off x="4176" y="2304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7</a:t>
              </a:r>
            </a:p>
          </p:txBody>
        </p:sp>
        <p:sp>
          <p:nvSpPr>
            <p:cNvPr id="31757" name="Text Box 67"/>
            <p:cNvSpPr txBox="1">
              <a:spLocks noChangeArrowheads="1"/>
            </p:cNvSpPr>
            <p:nvPr/>
          </p:nvSpPr>
          <p:spPr bwMode="auto">
            <a:xfrm>
              <a:off x="672" y="2688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8</a:t>
              </a:r>
            </a:p>
          </p:txBody>
        </p:sp>
        <p:sp>
          <p:nvSpPr>
            <p:cNvPr id="31758" name="Text Box 68"/>
            <p:cNvSpPr txBox="1">
              <a:spLocks noChangeArrowheads="1"/>
            </p:cNvSpPr>
            <p:nvPr/>
          </p:nvSpPr>
          <p:spPr bwMode="auto">
            <a:xfrm>
              <a:off x="1296" y="2688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9</a:t>
              </a:r>
            </a:p>
          </p:txBody>
        </p:sp>
        <p:sp>
          <p:nvSpPr>
            <p:cNvPr id="31759" name="Text Box 69"/>
            <p:cNvSpPr txBox="1">
              <a:spLocks noChangeArrowheads="1"/>
            </p:cNvSpPr>
            <p:nvPr/>
          </p:nvSpPr>
          <p:spPr bwMode="auto">
            <a:xfrm>
              <a:off x="1872" y="273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10</a:t>
              </a:r>
            </a:p>
          </p:txBody>
        </p:sp>
        <p:sp>
          <p:nvSpPr>
            <p:cNvPr id="31760" name="Text Box 70"/>
            <p:cNvSpPr txBox="1">
              <a:spLocks noChangeArrowheads="1"/>
            </p:cNvSpPr>
            <p:nvPr/>
          </p:nvSpPr>
          <p:spPr bwMode="auto">
            <a:xfrm>
              <a:off x="2544" y="273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11</a:t>
              </a:r>
            </a:p>
          </p:txBody>
        </p:sp>
        <p:sp>
          <p:nvSpPr>
            <p:cNvPr id="31761" name="Text Box 71"/>
            <p:cNvSpPr txBox="1">
              <a:spLocks noChangeArrowheads="1"/>
            </p:cNvSpPr>
            <p:nvPr/>
          </p:nvSpPr>
          <p:spPr bwMode="auto">
            <a:xfrm>
              <a:off x="3024" y="273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12</a:t>
              </a:r>
            </a:p>
          </p:txBody>
        </p:sp>
        <p:sp>
          <p:nvSpPr>
            <p:cNvPr id="31762" name="Text Box 72"/>
            <p:cNvSpPr txBox="1">
              <a:spLocks noChangeArrowheads="1"/>
            </p:cNvSpPr>
            <p:nvPr/>
          </p:nvSpPr>
          <p:spPr bwMode="auto">
            <a:xfrm>
              <a:off x="3456" y="273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13</a:t>
              </a:r>
            </a:p>
          </p:txBody>
        </p:sp>
        <p:sp>
          <p:nvSpPr>
            <p:cNvPr id="31763" name="Text Box 73"/>
            <p:cNvSpPr txBox="1">
              <a:spLocks noChangeArrowheads="1"/>
            </p:cNvSpPr>
            <p:nvPr/>
          </p:nvSpPr>
          <p:spPr bwMode="auto">
            <a:xfrm>
              <a:off x="3888" y="273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14</a:t>
              </a:r>
            </a:p>
          </p:txBody>
        </p:sp>
        <p:sp>
          <p:nvSpPr>
            <p:cNvPr id="31764" name="Text Box 74"/>
            <p:cNvSpPr txBox="1">
              <a:spLocks noChangeArrowheads="1"/>
            </p:cNvSpPr>
            <p:nvPr/>
          </p:nvSpPr>
          <p:spPr bwMode="auto">
            <a:xfrm>
              <a:off x="4320" y="273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1652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3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a Tree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8" y="1512888"/>
            <a:ext cx="3857625" cy="4572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000" b="1" dirty="0" smtClean="0"/>
              <a:t>Applications: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Organization charts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File systems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Programming environments</a:t>
            </a:r>
          </a:p>
        </p:txBody>
      </p:sp>
      <p:grpSp>
        <p:nvGrpSpPr>
          <p:cNvPr id="6148" name="Group 4"/>
          <p:cNvGrpSpPr>
            <a:grpSpLocks/>
          </p:cNvGrpSpPr>
          <p:nvPr/>
        </p:nvGrpSpPr>
        <p:grpSpPr bwMode="auto">
          <a:xfrm>
            <a:off x="3657600" y="1981200"/>
            <a:ext cx="5240338" cy="3132138"/>
            <a:chOff x="2180" y="957"/>
            <a:chExt cx="3301" cy="1973"/>
          </a:xfrm>
        </p:grpSpPr>
        <p:sp>
          <p:nvSpPr>
            <p:cNvPr id="6149" name="AutoShape 5"/>
            <p:cNvSpPr>
              <a:spLocks noChangeAspect="1" noChangeArrowheads="1"/>
            </p:cNvSpPr>
            <p:nvPr/>
          </p:nvSpPr>
          <p:spPr bwMode="auto">
            <a:xfrm>
              <a:off x="3333" y="957"/>
              <a:ext cx="1082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itchFamily="34" charset="0"/>
                </a:rPr>
                <a:t>Computers”R”Us</a:t>
              </a:r>
            </a:p>
          </p:txBody>
        </p:sp>
        <p:sp>
          <p:nvSpPr>
            <p:cNvPr id="6150" name="AutoShape 6"/>
            <p:cNvSpPr>
              <a:spLocks noChangeAspect="1" noChangeArrowheads="1"/>
            </p:cNvSpPr>
            <p:nvPr/>
          </p:nvSpPr>
          <p:spPr bwMode="auto">
            <a:xfrm>
              <a:off x="2604" y="1533"/>
              <a:ext cx="437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itchFamily="34" charset="0"/>
                </a:rPr>
                <a:t>Sales</a:t>
              </a:r>
            </a:p>
          </p:txBody>
        </p:sp>
        <p:sp>
          <p:nvSpPr>
            <p:cNvPr id="6151" name="AutoShape 7"/>
            <p:cNvSpPr>
              <a:spLocks noChangeAspect="1" noChangeArrowheads="1"/>
            </p:cNvSpPr>
            <p:nvPr/>
          </p:nvSpPr>
          <p:spPr bwMode="auto">
            <a:xfrm>
              <a:off x="5085" y="1533"/>
              <a:ext cx="396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itchFamily="34" charset="0"/>
                </a:rPr>
                <a:t>R&amp;D</a:t>
              </a:r>
            </a:p>
          </p:txBody>
        </p:sp>
        <p:sp>
          <p:nvSpPr>
            <p:cNvPr id="6152" name="AutoShape 8"/>
            <p:cNvSpPr>
              <a:spLocks noChangeAspect="1" noChangeArrowheads="1"/>
            </p:cNvSpPr>
            <p:nvPr/>
          </p:nvSpPr>
          <p:spPr bwMode="auto">
            <a:xfrm>
              <a:off x="3977" y="1533"/>
              <a:ext cx="956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itchFamily="34" charset="0"/>
                </a:rPr>
                <a:t>Manufacturing</a:t>
              </a:r>
            </a:p>
          </p:txBody>
        </p:sp>
        <p:sp>
          <p:nvSpPr>
            <p:cNvPr id="6153" name="AutoShape 9"/>
            <p:cNvSpPr>
              <a:spLocks noChangeAspect="1" noChangeArrowheads="1"/>
            </p:cNvSpPr>
            <p:nvPr/>
          </p:nvSpPr>
          <p:spPr bwMode="auto">
            <a:xfrm>
              <a:off x="3787" y="2109"/>
              <a:ext cx="591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itchFamily="34" charset="0"/>
                </a:rPr>
                <a:t>Laptops</a:t>
              </a:r>
            </a:p>
          </p:txBody>
        </p:sp>
        <p:sp>
          <p:nvSpPr>
            <p:cNvPr id="6154" name="AutoShape 10"/>
            <p:cNvSpPr>
              <a:spLocks noChangeAspect="1" noChangeArrowheads="1"/>
            </p:cNvSpPr>
            <p:nvPr/>
          </p:nvSpPr>
          <p:spPr bwMode="auto">
            <a:xfrm>
              <a:off x="4512" y="2109"/>
              <a:ext cx="664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itchFamily="34" charset="0"/>
                </a:rPr>
                <a:t>Desktops</a:t>
              </a:r>
            </a:p>
          </p:txBody>
        </p:sp>
        <p:sp>
          <p:nvSpPr>
            <p:cNvPr id="6155" name="AutoShape 11"/>
            <p:cNvSpPr>
              <a:spLocks noChangeAspect="1" noChangeArrowheads="1"/>
            </p:cNvSpPr>
            <p:nvPr/>
          </p:nvSpPr>
          <p:spPr bwMode="auto">
            <a:xfrm>
              <a:off x="2351" y="2108"/>
              <a:ext cx="297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itchFamily="34" charset="0"/>
                </a:rPr>
                <a:t>US</a:t>
              </a:r>
            </a:p>
          </p:txBody>
        </p:sp>
        <p:sp>
          <p:nvSpPr>
            <p:cNvPr id="6156" name="AutoShape 12"/>
            <p:cNvSpPr>
              <a:spLocks noChangeAspect="1" noChangeArrowheads="1"/>
            </p:cNvSpPr>
            <p:nvPr/>
          </p:nvSpPr>
          <p:spPr bwMode="auto">
            <a:xfrm>
              <a:off x="2783" y="2109"/>
              <a:ext cx="870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itchFamily="34" charset="0"/>
                </a:rPr>
                <a:t>International</a:t>
              </a:r>
            </a:p>
          </p:txBody>
        </p:sp>
        <p:cxnSp>
          <p:nvCxnSpPr>
            <p:cNvPr id="6157" name="AutoShape 13"/>
            <p:cNvCxnSpPr>
              <a:cxnSpLocks noChangeShapeType="1"/>
              <a:stCxn id="6149" idx="2"/>
              <a:endCxn id="6150" idx="0"/>
            </p:cNvCxnSpPr>
            <p:nvPr/>
          </p:nvCxnSpPr>
          <p:spPr bwMode="auto">
            <a:xfrm flipH="1">
              <a:off x="2823" y="1205"/>
              <a:ext cx="1051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58" name="AutoShape 14"/>
            <p:cNvCxnSpPr>
              <a:cxnSpLocks noChangeShapeType="1"/>
              <a:stCxn id="6149" idx="2"/>
              <a:endCxn id="6152" idx="0"/>
            </p:cNvCxnSpPr>
            <p:nvPr/>
          </p:nvCxnSpPr>
          <p:spPr bwMode="auto">
            <a:xfrm>
              <a:off x="3874" y="1205"/>
              <a:ext cx="581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59" name="AutoShape 15"/>
            <p:cNvCxnSpPr>
              <a:cxnSpLocks noChangeShapeType="1"/>
              <a:stCxn id="6149" idx="2"/>
              <a:endCxn id="6151" idx="0"/>
            </p:cNvCxnSpPr>
            <p:nvPr/>
          </p:nvCxnSpPr>
          <p:spPr bwMode="auto">
            <a:xfrm>
              <a:off x="3874" y="1205"/>
              <a:ext cx="1409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60" name="AutoShape 16"/>
            <p:cNvCxnSpPr>
              <a:cxnSpLocks noChangeShapeType="1"/>
              <a:stCxn id="6152" idx="2"/>
              <a:endCxn id="6154" idx="0"/>
            </p:cNvCxnSpPr>
            <p:nvPr/>
          </p:nvCxnSpPr>
          <p:spPr bwMode="auto">
            <a:xfrm>
              <a:off x="4455" y="1781"/>
              <a:ext cx="389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61" name="AutoShape 17"/>
            <p:cNvCxnSpPr>
              <a:cxnSpLocks noChangeShapeType="1"/>
              <a:stCxn id="6152" idx="2"/>
              <a:endCxn id="6153" idx="0"/>
            </p:cNvCxnSpPr>
            <p:nvPr/>
          </p:nvCxnSpPr>
          <p:spPr bwMode="auto">
            <a:xfrm flipH="1">
              <a:off x="4083" y="1781"/>
              <a:ext cx="372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62" name="AutoShape 18"/>
            <p:cNvCxnSpPr>
              <a:cxnSpLocks noChangeShapeType="1"/>
              <a:stCxn id="6150" idx="2"/>
              <a:endCxn id="6156" idx="0"/>
            </p:cNvCxnSpPr>
            <p:nvPr/>
          </p:nvCxnSpPr>
          <p:spPr bwMode="auto">
            <a:xfrm>
              <a:off x="2823" y="1781"/>
              <a:ext cx="395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63" name="AutoShape 19"/>
            <p:cNvCxnSpPr>
              <a:cxnSpLocks noChangeShapeType="1"/>
              <a:stCxn id="6150" idx="2"/>
              <a:endCxn id="6155" idx="0"/>
            </p:cNvCxnSpPr>
            <p:nvPr/>
          </p:nvCxnSpPr>
          <p:spPr bwMode="auto">
            <a:xfrm flipH="1">
              <a:off x="2500" y="1781"/>
              <a:ext cx="323" cy="32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64" name="AutoShape 20"/>
            <p:cNvSpPr>
              <a:spLocks noChangeAspect="1" noChangeArrowheads="1"/>
            </p:cNvSpPr>
            <p:nvPr/>
          </p:nvSpPr>
          <p:spPr bwMode="auto">
            <a:xfrm>
              <a:off x="2180" y="2688"/>
              <a:ext cx="547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itchFamily="34" charset="0"/>
                </a:rPr>
                <a:t>Europe</a:t>
              </a:r>
            </a:p>
          </p:txBody>
        </p:sp>
        <p:sp>
          <p:nvSpPr>
            <p:cNvPr id="6165" name="AutoShape 21"/>
            <p:cNvSpPr>
              <a:spLocks noChangeAspect="1" noChangeArrowheads="1"/>
            </p:cNvSpPr>
            <p:nvPr/>
          </p:nvSpPr>
          <p:spPr bwMode="auto">
            <a:xfrm>
              <a:off x="3023" y="2688"/>
              <a:ext cx="374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itchFamily="34" charset="0"/>
                </a:rPr>
                <a:t>Asia</a:t>
              </a:r>
            </a:p>
          </p:txBody>
        </p:sp>
        <p:cxnSp>
          <p:nvCxnSpPr>
            <p:cNvPr id="6166" name="AutoShape 22"/>
            <p:cNvCxnSpPr>
              <a:cxnSpLocks noChangeShapeType="1"/>
              <a:stCxn id="6156" idx="2"/>
              <a:endCxn id="6165" idx="0"/>
            </p:cNvCxnSpPr>
            <p:nvPr/>
          </p:nvCxnSpPr>
          <p:spPr bwMode="auto">
            <a:xfrm flipH="1">
              <a:off x="3210" y="2357"/>
              <a:ext cx="8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67" name="AutoShape 23"/>
            <p:cNvCxnSpPr>
              <a:cxnSpLocks noChangeShapeType="1"/>
              <a:stCxn id="6156" idx="2"/>
              <a:endCxn id="6164" idx="0"/>
            </p:cNvCxnSpPr>
            <p:nvPr/>
          </p:nvCxnSpPr>
          <p:spPr bwMode="auto">
            <a:xfrm flipH="1">
              <a:off x="2454" y="2357"/>
              <a:ext cx="764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68" name="AutoShape 24"/>
            <p:cNvSpPr>
              <a:spLocks noChangeAspect="1" noChangeArrowheads="1"/>
            </p:cNvSpPr>
            <p:nvPr/>
          </p:nvSpPr>
          <p:spPr bwMode="auto">
            <a:xfrm>
              <a:off x="3698" y="2688"/>
              <a:ext cx="570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itchFamily="34" charset="0"/>
                </a:rPr>
                <a:t>Canada</a:t>
              </a:r>
            </a:p>
          </p:txBody>
        </p:sp>
        <p:cxnSp>
          <p:nvCxnSpPr>
            <p:cNvPr id="6169" name="AutoShape 25"/>
            <p:cNvCxnSpPr>
              <a:cxnSpLocks noChangeShapeType="1"/>
              <a:stCxn id="6156" idx="2"/>
              <a:endCxn id="6168" idx="0"/>
            </p:cNvCxnSpPr>
            <p:nvPr/>
          </p:nvCxnSpPr>
          <p:spPr bwMode="auto">
            <a:xfrm>
              <a:off x="3218" y="2357"/>
              <a:ext cx="765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59926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1250BD0-33F3-4EED-96E6-E18D7F0A1C46}" type="slidenum">
              <a:rPr lang="en-US" sz="1800" smtClean="0"/>
              <a:pPr eaLnBrk="1" hangingPunct="1"/>
              <a:t>6</a:t>
            </a:fld>
            <a:endParaRPr lang="en-US" sz="1800" smtClean="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Definitions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" y="1036636"/>
            <a:ext cx="6003925" cy="52117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i="1" dirty="0" smtClean="0"/>
              <a:t>tree</a:t>
            </a:r>
            <a:r>
              <a:rPr lang="en-US" dirty="0" smtClean="0"/>
              <a:t> is an abstract data type(abstract model of </a:t>
            </a:r>
            <a:r>
              <a:rPr lang="en-US" dirty="0"/>
              <a:t>a hierarchical data </a:t>
            </a:r>
            <a:r>
              <a:rPr lang="en-US" dirty="0" smtClean="0"/>
              <a:t>structure)</a:t>
            </a:r>
          </a:p>
          <a:p>
            <a:pPr lvl="1" eaLnBrk="1" hangingPunct="1"/>
            <a:r>
              <a:rPr lang="en-US" dirty="0" smtClean="0"/>
              <a:t>one entry point, the </a:t>
            </a:r>
            <a:r>
              <a:rPr lang="en-US" b="1" i="1" dirty="0" smtClean="0"/>
              <a:t>root</a:t>
            </a:r>
            <a:r>
              <a:rPr lang="en-US" dirty="0" smtClean="0"/>
              <a:t> </a:t>
            </a:r>
          </a:p>
          <a:p>
            <a:pPr lvl="1" eaLnBrk="1" hangingPunct="1"/>
            <a:r>
              <a:rPr lang="en-US" dirty="0" smtClean="0"/>
              <a:t>Each node is either a </a:t>
            </a:r>
            <a:r>
              <a:rPr lang="en-US" b="1" i="1" dirty="0" smtClean="0"/>
              <a:t>leaf</a:t>
            </a:r>
            <a:r>
              <a:rPr lang="en-US" dirty="0" smtClean="0"/>
              <a:t> or an </a:t>
            </a:r>
            <a:r>
              <a:rPr lang="en-US" i="1" dirty="0" smtClean="0"/>
              <a:t>internal node</a:t>
            </a:r>
            <a:endParaRPr lang="en-US" dirty="0" smtClean="0"/>
          </a:p>
          <a:p>
            <a:pPr lvl="1" eaLnBrk="1" hangingPunct="1"/>
            <a:r>
              <a:rPr lang="en-US" dirty="0" smtClean="0"/>
              <a:t>An internal node has 1 or more </a:t>
            </a:r>
            <a:r>
              <a:rPr lang="en-US" b="1" i="1" dirty="0" smtClean="0"/>
              <a:t>children</a:t>
            </a:r>
            <a:r>
              <a:rPr lang="en-US" dirty="0" smtClean="0"/>
              <a:t>, nodes that can be reached directly from that internal node. </a:t>
            </a:r>
          </a:p>
          <a:p>
            <a:pPr lvl="1" eaLnBrk="1" hangingPunct="1"/>
            <a:r>
              <a:rPr lang="en-US" dirty="0" smtClean="0"/>
              <a:t>The internal node is said to be the </a:t>
            </a:r>
            <a:r>
              <a:rPr lang="en-US" b="1" i="1" dirty="0" smtClean="0"/>
              <a:t>parent</a:t>
            </a:r>
            <a:r>
              <a:rPr lang="en-US" dirty="0" smtClean="0"/>
              <a:t> of its child nodes</a:t>
            </a:r>
          </a:p>
        </p:txBody>
      </p:sp>
      <p:sp>
        <p:nvSpPr>
          <p:cNvPr id="3078" name="Oval 4"/>
          <p:cNvSpPr>
            <a:spLocks noChangeArrowheads="1"/>
          </p:cNvSpPr>
          <p:nvPr/>
        </p:nvSpPr>
        <p:spPr bwMode="auto">
          <a:xfrm>
            <a:off x="7391400" y="1524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Oval 6"/>
          <p:cNvSpPr>
            <a:spLocks noChangeArrowheads="1"/>
          </p:cNvSpPr>
          <p:nvPr/>
        </p:nvSpPr>
        <p:spPr bwMode="auto">
          <a:xfrm>
            <a:off x="6705600" y="2438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Oval 7"/>
          <p:cNvSpPr>
            <a:spLocks noChangeArrowheads="1"/>
          </p:cNvSpPr>
          <p:nvPr/>
        </p:nvSpPr>
        <p:spPr bwMode="auto">
          <a:xfrm>
            <a:off x="8077200" y="2438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Oval 8"/>
          <p:cNvSpPr>
            <a:spLocks noChangeArrowheads="1"/>
          </p:cNvSpPr>
          <p:nvPr/>
        </p:nvSpPr>
        <p:spPr bwMode="auto">
          <a:xfrm>
            <a:off x="5867400" y="3581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Oval 9"/>
          <p:cNvSpPr>
            <a:spLocks noChangeArrowheads="1"/>
          </p:cNvSpPr>
          <p:nvPr/>
        </p:nvSpPr>
        <p:spPr bwMode="auto">
          <a:xfrm>
            <a:off x="6858000" y="3581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3" name="Oval 10"/>
          <p:cNvSpPr>
            <a:spLocks noChangeArrowheads="1"/>
          </p:cNvSpPr>
          <p:nvPr/>
        </p:nvSpPr>
        <p:spPr bwMode="auto">
          <a:xfrm>
            <a:off x="7848600" y="3581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4" name="Line 11"/>
          <p:cNvSpPr>
            <a:spLocks noChangeShapeType="1"/>
          </p:cNvSpPr>
          <p:nvPr/>
        </p:nvSpPr>
        <p:spPr bwMode="auto">
          <a:xfrm flipH="1">
            <a:off x="7239000" y="2133600"/>
            <a:ext cx="3048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5" name="Line 12"/>
          <p:cNvSpPr>
            <a:spLocks noChangeShapeType="1"/>
          </p:cNvSpPr>
          <p:nvPr/>
        </p:nvSpPr>
        <p:spPr bwMode="auto">
          <a:xfrm>
            <a:off x="7997825" y="2128838"/>
            <a:ext cx="301625" cy="301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6" name="Line 13"/>
          <p:cNvSpPr>
            <a:spLocks noChangeShapeType="1"/>
          </p:cNvSpPr>
          <p:nvPr/>
        </p:nvSpPr>
        <p:spPr bwMode="auto">
          <a:xfrm flipH="1">
            <a:off x="6400800" y="3048000"/>
            <a:ext cx="4572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7" name="Line 14"/>
          <p:cNvSpPr>
            <a:spLocks noChangeShapeType="1"/>
          </p:cNvSpPr>
          <p:nvPr/>
        </p:nvSpPr>
        <p:spPr bwMode="auto">
          <a:xfrm>
            <a:off x="7162800" y="3124200"/>
            <a:ext cx="762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8" name="Line 15"/>
          <p:cNvSpPr>
            <a:spLocks noChangeShapeType="1"/>
          </p:cNvSpPr>
          <p:nvPr/>
        </p:nvSpPr>
        <p:spPr bwMode="auto">
          <a:xfrm>
            <a:off x="7315200" y="29718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9" name="Text Box 16"/>
          <p:cNvSpPr txBox="1">
            <a:spLocks noChangeArrowheads="1"/>
          </p:cNvSpPr>
          <p:nvPr/>
        </p:nvSpPr>
        <p:spPr bwMode="auto">
          <a:xfrm>
            <a:off x="7696200" y="838200"/>
            <a:ext cx="1255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/>
              <a:t>root node</a:t>
            </a:r>
          </a:p>
        </p:txBody>
      </p:sp>
      <p:sp>
        <p:nvSpPr>
          <p:cNvPr id="3090" name="Text Box 17"/>
          <p:cNvSpPr txBox="1">
            <a:spLocks noChangeArrowheads="1"/>
          </p:cNvSpPr>
          <p:nvPr/>
        </p:nvSpPr>
        <p:spPr bwMode="auto">
          <a:xfrm>
            <a:off x="6613525" y="5170488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leaf nodes</a:t>
            </a:r>
          </a:p>
        </p:txBody>
      </p:sp>
      <p:sp>
        <p:nvSpPr>
          <p:cNvPr id="3091" name="Line 18"/>
          <p:cNvSpPr>
            <a:spLocks noChangeShapeType="1"/>
          </p:cNvSpPr>
          <p:nvPr/>
        </p:nvSpPr>
        <p:spPr bwMode="auto">
          <a:xfrm flipV="1">
            <a:off x="7620000" y="46482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" name="Line 19"/>
          <p:cNvSpPr>
            <a:spLocks noChangeShapeType="1"/>
          </p:cNvSpPr>
          <p:nvPr/>
        </p:nvSpPr>
        <p:spPr bwMode="auto">
          <a:xfrm flipH="1" flipV="1">
            <a:off x="6705600" y="4343400"/>
            <a:ext cx="914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" name="Line 20"/>
          <p:cNvSpPr>
            <a:spLocks noChangeShapeType="1"/>
          </p:cNvSpPr>
          <p:nvPr/>
        </p:nvSpPr>
        <p:spPr bwMode="auto">
          <a:xfrm flipH="1" flipV="1">
            <a:off x="7467600" y="43434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4" name="Line 21"/>
          <p:cNvSpPr>
            <a:spLocks noChangeShapeType="1"/>
          </p:cNvSpPr>
          <p:nvPr/>
        </p:nvSpPr>
        <p:spPr bwMode="auto">
          <a:xfrm flipV="1">
            <a:off x="7620000" y="43434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5" name="Line 22"/>
          <p:cNvSpPr>
            <a:spLocks noChangeShapeType="1"/>
          </p:cNvSpPr>
          <p:nvPr/>
        </p:nvSpPr>
        <p:spPr bwMode="auto">
          <a:xfrm flipV="1">
            <a:off x="7620000" y="4495800"/>
            <a:ext cx="11430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6" name="Line 23"/>
          <p:cNvSpPr>
            <a:spLocks noChangeShapeType="1"/>
          </p:cNvSpPr>
          <p:nvPr/>
        </p:nvSpPr>
        <p:spPr bwMode="auto">
          <a:xfrm flipH="1" flipV="1">
            <a:off x="8686800" y="3429000"/>
            <a:ext cx="76200" cy="106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7" name="Line 24"/>
          <p:cNvSpPr>
            <a:spLocks noChangeShapeType="1"/>
          </p:cNvSpPr>
          <p:nvPr/>
        </p:nvSpPr>
        <p:spPr bwMode="auto">
          <a:xfrm flipH="1">
            <a:off x="8153400" y="11430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8" name="Text Box 25"/>
          <p:cNvSpPr txBox="1">
            <a:spLocks noChangeArrowheads="1"/>
          </p:cNvSpPr>
          <p:nvPr/>
        </p:nvSpPr>
        <p:spPr bwMode="auto">
          <a:xfrm>
            <a:off x="6003925" y="1154113"/>
            <a:ext cx="10175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/>
              <a:t>internal</a:t>
            </a:r>
            <a:br>
              <a:rPr lang="en-US" sz="2000" dirty="0"/>
            </a:br>
            <a:r>
              <a:rPr lang="en-US" sz="2000" dirty="0"/>
              <a:t>nodes</a:t>
            </a:r>
          </a:p>
        </p:txBody>
      </p:sp>
      <p:sp>
        <p:nvSpPr>
          <p:cNvPr id="3099" name="Line 26"/>
          <p:cNvSpPr>
            <a:spLocks noChangeShapeType="1"/>
          </p:cNvSpPr>
          <p:nvPr/>
        </p:nvSpPr>
        <p:spPr bwMode="auto">
          <a:xfrm>
            <a:off x="6477000" y="1905000"/>
            <a:ext cx="2286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0" name="Line 27"/>
          <p:cNvSpPr>
            <a:spLocks noChangeShapeType="1"/>
          </p:cNvSpPr>
          <p:nvPr/>
        </p:nvSpPr>
        <p:spPr bwMode="auto">
          <a:xfrm>
            <a:off x="6477000" y="19050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2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Tree Terminology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6200" y="793750"/>
            <a:ext cx="4730026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000" b="1" dirty="0" smtClean="0"/>
              <a:t>Root</a:t>
            </a:r>
            <a:r>
              <a:rPr lang="en-US" sz="2000" dirty="0" smtClean="0"/>
              <a:t>: node without parent (A)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b="1" dirty="0" smtClean="0"/>
              <a:t>Siblings</a:t>
            </a:r>
            <a:r>
              <a:rPr lang="en-US" sz="2000" dirty="0" smtClean="0"/>
              <a:t>: nodes share the same parent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b="1" dirty="0" smtClean="0"/>
              <a:t>Internal node</a:t>
            </a:r>
            <a:r>
              <a:rPr lang="en-US" sz="2000" dirty="0" smtClean="0"/>
              <a:t>: node with at least one child (A, B, C)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b="1" dirty="0" smtClean="0"/>
              <a:t>External node</a:t>
            </a:r>
            <a:r>
              <a:rPr lang="en-US" sz="2000" dirty="0" smtClean="0"/>
              <a:t> (leaf ): node without children (D, E,F, G)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b="1" dirty="0" smtClean="0"/>
              <a:t>Ancestors</a:t>
            </a:r>
            <a:r>
              <a:rPr lang="en-US" sz="2000" dirty="0" smtClean="0"/>
              <a:t> of a node: parent, grandparent, grand-grandparent, etc.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b="1" dirty="0" smtClean="0"/>
              <a:t>Descendant</a:t>
            </a:r>
            <a:r>
              <a:rPr lang="en-US" sz="2000" dirty="0" smtClean="0"/>
              <a:t> of a node: child, grandchild, grand-grandchild, etc.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b="1" dirty="0" smtClean="0"/>
              <a:t>Height </a:t>
            </a:r>
            <a:r>
              <a:rPr lang="en-US" sz="2000" dirty="0" smtClean="0"/>
              <a:t>of a node: length of a longest path from the node to a leaf.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b="1" dirty="0" smtClean="0"/>
              <a:t>Depth </a:t>
            </a:r>
            <a:r>
              <a:rPr lang="en-US" sz="2000" dirty="0" smtClean="0"/>
              <a:t>of a node: length of the unique path from the root to that node.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b="1" dirty="0" smtClean="0"/>
              <a:t>Degree</a:t>
            </a:r>
            <a:r>
              <a:rPr lang="en-US" sz="2000" dirty="0" smtClean="0"/>
              <a:t> of a node: the number of its children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endParaRPr lang="en-US" sz="1800" dirty="0" smtClean="0"/>
          </a:p>
        </p:txBody>
      </p:sp>
      <p:sp>
        <p:nvSpPr>
          <p:cNvPr id="7174" name="Rectangle 27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5194300" y="914400"/>
            <a:ext cx="35052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sz="1800" b="1">
                <a:latin typeface="Georgia" pitchFamily="18" charset="0"/>
              </a:rPr>
              <a:t>Subtree</a:t>
            </a:r>
            <a:r>
              <a:rPr lang="en-US" sz="1800">
                <a:latin typeface="Georgia" pitchFamily="18" charset="0"/>
              </a:rPr>
              <a:t>: tree consisting of a node and its descendants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0" y="5500688"/>
            <a:ext cx="4724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sz="2000" dirty="0"/>
              <a:t>A</a:t>
            </a:r>
            <a:r>
              <a:rPr lang="en-US" sz="2000" dirty="0" smtClean="0"/>
              <a:t> </a:t>
            </a:r>
            <a:r>
              <a:rPr lang="en-US" sz="2000" dirty="0"/>
              <a:t>leaf has a height of 0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The </a:t>
            </a:r>
            <a:r>
              <a:rPr lang="en-US" sz="2000" dirty="0"/>
              <a:t>height of a tree is the height of the root of that tree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300" y="1905000"/>
            <a:ext cx="4267200" cy="3639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190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Ancestors and Descendants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8958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4619855" cy="3833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28800"/>
            <a:ext cx="4234604" cy="375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353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8: Trees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70B5-DAE8-45E1-BB99-F2F51F38A3F4}" type="slidenum">
              <a:rPr lang="en-US"/>
              <a:pPr/>
              <a:t>9</a:t>
            </a:fld>
            <a:endParaRPr lang="en-US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 Tree of Words</a:t>
            </a:r>
            <a:endParaRPr lang="en-US" b="1" dirty="0"/>
          </a:p>
        </p:txBody>
      </p:sp>
      <p:pic>
        <p:nvPicPr>
          <p:cNvPr id="54276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454275"/>
            <a:ext cx="9144000" cy="2816225"/>
          </a:xfrm>
          <a:noFill/>
          <a:ln/>
        </p:spPr>
      </p:pic>
      <p:sp>
        <p:nvSpPr>
          <p:cNvPr id="54277" name="AutoShape 5"/>
          <p:cNvSpPr>
            <a:spLocks/>
          </p:cNvSpPr>
          <p:nvPr/>
        </p:nvSpPr>
        <p:spPr bwMode="auto">
          <a:xfrm>
            <a:off x="7543800" y="2781300"/>
            <a:ext cx="1143000" cy="723900"/>
          </a:xfrm>
          <a:prstGeom prst="borderCallout1">
            <a:avLst>
              <a:gd name="adj1" fmla="val 15792"/>
              <a:gd name="adj2" fmla="val -6667"/>
              <a:gd name="adj3" fmla="val 68421"/>
              <a:gd name="adj4" fmla="val -12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dirty="0"/>
              <a:t>Level </a:t>
            </a:r>
            <a:r>
              <a:rPr lang="en-US" dirty="0" smtClean="0"/>
              <a:t>0 </a:t>
            </a:r>
            <a:r>
              <a:rPr lang="en-US" dirty="0"/>
              <a:t>(root)</a:t>
            </a:r>
          </a:p>
        </p:txBody>
      </p:sp>
      <p:sp>
        <p:nvSpPr>
          <p:cNvPr id="54278" name="AutoShape 6"/>
          <p:cNvSpPr>
            <a:spLocks/>
          </p:cNvSpPr>
          <p:nvPr/>
        </p:nvSpPr>
        <p:spPr bwMode="auto">
          <a:xfrm>
            <a:off x="7467600" y="4495800"/>
            <a:ext cx="1143000" cy="381000"/>
          </a:xfrm>
          <a:prstGeom prst="borderCallout1">
            <a:avLst>
              <a:gd name="adj1" fmla="val 30000"/>
              <a:gd name="adj2" fmla="val -6667"/>
              <a:gd name="adj3" fmla="val -59583"/>
              <a:gd name="adj4" fmla="val -6388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dirty="0"/>
              <a:t>Level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4279" name="AutoShape 7"/>
          <p:cNvSpPr>
            <a:spLocks/>
          </p:cNvSpPr>
          <p:nvPr/>
        </p:nvSpPr>
        <p:spPr bwMode="auto">
          <a:xfrm>
            <a:off x="2819400" y="3200400"/>
            <a:ext cx="1143000" cy="381000"/>
          </a:xfrm>
          <a:prstGeom prst="borderCallout1">
            <a:avLst>
              <a:gd name="adj1" fmla="val 30000"/>
              <a:gd name="adj2" fmla="val 106667"/>
              <a:gd name="adj3" fmla="val 142917"/>
              <a:gd name="adj4" fmla="val 168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dirty="0"/>
              <a:t>Level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4280" name="AutoShape 8"/>
          <p:cNvSpPr>
            <a:spLocks/>
          </p:cNvSpPr>
          <p:nvPr/>
        </p:nvSpPr>
        <p:spPr bwMode="auto">
          <a:xfrm>
            <a:off x="1905000" y="4648200"/>
            <a:ext cx="1143000" cy="381000"/>
          </a:xfrm>
          <a:prstGeom prst="borderCallout1">
            <a:avLst>
              <a:gd name="adj1" fmla="val 30000"/>
              <a:gd name="adj2" fmla="val 106667"/>
              <a:gd name="adj3" fmla="val 32917"/>
              <a:gd name="adj4" fmla="val 1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Level 2</a:t>
            </a:r>
          </a:p>
        </p:txBody>
      </p:sp>
    </p:spTree>
    <p:extLst>
      <p:ext uri="{BB962C8B-B14F-4D97-AF65-F5344CB8AC3E}">
        <p14:creationId xmlns:p14="http://schemas.microsoft.com/office/powerpoint/2010/main" val="385527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E9648F6FC2B54BA28ACEEAE94F4F7A" ma:contentTypeVersion="2" ma:contentTypeDescription="Create a new document." ma:contentTypeScope="" ma:versionID="1e0e4d98f07b2ba4ac6f3768635347c4">
  <xsd:schema xmlns:xsd="http://www.w3.org/2001/XMLSchema" xmlns:xs="http://www.w3.org/2001/XMLSchema" xmlns:p="http://schemas.microsoft.com/office/2006/metadata/properties" xmlns:ns2="20e964fd-9e02-4023-9400-e190afd50962" targetNamespace="http://schemas.microsoft.com/office/2006/metadata/properties" ma:root="true" ma:fieldsID="14f37dbab1fb988e813ccb9d06b60efc" ns2:_="">
    <xsd:import namespace="20e964fd-9e02-4023-9400-e190afd509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e964fd-9e02-4023-9400-e190afd509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CD285B1-8E6C-4C99-A8D7-994E72724FA2}"/>
</file>

<file path=customXml/itemProps2.xml><?xml version="1.0" encoding="utf-8"?>
<ds:datastoreItem xmlns:ds="http://schemas.openxmlformats.org/officeDocument/2006/customXml" ds:itemID="{46FF6644-5836-48BA-8181-2DBB5AAD1DCA}"/>
</file>

<file path=customXml/itemProps3.xml><?xml version="1.0" encoding="utf-8"?>
<ds:datastoreItem xmlns:ds="http://schemas.openxmlformats.org/officeDocument/2006/customXml" ds:itemID="{BDE094BE-F610-4EBB-9F5B-23D361763338}"/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1815</Words>
  <Application>Microsoft Office PowerPoint</Application>
  <PresentationFormat>On-screen Show (4:3)</PresentationFormat>
  <Paragraphs>577</Paragraphs>
  <Slides>41</Slides>
  <Notes>31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4" baseType="lpstr">
      <vt:lpstr>Office Theme</vt:lpstr>
      <vt:lpstr>Chart</vt:lpstr>
      <vt:lpstr>Equation</vt:lpstr>
      <vt:lpstr>Trees and  Binary Trees</vt:lpstr>
      <vt:lpstr>PowerPoint Presentation</vt:lpstr>
      <vt:lpstr>Nature View of a Tree</vt:lpstr>
      <vt:lpstr>Computer Scientist’s View</vt:lpstr>
      <vt:lpstr>What is a Tree</vt:lpstr>
      <vt:lpstr>Definitions</vt:lpstr>
      <vt:lpstr>Tree Terminology</vt:lpstr>
      <vt:lpstr>Ancestors and Descendants</vt:lpstr>
      <vt:lpstr>A Tree of Words</vt:lpstr>
      <vt:lpstr>Tree Properties</vt:lpstr>
      <vt:lpstr>Tree ADT</vt:lpstr>
      <vt:lpstr>Intuitive Representation of Tree Node</vt:lpstr>
      <vt:lpstr>Trees</vt:lpstr>
      <vt:lpstr>A Tree Representation</vt:lpstr>
      <vt:lpstr>Left Child, Right Sibling Representation LCRS</vt:lpstr>
      <vt:lpstr>Binary Tree</vt:lpstr>
      <vt:lpstr>BinaryTree ADT</vt:lpstr>
      <vt:lpstr>PowerPoint Presentation</vt:lpstr>
      <vt:lpstr>Differences Between A Tree and A Binary Tree</vt:lpstr>
      <vt:lpstr>General Tree v.s. Binary Tree</vt:lpstr>
      <vt:lpstr>Data Structure for Binary Trees</vt:lpstr>
      <vt:lpstr>Tree Traversal</vt:lpstr>
      <vt:lpstr>Preorder Traversal</vt:lpstr>
      <vt:lpstr>Postorder Traversal</vt:lpstr>
      <vt:lpstr>Inorder Traversal</vt:lpstr>
      <vt:lpstr>Tree Traversal – An Example </vt:lpstr>
      <vt:lpstr>Try it out!</vt:lpstr>
      <vt:lpstr>Answer</vt:lpstr>
      <vt:lpstr>Computer the tree traversals </vt:lpstr>
      <vt:lpstr>Naïve Implementations</vt:lpstr>
      <vt:lpstr>Arithmetic Expression Tree</vt:lpstr>
      <vt:lpstr>Print Arithmetic Expressions</vt:lpstr>
      <vt:lpstr>Evaluate Arithmetic Expressions</vt:lpstr>
      <vt:lpstr>Arithmetic Expression Using BT</vt:lpstr>
      <vt:lpstr>Decision Tree</vt:lpstr>
      <vt:lpstr>PowerPoint Presentation</vt:lpstr>
      <vt:lpstr>Full Binary Tree</vt:lpstr>
      <vt:lpstr>Labeling Nodes In A Full Binary Tree</vt:lpstr>
      <vt:lpstr>Node Number Properties </vt:lpstr>
      <vt:lpstr>Node Number Properties </vt:lpstr>
      <vt:lpstr>Node Number Properties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40</cp:revision>
  <dcterms:created xsi:type="dcterms:W3CDTF">2020-09-08T18:03:14Z</dcterms:created>
  <dcterms:modified xsi:type="dcterms:W3CDTF">2020-09-15T12:18:55Z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0x0101004AE9648F6FC2B54BA28ACEEAE94F4F7A</vt:lpwstr>
  </property>
</Properties>
</file>