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0E68-D87C-4E7E-B99B-1133F470C8F1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1CA0-78FE-4340-8216-28952BAD1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28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0E68-D87C-4E7E-B99B-1133F470C8F1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1CA0-78FE-4340-8216-28952BAD1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56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0E68-D87C-4E7E-B99B-1133F470C8F1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1CA0-78FE-4340-8216-28952BAD1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08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0E68-D87C-4E7E-B99B-1133F470C8F1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1CA0-78FE-4340-8216-28952BAD1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34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0E68-D87C-4E7E-B99B-1133F470C8F1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1CA0-78FE-4340-8216-28952BAD1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0E68-D87C-4E7E-B99B-1133F470C8F1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1CA0-78FE-4340-8216-28952BAD1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83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0E68-D87C-4E7E-B99B-1133F470C8F1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1CA0-78FE-4340-8216-28952BAD1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5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0E68-D87C-4E7E-B99B-1133F470C8F1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1CA0-78FE-4340-8216-28952BAD1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55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0E68-D87C-4E7E-B99B-1133F470C8F1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1CA0-78FE-4340-8216-28952BAD1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7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0E68-D87C-4E7E-B99B-1133F470C8F1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1CA0-78FE-4340-8216-28952BAD1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58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0E68-D87C-4E7E-B99B-1133F470C8F1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1CA0-78FE-4340-8216-28952BAD1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08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30E68-D87C-4E7E-B99B-1133F470C8F1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51CA0-78FE-4340-8216-28952BAD1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56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LAB2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479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/>
              <a:t>The Syntax for the CREATE TABLE Statement is:</a:t>
            </a:r>
            <a:br>
              <a:rPr lang="en-US" sz="4000" b="1"/>
            </a:br>
            <a:endParaRPr lang="en-US" sz="4000" b="1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CREATE TABLE </a:t>
            </a:r>
            <a:r>
              <a:rPr lang="en-US" sz="2000" dirty="0" err="1"/>
              <a:t>table_name</a:t>
            </a: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(column_name1 </a:t>
            </a:r>
            <a:r>
              <a:rPr lang="en-US" sz="2000" dirty="0" err="1"/>
              <a:t>datatype</a:t>
            </a:r>
            <a:r>
              <a:rPr lang="en-US" sz="2000" dirty="0"/>
              <a:t>, </a:t>
            </a:r>
            <a:br>
              <a:rPr lang="en-US" sz="2000" dirty="0"/>
            </a:br>
            <a:r>
              <a:rPr lang="en-US" sz="2000" dirty="0"/>
              <a:t>column_name2 </a:t>
            </a:r>
            <a:r>
              <a:rPr lang="en-US" sz="2000" dirty="0" err="1"/>
              <a:t>datatype</a:t>
            </a:r>
            <a:r>
              <a:rPr lang="en-US" sz="2000" dirty="0"/>
              <a:t>, </a:t>
            </a:r>
            <a:br>
              <a:rPr lang="en-US" sz="2000" dirty="0"/>
            </a:br>
            <a:r>
              <a:rPr lang="en-US" sz="2000" dirty="0"/>
              <a:t>... </a:t>
            </a:r>
            <a:r>
              <a:rPr lang="en-US" sz="2000" dirty="0" err="1"/>
              <a:t>column_nameN</a:t>
            </a:r>
            <a:r>
              <a:rPr lang="en-US" sz="2000" dirty="0"/>
              <a:t> </a:t>
            </a:r>
            <a:r>
              <a:rPr lang="en-US" sz="2000" dirty="0" err="1"/>
              <a:t>datatype</a:t>
            </a: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);</a:t>
            </a:r>
          </a:p>
          <a:p>
            <a:pPr>
              <a:lnSpc>
                <a:spcPct val="80000"/>
              </a:lnSpc>
            </a:pPr>
            <a:r>
              <a:rPr lang="en-US" sz="2000" b="1" i="1" dirty="0" err="1"/>
              <a:t>table_name</a:t>
            </a:r>
            <a:r>
              <a:rPr lang="en-US" sz="2000" dirty="0"/>
              <a:t> - is the name of the table.</a:t>
            </a:r>
          </a:p>
          <a:p>
            <a:pPr>
              <a:lnSpc>
                <a:spcPct val="80000"/>
              </a:lnSpc>
            </a:pPr>
            <a:r>
              <a:rPr lang="en-US" sz="2000" b="1" i="1" dirty="0"/>
              <a:t>column_name1, column_name2....</a:t>
            </a:r>
            <a:r>
              <a:rPr lang="en-US" sz="2000" dirty="0"/>
              <a:t> - is the name of the columns</a:t>
            </a:r>
          </a:p>
          <a:p>
            <a:pPr>
              <a:lnSpc>
                <a:spcPct val="80000"/>
              </a:lnSpc>
            </a:pPr>
            <a:r>
              <a:rPr lang="en-US" sz="2000" b="1" i="1" dirty="0" err="1"/>
              <a:t>datatype</a:t>
            </a:r>
            <a:r>
              <a:rPr lang="en-US" sz="2000" dirty="0"/>
              <a:t> - is the </a:t>
            </a:r>
            <a:r>
              <a:rPr lang="en-US" sz="2000" dirty="0" err="1"/>
              <a:t>datatype</a:t>
            </a:r>
            <a:r>
              <a:rPr lang="en-US" sz="2000" dirty="0"/>
              <a:t> for the column like char, date, number etc.</a:t>
            </a:r>
          </a:p>
          <a:p>
            <a:pPr>
              <a:lnSpc>
                <a:spcPct val="80000"/>
              </a:lnSpc>
            </a:pPr>
            <a:endParaRPr lang="en-US" sz="2000" b="1" dirty="0"/>
          </a:p>
          <a:p>
            <a:pPr>
              <a:lnSpc>
                <a:spcPct val="80000"/>
              </a:lnSpc>
            </a:pPr>
            <a:r>
              <a:rPr lang="en-US" sz="2000" b="1" dirty="0"/>
              <a:t>For Example:</a:t>
            </a:r>
            <a:r>
              <a:rPr lang="en-US" sz="2000" dirty="0"/>
              <a:t> If you want to create the employee table, the statement would be like,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CREATE TABLE employee </a:t>
            </a:r>
            <a:br>
              <a:rPr lang="en-US" sz="2000" dirty="0"/>
            </a:br>
            <a:r>
              <a:rPr lang="en-US" sz="2000" dirty="0"/>
              <a:t>( id number(5), </a:t>
            </a:r>
            <a:br>
              <a:rPr lang="en-US" sz="2000" dirty="0"/>
            </a:br>
            <a:r>
              <a:rPr lang="en-US" sz="2000" dirty="0"/>
              <a:t>name char(20), </a:t>
            </a:r>
            <a:br>
              <a:rPr lang="en-US" sz="2000" dirty="0"/>
            </a:br>
            <a:r>
              <a:rPr lang="en-US" sz="2000" dirty="0"/>
              <a:t>dept char(10), </a:t>
            </a:r>
            <a:br>
              <a:rPr lang="en-US" sz="2000" dirty="0"/>
            </a:br>
            <a:r>
              <a:rPr lang="en-US" sz="2000" dirty="0"/>
              <a:t>age number(2), </a:t>
            </a:r>
            <a:br>
              <a:rPr lang="en-US" sz="2000" dirty="0"/>
            </a:br>
            <a:r>
              <a:rPr lang="en-US" sz="2000" dirty="0"/>
              <a:t>salary number(10), </a:t>
            </a:r>
            <a:br>
              <a:rPr lang="en-US" sz="2000" dirty="0"/>
            </a:br>
            <a:r>
              <a:rPr lang="en-US" sz="2000" dirty="0"/>
              <a:t>location char(10) </a:t>
            </a:r>
            <a:br>
              <a:rPr lang="en-US" sz="2000" dirty="0"/>
            </a:b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022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 &amp; Delete records into and from 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INSERT INTO Customers VALUES ('</a:t>
            </a:r>
            <a:r>
              <a:rPr lang="en-US" dirty="0" err="1" smtClean="0"/>
              <a:t>Cardinal','Tom</a:t>
            </a:r>
            <a:r>
              <a:rPr lang="en-US" dirty="0" smtClean="0"/>
              <a:t> B. </a:t>
            </a:r>
            <a:r>
              <a:rPr lang="en-US" dirty="0" err="1" smtClean="0"/>
              <a:t>Erichsen','Skagen</a:t>
            </a:r>
            <a:r>
              <a:rPr lang="en-US" dirty="0" smtClean="0"/>
              <a:t> 21','Stavanger','4006','Norway');</a:t>
            </a:r>
          </a:p>
          <a:p>
            <a:r>
              <a:rPr lang="en-US" dirty="0" smtClean="0"/>
              <a:t>Insert Data Only in Specified Columns</a:t>
            </a:r>
          </a:p>
          <a:p>
            <a:r>
              <a:rPr lang="en-US" dirty="0" smtClean="0"/>
              <a:t>INSERT INTO Customers (</a:t>
            </a:r>
            <a:r>
              <a:rPr lang="en-US" dirty="0" err="1" smtClean="0"/>
              <a:t>CustomerName</a:t>
            </a:r>
            <a:r>
              <a:rPr lang="en-US" dirty="0" smtClean="0"/>
              <a:t>, City, Country) VALUES ('Cardinal', 'Stavanger', 'Norway');</a:t>
            </a:r>
          </a:p>
          <a:p>
            <a:r>
              <a:rPr lang="en-US" dirty="0" smtClean="0"/>
              <a:t>Insert into Customers values(‘&amp;</a:t>
            </a:r>
            <a:r>
              <a:rPr lang="en-US" dirty="0" err="1" smtClean="0"/>
              <a:t>name’,’&amp;city’,’&amp;country</a:t>
            </a:r>
            <a:r>
              <a:rPr lang="en-US" dirty="0" smtClean="0"/>
              <a:t>’);</a:t>
            </a:r>
          </a:p>
          <a:p>
            <a:endParaRPr lang="en-US" dirty="0" smtClean="0"/>
          </a:p>
          <a:p>
            <a:r>
              <a:rPr lang="en-US" dirty="0" smtClean="0"/>
              <a:t>DELETE FROM customers WHERE </a:t>
            </a:r>
            <a:r>
              <a:rPr lang="en-US" dirty="0" err="1" smtClean="0"/>
              <a:t>last_name</a:t>
            </a:r>
            <a:r>
              <a:rPr lang="en-US" dirty="0" smtClean="0"/>
              <a:t> = 'Smith‘;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sequence in insert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334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SQL&gt; CREATE TABLE EMP (EMPNO NUMBER(4) NOT NULL)</a:t>
            </a:r>
          </a:p>
          <a:p>
            <a:r>
              <a:rPr lang="en-US" dirty="0" smtClean="0"/>
              <a:t>SQL&gt; CREATE SEQUENCE </a:t>
            </a:r>
            <a:r>
              <a:rPr lang="en-US" dirty="0" err="1" smtClean="0"/>
              <a:t>MySeq</a:t>
            </a:r>
            <a:r>
              <a:rPr lang="en-US" dirty="0" smtClean="0"/>
              <a:t> </a:t>
            </a:r>
          </a:p>
          <a:p>
            <a:r>
              <a:rPr lang="en-US" dirty="0" smtClean="0"/>
              <a:t>2   INCREMENT BY 1</a:t>
            </a:r>
          </a:p>
          <a:p>
            <a:r>
              <a:rPr lang="en-US" dirty="0" smtClean="0"/>
              <a:t>3 START WITH 1 </a:t>
            </a:r>
          </a:p>
          <a:p>
            <a:r>
              <a:rPr lang="en-US" dirty="0" smtClean="0"/>
              <a:t>4 MAXVALUE 99999</a:t>
            </a:r>
          </a:p>
          <a:p>
            <a:r>
              <a:rPr lang="en-US" dirty="0" smtClean="0"/>
              <a:t>5 NOCACHE </a:t>
            </a:r>
          </a:p>
          <a:p>
            <a:r>
              <a:rPr lang="en-US" dirty="0" smtClean="0"/>
              <a:t>6 NOCYCLE; </a:t>
            </a:r>
          </a:p>
          <a:p>
            <a:r>
              <a:rPr lang="en-US" dirty="0" smtClean="0"/>
              <a:t>Sequence created.</a:t>
            </a:r>
          </a:p>
          <a:p>
            <a:r>
              <a:rPr lang="en-US" dirty="0" smtClean="0"/>
              <a:t>SQL&gt; insert into </a:t>
            </a:r>
            <a:r>
              <a:rPr lang="en-US" dirty="0" err="1" smtClean="0"/>
              <a:t>emp</a:t>
            </a:r>
            <a:r>
              <a:rPr lang="en-US" dirty="0" smtClean="0"/>
              <a:t> (</a:t>
            </a:r>
            <a:r>
              <a:rPr lang="en-US" dirty="0" err="1" smtClean="0"/>
              <a:t>empno</a:t>
            </a:r>
            <a:r>
              <a:rPr lang="en-US" dirty="0" smtClean="0"/>
              <a:t>) values(</a:t>
            </a:r>
            <a:r>
              <a:rPr lang="en-US" dirty="0" err="1" smtClean="0"/>
              <a:t>mySeq.nextVal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SQL&gt; select * from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4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763000" cy="640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 Oracle database, the </a:t>
            </a:r>
            <a:r>
              <a:rPr lang="en-US" sz="2800" dirty="0" err="1"/>
              <a:t>datatype</a:t>
            </a:r>
            <a:r>
              <a:rPr lang="en-US" sz="2800" dirty="0"/>
              <a:t> for an integer column is represented as "number". In Sybase it is represented as "</a:t>
            </a:r>
            <a:r>
              <a:rPr lang="en-US" sz="2800" dirty="0" err="1"/>
              <a:t>int</a:t>
            </a:r>
            <a:r>
              <a:rPr lang="en-US" sz="2800" dirty="0" smtClean="0"/>
              <a:t>".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Oracle provides another way of creating a table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CREATE TABLE </a:t>
            </a:r>
            <a:r>
              <a:rPr lang="en-US" sz="2800" dirty="0" err="1"/>
              <a:t>temp_employee</a:t>
            </a:r>
            <a:r>
              <a:rPr lang="en-US" sz="2800" dirty="0"/>
              <a:t> </a:t>
            </a:r>
            <a:r>
              <a:rPr lang="en-US" sz="2800" dirty="0" smtClean="0"/>
              <a:t>as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SELECT * FROM employee 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In the above statement, </a:t>
            </a:r>
            <a:r>
              <a:rPr lang="en-US" sz="2800" dirty="0" err="1"/>
              <a:t>temp_employee</a:t>
            </a:r>
            <a:r>
              <a:rPr lang="en-US" sz="2800" dirty="0"/>
              <a:t> table is created with the same number of columns and </a:t>
            </a:r>
            <a:r>
              <a:rPr lang="en-US" sz="2800" dirty="0" err="1"/>
              <a:t>datatype</a:t>
            </a:r>
            <a:r>
              <a:rPr lang="en-US" sz="2800" dirty="0"/>
              <a:t> as employee table.</a:t>
            </a:r>
          </a:p>
        </p:txBody>
      </p:sp>
    </p:spTree>
    <p:extLst>
      <p:ext uri="{BB962C8B-B14F-4D97-AF65-F5344CB8AC3E}">
        <p14:creationId xmlns:p14="http://schemas.microsoft.com/office/powerpoint/2010/main" val="5798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Truncate &amp; drop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TRUNCATE TABLE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The SQL </a:t>
            </a:r>
            <a:r>
              <a:rPr lang="en-US" b="1" dirty="0" smtClean="0"/>
              <a:t>TRUNCATE TABLE</a:t>
            </a:r>
            <a:r>
              <a:rPr lang="en-US" dirty="0" smtClean="0"/>
              <a:t> command is used to delete complete data from an existing table.</a:t>
            </a:r>
          </a:p>
          <a:p>
            <a:r>
              <a:rPr lang="en-US" dirty="0" smtClean="0"/>
              <a:t>SQL &gt; TRUNCATE TABLE CUSTOMERS;</a:t>
            </a:r>
          </a:p>
          <a:p>
            <a:r>
              <a:rPr lang="en-US" dirty="0" smtClean="0"/>
              <a:t>Now, CUSTOMERS table is truncated and following would be the output from SELECT statement:</a:t>
            </a:r>
          </a:p>
          <a:p>
            <a:r>
              <a:rPr lang="en-US" dirty="0" smtClean="0"/>
              <a:t>SQL&gt; SELECT * FROM CUSTOMERS;</a:t>
            </a:r>
          </a:p>
          <a:p>
            <a:r>
              <a:rPr lang="en-US" dirty="0" smtClean="0"/>
              <a:t> Empty set (0.00 sec)</a:t>
            </a:r>
          </a:p>
          <a:p>
            <a:r>
              <a:rPr lang="en-US" dirty="0" smtClean="0"/>
              <a:t>You can also use DROP TABLE command to delete complete table but it would remove complete table structure form the database and you would need to re-create this table once again if you wish you store some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6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/>
              <a:t>SQL Integrity Constraints</a:t>
            </a:r>
            <a:br>
              <a:rPr lang="en-US" sz="4000" b="1"/>
            </a:br>
            <a:endParaRPr lang="en-US" sz="4000" b="1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Integrity Constraints are used to apply business rules for the database tables.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The constraints available in SQL </a:t>
            </a:r>
            <a:r>
              <a:rPr lang="en-US" sz="2000" dirty="0" smtClean="0"/>
              <a:t>are </a:t>
            </a:r>
            <a:r>
              <a:rPr lang="en-US" sz="2000" b="1" dirty="0" err="1" smtClean="0"/>
              <a:t>Primarykey</a:t>
            </a:r>
            <a:r>
              <a:rPr lang="en-US" sz="2000" b="1" dirty="0" smtClean="0"/>
              <a:t>,</a:t>
            </a:r>
            <a:r>
              <a:rPr lang="en-US" sz="2000" dirty="0"/>
              <a:t> </a:t>
            </a:r>
            <a:r>
              <a:rPr lang="en-US" sz="2000" b="1" dirty="0"/>
              <a:t>Foreign Key, Not Null, Unique, </a:t>
            </a:r>
            <a:r>
              <a:rPr lang="en-US" sz="2000" b="1" dirty="0" smtClean="0"/>
              <a:t>Check, DEFAULT.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Constraints can be defined in two ways </a:t>
            </a:r>
            <a:br>
              <a:rPr lang="en-US" sz="2000" dirty="0"/>
            </a:br>
            <a:r>
              <a:rPr lang="en-US" sz="2000" dirty="0"/>
              <a:t>1) The constraints can be specified immediately after the column definition. This is called column-level definition. </a:t>
            </a:r>
            <a:br>
              <a:rPr lang="en-US" sz="2000" dirty="0"/>
            </a:br>
            <a:r>
              <a:rPr lang="en-US" sz="2000" dirty="0"/>
              <a:t>2) The constraints can be specified after all the columns are defined. This is called table-level definition. </a:t>
            </a:r>
            <a:br>
              <a:rPr lang="en-US" sz="2000" dirty="0"/>
            </a:br>
            <a:endParaRPr lang="en-US" sz="20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/>
              <a:t>1) SQL Primary key: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This constraint defines a column or combination of columns which uniquely identifies each row in the table.</a:t>
            </a:r>
            <a:endParaRPr lang="en-US" sz="2000" b="1" dirty="0"/>
          </a:p>
          <a:p>
            <a:pPr lvl="1">
              <a:lnSpc>
                <a:spcPct val="80000"/>
              </a:lnSpc>
            </a:pPr>
            <a:r>
              <a:rPr lang="en-US" sz="1600" b="1" dirty="0"/>
              <a:t>Syntax to define a Primary key at column level:</a:t>
            </a: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column name </a:t>
            </a:r>
            <a:r>
              <a:rPr lang="en-US" sz="1800" dirty="0" err="1"/>
              <a:t>datatype</a:t>
            </a:r>
            <a:r>
              <a:rPr lang="en-US" sz="1800" dirty="0"/>
              <a:t> [CONSTRAINT </a:t>
            </a:r>
            <a:r>
              <a:rPr lang="en-US" sz="1800" dirty="0" err="1"/>
              <a:t>constraint_name</a:t>
            </a:r>
            <a:r>
              <a:rPr lang="en-US" sz="1800" dirty="0"/>
              <a:t>] PRIMARY KEY</a:t>
            </a:r>
          </a:p>
        </p:txBody>
      </p:sp>
    </p:spTree>
    <p:extLst>
      <p:ext uri="{BB962C8B-B14F-4D97-AF65-F5344CB8AC3E}">
        <p14:creationId xmlns:p14="http://schemas.microsoft.com/office/powerpoint/2010/main" val="25481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/>
              <a:t>Syntax to define a Primary key at table level:</a:t>
            </a:r>
            <a:endParaRPr lang="en-US" sz="2800" dirty="0"/>
          </a:p>
          <a:p>
            <a:pPr lvl="1"/>
            <a:r>
              <a:rPr lang="en-US" sz="2400" dirty="0"/>
              <a:t>[CONSTRAINT </a:t>
            </a:r>
            <a:r>
              <a:rPr lang="en-US" sz="2400" dirty="0" err="1"/>
              <a:t>constraint_name</a:t>
            </a:r>
            <a:r>
              <a:rPr lang="en-US" sz="2400" dirty="0"/>
              <a:t>] PRIMARY KEY (column_name1,column_name2,..)</a:t>
            </a:r>
          </a:p>
          <a:p>
            <a:r>
              <a:rPr lang="en-US" sz="2800" b="1" dirty="0"/>
              <a:t>column_name1, column_name2</a:t>
            </a:r>
            <a:r>
              <a:rPr lang="en-US" sz="2800" dirty="0"/>
              <a:t> are the names of the columns which define the primary Key.</a:t>
            </a:r>
          </a:p>
          <a:p>
            <a:r>
              <a:rPr lang="en-US" sz="2800" dirty="0"/>
              <a:t>The syntax within the bracket i.e. [CONSTRAINT </a:t>
            </a:r>
            <a:r>
              <a:rPr lang="en-US" sz="2800" dirty="0" err="1"/>
              <a:t>constraint_name</a:t>
            </a:r>
            <a:r>
              <a:rPr lang="en-US" sz="2800" dirty="0"/>
              <a:t>] is optional.</a:t>
            </a:r>
          </a:p>
          <a:p>
            <a:pPr>
              <a:buFont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4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534400" cy="6553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b="1" dirty="0"/>
              <a:t>For Example:</a:t>
            </a:r>
            <a:r>
              <a:rPr lang="en-US" sz="1600" dirty="0"/>
              <a:t> To create an employee table with Primary Key constraint, the query would be like.</a:t>
            </a:r>
            <a:endParaRPr lang="en-US" sz="1600" b="1" dirty="0"/>
          </a:p>
          <a:p>
            <a:pPr>
              <a:lnSpc>
                <a:spcPct val="80000"/>
              </a:lnSpc>
            </a:pPr>
            <a:r>
              <a:rPr lang="en-US" sz="1600" b="1" dirty="0"/>
              <a:t>Primary Key at table level: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dirty="0"/>
              <a:t>CREATE TABLE employee </a:t>
            </a:r>
            <a:br>
              <a:rPr lang="en-US" sz="1600" dirty="0"/>
            </a:br>
            <a:r>
              <a:rPr lang="en-US" sz="1600" dirty="0"/>
              <a:t>( id number(5) PRIMARY KEY, </a:t>
            </a:r>
            <a:br>
              <a:rPr lang="en-US" sz="1600" dirty="0"/>
            </a:br>
            <a:r>
              <a:rPr lang="en-US" sz="1600" dirty="0"/>
              <a:t>name char(20), </a:t>
            </a:r>
            <a:br>
              <a:rPr lang="en-US" sz="1600" dirty="0"/>
            </a:br>
            <a:r>
              <a:rPr lang="en-US" sz="1600" dirty="0"/>
              <a:t>dept char(10), </a:t>
            </a:r>
            <a:br>
              <a:rPr lang="en-US" sz="1600" dirty="0"/>
            </a:br>
            <a:r>
              <a:rPr lang="en-US" sz="1600" dirty="0"/>
              <a:t>age number(2), </a:t>
            </a:r>
            <a:br>
              <a:rPr lang="en-US" sz="1600" dirty="0"/>
            </a:br>
            <a:r>
              <a:rPr lang="en-US" sz="1600" dirty="0"/>
              <a:t>salary number(10), </a:t>
            </a:r>
            <a:br>
              <a:rPr lang="en-US" sz="1600" dirty="0"/>
            </a:br>
            <a:r>
              <a:rPr lang="en-US" sz="1600" dirty="0"/>
              <a:t>location char(10) </a:t>
            </a:r>
            <a:br>
              <a:rPr lang="en-US" sz="1600" dirty="0"/>
            </a:br>
            <a:r>
              <a:rPr lang="en-US" sz="1600" dirty="0"/>
              <a:t>);</a:t>
            </a:r>
            <a:br>
              <a:rPr lang="en-US" sz="1600" dirty="0"/>
            </a:b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          or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CREATE TABLE employee</a:t>
            </a:r>
            <a:br>
              <a:rPr lang="en-US" sz="1600" dirty="0"/>
            </a:br>
            <a:r>
              <a:rPr lang="en-US" sz="1600" dirty="0"/>
              <a:t>( id number(5) CONSTRAINT </a:t>
            </a:r>
            <a:r>
              <a:rPr lang="en-US" sz="1600" dirty="0" err="1"/>
              <a:t>emp_id_pk</a:t>
            </a:r>
            <a:r>
              <a:rPr lang="en-US" sz="1600" dirty="0"/>
              <a:t> PRIMARY KEY, </a:t>
            </a:r>
            <a:br>
              <a:rPr lang="en-US" sz="1600" dirty="0"/>
            </a:br>
            <a:r>
              <a:rPr lang="en-US" sz="1600" dirty="0"/>
              <a:t>name char(20),</a:t>
            </a:r>
            <a:br>
              <a:rPr lang="en-US" sz="1600" dirty="0"/>
            </a:br>
            <a:r>
              <a:rPr lang="en-US" sz="1600" dirty="0"/>
              <a:t>dept char(10),</a:t>
            </a:r>
            <a:br>
              <a:rPr lang="en-US" sz="1600" dirty="0"/>
            </a:br>
            <a:r>
              <a:rPr lang="en-US" sz="1600" dirty="0"/>
              <a:t>age number(2),</a:t>
            </a:r>
            <a:br>
              <a:rPr lang="en-US" sz="1600" dirty="0"/>
            </a:br>
            <a:r>
              <a:rPr lang="en-US" sz="1600" dirty="0"/>
              <a:t>salary number(10),</a:t>
            </a:r>
            <a:br>
              <a:rPr lang="en-US" sz="1600" dirty="0"/>
            </a:br>
            <a:r>
              <a:rPr lang="en-US" sz="1600" dirty="0"/>
              <a:t>location char(10)</a:t>
            </a:r>
            <a:br>
              <a:rPr lang="en-US" sz="1600" dirty="0"/>
            </a:br>
            <a:r>
              <a:rPr lang="en-US" sz="1600" dirty="0"/>
              <a:t>);</a:t>
            </a:r>
          </a:p>
          <a:p>
            <a:pPr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b="1" dirty="0"/>
              <a:t>Primary Key at table level: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dirty="0"/>
              <a:t>CREATE TABLE employee </a:t>
            </a:r>
            <a:br>
              <a:rPr lang="en-US" sz="1600" dirty="0"/>
            </a:br>
            <a:r>
              <a:rPr lang="en-US" sz="1600" dirty="0"/>
              <a:t>( id number(5), </a:t>
            </a:r>
            <a:br>
              <a:rPr lang="en-US" sz="1600" dirty="0"/>
            </a:br>
            <a:r>
              <a:rPr lang="en-US" sz="1600" dirty="0"/>
              <a:t>name char(20),</a:t>
            </a:r>
            <a:br>
              <a:rPr lang="en-US" sz="1600" dirty="0"/>
            </a:br>
            <a:r>
              <a:rPr lang="en-US" sz="1600" dirty="0"/>
              <a:t>dept char(10),</a:t>
            </a:r>
            <a:br>
              <a:rPr lang="en-US" sz="1600" dirty="0"/>
            </a:br>
            <a:r>
              <a:rPr lang="en-US" sz="1600" dirty="0"/>
              <a:t>age number(2),</a:t>
            </a:r>
            <a:br>
              <a:rPr lang="en-US" sz="1600" dirty="0"/>
            </a:br>
            <a:r>
              <a:rPr lang="en-US" sz="1600" dirty="0"/>
              <a:t>salary number(10),</a:t>
            </a:r>
            <a:br>
              <a:rPr lang="en-US" sz="1600" dirty="0"/>
            </a:br>
            <a:r>
              <a:rPr lang="en-US" sz="1600" dirty="0"/>
              <a:t>location char(10),</a:t>
            </a:r>
            <a:br>
              <a:rPr lang="en-US" sz="1600" dirty="0"/>
            </a:br>
            <a:r>
              <a:rPr lang="en-US" sz="1600" dirty="0"/>
              <a:t>CONSTRAINT </a:t>
            </a:r>
            <a:r>
              <a:rPr lang="en-US" sz="1600" dirty="0" err="1"/>
              <a:t>emp_id_pk</a:t>
            </a:r>
            <a:r>
              <a:rPr lang="en-US" sz="1600" dirty="0"/>
              <a:t> PRIMARY KEY (id)</a:t>
            </a:r>
            <a:br>
              <a:rPr lang="en-US" sz="1600" dirty="0"/>
            </a:br>
            <a:r>
              <a:rPr lang="en-US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815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0"/>
            <a:ext cx="8839200" cy="67056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2) SQL Foreign key or Referential Integrity :</a:t>
            </a:r>
          </a:p>
          <a:p>
            <a:r>
              <a:rPr lang="en-US" sz="2800" dirty="0"/>
              <a:t>This constraint identifies any column referencing the PRIMARY KEY in another table. </a:t>
            </a:r>
          </a:p>
          <a:p>
            <a:r>
              <a:rPr lang="en-US" sz="2800" dirty="0"/>
              <a:t>It establishes a relationship between two columns in the same table or between different tables.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For a column to be defined as a Foreign Key, it should be a defined as a Primary Key in the table which it is referring.</a:t>
            </a:r>
          </a:p>
          <a:p>
            <a:r>
              <a:rPr lang="en-US" sz="2800" dirty="0"/>
              <a:t>One or more columns can be defined as Foreign key.</a:t>
            </a:r>
            <a:endParaRPr lang="en-US" sz="2800" b="1" dirty="0"/>
          </a:p>
          <a:p>
            <a:r>
              <a:rPr lang="en-US" sz="2800" b="1" dirty="0"/>
              <a:t>Syntax to define a Foreign key at column level:</a:t>
            </a:r>
            <a:endParaRPr lang="en-US" sz="2800" dirty="0"/>
          </a:p>
          <a:p>
            <a:r>
              <a:rPr lang="en-US" sz="2800" dirty="0"/>
              <a:t>[CONSTRAINT </a:t>
            </a:r>
            <a:r>
              <a:rPr lang="en-US" sz="2800" dirty="0" err="1"/>
              <a:t>constraint_name</a:t>
            </a:r>
            <a:r>
              <a:rPr lang="en-US" sz="2800" dirty="0"/>
              <a:t>] REFERENCES </a:t>
            </a:r>
            <a:r>
              <a:rPr lang="en-US" sz="2800" dirty="0" err="1"/>
              <a:t>Referenced_Table_name</a:t>
            </a:r>
            <a:r>
              <a:rPr lang="en-US" sz="2800" dirty="0"/>
              <a:t>(</a:t>
            </a:r>
            <a:r>
              <a:rPr lang="en-US" sz="2800" dirty="0" err="1"/>
              <a:t>column_name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24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0"/>
            <a:ext cx="8991600" cy="662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/>
              <a:t>Syntax to define a Foreign key at table level: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[CONSTRAINT constraint_name] FOREIGN KEY(column_name) REFERENCES referenced_table_name(column_name);</a:t>
            </a:r>
            <a:endParaRPr lang="en-US" sz="2800" b="1"/>
          </a:p>
          <a:p>
            <a:pPr>
              <a:lnSpc>
                <a:spcPct val="90000"/>
              </a:lnSpc>
            </a:pPr>
            <a:r>
              <a:rPr lang="en-US" sz="2800" b="1"/>
              <a:t>For Example: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1) Lets use the "product" table and "order_items". </a:t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r>
              <a:rPr lang="en-US" sz="2800" b="1"/>
              <a:t>Foreign Key at column level: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CREATE TABLE product </a:t>
            </a:r>
            <a:br>
              <a:rPr lang="en-US" sz="2800"/>
            </a:br>
            <a:r>
              <a:rPr lang="en-US" sz="2800"/>
              <a:t>( product_id number(5) CONSTRAINT pd_id_pk PRIMARY KEY, </a:t>
            </a:r>
            <a:br>
              <a:rPr lang="en-US" sz="2800"/>
            </a:br>
            <a:r>
              <a:rPr lang="en-US" sz="2800"/>
              <a:t>product_name char(20),</a:t>
            </a:r>
            <a:br>
              <a:rPr lang="en-US" sz="2800"/>
            </a:br>
            <a:r>
              <a:rPr lang="en-US" sz="2800"/>
              <a:t>supplier_name char(20),</a:t>
            </a:r>
            <a:br>
              <a:rPr lang="en-US" sz="2800"/>
            </a:br>
            <a:r>
              <a:rPr lang="en-US" sz="2800"/>
              <a:t>unit_price number(10)</a:t>
            </a:r>
            <a:br>
              <a:rPr lang="en-US" sz="2800"/>
            </a:br>
            <a:r>
              <a:rPr lang="en-US" sz="280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4254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CREATE TABLE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TABLE </a:t>
            </a:r>
            <a:r>
              <a:rPr lang="en-US" dirty="0" err="1" smtClean="0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column_name1 </a:t>
            </a:r>
            <a:r>
              <a:rPr lang="en-US" dirty="0" err="1" smtClean="0"/>
              <a:t>data_type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column_name2 </a:t>
            </a:r>
            <a:r>
              <a:rPr lang="en-US" dirty="0" err="1" smtClean="0"/>
              <a:t>data_type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column_name3 </a:t>
            </a:r>
            <a:r>
              <a:rPr lang="en-US" dirty="0" err="1" smtClean="0"/>
              <a:t>data_type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....</a:t>
            </a:r>
            <a:br>
              <a:rPr lang="en-US" dirty="0" smtClean="0"/>
            </a:br>
            <a:r>
              <a:rPr lang="en-US" dirty="0" smtClean="0"/>
              <a:t>)</a:t>
            </a:r>
          </a:p>
          <a:p>
            <a:r>
              <a:rPr lang="en-US" dirty="0" smtClean="0"/>
              <a:t>To list the tables created:-</a:t>
            </a:r>
          </a:p>
          <a:p>
            <a:pPr lvl="1"/>
            <a:r>
              <a:rPr lang="en-US" b="1" dirty="0" smtClean="0"/>
              <a:t>SELECT * FROM TAB;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"/>
            <a:ext cx="8991600" cy="6705600"/>
          </a:xfrm>
        </p:spPr>
        <p:txBody>
          <a:bodyPr/>
          <a:lstStyle/>
          <a:p>
            <a:r>
              <a:rPr lang="en-US" dirty="0"/>
              <a:t>CREATE TABLE </a:t>
            </a:r>
            <a:r>
              <a:rPr lang="en-US" dirty="0" err="1"/>
              <a:t>order_items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 </a:t>
            </a:r>
            <a:r>
              <a:rPr lang="en-US" dirty="0" err="1"/>
              <a:t>order_id</a:t>
            </a:r>
            <a:r>
              <a:rPr lang="en-US" dirty="0"/>
              <a:t> number(5) CONSTRAINT </a:t>
            </a:r>
            <a:r>
              <a:rPr lang="en-US" dirty="0" err="1"/>
              <a:t>od_id_pk</a:t>
            </a:r>
            <a:r>
              <a:rPr lang="en-US" dirty="0"/>
              <a:t> PRIMARY KEY,</a:t>
            </a:r>
            <a:br>
              <a:rPr lang="en-US" dirty="0"/>
            </a:br>
            <a:r>
              <a:rPr lang="en-US" dirty="0" err="1"/>
              <a:t>product_id</a:t>
            </a:r>
            <a:r>
              <a:rPr lang="en-US" dirty="0"/>
              <a:t> number(5) CONSTRAINT </a:t>
            </a:r>
            <a:r>
              <a:rPr lang="en-US" dirty="0" err="1"/>
              <a:t>pd_id_fk</a:t>
            </a:r>
            <a:r>
              <a:rPr lang="en-US" dirty="0"/>
              <a:t> </a:t>
            </a:r>
            <a:r>
              <a:rPr lang="en-US" dirty="0" smtClean="0"/>
              <a:t>REFERENCES  </a:t>
            </a:r>
            <a:r>
              <a:rPr lang="en-US" dirty="0"/>
              <a:t>product(</a:t>
            </a:r>
            <a:r>
              <a:rPr lang="en-US" dirty="0" err="1"/>
              <a:t>product_id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 err="1"/>
              <a:t>product_name</a:t>
            </a:r>
            <a:r>
              <a:rPr lang="en-US" dirty="0"/>
              <a:t> char(20),</a:t>
            </a:r>
            <a:br>
              <a:rPr lang="en-US" dirty="0"/>
            </a:br>
            <a:r>
              <a:rPr lang="en-US" dirty="0" err="1"/>
              <a:t>supplier_name</a:t>
            </a:r>
            <a:r>
              <a:rPr lang="en-US" dirty="0"/>
              <a:t> char(20),</a:t>
            </a:r>
            <a:br>
              <a:rPr lang="en-US" dirty="0"/>
            </a:br>
            <a:r>
              <a:rPr lang="en-US" dirty="0" err="1"/>
              <a:t>unit_price</a:t>
            </a:r>
            <a:r>
              <a:rPr lang="en-US" dirty="0"/>
              <a:t> number(10)</a:t>
            </a:r>
            <a:br>
              <a:rPr lang="en-US" dirty="0"/>
            </a:br>
            <a:r>
              <a:rPr lang="en-US" dirty="0"/>
              <a:t>); </a:t>
            </a:r>
            <a:endParaRPr lang="en-US" dirty="0" smtClean="0"/>
          </a:p>
          <a:p>
            <a:r>
              <a:rPr lang="en-US" b="1" dirty="0" smtClean="0"/>
              <a:t>Drop table </a:t>
            </a:r>
            <a:r>
              <a:rPr lang="en-US" b="1" dirty="0" err="1" smtClean="0"/>
              <a:t>tablename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877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8991600" cy="685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dirty="0"/>
              <a:t>Foreign Key at table level: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CREATE TABLE </a:t>
            </a:r>
            <a:r>
              <a:rPr lang="en-US" sz="2000" dirty="0" err="1"/>
              <a:t>order_items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( </a:t>
            </a:r>
            <a:r>
              <a:rPr lang="en-US" sz="2000" dirty="0" err="1"/>
              <a:t>order_id</a:t>
            </a:r>
            <a:r>
              <a:rPr lang="en-US" sz="2000" dirty="0"/>
              <a:t> number(5),</a:t>
            </a:r>
            <a:br>
              <a:rPr lang="en-US" sz="2000" dirty="0"/>
            </a:br>
            <a:r>
              <a:rPr lang="en-US" sz="2000" dirty="0" err="1"/>
              <a:t>product_id</a:t>
            </a:r>
            <a:r>
              <a:rPr lang="en-US" sz="2000" dirty="0"/>
              <a:t> number(5),</a:t>
            </a:r>
            <a:br>
              <a:rPr lang="en-US" sz="2000" dirty="0"/>
            </a:br>
            <a:r>
              <a:rPr lang="en-US" sz="2000" dirty="0" err="1"/>
              <a:t>product_name</a:t>
            </a:r>
            <a:r>
              <a:rPr lang="en-US" sz="2000" dirty="0"/>
              <a:t> char(20),</a:t>
            </a:r>
            <a:br>
              <a:rPr lang="en-US" sz="2000" dirty="0"/>
            </a:br>
            <a:r>
              <a:rPr lang="en-US" sz="2000" dirty="0" err="1"/>
              <a:t>supplier_name</a:t>
            </a:r>
            <a:r>
              <a:rPr lang="en-US" sz="2000" dirty="0"/>
              <a:t> char(20),</a:t>
            </a:r>
            <a:br>
              <a:rPr lang="en-US" sz="2000" dirty="0"/>
            </a:br>
            <a:r>
              <a:rPr lang="en-US" sz="2000" dirty="0" err="1"/>
              <a:t>unit_price</a:t>
            </a:r>
            <a:r>
              <a:rPr lang="en-US" sz="2000" dirty="0"/>
              <a:t> number(10),</a:t>
            </a:r>
            <a:br>
              <a:rPr lang="en-US" sz="2000" dirty="0"/>
            </a:br>
            <a:r>
              <a:rPr lang="en-US" sz="2000" dirty="0"/>
              <a:t>CONSTRAINT </a:t>
            </a:r>
            <a:r>
              <a:rPr lang="en-US" sz="2000" dirty="0" err="1"/>
              <a:t>od_id_pk</a:t>
            </a:r>
            <a:r>
              <a:rPr lang="en-US" sz="2000" dirty="0"/>
              <a:t> PRIMARY KEY(</a:t>
            </a:r>
            <a:r>
              <a:rPr lang="en-US" sz="2000" dirty="0" err="1"/>
              <a:t>order_id</a:t>
            </a:r>
            <a:r>
              <a:rPr lang="en-US" sz="2000" dirty="0"/>
              <a:t>),</a:t>
            </a:r>
            <a:br>
              <a:rPr lang="en-US" sz="2000" dirty="0"/>
            </a:br>
            <a:r>
              <a:rPr lang="en-US" sz="2000" dirty="0"/>
              <a:t>CONSTRAINT </a:t>
            </a:r>
            <a:r>
              <a:rPr lang="en-US" sz="2000" dirty="0" err="1"/>
              <a:t>pd_id_fk</a:t>
            </a:r>
            <a:r>
              <a:rPr lang="en-US" sz="2000" dirty="0"/>
              <a:t> FOREIGN KEY(</a:t>
            </a:r>
            <a:r>
              <a:rPr lang="en-US" sz="2000" dirty="0" err="1"/>
              <a:t>product_id</a:t>
            </a:r>
            <a:r>
              <a:rPr lang="en-US" sz="2000" dirty="0"/>
              <a:t>) REFERENCES product(</a:t>
            </a:r>
            <a:r>
              <a:rPr lang="en-US" sz="2000" dirty="0" err="1"/>
              <a:t>product_id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);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2) If the employee table has a '</a:t>
            </a:r>
            <a:r>
              <a:rPr lang="en-US" sz="2000" dirty="0" err="1"/>
              <a:t>mgr_id</a:t>
            </a:r>
            <a:r>
              <a:rPr lang="en-US" sz="2000" dirty="0"/>
              <a:t>' </a:t>
            </a:r>
            <a:r>
              <a:rPr lang="en-US" sz="2000" dirty="0" err="1"/>
              <a:t>i.e</a:t>
            </a:r>
            <a:r>
              <a:rPr lang="en-US" sz="2000" dirty="0"/>
              <a:t>, manager id as a foreign key which references primary key 'id' within the same table, the query would be like,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CREATE TABLE employee</a:t>
            </a:r>
            <a:br>
              <a:rPr lang="en-US" sz="2000" dirty="0"/>
            </a:br>
            <a:r>
              <a:rPr lang="en-US" sz="2000" dirty="0"/>
              <a:t>( id number(5) PRIMARY KEY,</a:t>
            </a:r>
            <a:br>
              <a:rPr lang="en-US" sz="2000" dirty="0"/>
            </a:br>
            <a:r>
              <a:rPr lang="en-US" sz="2000" dirty="0"/>
              <a:t>name char(20),</a:t>
            </a:r>
            <a:br>
              <a:rPr lang="en-US" sz="2000" dirty="0"/>
            </a:br>
            <a:r>
              <a:rPr lang="en-US" sz="2000" dirty="0"/>
              <a:t>dept char(10),</a:t>
            </a:r>
            <a:br>
              <a:rPr lang="en-US" sz="2000" dirty="0"/>
            </a:br>
            <a:r>
              <a:rPr lang="en-US" sz="2000" dirty="0"/>
              <a:t>age number(2),</a:t>
            </a:r>
            <a:br>
              <a:rPr lang="en-US" sz="2000" dirty="0"/>
            </a:br>
            <a:r>
              <a:rPr lang="en-US" sz="2000" dirty="0" err="1"/>
              <a:t>mgr_id</a:t>
            </a:r>
            <a:r>
              <a:rPr lang="en-US" sz="2000" dirty="0"/>
              <a:t> number(5) REFERENCES employee(id),</a:t>
            </a:r>
            <a:br>
              <a:rPr lang="en-US" sz="2000" dirty="0"/>
            </a:br>
            <a:r>
              <a:rPr lang="en-US" sz="2000" dirty="0"/>
              <a:t>salary number(10),</a:t>
            </a:r>
            <a:br>
              <a:rPr lang="en-US" sz="2000" dirty="0"/>
            </a:br>
            <a:r>
              <a:rPr lang="en-US" sz="2000" dirty="0"/>
              <a:t>location char(10) </a:t>
            </a:r>
            <a:br>
              <a:rPr lang="en-US" sz="2000" dirty="0"/>
            </a:br>
            <a:r>
              <a:rPr lang="en-US" sz="2000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411214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/>
              <a:t> 3) SQL Not Null Constraint </a:t>
            </a:r>
            <a:br>
              <a:rPr lang="en-US" sz="4000" b="1"/>
            </a:br>
            <a:endParaRPr lang="en-US" sz="4000" b="1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382000" cy="579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This constraint ensures all rows in the table contain a definite value for the column which is specified as not null. Which means a null value is not allowed.</a:t>
            </a:r>
          </a:p>
          <a:p>
            <a:pPr>
              <a:lnSpc>
                <a:spcPct val="80000"/>
              </a:lnSpc>
            </a:pPr>
            <a:endParaRPr lang="en-US" sz="2400" b="1"/>
          </a:p>
          <a:p>
            <a:pPr>
              <a:lnSpc>
                <a:spcPct val="80000"/>
              </a:lnSpc>
            </a:pPr>
            <a:r>
              <a:rPr lang="en-US" sz="2400" b="1"/>
              <a:t>Syntax to define a Not Null constraint:</a:t>
            </a: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[CONSTRAINT constraint name] NOT NULL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/>
          </a:p>
          <a:p>
            <a:pPr>
              <a:lnSpc>
                <a:spcPct val="80000"/>
              </a:lnSpc>
            </a:pPr>
            <a:r>
              <a:rPr lang="en-US" sz="2400" b="1"/>
              <a:t>For Example:</a:t>
            </a:r>
            <a:r>
              <a:rPr lang="en-US" sz="2400"/>
              <a:t> To create a employee table without Null value, the query would be like</a:t>
            </a:r>
          </a:p>
          <a:p>
            <a:pPr>
              <a:lnSpc>
                <a:spcPct val="80000"/>
              </a:lnSpc>
            </a:pPr>
            <a:r>
              <a:rPr lang="en-US" sz="2400"/>
              <a:t>CREATE TABLE employee</a:t>
            </a:r>
            <a:br>
              <a:rPr lang="en-US" sz="2400"/>
            </a:br>
            <a:r>
              <a:rPr lang="en-US" sz="2400"/>
              <a:t>( id number(5),</a:t>
            </a:r>
            <a:br>
              <a:rPr lang="en-US" sz="2400"/>
            </a:br>
            <a:r>
              <a:rPr lang="en-US" sz="2400"/>
              <a:t>name char(20) CONSTRAINT nm_nn NOT NULL,</a:t>
            </a:r>
            <a:br>
              <a:rPr lang="en-US" sz="2400"/>
            </a:br>
            <a:r>
              <a:rPr lang="en-US" sz="2400"/>
              <a:t>dept char(10),</a:t>
            </a:r>
            <a:br>
              <a:rPr lang="en-US" sz="2400"/>
            </a:br>
            <a:r>
              <a:rPr lang="en-US" sz="2400"/>
              <a:t>age number(2),</a:t>
            </a:r>
            <a:br>
              <a:rPr lang="en-US" sz="2400"/>
            </a:br>
            <a:r>
              <a:rPr lang="en-US" sz="2400"/>
              <a:t>salary number(10),</a:t>
            </a:r>
            <a:br>
              <a:rPr lang="en-US" sz="2400"/>
            </a:br>
            <a:r>
              <a:rPr lang="en-US" sz="2400"/>
              <a:t>location char(10) </a:t>
            </a:r>
            <a:br>
              <a:rPr lang="en-US" sz="2400"/>
            </a:br>
            <a:r>
              <a:rPr lang="en-US" sz="240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2189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/>
              <a:t>4)  SQL Unique Key</a:t>
            </a:r>
            <a:br>
              <a:rPr lang="en-US" sz="4000" b="1"/>
            </a:br>
            <a:endParaRPr lang="en-US" sz="4000" b="1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This constraint ensures that a column or a group of columns in each row have a distinct value. </a:t>
            </a:r>
          </a:p>
          <a:p>
            <a:pPr>
              <a:lnSpc>
                <a:spcPct val="80000"/>
              </a:lnSpc>
            </a:pPr>
            <a:r>
              <a:rPr lang="en-US" sz="2000"/>
              <a:t>A column(s) can have a null value but the values cannot be duplicated.</a:t>
            </a:r>
            <a:endParaRPr lang="en-US" sz="2000" b="1"/>
          </a:p>
          <a:p>
            <a:pPr>
              <a:lnSpc>
                <a:spcPct val="80000"/>
              </a:lnSpc>
            </a:pPr>
            <a:endParaRPr lang="en-US" sz="2000" b="1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Syntax to define a Unique key at column level:</a:t>
            </a: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[CONSTRAINT constraint_name] UNIQUE</a:t>
            </a:r>
          </a:p>
          <a:p>
            <a:pPr>
              <a:lnSpc>
                <a:spcPct val="80000"/>
              </a:lnSpc>
            </a:pPr>
            <a:endParaRPr lang="en-US" sz="2000" b="1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Syntax to define a Unique key at table level:</a:t>
            </a: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[CONSTRAINT constraint_name] UNIQUE(column_name)</a:t>
            </a:r>
            <a:endParaRPr lang="en-US" sz="2000" b="1"/>
          </a:p>
          <a:p>
            <a:pPr>
              <a:lnSpc>
                <a:spcPct val="80000"/>
              </a:lnSpc>
            </a:pPr>
            <a:endParaRPr lang="en-US" sz="2000" b="1"/>
          </a:p>
          <a:p>
            <a:pPr>
              <a:lnSpc>
                <a:spcPct val="80000"/>
              </a:lnSpc>
            </a:pPr>
            <a:r>
              <a:rPr lang="en-US" sz="2000" b="1"/>
              <a:t>For Example: </a:t>
            </a:r>
            <a:r>
              <a:rPr lang="en-US" sz="2000"/>
              <a:t>To create an employee table with Unique key, the query would be like,</a:t>
            </a:r>
            <a:endParaRPr lang="en-US" sz="2000" b="1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Unique Key at column level:</a:t>
            </a: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CREATE TABLE employee</a:t>
            </a:r>
            <a:br>
              <a:rPr lang="en-US" sz="2000"/>
            </a:br>
            <a:r>
              <a:rPr lang="en-US" sz="2000"/>
              <a:t>( id number(5) PRIMARY KEY,</a:t>
            </a:r>
            <a:br>
              <a:rPr lang="en-US" sz="2000"/>
            </a:br>
            <a:r>
              <a:rPr lang="en-US" sz="2000"/>
              <a:t>name char(20),</a:t>
            </a:r>
            <a:br>
              <a:rPr lang="en-US" sz="2000"/>
            </a:br>
            <a:r>
              <a:rPr lang="en-US" sz="2000"/>
              <a:t>dept char(10),</a:t>
            </a:r>
            <a:br>
              <a:rPr lang="en-US" sz="2000"/>
            </a:br>
            <a:r>
              <a:rPr lang="en-US" sz="2000"/>
              <a:t>age number(2),</a:t>
            </a:r>
            <a:br>
              <a:rPr lang="en-US" sz="2000"/>
            </a:br>
            <a:r>
              <a:rPr lang="en-US" sz="2000"/>
              <a:t>salary number(10),</a:t>
            </a:r>
            <a:br>
              <a:rPr lang="en-US" sz="2000"/>
            </a:br>
            <a:r>
              <a:rPr lang="en-US" sz="2000"/>
              <a:t>location char(10) UNIQUE </a:t>
            </a:r>
            <a:br>
              <a:rPr lang="en-US" sz="2000"/>
            </a:br>
            <a:r>
              <a:rPr lang="en-US" sz="200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108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8686800" cy="6629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or</a:t>
            </a:r>
          </a:p>
          <a:p>
            <a:pPr>
              <a:lnSpc>
                <a:spcPct val="80000"/>
              </a:lnSpc>
            </a:pPr>
            <a:r>
              <a:rPr lang="en-US" sz="2000"/>
              <a:t>CREATE TABLE employee</a:t>
            </a:r>
            <a:br>
              <a:rPr lang="en-US" sz="2000"/>
            </a:br>
            <a:r>
              <a:rPr lang="en-US" sz="2000"/>
              <a:t>( id number(5) PRIMARY KEY,</a:t>
            </a:r>
            <a:br>
              <a:rPr lang="en-US" sz="2000"/>
            </a:br>
            <a:r>
              <a:rPr lang="en-US" sz="2000"/>
              <a:t>name char(20),</a:t>
            </a:r>
            <a:br>
              <a:rPr lang="en-US" sz="2000"/>
            </a:br>
            <a:r>
              <a:rPr lang="en-US" sz="2000"/>
              <a:t>dept char(10),</a:t>
            </a:r>
            <a:br>
              <a:rPr lang="en-US" sz="2000"/>
            </a:br>
            <a:r>
              <a:rPr lang="en-US" sz="2000"/>
              <a:t>age number(2),</a:t>
            </a:r>
            <a:br>
              <a:rPr lang="en-US" sz="2000"/>
            </a:br>
            <a:r>
              <a:rPr lang="en-US" sz="2000"/>
              <a:t>salary number(10),</a:t>
            </a:r>
            <a:br>
              <a:rPr lang="en-US" sz="2000"/>
            </a:br>
            <a:r>
              <a:rPr lang="en-US" sz="2000"/>
              <a:t>location char(10) CONSTRAINT loc_un UNIQUE </a:t>
            </a:r>
            <a:br>
              <a:rPr lang="en-US" sz="2000"/>
            </a:br>
            <a:r>
              <a:rPr lang="en-US" sz="2000"/>
              <a:t>);</a:t>
            </a:r>
            <a:br>
              <a:rPr lang="en-US" sz="2000"/>
            </a:br>
            <a:endParaRPr lang="en-US" sz="2000"/>
          </a:p>
          <a:p>
            <a:pPr>
              <a:lnSpc>
                <a:spcPct val="80000"/>
              </a:lnSpc>
              <a:buFontTx/>
              <a:buNone/>
            </a:pPr>
            <a:endParaRPr lang="en-US" sz="2000" b="1"/>
          </a:p>
          <a:p>
            <a:pPr>
              <a:lnSpc>
                <a:spcPct val="80000"/>
              </a:lnSpc>
              <a:buFontTx/>
              <a:buNone/>
            </a:pPr>
            <a:endParaRPr lang="en-US" sz="2000" b="1"/>
          </a:p>
          <a:p>
            <a:pPr>
              <a:lnSpc>
                <a:spcPct val="80000"/>
              </a:lnSpc>
            </a:pPr>
            <a:r>
              <a:rPr lang="en-US" sz="2000" b="1"/>
              <a:t>Unique Key at table level:</a:t>
            </a: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CREATE TABLE employee</a:t>
            </a:r>
            <a:br>
              <a:rPr lang="en-US" sz="2000"/>
            </a:br>
            <a:r>
              <a:rPr lang="en-US" sz="2000"/>
              <a:t>( id number(5) PRIMARY KEY,</a:t>
            </a:r>
            <a:br>
              <a:rPr lang="en-US" sz="2000"/>
            </a:br>
            <a:r>
              <a:rPr lang="en-US" sz="2000"/>
              <a:t>name char(20),</a:t>
            </a:r>
            <a:br>
              <a:rPr lang="en-US" sz="2000"/>
            </a:br>
            <a:r>
              <a:rPr lang="en-US" sz="2000"/>
              <a:t>dept char(10),</a:t>
            </a:r>
            <a:br>
              <a:rPr lang="en-US" sz="2000"/>
            </a:br>
            <a:r>
              <a:rPr lang="en-US" sz="2000"/>
              <a:t>age number(2),</a:t>
            </a:r>
            <a:br>
              <a:rPr lang="en-US" sz="2000"/>
            </a:br>
            <a:r>
              <a:rPr lang="en-US" sz="2000"/>
              <a:t>salary number(10),</a:t>
            </a:r>
            <a:br>
              <a:rPr lang="en-US" sz="2000"/>
            </a:br>
            <a:r>
              <a:rPr lang="en-US" sz="2000"/>
              <a:t>location char(10),</a:t>
            </a:r>
            <a:br>
              <a:rPr lang="en-US" sz="2000"/>
            </a:br>
            <a:r>
              <a:rPr lang="en-US" sz="2000"/>
              <a:t>CONSTRAINT loc_un UNIQUE(location) </a:t>
            </a:r>
            <a:br>
              <a:rPr lang="en-US" sz="2000"/>
            </a:br>
            <a:r>
              <a:rPr lang="en-US" sz="200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802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/>
              <a:t>5) SQL Check Constraint </a:t>
            </a:r>
            <a:br>
              <a:rPr lang="en-US" sz="4000" b="1"/>
            </a:br>
            <a:endParaRPr lang="en-US" sz="4000" b="1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600" dirty="0"/>
              <a:t>This constraint defines a business rule on a column. All the rows must satisfy this rule. The constraint can be applied for a single column or a group of columns.</a:t>
            </a:r>
            <a:endParaRPr lang="en-US" sz="16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/>
              <a:t>Syntax to define a Check constraint: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dirty="0"/>
              <a:t>[CONSTRAINT </a:t>
            </a:r>
            <a:r>
              <a:rPr lang="en-US" sz="1600" dirty="0" err="1"/>
              <a:t>constraint_name</a:t>
            </a:r>
            <a:r>
              <a:rPr lang="en-US" sz="1600" dirty="0"/>
              <a:t>] CHECK (condition)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/>
              <a:t>For Example: </a:t>
            </a:r>
            <a:r>
              <a:rPr lang="en-US" sz="1600" dirty="0"/>
              <a:t>In the employee table to select the gender of a person, the query would be like</a:t>
            </a:r>
            <a:endParaRPr lang="en-US" sz="1600" b="1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/>
              <a:t>Check Constraint at column level: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dirty="0"/>
              <a:t>CREATE TABLE employee </a:t>
            </a:r>
            <a:br>
              <a:rPr lang="en-US" sz="1600" dirty="0"/>
            </a:br>
            <a:r>
              <a:rPr lang="en-US" sz="1600" dirty="0"/>
              <a:t>( id number(5) PRIMARY KEY, </a:t>
            </a:r>
            <a:br>
              <a:rPr lang="en-US" sz="1600" dirty="0"/>
            </a:br>
            <a:r>
              <a:rPr lang="en-US" sz="1600" dirty="0"/>
              <a:t>name char(20), </a:t>
            </a:r>
            <a:br>
              <a:rPr lang="en-US" sz="1600" dirty="0"/>
            </a:br>
            <a:r>
              <a:rPr lang="en-US" sz="1600" dirty="0"/>
              <a:t>dept char(10), </a:t>
            </a:r>
            <a:br>
              <a:rPr lang="en-US" sz="1600" dirty="0"/>
            </a:br>
            <a:r>
              <a:rPr lang="en-US" sz="1600" dirty="0"/>
              <a:t>age number(2), </a:t>
            </a:r>
            <a:br>
              <a:rPr lang="en-US" sz="1600" dirty="0"/>
            </a:br>
            <a:r>
              <a:rPr lang="en-US" sz="1600" dirty="0"/>
              <a:t>gender char(1) CHECK (gender in ('M','F')), </a:t>
            </a:r>
            <a:br>
              <a:rPr lang="en-US" sz="1600" dirty="0"/>
            </a:br>
            <a:r>
              <a:rPr lang="en-US" sz="1600" dirty="0"/>
              <a:t>salary number(10), </a:t>
            </a:r>
            <a:br>
              <a:rPr lang="en-US" sz="1600" dirty="0"/>
            </a:br>
            <a:r>
              <a:rPr lang="en-US" sz="1600" dirty="0"/>
              <a:t>location char(10) </a:t>
            </a:r>
            <a:br>
              <a:rPr lang="en-US" sz="1600" dirty="0"/>
            </a:br>
            <a:r>
              <a:rPr lang="en-US" sz="1600" dirty="0"/>
              <a:t>); </a:t>
            </a:r>
            <a:br>
              <a:rPr lang="en-US" sz="1600" dirty="0"/>
            </a:br>
            <a:endParaRPr lang="en-US" sz="16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/>
              <a:t>Check Constraint at table level: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dirty="0"/>
              <a:t>CREATE TABLE employee </a:t>
            </a:r>
            <a:br>
              <a:rPr lang="en-US" sz="1600" dirty="0"/>
            </a:br>
            <a:r>
              <a:rPr lang="en-US" sz="1600" dirty="0"/>
              <a:t>( id number(5) PRIMARY KEY, </a:t>
            </a:r>
            <a:br>
              <a:rPr lang="en-US" sz="1600" dirty="0"/>
            </a:br>
            <a:r>
              <a:rPr lang="en-US" sz="1600" dirty="0"/>
              <a:t>name char(20), </a:t>
            </a:r>
            <a:br>
              <a:rPr lang="en-US" sz="1600" dirty="0"/>
            </a:br>
            <a:r>
              <a:rPr lang="en-US" sz="1600" dirty="0"/>
              <a:t>dept char(10), </a:t>
            </a:r>
            <a:br>
              <a:rPr lang="en-US" sz="1600" dirty="0"/>
            </a:br>
            <a:r>
              <a:rPr lang="en-US" sz="1600" dirty="0"/>
              <a:t>age number(2), </a:t>
            </a:r>
            <a:br>
              <a:rPr lang="en-US" sz="1600" dirty="0"/>
            </a:br>
            <a:r>
              <a:rPr lang="en-US" sz="1600" dirty="0"/>
              <a:t>gender char(1), </a:t>
            </a:r>
            <a:br>
              <a:rPr lang="en-US" sz="1600" dirty="0"/>
            </a:br>
            <a:r>
              <a:rPr lang="en-US" sz="1600" dirty="0"/>
              <a:t>salary number(10), </a:t>
            </a:r>
            <a:br>
              <a:rPr lang="en-US" sz="1600" dirty="0"/>
            </a:br>
            <a:r>
              <a:rPr lang="en-US" sz="1600" dirty="0"/>
              <a:t>location char(10), </a:t>
            </a:r>
            <a:br>
              <a:rPr lang="en-US" sz="1600" dirty="0"/>
            </a:br>
            <a:r>
              <a:rPr lang="en-US" sz="1600" dirty="0"/>
              <a:t>CONSTRAINT </a:t>
            </a:r>
            <a:r>
              <a:rPr lang="en-US" sz="1600" dirty="0" err="1"/>
              <a:t>gender_ck</a:t>
            </a:r>
            <a:r>
              <a:rPr lang="en-US" sz="1600" dirty="0"/>
              <a:t> CHECK (gender in ('M','F')) </a:t>
            </a:r>
            <a:br>
              <a:rPr lang="en-US" sz="1600" dirty="0"/>
            </a:br>
            <a:r>
              <a:rPr lang="en-US" sz="1600" dirty="0"/>
              <a:t>); 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962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382000" cy="6126163"/>
          </a:xfrm>
        </p:spPr>
        <p:txBody>
          <a:bodyPr>
            <a:normAutofit fontScale="40000" lnSpcReduction="20000"/>
          </a:bodyPr>
          <a:lstStyle/>
          <a:p>
            <a:pPr fontAlgn="base"/>
            <a:r>
              <a:rPr lang="en-IN" dirty="0"/>
              <a:t>CREATE TABLE </a:t>
            </a:r>
            <a:r>
              <a:rPr lang="en-IN" b="1" dirty="0"/>
              <a:t>Persons</a:t>
            </a:r>
            <a:r>
              <a:rPr lang="en-IN" dirty="0"/>
              <a:t> (</a:t>
            </a:r>
          </a:p>
          <a:p>
            <a:pPr fontAlgn="base"/>
            <a:r>
              <a:rPr lang="en-IN" dirty="0"/>
              <a:t>ID </a:t>
            </a:r>
            <a:r>
              <a:rPr lang="en-IN" dirty="0" err="1"/>
              <a:t>int</a:t>
            </a:r>
            <a:r>
              <a:rPr lang="en-IN" dirty="0"/>
              <a:t> NOT NULL,</a:t>
            </a:r>
          </a:p>
          <a:p>
            <a:pPr fontAlgn="base"/>
            <a:r>
              <a:rPr lang="en-IN" dirty="0" err="1"/>
              <a:t>LastName</a:t>
            </a:r>
            <a:r>
              <a:rPr lang="en-IN" dirty="0"/>
              <a:t> </a:t>
            </a:r>
            <a:r>
              <a:rPr lang="en-IN" b="1" dirty="0" err="1"/>
              <a:t>varchar</a:t>
            </a:r>
            <a:r>
              <a:rPr lang="en-IN" dirty="0"/>
              <a:t>(255) NOT NULL,</a:t>
            </a:r>
          </a:p>
          <a:p>
            <a:pPr fontAlgn="base"/>
            <a:r>
              <a:rPr lang="en-IN" dirty="0" err="1"/>
              <a:t>FirstName</a:t>
            </a:r>
            <a:r>
              <a:rPr lang="en-IN" dirty="0"/>
              <a:t> </a:t>
            </a:r>
            <a:r>
              <a:rPr lang="en-IN" b="1" dirty="0" err="1"/>
              <a:t>varchar</a:t>
            </a:r>
            <a:r>
              <a:rPr lang="en-IN" dirty="0"/>
              <a:t>(255),</a:t>
            </a:r>
          </a:p>
          <a:p>
            <a:pPr fontAlgn="base"/>
            <a:r>
              <a:rPr lang="en-IN" dirty="0"/>
              <a:t>Age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smtClean="0"/>
              <a:t>);</a:t>
            </a:r>
          </a:p>
          <a:p>
            <a:pPr fontAlgn="base"/>
            <a:endParaRPr lang="fr-FR" dirty="0" smtClean="0"/>
          </a:p>
          <a:p>
            <a:pPr fontAlgn="base"/>
            <a:r>
              <a:rPr lang="en-IN" dirty="0"/>
              <a:t>ALTER TABLE Persons</a:t>
            </a:r>
          </a:p>
          <a:p>
            <a:pPr fontAlgn="base"/>
            <a:r>
              <a:rPr lang="en-IN" dirty="0"/>
              <a:t>ADD CONSTRAINT </a:t>
            </a:r>
            <a:r>
              <a:rPr lang="en-IN" dirty="0" err="1"/>
              <a:t>CHK_PersonAge</a:t>
            </a:r>
            <a:r>
              <a:rPr lang="en-IN" dirty="0"/>
              <a:t> </a:t>
            </a:r>
            <a:r>
              <a:rPr lang="en-IN" b="1" dirty="0"/>
              <a:t>CHECK</a:t>
            </a:r>
            <a:r>
              <a:rPr lang="en-IN" dirty="0"/>
              <a:t> (Age&gt;=18 AND City='</a:t>
            </a:r>
            <a:r>
              <a:rPr lang="en-IN" dirty="0" err="1"/>
              <a:t>Sandnes</a:t>
            </a:r>
            <a:r>
              <a:rPr lang="en-IN" dirty="0"/>
              <a:t>');</a:t>
            </a:r>
          </a:p>
          <a:p>
            <a:pPr fontAlgn="base"/>
            <a:endParaRPr lang="fr-FR" dirty="0" smtClean="0"/>
          </a:p>
          <a:p>
            <a:pPr fontAlgn="base"/>
            <a:endParaRPr lang="fr-FR" dirty="0" smtClean="0"/>
          </a:p>
          <a:p>
            <a:pPr fontAlgn="base"/>
            <a:r>
              <a:rPr lang="fr-FR" dirty="0" smtClean="0"/>
              <a:t>ALTER </a:t>
            </a:r>
            <a:r>
              <a:rPr lang="fr-FR" dirty="0"/>
              <a:t>TABLE </a:t>
            </a:r>
            <a:r>
              <a:rPr lang="fr-FR" dirty="0" err="1"/>
              <a:t>Persons</a:t>
            </a:r>
            <a:endParaRPr lang="fr-FR" dirty="0"/>
          </a:p>
          <a:p>
            <a:pPr fontAlgn="base"/>
            <a:r>
              <a:rPr lang="fr-FR" dirty="0"/>
              <a:t>DROP CONSTRAINT </a:t>
            </a:r>
            <a:r>
              <a:rPr lang="fr-FR" dirty="0" err="1"/>
              <a:t>CHK_PersonAge</a:t>
            </a:r>
            <a:r>
              <a:rPr lang="fr-FR" dirty="0"/>
              <a:t>;</a:t>
            </a:r>
          </a:p>
          <a:p>
            <a:pPr fontAlgn="base"/>
            <a:endParaRPr lang="en-IN" dirty="0" smtClean="0"/>
          </a:p>
          <a:p>
            <a:pPr fontAlgn="base"/>
            <a:endParaRPr lang="en-IN" dirty="0" smtClean="0"/>
          </a:p>
          <a:p>
            <a:pPr fontAlgn="base"/>
            <a:r>
              <a:rPr lang="en-IN" dirty="0" smtClean="0"/>
              <a:t>OR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CREATE TABLE </a:t>
            </a:r>
            <a:r>
              <a:rPr lang="en-IN" b="1" dirty="0"/>
              <a:t>Persons</a:t>
            </a:r>
            <a:r>
              <a:rPr lang="en-IN" dirty="0"/>
              <a:t> (</a:t>
            </a:r>
          </a:p>
          <a:p>
            <a:pPr fontAlgn="base"/>
            <a:r>
              <a:rPr lang="en-IN" dirty="0"/>
              <a:t>ID </a:t>
            </a:r>
            <a:r>
              <a:rPr lang="en-IN" dirty="0" err="1"/>
              <a:t>int</a:t>
            </a:r>
            <a:r>
              <a:rPr lang="en-IN" dirty="0"/>
              <a:t> NOT NULL,</a:t>
            </a:r>
          </a:p>
          <a:p>
            <a:pPr fontAlgn="base"/>
            <a:r>
              <a:rPr lang="en-IN" dirty="0" err="1"/>
              <a:t>LastName</a:t>
            </a:r>
            <a:r>
              <a:rPr lang="en-IN" dirty="0"/>
              <a:t> </a:t>
            </a:r>
            <a:r>
              <a:rPr lang="en-IN" b="1" dirty="0" err="1"/>
              <a:t>varchar</a:t>
            </a:r>
            <a:r>
              <a:rPr lang="en-IN" dirty="0"/>
              <a:t>(255) NOT NULL,</a:t>
            </a:r>
          </a:p>
          <a:p>
            <a:pPr fontAlgn="base"/>
            <a:r>
              <a:rPr lang="en-IN" dirty="0" err="1"/>
              <a:t>FirstName</a:t>
            </a:r>
            <a:r>
              <a:rPr lang="en-IN" dirty="0"/>
              <a:t> </a:t>
            </a:r>
            <a:r>
              <a:rPr lang="en-IN" b="1" dirty="0" err="1"/>
              <a:t>varchar</a:t>
            </a:r>
            <a:r>
              <a:rPr lang="en-IN" dirty="0"/>
              <a:t>(255),</a:t>
            </a:r>
          </a:p>
          <a:p>
            <a:pPr fontAlgn="base"/>
            <a:r>
              <a:rPr lang="en-IN" dirty="0"/>
              <a:t>Age </a:t>
            </a:r>
            <a:r>
              <a:rPr lang="en-IN" dirty="0" err="1"/>
              <a:t>int</a:t>
            </a:r>
            <a:r>
              <a:rPr lang="en-IN" dirty="0"/>
              <a:t>,</a:t>
            </a:r>
          </a:p>
          <a:p>
            <a:pPr fontAlgn="base"/>
            <a:r>
              <a:rPr lang="en-IN" dirty="0"/>
              <a:t>City </a:t>
            </a:r>
            <a:r>
              <a:rPr lang="en-IN" b="1" dirty="0" err="1"/>
              <a:t>varchar</a:t>
            </a:r>
            <a:r>
              <a:rPr lang="en-IN" dirty="0"/>
              <a:t>(255),</a:t>
            </a:r>
          </a:p>
          <a:p>
            <a:pPr fontAlgn="base"/>
            <a:r>
              <a:rPr lang="en-IN" dirty="0"/>
              <a:t>CONSTRAINT </a:t>
            </a:r>
            <a:r>
              <a:rPr lang="en-IN" dirty="0" err="1"/>
              <a:t>CHK_Person</a:t>
            </a:r>
            <a:r>
              <a:rPr lang="en-IN" dirty="0"/>
              <a:t> </a:t>
            </a:r>
            <a:r>
              <a:rPr lang="en-IN" b="1" dirty="0"/>
              <a:t>CHECK</a:t>
            </a:r>
            <a:r>
              <a:rPr lang="en-IN" dirty="0"/>
              <a:t> (Age&gt;=18 AND City='</a:t>
            </a:r>
            <a:r>
              <a:rPr lang="en-IN" dirty="0" err="1"/>
              <a:t>Sandnes</a:t>
            </a:r>
            <a:r>
              <a:rPr lang="en-IN" dirty="0" smtClean="0"/>
              <a:t>');</a:t>
            </a:r>
            <a:endParaRPr lang="en-IN" dirty="0"/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43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IN" dirty="0" smtClean="0"/>
              <a:t>DEFAULT CONSTRAINT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86400"/>
          </a:xfrm>
        </p:spPr>
        <p:txBody>
          <a:bodyPr>
            <a:normAutofit fontScale="47500" lnSpcReduction="20000"/>
          </a:bodyPr>
          <a:lstStyle/>
          <a:p>
            <a:pPr fontAlgn="base"/>
            <a:r>
              <a:rPr lang="en-IN" dirty="0"/>
              <a:t>CREATE TABLE </a:t>
            </a:r>
            <a:r>
              <a:rPr lang="en-IN" b="1" dirty="0"/>
              <a:t>Persons</a:t>
            </a:r>
            <a:r>
              <a:rPr lang="en-IN" dirty="0"/>
              <a:t> (</a:t>
            </a:r>
          </a:p>
          <a:p>
            <a:pPr fontAlgn="base"/>
            <a:r>
              <a:rPr lang="en-IN" dirty="0"/>
              <a:t>ID </a:t>
            </a:r>
            <a:r>
              <a:rPr lang="en-IN" dirty="0" err="1"/>
              <a:t>int</a:t>
            </a:r>
            <a:r>
              <a:rPr lang="en-IN" dirty="0"/>
              <a:t> NOT NULL,</a:t>
            </a:r>
          </a:p>
          <a:p>
            <a:pPr fontAlgn="base"/>
            <a:r>
              <a:rPr lang="en-IN" dirty="0" err="1"/>
              <a:t>LastName</a:t>
            </a:r>
            <a:r>
              <a:rPr lang="en-IN" dirty="0"/>
              <a:t> </a:t>
            </a:r>
            <a:r>
              <a:rPr lang="en-IN" b="1" dirty="0" err="1"/>
              <a:t>varchar</a:t>
            </a:r>
            <a:r>
              <a:rPr lang="en-IN" dirty="0"/>
              <a:t>(255) NOT NULL,</a:t>
            </a:r>
          </a:p>
          <a:p>
            <a:pPr fontAlgn="base"/>
            <a:r>
              <a:rPr lang="en-IN" dirty="0" err="1"/>
              <a:t>FirstName</a:t>
            </a:r>
            <a:r>
              <a:rPr lang="en-IN" dirty="0"/>
              <a:t> </a:t>
            </a:r>
            <a:r>
              <a:rPr lang="en-IN" b="1" dirty="0" err="1"/>
              <a:t>varchar</a:t>
            </a:r>
            <a:r>
              <a:rPr lang="en-IN" dirty="0"/>
              <a:t>(255),</a:t>
            </a:r>
          </a:p>
          <a:p>
            <a:pPr fontAlgn="base"/>
            <a:r>
              <a:rPr lang="en-IN" dirty="0"/>
              <a:t>Age </a:t>
            </a:r>
            <a:r>
              <a:rPr lang="en-IN" dirty="0" err="1"/>
              <a:t>int</a:t>
            </a:r>
            <a:r>
              <a:rPr lang="en-IN" dirty="0"/>
              <a:t>,</a:t>
            </a:r>
          </a:p>
          <a:p>
            <a:pPr fontAlgn="base"/>
            <a:r>
              <a:rPr lang="en-IN" dirty="0"/>
              <a:t>City </a:t>
            </a:r>
            <a:r>
              <a:rPr lang="en-IN" b="1" dirty="0" smtClean="0"/>
              <a:t>varchar2</a:t>
            </a:r>
            <a:r>
              <a:rPr lang="en-IN" dirty="0" smtClean="0"/>
              <a:t>(255</a:t>
            </a:r>
            <a:r>
              <a:rPr lang="en-IN" dirty="0"/>
              <a:t>) DEFAULT </a:t>
            </a:r>
            <a:r>
              <a:rPr lang="en-IN" dirty="0" smtClean="0"/>
              <a:t>'</a:t>
            </a:r>
            <a:r>
              <a:rPr lang="en-IN" dirty="0" err="1" smtClean="0"/>
              <a:t>Sandnes</a:t>
            </a:r>
            <a:r>
              <a:rPr lang="en-IN" dirty="0" smtClean="0"/>
              <a:t>‘);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OR</a:t>
            </a:r>
          </a:p>
          <a:p>
            <a:pPr fontAlgn="base"/>
            <a:r>
              <a:rPr lang="en-IN" dirty="0"/>
              <a:t>CREATE TABLE </a:t>
            </a:r>
            <a:r>
              <a:rPr lang="en-IN" b="1" dirty="0"/>
              <a:t>Persons</a:t>
            </a:r>
            <a:r>
              <a:rPr lang="en-IN" dirty="0"/>
              <a:t> (</a:t>
            </a:r>
          </a:p>
          <a:p>
            <a:pPr fontAlgn="base"/>
            <a:r>
              <a:rPr lang="en-IN" dirty="0"/>
              <a:t>ID </a:t>
            </a:r>
            <a:r>
              <a:rPr lang="en-IN" dirty="0" err="1"/>
              <a:t>int</a:t>
            </a:r>
            <a:r>
              <a:rPr lang="en-IN" dirty="0"/>
              <a:t> NOT NULL,</a:t>
            </a:r>
          </a:p>
          <a:p>
            <a:pPr fontAlgn="base"/>
            <a:r>
              <a:rPr lang="en-IN" dirty="0" err="1"/>
              <a:t>LastName</a:t>
            </a:r>
            <a:r>
              <a:rPr lang="en-IN" dirty="0"/>
              <a:t> </a:t>
            </a:r>
            <a:r>
              <a:rPr lang="en-IN" b="1" dirty="0" err="1"/>
              <a:t>varchar</a:t>
            </a:r>
            <a:r>
              <a:rPr lang="en-IN" dirty="0"/>
              <a:t>(255) NOT NULL,</a:t>
            </a:r>
          </a:p>
          <a:p>
            <a:pPr fontAlgn="base"/>
            <a:r>
              <a:rPr lang="en-IN" dirty="0" err="1"/>
              <a:t>FirstName</a:t>
            </a:r>
            <a:r>
              <a:rPr lang="en-IN" dirty="0"/>
              <a:t> </a:t>
            </a:r>
            <a:r>
              <a:rPr lang="en-IN" b="1" dirty="0" err="1"/>
              <a:t>varchar</a:t>
            </a:r>
            <a:r>
              <a:rPr lang="en-IN" dirty="0"/>
              <a:t>(255),</a:t>
            </a:r>
          </a:p>
          <a:p>
            <a:pPr fontAlgn="base"/>
            <a:r>
              <a:rPr lang="en-IN" dirty="0"/>
              <a:t>AGE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smtClean="0"/>
              <a:t>DEFAULT,</a:t>
            </a:r>
          </a:p>
          <a:p>
            <a:pPr fontAlgn="base"/>
            <a:r>
              <a:rPr lang="en-IN" dirty="0" err="1"/>
              <a:t>OrderDate</a:t>
            </a:r>
            <a:r>
              <a:rPr lang="en-IN" dirty="0"/>
              <a:t> date DEFAULT GETDATE</a:t>
            </a:r>
            <a:r>
              <a:rPr lang="en-IN" dirty="0" smtClean="0"/>
              <a:t>(),</a:t>
            </a:r>
          </a:p>
          <a:p>
            <a:pPr fontAlgn="base"/>
            <a:r>
              <a:rPr lang="en-IN" dirty="0"/>
              <a:t>City </a:t>
            </a:r>
            <a:r>
              <a:rPr lang="en-IN" b="1" dirty="0" smtClean="0"/>
              <a:t>varchar2</a:t>
            </a:r>
            <a:r>
              <a:rPr lang="en-IN" dirty="0" smtClean="0"/>
              <a:t>(255</a:t>
            </a:r>
            <a:r>
              <a:rPr lang="en-IN" dirty="0"/>
              <a:t>)</a:t>
            </a:r>
            <a:r>
              <a:rPr lang="en-IN" dirty="0" smtClean="0"/>
              <a:t>);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ALTER TABLE </a:t>
            </a:r>
            <a:r>
              <a:rPr lang="en-IN" dirty="0" smtClean="0"/>
              <a:t>Persons  MODIFY </a:t>
            </a:r>
            <a:r>
              <a:rPr lang="en-IN" dirty="0"/>
              <a:t>City DEFAULT '</a:t>
            </a:r>
            <a:r>
              <a:rPr lang="en-IN" dirty="0" err="1"/>
              <a:t>Sandnes</a:t>
            </a:r>
            <a:r>
              <a:rPr lang="en-IN" dirty="0" smtClean="0"/>
              <a:t>';</a:t>
            </a:r>
          </a:p>
          <a:p>
            <a:pPr fontAlgn="base"/>
            <a:endParaRPr lang="en-IN" dirty="0" smtClean="0"/>
          </a:p>
          <a:p>
            <a:pPr fontAlgn="base"/>
            <a:r>
              <a:rPr lang="en-IN" dirty="0"/>
              <a:t>ALTER TABLE </a:t>
            </a:r>
            <a:r>
              <a:rPr lang="en-IN" dirty="0" smtClean="0"/>
              <a:t>Persons ALTER </a:t>
            </a:r>
            <a:r>
              <a:rPr lang="en-IN" dirty="0"/>
              <a:t>COLUMN City DROP DEFAULT</a:t>
            </a:r>
          </a:p>
          <a:p>
            <a:pPr fontAlgn="base"/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85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TO LIST CONSTRAINTS IN AN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 FROM </a:t>
            </a:r>
            <a:r>
              <a:rPr lang="en-US" dirty="0" err="1" smtClean="0"/>
              <a:t>user_constraints</a:t>
            </a:r>
            <a:r>
              <a:rPr lang="en-US" dirty="0" smtClean="0"/>
              <a:t>  WHERE </a:t>
            </a:r>
            <a:r>
              <a:rPr lang="en-US" dirty="0" err="1" smtClean="0"/>
              <a:t>table_name</a:t>
            </a:r>
            <a:r>
              <a:rPr lang="en-US" dirty="0" smtClean="0"/>
              <a:t> = ‘TABLENAME'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82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Create an Auto Increment Field Using Sequence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First, let’s create an </a:t>
            </a:r>
            <a:r>
              <a:rPr lang="en-US" b="1" dirty="0" err="1" smtClean="0"/>
              <a:t>emp</a:t>
            </a:r>
            <a:r>
              <a:rPr lang="en-US" dirty="0" smtClean="0"/>
              <a:t> table with </a:t>
            </a:r>
            <a:r>
              <a:rPr lang="en-US" u="sng" dirty="0" smtClean="0"/>
              <a:t>primary key</a:t>
            </a:r>
            <a:r>
              <a:rPr lang="en-US" dirty="0" smtClean="0"/>
              <a:t> constraint on </a:t>
            </a:r>
            <a:r>
              <a:rPr lang="en-US" b="1" dirty="0" err="1" smtClean="0"/>
              <a:t>emp_id</a:t>
            </a:r>
            <a:r>
              <a:rPr lang="en-US" dirty="0" smtClean="0"/>
              <a:t> column.</a:t>
            </a:r>
          </a:p>
          <a:p>
            <a:pPr lvl="1"/>
            <a:r>
              <a:rPr lang="en-US" dirty="0" smtClean="0"/>
              <a:t>SQL&gt; create table </a:t>
            </a:r>
            <a:r>
              <a:rPr lang="en-US" dirty="0" err="1" smtClean="0"/>
              <a:t>emp</a:t>
            </a:r>
            <a:r>
              <a:rPr lang="en-US" dirty="0" smtClean="0"/>
              <a:t> ( </a:t>
            </a:r>
            <a:r>
              <a:rPr lang="en-US" dirty="0" err="1" smtClean="0"/>
              <a:t>emp_id</a:t>
            </a:r>
            <a:r>
              <a:rPr lang="en-US" dirty="0" smtClean="0"/>
              <a:t> number(10),</a:t>
            </a:r>
            <a:br>
              <a:rPr lang="en-US" dirty="0" smtClean="0"/>
            </a:br>
            <a:r>
              <a:rPr lang="en-US" dirty="0" err="1" smtClean="0"/>
              <a:t>fname</a:t>
            </a:r>
            <a:r>
              <a:rPr lang="en-US" dirty="0" smtClean="0"/>
              <a:t> varchar2(25),</a:t>
            </a:r>
            <a:br>
              <a:rPr lang="en-US" dirty="0" smtClean="0"/>
            </a:br>
            <a:r>
              <a:rPr lang="en-US" dirty="0" err="1" smtClean="0"/>
              <a:t>lname</a:t>
            </a:r>
            <a:r>
              <a:rPr lang="en-US" dirty="0" smtClean="0"/>
              <a:t> varchar2(25),</a:t>
            </a:r>
            <a:br>
              <a:rPr lang="en-US" dirty="0" smtClean="0"/>
            </a:br>
            <a:r>
              <a:rPr lang="en-US" dirty="0" smtClean="0"/>
              <a:t>constraint </a:t>
            </a:r>
            <a:r>
              <a:rPr lang="en-US" dirty="0" err="1" smtClean="0"/>
              <a:t>pk_emp_id</a:t>
            </a:r>
            <a:r>
              <a:rPr lang="en-US" dirty="0" smtClean="0"/>
              <a:t> PRIMARY KEY(</a:t>
            </a:r>
            <a:r>
              <a:rPr lang="en-US" dirty="0" err="1" smtClean="0"/>
              <a:t>emp_id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);</a:t>
            </a:r>
          </a:p>
          <a:p>
            <a:r>
              <a:rPr lang="en-US" dirty="0" smtClean="0"/>
              <a:t>Now let’s create a sequence.</a:t>
            </a:r>
          </a:p>
          <a:p>
            <a:pPr lvl="1"/>
            <a:r>
              <a:rPr lang="en-US" dirty="0" smtClean="0"/>
              <a:t>SQL&gt; Create sequence </a:t>
            </a:r>
            <a:r>
              <a:rPr lang="en-US" dirty="0" err="1" smtClean="0"/>
              <a:t>emp_sequence</a:t>
            </a:r>
            <a:r>
              <a:rPr lang="en-US" dirty="0" smtClean="0"/>
              <a:t> start with 1</a:t>
            </a:r>
            <a:br>
              <a:rPr lang="en-US" dirty="0" smtClean="0"/>
            </a:br>
            <a:r>
              <a:rPr lang="en-US" dirty="0" smtClean="0"/>
              <a:t>increment by 1</a:t>
            </a:r>
            <a:br>
              <a:rPr lang="en-US" dirty="0" smtClean="0"/>
            </a:br>
            <a:r>
              <a:rPr lang="en-US" dirty="0" err="1" smtClean="0"/>
              <a:t>minvalue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err="1" smtClean="0"/>
              <a:t>maxvalue</a:t>
            </a:r>
            <a:r>
              <a:rPr lang="en-US" dirty="0" smtClean="0"/>
              <a:t> 10000</a:t>
            </a:r>
          </a:p>
          <a:p>
            <a:r>
              <a:rPr lang="en-US" dirty="0" smtClean="0"/>
              <a:t>Now let’s insert the values into </a:t>
            </a:r>
            <a:r>
              <a:rPr lang="en-US" dirty="0" err="1" smtClean="0"/>
              <a:t>emp</a:t>
            </a:r>
            <a:r>
              <a:rPr lang="en-US" dirty="0" smtClean="0"/>
              <a:t> table.</a:t>
            </a:r>
          </a:p>
          <a:p>
            <a:pPr lvl="1"/>
            <a:r>
              <a:rPr lang="en-US" dirty="0" smtClean="0"/>
              <a:t>SQL&gt; insert into </a:t>
            </a:r>
            <a:r>
              <a:rPr lang="en-US" dirty="0" err="1" smtClean="0"/>
              <a:t>emp</a:t>
            </a:r>
            <a:r>
              <a:rPr lang="en-US" dirty="0" smtClean="0"/>
              <a:t> (</a:t>
            </a:r>
            <a:r>
              <a:rPr lang="en-US" dirty="0" err="1" smtClean="0"/>
              <a:t>emp_id,fname,lname</a:t>
            </a:r>
            <a:r>
              <a:rPr lang="en-US" dirty="0" smtClean="0"/>
              <a:t>) values(</a:t>
            </a:r>
            <a:r>
              <a:rPr lang="en-US" dirty="0" err="1" smtClean="0"/>
              <a:t>emp_sequence.nextval,'Darvin','Johnson</a:t>
            </a:r>
            <a:r>
              <a:rPr lang="en-US" dirty="0" smtClean="0"/>
              <a:t>');</a:t>
            </a:r>
          </a:p>
          <a:p>
            <a:pPr lvl="1"/>
            <a:r>
              <a:rPr lang="en-US" dirty="0" smtClean="0"/>
              <a:t>SQL&gt; select * from </a:t>
            </a:r>
            <a:r>
              <a:rPr lang="en-US" dirty="0" err="1" smtClean="0"/>
              <a:t>emp</a:t>
            </a:r>
            <a:r>
              <a:rPr lang="en-US" dirty="0" smtClean="0"/>
              <a:t>;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76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Oracle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CHAR </a:t>
            </a:r>
            <a:r>
              <a:rPr lang="en-US" dirty="0" err="1" smtClean="0">
                <a:solidFill>
                  <a:srgbClr val="FF0000"/>
                </a:solidFill>
              </a:rPr>
              <a:t>Datatype</a:t>
            </a:r>
            <a:endParaRPr lang="en-US" dirty="0" smtClean="0">
              <a:solidFill>
                <a:srgbClr val="FF0000"/>
              </a:solidFill>
            </a:endParaRPr>
          </a:p>
          <a:p>
            <a:pPr lvl="1" algn="just"/>
            <a:r>
              <a:rPr lang="en-US" dirty="0" smtClean="0"/>
              <a:t>Char(size)</a:t>
            </a:r>
          </a:p>
          <a:p>
            <a:pPr algn="just"/>
            <a:r>
              <a:rPr lang="en-US" dirty="0" smtClean="0"/>
              <a:t>The CHAR </a:t>
            </a:r>
            <a:r>
              <a:rPr lang="en-US" dirty="0" err="1" smtClean="0"/>
              <a:t>datatype</a:t>
            </a:r>
            <a:r>
              <a:rPr lang="en-US" dirty="0" smtClean="0"/>
              <a:t> stores fixed-length character strings. </a:t>
            </a:r>
          </a:p>
          <a:p>
            <a:pPr algn="just"/>
            <a:r>
              <a:rPr lang="en-US" dirty="0" smtClean="0"/>
              <a:t>When you create a table with a CHAR column, you must specify a string length (in bytes or characters) between 1 and 2000 bytes for the CHAR column width. The default is 1 byte. </a:t>
            </a:r>
          </a:p>
          <a:p>
            <a:pPr algn="just"/>
            <a:r>
              <a:rPr lang="en-US" dirty="0" smtClean="0"/>
              <a:t>Oracle then guarantees that:</a:t>
            </a:r>
          </a:p>
          <a:p>
            <a:pPr lvl="1" algn="just"/>
            <a:r>
              <a:rPr lang="en-US" dirty="0" smtClean="0"/>
              <a:t>When you insert or update a row in the table, the value for the CHAR column has the fixed length.</a:t>
            </a:r>
          </a:p>
          <a:p>
            <a:pPr lvl="1" algn="just"/>
            <a:r>
              <a:rPr lang="en-US" dirty="0" smtClean="0"/>
              <a:t>If you give a shorter value, then the value is blank-padded to the fixed length.</a:t>
            </a:r>
          </a:p>
          <a:p>
            <a:pPr lvl="1" algn="just"/>
            <a:r>
              <a:rPr lang="en-US" dirty="0" smtClean="0"/>
              <a:t>If a value is too large, Oracle Database returns an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Creating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addition to primary keys, </a:t>
            </a:r>
            <a:r>
              <a:rPr lang="en-US" dirty="0"/>
              <a:t>you can create indexes to provide fast access to any </a:t>
            </a:r>
            <a:r>
              <a:rPr lang="en-US" dirty="0" smtClean="0"/>
              <a:t>column or </a:t>
            </a:r>
            <a:r>
              <a:rPr lang="en-US" dirty="0"/>
              <a:t>combination of columns you want</a:t>
            </a:r>
            <a:r>
              <a:rPr lang="en-US" dirty="0" smtClean="0"/>
              <a:t>.</a:t>
            </a:r>
          </a:p>
          <a:p>
            <a:r>
              <a:rPr lang="en-US" dirty="0"/>
              <a:t>You create indexes with the CREATE INDEX statement:</a:t>
            </a:r>
          </a:p>
          <a:p>
            <a:pPr lvl="1"/>
            <a:r>
              <a:rPr lang="en-US" b="1" dirty="0"/>
              <a:t>CREATE INDEX </a:t>
            </a:r>
            <a:r>
              <a:rPr lang="en-US" b="1" i="1" dirty="0" err="1"/>
              <a:t>index_name</a:t>
            </a:r>
            <a:r>
              <a:rPr lang="en-US" b="1" i="1" dirty="0"/>
              <a:t> ON </a:t>
            </a:r>
            <a:r>
              <a:rPr lang="en-US" b="1" i="1" dirty="0" err="1"/>
              <a:t>table_name</a:t>
            </a:r>
            <a:r>
              <a:rPr lang="en-US" b="1" i="1" dirty="0"/>
              <a:t> (</a:t>
            </a:r>
            <a:r>
              <a:rPr lang="en-US" b="1" i="1" dirty="0" err="1"/>
              <a:t>index_key_columns</a:t>
            </a:r>
            <a:r>
              <a:rPr lang="en-US" b="1" i="1" dirty="0" smtClean="0"/>
              <a:t>)</a:t>
            </a:r>
          </a:p>
          <a:p>
            <a:r>
              <a:rPr lang="en-US" dirty="0"/>
              <a:t>For example, to create an index on the AUTHOR_NAME column in </a:t>
            </a:r>
            <a:r>
              <a:rPr lang="en-US" dirty="0" smtClean="0"/>
              <a:t>the BOOKS </a:t>
            </a:r>
            <a:r>
              <a:rPr lang="en-US" dirty="0"/>
              <a:t>table, the online bookstore would use</a:t>
            </a:r>
          </a:p>
          <a:p>
            <a:pPr lvl="1"/>
            <a:r>
              <a:rPr lang="en-US" dirty="0"/>
              <a:t>CREATE INDEX </a:t>
            </a:r>
            <a:r>
              <a:rPr lang="en-US" dirty="0" err="1"/>
              <a:t>author_name</a:t>
            </a:r>
            <a:r>
              <a:rPr lang="en-US" dirty="0"/>
              <a:t> ON books (</a:t>
            </a:r>
            <a:r>
              <a:rPr lang="en-US" dirty="0" err="1"/>
              <a:t>author_name</a:t>
            </a:r>
            <a:r>
              <a:rPr lang="en-US" dirty="0" smtClean="0"/>
              <a:t>)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smtClean="0">
                <a:sym typeface="Wingdings" pitchFamily="2" charset="2"/>
              </a:rPr>
              <a:t>dense index</a:t>
            </a:r>
            <a:endParaRPr lang="en-US" dirty="0"/>
          </a:p>
          <a:p>
            <a:r>
              <a:rPr lang="en-US" dirty="0"/>
              <a:t>By default, the index will allow duplicate entries and sort the </a:t>
            </a:r>
            <a:r>
              <a:rPr lang="en-US" dirty="0" smtClean="0"/>
              <a:t>entries in </a:t>
            </a:r>
            <a:r>
              <a:rPr lang="en-US" dirty="0"/>
              <a:t>ascending order.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require unique index entries, add </a:t>
            </a:r>
            <a:r>
              <a:rPr lang="en-US" dirty="0" smtClean="0"/>
              <a:t>the keyword </a:t>
            </a:r>
            <a:r>
              <a:rPr lang="en-US" dirty="0"/>
              <a:t>UNIQUE after CREATE:</a:t>
            </a:r>
          </a:p>
          <a:p>
            <a:pPr lvl="1"/>
            <a:r>
              <a:rPr lang="en-US" b="1" dirty="0"/>
              <a:t>CREATE UNIQUE INDEX </a:t>
            </a:r>
            <a:r>
              <a:rPr lang="en-US" b="1" dirty="0" err="1"/>
              <a:t>author_name</a:t>
            </a:r>
            <a:r>
              <a:rPr lang="en-US" b="1" dirty="0"/>
              <a:t> ON books (</a:t>
            </a:r>
            <a:r>
              <a:rPr lang="en-US" b="1" dirty="0" err="1"/>
              <a:t>author_name</a:t>
            </a:r>
            <a:r>
              <a:rPr lang="en-US" b="1" dirty="0" smtClean="0"/>
              <a:t>)</a:t>
            </a:r>
            <a:r>
              <a:rPr lang="en-US" b="1" dirty="0" smtClean="0">
                <a:sym typeface="Wingdings" pitchFamily="2" charset="2"/>
              </a:rPr>
              <a:t>sparse Index</a:t>
            </a:r>
            <a:endParaRPr lang="en-US" b="1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4008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VARCHAR2 (size)</a:t>
            </a:r>
          </a:p>
          <a:p>
            <a:pPr algn="just"/>
            <a:r>
              <a:rPr lang="en-US" dirty="0" smtClean="0"/>
              <a:t>The VARCHAR2 </a:t>
            </a:r>
            <a:r>
              <a:rPr lang="en-US" dirty="0" err="1" smtClean="0"/>
              <a:t>datatype</a:t>
            </a:r>
            <a:r>
              <a:rPr lang="en-US" dirty="0" smtClean="0"/>
              <a:t> stores variable-length character strings. </a:t>
            </a:r>
          </a:p>
          <a:p>
            <a:pPr algn="just"/>
            <a:r>
              <a:rPr lang="en-US" dirty="0" smtClean="0"/>
              <a:t>When you create a table with   VARCHAR2 column, you specify a maximum string length (in bytes or characters) between 1 and 4000 bytes for the VARCHAR2 column.</a:t>
            </a:r>
          </a:p>
          <a:p>
            <a:pPr algn="just"/>
            <a:r>
              <a:rPr lang="en-US" dirty="0" smtClean="0"/>
              <a:t> For each row, Oracle Database stores each value in the column as a variable-length field unless a value exceeds the column's maximum length, in which case Oracle Database returns an error. </a:t>
            </a:r>
          </a:p>
          <a:p>
            <a:pPr algn="just"/>
            <a:r>
              <a:rPr lang="en-US" dirty="0" smtClean="0"/>
              <a:t>For example, assume you declare a column VARCHAR2 with a maximum size of 50 characters. In a single-byte character set, if only 10 characters are given for the VARCHAR2 column value in a particular row, the column in the row's row piece stores only the 10 characters (10 bytes), not 50.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2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610600" cy="6553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NUMBER </a:t>
            </a:r>
            <a:r>
              <a:rPr lang="en-US" dirty="0" err="1" smtClean="0">
                <a:solidFill>
                  <a:srgbClr val="FF0000"/>
                </a:solidFill>
              </a:rPr>
              <a:t>Datatype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The NUMBER </a:t>
            </a:r>
            <a:r>
              <a:rPr lang="en-US" dirty="0" err="1" smtClean="0"/>
              <a:t>datatype</a:t>
            </a:r>
            <a:r>
              <a:rPr lang="en-US" dirty="0" smtClean="0"/>
              <a:t> stores fixed and floating-point numbers. </a:t>
            </a:r>
          </a:p>
          <a:p>
            <a:pPr algn="just"/>
            <a:r>
              <a:rPr lang="en-US" dirty="0" smtClean="0"/>
              <a:t>Numbers of virtually any magnitude can be stored and are guaranteed portable among different systems operating Oracle Database, up to 38 digits of precision.</a:t>
            </a:r>
          </a:p>
          <a:p>
            <a:pPr algn="just"/>
            <a:r>
              <a:rPr lang="en-US" dirty="0" smtClean="0"/>
              <a:t>The following numbers can be stored in a NUMBER column:</a:t>
            </a:r>
          </a:p>
          <a:p>
            <a:pPr lvl="1" algn="just"/>
            <a:r>
              <a:rPr lang="en-US" dirty="0" smtClean="0"/>
              <a:t>Positive numbers in the range 1 x 10</a:t>
            </a:r>
            <a:r>
              <a:rPr lang="en-US" baseline="30000" dirty="0" smtClean="0"/>
              <a:t>-130</a:t>
            </a:r>
            <a:r>
              <a:rPr lang="en-US" dirty="0" smtClean="0"/>
              <a:t> to 9.99...9 x 10</a:t>
            </a:r>
            <a:r>
              <a:rPr lang="en-US" baseline="30000" dirty="0" smtClean="0"/>
              <a:t>125</a:t>
            </a:r>
            <a:r>
              <a:rPr lang="en-US" dirty="0" smtClean="0"/>
              <a:t> with up to 38 significant digits</a:t>
            </a:r>
          </a:p>
          <a:p>
            <a:pPr lvl="1" algn="just"/>
            <a:r>
              <a:rPr lang="en-US" dirty="0" smtClean="0"/>
              <a:t>Negative numbers from -1 x 10</a:t>
            </a:r>
            <a:r>
              <a:rPr lang="en-US" baseline="30000" dirty="0" smtClean="0"/>
              <a:t>-130</a:t>
            </a:r>
            <a:r>
              <a:rPr lang="en-US" dirty="0" smtClean="0"/>
              <a:t> to 9.99...99 x 10</a:t>
            </a:r>
            <a:r>
              <a:rPr lang="en-US" baseline="30000" dirty="0" smtClean="0"/>
              <a:t>125</a:t>
            </a:r>
            <a:r>
              <a:rPr lang="en-US" dirty="0" smtClean="0"/>
              <a:t> with up to 38 significant digits</a:t>
            </a:r>
          </a:p>
          <a:p>
            <a:pPr lvl="1" algn="just"/>
            <a:r>
              <a:rPr lang="en-US" dirty="0" smtClean="0"/>
              <a:t>Zero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597376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For numeric columns, you can specify the column as:</a:t>
            </a:r>
          </a:p>
          <a:p>
            <a:pPr algn="just"/>
            <a:r>
              <a:rPr lang="en-US" dirty="0" err="1" smtClean="0"/>
              <a:t>column_name</a:t>
            </a:r>
            <a:r>
              <a:rPr lang="en-US" dirty="0" smtClean="0"/>
              <a:t> NUMBER</a:t>
            </a:r>
          </a:p>
          <a:p>
            <a:pPr algn="just"/>
            <a:r>
              <a:rPr lang="en-US" dirty="0" smtClean="0"/>
              <a:t> Optionally, you can also specify a </a:t>
            </a:r>
            <a:r>
              <a:rPr lang="en-US" b="1" dirty="0" smtClean="0"/>
              <a:t>precision</a:t>
            </a:r>
            <a:r>
              <a:rPr lang="en-US" dirty="0" smtClean="0"/>
              <a:t> (total number of digits) and </a:t>
            </a:r>
            <a:r>
              <a:rPr lang="en-US" b="1" dirty="0" smtClean="0"/>
              <a:t>scale</a:t>
            </a:r>
            <a:r>
              <a:rPr lang="en-US" dirty="0" smtClean="0"/>
              <a:t> (number of digits to the right of the decimal point)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column_name</a:t>
            </a:r>
            <a:r>
              <a:rPr lang="en-US" dirty="0" smtClean="0"/>
              <a:t> NUMBER (precision, scale) </a:t>
            </a:r>
          </a:p>
          <a:p>
            <a:pPr algn="just"/>
            <a:r>
              <a:rPr lang="en-US" dirty="0" smtClean="0"/>
              <a:t>If a precision is not specified, the column stores values as given. </a:t>
            </a:r>
          </a:p>
          <a:p>
            <a:pPr algn="just"/>
            <a:r>
              <a:rPr lang="en-US" dirty="0" smtClean="0"/>
              <a:t>If no scale is specified, the scale is zero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you specify a negative scale, Oracle Database rounds the actual data to the specified number of places to the left of the decimal point. </a:t>
            </a:r>
          </a:p>
          <a:p>
            <a:pPr algn="just"/>
            <a:r>
              <a:rPr lang="en-US" dirty="0" smtClean="0"/>
              <a:t>For example, specifying (4,-2) means Oracle Database rounds to the nearest hundredths</a:t>
            </a:r>
          </a:p>
          <a:p>
            <a:pPr algn="just"/>
            <a:r>
              <a:rPr lang="en-IN" dirty="0"/>
              <a:t>create table t1 </a:t>
            </a:r>
            <a:endParaRPr lang="en-IN" dirty="0" smtClean="0"/>
          </a:p>
          <a:p>
            <a:pPr algn="just"/>
            <a:r>
              <a:rPr lang="en-IN" dirty="0" smtClean="0"/>
              <a:t>(</a:t>
            </a:r>
            <a:r>
              <a:rPr lang="en-IN" dirty="0"/>
              <a:t>col1 number, col2 number(4), col3 number(4,2), col4 number(4,-2</a:t>
            </a:r>
            <a:r>
              <a:rPr lang="en-IN" dirty="0" smtClean="0"/>
              <a:t>));</a:t>
            </a:r>
          </a:p>
          <a:p>
            <a:pPr algn="just"/>
            <a:r>
              <a:rPr lang="en-IN" dirty="0"/>
              <a:t>INSERT INTO T1 (COL4) VALUES (1234); 1200 is </a:t>
            </a:r>
            <a:r>
              <a:rPr lang="en-IN" dirty="0" smtClean="0"/>
              <a:t>inserted</a:t>
            </a:r>
          </a:p>
          <a:p>
            <a:pPr algn="just"/>
            <a:r>
              <a:rPr lang="en-IN" dirty="0"/>
              <a:t>INSERT INTO T1 (COL4) VALUES (12.34); = 0 is </a:t>
            </a:r>
            <a:r>
              <a:rPr lang="en-IN" dirty="0" smtClean="0"/>
              <a:t>inserted</a:t>
            </a:r>
          </a:p>
          <a:p>
            <a:pPr algn="just"/>
            <a:r>
              <a:rPr lang="en-IN" dirty="0"/>
              <a:t>INSERT INTO T1 (COL4) VALUES (123456789.34); throws error.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0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763000" cy="6629400"/>
          </a:xfrm>
        </p:spPr>
        <p:txBody>
          <a:bodyPr/>
          <a:lstStyle/>
          <a:p>
            <a:pPr algn="just"/>
            <a:r>
              <a:rPr lang="en-US" dirty="0" smtClean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DATE </a:t>
            </a:r>
            <a:r>
              <a:rPr lang="en-US" dirty="0" err="1" smtClean="0">
                <a:solidFill>
                  <a:srgbClr val="FF0000"/>
                </a:solidFill>
              </a:rPr>
              <a:t>datatype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stores point-in-time values (dates and times) in a table. </a:t>
            </a:r>
          </a:p>
          <a:p>
            <a:pPr algn="just"/>
            <a:r>
              <a:rPr lang="en-US" dirty="0" smtClean="0"/>
              <a:t>The DATE </a:t>
            </a:r>
            <a:r>
              <a:rPr lang="en-US" dirty="0" err="1" smtClean="0"/>
              <a:t>datatype</a:t>
            </a:r>
            <a:r>
              <a:rPr lang="en-US" dirty="0" smtClean="0"/>
              <a:t> stores the year (including the century), the month, the day, the hours, the minutes, and the seconds (after midnight).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200400"/>
            <a:ext cx="806602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854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86800" cy="640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TIMESTAMP Data Type</a:t>
            </a:r>
          </a:p>
          <a:p>
            <a:r>
              <a:rPr lang="en-US" dirty="0" smtClean="0"/>
              <a:t>The TIMESTAMP data type is an extension of the DATE data type. </a:t>
            </a:r>
          </a:p>
          <a:p>
            <a:r>
              <a:rPr lang="en-US" dirty="0" smtClean="0"/>
              <a:t>It stores year, month, day, hour, minute, and second values. </a:t>
            </a:r>
          </a:p>
          <a:p>
            <a:r>
              <a:rPr lang="en-US" dirty="0" smtClean="0"/>
              <a:t>It also stores fractional seconds, which are not stored by the DATE data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8653166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44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868</Words>
  <Application>Microsoft Office PowerPoint</Application>
  <PresentationFormat>On-screen Show (4:3)</PresentationFormat>
  <Paragraphs>231</Paragraphs>
  <Slides>30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LAB2</vt:lpstr>
      <vt:lpstr>The CREATE TABLE Statement</vt:lpstr>
      <vt:lpstr>Data types in Oracle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Syntax for the CREATE TABLE Statement is: </vt:lpstr>
      <vt:lpstr>Insert &amp; Delete records into and from  table</vt:lpstr>
      <vt:lpstr>Use sequence in insert command</vt:lpstr>
      <vt:lpstr>PowerPoint Presentation</vt:lpstr>
      <vt:lpstr>Truncate &amp; drop command</vt:lpstr>
      <vt:lpstr>SQL Integrity Constraints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3) SQL Not Null Constraint  </vt:lpstr>
      <vt:lpstr>4)  SQL Unique Key </vt:lpstr>
      <vt:lpstr>PowerPoint Presentation</vt:lpstr>
      <vt:lpstr>5) SQL Check Constraint  </vt:lpstr>
      <vt:lpstr>PowerPoint Presentation</vt:lpstr>
      <vt:lpstr>DEFAULT CONSTRAINT</vt:lpstr>
      <vt:lpstr>COMMAND TO LIST CONSTRAINTS IN AN TABLE</vt:lpstr>
      <vt:lpstr>How to Create an Auto Increment Field Using Sequence </vt:lpstr>
      <vt:lpstr>Creating Indexes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</dc:title>
  <dc:creator>USER</dc:creator>
  <cp:lastModifiedBy>Windows User</cp:lastModifiedBy>
  <cp:revision>1</cp:revision>
  <dcterms:created xsi:type="dcterms:W3CDTF">2019-12-10T05:29:42Z</dcterms:created>
  <dcterms:modified xsi:type="dcterms:W3CDTF">2019-12-10T05:37:17Z</dcterms:modified>
</cp:coreProperties>
</file>