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24"/>
  </p:notesMasterIdLst>
  <p:sldIdLst>
    <p:sldId id="256" r:id="rId3"/>
    <p:sldId id="257" r:id="rId4"/>
    <p:sldId id="277" r:id="rId5"/>
    <p:sldId id="258" r:id="rId6"/>
    <p:sldId id="259" r:id="rId7"/>
    <p:sldId id="269" r:id="rId8"/>
    <p:sldId id="275" r:id="rId9"/>
    <p:sldId id="270" r:id="rId10"/>
    <p:sldId id="271" r:id="rId11"/>
    <p:sldId id="276" r:id="rId12"/>
    <p:sldId id="272" r:id="rId13"/>
    <p:sldId id="273" r:id="rId14"/>
    <p:sldId id="274" r:id="rId15"/>
    <p:sldId id="278" r:id="rId16"/>
    <p:sldId id="262" r:id="rId17"/>
    <p:sldId id="263" r:id="rId18"/>
    <p:sldId id="265" r:id="rId19"/>
    <p:sldId id="268" r:id="rId20"/>
    <p:sldId id="266" r:id="rId21"/>
    <p:sldId id="267" r:id="rId22"/>
    <p:sldId id="279" r:id="rId2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0029C7-6478-4363-860C-446AD0BF5BC3}">
          <p14:sldIdLst>
            <p14:sldId id="256"/>
            <p14:sldId id="257"/>
            <p14:sldId id="277"/>
            <p14:sldId id="258"/>
            <p14:sldId id="259"/>
          </p14:sldIdLst>
        </p14:section>
        <p14:section name="Untitled Section" id="{8A981124-F018-47E9-9930-7F04F75A3FF3}">
          <p14:sldIdLst>
            <p14:sldId id="269"/>
            <p14:sldId id="275"/>
            <p14:sldId id="270"/>
            <p14:sldId id="271"/>
            <p14:sldId id="276"/>
            <p14:sldId id="272"/>
            <p14:sldId id="273"/>
            <p14:sldId id="274"/>
            <p14:sldId id="278"/>
            <p14:sldId id="262"/>
            <p14:sldId id="263"/>
            <p14:sldId id="265"/>
            <p14:sldId id="268"/>
            <p14:sldId id="266"/>
            <p14:sldId id="267"/>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476"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B35E3348-D961-42BD-B839-93A096936C48}" type="datetimeFigureOut">
              <a:rPr lang="en-US" smtClean="0"/>
              <a:t>04-Aug-20</a:t>
            </a:fld>
            <a:endParaRPr lang="en-US"/>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92950603-BBA9-46A0-B04E-79C7AD1DAA3F}" type="slidenum">
              <a:rPr lang="en-US" smtClean="0"/>
              <a:t>‹#›</a:t>
            </a:fld>
            <a:endParaRPr lang="en-US"/>
          </a:p>
        </p:txBody>
      </p:sp>
    </p:spTree>
    <p:extLst>
      <p:ext uri="{BB962C8B-B14F-4D97-AF65-F5344CB8AC3E}">
        <p14:creationId xmlns:p14="http://schemas.microsoft.com/office/powerpoint/2010/main" val="22402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3"/>
          <p:cNvSpPr>
            <a:spLocks noGrp="1"/>
          </p:cNvSpPr>
          <p:nvPr>
            <p:ph type="ftr"/>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PlaceHolder 4"/>
          <p:cNvSpPr>
            <a:spLocks noGrp="1"/>
          </p:cNvSpPr>
          <p:nvPr>
            <p:ph type="sldNum" idx="10"/>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6"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8"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2079000" y="1604520"/>
            <a:ext cx="4984920" cy="3977280"/>
          </a:xfrm>
          <a:prstGeom prst="rect">
            <a:avLst/>
          </a:prstGeom>
          <a:ln>
            <a:noFill/>
          </a:ln>
        </p:spPr>
      </p:pic>
      <p:pic>
        <p:nvPicPr>
          <p:cNvPr id="38" name="Picture 37"/>
          <p:cNvPicPr/>
          <p:nvPr/>
        </p:nvPicPr>
        <p:blipFill>
          <a:blip r:embed="rId2"/>
          <a:stretch/>
        </p:blipFill>
        <p:spPr>
          <a:xfrm>
            <a:off x="2079000" y="1604520"/>
            <a:ext cx="4984920" cy="3977280"/>
          </a:xfrm>
          <a:prstGeom prst="rect">
            <a:avLst/>
          </a:prstGeom>
          <a:ln>
            <a:noFill/>
          </a:ln>
        </p:spPr>
      </p:pic>
      <p:sp>
        <p:nvSpPr>
          <p:cNvPr id="7"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8"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3"/>
          <p:cNvSpPr>
            <a:spLocks noGrp="1"/>
          </p:cNvSpPr>
          <p:nvPr>
            <p:ph type="ftr"/>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5" name="PlaceHolder 4"/>
          <p:cNvSpPr>
            <a:spLocks noGrp="1"/>
          </p:cNvSpPr>
          <p:nvPr>
            <p:ph type="sldNum" idx="10"/>
          </p:nvPr>
        </p:nvSpPr>
        <p:spPr>
          <a:xfrm>
            <a:off x="6553080" y="640080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
        <p:nvSpPr>
          <p:cNvPr id="4"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5"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4"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5"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6"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
        <p:nvSpPr>
          <p:cNvPr id="3"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
        <p:nvSpPr>
          <p:cNvPr id="4"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6"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8"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2079000" y="1604520"/>
            <a:ext cx="4984920" cy="3977280"/>
          </a:xfrm>
          <a:prstGeom prst="rect">
            <a:avLst/>
          </a:prstGeom>
          <a:ln>
            <a:noFill/>
          </a:ln>
        </p:spPr>
      </p:pic>
      <p:pic>
        <p:nvPicPr>
          <p:cNvPr id="77" name="Picture 76"/>
          <p:cNvPicPr/>
          <p:nvPr/>
        </p:nvPicPr>
        <p:blipFill>
          <a:blip r:embed="rId2"/>
          <a:stretch/>
        </p:blipFill>
        <p:spPr>
          <a:xfrm>
            <a:off x="2079000" y="1604520"/>
            <a:ext cx="4984920" cy="3977280"/>
          </a:xfrm>
          <a:prstGeom prst="rect">
            <a:avLst/>
          </a:prstGeom>
          <a:ln>
            <a:noFill/>
          </a:ln>
        </p:spPr>
      </p:pic>
      <p:sp>
        <p:nvSpPr>
          <p:cNvPr id="7"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8"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4"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5"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6"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
        <p:nvSpPr>
          <p:cNvPr id="3"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 name="PlaceHolder 3"/>
          <p:cNvSpPr>
            <a:spLocks noGrp="1"/>
          </p:cNvSpPr>
          <p:nvPr>
            <p:ph type="ftr" idx="10"/>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7" name="PlaceHolder 4"/>
          <p:cNvSpPr>
            <a:spLocks noGrp="1"/>
          </p:cNvSpPr>
          <p:nvPr>
            <p:ph type="sldNum" idx="11"/>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47000"/>
          </a:schemeClr>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endParaRPr lang="en-IN"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lvl1pPr>
              <a:defRPr sz="1200"/>
            </a:lvl1p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67E2546-9AAF-45B6-8E77-4EA76E90B929}"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47000"/>
          </a:schemeClr>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dt"/>
          </p:nvPr>
        </p:nvSpPr>
        <p:spPr>
          <a:xfrm>
            <a:off x="457200" y="6356520"/>
            <a:ext cx="2133360" cy="364680"/>
          </a:xfrm>
          <a:prstGeom prst="rect">
            <a:avLst/>
          </a:prstGeom>
        </p:spPr>
        <p:txBody>
          <a:bodyPr anchor="ctr"/>
          <a:lstStyle/>
          <a:p>
            <a:pPr>
              <a:lnSpc>
                <a:spcPct val="100000"/>
              </a:lnSpc>
            </a:pPr>
            <a:endParaRPr lang="en-IN" sz="1400" b="0" strike="noStrike" spc="-1">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3124080" y="6356520"/>
            <a:ext cx="2895120" cy="364680"/>
          </a:xfrm>
          <a:prstGeom prst="rect">
            <a:avLst/>
          </a:prstGeom>
        </p:spPr>
        <p:txBody>
          <a:bodyPr anchor="ctr"/>
          <a:lstStyle/>
          <a:p>
            <a:r>
              <a:rPr lang="en-US" sz="2400" b="0" strike="noStrike" spc="-1" smtClean="0">
                <a:solidFill>
                  <a:srgbClr val="000000"/>
                </a:solidFill>
                <a:uFill>
                  <a:solidFill>
                    <a:srgbClr val="FFFFFF"/>
                  </a:solidFill>
                </a:uFill>
                <a:latin typeface="Times New Roman"/>
              </a:rPr>
              <a:t>Prof Maheswari S, VIT Chennai</a:t>
            </a:r>
            <a:endParaRPr lang="en-IN" sz="2400" b="0" strike="noStrike" spc="-1">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5294A8F8-D085-47BF-98ED-901F64069518}"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380880" y="2057400"/>
            <a:ext cx="8229240" cy="1142640"/>
          </a:xfrm>
          <a:prstGeom prst="rect">
            <a:avLst/>
          </a:prstGeom>
          <a:noFill/>
          <a:ln>
            <a:noFill/>
          </a:ln>
        </p:spPr>
        <p:txBody>
          <a:bodyPr anchor="ctr"/>
          <a:lstStyle/>
          <a:p>
            <a:pPr algn="ctr">
              <a:lnSpc>
                <a:spcPct val="100000"/>
              </a:lnSpc>
            </a:pPr>
            <a:r>
              <a:rPr lang="en-US" sz="4400" b="1" strike="noStrike" spc="-1" dirty="0">
                <a:solidFill>
                  <a:srgbClr val="000000"/>
                </a:solidFill>
                <a:uFill>
                  <a:solidFill>
                    <a:srgbClr val="FFFFFF"/>
                  </a:solidFill>
                </a:uFill>
                <a:latin typeface="Calibri"/>
              </a:rPr>
              <a:t>CSS </a:t>
            </a:r>
            <a:r>
              <a:rPr lang="en-US" sz="4400" b="1" spc="-1" dirty="0" smtClean="0">
                <a:solidFill>
                  <a:srgbClr val="000000"/>
                </a:solidFill>
                <a:uFill>
                  <a:solidFill>
                    <a:srgbClr val="FFFFFF"/>
                  </a:solidFill>
                </a:uFill>
                <a:latin typeface="Calibri"/>
              </a:rPr>
              <a:t>Introduction</a:t>
            </a:r>
            <a:endParaRPr lang="en-US" sz="1800" b="1" strike="noStrike" spc="-1" dirty="0">
              <a:solidFill>
                <a:srgbClr val="000000"/>
              </a:solidFill>
              <a:uFill>
                <a:solidFill>
                  <a:srgbClr val="FFFFFF"/>
                </a:solidFill>
              </a:uFill>
              <a:latin typeface="Calibri"/>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a:t>
            </a:fld>
            <a:endParaRPr lang="en-IN"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533400"/>
            <a:ext cx="8839200" cy="5668920"/>
          </a:xfrm>
        </p:spPr>
        <p:txBody>
          <a:bodyPr/>
          <a:lstStyle/>
          <a:p>
            <a:r>
              <a:rPr lang="en-US" sz="2400" b="1" u="sng" dirty="0" smtClean="0"/>
              <a:t>5. Group Selector</a:t>
            </a:r>
            <a:r>
              <a:rPr lang="en-US" sz="2400" b="1" dirty="0" smtClean="0"/>
              <a:t>: </a:t>
            </a:r>
            <a:r>
              <a:rPr lang="en-US" sz="2400" dirty="0" smtClean="0"/>
              <a:t>This selector is used to group all elements with same styling properties. Comma is used as a delimiter between elements.</a:t>
            </a:r>
            <a:br>
              <a:rPr lang="en-US" sz="2400" dirty="0" smtClean="0"/>
            </a:br>
            <a:r>
              <a:rPr lang="en-US" sz="2400" dirty="0"/>
              <a:t/>
            </a:r>
            <a:br>
              <a:rPr lang="en-US" sz="2400" dirty="0"/>
            </a:br>
            <a:r>
              <a:rPr lang="en-US" sz="2400" dirty="0" err="1" smtClean="0"/>
              <a:t>Eg</a:t>
            </a:r>
            <a:r>
              <a:rPr lang="en-US" sz="2400" dirty="0" smtClean="0"/>
              <a:t>:</a:t>
            </a:r>
            <a:br>
              <a:rPr lang="en-US" sz="2400" dirty="0" smtClean="0"/>
            </a:br>
            <a:r>
              <a:rPr lang="en-US" sz="2400" i="1" dirty="0" smtClean="0"/>
              <a:t>CSS code:</a:t>
            </a:r>
            <a:r>
              <a:rPr lang="en-US" sz="2400" dirty="0" smtClean="0"/>
              <a:t/>
            </a:r>
            <a:br>
              <a:rPr lang="en-US" sz="2400" dirty="0" smtClean="0"/>
            </a:br>
            <a:r>
              <a:rPr lang="en-US" sz="2400" dirty="0" smtClean="0"/>
              <a:t>	</a:t>
            </a:r>
            <a:r>
              <a:rPr lang="en-US" sz="2400" b="1" dirty="0" smtClean="0"/>
              <a:t>h3, h1 </a:t>
            </a:r>
            <a:r>
              <a:rPr lang="en-US" sz="2400" dirty="0" smtClean="0"/>
              <a:t>{ color: blue; }   // both h3 and h1 tags are grouped to have same style</a:t>
            </a:r>
            <a:br>
              <a:rPr lang="en-US" sz="2400" dirty="0" smtClean="0"/>
            </a:br>
            <a:r>
              <a:rPr lang="en-US" sz="2400" dirty="0" smtClean="0"/>
              <a:t/>
            </a:r>
            <a:br>
              <a:rPr lang="en-US" sz="2400" dirty="0" smtClean="0"/>
            </a:br>
            <a:r>
              <a:rPr lang="en-US" sz="2400" i="1" dirty="0" smtClean="0"/>
              <a:t>HTML code:</a:t>
            </a:r>
            <a:r>
              <a:rPr lang="en-US" sz="2400" dirty="0" smtClean="0"/>
              <a:t/>
            </a:r>
            <a:br>
              <a:rPr lang="en-US" sz="2400" dirty="0" smtClean="0"/>
            </a:br>
            <a:r>
              <a:rPr lang="en-US" sz="2400" dirty="0" smtClean="0"/>
              <a:t>  	&lt;body&gt;</a:t>
            </a:r>
            <a:br>
              <a:rPr lang="en-US" sz="2400" dirty="0" smtClean="0"/>
            </a:br>
            <a:r>
              <a:rPr lang="en-US" sz="2400" dirty="0" smtClean="0"/>
              <a:t>	    &lt;h1&gt; This is header 1 tag…&lt;/h1&gt;</a:t>
            </a:r>
            <a:br>
              <a:rPr lang="en-US" sz="2400" dirty="0" smtClean="0"/>
            </a:br>
            <a:r>
              <a:rPr lang="en-US" sz="2400" dirty="0" smtClean="0"/>
              <a:t>	    &lt;h3&gt; This is header 3 tag…&lt;/h3&gt;</a:t>
            </a:r>
            <a:br>
              <a:rPr lang="en-US" sz="2400" dirty="0" smtClean="0"/>
            </a:br>
            <a:r>
              <a:rPr lang="en-US" sz="2400" dirty="0" smtClean="0"/>
              <a:t>	&lt;/body&gt;</a:t>
            </a:r>
            <a:br>
              <a:rPr lang="en-US" sz="2400" dirty="0" smtClean="0"/>
            </a:br>
            <a:r>
              <a:rPr lang="en-US" sz="2400" dirty="0" smtClean="0"/>
              <a:t/>
            </a:r>
            <a:br>
              <a:rPr lang="en-US" sz="2400" dirty="0" smtClean="0"/>
            </a:br>
            <a:endParaRPr lang="en-US" sz="2400"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10</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5694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6430920"/>
          </a:xfrm>
        </p:spPr>
        <p:txBody>
          <a:bodyPr/>
          <a:lstStyle/>
          <a:p>
            <a:r>
              <a:rPr lang="en-US" sz="2000" b="1" u="sng" dirty="0" smtClean="0"/>
              <a:t>6. Descendant Selector</a:t>
            </a:r>
            <a:r>
              <a:rPr lang="en-US" sz="2000" u="sng" dirty="0" smtClean="0"/>
              <a:t>: </a:t>
            </a:r>
            <a:r>
              <a:rPr lang="en-US" sz="2000" dirty="0" smtClean="0"/>
              <a:t>This selector represents the selection element to be a descendant of another element. Both the elements are specified with a space as a delimiter.</a:t>
            </a:r>
            <a:br>
              <a:rPr lang="en-US" sz="2000" dirty="0" smtClean="0"/>
            </a:br>
            <a:r>
              <a:rPr lang="en-US" sz="2000" dirty="0" smtClean="0"/>
              <a:t/>
            </a:r>
            <a:br>
              <a:rPr lang="en-US" sz="2000" dirty="0" smtClean="0"/>
            </a:br>
            <a:r>
              <a:rPr lang="en-US" sz="2000" dirty="0" err="1" smtClean="0"/>
              <a:t>Eg</a:t>
            </a:r>
            <a:r>
              <a:rPr lang="en-US" sz="2000" dirty="0" smtClean="0"/>
              <a:t>:</a:t>
            </a:r>
            <a:br>
              <a:rPr lang="en-US" sz="2000" dirty="0" smtClean="0"/>
            </a:br>
            <a:r>
              <a:rPr lang="en-US" sz="2000" i="1" dirty="0" smtClean="0"/>
              <a:t>CSS code: </a:t>
            </a:r>
            <a:br>
              <a:rPr lang="en-US" sz="2000" i="1" dirty="0" smtClean="0"/>
            </a:br>
            <a:r>
              <a:rPr lang="en-US" sz="2000" dirty="0"/>
              <a:t>	</a:t>
            </a:r>
            <a:r>
              <a:rPr lang="en-US" sz="2000" dirty="0" smtClean="0"/>
              <a:t>p h1 { color: blue; }       </a:t>
            </a:r>
            <a:br>
              <a:rPr lang="en-US" sz="2000" dirty="0" smtClean="0"/>
            </a:br>
            <a:r>
              <a:rPr lang="en-US" sz="2000" i="1" dirty="0" smtClean="0"/>
              <a:t>HTML code:</a:t>
            </a:r>
            <a:r>
              <a:rPr lang="en-US" sz="2000" dirty="0" smtClean="0"/>
              <a:t/>
            </a:r>
            <a:br>
              <a:rPr lang="en-US" sz="2000" dirty="0" smtClean="0"/>
            </a:br>
            <a:r>
              <a:rPr lang="en-US" sz="2000" dirty="0" smtClean="0"/>
              <a:t>	&lt;body&gt;</a:t>
            </a:r>
            <a:br>
              <a:rPr lang="en-US" sz="2000" dirty="0" smtClean="0"/>
            </a:br>
            <a:r>
              <a:rPr lang="en-US" sz="2000" dirty="0" smtClean="0"/>
              <a:t>	       &lt;p&gt;</a:t>
            </a:r>
            <a:br>
              <a:rPr lang="en-US" sz="2000" dirty="0" smtClean="0"/>
            </a:br>
            <a:r>
              <a:rPr lang="en-US" sz="2000" dirty="0" smtClean="0"/>
              <a:t>		Inside paragraph code…</a:t>
            </a:r>
            <a:br>
              <a:rPr lang="en-US" sz="2000" dirty="0" smtClean="0"/>
            </a:br>
            <a:r>
              <a:rPr lang="en-US" sz="2000" dirty="0" smtClean="0"/>
              <a:t>		&lt;h1&gt; This is header 1 inside p tag… &lt;/h1&gt;  // style applied</a:t>
            </a:r>
            <a:br>
              <a:rPr lang="en-US" sz="2000" dirty="0" smtClean="0"/>
            </a:br>
            <a:r>
              <a:rPr lang="en-US" sz="2000" dirty="0" smtClean="0"/>
              <a:t>	       &lt;/p&gt;</a:t>
            </a:r>
            <a:br>
              <a:rPr lang="en-US" sz="2000" dirty="0" smtClean="0"/>
            </a:br>
            <a:r>
              <a:rPr lang="en-US" sz="2000" dirty="0" smtClean="0"/>
              <a:t>	       &lt;h1&gt; This is header 1 outside p tag….&lt;/h1&gt;     // style not applied</a:t>
            </a:r>
            <a:br>
              <a:rPr lang="en-US" sz="2000" dirty="0" smtClean="0"/>
            </a:br>
            <a:r>
              <a:rPr lang="en-US" sz="2000" dirty="0"/>
              <a:t>	</a:t>
            </a:r>
            <a:r>
              <a:rPr lang="en-US" sz="2000" dirty="0" smtClean="0"/>
              <a:t>&lt;/body&gt;</a:t>
            </a:r>
            <a:br>
              <a:rPr lang="en-US" sz="2000" dirty="0" smtClean="0"/>
            </a:br>
            <a:r>
              <a:rPr lang="en-US" sz="2000" dirty="0" smtClean="0"/>
              <a:t/>
            </a:r>
            <a:br>
              <a:rPr lang="en-US" sz="2000" dirty="0" smtClean="0"/>
            </a:br>
            <a:r>
              <a:rPr lang="en-US" sz="2000" dirty="0" smtClean="0"/>
              <a:t>Here, the selector style is applied for &lt;h1&gt; inside &lt;p&gt; tag &amp; not for &lt;h1&gt; outside &lt;p&gt; tag</a:t>
            </a:r>
            <a:endParaRPr lang="en-US" sz="2000"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11</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3250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lstStyle/>
          <a:p>
            <a:r>
              <a:rPr lang="en-US" b="1" u="sng" dirty="0" smtClean="0"/>
              <a:t>7. Child Selector: </a:t>
            </a:r>
            <a:r>
              <a:rPr lang="en-US" dirty="0" smtClean="0"/>
              <a:t>The child selector is similar to that of a descendant selector tag except that the styling is applied to an element which is just the direct descendant of the given other element. Here, both the tags are separated by a &gt; symbol.</a:t>
            </a:r>
            <a:br>
              <a:rPr lang="en-US" dirty="0" smtClean="0"/>
            </a:br>
            <a:r>
              <a:rPr lang="en-US" dirty="0" smtClean="0"/>
              <a:t/>
            </a:r>
            <a:br>
              <a:rPr lang="en-US" dirty="0" smtClean="0"/>
            </a:br>
            <a:r>
              <a:rPr lang="en-US" dirty="0" err="1" smtClean="0"/>
              <a:t>Eg</a:t>
            </a:r>
            <a:r>
              <a:rPr lang="en-US" dirty="0" smtClean="0"/>
              <a:t>:</a:t>
            </a:r>
            <a:br>
              <a:rPr lang="en-US" dirty="0" smtClean="0"/>
            </a:br>
            <a:r>
              <a:rPr lang="en-US" sz="1600" i="1" dirty="0" smtClean="0"/>
              <a:t>CSS code: </a:t>
            </a:r>
            <a:br>
              <a:rPr lang="en-US" sz="1600" i="1" dirty="0" smtClean="0"/>
            </a:br>
            <a:r>
              <a:rPr lang="en-US" dirty="0" smtClean="0"/>
              <a:t>	p &gt; h1 { color: blue; }       </a:t>
            </a:r>
            <a:br>
              <a:rPr lang="en-US" dirty="0" smtClean="0"/>
            </a:br>
            <a:r>
              <a:rPr lang="en-US" sz="1600" i="1" dirty="0" smtClean="0"/>
              <a:t>HTML code:</a:t>
            </a:r>
            <a:r>
              <a:rPr lang="en-US" dirty="0" smtClean="0"/>
              <a:t/>
            </a:r>
            <a:br>
              <a:rPr lang="en-US" dirty="0" smtClean="0"/>
            </a:br>
            <a:r>
              <a:rPr lang="en-US" dirty="0" smtClean="0"/>
              <a:t>	&lt;body&gt;</a:t>
            </a:r>
            <a:br>
              <a:rPr lang="en-US" dirty="0" smtClean="0"/>
            </a:br>
            <a:r>
              <a:rPr lang="en-US" dirty="0" smtClean="0"/>
              <a:t>	       &lt;p&gt;</a:t>
            </a:r>
            <a:br>
              <a:rPr lang="en-US" dirty="0" smtClean="0"/>
            </a:br>
            <a:r>
              <a:rPr lang="en-US" dirty="0" smtClean="0"/>
              <a:t>		Inside paragraph code…</a:t>
            </a:r>
            <a:br>
              <a:rPr lang="en-US" dirty="0" smtClean="0"/>
            </a:br>
            <a:r>
              <a:rPr lang="en-US" dirty="0" smtClean="0"/>
              <a:t>	          &lt;h1&gt; This is header 1 inside p tag… &lt;/h1&gt; 	// style applied</a:t>
            </a:r>
            <a:br>
              <a:rPr lang="en-US" dirty="0" smtClean="0"/>
            </a:br>
            <a:r>
              <a:rPr lang="en-US" dirty="0" smtClean="0"/>
              <a:t>	            &lt;section&gt;</a:t>
            </a:r>
            <a:br>
              <a:rPr lang="en-US" dirty="0" smtClean="0"/>
            </a:br>
            <a:r>
              <a:rPr lang="en-US" dirty="0" smtClean="0"/>
              <a:t>	               &lt;h1&gt; This is header 1 outside p tag….&lt;/h1&gt; 	// style not applied</a:t>
            </a:r>
            <a:br>
              <a:rPr lang="en-US" dirty="0" smtClean="0"/>
            </a:br>
            <a:r>
              <a:rPr lang="en-US" dirty="0"/>
              <a:t>	</a:t>
            </a:r>
            <a:r>
              <a:rPr lang="en-US" dirty="0" smtClean="0"/>
              <a:t>           &lt;/section&gt;</a:t>
            </a:r>
            <a:br>
              <a:rPr lang="en-US" dirty="0" smtClean="0"/>
            </a:br>
            <a:r>
              <a:rPr lang="en-US" dirty="0"/>
              <a:t>	</a:t>
            </a:r>
            <a:r>
              <a:rPr lang="en-US" dirty="0" smtClean="0"/>
              <a:t>        &lt;/p&gt;</a:t>
            </a:r>
            <a:br>
              <a:rPr lang="en-US" dirty="0" smtClean="0"/>
            </a:br>
            <a:r>
              <a:rPr lang="en-US" dirty="0" smtClean="0"/>
              <a:t>	&lt;/body&gt;</a:t>
            </a:r>
            <a:br>
              <a:rPr lang="en-US" dirty="0" smtClean="0"/>
            </a:br>
            <a:r>
              <a:rPr lang="en-US" dirty="0" smtClean="0"/>
              <a:t>Here, though both the &lt;h1&gt; tags are inside the &lt;p&gt; element, the styling is applied only to the &lt;h1&gt; element which is a direct / immediate descendant of &lt;p&gt;, and not to &lt;h1&gt; which is inside &lt;p&gt;&lt;section&gt;&lt;h1&gt;.</a:t>
            </a:r>
            <a:r>
              <a:rPr lang="en-US" dirty="0"/>
              <a:t/>
            </a:r>
            <a:br>
              <a:rPr lang="en-US" dirty="0"/>
            </a:br>
            <a:endParaRPr lang="en-US"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12</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75643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80"/>
            <a:ext cx="8457840" cy="6430920"/>
          </a:xfrm>
        </p:spPr>
        <p:txBody>
          <a:bodyPr/>
          <a:lstStyle/>
          <a:p>
            <a:r>
              <a:rPr lang="en-US" b="1" u="sng" dirty="0" smtClean="0"/>
              <a:t>8. Attribute Selector: </a:t>
            </a:r>
            <a:r>
              <a:rPr lang="en-US" dirty="0" smtClean="0"/>
              <a:t>This selector is used to select elements with a specified attribute listed in it. It then changes the styling according to the specification. Different forms of representing the attribute selectors are;</a:t>
            </a:r>
            <a:br>
              <a:rPr lang="en-US" dirty="0" smtClean="0"/>
            </a:br>
            <a:r>
              <a:rPr lang="en-US" dirty="0" smtClean="0"/>
              <a:t>	</a:t>
            </a:r>
            <a:br>
              <a:rPr lang="en-US" dirty="0" smtClean="0"/>
            </a:br>
            <a:r>
              <a:rPr lang="en-US" dirty="0"/>
              <a:t>	</a:t>
            </a:r>
            <a:r>
              <a:rPr lang="en-US" dirty="0" smtClean="0"/>
              <a:t>element [ attribute = “value” ] { style properties; }  // specific property</a:t>
            </a:r>
            <a:br>
              <a:rPr lang="en-US" dirty="0" smtClean="0"/>
            </a:br>
            <a:r>
              <a:rPr lang="en-US" dirty="0"/>
              <a:t>	</a:t>
            </a:r>
            <a:r>
              <a:rPr lang="en-US" dirty="0" smtClean="0"/>
              <a:t>element [ attribute ~= “value” ] { style properties; } // specific word</a:t>
            </a:r>
            <a:br>
              <a:rPr lang="en-US" dirty="0" smtClean="0"/>
            </a:br>
            <a:r>
              <a:rPr lang="en-US" dirty="0"/>
              <a:t>	</a:t>
            </a:r>
            <a:r>
              <a:rPr lang="en-US" dirty="0" smtClean="0"/>
              <a:t>element [ attribute |= “value” ] { style properties; } // specific word start</a:t>
            </a:r>
            <a:br>
              <a:rPr lang="en-US" dirty="0" smtClean="0"/>
            </a:br>
            <a:r>
              <a:rPr lang="en-US" dirty="0"/>
              <a:t>	</a:t>
            </a:r>
            <a:r>
              <a:rPr lang="en-US" dirty="0" smtClean="0"/>
              <a:t>element [ attribute ^= “value” ] { style properties; } // specific word begin</a:t>
            </a:r>
            <a:br>
              <a:rPr lang="en-US" dirty="0" smtClean="0"/>
            </a:br>
            <a:r>
              <a:rPr lang="en-US" dirty="0"/>
              <a:t>	</a:t>
            </a:r>
            <a:r>
              <a:rPr lang="en-US" dirty="0" smtClean="0"/>
              <a:t>element [ attribute $= “value” ] { style properties; } // specific word end</a:t>
            </a:r>
            <a:br>
              <a:rPr lang="en-US" dirty="0" smtClean="0"/>
            </a:br>
            <a:r>
              <a:rPr lang="en-US" dirty="0"/>
              <a:t>	</a:t>
            </a:r>
            <a:r>
              <a:rPr lang="en-US" dirty="0" smtClean="0"/>
              <a:t>element [ attribute *= “value” ] { style properties; } // contains specific word</a:t>
            </a:r>
            <a:br>
              <a:rPr lang="en-US" dirty="0" smtClean="0"/>
            </a:br>
            <a:r>
              <a:rPr lang="en-US" dirty="0" smtClean="0"/>
              <a:t> </a:t>
            </a:r>
            <a:br>
              <a:rPr lang="en-US" dirty="0" smtClean="0"/>
            </a:br>
            <a:r>
              <a:rPr lang="en-US" dirty="0" err="1" smtClean="0"/>
              <a:t>Eg</a:t>
            </a:r>
            <a:r>
              <a:rPr lang="en-US" dirty="0" smtClean="0"/>
              <a:t>:</a:t>
            </a:r>
            <a:br>
              <a:rPr lang="en-US" dirty="0" smtClean="0"/>
            </a:br>
            <a:r>
              <a:rPr lang="en-US" sz="1600" i="1" dirty="0" smtClean="0"/>
              <a:t>CSS Code:</a:t>
            </a:r>
            <a:r>
              <a:rPr lang="en-US" dirty="0" smtClean="0"/>
              <a:t/>
            </a:r>
            <a:br>
              <a:rPr lang="en-US" dirty="0" smtClean="0"/>
            </a:br>
            <a:r>
              <a:rPr lang="en-US" dirty="0"/>
              <a:t> </a:t>
            </a:r>
            <a:r>
              <a:rPr lang="en-US" dirty="0" smtClean="0"/>
              <a:t/>
            </a:r>
            <a:br>
              <a:rPr lang="en-US" dirty="0" smtClean="0"/>
            </a:br>
            <a:r>
              <a:rPr lang="en-US" dirty="0" smtClean="0"/>
              <a:t> p[style] { background-color: red;</a:t>
            </a:r>
            <a:r>
              <a:rPr lang="en-US" dirty="0"/>
              <a:t> </a:t>
            </a:r>
            <a:r>
              <a:rPr lang="en-US" dirty="0" smtClean="0"/>
              <a:t>}</a:t>
            </a:r>
            <a:br>
              <a:rPr lang="en-US" dirty="0" smtClean="0"/>
            </a:br>
            <a:r>
              <a:rPr lang="en-US" dirty="0"/>
              <a:t/>
            </a:r>
            <a:br>
              <a:rPr lang="en-US" dirty="0"/>
            </a:br>
            <a:r>
              <a:rPr lang="en-US" sz="1600" i="1" dirty="0" smtClean="0"/>
              <a:t>HTML Code: </a:t>
            </a:r>
            <a:br>
              <a:rPr lang="en-US" sz="1600" i="1" dirty="0" smtClean="0"/>
            </a:br>
            <a:r>
              <a:rPr lang="en-US" sz="1600" i="1" dirty="0" smtClean="0"/>
              <a:t>   </a:t>
            </a:r>
            <a:r>
              <a:rPr lang="en-US" sz="1600" dirty="0" smtClean="0"/>
              <a:t>&lt;</a:t>
            </a:r>
            <a:r>
              <a:rPr lang="en-US" dirty="0"/>
              <a:t>p </a:t>
            </a:r>
            <a:r>
              <a:rPr lang="en-US" dirty="0" smtClean="0"/>
              <a:t>style&gt; Hi</a:t>
            </a:r>
            <a:r>
              <a:rPr lang="en-US" dirty="0"/>
              <a:t>! Welcome….&lt;/p&gt;</a:t>
            </a:r>
            <a:r>
              <a:rPr lang="en-US" sz="1600" dirty="0" smtClean="0"/>
              <a:t/>
            </a:r>
            <a:br>
              <a:rPr lang="en-US" sz="1600" dirty="0" smtClean="0"/>
            </a:br>
            <a:r>
              <a:rPr lang="en-US" sz="1600" i="1" dirty="0" smtClean="0"/>
              <a:t>   </a:t>
            </a:r>
            <a:r>
              <a:rPr lang="en-US" dirty="0"/>
              <a:t>&lt;p style=“background-color</a:t>
            </a:r>
            <a:r>
              <a:rPr lang="en-US" dirty="0" smtClean="0"/>
              <a:t>: yellow”&gt; Hi! Welcome….&lt;/p&gt;</a:t>
            </a:r>
            <a:br>
              <a:rPr lang="en-US" dirty="0" smtClean="0"/>
            </a:br>
            <a:r>
              <a:rPr lang="en-US" dirty="0"/>
              <a:t> </a:t>
            </a:r>
            <a:r>
              <a:rPr lang="en-US" dirty="0" smtClean="0"/>
              <a:t>  &lt;p style=“text-align: center;”&gt; Hi! Welcome…&lt;/p&gt;</a:t>
            </a:r>
            <a:br>
              <a:rPr lang="en-US" dirty="0" smtClean="0"/>
            </a:br>
            <a:r>
              <a:rPr lang="en-US" dirty="0" smtClean="0"/>
              <a:t>   </a:t>
            </a:r>
            <a:br>
              <a:rPr lang="en-US" dirty="0" smtClean="0"/>
            </a:br>
            <a:r>
              <a:rPr lang="en-US" dirty="0" smtClean="0"/>
              <a:t>Here, because of the attribute “style” present in the element, the styling property applies.</a:t>
            </a:r>
            <a:endParaRPr lang="en-US"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13</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27727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a:t>
            </a:r>
            <a:br>
              <a:rPr lang="en-US" dirty="0" smtClean="0"/>
            </a:br>
            <a:r>
              <a:rPr lang="en-US" dirty="0" smtClean="0"/>
              <a:t>Example</a:t>
            </a:r>
            <a:endParaRPr lang="en-US"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14</a:t>
            </a:fld>
            <a:endParaRPr lang="en-IN" sz="1400" b="0" strike="noStrike" spc="-1">
              <a:solidFill>
                <a:srgbClr val="000000"/>
              </a:solidFill>
              <a:uFill>
                <a:solidFill>
                  <a:srgbClr val="FFFFFF"/>
                </a:solidFill>
              </a:uFill>
              <a:latin typeface="Times New Roman"/>
            </a:endParaRPr>
          </a:p>
        </p:txBody>
      </p:sp>
      <p:sp>
        <p:nvSpPr>
          <p:cNvPr id="5" name="Rectangle 4"/>
          <p:cNvSpPr/>
          <p:nvPr/>
        </p:nvSpPr>
        <p:spPr>
          <a:xfrm>
            <a:off x="2314575" y="457200"/>
            <a:ext cx="6705600" cy="4801314"/>
          </a:xfrm>
          <a:prstGeom prst="rect">
            <a:avLst/>
          </a:prstGeom>
        </p:spPr>
        <p:txBody>
          <a:bodyPr wrap="square">
            <a:spAutoFit/>
          </a:bodyPr>
          <a:lstStyle/>
          <a:p>
            <a:r>
              <a:rPr lang="en-US" dirty="0">
                <a:solidFill>
                  <a:schemeClr val="bg1"/>
                </a:solidFill>
              </a:rPr>
              <a:t>&lt;!DOCTYPE html&gt;</a:t>
            </a:r>
          </a:p>
          <a:p>
            <a:r>
              <a:rPr lang="en-US" dirty="0">
                <a:solidFill>
                  <a:schemeClr val="bg1"/>
                </a:solidFill>
              </a:rPr>
              <a:t>&lt;html&gt;</a:t>
            </a:r>
          </a:p>
          <a:p>
            <a:r>
              <a:rPr lang="en-US" dirty="0">
                <a:solidFill>
                  <a:schemeClr val="bg1"/>
                </a:solidFill>
              </a:rPr>
              <a:t>&lt;head&gt;</a:t>
            </a:r>
          </a:p>
          <a:p>
            <a:r>
              <a:rPr lang="en-US" dirty="0">
                <a:solidFill>
                  <a:schemeClr val="bg1"/>
                </a:solidFill>
              </a:rPr>
              <a:t>&lt;style&gt;</a:t>
            </a:r>
          </a:p>
          <a:p>
            <a:r>
              <a:rPr lang="en-US" dirty="0">
                <a:solidFill>
                  <a:schemeClr val="bg1"/>
                </a:solidFill>
              </a:rPr>
              <a:t> p[style] { background-color: red; }</a:t>
            </a:r>
          </a:p>
          <a:p>
            <a:r>
              <a:rPr lang="en-US" dirty="0">
                <a:solidFill>
                  <a:schemeClr val="bg1"/>
                </a:solidFill>
              </a:rPr>
              <a:t> font[text</a:t>
            </a:r>
            <a:r>
              <a:rPr lang="en-US" dirty="0" smtClean="0">
                <a:solidFill>
                  <a:schemeClr val="bg1"/>
                </a:solidFill>
              </a:rPr>
              <a:t>~=blue</a:t>
            </a:r>
            <a:r>
              <a:rPr lang="en-US" dirty="0">
                <a:solidFill>
                  <a:schemeClr val="bg1"/>
                </a:solidFill>
              </a:rPr>
              <a:t>] { background-color: blue; }</a:t>
            </a:r>
          </a:p>
          <a:p>
            <a:r>
              <a:rPr lang="en-US" dirty="0">
                <a:solidFill>
                  <a:schemeClr val="bg1"/>
                </a:solidFill>
              </a:rPr>
              <a:t>&lt;/style&gt;</a:t>
            </a:r>
          </a:p>
          <a:p>
            <a:r>
              <a:rPr lang="en-US" dirty="0">
                <a:solidFill>
                  <a:schemeClr val="bg1"/>
                </a:solidFill>
              </a:rPr>
              <a:t>&lt;/head&gt;</a:t>
            </a:r>
          </a:p>
          <a:p>
            <a:endParaRPr lang="en-US" dirty="0" smtClean="0">
              <a:solidFill>
                <a:schemeClr val="bg1"/>
              </a:solidFill>
            </a:endParaRPr>
          </a:p>
          <a:p>
            <a:r>
              <a:rPr lang="en-US" dirty="0" smtClean="0">
                <a:solidFill>
                  <a:schemeClr val="bg1"/>
                </a:solidFill>
              </a:rPr>
              <a:t>&lt;</a:t>
            </a:r>
            <a:r>
              <a:rPr lang="en-US" dirty="0">
                <a:solidFill>
                  <a:schemeClr val="bg1"/>
                </a:solidFill>
              </a:rPr>
              <a:t>body&gt;</a:t>
            </a:r>
          </a:p>
          <a:p>
            <a:r>
              <a:rPr lang="en-US" dirty="0" smtClean="0">
                <a:solidFill>
                  <a:schemeClr val="bg1"/>
                </a:solidFill>
              </a:rPr>
              <a:t>&lt;</a:t>
            </a:r>
            <a:r>
              <a:rPr lang="en-US" dirty="0">
                <a:solidFill>
                  <a:schemeClr val="bg1"/>
                </a:solidFill>
              </a:rPr>
              <a:t>p style&gt; Hi! I am in Red…&lt;/p&gt;</a:t>
            </a:r>
          </a:p>
          <a:p>
            <a:r>
              <a:rPr lang="en-US" dirty="0">
                <a:solidFill>
                  <a:schemeClr val="bg1"/>
                </a:solidFill>
              </a:rPr>
              <a:t>&lt;p style="text-align: center;"&gt; Hi! I also in Red…&lt;/p&gt;</a:t>
            </a:r>
          </a:p>
          <a:p>
            <a:r>
              <a:rPr lang="en-US" dirty="0">
                <a:solidFill>
                  <a:schemeClr val="bg1"/>
                </a:solidFill>
              </a:rPr>
              <a:t>&lt;p style="background-color: yellow"&gt; Hi! I am in Yellow….&lt;/p&gt;</a:t>
            </a:r>
          </a:p>
          <a:p>
            <a:r>
              <a:rPr lang="en-US" dirty="0" smtClean="0">
                <a:solidFill>
                  <a:schemeClr val="bg1"/>
                </a:solidFill>
              </a:rPr>
              <a:t>&lt;</a:t>
            </a:r>
            <a:r>
              <a:rPr lang="en-US" dirty="0">
                <a:solidFill>
                  <a:schemeClr val="bg1"/>
                </a:solidFill>
              </a:rPr>
              <a:t>font style text=blue&gt; Hi! I am Blue….&lt;/font&gt;&lt;</a:t>
            </a:r>
            <a:r>
              <a:rPr lang="en-US" dirty="0" err="1">
                <a:solidFill>
                  <a:schemeClr val="bg1"/>
                </a:solidFill>
              </a:rPr>
              <a:t>br</a:t>
            </a:r>
            <a:r>
              <a:rPr lang="en-US" dirty="0">
                <a:solidFill>
                  <a:schemeClr val="bg1"/>
                </a:solidFill>
              </a:rPr>
              <a:t>&gt;&lt;</a:t>
            </a:r>
            <a:r>
              <a:rPr lang="en-US" dirty="0" err="1">
                <a:solidFill>
                  <a:schemeClr val="bg1"/>
                </a:solidFill>
              </a:rPr>
              <a:t>br</a:t>
            </a:r>
            <a:r>
              <a:rPr lang="en-US" dirty="0">
                <a:solidFill>
                  <a:schemeClr val="bg1"/>
                </a:solidFill>
              </a:rPr>
              <a:t>&gt;</a:t>
            </a:r>
          </a:p>
          <a:p>
            <a:r>
              <a:rPr lang="en-US" dirty="0">
                <a:solidFill>
                  <a:schemeClr val="bg1"/>
                </a:solidFill>
              </a:rPr>
              <a:t>&lt;font style </a:t>
            </a:r>
            <a:r>
              <a:rPr lang="en-US" dirty="0" smtClean="0">
                <a:solidFill>
                  <a:schemeClr val="bg1"/>
                </a:solidFill>
              </a:rPr>
              <a:t>text=pink&gt; </a:t>
            </a:r>
            <a:r>
              <a:rPr lang="en-US" dirty="0">
                <a:solidFill>
                  <a:schemeClr val="bg1"/>
                </a:solidFill>
              </a:rPr>
              <a:t>Hi! I am not in Blue….&lt;/font&gt;</a:t>
            </a:r>
          </a:p>
          <a:p>
            <a:r>
              <a:rPr lang="en-US" dirty="0">
                <a:solidFill>
                  <a:schemeClr val="bg1"/>
                </a:solidFill>
              </a:rPr>
              <a:t>&lt;/body&gt;</a:t>
            </a:r>
          </a:p>
          <a:p>
            <a:r>
              <a:rPr lang="en-US" dirty="0">
                <a:solidFill>
                  <a:schemeClr val="bg1"/>
                </a:solidFill>
              </a:rPr>
              <a:t>&lt;/html&gt;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648200"/>
            <a:ext cx="4648200" cy="1789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13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288000" y="1981200"/>
            <a:ext cx="8703600" cy="4876800"/>
          </a:xfrm>
          <a:prstGeom prst="rect">
            <a:avLst/>
          </a:prstGeom>
          <a:noFill/>
          <a:ln>
            <a:noFill/>
          </a:ln>
        </p:spPr>
        <p:txBody>
          <a:bodyPr anchor="ctr"/>
          <a:lstStyle/>
          <a:p>
            <a:pPr>
              <a:lnSpc>
                <a:spcPct val="100000"/>
              </a:lnSpc>
            </a:pPr>
            <a:r>
              <a:rPr lang="en-US" sz="3200" b="1" strike="noStrike" spc="-1" dirty="0" smtClean="0">
                <a:solidFill>
                  <a:srgbClr val="000000"/>
                </a:solidFill>
                <a:uFill>
                  <a:solidFill>
                    <a:srgbClr val="FFFFFF"/>
                  </a:solidFill>
                </a:uFill>
                <a:latin typeface="Calibri"/>
              </a:rPr>
              <a:t>                                  </a:t>
            </a:r>
          </a:p>
          <a:p>
            <a:pPr>
              <a:lnSpc>
                <a:spcPct val="100000"/>
              </a:lnSpc>
            </a:pPr>
            <a:r>
              <a:rPr lang="en-US" sz="3200" b="1" spc="-1" dirty="0">
                <a:solidFill>
                  <a:srgbClr val="000000"/>
                </a:solidFill>
                <a:uFill>
                  <a:solidFill>
                    <a:srgbClr val="FFFFFF"/>
                  </a:solidFill>
                </a:uFill>
                <a:latin typeface="Calibri"/>
              </a:rPr>
              <a:t>	</a:t>
            </a:r>
            <a:r>
              <a:rPr lang="en-US" sz="3200" b="1" spc="-1" dirty="0" smtClean="0">
                <a:solidFill>
                  <a:srgbClr val="000000"/>
                </a:solidFill>
                <a:uFill>
                  <a:solidFill>
                    <a:srgbClr val="FFFFFF"/>
                  </a:solidFill>
                </a:uFill>
                <a:latin typeface="Calibri"/>
              </a:rPr>
              <a:t>		</a:t>
            </a:r>
            <a:r>
              <a:rPr lang="en-US" sz="3200" b="1" strike="noStrike" spc="-1" dirty="0" smtClean="0">
                <a:solidFill>
                  <a:srgbClr val="000000"/>
                </a:solidFill>
                <a:uFill>
                  <a:solidFill>
                    <a:srgbClr val="FFFFFF"/>
                  </a:solidFill>
                </a:uFill>
                <a:latin typeface="Calibri"/>
              </a:rPr>
              <a:t> </a:t>
            </a:r>
            <a:r>
              <a:rPr lang="en-US" sz="3600" b="1" strike="noStrike" spc="-1" dirty="0" smtClean="0">
                <a:solidFill>
                  <a:srgbClr val="000000"/>
                </a:solidFill>
                <a:uFill>
                  <a:solidFill>
                    <a:srgbClr val="FFFFFF"/>
                  </a:solidFill>
                </a:uFill>
                <a:latin typeface="Calibri"/>
              </a:rPr>
              <a:t>Types </a:t>
            </a:r>
            <a:r>
              <a:rPr lang="en-US" sz="3600" b="1" strike="noStrike" spc="-1" dirty="0">
                <a:solidFill>
                  <a:srgbClr val="000000"/>
                </a:solidFill>
                <a:uFill>
                  <a:solidFill>
                    <a:srgbClr val="FFFFFF"/>
                  </a:solidFill>
                </a:uFill>
                <a:latin typeface="Calibri"/>
              </a:rPr>
              <a:t>of </a:t>
            </a:r>
            <a:r>
              <a:rPr lang="en-US" sz="3600" b="1" strike="noStrike" spc="-1" dirty="0" smtClean="0">
                <a:solidFill>
                  <a:srgbClr val="000000"/>
                </a:solidFill>
                <a:uFill>
                  <a:solidFill>
                    <a:srgbClr val="FFFFFF"/>
                  </a:solidFill>
                </a:uFill>
                <a:latin typeface="Calibri"/>
              </a:rPr>
              <a:t>CSS</a:t>
            </a:r>
          </a:p>
          <a:p>
            <a:pPr>
              <a:lnSpc>
                <a:spcPct val="100000"/>
              </a:lnSpc>
            </a:pPr>
            <a:r>
              <a:rPr lang="en-US" sz="3600" b="0" strike="noStrike" spc="-1" dirty="0">
                <a:solidFill>
                  <a:srgbClr val="000000"/>
                </a:solidFill>
                <a:uFill>
                  <a:solidFill>
                    <a:srgbClr val="FFFFFF"/>
                  </a:solidFill>
                </a:uFill>
                <a:latin typeface="Calibri"/>
              </a:rPr>
              <a:t>
</a:t>
            </a:r>
            <a:r>
              <a:rPr lang="en-US" sz="3200" spc="-1" dirty="0" smtClean="0">
                <a:solidFill>
                  <a:srgbClr val="000000"/>
                </a:solidFill>
                <a:uFill>
                  <a:solidFill>
                    <a:srgbClr val="FFFFFF"/>
                  </a:solidFill>
                </a:uFill>
                <a:latin typeface="Calibri"/>
              </a:rPr>
              <a:t> </a:t>
            </a:r>
            <a:r>
              <a:rPr lang="en-US" sz="3200" spc="-1" dirty="0">
                <a:solidFill>
                  <a:srgbClr val="000000"/>
                </a:solidFill>
                <a:uFill>
                  <a:solidFill>
                    <a:srgbClr val="FFFFFF"/>
                  </a:solidFill>
                </a:uFill>
                <a:latin typeface="Calibri"/>
              </a:rPr>
              <a:t>- </a:t>
            </a:r>
            <a:r>
              <a:rPr lang="en-US" sz="3200" b="1" i="1" spc="-1" dirty="0">
                <a:solidFill>
                  <a:srgbClr val="000000"/>
                </a:solidFill>
                <a:uFill>
                  <a:solidFill>
                    <a:srgbClr val="FFFFFF"/>
                  </a:solidFill>
                </a:uFill>
                <a:latin typeface="Calibri"/>
              </a:rPr>
              <a:t>Inline Stylesheet: </a:t>
            </a:r>
            <a:r>
              <a:rPr lang="en-US" sz="3200" spc="-1" dirty="0">
                <a:solidFill>
                  <a:srgbClr val="000000"/>
                </a:solidFill>
                <a:uFill>
                  <a:solidFill>
                    <a:srgbClr val="FFFFFF"/>
                  </a:solidFill>
                </a:uFill>
                <a:latin typeface="Calibri"/>
              </a:rPr>
              <a:t>the styling codes are written directly in the specific element itself </a:t>
            </a:r>
            <a:endParaRPr lang="en-US" sz="3200" spc="-1" dirty="0" smtClean="0">
              <a:solidFill>
                <a:srgbClr val="000000"/>
              </a:solidFill>
              <a:uFill>
                <a:solidFill>
                  <a:srgbClr val="FFFFFF"/>
                </a:solidFill>
              </a:uFill>
              <a:latin typeface="Calibri"/>
            </a:endParaRPr>
          </a:p>
          <a:p>
            <a:pPr>
              <a:lnSpc>
                <a:spcPct val="100000"/>
              </a:lnSpc>
            </a:pPr>
            <a:endParaRPr lang="en-US" sz="3200" spc="-1" dirty="0">
              <a:solidFill>
                <a:srgbClr val="000000"/>
              </a:solidFill>
              <a:uFill>
                <a:solidFill>
                  <a:srgbClr val="FFFFFF"/>
                </a:solidFill>
              </a:uFill>
              <a:latin typeface="Calibri"/>
            </a:endParaRPr>
          </a:p>
          <a:p>
            <a:r>
              <a:rPr lang="en-US" sz="3200" spc="-1" dirty="0">
                <a:solidFill>
                  <a:srgbClr val="000000"/>
                </a:solidFill>
                <a:uFill>
                  <a:solidFill>
                    <a:srgbClr val="FFFFFF"/>
                  </a:solidFill>
                </a:uFill>
                <a:latin typeface="Calibri"/>
              </a:rPr>
              <a:t>- </a:t>
            </a:r>
            <a:r>
              <a:rPr lang="en-US" sz="3200" b="1" i="1" spc="-1" dirty="0">
                <a:solidFill>
                  <a:srgbClr val="000000"/>
                </a:solidFill>
                <a:uFill>
                  <a:solidFill>
                    <a:srgbClr val="FFFFFF"/>
                  </a:solidFill>
                </a:uFill>
                <a:latin typeface="Calibri"/>
              </a:rPr>
              <a:t>Internal/ Embedded Stylesheet: </a:t>
            </a:r>
            <a:r>
              <a:rPr lang="en-US" sz="3200" spc="-1" dirty="0">
                <a:solidFill>
                  <a:srgbClr val="000000"/>
                </a:solidFill>
                <a:uFill>
                  <a:solidFill>
                    <a:srgbClr val="FFFFFF"/>
                  </a:solidFill>
                </a:uFill>
                <a:latin typeface="Calibri"/>
              </a:rPr>
              <a:t>the styling is done using the &lt;style&gt; tag inside the &lt;head&gt; tag of html </a:t>
            </a:r>
          </a:p>
          <a:p>
            <a:pPr>
              <a:lnSpc>
                <a:spcPct val="100000"/>
              </a:lnSpc>
            </a:pPr>
            <a:endParaRPr lang="en-US" sz="3200" spc="-1" dirty="0" smtClean="0">
              <a:solidFill>
                <a:srgbClr val="000000"/>
              </a:solidFill>
              <a:uFill>
                <a:solidFill>
                  <a:srgbClr val="FFFFFF"/>
                </a:solidFill>
              </a:uFill>
              <a:latin typeface="Calibri"/>
            </a:endParaRPr>
          </a:p>
          <a:p>
            <a:pPr>
              <a:lnSpc>
                <a:spcPct val="100000"/>
              </a:lnSpc>
            </a:pPr>
            <a:r>
              <a:rPr lang="en-US" sz="3200" spc="-1" dirty="0" smtClean="0">
                <a:solidFill>
                  <a:srgbClr val="000000"/>
                </a:solidFill>
                <a:uFill>
                  <a:solidFill>
                    <a:srgbClr val="FFFFFF"/>
                  </a:solidFill>
                </a:uFill>
                <a:latin typeface="Calibri"/>
              </a:rPr>
              <a:t>- </a:t>
            </a:r>
            <a:r>
              <a:rPr lang="en-US" sz="3200" b="1" i="1" strike="noStrike" spc="-1" dirty="0">
                <a:solidFill>
                  <a:srgbClr val="000000"/>
                </a:solidFill>
                <a:uFill>
                  <a:solidFill>
                    <a:srgbClr val="FFFFFF"/>
                  </a:solidFill>
                </a:uFill>
                <a:latin typeface="Calibri"/>
              </a:rPr>
              <a:t>External Stylesheet: </a:t>
            </a:r>
            <a:r>
              <a:rPr lang="en-US" sz="3200" b="0" strike="noStrike" spc="-1" dirty="0">
                <a:solidFill>
                  <a:srgbClr val="000000"/>
                </a:solidFill>
                <a:uFill>
                  <a:solidFill>
                    <a:srgbClr val="FFFFFF"/>
                  </a:solidFill>
                </a:uFill>
                <a:latin typeface="Calibri"/>
              </a:rPr>
              <a:t>the styling code is written in a separate file and stored with an extension .</a:t>
            </a:r>
            <a:r>
              <a:rPr lang="en-US" sz="3200" b="0" strike="noStrike" spc="-1" dirty="0" err="1" smtClean="0">
                <a:solidFill>
                  <a:srgbClr val="000000"/>
                </a:solidFill>
                <a:uFill>
                  <a:solidFill>
                    <a:srgbClr val="FFFFFF"/>
                  </a:solidFill>
                </a:uFill>
                <a:latin typeface="Calibri"/>
              </a:rPr>
              <a:t>css</a:t>
            </a:r>
            <a:endParaRPr lang="en-US" sz="3200" b="0" strike="noStrike" spc="-1" dirty="0" smtClean="0">
              <a:solidFill>
                <a:srgbClr val="000000"/>
              </a:solidFill>
              <a:uFill>
                <a:solidFill>
                  <a:srgbClr val="FFFFFF"/>
                </a:solidFill>
              </a:uFill>
              <a:latin typeface="Calibri"/>
            </a:endParaRPr>
          </a:p>
          <a:p>
            <a:pPr>
              <a:lnSpc>
                <a:spcPct val="100000"/>
              </a:lnSpc>
            </a:pPr>
            <a:r>
              <a:rPr lang="en-US" sz="3200" b="0" strike="noStrike" spc="-1" dirty="0">
                <a:solidFill>
                  <a:srgbClr val="000000"/>
                </a:solidFill>
                <a:uFill>
                  <a:solidFill>
                    <a:srgbClr val="FFFFFF"/>
                  </a:solidFill>
                </a:uFill>
                <a:latin typeface="Calibri"/>
              </a:rPr>
              <a:t>
</a:t>
            </a: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52400" y="274680"/>
            <a:ext cx="8839200" cy="6277320"/>
          </a:xfrm>
          <a:prstGeom prst="rect">
            <a:avLst/>
          </a:prstGeom>
          <a:noFill/>
          <a:ln>
            <a:noFill/>
          </a:ln>
        </p:spPr>
        <p:txBody>
          <a:bodyPr anchor="ctr"/>
          <a:lstStyle/>
          <a:p>
            <a:pPr>
              <a:lnSpc>
                <a:spcPct val="100000"/>
              </a:lnSpc>
            </a:pPr>
            <a:endParaRPr lang="en-US" sz="3200" b="0" strike="noStrike" spc="-1" dirty="0" smtClean="0">
              <a:solidFill>
                <a:srgbClr val="000000"/>
              </a:solidFill>
              <a:uFill>
                <a:solidFill>
                  <a:srgbClr val="FFFFFF"/>
                </a:solidFill>
              </a:uFill>
              <a:latin typeface="Calibri"/>
            </a:endParaRPr>
          </a:p>
          <a:p>
            <a:pPr>
              <a:lnSpc>
                <a:spcPct val="100000"/>
              </a:lnSpc>
            </a:pPr>
            <a:endParaRPr lang="en-US" sz="3200" spc="-1" dirty="0">
              <a:solidFill>
                <a:srgbClr val="000000"/>
              </a:solidFill>
              <a:uFill>
                <a:solidFill>
                  <a:srgbClr val="FFFFFF"/>
                </a:solidFill>
              </a:uFill>
              <a:latin typeface="Calibri"/>
            </a:endParaRPr>
          </a:p>
          <a:p>
            <a:pPr>
              <a:lnSpc>
                <a:spcPct val="100000"/>
              </a:lnSpc>
            </a:pPr>
            <a:endParaRPr lang="en-US" sz="3200" b="0" strike="noStrike" spc="-1" dirty="0" smtClean="0">
              <a:solidFill>
                <a:srgbClr val="000000"/>
              </a:solidFill>
              <a:uFill>
                <a:solidFill>
                  <a:srgbClr val="FFFFFF"/>
                </a:solidFill>
              </a:uFill>
              <a:latin typeface="Calibri"/>
            </a:endParaRPr>
          </a:p>
          <a:p>
            <a:pPr>
              <a:lnSpc>
                <a:spcPct val="100000"/>
              </a:lnSpc>
            </a:pPr>
            <a:r>
              <a:rPr lang="en-US" sz="3600" b="1" strike="noStrike" spc="-1" dirty="0" smtClean="0">
                <a:solidFill>
                  <a:srgbClr val="000000"/>
                </a:solidFill>
                <a:uFill>
                  <a:solidFill>
                    <a:srgbClr val="FFFFFF"/>
                  </a:solidFill>
                </a:uFill>
                <a:latin typeface="Calibri"/>
              </a:rPr>
              <a:t>		</a:t>
            </a:r>
          </a:p>
          <a:p>
            <a:pPr>
              <a:lnSpc>
                <a:spcPct val="100000"/>
              </a:lnSpc>
            </a:pPr>
            <a:r>
              <a:rPr lang="en-US" sz="3600" b="1" spc="-1" dirty="0">
                <a:solidFill>
                  <a:srgbClr val="000000"/>
                </a:solidFill>
                <a:uFill>
                  <a:solidFill>
                    <a:srgbClr val="FFFFFF"/>
                  </a:solidFill>
                </a:uFill>
                <a:latin typeface="Calibri"/>
              </a:rPr>
              <a:t>	</a:t>
            </a:r>
            <a:r>
              <a:rPr lang="en-US" sz="3600" b="1" spc="-1" dirty="0" smtClean="0">
                <a:solidFill>
                  <a:srgbClr val="000000"/>
                </a:solidFill>
                <a:uFill>
                  <a:solidFill>
                    <a:srgbClr val="FFFFFF"/>
                  </a:solidFill>
                </a:uFill>
                <a:latin typeface="Calibri"/>
              </a:rPr>
              <a:t>		</a:t>
            </a:r>
            <a:r>
              <a:rPr lang="en-US" sz="3600" b="1" strike="noStrike" spc="-1" dirty="0" smtClean="0">
                <a:solidFill>
                  <a:srgbClr val="000000"/>
                </a:solidFill>
                <a:uFill>
                  <a:solidFill>
                    <a:srgbClr val="FFFFFF"/>
                  </a:solidFill>
                </a:uFill>
                <a:latin typeface="Calibri"/>
              </a:rPr>
              <a:t>	</a:t>
            </a:r>
          </a:p>
          <a:p>
            <a:pPr>
              <a:lnSpc>
                <a:spcPct val="100000"/>
              </a:lnSpc>
            </a:pPr>
            <a:r>
              <a:rPr lang="en-US" sz="3600" b="1" spc="-1" dirty="0">
                <a:solidFill>
                  <a:srgbClr val="000000"/>
                </a:solidFill>
                <a:uFill>
                  <a:solidFill>
                    <a:srgbClr val="FFFFFF"/>
                  </a:solidFill>
                </a:uFill>
                <a:latin typeface="Calibri"/>
              </a:rPr>
              <a:t>	</a:t>
            </a:r>
            <a:r>
              <a:rPr lang="en-US" sz="3600" b="1" spc="-1" dirty="0" smtClean="0">
                <a:solidFill>
                  <a:srgbClr val="000000"/>
                </a:solidFill>
                <a:uFill>
                  <a:solidFill>
                    <a:srgbClr val="FFFFFF"/>
                  </a:solidFill>
                </a:uFill>
                <a:latin typeface="Calibri"/>
              </a:rPr>
              <a:t>			</a:t>
            </a:r>
            <a:r>
              <a:rPr lang="en-US" sz="3600" b="1" strike="noStrike" spc="-1" dirty="0" smtClean="0">
                <a:solidFill>
                  <a:srgbClr val="000000"/>
                </a:solidFill>
                <a:uFill>
                  <a:solidFill>
                    <a:srgbClr val="FFFFFF"/>
                  </a:solidFill>
                </a:uFill>
                <a:latin typeface="Calibri"/>
              </a:rPr>
              <a:t>Inline </a:t>
            </a:r>
            <a:r>
              <a:rPr lang="en-US" sz="3600" b="1" strike="noStrike" spc="-1" dirty="0">
                <a:solidFill>
                  <a:srgbClr val="000000"/>
                </a:solidFill>
                <a:uFill>
                  <a:solidFill>
                    <a:srgbClr val="FFFFFF"/>
                  </a:solidFill>
                </a:uFill>
                <a:latin typeface="Calibri"/>
              </a:rPr>
              <a:t>CSS
</a:t>
            </a:r>
            <a:r>
              <a:rPr lang="en-US" sz="3200" b="0" strike="noStrike" spc="-1" dirty="0" smtClean="0">
                <a:solidFill>
                  <a:srgbClr val="000000"/>
                </a:solidFill>
                <a:uFill>
                  <a:solidFill>
                    <a:srgbClr val="FFFFFF"/>
                  </a:solidFill>
                </a:uFill>
                <a:latin typeface="Calibri"/>
              </a:rPr>
              <a:t>- </a:t>
            </a:r>
            <a:r>
              <a:rPr lang="en-US" sz="2400" b="0" strike="noStrike" spc="-1" dirty="0" smtClean="0">
                <a:solidFill>
                  <a:srgbClr val="000000"/>
                </a:solidFill>
                <a:uFill>
                  <a:solidFill>
                    <a:srgbClr val="FFFFFF"/>
                  </a:solidFill>
                </a:uFill>
                <a:latin typeface="Calibri"/>
              </a:rPr>
              <a:t>In </a:t>
            </a:r>
            <a:r>
              <a:rPr lang="en-US" sz="2400" b="0" strike="noStrike" spc="-1" dirty="0">
                <a:solidFill>
                  <a:srgbClr val="000000"/>
                </a:solidFill>
                <a:uFill>
                  <a:solidFill>
                    <a:srgbClr val="FFFFFF"/>
                  </a:solidFill>
                </a:uFill>
                <a:latin typeface="Calibri"/>
              </a:rPr>
              <a:t>Inline CSS the styling is applied exactly to the specified element location. </a:t>
            </a:r>
            <a:endParaRPr lang="en-US" sz="2400" b="0" strike="noStrike" spc="-1" dirty="0" smtClean="0">
              <a:solidFill>
                <a:srgbClr val="000000"/>
              </a:solidFill>
              <a:uFill>
                <a:solidFill>
                  <a:srgbClr val="FFFFFF"/>
                </a:solidFill>
              </a:uFill>
              <a:latin typeface="Calibri"/>
            </a:endParaRPr>
          </a:p>
          <a:p>
            <a:pPr>
              <a:lnSpc>
                <a:spcPct val="100000"/>
              </a:lnSpc>
            </a:pPr>
            <a:endParaRPr lang="en-US" sz="2400" b="0" strike="noStrike" spc="-1" dirty="0" smtClean="0">
              <a:solidFill>
                <a:srgbClr val="000000"/>
              </a:solidFill>
              <a:uFill>
                <a:solidFill>
                  <a:srgbClr val="FFFFFF"/>
                </a:solidFill>
              </a:uFill>
              <a:latin typeface="Calibri"/>
            </a:endParaRPr>
          </a:p>
          <a:p>
            <a:pPr>
              <a:lnSpc>
                <a:spcPct val="100000"/>
              </a:lnSpc>
            </a:pPr>
            <a:r>
              <a:rPr lang="en-US" sz="2400" b="0" strike="noStrike" spc="-1" dirty="0" smtClean="0">
                <a:solidFill>
                  <a:srgbClr val="000000"/>
                </a:solidFill>
                <a:uFill>
                  <a:solidFill>
                    <a:srgbClr val="FFFFFF"/>
                  </a:solidFill>
                </a:uFill>
                <a:latin typeface="Calibri"/>
              </a:rPr>
              <a:t>- This </a:t>
            </a:r>
            <a:r>
              <a:rPr lang="en-US" sz="2400" b="0" strike="noStrike" spc="-1" dirty="0">
                <a:solidFill>
                  <a:srgbClr val="000000"/>
                </a:solidFill>
                <a:uFill>
                  <a:solidFill>
                    <a:srgbClr val="FFFFFF"/>
                  </a:solidFill>
                </a:uFill>
                <a:latin typeface="Calibri"/>
              </a:rPr>
              <a:t>type of styling is very simple and easy to understand. </a:t>
            </a:r>
            <a:endParaRPr lang="en-US" sz="2400" b="0" strike="noStrike" spc="-1" dirty="0" smtClean="0">
              <a:solidFill>
                <a:srgbClr val="000000"/>
              </a:solidFill>
              <a:uFill>
                <a:solidFill>
                  <a:srgbClr val="FFFFFF"/>
                </a:solidFill>
              </a:uFill>
              <a:latin typeface="Calibri"/>
            </a:endParaRPr>
          </a:p>
          <a:p>
            <a:pPr>
              <a:lnSpc>
                <a:spcPct val="100000"/>
              </a:lnSpc>
            </a:pPr>
            <a:endParaRPr lang="en-US" sz="2400" b="0" strike="noStrike" spc="-1" dirty="0" smtClean="0">
              <a:solidFill>
                <a:srgbClr val="000000"/>
              </a:solidFill>
              <a:uFill>
                <a:solidFill>
                  <a:srgbClr val="FFFFFF"/>
                </a:solidFill>
              </a:uFill>
              <a:latin typeface="Calibri"/>
            </a:endParaRPr>
          </a:p>
          <a:p>
            <a:pPr>
              <a:lnSpc>
                <a:spcPct val="100000"/>
              </a:lnSpc>
            </a:pPr>
            <a:r>
              <a:rPr lang="en-US" sz="2400" spc="-1" dirty="0" smtClean="0">
                <a:solidFill>
                  <a:srgbClr val="000000"/>
                </a:solidFill>
                <a:uFill>
                  <a:solidFill>
                    <a:srgbClr val="FFFFFF"/>
                  </a:solidFill>
                </a:uFill>
                <a:latin typeface="Calibri"/>
              </a:rPr>
              <a:t>- But </a:t>
            </a:r>
            <a:r>
              <a:rPr lang="en-US" sz="2400" spc="-1" dirty="0">
                <a:solidFill>
                  <a:srgbClr val="000000"/>
                </a:solidFill>
                <a:uFill>
                  <a:solidFill>
                    <a:srgbClr val="FFFFFF"/>
                  </a:solidFill>
                </a:uFill>
                <a:latin typeface="Calibri"/>
              </a:rPr>
              <a:t>in turn they may increase the redundancy by applying the </a:t>
            </a:r>
            <a:r>
              <a:rPr lang="en-US" sz="2400" spc="-1" dirty="0" smtClean="0">
                <a:solidFill>
                  <a:srgbClr val="000000"/>
                </a:solidFill>
                <a:uFill>
                  <a:solidFill>
                    <a:srgbClr val="FFFFFF"/>
                  </a:solidFill>
                </a:uFill>
                <a:latin typeface="Calibri"/>
              </a:rPr>
              <a:t>same  styling </a:t>
            </a:r>
            <a:r>
              <a:rPr lang="en-US" sz="2400" spc="-1" dirty="0">
                <a:solidFill>
                  <a:srgbClr val="000000"/>
                </a:solidFill>
                <a:uFill>
                  <a:solidFill>
                    <a:srgbClr val="FFFFFF"/>
                  </a:solidFill>
                </a:uFill>
                <a:latin typeface="Calibri"/>
              </a:rPr>
              <a:t>in multiple location, thereby increasing the </a:t>
            </a:r>
            <a:r>
              <a:rPr lang="en-US" sz="2400" spc="-1" dirty="0" smtClean="0">
                <a:solidFill>
                  <a:srgbClr val="000000"/>
                </a:solidFill>
                <a:uFill>
                  <a:solidFill>
                    <a:srgbClr val="FFFFFF"/>
                  </a:solidFill>
                </a:uFill>
                <a:latin typeface="Calibri"/>
              </a:rPr>
              <a:t>codes</a:t>
            </a:r>
          </a:p>
          <a:p>
            <a:pPr>
              <a:lnSpc>
                <a:spcPct val="100000"/>
              </a:lnSpc>
            </a:pPr>
            <a:r>
              <a:rPr lang="en-US" sz="2400" b="0" strike="noStrike" spc="-1" dirty="0" smtClean="0">
                <a:solidFill>
                  <a:srgbClr val="000000"/>
                </a:solidFill>
                <a:uFill>
                  <a:solidFill>
                    <a:srgbClr val="FFFFFF"/>
                  </a:solidFill>
                </a:uFill>
                <a:latin typeface="Calibri"/>
              </a:rPr>
              <a:t> </a:t>
            </a:r>
            <a:r>
              <a:rPr lang="en-US" sz="2400" b="1" strike="noStrike" spc="-1" dirty="0" smtClean="0">
                <a:solidFill>
                  <a:srgbClr val="000000"/>
                </a:solidFill>
                <a:uFill>
                  <a:solidFill>
                    <a:srgbClr val="FFFFFF"/>
                  </a:solidFill>
                </a:uFill>
                <a:latin typeface="Calibri"/>
              </a:rPr>
              <a:t>For example:</a:t>
            </a:r>
            <a:r>
              <a:rPr lang="en-US" sz="2400" b="0" strike="noStrike" spc="-1" dirty="0" smtClean="0">
                <a:solidFill>
                  <a:srgbClr val="000000"/>
                </a:solidFill>
                <a:uFill>
                  <a:solidFill>
                    <a:srgbClr val="FFFFFF"/>
                  </a:solidFill>
                </a:uFill>
                <a:latin typeface="Calibri"/>
              </a:rPr>
              <a:t>
</a:t>
            </a:r>
            <a:r>
              <a:rPr lang="en-US" sz="2000" b="1" i="1" strike="noStrike" spc="-1" dirty="0" smtClean="0">
                <a:solidFill>
                  <a:srgbClr val="000000"/>
                </a:solidFill>
                <a:uFill>
                  <a:solidFill>
                    <a:srgbClr val="FFFFFF"/>
                  </a:solidFill>
                </a:uFill>
                <a:latin typeface="Calibri"/>
              </a:rPr>
              <a:t>&lt;h3 </a:t>
            </a:r>
            <a:r>
              <a:rPr lang="en-US" sz="2000" b="1" i="1" strike="noStrike" spc="-1" dirty="0" smtClean="0">
                <a:solidFill>
                  <a:srgbClr val="CC0000"/>
                </a:solidFill>
                <a:uFill>
                  <a:solidFill>
                    <a:srgbClr val="FFFFFF"/>
                  </a:solidFill>
                </a:uFill>
                <a:latin typeface="Calibri"/>
              </a:rPr>
              <a:t>style=”font-family: ‘Times New Roman’; color: blue; text-decoration: italics;</a:t>
            </a:r>
            <a:r>
              <a:rPr lang="en-US" sz="2000" b="1" i="1" strike="noStrike" spc="-1" dirty="0" smtClean="0">
                <a:solidFill>
                  <a:srgbClr val="000000"/>
                </a:solidFill>
                <a:uFill>
                  <a:solidFill>
                    <a:srgbClr val="FFFFFF"/>
                  </a:solidFill>
                </a:uFill>
                <a:latin typeface="Calibri"/>
              </a:rPr>
              <a:t>”&gt; Welcome to CSS Inline Styling….. &lt;/h3&gt;</a:t>
            </a:r>
            <a:r>
              <a:rPr lang="en-US" sz="2400" b="0" strike="noStrike" spc="-1" dirty="0" smtClean="0">
                <a:solidFill>
                  <a:srgbClr val="000000"/>
                </a:solidFill>
                <a:uFill>
                  <a:solidFill>
                    <a:srgbClr val="FFFFFF"/>
                  </a:solidFill>
                </a:uFill>
                <a:latin typeface="Calibri"/>
              </a:rPr>
              <a:t>
Here, the html document is &lt;h3&gt; tag and the content is “Welcome to CSS Inline Styling”. We are adding styling description to the html content directly using style properties. </a:t>
            </a:r>
          </a:p>
          <a:p>
            <a:pPr>
              <a:lnSpc>
                <a:spcPct val="100000"/>
              </a:lnSpc>
            </a:pPr>
            <a:r>
              <a:rPr lang="en-US" sz="44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Calibri"/>
            </a:endParaRP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216000" y="216000"/>
            <a:ext cx="8784000" cy="6336000"/>
          </a:xfrm>
          <a:prstGeom prst="rect">
            <a:avLst/>
          </a:prstGeom>
          <a:noFill/>
          <a:ln>
            <a:noFill/>
          </a:ln>
        </p:spPr>
        <p:txBody>
          <a:bodyPr anchor="ctr"/>
          <a:lstStyle/>
          <a:p>
            <a:pPr>
              <a:lnSpc>
                <a:spcPct val="100000"/>
              </a:lnSpc>
            </a:pPr>
            <a:r>
              <a:rPr lang="en-US" sz="3200" b="1" strike="noStrike" spc="-1" dirty="0">
                <a:solidFill>
                  <a:srgbClr val="000000"/>
                </a:solidFill>
                <a:uFill>
                  <a:solidFill>
                    <a:srgbClr val="FFFFFF"/>
                  </a:solidFill>
                </a:uFill>
                <a:latin typeface="Calibri"/>
              </a:rPr>
              <a:t>Structure of Internal CSS</a:t>
            </a:r>
            <a:r>
              <a:rPr lang="en-US" sz="4400" b="0" strike="noStrike" spc="-1" dirty="0">
                <a:solidFill>
                  <a:srgbClr val="000000"/>
                </a:solidFill>
                <a:uFill>
                  <a:solidFill>
                    <a:srgbClr val="FFFFFF"/>
                  </a:solidFill>
                </a:uFill>
                <a:latin typeface="Calibri"/>
              </a:rPr>
              <a:t>
</a:t>
            </a:r>
            <a:r>
              <a:rPr lang="en-US" sz="3200" b="0" strike="noStrike" spc="-1" dirty="0">
                <a:solidFill>
                  <a:srgbClr val="000000"/>
                </a:solidFill>
                <a:uFill>
                  <a:solidFill>
                    <a:srgbClr val="FFFFFF"/>
                  </a:solidFill>
                </a:uFill>
                <a:latin typeface="Calibri"/>
              </a:rPr>
              <a:t>In the internal CSS, the style description is embedded into a &lt;style&gt;...&lt;/style&gt; tag and written inside the &lt;head&gt; tag of the html document for validation. </a:t>
            </a:r>
            <a:endParaRPr lang="en-US" sz="3200" b="0" strike="noStrike" spc="-1" dirty="0" smtClean="0">
              <a:solidFill>
                <a:srgbClr val="000000"/>
              </a:solidFill>
              <a:uFill>
                <a:solidFill>
                  <a:srgbClr val="FFFFFF"/>
                </a:solidFill>
              </a:uFill>
              <a:latin typeface="Calibri"/>
            </a:endParaRPr>
          </a:p>
          <a:p>
            <a:pPr>
              <a:lnSpc>
                <a:spcPct val="100000"/>
              </a:lnSpc>
            </a:pPr>
            <a:endParaRPr lang="en-US" sz="3200" spc="-1" dirty="0">
              <a:solidFill>
                <a:srgbClr val="000000"/>
              </a:solidFill>
              <a:uFill>
                <a:solidFill>
                  <a:srgbClr val="FFFFFF"/>
                </a:solidFill>
              </a:uFill>
              <a:latin typeface="Calibri"/>
            </a:endParaRPr>
          </a:p>
          <a:p>
            <a:pPr>
              <a:lnSpc>
                <a:spcPct val="100000"/>
              </a:lnSpc>
            </a:pPr>
            <a:r>
              <a:rPr lang="en-US" sz="3200" b="0" strike="noStrike" spc="-1" dirty="0" smtClean="0">
                <a:solidFill>
                  <a:srgbClr val="000000"/>
                </a:solidFill>
                <a:uFill>
                  <a:solidFill>
                    <a:srgbClr val="FFFFFF"/>
                  </a:solidFill>
                </a:uFill>
                <a:latin typeface="Calibri"/>
              </a:rPr>
              <a:t>A </a:t>
            </a:r>
            <a:r>
              <a:rPr lang="en-US" sz="3200" b="0" strike="noStrike" spc="-1" dirty="0">
                <a:solidFill>
                  <a:srgbClr val="000000"/>
                </a:solidFill>
                <a:uFill>
                  <a:solidFill>
                    <a:srgbClr val="FFFFFF"/>
                  </a:solidFill>
                </a:uFill>
                <a:latin typeface="Calibri"/>
              </a:rPr>
              <a:t>style once written for a particular element can be used any number of times throughout the html document.  </a:t>
            </a:r>
            <a:endParaRPr lang="en-US" sz="1800" b="0" strike="noStrike" spc="-1" dirty="0">
              <a:solidFill>
                <a:srgbClr val="000000"/>
              </a:solidFill>
              <a:uFill>
                <a:solidFill>
                  <a:srgbClr val="FFFFFF"/>
                </a:solidFill>
              </a:uFill>
              <a:latin typeface="Calibri"/>
            </a:endParaRP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457200" y="274680"/>
            <a:ext cx="8229240" cy="6430920"/>
          </a:xfrm>
        </p:spPr>
        <p:txBody>
          <a:bodyPr/>
          <a:lstStyle/>
          <a:p>
            <a:r>
              <a:rPr lang="en-US" sz="1600" dirty="0" smtClean="0"/>
              <a:t>&lt;html&gt;</a:t>
            </a:r>
          </a:p>
          <a:p>
            <a:r>
              <a:rPr lang="en-US" sz="1600" dirty="0" smtClean="0"/>
              <a:t>&lt;head&gt;</a:t>
            </a:r>
          </a:p>
          <a:p>
            <a:r>
              <a:rPr lang="en-US" b="1" dirty="0" smtClean="0">
                <a:solidFill>
                  <a:srgbClr val="CC0000"/>
                </a:solidFill>
              </a:rPr>
              <a:t>        </a:t>
            </a:r>
            <a:r>
              <a:rPr lang="en-US" sz="1600" b="1" dirty="0" smtClean="0">
                <a:solidFill>
                  <a:srgbClr val="CC0000"/>
                </a:solidFill>
              </a:rPr>
              <a:t>&lt;style&gt;</a:t>
            </a:r>
          </a:p>
          <a:p>
            <a:r>
              <a:rPr lang="en-US" b="1" dirty="0">
                <a:solidFill>
                  <a:srgbClr val="CC0000"/>
                </a:solidFill>
              </a:rPr>
              <a:t>	</a:t>
            </a:r>
            <a:r>
              <a:rPr lang="en-US" b="1" i="1" strike="noStrike" spc="-1" dirty="0" smtClean="0">
                <a:solidFill>
                  <a:srgbClr val="CC0000"/>
                </a:solidFill>
                <a:uFill>
                  <a:solidFill>
                    <a:srgbClr val="FFFFFF"/>
                  </a:solidFill>
                </a:uFill>
                <a:latin typeface="Calibri"/>
              </a:rPr>
              <a:t> h3 {</a:t>
            </a:r>
          </a:p>
          <a:p>
            <a:r>
              <a:rPr lang="en-US" b="1" i="1" spc="-1" dirty="0">
                <a:solidFill>
                  <a:srgbClr val="CC0000"/>
                </a:solidFill>
                <a:uFill>
                  <a:solidFill>
                    <a:srgbClr val="FFFFFF"/>
                  </a:solidFill>
                </a:uFill>
                <a:latin typeface="Calibri"/>
              </a:rPr>
              <a:t>	 </a:t>
            </a:r>
            <a:r>
              <a:rPr lang="en-US" b="1" i="1" spc="-1" dirty="0" smtClean="0">
                <a:solidFill>
                  <a:srgbClr val="CC0000"/>
                </a:solidFill>
                <a:uFill>
                  <a:solidFill>
                    <a:srgbClr val="FFFFFF"/>
                  </a:solidFill>
                </a:uFill>
                <a:latin typeface="Calibri"/>
              </a:rPr>
              <a:t>           </a:t>
            </a:r>
            <a:r>
              <a:rPr lang="en-US" b="1" i="1" strike="noStrike" spc="-1" dirty="0" smtClean="0">
                <a:solidFill>
                  <a:srgbClr val="CC0000"/>
                </a:solidFill>
                <a:uFill>
                  <a:solidFill>
                    <a:srgbClr val="FFFFFF"/>
                  </a:solidFill>
                </a:uFill>
                <a:latin typeface="Calibri"/>
              </a:rPr>
              <a:t>font-family: ‘Times New Roman’; </a:t>
            </a:r>
          </a:p>
          <a:p>
            <a:r>
              <a:rPr lang="en-US" b="1" i="1" spc="-1" dirty="0">
                <a:solidFill>
                  <a:srgbClr val="CC0000"/>
                </a:solidFill>
                <a:uFill>
                  <a:solidFill>
                    <a:srgbClr val="FFFFFF"/>
                  </a:solidFill>
                </a:uFill>
                <a:latin typeface="Calibri"/>
              </a:rPr>
              <a:t>	</a:t>
            </a:r>
            <a:r>
              <a:rPr lang="en-US" b="1" i="1" spc="-1" dirty="0" smtClean="0">
                <a:solidFill>
                  <a:srgbClr val="CC0000"/>
                </a:solidFill>
                <a:uFill>
                  <a:solidFill>
                    <a:srgbClr val="FFFFFF"/>
                  </a:solidFill>
                </a:uFill>
                <a:latin typeface="Calibri"/>
              </a:rPr>
              <a:t>           </a:t>
            </a:r>
            <a:r>
              <a:rPr lang="en-US" b="1" i="1" strike="noStrike" spc="-1" dirty="0" smtClean="0">
                <a:solidFill>
                  <a:srgbClr val="CC0000"/>
                </a:solidFill>
                <a:uFill>
                  <a:solidFill>
                    <a:srgbClr val="FFFFFF"/>
                  </a:solidFill>
                </a:uFill>
                <a:latin typeface="Calibri"/>
              </a:rPr>
              <a:t>color: blue; </a:t>
            </a:r>
          </a:p>
          <a:p>
            <a:r>
              <a:rPr lang="en-US" b="1" i="1" spc="-1" dirty="0">
                <a:solidFill>
                  <a:srgbClr val="CC0000"/>
                </a:solidFill>
                <a:uFill>
                  <a:solidFill>
                    <a:srgbClr val="FFFFFF"/>
                  </a:solidFill>
                </a:uFill>
                <a:latin typeface="Calibri"/>
              </a:rPr>
              <a:t>	</a:t>
            </a:r>
            <a:r>
              <a:rPr lang="en-US" b="1" i="1" spc="-1" dirty="0" smtClean="0">
                <a:solidFill>
                  <a:srgbClr val="CC0000"/>
                </a:solidFill>
                <a:uFill>
                  <a:solidFill>
                    <a:srgbClr val="FFFFFF"/>
                  </a:solidFill>
                </a:uFill>
                <a:latin typeface="Calibri"/>
              </a:rPr>
              <a:t>           </a:t>
            </a:r>
            <a:r>
              <a:rPr lang="en-US" b="1" i="1" strike="noStrike" spc="-1" dirty="0" smtClean="0">
                <a:solidFill>
                  <a:srgbClr val="CC0000"/>
                </a:solidFill>
                <a:uFill>
                  <a:solidFill>
                    <a:srgbClr val="FFFFFF"/>
                  </a:solidFill>
                </a:uFill>
                <a:latin typeface="Calibri"/>
              </a:rPr>
              <a:t>text-decoration: italics;”</a:t>
            </a:r>
          </a:p>
          <a:p>
            <a:r>
              <a:rPr lang="en-US" b="1" i="1" spc="-1" dirty="0">
                <a:solidFill>
                  <a:srgbClr val="CC0000"/>
                </a:solidFill>
                <a:uFill>
                  <a:solidFill>
                    <a:srgbClr val="FFFFFF"/>
                  </a:solidFill>
                </a:uFill>
                <a:latin typeface="Calibri"/>
              </a:rPr>
              <a:t> </a:t>
            </a:r>
            <a:r>
              <a:rPr lang="en-US" b="1" i="1" spc="-1" dirty="0" smtClean="0">
                <a:solidFill>
                  <a:srgbClr val="CC0000"/>
                </a:solidFill>
                <a:uFill>
                  <a:solidFill>
                    <a:srgbClr val="FFFFFF"/>
                  </a:solidFill>
                </a:uFill>
                <a:latin typeface="Calibri"/>
              </a:rPr>
              <a:t>                      }</a:t>
            </a:r>
          </a:p>
          <a:p>
            <a:endParaRPr lang="en-US" b="1" i="1" spc="-1" dirty="0">
              <a:solidFill>
                <a:srgbClr val="CC0000"/>
              </a:solidFill>
              <a:uFill>
                <a:solidFill>
                  <a:srgbClr val="FFFFFF"/>
                </a:solidFill>
              </a:uFill>
              <a:latin typeface="Calibri"/>
            </a:endParaRPr>
          </a:p>
          <a:p>
            <a:r>
              <a:rPr lang="en-US" b="1" i="1" spc="-1" dirty="0" smtClean="0">
                <a:solidFill>
                  <a:srgbClr val="CC0000"/>
                </a:solidFill>
                <a:uFill>
                  <a:solidFill>
                    <a:srgbClr val="FFFFFF"/>
                  </a:solidFill>
                </a:uFill>
                <a:latin typeface="Calibri"/>
              </a:rPr>
              <a:t>	p,h2 {</a:t>
            </a:r>
          </a:p>
          <a:p>
            <a:r>
              <a:rPr lang="en-US" b="1" i="1" spc="-1" dirty="0">
                <a:solidFill>
                  <a:srgbClr val="CC0000"/>
                </a:solidFill>
                <a:uFill>
                  <a:solidFill>
                    <a:srgbClr val="FFFFFF"/>
                  </a:solidFill>
                </a:uFill>
                <a:latin typeface="Calibri"/>
              </a:rPr>
              <a:t>	</a:t>
            </a:r>
            <a:r>
              <a:rPr lang="en-US" b="1" i="1" spc="-1" dirty="0" smtClean="0">
                <a:solidFill>
                  <a:srgbClr val="CC0000"/>
                </a:solidFill>
                <a:uFill>
                  <a:solidFill>
                    <a:srgbClr val="FFFFFF"/>
                  </a:solidFill>
                </a:uFill>
                <a:latin typeface="Calibri"/>
              </a:rPr>
              <a:t>        color: red;</a:t>
            </a:r>
          </a:p>
          <a:p>
            <a:r>
              <a:rPr lang="en-US" b="1" i="1" spc="-1" dirty="0">
                <a:solidFill>
                  <a:srgbClr val="CC0000"/>
                </a:solidFill>
                <a:uFill>
                  <a:solidFill>
                    <a:srgbClr val="FFFFFF"/>
                  </a:solidFill>
                </a:uFill>
                <a:latin typeface="Calibri"/>
              </a:rPr>
              <a:t>	</a:t>
            </a:r>
            <a:r>
              <a:rPr lang="en-US" b="1" i="1" spc="-1" dirty="0" smtClean="0">
                <a:solidFill>
                  <a:srgbClr val="CC0000"/>
                </a:solidFill>
                <a:uFill>
                  <a:solidFill>
                    <a:srgbClr val="FFFFFF"/>
                  </a:solidFill>
                </a:uFill>
                <a:latin typeface="Calibri"/>
              </a:rPr>
              <a:t>         }</a:t>
            </a:r>
          </a:p>
          <a:p>
            <a:r>
              <a:rPr lang="en-US" b="1" i="1" spc="-1" dirty="0" smtClean="0">
                <a:solidFill>
                  <a:srgbClr val="CC0000"/>
                </a:solidFill>
                <a:uFill>
                  <a:solidFill>
                    <a:srgbClr val="FFFFFF"/>
                  </a:solidFill>
                </a:uFill>
                <a:latin typeface="Calibri"/>
              </a:rPr>
              <a:t>          &lt;/style&gt;</a:t>
            </a:r>
          </a:p>
          <a:p>
            <a:r>
              <a:rPr lang="en-US" i="1" strike="noStrike" spc="-1" dirty="0" smtClean="0">
                <a:solidFill>
                  <a:srgbClr val="000000"/>
                </a:solidFill>
                <a:uFill>
                  <a:solidFill>
                    <a:srgbClr val="FFFFFF"/>
                  </a:solidFill>
                </a:uFill>
                <a:latin typeface="Calibri"/>
              </a:rPr>
              <a:t>&lt;/head&gt;</a:t>
            </a:r>
          </a:p>
          <a:p>
            <a:endParaRPr lang="en-US" i="1" spc="-1" dirty="0">
              <a:solidFill>
                <a:srgbClr val="000000"/>
              </a:solidFill>
              <a:uFill>
                <a:solidFill>
                  <a:srgbClr val="FFFFFF"/>
                </a:solidFill>
              </a:uFill>
              <a:latin typeface="Calibri"/>
            </a:endParaRPr>
          </a:p>
          <a:p>
            <a:r>
              <a:rPr lang="en-US" i="1" strike="noStrike" spc="-1" dirty="0" smtClean="0">
                <a:solidFill>
                  <a:srgbClr val="000000"/>
                </a:solidFill>
                <a:uFill>
                  <a:solidFill>
                    <a:srgbClr val="FFFFFF"/>
                  </a:solidFill>
                </a:uFill>
                <a:latin typeface="Calibri"/>
              </a:rPr>
              <a:t>&lt;body&gt;</a:t>
            </a:r>
          </a:p>
          <a:p>
            <a:r>
              <a:rPr lang="en-US" i="1" spc="-1" dirty="0">
                <a:solidFill>
                  <a:srgbClr val="000000"/>
                </a:solidFill>
                <a:uFill>
                  <a:solidFill>
                    <a:srgbClr val="FFFFFF"/>
                  </a:solidFill>
                </a:uFill>
                <a:latin typeface="Calibri"/>
              </a:rPr>
              <a:t> </a:t>
            </a:r>
            <a:r>
              <a:rPr lang="en-US" i="1" spc="-1" dirty="0" smtClean="0">
                <a:solidFill>
                  <a:srgbClr val="000000"/>
                </a:solidFill>
                <a:uFill>
                  <a:solidFill>
                    <a:srgbClr val="FFFFFF"/>
                  </a:solidFill>
                </a:uFill>
                <a:latin typeface="Calibri"/>
              </a:rPr>
              <a:t>    </a:t>
            </a:r>
            <a:r>
              <a:rPr lang="en-US" b="1" i="1" spc="-1" dirty="0" smtClean="0">
                <a:solidFill>
                  <a:srgbClr val="000000"/>
                </a:solidFill>
                <a:uFill>
                  <a:solidFill>
                    <a:srgbClr val="FFFFFF"/>
                  </a:solidFill>
                </a:uFill>
                <a:latin typeface="Calibri"/>
              </a:rPr>
              <a:t>&lt;h2&gt; Welcome to CSS …. &lt;/h2&gt;</a:t>
            </a:r>
            <a:endParaRPr lang="en-US" b="1" i="1" strike="noStrike" spc="-1" dirty="0" smtClean="0">
              <a:solidFill>
                <a:srgbClr val="000000"/>
              </a:solidFill>
              <a:uFill>
                <a:solidFill>
                  <a:srgbClr val="FFFFFF"/>
                </a:solidFill>
              </a:uFill>
              <a:latin typeface="Calibri"/>
            </a:endParaRPr>
          </a:p>
          <a:p>
            <a:r>
              <a:rPr lang="en-US" b="1" i="1" spc="-1" dirty="0" smtClean="0">
                <a:solidFill>
                  <a:srgbClr val="000000"/>
                </a:solidFill>
                <a:uFill>
                  <a:solidFill>
                    <a:srgbClr val="FFFFFF"/>
                  </a:solidFill>
                </a:uFill>
                <a:latin typeface="Calibri"/>
              </a:rPr>
              <a:t>     &lt;h3&gt; </a:t>
            </a:r>
            <a:r>
              <a:rPr lang="en-US" b="1" i="1" strike="noStrike" spc="-1" dirty="0" smtClean="0">
                <a:solidFill>
                  <a:srgbClr val="000000"/>
                </a:solidFill>
                <a:uFill>
                  <a:solidFill>
                    <a:srgbClr val="FFFFFF"/>
                  </a:solidFill>
                </a:uFill>
                <a:latin typeface="Calibri"/>
              </a:rPr>
              <a:t>Welcome to CSS Internal Styling….. &lt;/h3&gt;</a:t>
            </a:r>
          </a:p>
          <a:p>
            <a:r>
              <a:rPr lang="en-US" b="1" i="1" spc="-1" dirty="0">
                <a:solidFill>
                  <a:srgbClr val="000000"/>
                </a:solidFill>
                <a:uFill>
                  <a:solidFill>
                    <a:srgbClr val="FFFFFF"/>
                  </a:solidFill>
                </a:uFill>
                <a:latin typeface="Calibri"/>
              </a:rPr>
              <a:t> </a:t>
            </a:r>
            <a:r>
              <a:rPr lang="en-US" b="1" i="1" spc="-1" dirty="0" smtClean="0">
                <a:solidFill>
                  <a:srgbClr val="000000"/>
                </a:solidFill>
                <a:uFill>
                  <a:solidFill>
                    <a:srgbClr val="FFFFFF"/>
                  </a:solidFill>
                </a:uFill>
                <a:latin typeface="Calibri"/>
              </a:rPr>
              <a:t>    &lt;p&gt; This is also called as Embedded Styling….&lt;/p&gt;</a:t>
            </a:r>
            <a:endParaRPr lang="en-US" b="1" i="1" strike="noStrike" spc="-1" dirty="0" smtClean="0">
              <a:solidFill>
                <a:srgbClr val="000000"/>
              </a:solidFill>
              <a:uFill>
                <a:solidFill>
                  <a:srgbClr val="FFFFFF"/>
                </a:solidFill>
              </a:uFill>
              <a:latin typeface="Calibri"/>
            </a:endParaRPr>
          </a:p>
          <a:p>
            <a:r>
              <a:rPr lang="en-US" i="1" spc="-1" dirty="0" smtClean="0">
                <a:solidFill>
                  <a:srgbClr val="000000"/>
                </a:solidFill>
                <a:uFill>
                  <a:solidFill>
                    <a:srgbClr val="FFFFFF"/>
                  </a:solidFill>
                </a:uFill>
                <a:latin typeface="Calibri"/>
              </a:rPr>
              <a:t>&lt;/body&gt;</a:t>
            </a:r>
          </a:p>
          <a:p>
            <a:r>
              <a:rPr lang="en-US" i="1" spc="-1" dirty="0" smtClean="0">
                <a:solidFill>
                  <a:srgbClr val="000000"/>
                </a:solidFill>
                <a:uFill>
                  <a:solidFill>
                    <a:srgbClr val="FFFFFF"/>
                  </a:solidFill>
                </a:uFill>
                <a:latin typeface="Calibri"/>
              </a:rPr>
              <a:t>&lt;/html&gt;</a:t>
            </a:r>
            <a:endParaRPr lang="en-US" b="1" i="1" spc="-1" dirty="0">
              <a:solidFill>
                <a:srgbClr val="000000"/>
              </a:solidFill>
              <a:uFill>
                <a:solidFill>
                  <a:srgbClr val="FFFFFF"/>
                </a:solidFill>
              </a:uFill>
              <a:latin typeface="Calibri"/>
            </a:endParaRPr>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18</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67796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52400" y="274680"/>
            <a:ext cx="8839200" cy="6430920"/>
          </a:xfrm>
          <a:prstGeom prst="rect">
            <a:avLst/>
          </a:prstGeom>
          <a:noFill/>
          <a:ln>
            <a:noFill/>
          </a:ln>
        </p:spPr>
        <p:txBody>
          <a:bodyPr anchor="ctr"/>
          <a:lstStyle/>
          <a:p>
            <a:pPr algn="ctr">
              <a:lnSpc>
                <a:spcPct val="100000"/>
              </a:lnSpc>
            </a:pPr>
            <a:r>
              <a:rPr lang="en-US" sz="3200" b="1" strike="noStrike" spc="-1" dirty="0">
                <a:solidFill>
                  <a:srgbClr val="000000"/>
                </a:solidFill>
                <a:uFill>
                  <a:solidFill>
                    <a:srgbClr val="FFFFFF"/>
                  </a:solidFill>
                </a:uFill>
                <a:latin typeface="Calibri"/>
              </a:rPr>
              <a:t>Structure of External </a:t>
            </a:r>
            <a:r>
              <a:rPr lang="en-US" sz="3200" b="1" strike="noStrike" spc="-1" dirty="0" smtClean="0">
                <a:solidFill>
                  <a:srgbClr val="000000"/>
                </a:solidFill>
                <a:uFill>
                  <a:solidFill>
                    <a:srgbClr val="FFFFFF"/>
                  </a:solidFill>
                </a:uFill>
                <a:latin typeface="Calibri"/>
              </a:rPr>
              <a:t>CSS</a:t>
            </a:r>
            <a:endParaRPr lang="en-US" sz="3200" b="1" spc="-1" dirty="0" smtClean="0">
              <a:solidFill>
                <a:srgbClr val="000000"/>
              </a:solidFill>
              <a:uFill>
                <a:solidFill>
                  <a:srgbClr val="FFFFFF"/>
                </a:solidFill>
              </a:uFill>
              <a:latin typeface="Calibri"/>
            </a:endParaRPr>
          </a:p>
          <a:p>
            <a:pPr>
              <a:lnSpc>
                <a:spcPct val="100000"/>
              </a:lnSpc>
            </a:pPr>
            <a:endParaRPr lang="en-US" sz="3200" spc="-1" dirty="0" smtClean="0">
              <a:solidFill>
                <a:srgbClr val="000000"/>
              </a:solidFill>
              <a:uFill>
                <a:solidFill>
                  <a:srgbClr val="FFFFFF"/>
                </a:solidFill>
              </a:uFill>
              <a:latin typeface="Calibri" panose="020F0502020204030204" pitchFamily="34" charset="0"/>
              <a:cs typeface="Calibri" panose="020F0502020204030204" pitchFamily="34" charset="0"/>
            </a:endParaRPr>
          </a:p>
          <a:p>
            <a:pPr marL="457200" indent="-457200">
              <a:lnSpc>
                <a:spcPct val="100000"/>
              </a:lnSpc>
              <a:buFont typeface="Arial" panose="020B0604020202020204" pitchFamily="34" charset="0"/>
              <a:buChar char="•"/>
            </a:pPr>
            <a:r>
              <a:rPr lang="en-US" sz="2800" spc="-1" dirty="0" smtClean="0">
                <a:solidFill>
                  <a:srgbClr val="000000"/>
                </a:solidFill>
                <a:uFill>
                  <a:solidFill>
                    <a:srgbClr val="FFFFFF"/>
                  </a:solidFill>
                </a:uFill>
                <a:latin typeface="Calibri" panose="020F0502020204030204" pitchFamily="34" charset="0"/>
                <a:cs typeface="Calibri" panose="020F0502020204030204" pitchFamily="34" charset="0"/>
              </a:rPr>
              <a:t>An External CSS is written as a separate file and saves with an extension .</a:t>
            </a:r>
            <a:r>
              <a:rPr lang="en-US" sz="2800" spc="-1" dirty="0" err="1" smtClean="0">
                <a:solidFill>
                  <a:srgbClr val="000000"/>
                </a:solidFill>
                <a:uFill>
                  <a:solidFill>
                    <a:srgbClr val="FFFFFF"/>
                  </a:solidFill>
                </a:uFill>
                <a:latin typeface="Calibri" panose="020F0502020204030204" pitchFamily="34" charset="0"/>
                <a:cs typeface="Calibri" panose="020F0502020204030204" pitchFamily="34" charset="0"/>
              </a:rPr>
              <a:t>css</a:t>
            </a:r>
            <a:endParaRPr lang="en-US" sz="2800" spc="-1" dirty="0" smtClean="0">
              <a:solidFill>
                <a:srgbClr val="000000"/>
              </a:solidFill>
              <a:uFill>
                <a:solidFill>
                  <a:srgbClr val="FFFFFF"/>
                </a:solidFill>
              </a:uFill>
              <a:latin typeface="Calibri" panose="020F0502020204030204" pitchFamily="34" charset="0"/>
              <a:cs typeface="Calibri" panose="020F0502020204030204" pitchFamily="34" charset="0"/>
            </a:endParaRPr>
          </a:p>
          <a:p>
            <a:pPr marL="457200" indent="-457200">
              <a:lnSpc>
                <a:spcPct val="100000"/>
              </a:lnSpc>
              <a:buFont typeface="Arial" panose="020B0604020202020204" pitchFamily="34" charset="0"/>
              <a:buChar char="•"/>
            </a:pPr>
            <a:r>
              <a:rPr lang="en-US" sz="28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rPr>
              <a:t>This way of writing allows the usage of the same stylesheet to be used in many html documents.</a:t>
            </a:r>
          </a:p>
          <a:p>
            <a:pPr marL="457200" indent="-457200">
              <a:lnSpc>
                <a:spcPct val="100000"/>
              </a:lnSpc>
              <a:buFont typeface="Arial" panose="020B0604020202020204" pitchFamily="34" charset="0"/>
              <a:buChar char="•"/>
            </a:pPr>
            <a:r>
              <a:rPr lang="en-US" sz="2800" spc="-1" dirty="0" smtClean="0">
                <a:solidFill>
                  <a:srgbClr val="000000"/>
                </a:solidFill>
                <a:uFill>
                  <a:solidFill>
                    <a:srgbClr val="FFFFFF"/>
                  </a:solidFill>
                </a:uFill>
                <a:latin typeface="Calibri" panose="020F0502020204030204" pitchFamily="34" charset="0"/>
                <a:cs typeface="Calibri" panose="020F0502020204030204" pitchFamily="34" charset="0"/>
              </a:rPr>
              <a:t>The link between the html and </a:t>
            </a:r>
            <a:r>
              <a:rPr lang="en-US" sz="2800" spc="-1" dirty="0" err="1" smtClean="0">
                <a:solidFill>
                  <a:srgbClr val="000000"/>
                </a:solidFill>
                <a:uFill>
                  <a:solidFill>
                    <a:srgbClr val="FFFFFF"/>
                  </a:solidFill>
                </a:uFill>
                <a:latin typeface="Calibri" panose="020F0502020204030204" pitchFamily="34" charset="0"/>
                <a:cs typeface="Calibri" panose="020F0502020204030204" pitchFamily="34" charset="0"/>
              </a:rPr>
              <a:t>css</a:t>
            </a:r>
            <a:r>
              <a:rPr lang="en-US" sz="2800" spc="-1" dirty="0" smtClean="0">
                <a:solidFill>
                  <a:srgbClr val="000000"/>
                </a:solidFill>
                <a:uFill>
                  <a:solidFill>
                    <a:srgbClr val="FFFFFF"/>
                  </a:solidFill>
                </a:uFill>
                <a:latin typeface="Calibri" panose="020F0502020204030204" pitchFamily="34" charset="0"/>
                <a:cs typeface="Calibri" panose="020F0502020204030204" pitchFamily="34" charset="0"/>
              </a:rPr>
              <a:t> file is established through a &lt;link&gt; tag in the html code, using ‘</a:t>
            </a:r>
            <a:r>
              <a:rPr lang="en-US" sz="2800" spc="-1" dirty="0" err="1" smtClean="0">
                <a:solidFill>
                  <a:srgbClr val="000000"/>
                </a:solidFill>
                <a:uFill>
                  <a:solidFill>
                    <a:srgbClr val="FFFFFF"/>
                  </a:solidFill>
                </a:uFill>
                <a:latin typeface="Calibri" panose="020F0502020204030204" pitchFamily="34" charset="0"/>
                <a:cs typeface="Calibri" panose="020F0502020204030204" pitchFamily="34" charset="0"/>
              </a:rPr>
              <a:t>href</a:t>
            </a:r>
            <a:r>
              <a:rPr lang="en-US" sz="2800" spc="-1" dirty="0" smtClean="0">
                <a:solidFill>
                  <a:srgbClr val="000000"/>
                </a:solidFill>
                <a:uFill>
                  <a:solidFill>
                    <a:srgbClr val="FFFFFF"/>
                  </a:solidFill>
                </a:uFill>
                <a:latin typeface="Calibri" panose="020F0502020204030204" pitchFamily="34" charset="0"/>
                <a:cs typeface="Calibri" panose="020F0502020204030204" pitchFamily="34" charset="0"/>
              </a:rPr>
              <a:t>’ attribute </a:t>
            </a:r>
            <a:r>
              <a:rPr lang="en-US" sz="28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rPr>
              <a:t> to specify the path of the </a:t>
            </a:r>
            <a:r>
              <a:rPr lang="en-US" sz="2800" b="0" strike="noStrike" spc="-1" dirty="0" err="1" smtClean="0">
                <a:solidFill>
                  <a:srgbClr val="000000"/>
                </a:solidFill>
                <a:uFill>
                  <a:solidFill>
                    <a:srgbClr val="FFFFFF"/>
                  </a:solidFill>
                </a:uFill>
                <a:latin typeface="Calibri" panose="020F0502020204030204" pitchFamily="34" charset="0"/>
                <a:cs typeface="Calibri" panose="020F0502020204030204" pitchFamily="34" charset="0"/>
              </a:rPr>
              <a:t>css</a:t>
            </a:r>
            <a:r>
              <a:rPr lang="en-US" sz="28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rPr>
              <a:t> file. This path can either be a relative URL or absolute.</a:t>
            </a:r>
          </a:p>
          <a:p>
            <a:pPr marL="457200" indent="-457200">
              <a:lnSpc>
                <a:spcPct val="100000"/>
              </a:lnSpc>
              <a:buFont typeface="Arial" panose="020B0604020202020204" pitchFamily="34" charset="0"/>
              <a:buChar char="•"/>
            </a:pPr>
            <a:r>
              <a:rPr lang="en-US" sz="2800" spc="-1" dirty="0" smtClean="0">
                <a:solidFill>
                  <a:srgbClr val="000000"/>
                </a:solidFill>
                <a:uFill>
                  <a:solidFill>
                    <a:srgbClr val="FFFFFF"/>
                  </a:solidFill>
                </a:uFill>
                <a:latin typeface="Calibri" panose="020F0502020204030204" pitchFamily="34" charset="0"/>
                <a:cs typeface="Calibri" panose="020F0502020204030204" pitchFamily="34" charset="0"/>
              </a:rPr>
              <a:t>This link tag is usually written inside the &lt;head&gt; tag for it to be loaded before starting with the body content.</a:t>
            </a:r>
            <a:endParaRPr lang="en-US" sz="28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19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09480" y="228600"/>
            <a:ext cx="7772040" cy="609120"/>
          </a:xfrm>
          <a:prstGeom prst="rect">
            <a:avLst/>
          </a:prstGeom>
          <a:noFill/>
          <a:ln>
            <a:noFill/>
          </a:ln>
        </p:spPr>
        <p:txBody>
          <a:bodyPr anchor="ctr"/>
          <a:lstStyle/>
          <a:p>
            <a:pPr algn="ctr">
              <a:lnSpc>
                <a:spcPct val="100000"/>
              </a:lnSpc>
            </a:pPr>
            <a:r>
              <a:rPr lang="en-US" sz="4400" b="1" strike="noStrike" spc="-1" dirty="0">
                <a:solidFill>
                  <a:srgbClr val="000000"/>
                </a:solidFill>
                <a:uFill>
                  <a:solidFill>
                    <a:srgbClr val="FFFFFF"/>
                  </a:solidFill>
                </a:uFill>
                <a:latin typeface="Calibri"/>
              </a:rPr>
              <a:t>What is CSS?</a:t>
            </a:r>
            <a:endParaRPr lang="en-US" sz="1800" b="1" strike="noStrike" spc="-1" dirty="0">
              <a:solidFill>
                <a:srgbClr val="000000"/>
              </a:solidFill>
              <a:uFill>
                <a:solidFill>
                  <a:srgbClr val="FFFFFF"/>
                </a:solidFill>
              </a:uFill>
              <a:latin typeface="Calibri"/>
            </a:endParaRPr>
          </a:p>
        </p:txBody>
      </p:sp>
      <p:sp>
        <p:nvSpPr>
          <p:cNvPr id="80" name="TextShape 2"/>
          <p:cNvSpPr txBox="1"/>
          <p:nvPr/>
        </p:nvSpPr>
        <p:spPr>
          <a:xfrm>
            <a:off x="228600" y="914400"/>
            <a:ext cx="8686440" cy="5790960"/>
          </a:xfrm>
          <a:prstGeom prst="rect">
            <a:avLst/>
          </a:prstGeom>
          <a:noFill/>
          <a:ln>
            <a:noFill/>
          </a:ln>
        </p:spPr>
        <p:txBody>
          <a:bodyPr/>
          <a:lstStyle/>
          <a:p>
            <a:pPr>
              <a:lnSpc>
                <a:spcPct val="100000"/>
              </a:lnSpc>
            </a:pPr>
            <a:r>
              <a:rPr lang="en-IN" sz="3200" b="0" strike="noStrike" spc="-1" dirty="0">
                <a:solidFill>
                  <a:srgbClr val="000000"/>
                </a:solidFill>
                <a:uFill>
                  <a:solidFill>
                    <a:srgbClr val="FFFFFF"/>
                  </a:solidFill>
                </a:uFill>
                <a:latin typeface="Calibri"/>
              </a:rPr>
              <a:t>CSS stands for Cascading Style Sheet.</a:t>
            </a:r>
            <a:endParaRPr lang="en-IN" sz="3200" b="0" strike="noStrike" spc="-1" dirty="0">
              <a:solidFill>
                <a:srgbClr val="000000"/>
              </a:solidFill>
              <a:uFill>
                <a:solidFill>
                  <a:srgbClr val="FFFFFF"/>
                </a:solidFill>
              </a:uFill>
              <a:latin typeface="Arial"/>
            </a:endParaRPr>
          </a:p>
          <a:p>
            <a:pPr>
              <a:lnSpc>
                <a:spcPct val="100000"/>
              </a:lnSpc>
            </a:pPr>
            <a:r>
              <a:rPr lang="en-IN" sz="3200" b="0" strike="noStrike" spc="-1" dirty="0">
                <a:solidFill>
                  <a:srgbClr val="000000"/>
                </a:solidFill>
                <a:uFill>
                  <a:solidFill>
                    <a:srgbClr val="FFFFFF"/>
                  </a:solidFill>
                </a:uFill>
                <a:latin typeface="Calibri"/>
              </a:rPr>
              <a:t>CSS is used to add styling description to the html content.</a:t>
            </a:r>
            <a:endParaRPr lang="en-IN" sz="3200" b="0" strike="noStrike" spc="-1" dirty="0">
              <a:solidFill>
                <a:srgbClr val="000000"/>
              </a:solidFill>
              <a:uFill>
                <a:solidFill>
                  <a:srgbClr val="FFFFFF"/>
                </a:solidFill>
              </a:uFill>
              <a:latin typeface="Arial"/>
            </a:endParaRPr>
          </a:p>
          <a:p>
            <a:pPr>
              <a:lnSpc>
                <a:spcPct val="100000"/>
              </a:lnSpc>
            </a:pPr>
            <a:r>
              <a:rPr lang="en-IN" sz="3200" b="0" strike="noStrike" spc="-1" dirty="0">
                <a:solidFill>
                  <a:srgbClr val="000000"/>
                </a:solidFill>
                <a:uFill>
                  <a:solidFill>
                    <a:srgbClr val="FFFFFF"/>
                  </a:solidFill>
                </a:uFill>
                <a:latin typeface="Calibri"/>
              </a:rPr>
              <a:t>CSS is used to separate the webpage content and presentation design style.</a:t>
            </a:r>
            <a:endParaRPr lang="en-IN" sz="3200" b="0" strike="noStrike" spc="-1" dirty="0">
              <a:solidFill>
                <a:srgbClr val="000000"/>
              </a:solidFill>
              <a:uFill>
                <a:solidFill>
                  <a:srgbClr val="FFFFFF"/>
                </a:solidFill>
              </a:uFill>
              <a:latin typeface="Arial"/>
            </a:endParaRPr>
          </a:p>
          <a:p>
            <a:pPr>
              <a:lnSpc>
                <a:spcPct val="100000"/>
              </a:lnSpc>
            </a:pPr>
            <a:r>
              <a:rPr lang="en-IN" sz="3200" b="0" strike="noStrike" spc="-1" dirty="0">
                <a:solidFill>
                  <a:srgbClr val="000000"/>
                </a:solidFill>
                <a:uFill>
                  <a:solidFill>
                    <a:srgbClr val="FFFFFF"/>
                  </a:solidFill>
                </a:uFill>
                <a:latin typeface="Calibri"/>
              </a:rPr>
              <a:t>This allows the usage of one presentation design style to be used in multiple webpage content.</a:t>
            </a:r>
            <a:endParaRPr lang="en-IN" sz="3200" b="0" strike="noStrike" spc="-1" dirty="0">
              <a:solidFill>
                <a:srgbClr val="000000"/>
              </a:solidFill>
              <a:uFill>
                <a:solidFill>
                  <a:srgbClr val="FFFFFF"/>
                </a:solidFill>
              </a:uFill>
              <a:latin typeface="Arial"/>
            </a:endParaRPr>
          </a:p>
          <a:p>
            <a:pPr>
              <a:lnSpc>
                <a:spcPct val="100000"/>
              </a:lnSpc>
            </a:pPr>
            <a:r>
              <a:rPr lang="en-IN" sz="3200" b="0" strike="noStrike" spc="-1" dirty="0">
                <a:solidFill>
                  <a:srgbClr val="000000"/>
                </a:solidFill>
                <a:uFill>
                  <a:solidFill>
                    <a:srgbClr val="FFFFFF"/>
                  </a:solidFill>
                </a:uFill>
                <a:latin typeface="Calibri"/>
              </a:rPr>
              <a:t>CSS files are stored with an extension .</a:t>
            </a:r>
            <a:r>
              <a:rPr lang="en-IN" sz="3200" b="0" strike="noStrike" spc="-1" dirty="0" err="1">
                <a:solidFill>
                  <a:srgbClr val="000000"/>
                </a:solidFill>
                <a:uFill>
                  <a:solidFill>
                    <a:srgbClr val="FFFFFF"/>
                  </a:solidFill>
                </a:uFill>
                <a:latin typeface="Calibri"/>
              </a:rPr>
              <a:t>css</a:t>
            </a:r>
            <a:endParaRPr lang="en-IN" sz="3200" b="0" strike="noStrike" spc="-1" dirty="0">
              <a:solidFill>
                <a:srgbClr val="000000"/>
              </a:solidFill>
              <a:uFill>
                <a:solidFill>
                  <a:srgbClr val="FFFFFF"/>
                </a:solidFill>
              </a:uFill>
              <a:latin typeface="Arial"/>
            </a:endParaRPr>
          </a:p>
          <a:p>
            <a:pPr>
              <a:lnSpc>
                <a:spcPct val="100000"/>
              </a:lnSpc>
            </a:pPr>
            <a:r>
              <a:rPr lang="en-IN" sz="3200" b="0" strike="noStrike" spc="-1" dirty="0">
                <a:solidFill>
                  <a:srgbClr val="000000"/>
                </a:solidFill>
                <a:uFill>
                  <a:solidFill>
                    <a:srgbClr val="FFFFFF"/>
                  </a:solidFill>
                </a:uFill>
                <a:latin typeface="Calibri"/>
              </a:rPr>
              <a:t>CSS has a separate syntax and rules to be adapted.</a:t>
            </a:r>
            <a:endParaRPr lang="en-IN" sz="3200" b="0" strike="noStrike" spc="-1" dirty="0">
              <a:solidFill>
                <a:srgbClr val="000000"/>
              </a:solidFill>
              <a:uFill>
                <a:solidFill>
                  <a:srgbClr val="FFFFFF"/>
                </a:solidFill>
              </a:uFill>
              <a:latin typeface="Arial"/>
            </a:endParaRPr>
          </a:p>
          <a:p>
            <a:pPr>
              <a:lnSpc>
                <a:spcPct val="100000"/>
              </a:lnSpc>
            </a:pPr>
            <a:r>
              <a:rPr lang="en-IN" sz="3200" b="0" strike="noStrike" spc="-1" dirty="0">
                <a:solidFill>
                  <a:srgbClr val="000000"/>
                </a:solidFill>
                <a:uFill>
                  <a:solidFill>
                    <a:srgbClr val="FFFFFF"/>
                  </a:solidFill>
                </a:uFill>
                <a:latin typeface="Calibri"/>
              </a:rPr>
              <a:t>Each rule is a combination of one or more selectors.</a:t>
            </a: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2" name="TextBox 1"/>
          <p:cNvSpPr txBox="1"/>
          <p:nvPr/>
        </p:nvSpPr>
        <p:spPr>
          <a:xfrm>
            <a:off x="127168" y="274680"/>
            <a:ext cx="8788232" cy="5601533"/>
          </a:xfrm>
          <a:prstGeom prst="rect">
            <a:avLst/>
          </a:prstGeom>
          <a:noFill/>
        </p:spPr>
        <p:txBody>
          <a:bodyPr wrap="square" rtlCol="0">
            <a:spAutoFit/>
          </a:bodyPr>
          <a:lstStyle/>
          <a:p>
            <a:r>
              <a:rPr lang="en-US" sz="1600" dirty="0">
                <a:solidFill>
                  <a:schemeClr val="bg1"/>
                </a:solidFill>
              </a:rPr>
              <a:t>&lt;html&gt;</a:t>
            </a:r>
          </a:p>
          <a:p>
            <a:r>
              <a:rPr lang="en-US" sz="1600" dirty="0">
                <a:solidFill>
                  <a:schemeClr val="bg1"/>
                </a:solidFill>
              </a:rPr>
              <a:t>&lt;head&gt;</a:t>
            </a:r>
          </a:p>
          <a:p>
            <a:r>
              <a:rPr lang="en-US" sz="1600" dirty="0">
                <a:solidFill>
                  <a:schemeClr val="bg1"/>
                </a:solidFill>
              </a:rPr>
              <a:t>        &lt;link </a:t>
            </a:r>
            <a:r>
              <a:rPr lang="en-US" sz="1600" dirty="0" err="1">
                <a:solidFill>
                  <a:schemeClr val="bg1"/>
                </a:solidFill>
              </a:rPr>
              <a:t>rel</a:t>
            </a:r>
            <a:r>
              <a:rPr lang="en-US" sz="1600" dirty="0">
                <a:solidFill>
                  <a:schemeClr val="bg1"/>
                </a:solidFill>
              </a:rPr>
              <a:t>="</a:t>
            </a:r>
            <a:r>
              <a:rPr lang="en-US" sz="1600" dirty="0" err="1">
                <a:solidFill>
                  <a:schemeClr val="bg1"/>
                </a:solidFill>
              </a:rPr>
              <a:t>stylesheet</a:t>
            </a:r>
            <a:r>
              <a:rPr lang="en-US" sz="1600" dirty="0">
                <a:solidFill>
                  <a:schemeClr val="bg1"/>
                </a:solidFill>
              </a:rPr>
              <a:t>" type="text/</a:t>
            </a:r>
            <a:r>
              <a:rPr lang="en-US" sz="1600" dirty="0" err="1">
                <a:solidFill>
                  <a:schemeClr val="bg1"/>
                </a:solidFill>
              </a:rPr>
              <a:t>css</a:t>
            </a:r>
            <a:r>
              <a:rPr lang="en-US" sz="1600" dirty="0">
                <a:solidFill>
                  <a:schemeClr val="bg1"/>
                </a:solidFill>
              </a:rPr>
              <a:t>" </a:t>
            </a:r>
            <a:r>
              <a:rPr lang="en-US" sz="1600" dirty="0" err="1">
                <a:solidFill>
                  <a:schemeClr val="bg1"/>
                </a:solidFill>
              </a:rPr>
              <a:t>href</a:t>
            </a:r>
            <a:r>
              <a:rPr lang="en-US" sz="1600" dirty="0">
                <a:solidFill>
                  <a:schemeClr val="bg1"/>
                </a:solidFill>
              </a:rPr>
              <a:t>="extstyle.css"&gt;</a:t>
            </a:r>
          </a:p>
          <a:p>
            <a:r>
              <a:rPr lang="en-US" sz="1600" dirty="0">
                <a:solidFill>
                  <a:schemeClr val="bg1"/>
                </a:solidFill>
              </a:rPr>
              <a:t>&lt;/head&gt;</a:t>
            </a:r>
          </a:p>
          <a:p>
            <a:r>
              <a:rPr lang="en-US" sz="1600" dirty="0">
                <a:solidFill>
                  <a:schemeClr val="bg1"/>
                </a:solidFill>
              </a:rPr>
              <a:t>&lt;body&gt;</a:t>
            </a:r>
          </a:p>
          <a:p>
            <a:r>
              <a:rPr lang="en-US" sz="1600" dirty="0">
                <a:solidFill>
                  <a:schemeClr val="bg1"/>
                </a:solidFill>
              </a:rPr>
              <a:t>     &lt;h2&gt; Welcome to CSS …. &lt;/h2&gt;</a:t>
            </a:r>
          </a:p>
          <a:p>
            <a:r>
              <a:rPr lang="en-US" sz="1600" dirty="0">
                <a:solidFill>
                  <a:schemeClr val="bg1"/>
                </a:solidFill>
              </a:rPr>
              <a:t>     &lt;h3&gt; Welcome to CSS Internal Styling….. &lt;/h3&gt;</a:t>
            </a:r>
          </a:p>
          <a:p>
            <a:r>
              <a:rPr lang="en-US" sz="1600" dirty="0">
                <a:solidFill>
                  <a:schemeClr val="bg1"/>
                </a:solidFill>
              </a:rPr>
              <a:t>     &lt;p&gt; This is also called as Embedded Styling….&lt;/p&gt;</a:t>
            </a:r>
          </a:p>
          <a:p>
            <a:r>
              <a:rPr lang="en-US" sz="1600" dirty="0">
                <a:solidFill>
                  <a:schemeClr val="bg1"/>
                </a:solidFill>
              </a:rPr>
              <a:t>&lt;/body&gt;</a:t>
            </a:r>
          </a:p>
          <a:p>
            <a:r>
              <a:rPr lang="en-US" sz="1600" dirty="0">
                <a:solidFill>
                  <a:schemeClr val="bg1"/>
                </a:solidFill>
              </a:rPr>
              <a:t>&lt;/html&gt;</a:t>
            </a:r>
          </a:p>
          <a:p>
            <a:endParaRPr lang="en-US" u="sng" dirty="0" smtClean="0"/>
          </a:p>
          <a:p>
            <a:r>
              <a:rPr lang="en-US" b="1" u="sng" dirty="0" smtClean="0">
                <a:solidFill>
                  <a:schemeClr val="bg1"/>
                </a:solidFill>
              </a:rPr>
              <a:t>extstyle.css</a:t>
            </a:r>
          </a:p>
          <a:p>
            <a:endParaRPr lang="en-US" b="1" u="sng" dirty="0" smtClean="0"/>
          </a:p>
          <a:p>
            <a:r>
              <a:rPr lang="en-US" b="1" dirty="0" smtClean="0"/>
              <a:t>	</a:t>
            </a:r>
            <a:r>
              <a:rPr lang="en-US" b="1" i="1" strike="noStrike" spc="-1" dirty="0" smtClean="0">
                <a:solidFill>
                  <a:srgbClr val="000000"/>
                </a:solidFill>
                <a:uFill>
                  <a:solidFill>
                    <a:srgbClr val="FFFFFF"/>
                  </a:solidFill>
                </a:uFill>
                <a:latin typeface="Calibri"/>
              </a:rPr>
              <a:t> </a:t>
            </a:r>
            <a:r>
              <a:rPr lang="en-US" b="1" i="1" spc="-1" dirty="0">
                <a:solidFill>
                  <a:srgbClr val="000000"/>
                </a:solidFill>
                <a:uFill>
                  <a:solidFill>
                    <a:srgbClr val="FFFFFF"/>
                  </a:solidFill>
                </a:uFill>
                <a:latin typeface="Calibri"/>
              </a:rPr>
              <a:t>h3{</a:t>
            </a:r>
          </a:p>
          <a:p>
            <a:r>
              <a:rPr lang="en-US" b="1" i="1" spc="-1" dirty="0">
                <a:solidFill>
                  <a:srgbClr val="000000"/>
                </a:solidFill>
                <a:uFill>
                  <a:solidFill>
                    <a:srgbClr val="FFFFFF"/>
                  </a:solidFill>
                </a:uFill>
                <a:latin typeface="Calibri"/>
              </a:rPr>
              <a:t>	           font-family: Times New Roman; </a:t>
            </a:r>
          </a:p>
          <a:p>
            <a:r>
              <a:rPr lang="en-US" b="1" i="1" spc="-1" dirty="0">
                <a:solidFill>
                  <a:srgbClr val="000000"/>
                </a:solidFill>
                <a:uFill>
                  <a:solidFill>
                    <a:srgbClr val="FFFFFF"/>
                  </a:solidFill>
                </a:uFill>
                <a:latin typeface="Calibri"/>
              </a:rPr>
              <a:t>	           color: #000FFF; </a:t>
            </a:r>
          </a:p>
          <a:p>
            <a:r>
              <a:rPr lang="en-US" b="1" i="1" spc="-1" dirty="0">
                <a:solidFill>
                  <a:srgbClr val="000000"/>
                </a:solidFill>
                <a:uFill>
                  <a:solidFill>
                    <a:srgbClr val="FFFFFF"/>
                  </a:solidFill>
                </a:uFill>
                <a:latin typeface="Calibri"/>
              </a:rPr>
              <a:t>	           text-decoration: bold;</a:t>
            </a:r>
          </a:p>
          <a:p>
            <a:r>
              <a:rPr lang="en-US" b="1" i="1" spc="-1" dirty="0">
                <a:solidFill>
                  <a:srgbClr val="000000"/>
                </a:solidFill>
                <a:uFill>
                  <a:solidFill>
                    <a:srgbClr val="FFFFFF"/>
                  </a:solidFill>
                </a:uFill>
                <a:latin typeface="Calibri"/>
              </a:rPr>
              <a:t>  }</a:t>
            </a:r>
          </a:p>
          <a:p>
            <a:r>
              <a:rPr lang="en-US" b="1" i="1" spc="-1" dirty="0">
                <a:solidFill>
                  <a:srgbClr val="000000"/>
                </a:solidFill>
                <a:uFill>
                  <a:solidFill>
                    <a:srgbClr val="FFFFFF"/>
                  </a:solidFill>
                </a:uFill>
                <a:latin typeface="Calibri"/>
              </a:rPr>
              <a:t>p,h2{</a:t>
            </a:r>
          </a:p>
          <a:p>
            <a:r>
              <a:rPr lang="en-US" b="1" i="1" spc="-1" dirty="0">
                <a:solidFill>
                  <a:srgbClr val="000000"/>
                </a:solidFill>
                <a:uFill>
                  <a:solidFill>
                    <a:srgbClr val="FFFFFF"/>
                  </a:solidFill>
                </a:uFill>
                <a:latin typeface="Calibri"/>
              </a:rPr>
              <a:t>	        color: red;</a:t>
            </a:r>
          </a:p>
          <a:p>
            <a:r>
              <a:rPr lang="en-US" b="1" i="1" spc="-1" dirty="0">
                <a:solidFill>
                  <a:srgbClr val="000000"/>
                </a:solidFill>
                <a:uFill>
                  <a:solidFill>
                    <a:srgbClr val="FFFFFF"/>
                  </a:solidFill>
                </a:uFill>
                <a:latin typeface="Calibri"/>
              </a:rPr>
              <a:t>	}</a:t>
            </a:r>
          </a:p>
        </p:txBody>
      </p:sp>
      <p:sp>
        <p:nvSpPr>
          <p:cNvPr id="3" name="Footer Placeholder 2"/>
          <p:cNvSpPr>
            <a:spLocks noGrp="1"/>
          </p:cNvSpPr>
          <p:nvPr>
            <p:ph type="ftr" idx="10"/>
          </p:nvPr>
        </p:nvSpPr>
        <p:spPr/>
        <p:txBody>
          <a:bodyPr/>
          <a:lstStyle/>
          <a:p>
            <a:r>
              <a:rPr lang="en-US" spc="-1" dirty="0" smtClean="0">
                <a:solidFill>
                  <a:srgbClr val="000000"/>
                </a:solidFill>
                <a:uFill>
                  <a:solidFill>
                    <a:srgbClr val="FFFFFF"/>
                  </a:solidFill>
                </a:uFill>
                <a:latin typeface="Times New Roman"/>
              </a:rPr>
              <a:t>Prof </a:t>
            </a:r>
            <a:r>
              <a:rPr lang="en-US" spc="-1" dirty="0" err="1" smtClean="0">
                <a:solidFill>
                  <a:srgbClr val="000000"/>
                </a:solidFill>
                <a:uFill>
                  <a:solidFill>
                    <a:srgbClr val="FFFFFF"/>
                  </a:solidFill>
                </a:uFill>
                <a:latin typeface="Times New Roman"/>
              </a:rPr>
              <a:t>Maheswari</a:t>
            </a:r>
            <a:r>
              <a:rPr lang="en-US" spc="-1" dirty="0" smtClean="0">
                <a:solidFill>
                  <a:srgbClr val="000000"/>
                </a:solidFill>
                <a:uFill>
                  <a:solidFill>
                    <a:srgbClr val="FFFFFF"/>
                  </a:solidFill>
                </a:uFill>
                <a:latin typeface="Times New Roman"/>
              </a:rPr>
              <a:t>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20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smtClean="0">
                <a:solidFill>
                  <a:srgbClr val="FF0000"/>
                </a:solidFill>
                <a:effectLst/>
                <a:latin typeface="Times New Roman"/>
              </a:rPr>
              <a:t>Welcome to CSS ….</a:t>
            </a:r>
            <a:br>
              <a:rPr lang="en-US" b="1" i="0" dirty="0" smtClean="0">
                <a:solidFill>
                  <a:srgbClr val="FF0000"/>
                </a:solidFill>
                <a:effectLst/>
                <a:latin typeface="Times New Roman"/>
              </a:rPr>
            </a:br>
            <a:r>
              <a:rPr lang="en-US" b="1" i="0" dirty="0" smtClean="0">
                <a:solidFill>
                  <a:srgbClr val="000000"/>
                </a:solidFill>
                <a:effectLst/>
                <a:latin typeface="Times New Roman"/>
              </a:rPr>
              <a:t>Welcome to CSS Internal Styling…..</a:t>
            </a:r>
            <a:br>
              <a:rPr lang="en-US" b="1" i="0" dirty="0" smtClean="0">
                <a:solidFill>
                  <a:srgbClr val="000000"/>
                </a:solidFill>
                <a:effectLst/>
                <a:latin typeface="Times New Roman"/>
              </a:rPr>
            </a:br>
            <a:r>
              <a:rPr lang="en-US" b="0" i="0" dirty="0" smtClean="0">
                <a:solidFill>
                  <a:srgbClr val="FF0000"/>
                </a:solidFill>
                <a:effectLst/>
                <a:latin typeface="Times New Roman"/>
              </a:rPr>
              <a:t>This is also called as Embedded Styling….</a:t>
            </a:r>
            <a:br>
              <a:rPr lang="en-US" b="0" i="0" dirty="0" smtClean="0">
                <a:solidFill>
                  <a:srgbClr val="FF0000"/>
                </a:solidFill>
                <a:effectLst/>
                <a:latin typeface="Times New Roman"/>
              </a:rPr>
            </a:br>
            <a:endParaRPr lang="en-US"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21</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3477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76200" y="274680"/>
            <a:ext cx="8991600" cy="6583320"/>
          </a:xfrm>
          <a:prstGeom prst="rect">
            <a:avLst/>
          </a:prstGeom>
          <a:noFill/>
          <a:ln>
            <a:noFill/>
          </a:ln>
        </p:spPr>
        <p:txBody>
          <a:bodyPr anchor="ctr"/>
          <a:lstStyle/>
          <a:p>
            <a:pPr algn="ctr">
              <a:lnSpc>
                <a:spcPct val="100000"/>
              </a:lnSpc>
            </a:pPr>
            <a:r>
              <a:rPr lang="en-US" sz="3600" b="1" strike="noStrike" spc="-1" dirty="0">
                <a:solidFill>
                  <a:srgbClr val="000000"/>
                </a:solidFill>
                <a:uFill>
                  <a:solidFill>
                    <a:srgbClr val="FFFFFF"/>
                  </a:solidFill>
                </a:uFill>
                <a:latin typeface="Calibri"/>
              </a:rPr>
              <a:t>Advantages of </a:t>
            </a:r>
            <a:r>
              <a:rPr lang="en-US" sz="3600" b="1" strike="noStrike" spc="-1" dirty="0" smtClean="0">
                <a:solidFill>
                  <a:srgbClr val="000000"/>
                </a:solidFill>
                <a:uFill>
                  <a:solidFill>
                    <a:srgbClr val="FFFFFF"/>
                  </a:solidFill>
                </a:uFill>
                <a:latin typeface="Calibri"/>
              </a:rPr>
              <a:t>CSS</a:t>
            </a:r>
          </a:p>
          <a:p>
            <a:pPr marL="571500" indent="-571500">
              <a:lnSpc>
                <a:spcPct val="100000"/>
              </a:lnSpc>
              <a:buFontTx/>
              <a:buChar char="-"/>
            </a:pPr>
            <a:r>
              <a:rPr lang="en-US" sz="3200" b="0" strike="noStrike" spc="-1" dirty="0" smtClean="0">
                <a:solidFill>
                  <a:srgbClr val="000000"/>
                </a:solidFill>
                <a:uFill>
                  <a:solidFill>
                    <a:srgbClr val="FFFFFF"/>
                  </a:solidFill>
                </a:uFill>
                <a:latin typeface="Calibri"/>
              </a:rPr>
              <a:t>It is very simple and easy to use</a:t>
            </a:r>
          </a:p>
          <a:p>
            <a:pPr marL="571500" indent="-571500">
              <a:lnSpc>
                <a:spcPct val="100000"/>
              </a:lnSpc>
              <a:buFontTx/>
              <a:buChar char="-"/>
            </a:pPr>
            <a:r>
              <a:rPr lang="en-US" sz="3200" spc="-1" dirty="0" smtClean="0">
                <a:solidFill>
                  <a:srgbClr val="000000"/>
                </a:solidFill>
                <a:uFill>
                  <a:solidFill>
                    <a:srgbClr val="FFFFFF"/>
                  </a:solidFill>
                </a:uFill>
                <a:latin typeface="Calibri"/>
              </a:rPr>
              <a:t>Follows Global Web Standards and hence trustable</a:t>
            </a:r>
          </a:p>
          <a:p>
            <a:pPr marL="571500" indent="-571500">
              <a:lnSpc>
                <a:spcPct val="100000"/>
              </a:lnSpc>
              <a:buFontTx/>
              <a:buChar char="-"/>
            </a:pPr>
            <a:r>
              <a:rPr lang="en-US" sz="3200" b="0" strike="noStrike" spc="-1" dirty="0" smtClean="0">
                <a:solidFill>
                  <a:srgbClr val="000000"/>
                </a:solidFill>
                <a:uFill>
                  <a:solidFill>
                    <a:srgbClr val="FFFFFF"/>
                  </a:solidFill>
                </a:uFill>
                <a:latin typeface="Calibri"/>
              </a:rPr>
              <a:t>It is platform independent</a:t>
            </a:r>
          </a:p>
          <a:p>
            <a:pPr marL="571500" indent="-571500">
              <a:lnSpc>
                <a:spcPct val="100000"/>
              </a:lnSpc>
              <a:buFontTx/>
              <a:buChar char="-"/>
            </a:pPr>
            <a:r>
              <a:rPr lang="en-US" sz="3200" spc="-1" dirty="0" smtClean="0">
                <a:solidFill>
                  <a:srgbClr val="000000"/>
                </a:solidFill>
                <a:uFill>
                  <a:solidFill>
                    <a:srgbClr val="FFFFFF"/>
                  </a:solidFill>
                </a:uFill>
                <a:latin typeface="Calibri"/>
              </a:rPr>
              <a:t>Saves lot of time through the usage of internal and external styling</a:t>
            </a:r>
          </a:p>
          <a:p>
            <a:pPr marL="571500" indent="-571500">
              <a:lnSpc>
                <a:spcPct val="100000"/>
              </a:lnSpc>
              <a:buFontTx/>
              <a:buChar char="-"/>
            </a:pPr>
            <a:r>
              <a:rPr lang="en-US" sz="3200" b="0" strike="noStrike" spc="-1" dirty="0" smtClean="0">
                <a:solidFill>
                  <a:srgbClr val="000000"/>
                </a:solidFill>
                <a:uFill>
                  <a:solidFill>
                    <a:srgbClr val="FFFFFF"/>
                  </a:solidFill>
                </a:uFill>
                <a:latin typeface="Calibri"/>
              </a:rPr>
              <a:t>Since the styling is written separately in external </a:t>
            </a:r>
            <a:r>
              <a:rPr lang="en-US" sz="3200" b="0" strike="noStrike" spc="-1" dirty="0" err="1" smtClean="0">
                <a:solidFill>
                  <a:srgbClr val="000000"/>
                </a:solidFill>
                <a:uFill>
                  <a:solidFill>
                    <a:srgbClr val="FFFFFF"/>
                  </a:solidFill>
                </a:uFill>
                <a:latin typeface="Calibri"/>
              </a:rPr>
              <a:t>css</a:t>
            </a:r>
            <a:r>
              <a:rPr lang="en-US" sz="3200" b="0" strike="noStrike" spc="-1" dirty="0" smtClean="0">
                <a:solidFill>
                  <a:srgbClr val="000000"/>
                </a:solidFill>
                <a:uFill>
                  <a:solidFill>
                    <a:srgbClr val="FFFFFF"/>
                  </a:solidFill>
                </a:uFill>
                <a:latin typeface="Calibri"/>
              </a:rPr>
              <a:t>, the html page gets loaded faster.</a:t>
            </a:r>
          </a:p>
          <a:p>
            <a:pPr>
              <a:lnSpc>
                <a:spcPct val="100000"/>
              </a:lnSpc>
            </a:pPr>
            <a:endParaRPr lang="en-US" sz="3200" b="0" strike="noStrike" spc="-1" dirty="0" smtClean="0">
              <a:solidFill>
                <a:srgbClr val="000000"/>
              </a:solidFill>
              <a:uFill>
                <a:solidFill>
                  <a:srgbClr val="FFFFFF"/>
                </a:solidFill>
              </a:uFill>
              <a:latin typeface="Calibri"/>
            </a:endParaRP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3</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673333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457200" y="274680"/>
            <a:ext cx="8381520" cy="6278040"/>
          </a:xfrm>
          <a:prstGeom prst="rect">
            <a:avLst/>
          </a:prstGeom>
          <a:noFill/>
          <a:ln>
            <a:noFill/>
          </a:ln>
        </p:spPr>
        <p:txBody>
          <a:bodyPr anchor="ctr"/>
          <a:lstStyle/>
          <a:p>
            <a:endParaRPr lang="en-US" sz="1800" b="0" strike="noStrike" spc="-1">
              <a:solidFill>
                <a:srgbClr val="000000"/>
              </a:solidFill>
              <a:uFill>
                <a:solidFill>
                  <a:srgbClr val="FFFFFF"/>
                </a:solidFill>
              </a:uFill>
              <a:latin typeface="Calibri"/>
            </a:endParaRPr>
          </a:p>
        </p:txBody>
      </p:sp>
      <p:sp>
        <p:nvSpPr>
          <p:cNvPr id="82" name="CustomShape 2"/>
          <p:cNvSpPr/>
          <p:nvPr/>
        </p:nvSpPr>
        <p:spPr>
          <a:xfrm>
            <a:off x="3611160" y="1656000"/>
            <a:ext cx="1345320" cy="750960"/>
          </a:xfrm>
          <a:prstGeom prst="roundRect">
            <a:avLst>
              <a:gd name="adj" fmla="val 10000"/>
            </a:avLst>
          </a:prstGeom>
          <a:gradFill>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86760" tIns="86760" rIns="64800" bIns="86760" anchor="ctr"/>
          <a:lstStyle/>
          <a:p>
            <a:pPr algn="ctr">
              <a:lnSpc>
                <a:spcPct val="90000"/>
              </a:lnSpc>
            </a:pPr>
            <a:r>
              <a:rPr lang="en-IN" sz="1700" b="0" strike="noStrike" spc="-1">
                <a:solidFill>
                  <a:srgbClr val="FFFFFF"/>
                </a:solidFill>
                <a:uFill>
                  <a:solidFill>
                    <a:srgbClr val="FFFFFF"/>
                  </a:solidFill>
                </a:uFill>
                <a:latin typeface="Calibri"/>
              </a:rPr>
              <a:t>Webpage</a:t>
            </a:r>
            <a:endParaRPr lang="en-IN" sz="1800" b="0" strike="noStrike" spc="-1">
              <a:solidFill>
                <a:srgbClr val="000000"/>
              </a:solidFill>
              <a:uFill>
                <a:solidFill>
                  <a:srgbClr val="FFFFFF"/>
                </a:solidFill>
              </a:uFill>
              <a:latin typeface="Arial"/>
            </a:endParaRPr>
          </a:p>
        </p:txBody>
      </p:sp>
      <p:sp>
        <p:nvSpPr>
          <p:cNvPr id="83" name="CustomShape 3"/>
          <p:cNvSpPr/>
          <p:nvPr/>
        </p:nvSpPr>
        <p:spPr>
          <a:xfrm>
            <a:off x="3409200" y="2407320"/>
            <a:ext cx="874440" cy="300240"/>
          </a:xfrm>
          <a:custGeom>
            <a:avLst/>
            <a:gdLst/>
            <a:ahLst/>
            <a:cxnLst/>
            <a:rect l="l" t="t" r="r" b="b"/>
            <a:pathLst>
              <a:path w="732480" h="300504">
                <a:moveTo>
                  <a:pt x="732480" y="0"/>
                </a:moveTo>
                <a:lnTo>
                  <a:pt x="732480" y="150252"/>
                </a:lnTo>
                <a:lnTo>
                  <a:pt x="0" y="150252"/>
                </a:lnTo>
                <a:lnTo>
                  <a:pt x="0" y="300504"/>
                </a:lnTo>
              </a:path>
            </a:pathLst>
          </a:custGeom>
          <a:noFill/>
          <a:ln>
            <a:solidFill>
              <a:schemeClr val="accent4">
                <a:hueOff val="0"/>
                <a:satOff val="0"/>
                <a:lumOff val="0"/>
                <a:alphaOff val="0"/>
              </a:schemeClr>
            </a:solidFill>
            <a:round/>
          </a:ln>
        </p:spPr>
        <p:style>
          <a:lnRef idx="1">
            <a:scrgbClr r="0" g="0" b="0"/>
          </a:lnRef>
          <a:fillRef idx="0">
            <a:scrgbClr r="0" g="0" b="0"/>
          </a:fillRef>
          <a:effectRef idx="0">
            <a:scrgbClr r="0" g="0" b="0"/>
          </a:effectRef>
          <a:fontRef idx="minor"/>
        </p:style>
      </p:sp>
      <p:sp>
        <p:nvSpPr>
          <p:cNvPr id="84" name="CustomShape 4"/>
          <p:cNvSpPr/>
          <p:nvPr/>
        </p:nvSpPr>
        <p:spPr>
          <a:xfrm>
            <a:off x="2736000" y="2707920"/>
            <a:ext cx="1346040" cy="750960"/>
          </a:xfrm>
          <a:prstGeom prst="roundRect">
            <a:avLst>
              <a:gd name="adj" fmla="val 10000"/>
            </a:avLst>
          </a:prstGeom>
          <a:gradFill>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86760" tIns="86760" rIns="64800" bIns="86760" anchor="ctr"/>
          <a:lstStyle/>
          <a:p>
            <a:pPr algn="ctr">
              <a:lnSpc>
                <a:spcPct val="90000"/>
              </a:lnSpc>
            </a:pPr>
            <a:r>
              <a:rPr lang="en-IN" sz="1700" b="0" strike="noStrike" spc="-1">
                <a:solidFill>
                  <a:srgbClr val="FFFFFF"/>
                </a:solidFill>
                <a:uFill>
                  <a:solidFill>
                    <a:srgbClr val="FFFFFF"/>
                  </a:solidFill>
                </a:uFill>
                <a:latin typeface="Calibri"/>
              </a:rPr>
              <a:t>Structure</a:t>
            </a:r>
            <a:endParaRPr lang="en-IN" sz="1800" b="0" strike="noStrike" spc="-1">
              <a:solidFill>
                <a:srgbClr val="000000"/>
              </a:solidFill>
              <a:uFill>
                <a:solidFill>
                  <a:srgbClr val="FFFFFF"/>
                </a:solidFill>
              </a:uFill>
              <a:latin typeface="Arial"/>
            </a:endParaRPr>
          </a:p>
        </p:txBody>
      </p:sp>
      <p:sp>
        <p:nvSpPr>
          <p:cNvPr id="85" name="CustomShape 5"/>
          <p:cNvSpPr/>
          <p:nvPr/>
        </p:nvSpPr>
        <p:spPr>
          <a:xfrm>
            <a:off x="3354480" y="3459240"/>
            <a:ext cx="108720" cy="300240"/>
          </a:xfrm>
          <a:custGeom>
            <a:avLst/>
            <a:gdLst/>
            <a:ahLst/>
            <a:cxnLst/>
            <a:rect l="l" t="t" r="r" b="b"/>
            <a:pathLst>
              <a:path h="300504">
                <a:moveTo>
                  <a:pt x="45720" y="0"/>
                </a:moveTo>
                <a:lnTo>
                  <a:pt x="45720" y="300504"/>
                </a:lnTo>
              </a:path>
            </a:pathLst>
          </a:custGeom>
          <a:noFill/>
          <a:ln>
            <a:solidFill>
              <a:schemeClr val="accent5">
                <a:hueOff val="0"/>
                <a:satOff val="0"/>
                <a:lumOff val="0"/>
                <a:alphaOff val="0"/>
              </a:schemeClr>
            </a:solidFill>
            <a:round/>
          </a:ln>
        </p:spPr>
        <p:style>
          <a:lnRef idx="1">
            <a:scrgbClr r="0" g="0" b="0"/>
          </a:lnRef>
          <a:fillRef idx="0">
            <a:scrgbClr r="0" g="0" b="0"/>
          </a:fillRef>
          <a:effectRef idx="0">
            <a:scrgbClr r="0" g="0" b="0"/>
          </a:effectRef>
          <a:fontRef idx="minor"/>
        </p:style>
      </p:sp>
      <p:sp>
        <p:nvSpPr>
          <p:cNvPr id="86" name="CustomShape 6"/>
          <p:cNvSpPr/>
          <p:nvPr/>
        </p:nvSpPr>
        <p:spPr>
          <a:xfrm>
            <a:off x="2736000" y="3759480"/>
            <a:ext cx="1346040" cy="750960"/>
          </a:xfrm>
          <a:prstGeom prst="roundRect">
            <a:avLst>
              <a:gd name="adj" fmla="val 10000"/>
            </a:avLst>
          </a:prstGeom>
          <a:gradFill>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86760" tIns="86760" rIns="64800" bIns="86760" anchor="ctr"/>
          <a:lstStyle/>
          <a:p>
            <a:pPr algn="ctr">
              <a:lnSpc>
                <a:spcPct val="90000"/>
              </a:lnSpc>
            </a:pPr>
            <a:r>
              <a:rPr lang="en-IN" sz="1700" b="0" strike="noStrike" spc="-1">
                <a:solidFill>
                  <a:srgbClr val="FFFFFF"/>
                </a:solidFill>
                <a:uFill>
                  <a:solidFill>
                    <a:srgbClr val="FFFFFF"/>
                  </a:solidFill>
                </a:uFill>
                <a:latin typeface="Calibri"/>
              </a:rPr>
              <a:t>(X)HTML</a:t>
            </a:r>
            <a:endParaRPr lang="en-IN" sz="1800" b="0" strike="noStrike" spc="-1">
              <a:solidFill>
                <a:srgbClr val="000000"/>
              </a:solidFill>
              <a:uFill>
                <a:solidFill>
                  <a:srgbClr val="FFFFFF"/>
                </a:solidFill>
              </a:uFill>
              <a:latin typeface="Arial"/>
            </a:endParaRPr>
          </a:p>
        </p:txBody>
      </p:sp>
      <p:sp>
        <p:nvSpPr>
          <p:cNvPr id="87" name="CustomShape 7"/>
          <p:cNvSpPr/>
          <p:nvPr/>
        </p:nvSpPr>
        <p:spPr>
          <a:xfrm>
            <a:off x="4283640" y="2407320"/>
            <a:ext cx="875160" cy="300240"/>
          </a:xfrm>
          <a:custGeom>
            <a:avLst/>
            <a:gdLst/>
            <a:ahLst/>
            <a:cxnLst/>
            <a:rect l="l" t="t" r="r" b="b"/>
            <a:pathLst>
              <a:path w="732480" h="300504">
                <a:moveTo>
                  <a:pt x="0" y="0"/>
                </a:moveTo>
                <a:lnTo>
                  <a:pt x="0" y="150252"/>
                </a:lnTo>
                <a:lnTo>
                  <a:pt x="732480" y="150252"/>
                </a:lnTo>
                <a:lnTo>
                  <a:pt x="732480" y="300504"/>
                </a:lnTo>
              </a:path>
            </a:pathLst>
          </a:custGeom>
          <a:noFill/>
          <a:ln>
            <a:solidFill>
              <a:schemeClr val="accent4">
                <a:hueOff val="0"/>
                <a:satOff val="0"/>
                <a:lumOff val="0"/>
                <a:alphaOff val="0"/>
              </a:schemeClr>
            </a:solidFill>
            <a:round/>
          </a:ln>
        </p:spPr>
        <p:style>
          <a:lnRef idx="1">
            <a:scrgbClr r="0" g="0" b="0"/>
          </a:lnRef>
          <a:fillRef idx="0">
            <a:scrgbClr r="0" g="0" b="0"/>
          </a:fillRef>
          <a:effectRef idx="0">
            <a:scrgbClr r="0" g="0" b="0"/>
          </a:effectRef>
          <a:fontRef idx="minor"/>
        </p:style>
      </p:sp>
      <p:sp>
        <p:nvSpPr>
          <p:cNvPr id="88" name="CustomShape 8"/>
          <p:cNvSpPr/>
          <p:nvPr/>
        </p:nvSpPr>
        <p:spPr>
          <a:xfrm>
            <a:off x="4485960" y="2707920"/>
            <a:ext cx="1346040" cy="750960"/>
          </a:xfrm>
          <a:prstGeom prst="roundRect">
            <a:avLst>
              <a:gd name="adj" fmla="val 10000"/>
            </a:avLst>
          </a:prstGeom>
          <a:gradFill>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86760" tIns="86760" rIns="64800" bIns="86760" anchor="ctr"/>
          <a:lstStyle/>
          <a:p>
            <a:pPr algn="ctr">
              <a:lnSpc>
                <a:spcPct val="90000"/>
              </a:lnSpc>
            </a:pPr>
            <a:r>
              <a:rPr lang="en-IN" sz="1700" b="0" strike="noStrike" spc="-1" dirty="0">
                <a:solidFill>
                  <a:srgbClr val="FFFFFF"/>
                </a:solidFill>
                <a:uFill>
                  <a:solidFill>
                    <a:srgbClr val="FFFFFF"/>
                  </a:solidFill>
                </a:uFill>
                <a:latin typeface="Calibri"/>
              </a:rPr>
              <a:t>Style-formatting</a:t>
            </a:r>
            <a:endParaRPr lang="en-IN" sz="1800" b="0" strike="noStrike" spc="-1" dirty="0">
              <a:solidFill>
                <a:srgbClr val="000000"/>
              </a:solidFill>
              <a:uFill>
                <a:solidFill>
                  <a:srgbClr val="FFFFFF"/>
                </a:solidFill>
              </a:uFill>
              <a:latin typeface="Arial"/>
            </a:endParaRPr>
          </a:p>
        </p:txBody>
      </p:sp>
      <p:sp>
        <p:nvSpPr>
          <p:cNvPr id="89" name="CustomShape 9"/>
          <p:cNvSpPr/>
          <p:nvPr/>
        </p:nvSpPr>
        <p:spPr>
          <a:xfrm>
            <a:off x="5104800" y="3459240"/>
            <a:ext cx="108720" cy="300240"/>
          </a:xfrm>
          <a:custGeom>
            <a:avLst/>
            <a:gdLst/>
            <a:ahLst/>
            <a:cxnLst/>
            <a:rect l="l" t="t" r="r" b="b"/>
            <a:pathLst>
              <a:path h="300504">
                <a:moveTo>
                  <a:pt x="45720" y="0"/>
                </a:moveTo>
                <a:lnTo>
                  <a:pt x="45720" y="300504"/>
                </a:lnTo>
              </a:path>
            </a:pathLst>
          </a:custGeom>
          <a:noFill/>
          <a:ln>
            <a:solidFill>
              <a:schemeClr val="accent5">
                <a:hueOff val="0"/>
                <a:satOff val="0"/>
                <a:lumOff val="0"/>
                <a:alphaOff val="0"/>
              </a:schemeClr>
            </a:solidFill>
            <a:round/>
          </a:ln>
        </p:spPr>
        <p:style>
          <a:lnRef idx="1">
            <a:scrgbClr r="0" g="0" b="0"/>
          </a:lnRef>
          <a:fillRef idx="0">
            <a:scrgbClr r="0" g="0" b="0"/>
          </a:fillRef>
          <a:effectRef idx="0">
            <a:scrgbClr r="0" g="0" b="0"/>
          </a:effectRef>
          <a:fontRef idx="minor"/>
        </p:style>
      </p:sp>
      <p:sp>
        <p:nvSpPr>
          <p:cNvPr id="90" name="CustomShape 10"/>
          <p:cNvSpPr/>
          <p:nvPr/>
        </p:nvSpPr>
        <p:spPr>
          <a:xfrm>
            <a:off x="4485960" y="3759480"/>
            <a:ext cx="1346040" cy="750960"/>
          </a:xfrm>
          <a:prstGeom prst="roundRect">
            <a:avLst>
              <a:gd name="adj" fmla="val 10000"/>
            </a:avLst>
          </a:prstGeom>
          <a:gradFill>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86760" tIns="86760" rIns="64800" bIns="86760" anchor="ctr"/>
          <a:lstStyle/>
          <a:p>
            <a:pPr algn="ctr">
              <a:lnSpc>
                <a:spcPct val="90000"/>
              </a:lnSpc>
            </a:pPr>
            <a:r>
              <a:rPr lang="en-IN" sz="1700" b="0" strike="noStrike" spc="-1">
                <a:solidFill>
                  <a:srgbClr val="FFFFFF"/>
                </a:solidFill>
                <a:uFill>
                  <a:solidFill>
                    <a:srgbClr val="FFFFFF"/>
                  </a:solidFill>
                </a:uFill>
                <a:latin typeface="Calibri"/>
              </a:rPr>
              <a:t>CSS</a:t>
            </a:r>
            <a:endParaRPr lang="en-IN" sz="1800" b="0" strike="noStrike" spc="-1">
              <a:solidFill>
                <a:srgbClr val="000000"/>
              </a:solidFill>
              <a:uFill>
                <a:solidFill>
                  <a:srgbClr val="FFFFFF"/>
                </a:solidFill>
              </a:uFill>
              <a:latin typeface="Arial"/>
            </a:endParaRPr>
          </a:p>
        </p:txBody>
      </p:sp>
      <p:sp>
        <p:nvSpPr>
          <p:cNvPr id="91" name="TextShape 11"/>
          <p:cNvSpPr txBox="1"/>
          <p:nvPr/>
        </p:nvSpPr>
        <p:spPr>
          <a:xfrm>
            <a:off x="1962506" y="275972"/>
            <a:ext cx="4642268" cy="669862"/>
          </a:xfrm>
          <a:prstGeom prst="rect">
            <a:avLst/>
          </a:prstGeom>
          <a:noFill/>
          <a:ln>
            <a:noFill/>
          </a:ln>
        </p:spPr>
        <p:txBody>
          <a:bodyPr lIns="90000" tIns="45000" rIns="90000" bIns="45000"/>
          <a:lstStyle/>
          <a:p>
            <a:pPr algn="ctr"/>
            <a:r>
              <a:rPr lang="en-IN" sz="3600" b="1" strike="noStrike" spc="-1" dirty="0">
                <a:solidFill>
                  <a:srgbClr val="000000"/>
                </a:solidFill>
                <a:uFill>
                  <a:solidFill>
                    <a:srgbClr val="FFFFFF"/>
                  </a:solidFill>
                </a:uFill>
                <a:latin typeface="Arial"/>
              </a:rPr>
              <a:t>Structure of CSS </a:t>
            </a: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28600" y="152280"/>
            <a:ext cx="8686800" cy="6324720"/>
          </a:xfrm>
          <a:prstGeom prst="rect">
            <a:avLst/>
          </a:prstGeom>
          <a:noFill/>
          <a:ln>
            <a:noFill/>
          </a:ln>
        </p:spPr>
        <p:txBody>
          <a:bodyPr anchor="ctr"/>
          <a:lstStyle/>
          <a:p>
            <a:pPr algn="ctr">
              <a:lnSpc>
                <a:spcPct val="100000"/>
              </a:lnSpc>
            </a:pPr>
            <a:endParaRPr lang="en-US" sz="4400" b="0" strike="noStrike" spc="-1" dirty="0" smtClean="0">
              <a:solidFill>
                <a:srgbClr val="000000"/>
              </a:solidFill>
              <a:uFill>
                <a:solidFill>
                  <a:srgbClr val="FFFFFF"/>
                </a:solidFill>
              </a:uFill>
              <a:latin typeface="Calibri"/>
            </a:endParaRPr>
          </a:p>
          <a:p>
            <a:pPr algn="ctr">
              <a:lnSpc>
                <a:spcPct val="100000"/>
              </a:lnSpc>
            </a:pPr>
            <a:endParaRPr lang="en-US" sz="4400" spc="-1" dirty="0" smtClean="0">
              <a:solidFill>
                <a:srgbClr val="000000"/>
              </a:solidFill>
              <a:uFill>
                <a:solidFill>
                  <a:srgbClr val="FFFFFF"/>
                </a:solidFill>
              </a:uFill>
              <a:latin typeface="Calibri"/>
            </a:endParaRPr>
          </a:p>
          <a:p>
            <a:pPr algn="ctr">
              <a:lnSpc>
                <a:spcPct val="100000"/>
              </a:lnSpc>
            </a:pPr>
            <a:r>
              <a:rPr lang="en-US" sz="3600" b="1" strike="noStrike" spc="-1" dirty="0" smtClean="0">
                <a:solidFill>
                  <a:srgbClr val="000000"/>
                </a:solidFill>
                <a:uFill>
                  <a:solidFill>
                    <a:srgbClr val="FFFFFF"/>
                  </a:solidFill>
                </a:uFill>
                <a:latin typeface="Calibri"/>
              </a:rPr>
              <a:t>What is a Selector?</a:t>
            </a:r>
          </a:p>
          <a:p>
            <a:r>
              <a:rPr lang="en-IN" sz="2400" spc="-1" dirty="0" smtClean="0">
                <a:solidFill>
                  <a:srgbClr val="000000"/>
                </a:solidFill>
                <a:uFill>
                  <a:solidFill>
                    <a:srgbClr val="FFFFFF"/>
                  </a:solidFill>
                </a:uFill>
              </a:rPr>
              <a:t>A selector is a pattern that is used to select a particular element to be styled. The selector is made up of three parts namely;</a:t>
            </a:r>
          </a:p>
          <a:p>
            <a:r>
              <a:rPr lang="en-IN" sz="2400" spc="-1" dirty="0" smtClean="0">
                <a:solidFill>
                  <a:srgbClr val="000000"/>
                </a:solidFill>
                <a:uFill>
                  <a:solidFill>
                    <a:srgbClr val="FFFFFF"/>
                  </a:solidFill>
                </a:uFill>
              </a:rPr>
              <a:t>		</a:t>
            </a:r>
            <a:r>
              <a:rPr lang="en-IN" sz="2000" b="1" i="1" spc="-1" dirty="0" smtClean="0">
                <a:solidFill>
                  <a:srgbClr val="000000"/>
                </a:solidFill>
                <a:uFill>
                  <a:solidFill>
                    <a:srgbClr val="FFFFFF"/>
                  </a:solidFill>
                </a:uFill>
              </a:rPr>
              <a:t>Selector-name { property: value}</a:t>
            </a:r>
          </a:p>
          <a:p>
            <a:endParaRPr lang="en-IN" sz="2400" spc="-1" dirty="0" smtClean="0">
              <a:solidFill>
                <a:srgbClr val="000000"/>
              </a:solidFill>
              <a:uFill>
                <a:solidFill>
                  <a:srgbClr val="FFFFFF"/>
                </a:solidFill>
              </a:uFill>
            </a:endParaRPr>
          </a:p>
          <a:p>
            <a:r>
              <a:rPr lang="en-IN" sz="2400" spc="-1" dirty="0" smtClean="0">
                <a:solidFill>
                  <a:srgbClr val="000000"/>
                </a:solidFill>
                <a:uFill>
                  <a:solidFill>
                    <a:srgbClr val="FFFFFF"/>
                  </a:solidFill>
                </a:uFill>
              </a:rPr>
              <a:t>There are different types of selectors;</a:t>
            </a:r>
          </a:p>
          <a:p>
            <a:pPr marL="514350" indent="-514350">
              <a:buAutoNum type="arabicPeriod"/>
            </a:pPr>
            <a:r>
              <a:rPr lang="en-IN" sz="2400" spc="-1" dirty="0" smtClean="0">
                <a:solidFill>
                  <a:srgbClr val="000000"/>
                </a:solidFill>
                <a:uFill>
                  <a:solidFill>
                    <a:srgbClr val="FFFFFF"/>
                  </a:solidFill>
                </a:uFill>
              </a:rPr>
              <a:t>Type / Element Selector</a:t>
            </a:r>
          </a:p>
          <a:p>
            <a:pPr marL="514350" indent="-514350">
              <a:buAutoNum type="arabicPeriod"/>
            </a:pPr>
            <a:r>
              <a:rPr lang="en-IN" sz="2400" spc="-1" dirty="0" smtClean="0">
                <a:solidFill>
                  <a:srgbClr val="000000"/>
                </a:solidFill>
                <a:uFill>
                  <a:solidFill>
                    <a:srgbClr val="FFFFFF"/>
                  </a:solidFill>
                </a:uFill>
              </a:rPr>
              <a:t>ID Selector</a:t>
            </a:r>
          </a:p>
          <a:p>
            <a:pPr marL="514350" indent="-514350">
              <a:buAutoNum type="arabicPeriod"/>
            </a:pPr>
            <a:r>
              <a:rPr lang="en-IN" sz="2400" spc="-1" dirty="0" smtClean="0">
                <a:solidFill>
                  <a:srgbClr val="000000"/>
                </a:solidFill>
                <a:uFill>
                  <a:solidFill>
                    <a:srgbClr val="FFFFFF"/>
                  </a:solidFill>
                </a:uFill>
              </a:rPr>
              <a:t>Class Selector</a:t>
            </a:r>
          </a:p>
          <a:p>
            <a:pPr marL="514350" indent="-514350">
              <a:buAutoNum type="arabicPeriod"/>
            </a:pPr>
            <a:r>
              <a:rPr lang="en-IN" sz="2400" spc="-1" dirty="0" smtClean="0">
                <a:solidFill>
                  <a:srgbClr val="000000"/>
                </a:solidFill>
                <a:uFill>
                  <a:solidFill>
                    <a:srgbClr val="FFFFFF"/>
                  </a:solidFill>
                </a:uFill>
              </a:rPr>
              <a:t>Universal Selector</a:t>
            </a:r>
          </a:p>
          <a:p>
            <a:pPr marL="514350" indent="-514350">
              <a:buAutoNum type="arabicPeriod"/>
            </a:pPr>
            <a:r>
              <a:rPr lang="en-IN" sz="2400" spc="-1" dirty="0" smtClean="0">
                <a:solidFill>
                  <a:srgbClr val="000000"/>
                </a:solidFill>
                <a:uFill>
                  <a:solidFill>
                    <a:srgbClr val="FFFFFF"/>
                  </a:solidFill>
                </a:uFill>
              </a:rPr>
              <a:t>Group Selector</a:t>
            </a:r>
          </a:p>
          <a:p>
            <a:pPr marL="514350" indent="-514350">
              <a:buAutoNum type="arabicPeriod"/>
            </a:pPr>
            <a:r>
              <a:rPr lang="en-IN" sz="2400" spc="-1" dirty="0" smtClean="0">
                <a:solidFill>
                  <a:srgbClr val="000000"/>
                </a:solidFill>
                <a:uFill>
                  <a:solidFill>
                    <a:srgbClr val="FFFFFF"/>
                  </a:solidFill>
                </a:uFill>
              </a:rPr>
              <a:t>Descendant Selector</a:t>
            </a:r>
          </a:p>
          <a:p>
            <a:pPr marL="514350" indent="-514350">
              <a:buAutoNum type="arabicPeriod"/>
            </a:pPr>
            <a:r>
              <a:rPr lang="en-IN" sz="2400" spc="-1" dirty="0" smtClean="0">
                <a:solidFill>
                  <a:srgbClr val="000000"/>
                </a:solidFill>
                <a:uFill>
                  <a:solidFill>
                    <a:srgbClr val="FFFFFF"/>
                  </a:solidFill>
                </a:uFill>
              </a:rPr>
              <a:t>Child Selector</a:t>
            </a:r>
          </a:p>
          <a:p>
            <a:pPr marL="514350" indent="-514350">
              <a:buAutoNum type="arabicPeriod"/>
            </a:pPr>
            <a:r>
              <a:rPr lang="en-IN" sz="2400" spc="-1" dirty="0" smtClean="0">
                <a:solidFill>
                  <a:srgbClr val="000000"/>
                </a:solidFill>
                <a:uFill>
                  <a:solidFill>
                    <a:srgbClr val="FFFFFF"/>
                  </a:solidFill>
                </a:uFill>
              </a:rPr>
              <a:t>Attribute Selector</a:t>
            </a:r>
          </a:p>
          <a:p>
            <a:pPr algn="ctr">
              <a:lnSpc>
                <a:spcPct val="100000"/>
              </a:lnSpc>
            </a:pPr>
            <a:endParaRPr lang="en-US" sz="4400" b="0" strike="noStrike" spc="-1" dirty="0" smtClean="0">
              <a:solidFill>
                <a:srgbClr val="000000"/>
              </a:solidFill>
              <a:uFill>
                <a:solidFill>
                  <a:srgbClr val="FFFFFF"/>
                </a:solidFill>
              </a:uFill>
              <a:latin typeface="Calibri"/>
            </a:endParaRPr>
          </a:p>
          <a:p>
            <a:pPr algn="ctr">
              <a:lnSpc>
                <a:spcPct val="100000"/>
              </a:lnSpc>
            </a:pPr>
            <a:endParaRPr lang="en-US" sz="4400" spc="-1" dirty="0" smtClean="0">
              <a:solidFill>
                <a:srgbClr val="000000"/>
              </a:solidFill>
              <a:uFill>
                <a:solidFill>
                  <a:srgbClr val="FFFFFF"/>
                </a:solidFill>
              </a:uFill>
              <a:latin typeface="Calibri"/>
            </a:endParaRPr>
          </a:p>
          <a:p>
            <a:pPr algn="ctr">
              <a:lnSpc>
                <a:spcPct val="100000"/>
              </a:lnSpc>
            </a:pPr>
            <a:endParaRPr lang="en-US" sz="1800" b="0" strike="noStrike" spc="-1" dirty="0">
              <a:solidFill>
                <a:srgbClr val="000000"/>
              </a:solidFill>
              <a:uFill>
                <a:solidFill>
                  <a:srgbClr val="FFFFFF"/>
                </a:solidFill>
              </a:uFill>
              <a:latin typeface="Calibri"/>
            </a:endParaRPr>
          </a:p>
        </p:txBody>
      </p:sp>
      <p:sp>
        <p:nvSpPr>
          <p:cNvPr id="2" name="Footer Placeholder 1"/>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3" name="Slide Number Placeholder 2"/>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77000"/>
          </a:xfrm>
        </p:spPr>
        <p:txBody>
          <a:bodyPr/>
          <a:lstStyle/>
          <a:p>
            <a:r>
              <a:rPr lang="en-US" sz="2400" b="1" dirty="0" smtClean="0"/>
              <a:t/>
            </a:r>
            <a:br>
              <a:rPr lang="en-US" sz="2400" b="1" dirty="0" smtClean="0"/>
            </a:br>
            <a:r>
              <a:rPr lang="en-US" sz="2400" b="1" dirty="0" smtClean="0"/>
              <a:t>1. </a:t>
            </a:r>
            <a:r>
              <a:rPr lang="en-US" sz="2400" b="1" u="sng" dirty="0" smtClean="0"/>
              <a:t>Type Selector </a:t>
            </a:r>
            <a:r>
              <a:rPr lang="en-US" sz="2400" dirty="0" smtClean="0"/>
              <a:t>– This matches and selects all the elements with the given name.</a:t>
            </a:r>
            <a:br>
              <a:rPr lang="en-US" sz="2400" dirty="0" smtClean="0"/>
            </a:br>
            <a:r>
              <a:rPr lang="en-US" sz="2400" dirty="0" smtClean="0"/>
              <a:t>		</a:t>
            </a:r>
            <a:r>
              <a:rPr lang="en-US" sz="2400" b="1" dirty="0" smtClean="0"/>
              <a:t>element { style properties }</a:t>
            </a:r>
            <a:br>
              <a:rPr lang="en-US" sz="2400" b="1" dirty="0" smtClean="0"/>
            </a:br>
            <a:r>
              <a:rPr lang="en-US" sz="2400" b="1" dirty="0" smtClean="0"/>
              <a:t/>
            </a:r>
            <a:br>
              <a:rPr lang="en-US" sz="2400" b="1" dirty="0" smtClean="0"/>
            </a:br>
            <a:r>
              <a:rPr lang="en-US" sz="2400" dirty="0" err="1" smtClean="0"/>
              <a:t>Eg</a:t>
            </a:r>
            <a:r>
              <a:rPr lang="en-US" sz="2400" dirty="0" smtClean="0"/>
              <a:t>: </a:t>
            </a:r>
            <a:br>
              <a:rPr lang="en-US" sz="2400" dirty="0" smtClean="0"/>
            </a:br>
            <a:r>
              <a:rPr lang="en-US" sz="2400" i="1" dirty="0" smtClean="0"/>
              <a:t>CSS code:</a:t>
            </a:r>
            <a:r>
              <a:rPr lang="en-US" sz="2400" dirty="0" smtClean="0"/>
              <a:t/>
            </a:r>
            <a:br>
              <a:rPr lang="en-US" sz="2400" dirty="0" smtClean="0"/>
            </a:br>
            <a:r>
              <a:rPr lang="en-US" sz="2400" dirty="0" smtClean="0"/>
              <a:t>	h3 { color: blue; }		// all elements with h3</a:t>
            </a:r>
            <a:br>
              <a:rPr lang="en-US" sz="2400" dirty="0" smtClean="0"/>
            </a:br>
            <a:r>
              <a:rPr lang="en-US" sz="2400" dirty="0" smtClean="0"/>
              <a:t>	h1 { color: green;}		// all elements with h1</a:t>
            </a:r>
            <a:br>
              <a:rPr lang="en-US" sz="2400" dirty="0" smtClean="0"/>
            </a:br>
            <a:r>
              <a:rPr lang="en-US" sz="2400" dirty="0" smtClean="0"/>
              <a:t/>
            </a:r>
            <a:br>
              <a:rPr lang="en-US" sz="2400" dirty="0" smtClean="0"/>
            </a:br>
            <a:r>
              <a:rPr lang="en-US" sz="2400" i="1" dirty="0" smtClean="0"/>
              <a:t>HTML code:</a:t>
            </a:r>
            <a:r>
              <a:rPr lang="en-US" sz="2400" dirty="0" smtClean="0"/>
              <a:t/>
            </a:r>
            <a:br>
              <a:rPr lang="en-US" sz="2400" dirty="0" smtClean="0"/>
            </a:br>
            <a:r>
              <a:rPr lang="en-US" sz="2400" dirty="0" smtClean="0"/>
              <a:t>  	&lt;body&gt;</a:t>
            </a:r>
            <a:br>
              <a:rPr lang="en-US" sz="2400" dirty="0" smtClean="0"/>
            </a:br>
            <a:r>
              <a:rPr lang="en-US" sz="2400" dirty="0" smtClean="0"/>
              <a:t>	    &lt;h1&gt; This is header 1 tag…&lt;/h1&gt;</a:t>
            </a:r>
            <a:br>
              <a:rPr lang="en-US" sz="2400" dirty="0" smtClean="0"/>
            </a:br>
            <a:r>
              <a:rPr lang="en-US" sz="2400" dirty="0" smtClean="0"/>
              <a:t>	    &lt;h3&gt; This is header 3 tag…&lt;/h3&gt;</a:t>
            </a:r>
            <a:br>
              <a:rPr lang="en-US" sz="2400" dirty="0" smtClean="0"/>
            </a:br>
            <a:r>
              <a:rPr lang="en-US" sz="2400" dirty="0" smtClean="0"/>
              <a:t>	&lt;/body&gt;</a:t>
            </a:r>
            <a:br>
              <a:rPr lang="en-US" sz="2400" dirty="0" smtClean="0"/>
            </a:br>
            <a:r>
              <a:rPr lang="en-US" sz="2400" dirty="0" smtClean="0"/>
              <a:t/>
            </a:r>
            <a:br>
              <a:rPr lang="en-US" sz="2400" dirty="0" smtClean="0"/>
            </a:br>
            <a:r>
              <a:rPr lang="en-US" sz="2400" dirty="0"/>
              <a:t>	</a:t>
            </a:r>
            <a:r>
              <a:rPr lang="en-US" sz="2400" dirty="0" smtClean="0"/>
              <a:t> </a:t>
            </a:r>
            <a:endParaRPr lang="en-US" sz="2400"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6</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54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477000"/>
          </a:xfrm>
        </p:spPr>
        <p:txBody>
          <a:bodyPr/>
          <a:lstStyle/>
          <a:p>
            <a:r>
              <a:rPr lang="en-US" sz="2400" b="1" dirty="0" smtClean="0"/>
              <a:t>2. </a:t>
            </a:r>
            <a:r>
              <a:rPr lang="en-US" sz="2400" b="1" u="sng" dirty="0" smtClean="0"/>
              <a:t>ID Selector </a:t>
            </a:r>
            <a:r>
              <a:rPr lang="en-US" sz="2400" dirty="0" smtClean="0"/>
              <a:t>-  This selector matches the id value rather than the element name. This is written with a # symbol preceding the id value. This can be used to refer to only one element.</a:t>
            </a:r>
            <a:br>
              <a:rPr lang="en-US" sz="2400" dirty="0" smtClean="0"/>
            </a:br>
            <a:r>
              <a:rPr lang="en-US" sz="2400" b="1" dirty="0" err="1" smtClean="0"/>
              <a:t>Eg</a:t>
            </a:r>
            <a:r>
              <a:rPr lang="en-US" sz="2400" b="1" dirty="0" smtClean="0"/>
              <a:t>:</a:t>
            </a:r>
            <a:r>
              <a:rPr lang="en-US" sz="2400" dirty="0" smtClean="0"/>
              <a:t/>
            </a:r>
            <a:br>
              <a:rPr lang="en-US" sz="2400" dirty="0" smtClean="0"/>
            </a:br>
            <a:r>
              <a:rPr lang="en-US" sz="2400" i="1" dirty="0" smtClean="0"/>
              <a:t>CSS code:</a:t>
            </a:r>
            <a:r>
              <a:rPr lang="en-US" sz="2400" dirty="0" smtClean="0"/>
              <a:t/>
            </a:r>
            <a:br>
              <a:rPr lang="en-US" sz="2400" dirty="0" smtClean="0"/>
            </a:br>
            <a:r>
              <a:rPr lang="en-US" sz="2400" dirty="0" smtClean="0"/>
              <a:t>	</a:t>
            </a:r>
            <a:r>
              <a:rPr lang="en-US" sz="2400" b="1" dirty="0" smtClean="0"/>
              <a:t>#</a:t>
            </a:r>
            <a:r>
              <a:rPr lang="en-US" sz="2400" b="1" dirty="0" err="1" smtClean="0"/>
              <a:t>myid</a:t>
            </a:r>
            <a:r>
              <a:rPr lang="en-US" sz="2400" b="1" dirty="0" smtClean="0"/>
              <a:t> </a:t>
            </a:r>
            <a:r>
              <a:rPr lang="en-US" sz="2400" dirty="0" smtClean="0"/>
              <a:t>{  color: blue;</a:t>
            </a:r>
            <a:br>
              <a:rPr lang="en-US" sz="2400" dirty="0" smtClean="0"/>
            </a:br>
            <a:r>
              <a:rPr lang="en-US" sz="2400" dirty="0"/>
              <a:t>	</a:t>
            </a:r>
            <a:r>
              <a:rPr lang="en-US" sz="2400" dirty="0" smtClean="0"/>
              <a:t>	font-size: 12px;</a:t>
            </a:r>
            <a:br>
              <a:rPr lang="en-US" sz="2400" dirty="0" smtClean="0"/>
            </a:br>
            <a:r>
              <a:rPr lang="en-US" sz="2400" dirty="0"/>
              <a:t>	 </a:t>
            </a:r>
            <a:r>
              <a:rPr lang="en-US" sz="2400" dirty="0" smtClean="0"/>
              <a:t>          }</a:t>
            </a:r>
            <a:r>
              <a:rPr lang="en-US" sz="2400" dirty="0"/>
              <a:t>	</a:t>
            </a:r>
            <a:r>
              <a:rPr lang="en-US" sz="2400" dirty="0" smtClean="0"/>
              <a:t/>
            </a:r>
            <a:br>
              <a:rPr lang="en-US" sz="2400" dirty="0" smtClean="0"/>
            </a:br>
            <a:r>
              <a:rPr lang="en-US" sz="2400" i="1" dirty="0" smtClean="0"/>
              <a:t>HTML Code:</a:t>
            </a:r>
            <a:br>
              <a:rPr lang="en-US" sz="2400" i="1" dirty="0" smtClean="0"/>
            </a:br>
            <a:r>
              <a:rPr lang="en-US" sz="2400" i="1" dirty="0" smtClean="0"/>
              <a:t/>
            </a:r>
            <a:br>
              <a:rPr lang="en-US" sz="2400" i="1" dirty="0" smtClean="0"/>
            </a:br>
            <a:r>
              <a:rPr lang="en-US" sz="2400" i="1" dirty="0" smtClean="0"/>
              <a:t>&lt;body&gt;</a:t>
            </a:r>
            <a:br>
              <a:rPr lang="en-US" sz="2400" i="1" dirty="0" smtClean="0"/>
            </a:br>
            <a:r>
              <a:rPr lang="en-US" sz="2400" i="1" dirty="0" smtClean="0"/>
              <a:t>      &lt;h3 </a:t>
            </a:r>
            <a:r>
              <a:rPr lang="en-US" sz="2400" b="1" i="1" dirty="0" smtClean="0"/>
              <a:t>id=“</a:t>
            </a:r>
            <a:r>
              <a:rPr lang="en-US" sz="2400" b="1" i="1" dirty="0" err="1" smtClean="0"/>
              <a:t>myid</a:t>
            </a:r>
            <a:r>
              <a:rPr lang="en-US" sz="2400" b="1" i="1" dirty="0" smtClean="0"/>
              <a:t>”</a:t>
            </a:r>
            <a:r>
              <a:rPr lang="en-US" sz="2400" i="1" dirty="0" smtClean="0"/>
              <a:t>&gt; CSS  H3 Id Selector &lt;/h3&gt;</a:t>
            </a:r>
            <a:br>
              <a:rPr lang="en-US" sz="2400" i="1" dirty="0" smtClean="0"/>
            </a:br>
            <a:r>
              <a:rPr lang="en-US" sz="2400" i="1" dirty="0" smtClean="0"/>
              <a:t>       &lt;h1 </a:t>
            </a:r>
            <a:r>
              <a:rPr lang="en-US" sz="2400" b="1" i="1" dirty="0" smtClean="0"/>
              <a:t>id=“</a:t>
            </a:r>
            <a:r>
              <a:rPr lang="en-US" sz="2400" b="1" i="1" dirty="0" err="1" smtClean="0"/>
              <a:t>myid</a:t>
            </a:r>
            <a:r>
              <a:rPr lang="en-US" sz="2400" b="1" i="1" dirty="0" smtClean="0"/>
              <a:t>”</a:t>
            </a:r>
            <a:r>
              <a:rPr lang="en-US" sz="2400" i="1" dirty="0" smtClean="0"/>
              <a:t>&gt; CSS  H1 Id Selector &lt;/h1&gt;</a:t>
            </a:r>
            <a:r>
              <a:rPr lang="en-US" sz="2400" b="1" i="1" dirty="0" smtClean="0"/>
              <a:t/>
            </a:r>
            <a:br>
              <a:rPr lang="en-US" sz="2400" b="1" i="1" dirty="0" smtClean="0"/>
            </a:br>
            <a:r>
              <a:rPr lang="en-US" sz="2400" i="1" dirty="0" smtClean="0"/>
              <a:t>&lt;/body&gt;</a:t>
            </a:r>
            <a:r>
              <a:rPr lang="en-US" sz="2400" dirty="0" smtClean="0"/>
              <a:t> </a:t>
            </a:r>
            <a:endParaRPr lang="en-US" sz="2400"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7</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81367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80"/>
            <a:ext cx="8763000" cy="6354720"/>
          </a:xfrm>
        </p:spPr>
        <p:txBody>
          <a:bodyPr/>
          <a:lstStyle/>
          <a:p>
            <a:r>
              <a:rPr lang="en-US" sz="2400" i="1" dirty="0" smtClean="0"/>
              <a:t/>
            </a:r>
            <a:br>
              <a:rPr lang="en-US" sz="2400" i="1" dirty="0" smtClean="0"/>
            </a:br>
            <a:r>
              <a:rPr lang="en-US" sz="2400" b="1" dirty="0" smtClean="0"/>
              <a:t>3. </a:t>
            </a:r>
            <a:r>
              <a:rPr lang="en-US" sz="2400" b="1" u="sng" dirty="0" smtClean="0"/>
              <a:t>Class Selector</a:t>
            </a:r>
            <a:r>
              <a:rPr lang="en-US" sz="2400" b="1" dirty="0" smtClean="0"/>
              <a:t>: </a:t>
            </a:r>
            <a:r>
              <a:rPr lang="en-US" sz="2400" dirty="0" smtClean="0"/>
              <a:t>A Class selector searches for the class name in each tag rather than the element name. There can be more than one element referring the same id value. This is written with a dot (.) symbol preceding the class name. </a:t>
            </a:r>
            <a:br>
              <a:rPr lang="en-US" sz="2400" dirty="0" smtClean="0"/>
            </a:br>
            <a:r>
              <a:rPr lang="en-US" sz="2400" dirty="0"/>
              <a:t/>
            </a:r>
            <a:br>
              <a:rPr lang="en-US" sz="2400" dirty="0"/>
            </a:br>
            <a:r>
              <a:rPr lang="en-US" sz="2400" dirty="0" err="1" smtClean="0"/>
              <a:t>Eg</a:t>
            </a:r>
            <a:r>
              <a:rPr lang="en-US" sz="2400" dirty="0" smtClean="0"/>
              <a:t>:</a:t>
            </a:r>
            <a:br>
              <a:rPr lang="en-US" sz="2400" dirty="0" smtClean="0"/>
            </a:br>
            <a:r>
              <a:rPr lang="en-US" sz="2400" b="1" i="1" dirty="0" smtClean="0"/>
              <a:t>CSS code:</a:t>
            </a:r>
            <a:r>
              <a:rPr lang="en-US" sz="2400" dirty="0" smtClean="0"/>
              <a:t/>
            </a:r>
            <a:br>
              <a:rPr lang="en-US" sz="2400" dirty="0" smtClean="0"/>
            </a:br>
            <a:r>
              <a:rPr lang="en-US" sz="2400" dirty="0" smtClean="0"/>
              <a:t>	</a:t>
            </a:r>
            <a:r>
              <a:rPr lang="en-US" sz="2400" b="1" dirty="0" smtClean="0"/>
              <a:t>.</a:t>
            </a:r>
            <a:r>
              <a:rPr lang="en-US" sz="2400" b="1" dirty="0" err="1" smtClean="0"/>
              <a:t>myid</a:t>
            </a:r>
            <a:r>
              <a:rPr lang="en-US" sz="2400" b="1" dirty="0" smtClean="0"/>
              <a:t>, h1.myid </a:t>
            </a:r>
            <a:r>
              <a:rPr lang="en-US" sz="2400" dirty="0" smtClean="0"/>
              <a:t>{  color: blue;</a:t>
            </a:r>
            <a:br>
              <a:rPr lang="en-US" sz="2400" dirty="0" smtClean="0"/>
            </a:br>
            <a:r>
              <a:rPr lang="en-US" sz="2400" dirty="0" smtClean="0"/>
              <a:t>			font-size: 12px;</a:t>
            </a:r>
            <a:br>
              <a:rPr lang="en-US" sz="2400" dirty="0" smtClean="0"/>
            </a:br>
            <a:r>
              <a:rPr lang="en-US" sz="2400" dirty="0" smtClean="0"/>
              <a:t>	           	           }	  </a:t>
            </a:r>
            <a:br>
              <a:rPr lang="en-US" sz="2400" dirty="0" smtClean="0"/>
            </a:br>
            <a:r>
              <a:rPr lang="en-US" sz="2400" b="1" i="1" dirty="0" smtClean="0"/>
              <a:t>HTML Code:</a:t>
            </a:r>
            <a:r>
              <a:rPr lang="en-US" sz="2400" i="1" dirty="0" smtClean="0"/>
              <a:t/>
            </a:r>
            <a:br>
              <a:rPr lang="en-US" sz="2400" i="1" dirty="0" smtClean="0"/>
            </a:br>
            <a:r>
              <a:rPr lang="en-US" sz="2400" i="1" dirty="0" smtClean="0"/>
              <a:t/>
            </a:r>
            <a:br>
              <a:rPr lang="en-US" sz="2400" i="1" dirty="0" smtClean="0"/>
            </a:br>
            <a:r>
              <a:rPr lang="en-US" sz="2400" i="1" dirty="0" smtClean="0"/>
              <a:t>&lt;body&gt;</a:t>
            </a:r>
            <a:br>
              <a:rPr lang="en-US" sz="2400" i="1" dirty="0" smtClean="0"/>
            </a:br>
            <a:r>
              <a:rPr lang="en-US" sz="2400" i="1" dirty="0" smtClean="0"/>
              <a:t>      &lt;h3 </a:t>
            </a:r>
            <a:r>
              <a:rPr lang="en-US" sz="2400" b="1" i="1" dirty="0" smtClean="0"/>
              <a:t>class=“</a:t>
            </a:r>
            <a:r>
              <a:rPr lang="en-US" sz="2400" b="1" i="1" dirty="0" err="1" smtClean="0"/>
              <a:t>myid</a:t>
            </a:r>
            <a:r>
              <a:rPr lang="en-US" sz="2400" b="1" i="1" dirty="0" smtClean="0"/>
              <a:t>”</a:t>
            </a:r>
            <a:r>
              <a:rPr lang="en-US" sz="2400" i="1" dirty="0" smtClean="0"/>
              <a:t>&gt; CSS  H3 Id Selector &lt;/h3&gt;</a:t>
            </a:r>
            <a:br>
              <a:rPr lang="en-US" sz="2400" i="1" dirty="0" smtClean="0"/>
            </a:br>
            <a:r>
              <a:rPr lang="en-US" sz="2400" i="1" dirty="0" smtClean="0"/>
              <a:t>       &lt;h1 </a:t>
            </a:r>
            <a:r>
              <a:rPr lang="en-US" sz="2400" b="1" i="1" dirty="0" smtClean="0"/>
              <a:t>class=“</a:t>
            </a:r>
            <a:r>
              <a:rPr lang="en-US" sz="2400" b="1" i="1" dirty="0" err="1" smtClean="0"/>
              <a:t>myid</a:t>
            </a:r>
            <a:r>
              <a:rPr lang="en-US" sz="2400" b="1" i="1" dirty="0" smtClean="0"/>
              <a:t>”</a:t>
            </a:r>
            <a:r>
              <a:rPr lang="en-US" sz="2400" i="1" dirty="0" smtClean="0"/>
              <a:t>&gt; CSS  H1 Id Selector &lt;/h1&gt;</a:t>
            </a:r>
            <a:br>
              <a:rPr lang="en-US" sz="2400" i="1" dirty="0" smtClean="0"/>
            </a:br>
            <a:r>
              <a:rPr lang="en-US" sz="2400" i="1" dirty="0" smtClean="0"/>
              <a:t>&lt;/body&gt;</a:t>
            </a:r>
            <a:endParaRPr lang="en-US" sz="2400" b="1" i="1"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8</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6968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477000"/>
          </a:xfrm>
        </p:spPr>
        <p:txBody>
          <a:bodyPr/>
          <a:lstStyle/>
          <a:p>
            <a:r>
              <a:rPr lang="en-US" sz="2000" b="1" u="sng" dirty="0" smtClean="0"/>
              <a:t>4. Universal Selector</a:t>
            </a:r>
            <a:r>
              <a:rPr lang="en-US" sz="2000" b="1" dirty="0" smtClean="0"/>
              <a:t>: </a:t>
            </a:r>
            <a:r>
              <a:rPr lang="en-US" sz="2000" dirty="0" smtClean="0"/>
              <a:t>The universal selector selects all the elements in the given page without any consideration of the element tags. This selector is used when there is a need for a common style to be applied for the entire document.</a:t>
            </a:r>
            <a:br>
              <a:rPr lang="en-US" sz="2000" dirty="0" smtClean="0"/>
            </a:br>
            <a:r>
              <a:rPr lang="en-US" sz="2000" dirty="0"/>
              <a:t/>
            </a:r>
            <a:br>
              <a:rPr lang="en-US" sz="2000" dirty="0"/>
            </a:br>
            <a:r>
              <a:rPr lang="en-US" sz="2000" dirty="0" err="1" smtClean="0"/>
              <a:t>Eg</a:t>
            </a:r>
            <a:r>
              <a:rPr lang="en-US" sz="2000" dirty="0" smtClean="0"/>
              <a:t>:</a:t>
            </a:r>
            <a:br>
              <a:rPr lang="en-US" sz="2000" dirty="0" smtClean="0"/>
            </a:br>
            <a:r>
              <a:rPr lang="en-US" sz="2000" i="1" dirty="0" smtClean="0"/>
              <a:t>CSS code:</a:t>
            </a:r>
            <a:r>
              <a:rPr lang="en-US" sz="2000" dirty="0" smtClean="0"/>
              <a:t/>
            </a:r>
            <a:br>
              <a:rPr lang="en-US" sz="2000" dirty="0" smtClean="0"/>
            </a:br>
            <a:r>
              <a:rPr lang="en-US" sz="2000" dirty="0" smtClean="0"/>
              <a:t>	</a:t>
            </a:r>
            <a:r>
              <a:rPr lang="en-US" sz="2000" b="1" dirty="0" smtClean="0"/>
              <a:t>*</a:t>
            </a:r>
            <a:r>
              <a:rPr lang="en-US" sz="2000" dirty="0" smtClean="0"/>
              <a:t> {  </a:t>
            </a:r>
            <a:br>
              <a:rPr lang="en-US" sz="2000" dirty="0" smtClean="0"/>
            </a:br>
            <a:r>
              <a:rPr lang="en-US" sz="2000" dirty="0"/>
              <a:t> </a:t>
            </a:r>
            <a:r>
              <a:rPr lang="en-US" sz="2000" dirty="0" smtClean="0"/>
              <a:t>                   color: blue;</a:t>
            </a:r>
            <a:br>
              <a:rPr lang="en-US" sz="2000" dirty="0" smtClean="0"/>
            </a:br>
            <a:r>
              <a:rPr lang="en-US" sz="2000" dirty="0" smtClean="0"/>
              <a:t>	      font-size: 12px;</a:t>
            </a:r>
            <a:br>
              <a:rPr lang="en-US" sz="2000" dirty="0" smtClean="0"/>
            </a:br>
            <a:r>
              <a:rPr lang="en-US" sz="2000" dirty="0" smtClean="0"/>
              <a:t>	   }	 </a:t>
            </a:r>
            <a:br>
              <a:rPr lang="en-US" sz="2000" dirty="0" smtClean="0"/>
            </a:br>
            <a:r>
              <a:rPr lang="en-US" sz="2000" dirty="0" smtClean="0"/>
              <a:t> </a:t>
            </a:r>
            <a:br>
              <a:rPr lang="en-US" sz="2000" dirty="0" smtClean="0"/>
            </a:br>
            <a:r>
              <a:rPr lang="en-US" sz="2000" i="1" dirty="0" smtClean="0"/>
              <a:t>HTML Code:</a:t>
            </a:r>
            <a:br>
              <a:rPr lang="en-US" sz="2000" i="1" dirty="0" smtClean="0"/>
            </a:br>
            <a:r>
              <a:rPr lang="en-US" sz="2000" i="1" dirty="0" smtClean="0"/>
              <a:t>	&lt;body&gt;</a:t>
            </a:r>
            <a:br>
              <a:rPr lang="en-US" sz="2000" i="1" dirty="0" smtClean="0"/>
            </a:br>
            <a:r>
              <a:rPr lang="en-US" sz="2000" i="1" dirty="0" smtClean="0"/>
              <a:t>       	       </a:t>
            </a:r>
            <a:r>
              <a:rPr lang="en-US" sz="2000" b="1" i="1" dirty="0" smtClean="0"/>
              <a:t>&lt;h3&gt; CSS  H3 Id Selector &lt;/h3&gt;</a:t>
            </a:r>
            <a:br>
              <a:rPr lang="en-US" sz="2000" b="1" i="1" dirty="0" smtClean="0"/>
            </a:br>
            <a:r>
              <a:rPr lang="en-US" sz="2000" b="1" i="1" dirty="0" smtClean="0"/>
              <a:t>       	       &lt;h1&gt; CSS  H1 Id Selector &lt;/h1&gt;</a:t>
            </a:r>
            <a:br>
              <a:rPr lang="en-US" sz="2000" b="1" i="1" dirty="0" smtClean="0"/>
            </a:br>
            <a:r>
              <a:rPr lang="en-US" sz="2000" b="1" i="1" dirty="0" smtClean="0"/>
              <a:t>	</a:t>
            </a:r>
            <a:r>
              <a:rPr lang="en-US" sz="2000" i="1" dirty="0" smtClean="0"/>
              <a:t>&lt;/body&gt;</a:t>
            </a:r>
            <a:r>
              <a:rPr lang="en-US" sz="2000" dirty="0" smtClean="0"/>
              <a:t/>
            </a:r>
            <a:br>
              <a:rPr lang="en-US" sz="2000" dirty="0" smtClean="0"/>
            </a:br>
            <a:r>
              <a:rPr lang="en-US" sz="2000" dirty="0" smtClean="0"/>
              <a:t>Here, the entire document content takes a blue color and font-size of 12 pixel. </a:t>
            </a:r>
            <a:br>
              <a:rPr lang="en-US" sz="2000" dirty="0" smtClean="0"/>
            </a:br>
            <a:r>
              <a:rPr lang="en-US" sz="2000" dirty="0"/>
              <a:t/>
            </a:r>
            <a:br>
              <a:rPr lang="en-US" sz="2000" dirty="0"/>
            </a:br>
            <a:endParaRPr lang="en-US" sz="2000" b="1" dirty="0"/>
          </a:p>
        </p:txBody>
      </p:sp>
      <p:sp>
        <p:nvSpPr>
          <p:cNvPr id="3" name="Footer Placeholder 2"/>
          <p:cNvSpPr>
            <a:spLocks noGrp="1"/>
          </p:cNvSpPr>
          <p:nvPr>
            <p:ph type="ftr" idx="10"/>
          </p:nvPr>
        </p:nvSpPr>
        <p:spPr/>
        <p:txBody>
          <a:bodyPr/>
          <a:lstStyle/>
          <a:p>
            <a:r>
              <a:rPr lang="en-US" spc="-1" smtClean="0">
                <a:solidFill>
                  <a:srgbClr val="000000"/>
                </a:solidFill>
                <a:uFill>
                  <a:solidFill>
                    <a:srgbClr val="FFFFFF"/>
                  </a:solidFill>
                </a:uFill>
                <a:latin typeface="Times New Roman"/>
              </a:rPr>
              <a:t>Prof Maheswari S, VIT Chennai</a:t>
            </a:r>
            <a:endParaRPr lang="en-IN" spc="-1" dirty="0">
              <a:solidFill>
                <a:srgbClr val="000000"/>
              </a:solidFill>
              <a:uFill>
                <a:solidFill>
                  <a:srgbClr val="FFFFFF"/>
                </a:solidFill>
              </a:uFill>
              <a:latin typeface="Times New Roman"/>
            </a:endParaRPr>
          </a:p>
        </p:txBody>
      </p:sp>
      <p:sp>
        <p:nvSpPr>
          <p:cNvPr id="4" name="Slide Number Placeholder 3"/>
          <p:cNvSpPr>
            <a:spLocks noGrp="1"/>
          </p:cNvSpPr>
          <p:nvPr>
            <p:ph type="sldNum" idx="11"/>
          </p:nvPr>
        </p:nvSpPr>
        <p:spPr/>
        <p:txBody>
          <a:bodyPr/>
          <a:lstStyle/>
          <a:p>
            <a:pPr algn="r">
              <a:lnSpc>
                <a:spcPct val="100000"/>
              </a:lnSpc>
            </a:pPr>
            <a:fld id="{167E2546-9AAF-45B6-8E77-4EA76E90B929}" type="slidenum">
              <a:rPr lang="en-IN" sz="1200" b="0" strike="noStrike" spc="-1" smtClean="0">
                <a:solidFill>
                  <a:srgbClr val="8B8B8B"/>
                </a:solidFill>
                <a:uFill>
                  <a:solidFill>
                    <a:srgbClr val="FFFFFF"/>
                  </a:solidFill>
                </a:uFill>
                <a:latin typeface="Calibri"/>
              </a:rPr>
              <a:t>9</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19868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TotalTime>
  <Words>887</Words>
  <Application>Microsoft Office PowerPoint</Application>
  <PresentationFormat>On-screen Show (4:3)</PresentationFormat>
  <Paragraphs>177</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PowerPoint Presentation</vt:lpstr>
      <vt:lpstr>PowerPoint Presentation</vt:lpstr>
      <vt:lpstr>PowerPoint Presentation</vt:lpstr>
      <vt:lpstr>PowerPoint Presentation</vt:lpstr>
      <vt:lpstr>PowerPoint Presentation</vt:lpstr>
      <vt:lpstr> 1. Type Selector – This matches and selects all the elements with the given name.   element { style properties }  Eg:  CSS code:  h3 { color: blue; }  // all elements with h3  h1 { color: green;}  // all elements with h1  HTML code:    &lt;body&gt;      &lt;h1&gt; This is header 1 tag…&lt;/h1&gt;      &lt;h3&gt; This is header 3 tag…&lt;/h3&gt;  &lt;/body&gt;    </vt:lpstr>
      <vt:lpstr>2. ID Selector -  This selector matches the id value rather than the element name. This is written with a # symbol preceding the id value. This can be used to refer to only one element. Eg: CSS code:  #myid {  color: blue;   font-size: 12px;             }  HTML Code:  &lt;body&gt;       &lt;h3 id=“myid”&gt; CSS  H3 Id Selector &lt;/h3&gt;        &lt;h1 id=“myid”&gt; CSS  H1 Id Selector &lt;/h1&gt; &lt;/body&gt; </vt:lpstr>
      <vt:lpstr> 3. Class Selector: A Class selector searches for the class name in each tag rather than the element name. There can be more than one element referring the same id value. This is written with a dot (.) symbol preceding the class name.   Eg: CSS code:  .myid, h1.myid {  color: blue;    font-size: 12px;                         }    HTML Code:  &lt;body&gt;       &lt;h3 class=“myid”&gt; CSS  H3 Id Selector &lt;/h3&gt;        &lt;h1 class=“myid”&gt; CSS  H1 Id Selector &lt;/h1&gt; &lt;/body&gt;</vt:lpstr>
      <vt:lpstr>4. Universal Selector: The universal selector selects all the elements in the given page without any consideration of the element tags. This selector is used when there is a need for a common style to be applied for the entire document.  Eg: CSS code:  * {                       color: blue;        font-size: 12px;     }     HTML Code:  &lt;body&gt;                &lt;h3&gt; CSS  H3 Id Selector &lt;/h3&gt;                &lt;h1&gt; CSS  H1 Id Selector &lt;/h1&gt;  &lt;/body&gt; Here, the entire document content takes a blue color and font-size of 12 pixel.   </vt:lpstr>
      <vt:lpstr>5. Group Selector: This selector is used to group all elements with same styling properties. Comma is used as a delimiter between elements.  Eg: CSS code:  h3, h1 { color: blue; }   // both h3 and h1 tags are grouped to have same style  HTML code:    &lt;body&gt;      &lt;h1&gt; This is header 1 tag…&lt;/h1&gt;      &lt;h3&gt; This is header 3 tag…&lt;/h3&gt;  &lt;/body&gt;  </vt:lpstr>
      <vt:lpstr>6. Descendant Selector: This selector represents the selection element to be a descendant of another element. Both the elements are specified with a space as a delimiter.  Eg: CSS code:   p h1 { color: blue; }        HTML code:  &lt;body&gt;         &lt;p&gt;   Inside paragraph code…   &lt;h1&gt; This is header 1 inside p tag… &lt;/h1&gt;  // style applied         &lt;/p&gt;         &lt;h1&gt; This is header 1 outside p tag….&lt;/h1&gt;     // style not applied  &lt;/body&gt;  Here, the selector style is applied for &lt;h1&gt; inside &lt;p&gt; tag &amp; not for &lt;h1&gt; outside &lt;p&gt; tag</vt:lpstr>
      <vt:lpstr>7. Child Selector: The child selector is similar to that of a descendant selector tag except that the styling is applied to an element which is just the direct descendant of the given other element. Here, both the tags are separated by a &gt; symbol.  Eg: CSS code:   p &gt; h1 { color: blue; }        HTML code:  &lt;body&gt;         &lt;p&gt;   Inside paragraph code…            &lt;h1&gt; This is header 1 inside p tag… &lt;/h1&gt;  // style applied              &lt;section&gt;                 &lt;h1&gt; This is header 1 outside p tag….&lt;/h1&gt;  // style not applied             &lt;/section&gt;          &lt;/p&gt;  &lt;/body&gt; Here, though both the &lt;h1&gt; tags are inside the &lt;p&gt; element, the styling is applied only to the &lt;h1&gt; element which is a direct / immediate descendant of &lt;p&gt;, and not to &lt;h1&gt; which is inside &lt;p&gt;&lt;section&gt;&lt;h1&gt;. </vt:lpstr>
      <vt:lpstr>8. Attribute Selector: This selector is used to select elements with a specified attribute listed in it. It then changes the styling according to the specification. Different forms of representing the attribute selectors are;    element [ attribute = “value” ] { style properties; }  // specific property  element [ attribute ~= “value” ] { style properties; } // specific word  element [ attribute |= “value” ] { style properties; } // specific word start  element [ attribute ^= “value” ] { style properties; } // specific word begin  element [ attribute $= “value” ] { style properties; } // specific word end  element [ attribute *= “value” ] { style properties; } // contains specific word   Eg: CSS Code:    p[style] { background-color: red; }  HTML Code:     &lt;p style&gt; Hi! Welcome….&lt;/p&gt;    &lt;p style=“background-color: yellow”&gt; Hi! Welcome….&lt;/p&gt;    &lt;p style=“text-align: center;”&gt; Hi! Welcome…&lt;/p&gt;     Here, because of the attribute “style” present in the element, the styling property applies.</vt:lpstr>
      <vt:lpstr>Attribute Selector: Example</vt:lpstr>
      <vt:lpstr>PowerPoint Presentation</vt:lpstr>
      <vt:lpstr>PowerPoint Presentation</vt:lpstr>
      <vt:lpstr>PowerPoint Presentation</vt:lpstr>
      <vt:lpstr>PowerPoint Presentation</vt:lpstr>
      <vt:lpstr>PowerPoint Presentation</vt:lpstr>
      <vt:lpstr>PowerPoint Presentation</vt:lpstr>
      <vt:lpstr>Welcome to CSS …. Welcome to CSS Internal Styling….. This is also called as Embedded Styling….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dc:title>
  <dc:creator>Windows User</dc:creator>
  <cp:lastModifiedBy>Windows User</cp:lastModifiedBy>
  <cp:revision>65</cp:revision>
  <dcterms:created xsi:type="dcterms:W3CDTF">2020-07-01T14:38:22Z</dcterms:created>
  <dcterms:modified xsi:type="dcterms:W3CDTF">2020-08-04T03:23:49Z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