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57" r:id="rId3"/>
    <p:sldId id="260" r:id="rId4"/>
    <p:sldId id="261" r:id="rId5"/>
    <p:sldId id="262" r:id="rId6"/>
    <p:sldId id="277" r:id="rId7"/>
    <p:sldId id="264" r:id="rId8"/>
    <p:sldId id="258"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7228E-839C-4E57-8722-22182B83AEA6}" type="datetimeFigureOut">
              <a:rPr lang="en-US" smtClean="0"/>
              <a:t>04-Aug-20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9421C-623F-4F1C-BCF4-61CF54485A97}" type="slidenum">
              <a:rPr lang="en-US" smtClean="0"/>
              <a:t>‹#›</a:t>
            </a:fld>
            <a:endParaRPr lang="en-US"/>
          </a:p>
        </p:txBody>
      </p:sp>
    </p:spTree>
    <p:extLst>
      <p:ext uri="{BB962C8B-B14F-4D97-AF65-F5344CB8AC3E}">
        <p14:creationId xmlns:p14="http://schemas.microsoft.com/office/powerpoint/2010/main" val="54635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570ACD-EAAC-4D5F-99B3-72FEBE664743}" type="datetime1">
              <a:rPr lang="en-US" smtClean="0"/>
              <a:t>04-Aug-20</a:t>
            </a:fld>
            <a:endParaRPr lang="en-US"/>
          </a:p>
        </p:txBody>
      </p:sp>
      <p:sp>
        <p:nvSpPr>
          <p:cNvPr id="5" name="Footer Placeholder 4"/>
          <p:cNvSpPr>
            <a:spLocks noGrp="1"/>
          </p:cNvSpPr>
          <p:nvPr>
            <p:ph type="ftr" sz="quarter" idx="11"/>
          </p:nvPr>
        </p:nvSpPr>
        <p:spPr/>
        <p:txBody>
          <a:bodyPr/>
          <a:lstStyle/>
          <a:p>
            <a:r>
              <a:rPr lang="en-US" smtClean="0"/>
              <a:t>Hema N, Vellore Institute of Technology</a:t>
            </a:r>
            <a:endParaRPr lang="en-US"/>
          </a:p>
        </p:txBody>
      </p:sp>
      <p:sp>
        <p:nvSpPr>
          <p:cNvPr id="6" name="Slide Number Placeholder 5"/>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104466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88D17-2903-466E-B2B0-6D5E44BBFE76}" type="datetime1">
              <a:rPr lang="en-US" smtClean="0"/>
              <a:t>04-Aug-20</a:t>
            </a:fld>
            <a:endParaRPr lang="en-US"/>
          </a:p>
        </p:txBody>
      </p:sp>
      <p:sp>
        <p:nvSpPr>
          <p:cNvPr id="5" name="Footer Placeholder 4"/>
          <p:cNvSpPr>
            <a:spLocks noGrp="1"/>
          </p:cNvSpPr>
          <p:nvPr>
            <p:ph type="ftr" sz="quarter" idx="11"/>
          </p:nvPr>
        </p:nvSpPr>
        <p:spPr/>
        <p:txBody>
          <a:bodyPr/>
          <a:lstStyle/>
          <a:p>
            <a:r>
              <a:rPr lang="en-US" smtClean="0"/>
              <a:t>Hema N, Vellore Institute of Technology</a:t>
            </a:r>
            <a:endParaRPr lang="en-US"/>
          </a:p>
        </p:txBody>
      </p:sp>
      <p:sp>
        <p:nvSpPr>
          <p:cNvPr id="6" name="Slide Number Placeholder 5"/>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1072440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CBFCD-E377-4E6F-B6FB-78DA69F3F353}" type="datetime1">
              <a:rPr lang="en-US" smtClean="0"/>
              <a:t>04-Aug-20</a:t>
            </a:fld>
            <a:endParaRPr lang="en-US"/>
          </a:p>
        </p:txBody>
      </p:sp>
      <p:sp>
        <p:nvSpPr>
          <p:cNvPr id="5" name="Footer Placeholder 4"/>
          <p:cNvSpPr>
            <a:spLocks noGrp="1"/>
          </p:cNvSpPr>
          <p:nvPr>
            <p:ph type="ftr" sz="quarter" idx="11"/>
          </p:nvPr>
        </p:nvSpPr>
        <p:spPr/>
        <p:txBody>
          <a:bodyPr/>
          <a:lstStyle/>
          <a:p>
            <a:r>
              <a:rPr lang="en-US" smtClean="0"/>
              <a:t>Hema N, Vellore Institute of Technology</a:t>
            </a:r>
            <a:endParaRPr lang="en-US"/>
          </a:p>
        </p:txBody>
      </p:sp>
      <p:sp>
        <p:nvSpPr>
          <p:cNvPr id="6" name="Slide Number Placeholder 5"/>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259329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09B551-40C1-4A6D-AAC4-1C6AFFC03717}" type="datetime1">
              <a:rPr lang="en-US" smtClean="0"/>
              <a:t>04-Aug-20</a:t>
            </a:fld>
            <a:endParaRPr lang="en-US"/>
          </a:p>
        </p:txBody>
      </p:sp>
      <p:sp>
        <p:nvSpPr>
          <p:cNvPr id="5" name="Footer Placeholder 4"/>
          <p:cNvSpPr>
            <a:spLocks noGrp="1"/>
          </p:cNvSpPr>
          <p:nvPr>
            <p:ph type="ftr" sz="quarter" idx="11"/>
          </p:nvPr>
        </p:nvSpPr>
        <p:spPr/>
        <p:txBody>
          <a:bodyPr/>
          <a:lstStyle/>
          <a:p>
            <a:r>
              <a:rPr lang="en-US" smtClean="0"/>
              <a:t>Hema N, Vellore Institute of Technology</a:t>
            </a:r>
            <a:endParaRPr lang="en-US"/>
          </a:p>
        </p:txBody>
      </p:sp>
      <p:sp>
        <p:nvSpPr>
          <p:cNvPr id="6" name="Slide Number Placeholder 5"/>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156523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A8787A-8AA6-4C8D-81BF-CBC6F3DDC91F}" type="datetime1">
              <a:rPr lang="en-US" smtClean="0"/>
              <a:t>04-Aug-20</a:t>
            </a:fld>
            <a:endParaRPr lang="en-US"/>
          </a:p>
        </p:txBody>
      </p:sp>
      <p:sp>
        <p:nvSpPr>
          <p:cNvPr id="5" name="Footer Placeholder 4"/>
          <p:cNvSpPr>
            <a:spLocks noGrp="1"/>
          </p:cNvSpPr>
          <p:nvPr>
            <p:ph type="ftr" sz="quarter" idx="11"/>
          </p:nvPr>
        </p:nvSpPr>
        <p:spPr/>
        <p:txBody>
          <a:bodyPr/>
          <a:lstStyle/>
          <a:p>
            <a:r>
              <a:rPr lang="en-US" smtClean="0"/>
              <a:t>Hema N, Vellore Institute of Technology</a:t>
            </a:r>
            <a:endParaRPr lang="en-US"/>
          </a:p>
        </p:txBody>
      </p:sp>
      <p:sp>
        <p:nvSpPr>
          <p:cNvPr id="6" name="Slide Number Placeholder 5"/>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377606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A4C050-E442-4741-84BA-44CFFE90C1DE}" type="datetime1">
              <a:rPr lang="en-US" smtClean="0"/>
              <a:t>04-Aug-20</a:t>
            </a:fld>
            <a:endParaRPr lang="en-US"/>
          </a:p>
        </p:txBody>
      </p:sp>
      <p:sp>
        <p:nvSpPr>
          <p:cNvPr id="6" name="Footer Placeholder 5"/>
          <p:cNvSpPr>
            <a:spLocks noGrp="1"/>
          </p:cNvSpPr>
          <p:nvPr>
            <p:ph type="ftr" sz="quarter" idx="11"/>
          </p:nvPr>
        </p:nvSpPr>
        <p:spPr/>
        <p:txBody>
          <a:bodyPr/>
          <a:lstStyle/>
          <a:p>
            <a:r>
              <a:rPr lang="en-US" smtClean="0"/>
              <a:t>Hema N, Vellore Institute of Technology</a:t>
            </a:r>
            <a:endParaRPr lang="en-US"/>
          </a:p>
        </p:txBody>
      </p:sp>
      <p:sp>
        <p:nvSpPr>
          <p:cNvPr id="7" name="Slide Number Placeholder 6"/>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164166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65C0BA-5937-47D9-8463-E2802D16FD20}" type="datetime1">
              <a:rPr lang="en-US" smtClean="0"/>
              <a:t>04-Aug-20</a:t>
            </a:fld>
            <a:endParaRPr lang="en-US"/>
          </a:p>
        </p:txBody>
      </p:sp>
      <p:sp>
        <p:nvSpPr>
          <p:cNvPr id="8" name="Footer Placeholder 7"/>
          <p:cNvSpPr>
            <a:spLocks noGrp="1"/>
          </p:cNvSpPr>
          <p:nvPr>
            <p:ph type="ftr" sz="quarter" idx="11"/>
          </p:nvPr>
        </p:nvSpPr>
        <p:spPr/>
        <p:txBody>
          <a:bodyPr/>
          <a:lstStyle/>
          <a:p>
            <a:r>
              <a:rPr lang="en-US" smtClean="0"/>
              <a:t>Hema N, Vellore Institute of Technology</a:t>
            </a:r>
            <a:endParaRPr lang="en-US"/>
          </a:p>
        </p:txBody>
      </p:sp>
      <p:sp>
        <p:nvSpPr>
          <p:cNvPr id="9" name="Slide Number Placeholder 8"/>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246999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56DDCF-5794-4E1A-A56D-F323718FF60B}" type="datetime1">
              <a:rPr lang="en-US" smtClean="0"/>
              <a:t>04-Aug-20</a:t>
            </a:fld>
            <a:endParaRPr lang="en-US"/>
          </a:p>
        </p:txBody>
      </p:sp>
      <p:sp>
        <p:nvSpPr>
          <p:cNvPr id="4" name="Footer Placeholder 3"/>
          <p:cNvSpPr>
            <a:spLocks noGrp="1"/>
          </p:cNvSpPr>
          <p:nvPr>
            <p:ph type="ftr" sz="quarter" idx="11"/>
          </p:nvPr>
        </p:nvSpPr>
        <p:spPr/>
        <p:txBody>
          <a:bodyPr/>
          <a:lstStyle/>
          <a:p>
            <a:r>
              <a:rPr lang="en-US" smtClean="0"/>
              <a:t>Hema N, Vellore Institute of Technology</a:t>
            </a:r>
            <a:endParaRPr lang="en-US"/>
          </a:p>
        </p:txBody>
      </p:sp>
      <p:sp>
        <p:nvSpPr>
          <p:cNvPr id="5" name="Slide Number Placeholder 4"/>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111924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B61D3-0F43-4709-9295-EDFCA009A1D8}" type="datetime1">
              <a:rPr lang="en-US" smtClean="0"/>
              <a:t>04-Aug-20</a:t>
            </a:fld>
            <a:endParaRPr lang="en-US"/>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222167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9CA931-1EF1-4C36-8BE3-5B6035092A77}" type="datetime1">
              <a:rPr lang="en-US" smtClean="0"/>
              <a:t>04-Aug-20</a:t>
            </a:fld>
            <a:endParaRPr lang="en-US"/>
          </a:p>
        </p:txBody>
      </p:sp>
      <p:sp>
        <p:nvSpPr>
          <p:cNvPr id="6" name="Footer Placeholder 5"/>
          <p:cNvSpPr>
            <a:spLocks noGrp="1"/>
          </p:cNvSpPr>
          <p:nvPr>
            <p:ph type="ftr" sz="quarter" idx="11"/>
          </p:nvPr>
        </p:nvSpPr>
        <p:spPr/>
        <p:txBody>
          <a:bodyPr/>
          <a:lstStyle/>
          <a:p>
            <a:r>
              <a:rPr lang="en-US" smtClean="0"/>
              <a:t>Hema N, Vellore Institute of Technology</a:t>
            </a:r>
            <a:endParaRPr lang="en-US"/>
          </a:p>
        </p:txBody>
      </p:sp>
      <p:sp>
        <p:nvSpPr>
          <p:cNvPr id="7" name="Slide Number Placeholder 6"/>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333914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93069-DA2E-439E-AD92-4DA206737A29}" type="datetime1">
              <a:rPr lang="en-US" smtClean="0"/>
              <a:t>04-Aug-20</a:t>
            </a:fld>
            <a:endParaRPr lang="en-US"/>
          </a:p>
        </p:txBody>
      </p:sp>
      <p:sp>
        <p:nvSpPr>
          <p:cNvPr id="6" name="Footer Placeholder 5"/>
          <p:cNvSpPr>
            <a:spLocks noGrp="1"/>
          </p:cNvSpPr>
          <p:nvPr>
            <p:ph type="ftr" sz="quarter" idx="11"/>
          </p:nvPr>
        </p:nvSpPr>
        <p:spPr/>
        <p:txBody>
          <a:bodyPr/>
          <a:lstStyle/>
          <a:p>
            <a:r>
              <a:rPr lang="en-US" smtClean="0"/>
              <a:t>Hema N, Vellore Institute of Technology</a:t>
            </a:r>
            <a:endParaRPr lang="en-US"/>
          </a:p>
        </p:txBody>
      </p:sp>
      <p:sp>
        <p:nvSpPr>
          <p:cNvPr id="7" name="Slide Number Placeholder 6"/>
          <p:cNvSpPr>
            <a:spLocks noGrp="1"/>
          </p:cNvSpPr>
          <p:nvPr>
            <p:ph type="sldNum" sz="quarter" idx="12"/>
          </p:nvPr>
        </p:nvSpPr>
        <p:spPr/>
        <p:txBody>
          <a:bodyPr/>
          <a:lstStyle/>
          <a:p>
            <a:fld id="{3A7EF46A-4528-4CA5-9C88-915CE7D52EE8}" type="slidenum">
              <a:rPr lang="en-US" smtClean="0"/>
              <a:t>‹#›</a:t>
            </a:fld>
            <a:endParaRPr lang="en-US"/>
          </a:p>
        </p:txBody>
      </p:sp>
    </p:spTree>
    <p:extLst>
      <p:ext uri="{BB962C8B-B14F-4D97-AF65-F5344CB8AC3E}">
        <p14:creationId xmlns:p14="http://schemas.microsoft.com/office/powerpoint/2010/main" val="51958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42E2D-68C5-4407-BD9D-34BF3C1C1924}" type="datetime1">
              <a:rPr lang="en-US" smtClean="0"/>
              <a:t>04-Aug-20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Hema N, Vellore Institute of Technology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EF46A-4528-4CA5-9C88-915CE7D52EE8}" type="slidenum">
              <a:rPr lang="en-US" smtClean="0"/>
              <a:t>‹#›</a:t>
            </a:fld>
            <a:endParaRPr lang="en-US"/>
          </a:p>
        </p:txBody>
      </p:sp>
    </p:spTree>
    <p:extLst>
      <p:ext uri="{BB962C8B-B14F-4D97-AF65-F5344CB8AC3E}">
        <p14:creationId xmlns:p14="http://schemas.microsoft.com/office/powerpoint/2010/main" val="266848451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a:bodyPr>
          <a:lstStyle/>
          <a:p>
            <a:r>
              <a:rPr lang="en-US" sz="5400" b="1" dirty="0" smtClean="0">
                <a:solidFill>
                  <a:schemeClr val="bg1"/>
                </a:solidFill>
              </a:rPr>
              <a:t>CSS – Box Model</a:t>
            </a:r>
            <a:endParaRPr lang="en-US" sz="5400" b="1" dirty="0">
              <a:solidFill>
                <a:schemeClr val="bg1"/>
              </a:solidFill>
            </a:endParaRPr>
          </a:p>
        </p:txBody>
      </p:sp>
    </p:spTree>
    <p:extLst>
      <p:ext uri="{BB962C8B-B14F-4D97-AF65-F5344CB8AC3E}">
        <p14:creationId xmlns:p14="http://schemas.microsoft.com/office/powerpoint/2010/main" val="357564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553200"/>
          </a:xfrm>
        </p:spPr>
        <p:txBody>
          <a:bodyPr>
            <a:normAutofit fontScale="90000"/>
          </a:bodyPr>
          <a:lstStyle/>
          <a:p>
            <a:pPr algn="l"/>
            <a:r>
              <a:rPr lang="en-US" sz="2700" dirty="0" err="1" smtClean="0">
                <a:solidFill>
                  <a:schemeClr val="bg1"/>
                </a:solidFill>
              </a:rPr>
              <a:t>Eg</a:t>
            </a:r>
            <a:r>
              <a:rPr lang="en-US" sz="2700" dirty="0" smtClean="0">
                <a:solidFill>
                  <a:schemeClr val="bg1"/>
                </a:solidFill>
              </a:rPr>
              <a:t>:</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a:t>
            </a:r>
            <a:br>
              <a:rPr lang="en-US" sz="2700" dirty="0" smtClean="0">
                <a:solidFill>
                  <a:schemeClr val="bg1"/>
                </a:solidFill>
              </a:rPr>
            </a:br>
            <a:r>
              <a:rPr lang="en-US" sz="2700" dirty="0" smtClean="0">
                <a:solidFill>
                  <a:schemeClr val="bg1"/>
                </a:solidFill>
              </a:rPr>
              <a:t>background: linear-gradient(to right, yellow, blue, red);</a:t>
            </a:r>
            <a:br>
              <a:rPr lang="en-US" sz="2700" dirty="0" smtClean="0">
                <a:solidFill>
                  <a:schemeClr val="bg1"/>
                </a:solidFill>
              </a:rPr>
            </a:br>
            <a:r>
              <a:rPr lang="en-US" sz="2700" dirty="0" smtClean="0">
                <a:solidFill>
                  <a:schemeClr val="bg1"/>
                </a:solidFill>
              </a:rPr>
              <a:t>background: radiant-gradient(yellow 3%, blue 10%, red 12%);</a:t>
            </a:r>
            <a:br>
              <a:rPr lang="en-US" sz="2700" dirty="0" smtClean="0">
                <a:solidFill>
                  <a:schemeClr val="bg1"/>
                </a:solidFill>
              </a:rPr>
            </a:br>
            <a:r>
              <a:rPr lang="en-US" sz="2700" dirty="0" smtClean="0">
                <a:solidFill>
                  <a:schemeClr val="bg1"/>
                </a:solidFill>
              </a:rPr>
              <a:t>background: radiant-gradient(ellipse, yellow, blue, red);</a:t>
            </a:r>
            <a:br>
              <a:rPr lang="en-US" sz="2700" dirty="0" smtClean="0">
                <a:solidFill>
                  <a:schemeClr val="bg1"/>
                </a:solidFill>
              </a:rPr>
            </a:br>
            <a:r>
              <a:rPr lang="en-US" sz="2700" dirty="0" smtClean="0">
                <a:solidFill>
                  <a:schemeClr val="bg1"/>
                </a:solidFill>
              </a:rPr>
              <a:t>background: radiant-gradient(closest-side at 40% 60%, yellow, blue, </a:t>
            </a:r>
            <a:br>
              <a:rPr lang="en-US" sz="2700" dirty="0" smtClean="0">
                <a:solidFill>
                  <a:schemeClr val="bg1"/>
                </a:solidFill>
              </a:rPr>
            </a:br>
            <a:r>
              <a:rPr lang="en-US" sz="2700" dirty="0">
                <a:solidFill>
                  <a:schemeClr val="bg1"/>
                </a:solidFill>
              </a:rPr>
              <a:t> </a:t>
            </a:r>
            <a:r>
              <a:rPr lang="en-US" sz="2700" dirty="0" smtClean="0">
                <a:solidFill>
                  <a:schemeClr val="bg1"/>
                </a:solidFill>
              </a:rPr>
              <a:t>                                                        red);</a:t>
            </a:r>
            <a:br>
              <a:rPr lang="en-US" sz="2700" dirty="0" smtClean="0">
                <a:solidFill>
                  <a:schemeClr val="bg1"/>
                </a:solidFill>
              </a:rPr>
            </a:br>
            <a:r>
              <a:rPr lang="en-US" sz="2700" dirty="0" smtClean="0">
                <a:solidFill>
                  <a:schemeClr val="bg1"/>
                </a:solidFill>
              </a:rPr>
              <a:t>}</a:t>
            </a:r>
            <a:br>
              <a:rPr lang="en-US" sz="2700" dirty="0" smtClean="0">
                <a:solidFill>
                  <a:schemeClr val="bg1"/>
                </a:solidFill>
              </a:rPr>
            </a:br>
            <a:r>
              <a:rPr lang="en-US" sz="2700" dirty="0" smtClean="0">
                <a:solidFill>
                  <a:schemeClr val="bg1"/>
                </a:solidFill>
              </a:rPr>
              <a:t> The gradient size can be any of the four categories;</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 </a:t>
            </a:r>
            <a:r>
              <a:rPr lang="en-US" sz="2700" dirty="0" smtClean="0">
                <a:solidFill>
                  <a:schemeClr val="bg1"/>
                </a:solidFill>
              </a:rPr>
              <a:t>farther-side</a:t>
            </a:r>
            <a:r>
              <a:rPr lang="en-US" sz="2700" dirty="0" smtClean="0">
                <a:solidFill>
                  <a:schemeClr val="bg1"/>
                </a:solidFill>
              </a:rPr>
              <a:t/>
            </a:r>
            <a:br>
              <a:rPr lang="en-US" sz="2700" dirty="0" smtClean="0">
                <a:solidFill>
                  <a:schemeClr val="bg1"/>
                </a:solidFill>
              </a:rPr>
            </a:br>
            <a:r>
              <a:rPr lang="en-US" sz="2700" dirty="0" smtClean="0">
                <a:solidFill>
                  <a:schemeClr val="bg1"/>
                </a:solidFill>
              </a:rPr>
              <a:t>- closest-side</a:t>
            </a:r>
            <a:br>
              <a:rPr lang="en-US" sz="2700" dirty="0" smtClean="0">
                <a:solidFill>
                  <a:schemeClr val="bg1"/>
                </a:solidFill>
              </a:rPr>
            </a:br>
            <a:r>
              <a:rPr lang="en-US" sz="2700" dirty="0" smtClean="0">
                <a:solidFill>
                  <a:schemeClr val="bg1"/>
                </a:solidFill>
              </a:rPr>
              <a:t>- closest-corner</a:t>
            </a:r>
            <a:br>
              <a:rPr lang="en-US" sz="2700" dirty="0" smtClean="0">
                <a:solidFill>
                  <a:schemeClr val="bg1"/>
                </a:solidFill>
              </a:rPr>
            </a:br>
            <a:r>
              <a:rPr lang="en-US" sz="2700" dirty="0" smtClean="0">
                <a:solidFill>
                  <a:schemeClr val="bg1"/>
                </a:solidFill>
              </a:rPr>
              <a:t>- farthest-corner</a:t>
            </a:r>
            <a:br>
              <a:rPr lang="en-US" sz="2700"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sp>
        <p:nvSpPr>
          <p:cNvPr id="3" name="Footer Placeholder 2"/>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3A7EF46A-4528-4CA5-9C88-915CE7D52EE8}" type="slidenum">
              <a:rPr lang="en-US" smtClean="0">
                <a:solidFill>
                  <a:schemeClr val="bg1"/>
                </a:solidFill>
              </a:rPr>
              <a:t>10</a:t>
            </a:fld>
            <a:endParaRPr lang="en-US">
              <a:solidFill>
                <a:schemeClr val="bg1"/>
              </a:solidFill>
            </a:endParaRPr>
          </a:p>
        </p:txBody>
      </p:sp>
    </p:spTree>
    <p:extLst>
      <p:ext uri="{BB962C8B-B14F-4D97-AF65-F5344CB8AC3E}">
        <p14:creationId xmlns:p14="http://schemas.microsoft.com/office/powerpoint/2010/main" val="112852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067800" cy="6629400"/>
          </a:xfrm>
        </p:spPr>
        <p:txBody>
          <a:bodyPr>
            <a:normAutofit/>
          </a:bodyPr>
          <a:lstStyle/>
          <a:p>
            <a:pPr algn="l"/>
            <a:r>
              <a:rPr lang="en-US" sz="2400" dirty="0" smtClean="0">
                <a:solidFill>
                  <a:schemeClr val="bg1"/>
                </a:solidFill>
              </a:rPr>
              <a:t>div</a:t>
            </a:r>
            <a:r>
              <a:rPr lang="en-US" sz="2400" dirty="0">
                <a:solidFill>
                  <a:schemeClr val="bg1"/>
                </a:solidFill>
              </a:rPr>
              <a:t> </a:t>
            </a:r>
            <a:r>
              <a:rPr lang="en-US" sz="2400" dirty="0" smtClean="0">
                <a:solidFill>
                  <a:schemeClr val="bg1"/>
                </a:solidFill>
              </a:rPr>
              <a:t/>
            </a:r>
            <a:br>
              <a:rPr lang="en-US" sz="2400" dirty="0" smtClean="0">
                <a:solidFill>
                  <a:schemeClr val="bg1"/>
                </a:solidFill>
              </a:rPr>
            </a:br>
            <a:r>
              <a:rPr lang="en-US" sz="2400" dirty="0" smtClean="0">
                <a:solidFill>
                  <a:schemeClr val="bg1"/>
                </a:solidFill>
              </a:rPr>
              <a:t>{</a:t>
            </a:r>
            <a:r>
              <a:rPr lang="en-US" sz="2400" dirty="0">
                <a:solidFill>
                  <a:schemeClr val="bg1"/>
                </a:solidFill>
              </a:rPr>
              <a:t/>
            </a:r>
            <a:br>
              <a:rPr lang="en-US" sz="2400" dirty="0">
                <a:solidFill>
                  <a:schemeClr val="bg1"/>
                </a:solidFill>
              </a:rPr>
            </a:br>
            <a:r>
              <a:rPr lang="en-US" sz="2400" dirty="0">
                <a:solidFill>
                  <a:schemeClr val="bg1"/>
                </a:solidFill>
              </a:rPr>
              <a:t>    background: </a:t>
            </a:r>
            <a:r>
              <a:rPr lang="en-US" sz="2400" dirty="0" err="1" smtClean="0">
                <a:solidFill>
                  <a:schemeClr val="bg1"/>
                </a:solidFill>
              </a:rPr>
              <a:t>url</a:t>
            </a:r>
            <a:r>
              <a:rPr lang="en-US" sz="2400" dirty="0" smtClean="0">
                <a:solidFill>
                  <a:schemeClr val="bg1"/>
                </a:solidFill>
              </a:rPr>
              <a:t>(image.jpg</a:t>
            </a:r>
            <a:r>
              <a:rPr lang="en-US" sz="2400" dirty="0">
                <a:solidFill>
                  <a:schemeClr val="bg1"/>
                </a:solidFill>
              </a:rPr>
              <a:t>);</a:t>
            </a:r>
            <a:br>
              <a:rPr lang="en-US" sz="2400" dirty="0">
                <a:solidFill>
                  <a:schemeClr val="bg1"/>
                </a:solidFill>
              </a:rPr>
            </a:br>
            <a:r>
              <a:rPr lang="en-US" sz="2400" dirty="0">
                <a:solidFill>
                  <a:schemeClr val="bg1"/>
                </a:solidFill>
              </a:rPr>
              <a:t>    background-size: </a:t>
            </a:r>
            <a:r>
              <a:rPr lang="en-US" sz="2400" dirty="0" smtClean="0">
                <a:solidFill>
                  <a:schemeClr val="bg1"/>
                </a:solidFill>
              </a:rPr>
              <a:t>150px 100px</a:t>
            </a:r>
            <a:r>
              <a:rPr lang="en-US" sz="2400" dirty="0">
                <a:solidFill>
                  <a:schemeClr val="bg1"/>
                </a:solidFill>
              </a:rPr>
              <a:t>;</a:t>
            </a:r>
            <a:br>
              <a:rPr lang="en-US" sz="2400" dirty="0">
                <a:solidFill>
                  <a:schemeClr val="bg1"/>
                </a:solidFill>
              </a:rPr>
            </a:br>
            <a:r>
              <a:rPr lang="en-US" sz="2400" dirty="0">
                <a:solidFill>
                  <a:schemeClr val="bg1"/>
                </a:solidFill>
              </a:rPr>
              <a:t>    background-repeat: no-repeat</a:t>
            </a:r>
            <a:r>
              <a:rPr lang="en-US" sz="2400" dirty="0" smtClean="0">
                <a:solidFill>
                  <a:schemeClr val="bg1"/>
                </a:solidFill>
              </a:rPr>
              <a:t>;</a:t>
            </a:r>
            <a:br>
              <a:rPr lang="en-US" sz="2400" dirty="0" smtClean="0">
                <a:solidFill>
                  <a:schemeClr val="bg1"/>
                </a:solidFill>
              </a:rPr>
            </a:br>
            <a:r>
              <a:rPr lang="en-US" sz="2400" dirty="0">
                <a:solidFill>
                  <a:schemeClr val="bg1"/>
                </a:solidFill>
              </a:rPr>
              <a:t> </a:t>
            </a:r>
            <a:r>
              <a:rPr lang="en-US" sz="2400" dirty="0" smtClean="0">
                <a:solidFill>
                  <a:schemeClr val="bg1"/>
                </a:solidFill>
              </a:rPr>
              <a:t>   background-image: </a:t>
            </a:r>
            <a:r>
              <a:rPr lang="en-US" sz="2400" dirty="0" err="1" smtClean="0">
                <a:solidFill>
                  <a:schemeClr val="bg1"/>
                </a:solidFill>
              </a:rPr>
              <a:t>url</a:t>
            </a:r>
            <a:r>
              <a:rPr lang="en-US" sz="2400" dirty="0" smtClean="0">
                <a:solidFill>
                  <a:schemeClr val="bg1"/>
                </a:solidFill>
              </a:rPr>
              <a:t>(image1.jpg), </a:t>
            </a:r>
            <a:r>
              <a:rPr lang="en-US" sz="2400" dirty="0" err="1" smtClean="0">
                <a:solidFill>
                  <a:schemeClr val="bg1"/>
                </a:solidFill>
              </a:rPr>
              <a:t>url</a:t>
            </a:r>
            <a:r>
              <a:rPr lang="en-US" sz="2400" dirty="0" smtClean="0">
                <a:solidFill>
                  <a:schemeClr val="bg1"/>
                </a:solidFill>
              </a:rPr>
              <a:t>(image2.jpg), </a:t>
            </a:r>
            <a:r>
              <a:rPr lang="en-US" sz="2400" dirty="0" err="1" smtClean="0">
                <a:solidFill>
                  <a:schemeClr val="bg1"/>
                </a:solidFill>
              </a:rPr>
              <a:t>url</a:t>
            </a:r>
            <a:r>
              <a:rPr lang="en-US" sz="2400" dirty="0" smtClean="0">
                <a:solidFill>
                  <a:schemeClr val="bg1"/>
                </a:solidFill>
              </a:rPr>
              <a:t>(image3.jpg);</a:t>
            </a:r>
            <a:br>
              <a:rPr lang="en-US" sz="2400" dirty="0" smtClean="0">
                <a:solidFill>
                  <a:schemeClr val="bg1"/>
                </a:solidFill>
              </a:rPr>
            </a:br>
            <a:r>
              <a:rPr lang="en-US" sz="2400" dirty="0">
                <a:solidFill>
                  <a:schemeClr val="bg1"/>
                </a:solidFill>
              </a:rPr>
              <a:t> </a:t>
            </a:r>
            <a:r>
              <a:rPr lang="en-US" sz="2400" dirty="0" smtClean="0">
                <a:solidFill>
                  <a:schemeClr val="bg1"/>
                </a:solidFill>
              </a:rPr>
              <a:t>   background-position: right top/ left top/ left bottom…;</a:t>
            </a:r>
            <a:br>
              <a:rPr lang="en-US" sz="2400" dirty="0" smtClean="0">
                <a:solidFill>
                  <a:schemeClr val="bg1"/>
                </a:solidFill>
              </a:rPr>
            </a:br>
            <a:r>
              <a:rPr lang="en-US" sz="2400" dirty="0">
                <a:solidFill>
                  <a:schemeClr val="bg1"/>
                </a:solidFill>
              </a:rPr>
              <a:t> </a:t>
            </a:r>
            <a:r>
              <a:rPr lang="en-US" sz="2400" dirty="0" smtClean="0">
                <a:solidFill>
                  <a:schemeClr val="bg1"/>
                </a:solidFill>
              </a:rPr>
              <a:t>   background-repeat: repeat / </a:t>
            </a:r>
            <a:r>
              <a:rPr lang="en-US" sz="2400" dirty="0" err="1" smtClean="0">
                <a:solidFill>
                  <a:schemeClr val="bg1"/>
                </a:solidFill>
              </a:rPr>
              <a:t>norepeat</a:t>
            </a:r>
            <a:r>
              <a:rPr lang="en-US" sz="2400" dirty="0">
                <a:solidFill>
                  <a:schemeClr val="bg1"/>
                </a:solidFill>
              </a:rPr>
              <a:t> </a:t>
            </a:r>
            <a:r>
              <a:rPr lang="en-US" sz="2400" dirty="0" smtClean="0">
                <a:solidFill>
                  <a:schemeClr val="bg1"/>
                </a:solidFill>
              </a:rPr>
              <a:t>/ repeat-y / repeat-x;</a:t>
            </a:r>
            <a:r>
              <a:rPr lang="en-US" sz="2400" dirty="0">
                <a:solidFill>
                  <a:schemeClr val="bg1"/>
                </a:solidFill>
              </a:rPr>
              <a:t/>
            </a:r>
            <a:br>
              <a:rPr lang="en-US" sz="2400" dirty="0">
                <a:solidFill>
                  <a:schemeClr val="bg1"/>
                </a:solidFill>
              </a:rPr>
            </a:br>
            <a:r>
              <a:rPr lang="en-US" sz="2400" dirty="0" smtClean="0">
                <a:solidFill>
                  <a:schemeClr val="bg1"/>
                </a:solidFill>
              </a:rPr>
              <a:t>    background-attachment: fixed / scroll / local / initial / inherit;</a:t>
            </a:r>
            <a:br>
              <a:rPr lang="en-US" sz="2400" dirty="0" smtClean="0">
                <a:solidFill>
                  <a:schemeClr val="bg1"/>
                </a:solidFill>
              </a:rPr>
            </a:br>
            <a:r>
              <a:rPr lang="en-US" sz="2400" dirty="0" smtClean="0">
                <a:solidFill>
                  <a:schemeClr val="bg1"/>
                </a:solidFill>
              </a:rPr>
              <a:t>}</a:t>
            </a: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sz="2400" dirty="0" smtClean="0">
                <a:solidFill>
                  <a:schemeClr val="bg1"/>
                </a:solidFill>
              </a:rPr>
              <a:t>repeat can be done vertically or horizontally which is denoted by repeat-x and repeat-y.</a:t>
            </a:r>
            <a:endParaRPr lang="en-US" dirty="0">
              <a:solidFill>
                <a:schemeClr val="bg1"/>
              </a:solidFill>
            </a:endParaRPr>
          </a:p>
        </p:txBody>
      </p:sp>
      <p:sp>
        <p:nvSpPr>
          <p:cNvPr id="3" name="Footer Placeholder 2"/>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3A7EF46A-4528-4CA5-9C88-915CE7D52EE8}" type="slidenum">
              <a:rPr lang="en-US" smtClean="0">
                <a:solidFill>
                  <a:schemeClr val="bg1"/>
                </a:solidFill>
              </a:rPr>
              <a:t>11</a:t>
            </a:fld>
            <a:endParaRPr lang="en-US">
              <a:solidFill>
                <a:schemeClr val="bg1"/>
              </a:solidFill>
            </a:endParaRPr>
          </a:p>
        </p:txBody>
      </p:sp>
    </p:spTree>
    <p:extLst>
      <p:ext uri="{BB962C8B-B14F-4D97-AF65-F5344CB8AC3E}">
        <p14:creationId xmlns:p14="http://schemas.microsoft.com/office/powerpoint/2010/main" val="309350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Text effects</a:t>
            </a:r>
            <a:endParaRPr lang="en-US" b="1" dirty="0">
              <a:solidFill>
                <a:schemeClr val="bg1"/>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solidFill>
                  <a:schemeClr val="bg1"/>
                </a:solidFill>
              </a:rPr>
              <a:t>Text Color</a:t>
            </a:r>
          </a:p>
          <a:p>
            <a:pPr marL="0" indent="0">
              <a:buNone/>
            </a:pPr>
            <a:endParaRPr lang="en-US" dirty="0" smtClean="0">
              <a:solidFill>
                <a:schemeClr val="bg1"/>
              </a:solidFill>
            </a:endParaRPr>
          </a:p>
          <a:p>
            <a:r>
              <a:rPr lang="en-US" dirty="0" smtClean="0">
                <a:solidFill>
                  <a:schemeClr val="bg1"/>
                </a:solidFill>
              </a:rPr>
              <a:t>The color property is used to set the color of the text.</a:t>
            </a:r>
          </a:p>
          <a:p>
            <a:r>
              <a:rPr lang="en-US" dirty="0" smtClean="0">
                <a:solidFill>
                  <a:schemeClr val="bg1"/>
                </a:solidFill>
              </a:rPr>
              <a:t>With CSS, a color is most often specified by:</a:t>
            </a:r>
          </a:p>
          <a:p>
            <a:r>
              <a:rPr lang="en-US" dirty="0" smtClean="0">
                <a:solidFill>
                  <a:schemeClr val="bg1"/>
                </a:solidFill>
              </a:rPr>
              <a:t>a color name - like "red"</a:t>
            </a:r>
          </a:p>
          <a:p>
            <a:r>
              <a:rPr lang="en-US" dirty="0" smtClean="0">
                <a:solidFill>
                  <a:schemeClr val="bg1"/>
                </a:solidFill>
              </a:rPr>
              <a:t>a HEX value - like "#ff0000"</a:t>
            </a:r>
          </a:p>
          <a:p>
            <a:r>
              <a:rPr lang="en-US" dirty="0" smtClean="0">
                <a:solidFill>
                  <a:schemeClr val="bg1"/>
                </a:solidFill>
              </a:rPr>
              <a:t>an RGB value - like "</a:t>
            </a:r>
            <a:r>
              <a:rPr lang="en-US" dirty="0" err="1" smtClean="0">
                <a:solidFill>
                  <a:schemeClr val="bg1"/>
                </a:solidFill>
              </a:rPr>
              <a:t>rgb</a:t>
            </a:r>
            <a:r>
              <a:rPr lang="en-US" dirty="0" smtClean="0">
                <a:solidFill>
                  <a:schemeClr val="bg1"/>
                </a:solidFill>
              </a:rPr>
              <a:t>(255,0,0)"</a:t>
            </a:r>
          </a:p>
        </p:txBody>
      </p:sp>
      <p:sp>
        <p:nvSpPr>
          <p:cNvPr id="4" name="Footer Placeholder 3"/>
          <p:cNvSpPr>
            <a:spLocks noGrp="1"/>
          </p:cNvSpPr>
          <p:nvPr>
            <p:ph type="ftr" sz="quarter" idx="11"/>
          </p:nvPr>
        </p:nvSpPr>
        <p:spPr/>
        <p:txBody>
          <a:bodyPr/>
          <a:lstStyle/>
          <a:p>
            <a:r>
              <a:rPr lang="en-US" smtClean="0"/>
              <a:t>Hema N, Vellore Institute of Technology</a:t>
            </a:r>
            <a:endParaRPr lang="en-US"/>
          </a:p>
        </p:txBody>
      </p:sp>
      <p:sp>
        <p:nvSpPr>
          <p:cNvPr id="5" name="Slide Number Placeholder 4"/>
          <p:cNvSpPr>
            <a:spLocks noGrp="1"/>
          </p:cNvSpPr>
          <p:nvPr>
            <p:ph type="sldNum" sz="quarter" idx="12"/>
          </p:nvPr>
        </p:nvSpPr>
        <p:spPr/>
        <p:txBody>
          <a:bodyPr/>
          <a:lstStyle/>
          <a:p>
            <a:fld id="{3A7EF46A-4528-4CA5-9C88-915CE7D52EE8}" type="slidenum">
              <a:rPr lang="en-US" smtClean="0"/>
              <a:t>12</a:t>
            </a:fld>
            <a:endParaRPr lang="en-US"/>
          </a:p>
        </p:txBody>
      </p:sp>
    </p:spTree>
    <p:extLst>
      <p:ext uri="{BB962C8B-B14F-4D97-AF65-F5344CB8AC3E}">
        <p14:creationId xmlns:p14="http://schemas.microsoft.com/office/powerpoint/2010/main" val="46337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b="1" dirty="0" smtClean="0">
                <a:solidFill>
                  <a:schemeClr val="bg1"/>
                </a:solidFill>
              </a:rPr>
              <a:t>Text Alignment</a:t>
            </a:r>
          </a:p>
          <a:p>
            <a:pPr marL="0" indent="0">
              <a:buNone/>
            </a:pPr>
            <a:endParaRPr lang="en-US" dirty="0" smtClean="0">
              <a:solidFill>
                <a:schemeClr val="bg1"/>
              </a:solidFill>
            </a:endParaRPr>
          </a:p>
          <a:p>
            <a:r>
              <a:rPr lang="en-US" dirty="0" smtClean="0">
                <a:solidFill>
                  <a:schemeClr val="bg1"/>
                </a:solidFill>
              </a:rPr>
              <a:t>The text-align property is used to set the horizontal alignment of a text.</a:t>
            </a:r>
          </a:p>
          <a:p>
            <a:r>
              <a:rPr lang="en-US" dirty="0" smtClean="0">
                <a:solidFill>
                  <a:schemeClr val="bg1"/>
                </a:solidFill>
              </a:rPr>
              <a:t>A text can be left or right aligned, centered, or justified</a:t>
            </a:r>
            <a:r>
              <a:rPr lang="en-US" dirty="0" smtClean="0">
                <a:solidFill>
                  <a:schemeClr val="bg1"/>
                </a:solidFill>
              </a:rPr>
              <a:t>.</a:t>
            </a:r>
            <a:endParaRPr lang="en-US" dirty="0" smtClean="0">
              <a:solidFill>
                <a:schemeClr val="bg1"/>
              </a:solidFill>
            </a:endParaRPr>
          </a:p>
        </p:txBody>
      </p:sp>
      <p:sp>
        <p:nvSpPr>
          <p:cNvPr id="2" name="Footer Placeholder 1"/>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13</a:t>
            </a:fld>
            <a:endParaRPr lang="en-US"/>
          </a:p>
        </p:txBody>
      </p:sp>
    </p:spTree>
    <p:extLst>
      <p:ext uri="{BB962C8B-B14F-4D97-AF65-F5344CB8AC3E}">
        <p14:creationId xmlns:p14="http://schemas.microsoft.com/office/powerpoint/2010/main" val="88872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b="1" dirty="0" smtClean="0">
                <a:solidFill>
                  <a:schemeClr val="bg1"/>
                </a:solidFill>
              </a:rPr>
              <a:t>Text Decoration</a:t>
            </a:r>
          </a:p>
          <a:p>
            <a:pPr marL="0" indent="0">
              <a:buNone/>
            </a:pPr>
            <a:endParaRPr lang="en-US" dirty="0" smtClean="0">
              <a:solidFill>
                <a:schemeClr val="bg1"/>
              </a:solidFill>
            </a:endParaRPr>
          </a:p>
          <a:p>
            <a:r>
              <a:rPr lang="en-US" dirty="0" smtClean="0">
                <a:solidFill>
                  <a:schemeClr val="bg1"/>
                </a:solidFill>
              </a:rPr>
              <a:t>The text-decoration property is used to set or remove decorations from text.</a:t>
            </a:r>
          </a:p>
          <a:p>
            <a:pPr marL="0" indent="0">
              <a:buNone/>
            </a:pPr>
            <a:endParaRPr lang="en-US" dirty="0">
              <a:solidFill>
                <a:schemeClr val="bg1"/>
              </a:solidFill>
            </a:endParaRPr>
          </a:p>
        </p:txBody>
      </p:sp>
      <p:sp>
        <p:nvSpPr>
          <p:cNvPr id="2" name="Footer Placeholder 1"/>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14</a:t>
            </a:fld>
            <a:endParaRPr lang="en-US"/>
          </a:p>
        </p:txBody>
      </p:sp>
    </p:spTree>
    <p:extLst>
      <p:ext uri="{BB962C8B-B14F-4D97-AF65-F5344CB8AC3E}">
        <p14:creationId xmlns:p14="http://schemas.microsoft.com/office/powerpoint/2010/main" val="33985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b="1" dirty="0" smtClean="0">
                <a:solidFill>
                  <a:schemeClr val="bg1"/>
                </a:solidFill>
              </a:rPr>
              <a:t>Text Transformation</a:t>
            </a:r>
          </a:p>
          <a:p>
            <a:pPr marL="0" indent="0">
              <a:buNone/>
            </a:pPr>
            <a:endParaRPr lang="en-US" dirty="0" smtClean="0">
              <a:solidFill>
                <a:schemeClr val="bg1"/>
              </a:solidFill>
            </a:endParaRPr>
          </a:p>
          <a:p>
            <a:r>
              <a:rPr lang="en-US" dirty="0" smtClean="0">
                <a:solidFill>
                  <a:schemeClr val="bg1"/>
                </a:solidFill>
              </a:rPr>
              <a:t>The text-transform property is used to specify uppercase and lowercase letters in a text.</a:t>
            </a:r>
          </a:p>
          <a:p>
            <a:pPr marL="0" indent="0">
              <a:buNone/>
            </a:pPr>
            <a:endParaRPr lang="en-US" dirty="0">
              <a:solidFill>
                <a:schemeClr val="bg1"/>
              </a:solidFill>
            </a:endParaRPr>
          </a:p>
        </p:txBody>
      </p:sp>
      <p:sp>
        <p:nvSpPr>
          <p:cNvPr id="2" name="Footer Placeholder 1"/>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3A7EF46A-4528-4CA5-9C88-915CE7D52EE8}" type="slidenum">
              <a:rPr lang="en-US" smtClean="0">
                <a:solidFill>
                  <a:schemeClr val="bg1"/>
                </a:solidFill>
              </a:rPr>
              <a:t>15</a:t>
            </a:fld>
            <a:endParaRPr lang="en-US">
              <a:solidFill>
                <a:schemeClr val="bg1"/>
              </a:solidFill>
            </a:endParaRPr>
          </a:p>
        </p:txBody>
      </p:sp>
    </p:spTree>
    <p:extLst>
      <p:ext uri="{BB962C8B-B14F-4D97-AF65-F5344CB8AC3E}">
        <p14:creationId xmlns:p14="http://schemas.microsoft.com/office/powerpoint/2010/main" val="158926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b="1" dirty="0" smtClean="0">
                <a:solidFill>
                  <a:schemeClr val="bg1"/>
                </a:solidFill>
              </a:rPr>
              <a:t>Text Indentation</a:t>
            </a:r>
          </a:p>
          <a:p>
            <a:pPr marL="0" indent="0">
              <a:buNone/>
            </a:pPr>
            <a:endParaRPr lang="en-US" dirty="0" smtClean="0">
              <a:solidFill>
                <a:schemeClr val="bg1"/>
              </a:solidFill>
            </a:endParaRPr>
          </a:p>
          <a:p>
            <a:r>
              <a:rPr lang="en-US" dirty="0" smtClean="0">
                <a:solidFill>
                  <a:schemeClr val="bg1"/>
                </a:solidFill>
              </a:rPr>
              <a:t>The text-indent property is used to specify the indentation of the first line of a text:</a:t>
            </a:r>
          </a:p>
          <a:p>
            <a:pPr>
              <a:buNone/>
            </a:pPr>
            <a:r>
              <a:rPr lang="en-US" dirty="0" smtClean="0">
                <a:solidFill>
                  <a:schemeClr val="bg1"/>
                </a:solidFill>
              </a:rPr>
              <a:t>p {</a:t>
            </a:r>
            <a:br>
              <a:rPr lang="en-US" dirty="0" smtClean="0">
                <a:solidFill>
                  <a:schemeClr val="bg1"/>
                </a:solidFill>
              </a:rPr>
            </a:br>
            <a:r>
              <a:rPr lang="en-US" dirty="0" smtClean="0">
                <a:solidFill>
                  <a:schemeClr val="bg1"/>
                </a:solidFill>
              </a:rPr>
              <a:t>    text-indent: 30px;</a:t>
            </a:r>
            <a:br>
              <a:rPr lang="en-US" dirty="0" smtClean="0">
                <a:solidFill>
                  <a:schemeClr val="bg1"/>
                </a:solidFill>
              </a:rPr>
            </a:br>
            <a:r>
              <a:rPr lang="en-US" dirty="0" smtClean="0">
                <a:solidFill>
                  <a:schemeClr val="bg1"/>
                </a:solidFill>
              </a:rPr>
              <a:t>}</a:t>
            </a:r>
          </a:p>
          <a:p>
            <a:endParaRPr lang="en-US" dirty="0">
              <a:solidFill>
                <a:schemeClr val="bg1"/>
              </a:solidFill>
            </a:endParaRPr>
          </a:p>
        </p:txBody>
      </p:sp>
      <p:sp>
        <p:nvSpPr>
          <p:cNvPr id="2" name="Footer Placeholder 1"/>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3A7EF46A-4528-4CA5-9C88-915CE7D52EE8}" type="slidenum">
              <a:rPr lang="en-US" smtClean="0">
                <a:solidFill>
                  <a:schemeClr val="bg1"/>
                </a:solidFill>
              </a:rPr>
              <a:t>16</a:t>
            </a:fld>
            <a:endParaRPr lang="en-US">
              <a:solidFill>
                <a:schemeClr val="bg1"/>
              </a:solidFill>
            </a:endParaRPr>
          </a:p>
        </p:txBody>
      </p:sp>
    </p:spTree>
    <p:extLst>
      <p:ext uri="{BB962C8B-B14F-4D97-AF65-F5344CB8AC3E}">
        <p14:creationId xmlns:p14="http://schemas.microsoft.com/office/powerpoint/2010/main" val="3031441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pPr marL="0" indent="0">
              <a:buNone/>
            </a:pPr>
            <a:r>
              <a:rPr lang="en-US" b="1" dirty="0" smtClean="0">
                <a:solidFill>
                  <a:schemeClr val="bg1"/>
                </a:solidFill>
              </a:rPr>
              <a:t>Letter Spacing</a:t>
            </a:r>
          </a:p>
          <a:p>
            <a:pPr marL="0" indent="0">
              <a:buNone/>
            </a:pPr>
            <a:endParaRPr lang="en-US" dirty="0" smtClean="0">
              <a:solidFill>
                <a:schemeClr val="bg1"/>
              </a:solidFill>
            </a:endParaRPr>
          </a:p>
          <a:p>
            <a:r>
              <a:rPr lang="en-US" dirty="0" smtClean="0">
                <a:solidFill>
                  <a:schemeClr val="bg1"/>
                </a:solidFill>
              </a:rPr>
              <a:t>The letter-spacing property is used to specify the space between the characters in a text.</a:t>
            </a:r>
          </a:p>
          <a:p>
            <a:pPr marL="0" indent="0">
              <a:buNone/>
            </a:pPr>
            <a:endParaRPr lang="en-US" dirty="0" smtClean="0">
              <a:solidFill>
                <a:schemeClr val="bg1"/>
              </a:solidFill>
            </a:endParaRPr>
          </a:p>
          <a:p>
            <a:pPr>
              <a:buNone/>
            </a:pPr>
            <a:r>
              <a:rPr lang="en-US" dirty="0" smtClean="0">
                <a:solidFill>
                  <a:schemeClr val="bg1"/>
                </a:solidFill>
              </a:rPr>
              <a:t>h1 {</a:t>
            </a:r>
            <a:br>
              <a:rPr lang="en-US" dirty="0" smtClean="0">
                <a:solidFill>
                  <a:schemeClr val="bg1"/>
                </a:solidFill>
              </a:rPr>
            </a:br>
            <a:r>
              <a:rPr lang="en-US" dirty="0" smtClean="0">
                <a:solidFill>
                  <a:schemeClr val="bg1"/>
                </a:solidFill>
              </a:rPr>
              <a:t>    letter-spacing: 2px;</a:t>
            </a:r>
            <a:br>
              <a:rPr lang="en-US" dirty="0" smtClean="0">
                <a:solidFill>
                  <a:schemeClr val="bg1"/>
                </a:solidFill>
              </a:rPr>
            </a:br>
            <a:r>
              <a:rPr lang="en-US" dirty="0" smtClean="0">
                <a:solidFill>
                  <a:schemeClr val="bg1"/>
                </a:solidFill>
              </a:rPr>
              <a:t>}</a:t>
            </a:r>
            <a:br>
              <a:rPr lang="en-US"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h2 {</a:t>
            </a:r>
            <a:br>
              <a:rPr lang="en-US" dirty="0" smtClean="0">
                <a:solidFill>
                  <a:schemeClr val="bg1"/>
                </a:solidFill>
              </a:rPr>
            </a:br>
            <a:r>
              <a:rPr lang="en-US" dirty="0" smtClean="0">
                <a:solidFill>
                  <a:schemeClr val="bg1"/>
                </a:solidFill>
              </a:rPr>
              <a:t>    letter-spacing: -2px;</a:t>
            </a:r>
            <a:br>
              <a:rPr lang="en-US" dirty="0" smtClean="0">
                <a:solidFill>
                  <a:schemeClr val="bg1"/>
                </a:solidFill>
              </a:rPr>
            </a:br>
            <a:r>
              <a:rPr lang="en-US" dirty="0" smtClean="0">
                <a:solidFill>
                  <a:schemeClr val="bg1"/>
                </a:solidFill>
              </a:rPr>
              <a:t>}</a:t>
            </a:r>
          </a:p>
          <a:p>
            <a:pPr marL="0" indent="0">
              <a:buNone/>
            </a:pPr>
            <a:endParaRPr lang="en-US" dirty="0">
              <a:solidFill>
                <a:schemeClr val="bg1"/>
              </a:solidFill>
            </a:endParaRPr>
          </a:p>
        </p:txBody>
      </p:sp>
      <p:sp>
        <p:nvSpPr>
          <p:cNvPr id="2" name="Footer Placeholder 1"/>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17</a:t>
            </a:fld>
            <a:endParaRPr lang="en-US"/>
          </a:p>
        </p:txBody>
      </p:sp>
    </p:spTree>
    <p:extLst>
      <p:ext uri="{BB962C8B-B14F-4D97-AF65-F5344CB8AC3E}">
        <p14:creationId xmlns:p14="http://schemas.microsoft.com/office/powerpoint/2010/main" val="314546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b="1" dirty="0" smtClean="0">
                <a:solidFill>
                  <a:schemeClr val="bg1"/>
                </a:solidFill>
              </a:rPr>
              <a:t>Line Height</a:t>
            </a:r>
          </a:p>
          <a:p>
            <a:pPr marL="0" indent="0">
              <a:buNone/>
            </a:pPr>
            <a:endParaRPr lang="en-US" dirty="0" smtClean="0">
              <a:solidFill>
                <a:schemeClr val="bg1"/>
              </a:solidFill>
            </a:endParaRPr>
          </a:p>
          <a:p>
            <a:r>
              <a:rPr lang="en-US" dirty="0" smtClean="0">
                <a:solidFill>
                  <a:schemeClr val="bg1"/>
                </a:solidFill>
              </a:rPr>
              <a:t>The line-height property is used to specify the space between lines</a:t>
            </a:r>
          </a:p>
        </p:txBody>
      </p:sp>
      <p:sp>
        <p:nvSpPr>
          <p:cNvPr id="2" name="Footer Placeholder 1"/>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3A7EF46A-4528-4CA5-9C88-915CE7D52EE8}" type="slidenum">
              <a:rPr lang="en-US" smtClean="0">
                <a:solidFill>
                  <a:schemeClr val="bg1"/>
                </a:solidFill>
              </a:rPr>
              <a:t>18</a:t>
            </a:fld>
            <a:endParaRPr lang="en-US">
              <a:solidFill>
                <a:schemeClr val="bg1"/>
              </a:solidFill>
            </a:endParaRPr>
          </a:p>
        </p:txBody>
      </p:sp>
    </p:spTree>
    <p:extLst>
      <p:ext uri="{BB962C8B-B14F-4D97-AF65-F5344CB8AC3E}">
        <p14:creationId xmlns:p14="http://schemas.microsoft.com/office/powerpoint/2010/main" val="3707574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b="1" dirty="0" smtClean="0">
                <a:solidFill>
                  <a:schemeClr val="bg1"/>
                </a:solidFill>
              </a:rPr>
              <a:t>Text Direction</a:t>
            </a:r>
          </a:p>
          <a:p>
            <a:pPr marL="0" indent="0">
              <a:buNone/>
            </a:pPr>
            <a:endParaRPr lang="en-US" dirty="0" smtClean="0">
              <a:solidFill>
                <a:schemeClr val="bg1"/>
              </a:solidFill>
            </a:endParaRPr>
          </a:p>
          <a:p>
            <a:r>
              <a:rPr lang="en-US" dirty="0" smtClean="0">
                <a:solidFill>
                  <a:schemeClr val="bg1"/>
                </a:solidFill>
              </a:rPr>
              <a:t>The direction property is used to change the text direction of an element</a:t>
            </a:r>
          </a:p>
          <a:p>
            <a:pPr marL="0" indent="0">
              <a:buNone/>
            </a:pPr>
            <a:endParaRPr lang="en-US" dirty="0">
              <a:solidFill>
                <a:schemeClr val="bg1"/>
              </a:solidFill>
            </a:endParaRPr>
          </a:p>
        </p:txBody>
      </p:sp>
      <p:sp>
        <p:nvSpPr>
          <p:cNvPr id="2" name="Footer Placeholder 1"/>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19</a:t>
            </a:fld>
            <a:endParaRPr lang="en-US"/>
          </a:p>
        </p:txBody>
      </p:sp>
    </p:spTree>
    <p:extLst>
      <p:ext uri="{BB962C8B-B14F-4D97-AF65-F5344CB8AC3E}">
        <p14:creationId xmlns:p14="http://schemas.microsoft.com/office/powerpoint/2010/main" val="35713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2400"/>
            <a:ext cx="8915400" cy="6705600"/>
          </a:xfrm>
        </p:spPr>
        <p:txBody>
          <a:bodyPr>
            <a:normAutofit fontScale="90000"/>
          </a:bodyPr>
          <a:lstStyle/>
          <a:p>
            <a:pPr algn="l"/>
            <a:r>
              <a:rPr lang="en-US" sz="3600" b="1" dirty="0" smtClean="0">
                <a:solidFill>
                  <a:schemeClr val="bg1"/>
                </a:solidFill>
              </a:rPr>
              <a:t>Box Model</a:t>
            </a:r>
            <a:br>
              <a:rPr lang="en-US" sz="3600" b="1" dirty="0" smtClean="0">
                <a:solidFill>
                  <a:schemeClr val="bg1"/>
                </a:solidFill>
              </a:rPr>
            </a:br>
            <a:r>
              <a:rPr lang="en-US" sz="3600" b="1" dirty="0" smtClean="0">
                <a:solidFill>
                  <a:schemeClr val="bg1"/>
                </a:solidFill>
              </a:rPr>
              <a:t/>
            </a:r>
            <a:br>
              <a:rPr lang="en-US" sz="3600" b="1" dirty="0" smtClean="0">
                <a:solidFill>
                  <a:schemeClr val="bg1"/>
                </a:solidFill>
              </a:rPr>
            </a:br>
            <a:r>
              <a:rPr lang="en-US" sz="2800" dirty="0" smtClean="0">
                <a:solidFill>
                  <a:schemeClr val="bg1"/>
                </a:solidFill>
              </a:rPr>
              <a:t>Every document element displayed on the web browser is written inside a box. Every box has a size, position, color, background color, border size, content height, content width, padding size, margin size and many more. These information of the box is determined by the CSS. </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endParaRPr lang="en-US" b="1" dirty="0">
              <a:solidFill>
                <a:schemeClr val="bg1"/>
              </a:solidFill>
            </a:endParaRPr>
          </a:p>
        </p:txBody>
      </p:sp>
      <p:sp>
        <p:nvSpPr>
          <p:cNvPr id="9" name="Rectangle 8"/>
          <p:cNvSpPr/>
          <p:nvPr/>
        </p:nvSpPr>
        <p:spPr>
          <a:xfrm>
            <a:off x="2133600" y="3429000"/>
            <a:ext cx="4724400" cy="2895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639214" y="3886200"/>
            <a:ext cx="3771181" cy="209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48642" y="4191000"/>
            <a:ext cx="2718758" cy="1524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667664" y="4552950"/>
            <a:ext cx="1666336" cy="8572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r>
              <a:rPr lang="en-US" sz="1400" b="1" dirty="0" smtClean="0">
                <a:solidFill>
                  <a:schemeClr val="bg1"/>
                </a:solidFill>
              </a:rPr>
              <a:t>Margin</a:t>
            </a:r>
          </a:p>
          <a:p>
            <a:pPr algn="ctr"/>
            <a:endParaRPr lang="en-US" sz="1400" b="1" dirty="0" smtClean="0">
              <a:solidFill>
                <a:schemeClr val="bg1"/>
              </a:solidFill>
            </a:endParaRPr>
          </a:p>
          <a:p>
            <a:pPr algn="ctr"/>
            <a:r>
              <a:rPr lang="en-US" sz="1400" b="1" dirty="0" smtClean="0">
                <a:solidFill>
                  <a:schemeClr val="bg1"/>
                </a:solidFill>
              </a:rPr>
              <a:t>Border</a:t>
            </a:r>
          </a:p>
          <a:p>
            <a:pPr algn="ctr"/>
            <a:endParaRPr lang="en-US" sz="1400" b="1" dirty="0" smtClean="0">
              <a:solidFill>
                <a:schemeClr val="bg1"/>
              </a:solidFill>
            </a:endParaRPr>
          </a:p>
          <a:p>
            <a:pPr algn="ctr"/>
            <a:r>
              <a:rPr lang="en-US" sz="1400" b="1" dirty="0" smtClean="0">
                <a:solidFill>
                  <a:schemeClr val="bg1"/>
                </a:solidFill>
              </a:rPr>
              <a:t>Padding</a:t>
            </a:r>
          </a:p>
          <a:p>
            <a:pPr algn="ctr"/>
            <a:endParaRPr lang="en-US" sz="1400" b="1" dirty="0" smtClean="0">
              <a:solidFill>
                <a:schemeClr val="bg1"/>
              </a:solidFill>
            </a:endParaRPr>
          </a:p>
          <a:p>
            <a:pPr algn="ctr"/>
            <a:endParaRPr lang="en-US" sz="1400" b="1" dirty="0" smtClean="0">
              <a:solidFill>
                <a:schemeClr val="bg1"/>
              </a:solidFill>
            </a:endParaRPr>
          </a:p>
          <a:p>
            <a:pPr algn="ctr"/>
            <a:r>
              <a:rPr lang="en-US" sz="1400" b="1" dirty="0" smtClean="0">
                <a:solidFill>
                  <a:schemeClr val="bg1"/>
                </a:solidFill>
              </a:rPr>
              <a:t>Content</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2</a:t>
            </a:fld>
            <a:endParaRPr lang="en-US"/>
          </a:p>
        </p:txBody>
      </p:sp>
    </p:spTree>
    <p:extLst>
      <p:ext uri="{BB962C8B-B14F-4D97-AF65-F5344CB8AC3E}">
        <p14:creationId xmlns:p14="http://schemas.microsoft.com/office/powerpoint/2010/main" val="329779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marL="0" indent="0">
              <a:buNone/>
            </a:pPr>
            <a:r>
              <a:rPr lang="en-US" b="1" dirty="0" smtClean="0">
                <a:solidFill>
                  <a:schemeClr val="bg1"/>
                </a:solidFill>
              </a:rPr>
              <a:t>Word Spacing</a:t>
            </a:r>
          </a:p>
          <a:p>
            <a:pPr marL="0" indent="0">
              <a:buNone/>
            </a:pPr>
            <a:endParaRPr lang="en-US" dirty="0" smtClean="0">
              <a:solidFill>
                <a:schemeClr val="bg1"/>
              </a:solidFill>
            </a:endParaRPr>
          </a:p>
          <a:p>
            <a:r>
              <a:rPr lang="en-US" dirty="0" smtClean="0">
                <a:solidFill>
                  <a:schemeClr val="bg1"/>
                </a:solidFill>
              </a:rPr>
              <a:t>The word-spacing property is used to specify the space between the words in a text.</a:t>
            </a:r>
          </a:p>
          <a:p>
            <a:pPr marL="0" indent="0">
              <a:buNone/>
            </a:pPr>
            <a:endParaRPr lang="en-US" dirty="0" smtClean="0">
              <a:solidFill>
                <a:schemeClr val="bg1"/>
              </a:solidFill>
            </a:endParaRPr>
          </a:p>
          <a:p>
            <a:pPr>
              <a:buNone/>
            </a:pPr>
            <a:r>
              <a:rPr lang="en-US" dirty="0" smtClean="0">
                <a:solidFill>
                  <a:schemeClr val="bg1"/>
                </a:solidFill>
              </a:rPr>
              <a:t>h1 {</a:t>
            </a:r>
          </a:p>
          <a:p>
            <a:pPr>
              <a:buNone/>
            </a:pPr>
            <a:r>
              <a:rPr lang="en-US" dirty="0" smtClean="0">
                <a:solidFill>
                  <a:schemeClr val="bg1"/>
                </a:solidFill>
              </a:rPr>
              <a:t>    word-spacing: 20px;</a:t>
            </a:r>
          </a:p>
          <a:p>
            <a:pPr>
              <a:buNone/>
            </a:pPr>
            <a:r>
              <a:rPr lang="en-US" dirty="0" smtClean="0">
                <a:solidFill>
                  <a:schemeClr val="bg1"/>
                </a:solidFill>
              </a:rPr>
              <a:t>}</a:t>
            </a:r>
          </a:p>
          <a:p>
            <a:pPr>
              <a:buNone/>
            </a:pPr>
            <a:endParaRPr lang="en-US" dirty="0" smtClean="0">
              <a:solidFill>
                <a:schemeClr val="bg1"/>
              </a:solidFill>
            </a:endParaRPr>
          </a:p>
          <a:p>
            <a:pPr>
              <a:buNone/>
            </a:pPr>
            <a:r>
              <a:rPr lang="en-US" dirty="0" smtClean="0">
                <a:solidFill>
                  <a:schemeClr val="bg1"/>
                </a:solidFill>
              </a:rPr>
              <a:t>h2 {</a:t>
            </a:r>
          </a:p>
          <a:p>
            <a:pPr>
              <a:buNone/>
            </a:pPr>
            <a:r>
              <a:rPr lang="en-US" dirty="0" smtClean="0">
                <a:solidFill>
                  <a:schemeClr val="bg1"/>
                </a:solidFill>
              </a:rPr>
              <a:t>    word-spacing: -2px;</a:t>
            </a:r>
          </a:p>
          <a:p>
            <a:pPr>
              <a:buNone/>
            </a:pPr>
            <a:r>
              <a:rPr lang="en-US" dirty="0" smtClean="0">
                <a:solidFill>
                  <a:schemeClr val="bg1"/>
                </a:solidFill>
              </a:rPr>
              <a:t>}</a:t>
            </a:r>
          </a:p>
          <a:p>
            <a:endParaRPr lang="en-US" dirty="0">
              <a:solidFill>
                <a:schemeClr val="bg1"/>
              </a:solidFill>
            </a:endParaRPr>
          </a:p>
        </p:txBody>
      </p:sp>
      <p:sp>
        <p:nvSpPr>
          <p:cNvPr id="2" name="Footer Placeholder 1"/>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20</a:t>
            </a:fld>
            <a:endParaRPr lang="en-US"/>
          </a:p>
        </p:txBody>
      </p:sp>
    </p:spTree>
    <p:extLst>
      <p:ext uri="{BB962C8B-B14F-4D97-AF65-F5344CB8AC3E}">
        <p14:creationId xmlns:p14="http://schemas.microsoft.com/office/powerpoint/2010/main" val="226977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763000" cy="5943600"/>
          </a:xfrm>
        </p:spPr>
        <p:txBody>
          <a:bodyPr>
            <a:noAutofit/>
          </a:bodyPr>
          <a:lstStyle/>
          <a:p>
            <a:pPr algn="l"/>
            <a:r>
              <a:rPr lang="en-US" sz="2400" dirty="0">
                <a:solidFill>
                  <a:schemeClr val="bg1"/>
                </a:solidFill>
              </a:rPr>
              <a:t>Each box is featured into four parts; </a:t>
            </a:r>
            <a:r>
              <a:rPr lang="en-US" sz="2400" dirty="0" smtClean="0">
                <a:solidFill>
                  <a:schemeClr val="bg1"/>
                </a:solidFill>
              </a:rPr>
              <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 </a:t>
            </a:r>
            <a:r>
              <a:rPr lang="en-US" sz="2400" b="1" dirty="0">
                <a:solidFill>
                  <a:schemeClr val="bg1"/>
                </a:solidFill>
              </a:rPr>
              <a:t>Margin Edge: </a:t>
            </a:r>
            <a:r>
              <a:rPr lang="en-US" sz="2400" dirty="0">
                <a:solidFill>
                  <a:schemeClr val="bg1"/>
                </a:solidFill>
              </a:rPr>
              <a:t>The space outside the border is that acts as a separator between the neighboring element contents. They have margin-width, margin-height, and margin-size as the properties</a:t>
            </a:r>
            <a:r>
              <a:rPr lang="en-US" sz="2400" dirty="0" smtClean="0">
                <a:solidFill>
                  <a:schemeClr val="bg1"/>
                </a:solidFill>
              </a:rPr>
              <a:t>.</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 </a:t>
            </a:r>
            <a:r>
              <a:rPr lang="en-US" sz="2400" b="1" dirty="0">
                <a:solidFill>
                  <a:schemeClr val="bg1"/>
                </a:solidFill>
              </a:rPr>
              <a:t>Border Edge: </a:t>
            </a:r>
            <a:r>
              <a:rPr lang="en-US" sz="2400" dirty="0">
                <a:solidFill>
                  <a:schemeClr val="bg1"/>
                </a:solidFill>
              </a:rPr>
              <a:t>This is space surrounding the padding edge which acts as a border for the element content. They have properties such as border-width, border-height and border-thickness</a:t>
            </a:r>
            <a:r>
              <a:rPr lang="en-US" sz="2400" dirty="0" smtClean="0">
                <a:solidFill>
                  <a:schemeClr val="bg1"/>
                </a:solidFill>
              </a:rPr>
              <a:t>.</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 </a:t>
            </a:r>
            <a:r>
              <a:rPr lang="en-US" sz="2400" b="1" dirty="0">
                <a:solidFill>
                  <a:schemeClr val="bg1"/>
                </a:solidFill>
              </a:rPr>
              <a:t>Padding Edge: </a:t>
            </a:r>
            <a:r>
              <a:rPr lang="en-US" sz="2400" dirty="0">
                <a:solidFill>
                  <a:schemeClr val="bg1"/>
                </a:solidFill>
              </a:rPr>
              <a:t>The free space around the content data and it has properties such as padding-width, padding-height and padding-thickness</a:t>
            </a:r>
            <a:r>
              <a:rPr lang="en-US" sz="2400" dirty="0" smtClean="0">
                <a:solidFill>
                  <a:schemeClr val="bg1"/>
                </a:solidFill>
              </a:rPr>
              <a:t>.</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 </a:t>
            </a:r>
            <a:r>
              <a:rPr lang="en-US" sz="2400" b="1" dirty="0">
                <a:solidFill>
                  <a:schemeClr val="bg1"/>
                </a:solidFill>
              </a:rPr>
              <a:t>Content Edge: </a:t>
            </a:r>
            <a:r>
              <a:rPr lang="en-US" sz="2400" dirty="0">
                <a:solidFill>
                  <a:schemeClr val="bg1"/>
                </a:solidFill>
              </a:rPr>
              <a:t>where the text, videos and images are displayed. They have properties such as height, width, background color or image.</a:t>
            </a:r>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3</a:t>
            </a:fld>
            <a:endParaRPr lang="en-US"/>
          </a:p>
        </p:txBody>
      </p:sp>
      <p:sp>
        <p:nvSpPr>
          <p:cNvPr id="5" name="Rectangle 4"/>
          <p:cNvSpPr/>
          <p:nvPr/>
        </p:nvSpPr>
        <p:spPr>
          <a:xfrm>
            <a:off x="3505200" y="25238"/>
            <a:ext cx="1786899" cy="523220"/>
          </a:xfrm>
          <a:prstGeom prst="rect">
            <a:avLst/>
          </a:prstGeom>
        </p:spPr>
        <p:txBody>
          <a:bodyPr wrap="none">
            <a:spAutoFit/>
          </a:bodyPr>
          <a:lstStyle/>
          <a:p>
            <a:r>
              <a:rPr lang="en-US" sz="2800" b="1" dirty="0">
                <a:solidFill>
                  <a:schemeClr val="bg1"/>
                </a:solidFill>
              </a:rPr>
              <a:t>Box Model</a:t>
            </a:r>
            <a:endParaRPr lang="en-US" sz="2800" dirty="0">
              <a:solidFill>
                <a:schemeClr val="bg1"/>
              </a:solidFill>
            </a:endParaRPr>
          </a:p>
        </p:txBody>
      </p:sp>
    </p:spTree>
    <p:extLst>
      <p:ext uri="{BB962C8B-B14F-4D97-AF65-F5344CB8AC3E}">
        <p14:creationId xmlns:p14="http://schemas.microsoft.com/office/powerpoint/2010/main" val="104898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553200"/>
          </a:xfrm>
        </p:spPr>
        <p:txBody>
          <a:bodyPr>
            <a:normAutofit fontScale="90000"/>
          </a:bodyPr>
          <a:lstStyle/>
          <a:p>
            <a:pPr algn="l"/>
            <a:r>
              <a:rPr lang="en-US" sz="2400" b="1" i="1" dirty="0" err="1" smtClean="0">
                <a:solidFill>
                  <a:schemeClr val="bg1"/>
                </a:solidFill>
              </a:rPr>
              <a:t>Eg</a:t>
            </a:r>
            <a:r>
              <a:rPr lang="en-US" sz="2400" b="1" i="1" dirty="0" smtClean="0">
                <a:solidFill>
                  <a:schemeClr val="bg1"/>
                </a:solidFill>
              </a:rPr>
              <a:t>:</a:t>
            </a:r>
            <a:r>
              <a:rPr lang="en-US" sz="2400" i="1" dirty="0" smtClean="0">
                <a:solidFill>
                  <a:schemeClr val="bg1"/>
                </a:solidFill>
              </a:rPr>
              <a:t/>
            </a:r>
            <a:br>
              <a:rPr lang="en-US" sz="2400" i="1" dirty="0" smtClean="0">
                <a:solidFill>
                  <a:schemeClr val="bg1"/>
                </a:solidFill>
              </a:rPr>
            </a:br>
            <a:r>
              <a:rPr lang="en-US" sz="2400" i="1" dirty="0">
                <a:solidFill>
                  <a:schemeClr val="bg1"/>
                </a:solidFill>
              </a:rPr>
              <a:t/>
            </a:r>
            <a:br>
              <a:rPr lang="en-US" sz="2400" i="1" dirty="0">
                <a:solidFill>
                  <a:schemeClr val="bg1"/>
                </a:solidFill>
              </a:rPr>
            </a:br>
            <a:r>
              <a:rPr lang="en-US" sz="2400" i="1" dirty="0" smtClean="0">
                <a:solidFill>
                  <a:schemeClr val="bg1"/>
                </a:solidFill>
              </a:rPr>
              <a:t>div</a:t>
            </a:r>
            <a:br>
              <a:rPr lang="en-US" sz="2400" i="1" dirty="0" smtClean="0">
                <a:solidFill>
                  <a:schemeClr val="bg1"/>
                </a:solidFill>
              </a:rPr>
            </a:br>
            <a:r>
              <a:rPr lang="en-US" sz="2400" i="1" dirty="0">
                <a:solidFill>
                  <a:schemeClr val="bg1"/>
                </a:solidFill>
              </a:rPr>
              <a:t> </a:t>
            </a:r>
            <a:r>
              <a:rPr lang="en-US" sz="2400" i="1" dirty="0" smtClean="0">
                <a:solidFill>
                  <a:schemeClr val="bg1"/>
                </a:solidFill>
              </a:rPr>
              <a:t> { </a:t>
            </a:r>
            <a:br>
              <a:rPr lang="en-US" sz="2400" i="1" dirty="0" smtClean="0">
                <a:solidFill>
                  <a:schemeClr val="bg1"/>
                </a:solidFill>
              </a:rPr>
            </a:br>
            <a:r>
              <a:rPr lang="en-US" sz="2400" i="1" dirty="0">
                <a:solidFill>
                  <a:schemeClr val="bg1"/>
                </a:solidFill>
              </a:rPr>
              <a:t> </a:t>
            </a:r>
            <a:r>
              <a:rPr lang="en-US" sz="2400" i="1" dirty="0" smtClean="0">
                <a:solidFill>
                  <a:schemeClr val="bg1"/>
                </a:solidFill>
              </a:rPr>
              <a:t>    margin: 10px </a:t>
            </a:r>
            <a:r>
              <a:rPr lang="en-US" sz="2400" i="1" dirty="0" err="1" smtClean="0">
                <a:solidFill>
                  <a:schemeClr val="bg1"/>
                </a:solidFill>
              </a:rPr>
              <a:t>10px</a:t>
            </a:r>
            <a:r>
              <a:rPr lang="en-US" sz="2400" i="1" dirty="0" smtClean="0">
                <a:solidFill>
                  <a:schemeClr val="bg1"/>
                </a:solidFill>
              </a:rPr>
              <a:t> 20px </a:t>
            </a:r>
            <a:r>
              <a:rPr lang="en-US" sz="2400" i="1" dirty="0" err="1" smtClean="0">
                <a:solidFill>
                  <a:schemeClr val="bg1"/>
                </a:solidFill>
              </a:rPr>
              <a:t>20px</a:t>
            </a:r>
            <a:r>
              <a:rPr lang="en-US" sz="2400" i="1" dirty="0" smtClean="0">
                <a:solidFill>
                  <a:schemeClr val="bg1"/>
                </a:solidFill>
              </a:rPr>
              <a:t>;      // margin top, right, bottom, left</a:t>
            </a:r>
            <a:br>
              <a:rPr lang="en-US" sz="2400" i="1" dirty="0" smtClean="0">
                <a:solidFill>
                  <a:schemeClr val="bg1"/>
                </a:solidFill>
              </a:rPr>
            </a:br>
            <a:r>
              <a:rPr lang="en-US" sz="2400" i="1" dirty="0">
                <a:solidFill>
                  <a:schemeClr val="bg1"/>
                </a:solidFill>
              </a:rPr>
              <a:t> </a:t>
            </a:r>
            <a:r>
              <a:rPr lang="en-US" sz="2400" i="1" dirty="0" smtClean="0">
                <a:solidFill>
                  <a:schemeClr val="bg1"/>
                </a:solidFill>
              </a:rPr>
              <a:t>    height: 30px;</a:t>
            </a:r>
            <a:br>
              <a:rPr lang="en-US" sz="2400" i="1" dirty="0" smtClean="0">
                <a:solidFill>
                  <a:schemeClr val="bg1"/>
                </a:solidFill>
              </a:rPr>
            </a:br>
            <a:r>
              <a:rPr lang="en-US" sz="2400" i="1" dirty="0">
                <a:solidFill>
                  <a:schemeClr val="bg1"/>
                </a:solidFill>
              </a:rPr>
              <a:t> </a:t>
            </a:r>
            <a:r>
              <a:rPr lang="en-US" sz="2400" i="1" dirty="0" smtClean="0">
                <a:solidFill>
                  <a:schemeClr val="bg1"/>
                </a:solidFill>
              </a:rPr>
              <a:t>    weight: 20 </a:t>
            </a:r>
            <a:r>
              <a:rPr lang="en-US" sz="2400" i="1" dirty="0" err="1" smtClean="0">
                <a:solidFill>
                  <a:schemeClr val="bg1"/>
                </a:solidFill>
              </a:rPr>
              <a:t>px</a:t>
            </a:r>
            <a:r>
              <a:rPr lang="en-US" sz="2400" i="1" dirty="0" smtClean="0">
                <a:solidFill>
                  <a:schemeClr val="bg1"/>
                </a:solidFill>
              </a:rPr>
              <a:t>;</a:t>
            </a:r>
            <a:br>
              <a:rPr lang="en-US" sz="2400" i="1" dirty="0" smtClean="0">
                <a:solidFill>
                  <a:schemeClr val="bg1"/>
                </a:solidFill>
              </a:rPr>
            </a:br>
            <a:r>
              <a:rPr lang="en-US" sz="2400" i="1" dirty="0">
                <a:solidFill>
                  <a:schemeClr val="bg1"/>
                </a:solidFill>
              </a:rPr>
              <a:t> </a:t>
            </a:r>
            <a:r>
              <a:rPr lang="en-US" sz="2400" i="1" dirty="0" smtClean="0">
                <a:solidFill>
                  <a:schemeClr val="bg1"/>
                </a:solidFill>
              </a:rPr>
              <a:t>    border: 25 </a:t>
            </a:r>
            <a:r>
              <a:rPr lang="en-US" sz="2400" i="1" dirty="0" err="1" smtClean="0">
                <a:solidFill>
                  <a:schemeClr val="bg1"/>
                </a:solidFill>
              </a:rPr>
              <a:t>px</a:t>
            </a:r>
            <a:r>
              <a:rPr lang="en-US" sz="2400" i="1" dirty="0" smtClean="0">
                <a:solidFill>
                  <a:schemeClr val="bg1"/>
                </a:solidFill>
              </a:rPr>
              <a:t>;</a:t>
            </a:r>
            <a:br>
              <a:rPr lang="en-US" sz="2400" i="1" dirty="0" smtClean="0">
                <a:solidFill>
                  <a:schemeClr val="bg1"/>
                </a:solidFill>
              </a:rPr>
            </a:br>
            <a:r>
              <a:rPr lang="en-US" sz="2400" i="1" dirty="0">
                <a:solidFill>
                  <a:schemeClr val="bg1"/>
                </a:solidFill>
              </a:rPr>
              <a:t> </a:t>
            </a:r>
            <a:r>
              <a:rPr lang="en-US" sz="2400" i="1" dirty="0" smtClean="0">
                <a:solidFill>
                  <a:schemeClr val="bg1"/>
                </a:solidFill>
              </a:rPr>
              <a:t>    padding: 30px 40px 50px 60 </a:t>
            </a:r>
            <a:r>
              <a:rPr lang="en-US" sz="2400" i="1" dirty="0" err="1" smtClean="0">
                <a:solidFill>
                  <a:schemeClr val="bg1"/>
                </a:solidFill>
              </a:rPr>
              <a:t>px</a:t>
            </a:r>
            <a:r>
              <a:rPr lang="en-US" sz="2400" i="1" dirty="0" smtClean="0">
                <a:solidFill>
                  <a:schemeClr val="bg1"/>
                </a:solidFill>
              </a:rPr>
              <a:t>;</a:t>
            </a:r>
            <a:br>
              <a:rPr lang="en-US" sz="2400" i="1" dirty="0" smtClean="0">
                <a:solidFill>
                  <a:schemeClr val="bg1"/>
                </a:solidFill>
              </a:rPr>
            </a:br>
            <a:r>
              <a:rPr lang="en-US" sz="2400" i="1" dirty="0">
                <a:solidFill>
                  <a:schemeClr val="bg1"/>
                </a:solidFill>
              </a:rPr>
              <a:t> </a:t>
            </a:r>
            <a:r>
              <a:rPr lang="en-US" sz="2400" i="1" dirty="0" smtClean="0">
                <a:solidFill>
                  <a:schemeClr val="bg1"/>
                </a:solidFill>
              </a:rPr>
              <a:t>    background-color: yellow;</a:t>
            </a:r>
            <a:br>
              <a:rPr lang="en-US" sz="2400" i="1" dirty="0" smtClean="0">
                <a:solidFill>
                  <a:schemeClr val="bg1"/>
                </a:solidFill>
              </a:rPr>
            </a:br>
            <a:r>
              <a:rPr lang="en-US" sz="2400" i="1" dirty="0">
                <a:solidFill>
                  <a:schemeClr val="bg1"/>
                </a:solidFill>
              </a:rPr>
              <a:t> </a:t>
            </a:r>
            <a:r>
              <a:rPr lang="en-US" sz="2400" i="1" dirty="0" smtClean="0">
                <a:solidFill>
                  <a:schemeClr val="bg1"/>
                </a:solidFill>
              </a:rPr>
              <a:t> }</a:t>
            </a:r>
            <a:br>
              <a:rPr lang="en-US" sz="2400" i="1" dirty="0" smtClean="0">
                <a:solidFill>
                  <a:schemeClr val="bg1"/>
                </a:solidFill>
              </a:rPr>
            </a:br>
            <a:r>
              <a:rPr lang="en-US" sz="2400" i="1" dirty="0">
                <a:solidFill>
                  <a:schemeClr val="bg1"/>
                </a:solidFill>
              </a:rPr>
              <a:t/>
            </a:r>
            <a:br>
              <a:rPr lang="en-US" sz="2400" i="1" dirty="0">
                <a:solidFill>
                  <a:schemeClr val="bg1"/>
                </a:solidFill>
              </a:rPr>
            </a:br>
            <a:r>
              <a:rPr lang="en-US" sz="2200" dirty="0" smtClean="0">
                <a:solidFill>
                  <a:schemeClr val="bg1"/>
                </a:solidFill>
              </a:rPr>
              <a:t>The </a:t>
            </a:r>
            <a:r>
              <a:rPr lang="en-US" sz="2200" b="1" dirty="0" smtClean="0">
                <a:solidFill>
                  <a:schemeClr val="bg1"/>
                </a:solidFill>
              </a:rPr>
              <a:t>four pixel </a:t>
            </a:r>
            <a:r>
              <a:rPr lang="en-US" sz="2200" dirty="0" smtClean="0">
                <a:solidFill>
                  <a:schemeClr val="bg1"/>
                </a:solidFill>
              </a:rPr>
              <a:t>values of margin and padding shows the top, right, bottom and left spacing.</a:t>
            </a:r>
            <a:br>
              <a:rPr lang="en-US" sz="2200" dirty="0" smtClean="0">
                <a:solidFill>
                  <a:schemeClr val="bg1"/>
                </a:solidFill>
              </a:rPr>
            </a:br>
            <a:r>
              <a:rPr lang="en-US" sz="2200" dirty="0" smtClean="0">
                <a:solidFill>
                  <a:schemeClr val="bg1"/>
                </a:solidFill>
              </a:rPr>
              <a:t>When only </a:t>
            </a:r>
            <a:r>
              <a:rPr lang="en-US" sz="2200" b="1" dirty="0" smtClean="0">
                <a:solidFill>
                  <a:schemeClr val="bg1"/>
                </a:solidFill>
              </a:rPr>
              <a:t>three values </a:t>
            </a:r>
            <a:r>
              <a:rPr lang="en-US" sz="2200" dirty="0" smtClean="0">
                <a:solidFill>
                  <a:schemeClr val="bg1"/>
                </a:solidFill>
              </a:rPr>
              <a:t>are given (margin: 10px 20px 30px;) then it refers to top, left as well as right, and bottom spacing.</a:t>
            </a:r>
            <a:br>
              <a:rPr lang="en-US" sz="2200" dirty="0" smtClean="0">
                <a:solidFill>
                  <a:schemeClr val="bg1"/>
                </a:solidFill>
              </a:rPr>
            </a:br>
            <a:r>
              <a:rPr lang="en-US" sz="2200" dirty="0" smtClean="0">
                <a:solidFill>
                  <a:schemeClr val="bg1"/>
                </a:solidFill>
              </a:rPr>
              <a:t>When only </a:t>
            </a:r>
            <a:r>
              <a:rPr lang="en-US" sz="2200" b="1" dirty="0" smtClean="0">
                <a:solidFill>
                  <a:schemeClr val="bg1"/>
                </a:solidFill>
              </a:rPr>
              <a:t>two values </a:t>
            </a:r>
            <a:r>
              <a:rPr lang="en-US" sz="2200" dirty="0" smtClean="0">
                <a:solidFill>
                  <a:schemeClr val="bg1"/>
                </a:solidFill>
              </a:rPr>
              <a:t>are given (margin: 10px 20px;) then the first value refers to top as well bottom spacing and the second refers to left as well right.</a:t>
            </a:r>
            <a:br>
              <a:rPr lang="en-US" sz="2200" dirty="0" smtClean="0">
                <a:solidFill>
                  <a:schemeClr val="bg1"/>
                </a:solidFill>
              </a:rPr>
            </a:br>
            <a:r>
              <a:rPr lang="en-US" sz="2200" dirty="0" smtClean="0">
                <a:solidFill>
                  <a:schemeClr val="bg1"/>
                </a:solidFill>
              </a:rPr>
              <a:t>When only </a:t>
            </a:r>
            <a:r>
              <a:rPr lang="en-US" sz="2200" b="1" dirty="0" smtClean="0">
                <a:solidFill>
                  <a:schemeClr val="bg1"/>
                </a:solidFill>
              </a:rPr>
              <a:t>one value </a:t>
            </a:r>
            <a:r>
              <a:rPr lang="en-US" sz="2200" dirty="0" smtClean="0">
                <a:solidFill>
                  <a:schemeClr val="bg1"/>
                </a:solidFill>
              </a:rPr>
              <a:t>is given (margin: 20px;) then all the four takes the same spacing.</a:t>
            </a:r>
            <a:endParaRPr lang="en-US" i="1" dirty="0">
              <a:solidFill>
                <a:schemeClr val="bg1"/>
              </a:solidFill>
            </a:endParaRPr>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4</a:t>
            </a:fld>
            <a:endParaRPr lang="en-US"/>
          </a:p>
        </p:txBody>
      </p:sp>
      <p:sp>
        <p:nvSpPr>
          <p:cNvPr id="5" name="Rectangle 4"/>
          <p:cNvSpPr/>
          <p:nvPr/>
        </p:nvSpPr>
        <p:spPr>
          <a:xfrm>
            <a:off x="3505200" y="25238"/>
            <a:ext cx="1786899" cy="523220"/>
          </a:xfrm>
          <a:prstGeom prst="rect">
            <a:avLst/>
          </a:prstGeom>
        </p:spPr>
        <p:txBody>
          <a:bodyPr wrap="none">
            <a:spAutoFit/>
          </a:bodyPr>
          <a:lstStyle/>
          <a:p>
            <a:r>
              <a:rPr lang="en-US" sz="2800" b="1" dirty="0">
                <a:solidFill>
                  <a:schemeClr val="bg1"/>
                </a:solidFill>
              </a:rPr>
              <a:t>Box Model</a:t>
            </a:r>
            <a:endParaRPr lang="en-US" sz="2800" dirty="0">
              <a:solidFill>
                <a:schemeClr val="bg1"/>
              </a:solidFill>
            </a:endParaRPr>
          </a:p>
        </p:txBody>
      </p:sp>
    </p:spTree>
    <p:extLst>
      <p:ext uri="{BB962C8B-B14F-4D97-AF65-F5344CB8AC3E}">
        <p14:creationId xmlns:p14="http://schemas.microsoft.com/office/powerpoint/2010/main" val="260131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15400" cy="6553200"/>
          </a:xfrm>
        </p:spPr>
        <p:txBody>
          <a:bodyPr>
            <a:normAutofit fontScale="90000"/>
          </a:bodyPr>
          <a:lstStyle/>
          <a:p>
            <a:pPr algn="l"/>
            <a:r>
              <a:rPr lang="en-US" sz="2400" dirty="0" smtClean="0">
                <a:solidFill>
                  <a:schemeClr val="bg1"/>
                </a:solidFill>
              </a:rPr>
              <a:t>The border-radius is basically used to bring out a shape for the border i.e., a rounded corner or a circular corner, where the radius is half the value of the width value.  There are four combinations of the border-radius;</a:t>
            </a:r>
            <a:br>
              <a:rPr lang="en-US" sz="2400" dirty="0" smtClean="0">
                <a:solidFill>
                  <a:schemeClr val="bg1"/>
                </a:solidFill>
              </a:rPr>
            </a:br>
            <a:r>
              <a:rPr lang="en-US" sz="2400" dirty="0" smtClean="0">
                <a:solidFill>
                  <a:schemeClr val="bg1"/>
                </a:solidFill>
              </a:rPr>
              <a:t>{</a:t>
            </a:r>
            <a:br>
              <a:rPr lang="en-US" sz="2400" dirty="0" smtClean="0">
                <a:solidFill>
                  <a:schemeClr val="bg1"/>
                </a:solidFill>
              </a:rPr>
            </a:br>
            <a:r>
              <a:rPr lang="en-US" sz="2400" dirty="0" smtClean="0">
                <a:solidFill>
                  <a:schemeClr val="bg1"/>
                </a:solidFill>
              </a:rPr>
              <a:t>    </a:t>
            </a:r>
            <a:r>
              <a:rPr lang="en-US" sz="2400" b="1" dirty="0" smtClean="0">
                <a:solidFill>
                  <a:schemeClr val="bg1"/>
                </a:solidFill>
              </a:rPr>
              <a:t>border-top-left-radius: 10px;</a:t>
            </a:r>
            <a:br>
              <a:rPr lang="en-US" sz="2400" b="1" dirty="0" smtClean="0">
                <a:solidFill>
                  <a:schemeClr val="bg1"/>
                </a:solidFill>
              </a:rPr>
            </a:br>
            <a:r>
              <a:rPr lang="en-US" sz="2400" b="1" dirty="0" smtClean="0">
                <a:solidFill>
                  <a:schemeClr val="bg1"/>
                </a:solidFill>
              </a:rPr>
              <a:t>    border-top-right-radius: 15px;</a:t>
            </a:r>
            <a:br>
              <a:rPr lang="en-US" sz="2400" b="1" dirty="0" smtClean="0">
                <a:solidFill>
                  <a:schemeClr val="bg1"/>
                </a:solidFill>
              </a:rPr>
            </a:br>
            <a:r>
              <a:rPr lang="en-US" sz="2400" b="1" dirty="0" smtClean="0">
                <a:solidFill>
                  <a:schemeClr val="bg1"/>
                </a:solidFill>
              </a:rPr>
              <a:t>    border-bottom-left-radius: 10px;</a:t>
            </a:r>
            <a:br>
              <a:rPr lang="en-US" sz="2400" b="1" dirty="0" smtClean="0">
                <a:solidFill>
                  <a:schemeClr val="bg1"/>
                </a:solidFill>
              </a:rPr>
            </a:br>
            <a:r>
              <a:rPr lang="en-US" sz="2400" b="1" dirty="0" smtClean="0">
                <a:solidFill>
                  <a:schemeClr val="bg1"/>
                </a:solidFill>
              </a:rPr>
              <a:t>    border-bottom-right-radius; 15px;</a:t>
            </a:r>
            <a:br>
              <a:rPr lang="en-US" sz="2400" b="1" dirty="0" smtClean="0">
                <a:solidFill>
                  <a:schemeClr val="bg1"/>
                </a:solidFill>
              </a:rPr>
            </a:br>
            <a:r>
              <a:rPr lang="en-US" sz="2400" b="1" dirty="0" smtClean="0">
                <a:solidFill>
                  <a:schemeClr val="bg1"/>
                </a:solidFill>
              </a:rPr>
              <a:t>}</a:t>
            </a:r>
            <a:r>
              <a:rPr lang="en-US" sz="2400" dirty="0" smtClean="0">
                <a:solidFill>
                  <a:schemeClr val="bg1"/>
                </a:solidFill>
              </a:rPr>
              <a:t/>
            </a:r>
            <a:br>
              <a:rPr lang="en-US" sz="2400" dirty="0" smtClean="0">
                <a:solidFill>
                  <a:schemeClr val="bg1"/>
                </a:solidFill>
              </a:rPr>
            </a:br>
            <a:r>
              <a:rPr lang="en-US" sz="2400" dirty="0" smtClean="0">
                <a:solidFill>
                  <a:schemeClr val="bg1"/>
                </a:solidFill>
              </a:rPr>
              <a:t>We also can assign a style for the border by selecting it to be dotted, solid, double, dashed, groove, ridge, inset , outset, none and hidden.</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b="1" i="1" dirty="0" smtClean="0">
                <a:solidFill>
                  <a:schemeClr val="bg1"/>
                </a:solidFill>
              </a:rPr>
              <a:t>Note:</a:t>
            </a:r>
            <a:r>
              <a:rPr lang="en-US" sz="2400" dirty="0" smtClean="0">
                <a:solidFill>
                  <a:schemeClr val="bg1"/>
                </a:solidFill>
              </a:rPr>
              <a:t> We need to understand that the height and width set for the element represents only the height and width of the content and not of the box elements. The complete height or width of the element will be the summation of the heights of all the four box model component.</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b="1" i="1" dirty="0" smtClean="0">
                <a:solidFill>
                  <a:schemeClr val="bg1"/>
                </a:solidFill>
              </a:rPr>
              <a:t>height = content height + border height + padding height  + margin height</a:t>
            </a:r>
            <a:endParaRPr lang="en-US" sz="2400" b="1" i="1" dirty="0">
              <a:solidFill>
                <a:schemeClr val="bg1"/>
              </a:solidFill>
            </a:endParaRPr>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5</a:t>
            </a:fld>
            <a:endParaRPr lang="en-US"/>
          </a:p>
        </p:txBody>
      </p:sp>
    </p:spTree>
    <p:extLst>
      <p:ext uri="{BB962C8B-B14F-4D97-AF65-F5344CB8AC3E}">
        <p14:creationId xmlns:p14="http://schemas.microsoft.com/office/powerpoint/2010/main" val="232960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9050"/>
            <a:ext cx="10477500" cy="681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80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705600"/>
          </a:xfrm>
        </p:spPr>
        <p:txBody>
          <a:bodyPr>
            <a:noAutofit/>
          </a:bodyPr>
          <a:lstStyle/>
          <a:p>
            <a:pPr algn="l"/>
            <a:r>
              <a:rPr lang="en-US" sz="2400" dirty="0">
                <a:solidFill>
                  <a:schemeClr val="bg1"/>
                </a:solidFill>
              </a:rPr>
              <a:t>dotted - </a:t>
            </a:r>
            <a:r>
              <a:rPr lang="en-US" sz="2400" dirty="0" smtClean="0">
                <a:solidFill>
                  <a:schemeClr val="bg1"/>
                </a:solidFill>
              </a:rPr>
              <a:t>gives a </a:t>
            </a:r>
            <a:r>
              <a:rPr lang="en-US" sz="2400" dirty="0">
                <a:solidFill>
                  <a:schemeClr val="bg1"/>
                </a:solidFill>
              </a:rPr>
              <a:t>dotted border</a:t>
            </a:r>
            <a:br>
              <a:rPr lang="en-US" sz="2400" dirty="0">
                <a:solidFill>
                  <a:schemeClr val="bg1"/>
                </a:solidFill>
              </a:rPr>
            </a:br>
            <a:r>
              <a:rPr lang="en-US" sz="2400" dirty="0">
                <a:solidFill>
                  <a:schemeClr val="bg1"/>
                </a:solidFill>
              </a:rPr>
              <a:t>dashed - </a:t>
            </a:r>
            <a:r>
              <a:rPr lang="en-US" sz="2400" dirty="0" smtClean="0">
                <a:solidFill>
                  <a:schemeClr val="bg1"/>
                </a:solidFill>
              </a:rPr>
              <a:t>gives a </a:t>
            </a:r>
            <a:r>
              <a:rPr lang="en-US" sz="2400" dirty="0">
                <a:solidFill>
                  <a:schemeClr val="bg1"/>
                </a:solidFill>
              </a:rPr>
              <a:t>dashed border</a:t>
            </a:r>
            <a:br>
              <a:rPr lang="en-US" sz="2400" dirty="0">
                <a:solidFill>
                  <a:schemeClr val="bg1"/>
                </a:solidFill>
              </a:rPr>
            </a:br>
            <a:r>
              <a:rPr lang="en-US" sz="2400" dirty="0">
                <a:solidFill>
                  <a:schemeClr val="bg1"/>
                </a:solidFill>
              </a:rPr>
              <a:t>solid - </a:t>
            </a:r>
            <a:r>
              <a:rPr lang="en-US" sz="2400" dirty="0" smtClean="0">
                <a:solidFill>
                  <a:schemeClr val="bg1"/>
                </a:solidFill>
              </a:rPr>
              <a:t>gives a </a:t>
            </a:r>
            <a:r>
              <a:rPr lang="en-US" sz="2400" dirty="0">
                <a:solidFill>
                  <a:schemeClr val="bg1"/>
                </a:solidFill>
              </a:rPr>
              <a:t>solid border</a:t>
            </a:r>
            <a:br>
              <a:rPr lang="en-US" sz="2400" dirty="0">
                <a:solidFill>
                  <a:schemeClr val="bg1"/>
                </a:solidFill>
              </a:rPr>
            </a:br>
            <a:r>
              <a:rPr lang="en-US" sz="2400" dirty="0">
                <a:solidFill>
                  <a:schemeClr val="bg1"/>
                </a:solidFill>
              </a:rPr>
              <a:t>double - </a:t>
            </a:r>
            <a:r>
              <a:rPr lang="en-US" sz="2400" dirty="0" smtClean="0">
                <a:solidFill>
                  <a:schemeClr val="bg1"/>
                </a:solidFill>
              </a:rPr>
              <a:t>gives </a:t>
            </a:r>
            <a:r>
              <a:rPr lang="en-US" sz="2400" dirty="0">
                <a:solidFill>
                  <a:schemeClr val="bg1"/>
                </a:solidFill>
              </a:rPr>
              <a:t>a double border</a:t>
            </a:r>
            <a:br>
              <a:rPr lang="en-US" sz="2400" dirty="0">
                <a:solidFill>
                  <a:schemeClr val="bg1"/>
                </a:solidFill>
              </a:rPr>
            </a:br>
            <a:r>
              <a:rPr lang="en-US" sz="2400" dirty="0">
                <a:solidFill>
                  <a:schemeClr val="bg1"/>
                </a:solidFill>
              </a:rPr>
              <a:t>groove - </a:t>
            </a:r>
            <a:r>
              <a:rPr lang="en-US" sz="2400" dirty="0" smtClean="0">
                <a:solidFill>
                  <a:schemeClr val="bg1"/>
                </a:solidFill>
              </a:rPr>
              <a:t>gives </a:t>
            </a:r>
            <a:r>
              <a:rPr lang="en-US" sz="2400" dirty="0">
                <a:solidFill>
                  <a:schemeClr val="bg1"/>
                </a:solidFill>
              </a:rPr>
              <a:t>a 3D grooved </a:t>
            </a:r>
            <a:r>
              <a:rPr lang="en-US" sz="2400" dirty="0" smtClean="0">
                <a:solidFill>
                  <a:schemeClr val="bg1"/>
                </a:solidFill>
              </a:rPr>
              <a:t>effect which depends </a:t>
            </a:r>
            <a:r>
              <a:rPr lang="en-US" sz="2400" dirty="0">
                <a:solidFill>
                  <a:schemeClr val="bg1"/>
                </a:solidFill>
              </a:rPr>
              <a:t>on the border-color </a:t>
            </a:r>
            <a:br>
              <a:rPr lang="en-US" sz="2400" dirty="0">
                <a:solidFill>
                  <a:schemeClr val="bg1"/>
                </a:solidFill>
              </a:rPr>
            </a:br>
            <a:r>
              <a:rPr lang="en-US" sz="2400" dirty="0">
                <a:solidFill>
                  <a:schemeClr val="bg1"/>
                </a:solidFill>
              </a:rPr>
              <a:t>ridge - </a:t>
            </a:r>
            <a:r>
              <a:rPr lang="en-US" sz="2400" dirty="0" smtClean="0">
                <a:solidFill>
                  <a:schemeClr val="bg1"/>
                </a:solidFill>
              </a:rPr>
              <a:t>gives </a:t>
            </a:r>
            <a:r>
              <a:rPr lang="en-US" sz="2400" dirty="0">
                <a:solidFill>
                  <a:schemeClr val="bg1"/>
                </a:solidFill>
              </a:rPr>
              <a:t>a 3D ridged </a:t>
            </a:r>
            <a:r>
              <a:rPr lang="en-US" sz="2400" dirty="0" smtClean="0">
                <a:solidFill>
                  <a:schemeClr val="bg1"/>
                </a:solidFill>
              </a:rPr>
              <a:t>border which </a:t>
            </a:r>
            <a:r>
              <a:rPr lang="en-US" sz="2400" dirty="0">
                <a:solidFill>
                  <a:schemeClr val="bg1"/>
                </a:solidFill>
              </a:rPr>
              <a:t>depends on the border-color </a:t>
            </a:r>
            <a:br>
              <a:rPr lang="en-US" sz="2400" dirty="0">
                <a:solidFill>
                  <a:schemeClr val="bg1"/>
                </a:solidFill>
              </a:rPr>
            </a:br>
            <a:r>
              <a:rPr lang="en-US" sz="2400" dirty="0">
                <a:solidFill>
                  <a:schemeClr val="bg1"/>
                </a:solidFill>
              </a:rPr>
              <a:t>inset - </a:t>
            </a:r>
            <a:r>
              <a:rPr lang="en-US" sz="2400" dirty="0" smtClean="0">
                <a:solidFill>
                  <a:schemeClr val="bg1"/>
                </a:solidFill>
              </a:rPr>
              <a:t>gives </a:t>
            </a:r>
            <a:r>
              <a:rPr lang="en-US" sz="2400" dirty="0">
                <a:solidFill>
                  <a:schemeClr val="bg1"/>
                </a:solidFill>
              </a:rPr>
              <a:t>a 3D inset </a:t>
            </a:r>
            <a:r>
              <a:rPr lang="en-US" sz="2400" dirty="0" smtClean="0">
                <a:solidFill>
                  <a:schemeClr val="bg1"/>
                </a:solidFill>
              </a:rPr>
              <a:t>border which </a:t>
            </a:r>
            <a:r>
              <a:rPr lang="en-US" sz="2400" dirty="0">
                <a:solidFill>
                  <a:schemeClr val="bg1"/>
                </a:solidFill>
              </a:rPr>
              <a:t>depends on the border-color </a:t>
            </a:r>
            <a:br>
              <a:rPr lang="en-US" sz="2400" dirty="0">
                <a:solidFill>
                  <a:schemeClr val="bg1"/>
                </a:solidFill>
              </a:rPr>
            </a:br>
            <a:r>
              <a:rPr lang="en-US" sz="2400" dirty="0">
                <a:solidFill>
                  <a:schemeClr val="bg1"/>
                </a:solidFill>
              </a:rPr>
              <a:t>outset - </a:t>
            </a:r>
            <a:r>
              <a:rPr lang="en-US" sz="2400" dirty="0" smtClean="0">
                <a:solidFill>
                  <a:schemeClr val="bg1"/>
                </a:solidFill>
              </a:rPr>
              <a:t>gives </a:t>
            </a:r>
            <a:r>
              <a:rPr lang="en-US" sz="2400" dirty="0">
                <a:solidFill>
                  <a:schemeClr val="bg1"/>
                </a:solidFill>
              </a:rPr>
              <a:t>a 3D outset </a:t>
            </a:r>
            <a:r>
              <a:rPr lang="en-US" sz="2400" dirty="0" smtClean="0">
                <a:solidFill>
                  <a:schemeClr val="bg1"/>
                </a:solidFill>
              </a:rPr>
              <a:t>border which depends </a:t>
            </a:r>
            <a:r>
              <a:rPr lang="en-US" sz="2400" dirty="0">
                <a:solidFill>
                  <a:schemeClr val="bg1"/>
                </a:solidFill>
              </a:rPr>
              <a:t>on the border-color </a:t>
            </a:r>
            <a:br>
              <a:rPr lang="en-US" sz="2400" dirty="0">
                <a:solidFill>
                  <a:schemeClr val="bg1"/>
                </a:solidFill>
              </a:rPr>
            </a:br>
            <a:r>
              <a:rPr lang="en-US" sz="2400" dirty="0">
                <a:solidFill>
                  <a:schemeClr val="bg1"/>
                </a:solidFill>
              </a:rPr>
              <a:t>none - </a:t>
            </a:r>
            <a:r>
              <a:rPr lang="en-US" sz="2400" dirty="0" smtClean="0">
                <a:solidFill>
                  <a:schemeClr val="bg1"/>
                </a:solidFill>
              </a:rPr>
              <a:t>shows </a:t>
            </a:r>
            <a:r>
              <a:rPr lang="en-US" sz="2400" dirty="0">
                <a:solidFill>
                  <a:schemeClr val="bg1"/>
                </a:solidFill>
              </a:rPr>
              <a:t>no border</a:t>
            </a:r>
            <a:br>
              <a:rPr lang="en-US" sz="2400" dirty="0">
                <a:solidFill>
                  <a:schemeClr val="bg1"/>
                </a:solidFill>
              </a:rPr>
            </a:br>
            <a:r>
              <a:rPr lang="en-US" sz="2400" dirty="0">
                <a:solidFill>
                  <a:schemeClr val="bg1"/>
                </a:solidFill>
              </a:rPr>
              <a:t>hidden - </a:t>
            </a:r>
            <a:r>
              <a:rPr lang="en-US" sz="2400" dirty="0" smtClean="0">
                <a:solidFill>
                  <a:schemeClr val="bg1"/>
                </a:solidFill>
              </a:rPr>
              <a:t>shows </a:t>
            </a:r>
            <a:r>
              <a:rPr lang="en-US" sz="2400" dirty="0">
                <a:solidFill>
                  <a:schemeClr val="bg1"/>
                </a:solidFill>
              </a:rPr>
              <a:t>a hidden border</a:t>
            </a:r>
            <a:br>
              <a:rPr lang="en-US" sz="2400" dirty="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The</a:t>
            </a:r>
            <a:r>
              <a:rPr lang="en-US" sz="2400" dirty="0">
                <a:solidFill>
                  <a:schemeClr val="bg1"/>
                </a:solidFill>
              </a:rPr>
              <a:t> border-style property </a:t>
            </a:r>
            <a:r>
              <a:rPr lang="en-US" sz="2400" dirty="0" smtClean="0">
                <a:solidFill>
                  <a:schemeClr val="bg1"/>
                </a:solidFill>
              </a:rPr>
              <a:t>can be one or different four </a:t>
            </a:r>
            <a:r>
              <a:rPr lang="en-US" sz="2400" dirty="0">
                <a:solidFill>
                  <a:schemeClr val="bg1"/>
                </a:solidFill>
              </a:rPr>
              <a:t>values </a:t>
            </a:r>
            <a:r>
              <a:rPr lang="en-US" sz="2400" dirty="0" smtClean="0">
                <a:solidFill>
                  <a:schemeClr val="bg1"/>
                </a:solidFill>
              </a:rPr>
              <a:t>(each referring the border for the </a:t>
            </a:r>
            <a:r>
              <a:rPr lang="en-US" sz="2400" dirty="0">
                <a:solidFill>
                  <a:schemeClr val="bg1"/>
                </a:solidFill>
              </a:rPr>
              <a:t>top border, right border, bottom border, and the left border).</a:t>
            </a:r>
            <a:br>
              <a:rPr lang="en-US" sz="2400" dirty="0">
                <a:solidFill>
                  <a:schemeClr val="bg1"/>
                </a:solidFill>
              </a:rPr>
            </a:br>
            <a:endParaRPr lang="en-US" sz="2400" dirty="0">
              <a:solidFill>
                <a:schemeClr val="bg1"/>
              </a:solidFill>
            </a:endParaRPr>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3A7EF46A-4528-4CA5-9C88-915CE7D52EE8}" type="slidenum">
              <a:rPr lang="en-US" smtClean="0"/>
              <a:t>7</a:t>
            </a:fld>
            <a:endParaRPr lang="en-US"/>
          </a:p>
        </p:txBody>
      </p:sp>
    </p:spTree>
    <p:extLst>
      <p:ext uri="{BB962C8B-B14F-4D97-AF65-F5344CB8AC3E}">
        <p14:creationId xmlns:p14="http://schemas.microsoft.com/office/powerpoint/2010/main" val="277760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2400"/>
            <a:ext cx="9067800" cy="6553200"/>
          </a:xfrm>
        </p:spPr>
        <p:txBody>
          <a:bodyPr>
            <a:normAutofit fontScale="90000"/>
          </a:bodyPr>
          <a:lstStyle/>
          <a:p>
            <a:pPr algn="l"/>
            <a:r>
              <a:rPr lang="en-US" sz="3600" b="1" dirty="0" smtClean="0">
                <a:solidFill>
                  <a:schemeClr val="bg1"/>
                </a:solidFill>
              </a:rPr>
              <a:t>				Backgrounds</a:t>
            </a:r>
            <a:br>
              <a:rPr lang="en-US" sz="3600" b="1" dirty="0" smtClean="0">
                <a:solidFill>
                  <a:schemeClr val="bg1"/>
                </a:solidFill>
              </a:rPr>
            </a:br>
            <a:r>
              <a:rPr lang="en-US" sz="3600" b="1" dirty="0" smtClean="0">
                <a:solidFill>
                  <a:schemeClr val="bg1"/>
                </a:solidFill>
              </a:rPr>
              <a:t/>
            </a:r>
            <a:br>
              <a:rPr lang="en-US" sz="3600" b="1" dirty="0" smtClean="0">
                <a:solidFill>
                  <a:schemeClr val="bg1"/>
                </a:solidFill>
              </a:rPr>
            </a:br>
            <a:r>
              <a:rPr lang="en-US" sz="3200" dirty="0" smtClean="0">
                <a:solidFill>
                  <a:schemeClr val="bg1"/>
                </a:solidFill>
              </a:rPr>
              <a:t>CSS </a:t>
            </a:r>
            <a:r>
              <a:rPr lang="en-US" sz="3200" dirty="0">
                <a:solidFill>
                  <a:schemeClr val="bg1"/>
                </a:solidFill>
              </a:rPr>
              <a:t>background is used to represent the elements background effects like color, image, gradient, size</a:t>
            </a:r>
            <a:r>
              <a:rPr lang="en-US" sz="3200" dirty="0" smtClean="0">
                <a:solidFill>
                  <a:schemeClr val="bg1"/>
                </a:solidFill>
              </a:rPr>
              <a:t>, repetition </a:t>
            </a:r>
            <a:r>
              <a:rPr lang="en-US" sz="3200" dirty="0">
                <a:solidFill>
                  <a:schemeClr val="bg1"/>
                </a:solidFill>
              </a:rPr>
              <a:t>and position</a:t>
            </a:r>
            <a:r>
              <a:rPr lang="en-US" sz="3200" dirty="0" smtClean="0">
                <a:solidFill>
                  <a:schemeClr val="bg1"/>
                </a:solidFill>
              </a:rPr>
              <a:t>. There are various properties of background namely;</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2000" dirty="0" smtClean="0">
                <a:solidFill>
                  <a:schemeClr val="bg1"/>
                </a:solidFill>
              </a:rPr>
              <a:t>- </a:t>
            </a:r>
            <a:r>
              <a:rPr lang="en-US" sz="2700" dirty="0" smtClean="0">
                <a:solidFill>
                  <a:schemeClr val="bg1"/>
                </a:solidFill>
              </a:rPr>
              <a:t>background-color</a:t>
            </a:r>
            <a:br>
              <a:rPr lang="en-US" sz="2700" dirty="0" smtClean="0">
                <a:solidFill>
                  <a:schemeClr val="bg1"/>
                </a:solidFill>
              </a:rPr>
            </a:br>
            <a:r>
              <a:rPr lang="en-US" sz="2700" dirty="0" smtClean="0">
                <a:solidFill>
                  <a:schemeClr val="bg1"/>
                </a:solidFill>
              </a:rPr>
              <a:t>- background-gradient	// new type added in CSS3</a:t>
            </a:r>
            <a:r>
              <a:rPr lang="en-US" sz="2700" dirty="0">
                <a:solidFill>
                  <a:schemeClr val="bg1"/>
                </a:solidFill>
              </a:rPr>
              <a:t/>
            </a:r>
            <a:br>
              <a:rPr lang="en-US" sz="2700" dirty="0">
                <a:solidFill>
                  <a:schemeClr val="bg1"/>
                </a:solidFill>
              </a:rPr>
            </a:br>
            <a:r>
              <a:rPr lang="en-US" sz="2700" dirty="0" smtClean="0">
                <a:solidFill>
                  <a:schemeClr val="bg1"/>
                </a:solidFill>
              </a:rPr>
              <a:t>- background-image (single/multiple)</a:t>
            </a:r>
            <a:br>
              <a:rPr lang="en-US" sz="2700" dirty="0" smtClean="0">
                <a:solidFill>
                  <a:schemeClr val="bg1"/>
                </a:solidFill>
              </a:rPr>
            </a:br>
            <a:r>
              <a:rPr lang="en-US" sz="2700" dirty="0" smtClean="0">
                <a:solidFill>
                  <a:schemeClr val="bg1"/>
                </a:solidFill>
              </a:rPr>
              <a:t>- background-attachment</a:t>
            </a:r>
            <a:br>
              <a:rPr lang="en-US" sz="2700" dirty="0" smtClean="0">
                <a:solidFill>
                  <a:schemeClr val="bg1"/>
                </a:solidFill>
              </a:rPr>
            </a:br>
            <a:r>
              <a:rPr lang="en-US" sz="2700" dirty="0" smtClean="0">
                <a:solidFill>
                  <a:schemeClr val="bg1"/>
                </a:solidFill>
              </a:rPr>
              <a:t>- background-size</a:t>
            </a:r>
            <a:r>
              <a:rPr lang="en-US" sz="2700" dirty="0">
                <a:solidFill>
                  <a:schemeClr val="bg1"/>
                </a:solidFill>
              </a:rPr>
              <a:t/>
            </a:r>
            <a:br>
              <a:rPr lang="en-US" sz="2700" dirty="0">
                <a:solidFill>
                  <a:schemeClr val="bg1"/>
                </a:solidFill>
              </a:rPr>
            </a:br>
            <a:r>
              <a:rPr lang="en-US" sz="2700" dirty="0" smtClean="0">
                <a:solidFill>
                  <a:schemeClr val="bg1"/>
                </a:solidFill>
              </a:rPr>
              <a:t>- background-repeat </a:t>
            </a:r>
            <a:r>
              <a:rPr lang="en-US" sz="2700" dirty="0">
                <a:solidFill>
                  <a:schemeClr val="bg1"/>
                </a:solidFill>
              </a:rPr>
              <a:t>(repeat-x, repeat-y, no-repeat)</a:t>
            </a:r>
            <a:br>
              <a:rPr lang="en-US" sz="2700" dirty="0">
                <a:solidFill>
                  <a:schemeClr val="bg1"/>
                </a:solidFill>
              </a:rPr>
            </a:br>
            <a:r>
              <a:rPr lang="en-US" sz="2700" dirty="0" smtClean="0">
                <a:solidFill>
                  <a:schemeClr val="bg1"/>
                </a:solidFill>
              </a:rPr>
              <a:t>- background-attachment </a:t>
            </a:r>
            <a:r>
              <a:rPr lang="en-US" sz="2700" dirty="0">
                <a:solidFill>
                  <a:schemeClr val="bg1"/>
                </a:solidFill>
              </a:rPr>
              <a:t>(fixed, scroll)</a:t>
            </a:r>
            <a:br>
              <a:rPr lang="en-US" sz="2700" dirty="0">
                <a:solidFill>
                  <a:schemeClr val="bg1"/>
                </a:solidFill>
              </a:rPr>
            </a:br>
            <a:r>
              <a:rPr lang="en-US" sz="2700" dirty="0" smtClean="0">
                <a:solidFill>
                  <a:schemeClr val="bg1"/>
                </a:solidFill>
              </a:rPr>
              <a:t>- background-position(left top, left center, left bottom, right top, right center, right bottom, center top, center </a:t>
            </a:r>
            <a:r>
              <a:rPr lang="en-US" sz="2700" dirty="0" err="1" smtClean="0">
                <a:solidFill>
                  <a:schemeClr val="bg1"/>
                </a:solidFill>
              </a:rPr>
              <a:t>center</a:t>
            </a:r>
            <a:r>
              <a:rPr lang="en-US" sz="2700" dirty="0" smtClean="0">
                <a:solidFill>
                  <a:schemeClr val="bg1"/>
                </a:solidFill>
              </a:rPr>
              <a:t>, center </a:t>
            </a:r>
            <a:r>
              <a:rPr lang="en-US" sz="2700" dirty="0">
                <a:solidFill>
                  <a:schemeClr val="bg1"/>
                </a:solidFill>
              </a:rPr>
              <a:t>bottom</a:t>
            </a:r>
            <a:r>
              <a:rPr lang="en-US" sz="2700" dirty="0" smtClean="0">
                <a:solidFill>
                  <a:schemeClr val="bg1"/>
                </a:solidFill>
              </a:rPr>
              <a:t>)</a:t>
            </a:r>
            <a:endParaRPr lang="en-US" dirty="0">
              <a:solidFill>
                <a:schemeClr val="bg1"/>
              </a:solidFill>
            </a:endParaRPr>
          </a:p>
        </p:txBody>
      </p:sp>
      <p:sp>
        <p:nvSpPr>
          <p:cNvPr id="3" name="Footer Placeholder 2"/>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3A7EF46A-4528-4CA5-9C88-915CE7D52EE8}" type="slidenum">
              <a:rPr lang="en-US" smtClean="0">
                <a:solidFill>
                  <a:schemeClr val="bg1"/>
                </a:solidFill>
              </a:rPr>
              <a:t>8</a:t>
            </a:fld>
            <a:endParaRPr lang="en-US">
              <a:solidFill>
                <a:schemeClr val="bg1"/>
              </a:solidFill>
            </a:endParaRPr>
          </a:p>
        </p:txBody>
      </p:sp>
    </p:spTree>
    <p:extLst>
      <p:ext uri="{BB962C8B-B14F-4D97-AF65-F5344CB8AC3E}">
        <p14:creationId xmlns:p14="http://schemas.microsoft.com/office/powerpoint/2010/main" val="334030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553200"/>
          </a:xfrm>
        </p:spPr>
        <p:txBody>
          <a:bodyPr>
            <a:normAutofit lnSpcReduction="10000"/>
          </a:bodyPr>
          <a:lstStyle/>
          <a:p>
            <a:pPr marL="0" indent="0">
              <a:buNone/>
            </a:pPr>
            <a:r>
              <a:rPr lang="en-US" sz="2400" b="1" dirty="0" smtClean="0">
                <a:solidFill>
                  <a:schemeClr val="bg1"/>
                </a:solidFill>
              </a:rPr>
              <a:t>Background color: </a:t>
            </a:r>
            <a:r>
              <a:rPr lang="en-US" sz="2400" dirty="0" smtClean="0">
                <a:solidFill>
                  <a:schemeClr val="bg1"/>
                </a:solidFill>
              </a:rPr>
              <a:t>Here the color can be given as a text, hexadecimal, </a:t>
            </a:r>
            <a:r>
              <a:rPr lang="en-US" sz="2400" dirty="0" err="1" smtClean="0">
                <a:solidFill>
                  <a:schemeClr val="bg1"/>
                </a:solidFill>
              </a:rPr>
              <a:t>rgb</a:t>
            </a:r>
            <a:r>
              <a:rPr lang="en-US" sz="2400" dirty="0" smtClean="0">
                <a:solidFill>
                  <a:schemeClr val="bg1"/>
                </a:solidFill>
              </a:rPr>
              <a:t> value, or HSL </a:t>
            </a:r>
          </a:p>
          <a:p>
            <a:pPr marL="0" indent="0">
              <a:buNone/>
            </a:pPr>
            <a:r>
              <a:rPr lang="en-US" sz="2400" dirty="0">
                <a:solidFill>
                  <a:schemeClr val="bg1"/>
                </a:solidFill>
              </a:rPr>
              <a:t>	</a:t>
            </a:r>
            <a:r>
              <a:rPr lang="en-US" sz="2400" dirty="0" smtClean="0">
                <a:solidFill>
                  <a:schemeClr val="bg1"/>
                </a:solidFill>
              </a:rPr>
              <a:t>div</a:t>
            </a:r>
          </a:p>
          <a:p>
            <a:pPr marL="0" indent="0">
              <a:buNone/>
            </a:pPr>
            <a:r>
              <a:rPr lang="en-US" sz="2400" dirty="0">
                <a:solidFill>
                  <a:schemeClr val="bg1"/>
                </a:solidFill>
              </a:rPr>
              <a:t> </a:t>
            </a:r>
            <a:r>
              <a:rPr lang="en-US" sz="2400" dirty="0" smtClean="0">
                <a:solidFill>
                  <a:schemeClr val="bg1"/>
                </a:solidFill>
              </a:rPr>
              <a:t>	{ background-color: yellow;</a:t>
            </a:r>
          </a:p>
          <a:p>
            <a:pPr marL="0" indent="0">
              <a:buNone/>
            </a:pPr>
            <a:r>
              <a:rPr lang="en-US" sz="2400" dirty="0">
                <a:solidFill>
                  <a:schemeClr val="bg1"/>
                </a:solidFill>
              </a:rPr>
              <a:t>	</a:t>
            </a:r>
            <a:r>
              <a:rPr lang="en-US" sz="2400" dirty="0" smtClean="0">
                <a:solidFill>
                  <a:schemeClr val="bg1"/>
                </a:solidFill>
              </a:rPr>
              <a:t>  background-color: #0000ff;</a:t>
            </a:r>
          </a:p>
          <a:p>
            <a:pPr marL="0" indent="0">
              <a:buNone/>
            </a:pPr>
            <a:r>
              <a:rPr lang="en-US" sz="2400" dirty="0">
                <a:solidFill>
                  <a:schemeClr val="bg1"/>
                </a:solidFill>
              </a:rPr>
              <a:t> </a:t>
            </a:r>
            <a:r>
              <a:rPr lang="en-US" sz="2400" dirty="0" smtClean="0">
                <a:solidFill>
                  <a:schemeClr val="bg1"/>
                </a:solidFill>
              </a:rPr>
              <a:t>	  background-color: </a:t>
            </a:r>
            <a:r>
              <a:rPr lang="en-US" sz="2400" dirty="0" err="1" smtClean="0">
                <a:solidFill>
                  <a:schemeClr val="bg1"/>
                </a:solidFill>
              </a:rPr>
              <a:t>rgb</a:t>
            </a:r>
            <a:r>
              <a:rPr lang="en-US" sz="2400" dirty="0" smtClean="0">
                <a:solidFill>
                  <a:schemeClr val="bg1"/>
                </a:solidFill>
              </a:rPr>
              <a:t>(20,20,20);</a:t>
            </a:r>
          </a:p>
          <a:p>
            <a:pPr marL="0" indent="0">
              <a:buNone/>
            </a:pPr>
            <a:r>
              <a:rPr lang="en-US" sz="2400" dirty="0">
                <a:solidFill>
                  <a:schemeClr val="bg1"/>
                </a:solidFill>
              </a:rPr>
              <a:t>	</a:t>
            </a:r>
            <a:r>
              <a:rPr lang="en-US" sz="2400" dirty="0" smtClean="0">
                <a:solidFill>
                  <a:schemeClr val="bg1"/>
                </a:solidFill>
              </a:rPr>
              <a:t>  background-color: </a:t>
            </a:r>
            <a:r>
              <a:rPr lang="en-US" sz="2400" dirty="0" err="1" smtClean="0">
                <a:solidFill>
                  <a:schemeClr val="bg1"/>
                </a:solidFill>
              </a:rPr>
              <a:t>hsl</a:t>
            </a:r>
            <a:r>
              <a:rPr lang="en-US" sz="2400" dirty="0" smtClean="0">
                <a:solidFill>
                  <a:schemeClr val="bg1"/>
                </a:solidFill>
              </a:rPr>
              <a:t>(170, 40%,60%);</a:t>
            </a:r>
          </a:p>
          <a:p>
            <a:pPr marL="0" indent="0">
              <a:buNone/>
            </a:pPr>
            <a:r>
              <a:rPr lang="en-US" sz="2400" dirty="0">
                <a:solidFill>
                  <a:schemeClr val="bg1"/>
                </a:solidFill>
              </a:rPr>
              <a:t> </a:t>
            </a:r>
            <a:r>
              <a:rPr lang="en-US" sz="2400" dirty="0" smtClean="0">
                <a:solidFill>
                  <a:schemeClr val="bg1"/>
                </a:solidFill>
              </a:rPr>
              <a:t>          }</a:t>
            </a:r>
          </a:p>
          <a:p>
            <a:pPr marL="0" indent="0">
              <a:buNone/>
            </a:pPr>
            <a:r>
              <a:rPr lang="en-US" sz="2400" dirty="0" smtClean="0">
                <a:solidFill>
                  <a:schemeClr val="bg1"/>
                </a:solidFill>
              </a:rPr>
              <a:t>HSL stands for Hue (ranging between 0-360), Saturation and Lightness (ranging between 0-100%)</a:t>
            </a:r>
          </a:p>
          <a:p>
            <a:pPr marL="0" indent="0">
              <a:buNone/>
            </a:pPr>
            <a:endParaRPr lang="en-US" sz="2400" b="1" dirty="0">
              <a:solidFill>
                <a:schemeClr val="bg1"/>
              </a:solidFill>
            </a:endParaRPr>
          </a:p>
          <a:p>
            <a:pPr marL="0" indent="0">
              <a:buNone/>
            </a:pPr>
            <a:r>
              <a:rPr lang="en-US" sz="2400" b="1" dirty="0" smtClean="0">
                <a:solidFill>
                  <a:schemeClr val="bg1"/>
                </a:solidFill>
              </a:rPr>
              <a:t>Background gradient: </a:t>
            </a:r>
            <a:r>
              <a:rPr lang="en-US" sz="2400" dirty="0" smtClean="0">
                <a:solidFill>
                  <a:schemeClr val="bg1"/>
                </a:solidFill>
              </a:rPr>
              <a:t>There are two categories of gradients, linear gradient and radial gradient. They have the direction, and colors to be used for gradient as parameter. </a:t>
            </a:r>
          </a:p>
          <a:p>
            <a:pPr marL="0" indent="0">
              <a:buNone/>
            </a:pPr>
            <a:r>
              <a:rPr lang="en-US" sz="2400" dirty="0" smtClean="0">
                <a:solidFill>
                  <a:schemeClr val="bg1"/>
                </a:solidFill>
              </a:rPr>
              <a:t>The directions can have the values as to top, to bottom, to right, to left, to diagonal, angle etc.,</a:t>
            </a:r>
            <a:endParaRPr lang="en-US" sz="2400" dirty="0">
              <a:solidFill>
                <a:schemeClr val="bg1"/>
              </a:solidFill>
            </a:endParaRPr>
          </a:p>
        </p:txBody>
      </p:sp>
      <p:sp>
        <p:nvSpPr>
          <p:cNvPr id="2" name="Footer Placeholder 1"/>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3A7EF46A-4528-4CA5-9C88-915CE7D52EE8}" type="slidenum">
              <a:rPr lang="en-US" smtClean="0">
                <a:solidFill>
                  <a:schemeClr val="bg1"/>
                </a:solidFill>
              </a:rPr>
              <a:t>9</a:t>
            </a:fld>
            <a:endParaRPr lang="en-US">
              <a:solidFill>
                <a:schemeClr val="bg1"/>
              </a:solidFill>
            </a:endParaRPr>
          </a:p>
        </p:txBody>
      </p:sp>
    </p:spTree>
    <p:extLst>
      <p:ext uri="{BB962C8B-B14F-4D97-AF65-F5344CB8AC3E}">
        <p14:creationId xmlns:p14="http://schemas.microsoft.com/office/powerpoint/2010/main" val="1311953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TotalTime>
  <Words>272</Words>
  <Application>Microsoft Office PowerPoint</Application>
  <PresentationFormat>On-screen Show (4:3)</PresentationFormat>
  <Paragraphs>120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CSS – Box Model</vt:lpstr>
      <vt:lpstr>Box Model  Every document element displayed on the web browser is written inside a box. Every box has a size, position, color, background color, border size, content height, content width, padding size, margin size and many more. These information of the box is determined by the CSS.         </vt:lpstr>
      <vt:lpstr>Each box is featured into four parts;   - Margin Edge: The space outside the border is that acts as a separator between the neighboring element contents. They have margin-width, margin-height, and margin-size as the properties.  - Border Edge: This is space surrounding the padding edge which acts as a border for the element content. They have properties such as border-width, border-height and border-thickness.  - Padding Edge: The free space around the content data and it has properties such as padding-width, padding-height and padding-thickness.  - Content Edge: where the text, videos and images are displayed. They have properties such as height, width, background color or image.</vt:lpstr>
      <vt:lpstr>Eg:  div   {       margin: 10px 10px 20px 20px;      // margin top, right, bottom, left      height: 30px;      weight: 20 px;      border: 25 px;      padding: 30px 40px 50px 60 px;      background-color: yellow;   }  The four pixel values of margin and padding shows the top, right, bottom and left spacing. When only three values are given (margin: 10px 20px 30px;) then it refers to top, left as well as right, and bottom spacing. When only two values are given (margin: 10px 20px;) then the first value refers to top as well bottom spacing and the second refers to left as well right. When only one value is given (margin: 20px;) then all the four takes the same spacing.</vt:lpstr>
      <vt:lpstr>The border-radius is basically used to bring out a shape for the border i.e., a rounded corner or a circular corner, where the radius is half the value of the width value.  There are four combinations of the border-radius; {     border-top-left-radius: 10px;     border-top-right-radius: 15px;     border-bottom-left-radius: 10px;     border-bottom-right-radius; 15px; } We also can assign a style for the border by selecting it to be dotted, solid, double, dashed, groove, ridge, inset , outset, none and hidden.  Note: We need to understand that the height and width set for the element represents only the height and width of the content and not of the box elements. The complete height or width of the element will be the summation of the heights of all the four box model component.  height = content height + border height + padding height  + margin height</vt:lpstr>
      <vt:lpstr>    </vt:lpstr>
      <vt:lpstr>dotted - gives a dotted border dashed - gives a dashed border solid - gives a solid border double - gives a double border groove - gives a 3D grooved effect which depends on the border-color  ridge - gives a 3D ridged border which depends on the border-color  inset - gives a 3D inset border which depends on the border-color  outset - gives a 3D outset border which depends on the border-color  none - shows no border hidden - shows a hidden border  The border-style property can be one or different four values (each referring the border for the top border, right border, bottom border, and the left border). </vt:lpstr>
      <vt:lpstr>    Backgrounds  CSS background is used to represent the elements background effects like color, image, gradient, size, repetition and position. There are various properties of background namely;  - background-color - background-gradient // new type added in CSS3 - background-image (single/multiple) - background-attachment - background-size - background-repeat (repeat-x, repeat-y, no-repeat) - background-attachment (fixed, scroll) - background-position(left top, left center, left bottom, right top, right center, right bottom, center top, center center, center bottom)</vt:lpstr>
      <vt:lpstr>PowerPoint Presentation</vt:lpstr>
      <vt:lpstr>Eg:  { background: linear-gradient(to right, yellow, blue, red); background: radiant-gradient(yellow 3%, blue 10%, red 12%); background: radiant-gradient(ellipse, yellow, blue, red); background: radiant-gradient(closest-side at 40% 60%, yellow, blue,                                                           red); }  The gradient size can be any of the four categories;  - farther-side - closest-side - closest-corner - farthest-corner  </vt:lpstr>
      <vt:lpstr>div  {     background: url(image.jpg);     background-size: 150px 100px;     background-repeat: no-repeat;     background-image: url(image1.jpg), url(image2.jpg), url(image3.jpg);     background-position: right top/ left top/ left bottom…;     background-repeat: repeat / norepeat / repeat-y / repeat-x;     background-attachment: fixed / scroll / local / initial / inherit; }  repeat can be done vertically or horizontally which is denoted by repeat-x and repeat-y.</vt:lpstr>
      <vt:lpstr>Text effects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Selectors</dc:title>
  <dc:creator>Windows User</dc:creator>
  <cp:lastModifiedBy>Windows User</cp:lastModifiedBy>
  <cp:revision>32</cp:revision>
  <dcterms:created xsi:type="dcterms:W3CDTF">2020-07-02T06:19:07Z</dcterms:created>
  <dcterms:modified xsi:type="dcterms:W3CDTF">2020-08-04T03:28:38Z</dcterms:modified>
</cp:coreProperties>
</file>