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7" r:id="rId2"/>
    <p:sldId id="256" r:id="rId3"/>
    <p:sldId id="259" r:id="rId4"/>
    <p:sldId id="260" r:id="rId5"/>
    <p:sldId id="261" r:id="rId6"/>
    <p:sldId id="262" r:id="rId7"/>
    <p:sldId id="257" r:id="rId8"/>
    <p:sldId id="263" r:id="rId9"/>
    <p:sldId id="264" r:id="rId10"/>
    <p:sldId id="258"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3EEEAD-1DF4-4BBE-97BD-2723E9EE2F2E}" type="datetimeFigureOut">
              <a:rPr lang="en-US" smtClean="0"/>
              <a:t>03-Aug-20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9F6C05-50C0-4563-AF0B-E0360121AD69}" type="slidenum">
              <a:rPr lang="en-US" smtClean="0"/>
              <a:t>‹#›</a:t>
            </a:fld>
            <a:endParaRPr lang="en-US"/>
          </a:p>
        </p:txBody>
      </p:sp>
    </p:spTree>
    <p:extLst>
      <p:ext uri="{BB962C8B-B14F-4D97-AF65-F5344CB8AC3E}">
        <p14:creationId xmlns:p14="http://schemas.microsoft.com/office/powerpoint/2010/main" val="3745902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879FE5-A5B7-4A11-8017-B00D018EAEF2}" type="datetime1">
              <a:rPr lang="en-US" smtClean="0"/>
              <a:t>03-Aug-20</a:t>
            </a:fld>
            <a:endParaRPr lang="en-US"/>
          </a:p>
        </p:txBody>
      </p:sp>
      <p:sp>
        <p:nvSpPr>
          <p:cNvPr id="5" name="Footer Placeholder 4"/>
          <p:cNvSpPr>
            <a:spLocks noGrp="1"/>
          </p:cNvSpPr>
          <p:nvPr>
            <p:ph type="ftr" sz="quarter" idx="11"/>
          </p:nvPr>
        </p:nvSpPr>
        <p:spPr/>
        <p:txBody>
          <a:bodyPr/>
          <a:lstStyle/>
          <a:p>
            <a:r>
              <a:rPr lang="en-US" smtClean="0"/>
              <a:t>Hema N, Vellore Institute of Technology</a:t>
            </a:r>
            <a:endParaRPr lang="en-US"/>
          </a:p>
        </p:txBody>
      </p:sp>
      <p:sp>
        <p:nvSpPr>
          <p:cNvPr id="6" name="Slide Number Placeholder 5"/>
          <p:cNvSpPr>
            <a:spLocks noGrp="1"/>
          </p:cNvSpPr>
          <p:nvPr>
            <p:ph type="sldNum" sz="quarter" idx="12"/>
          </p:nvPr>
        </p:nvSpPr>
        <p:spPr/>
        <p:txBody>
          <a:bodyPr/>
          <a:lstStyle/>
          <a:p>
            <a:fld id="{A8B264E2-2CA2-4799-AC1E-C8633FA8916C}" type="slidenum">
              <a:rPr lang="en-US" smtClean="0"/>
              <a:t>‹#›</a:t>
            </a:fld>
            <a:endParaRPr lang="en-US"/>
          </a:p>
        </p:txBody>
      </p:sp>
    </p:spTree>
    <p:extLst>
      <p:ext uri="{BB962C8B-B14F-4D97-AF65-F5344CB8AC3E}">
        <p14:creationId xmlns:p14="http://schemas.microsoft.com/office/powerpoint/2010/main" val="741798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34EA8D-0FB3-4B11-B3AC-8F8BCA659E2D}" type="datetime1">
              <a:rPr lang="en-US" smtClean="0"/>
              <a:t>03-Aug-20</a:t>
            </a:fld>
            <a:endParaRPr lang="en-US"/>
          </a:p>
        </p:txBody>
      </p:sp>
      <p:sp>
        <p:nvSpPr>
          <p:cNvPr id="5" name="Footer Placeholder 4"/>
          <p:cNvSpPr>
            <a:spLocks noGrp="1"/>
          </p:cNvSpPr>
          <p:nvPr>
            <p:ph type="ftr" sz="quarter" idx="11"/>
          </p:nvPr>
        </p:nvSpPr>
        <p:spPr/>
        <p:txBody>
          <a:bodyPr/>
          <a:lstStyle/>
          <a:p>
            <a:r>
              <a:rPr lang="en-US" smtClean="0"/>
              <a:t>Hema N, Vellore Institute of Technology</a:t>
            </a:r>
            <a:endParaRPr lang="en-US"/>
          </a:p>
        </p:txBody>
      </p:sp>
      <p:sp>
        <p:nvSpPr>
          <p:cNvPr id="6" name="Slide Number Placeholder 5"/>
          <p:cNvSpPr>
            <a:spLocks noGrp="1"/>
          </p:cNvSpPr>
          <p:nvPr>
            <p:ph type="sldNum" sz="quarter" idx="12"/>
          </p:nvPr>
        </p:nvSpPr>
        <p:spPr/>
        <p:txBody>
          <a:bodyPr/>
          <a:lstStyle/>
          <a:p>
            <a:fld id="{A8B264E2-2CA2-4799-AC1E-C8633FA8916C}" type="slidenum">
              <a:rPr lang="en-US" smtClean="0"/>
              <a:t>‹#›</a:t>
            </a:fld>
            <a:endParaRPr lang="en-US"/>
          </a:p>
        </p:txBody>
      </p:sp>
    </p:spTree>
    <p:extLst>
      <p:ext uri="{BB962C8B-B14F-4D97-AF65-F5344CB8AC3E}">
        <p14:creationId xmlns:p14="http://schemas.microsoft.com/office/powerpoint/2010/main" val="1338995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E3B97E-4EFC-40AC-93B0-E1CD1F055005}" type="datetime1">
              <a:rPr lang="en-US" smtClean="0"/>
              <a:t>03-Aug-20</a:t>
            </a:fld>
            <a:endParaRPr lang="en-US"/>
          </a:p>
        </p:txBody>
      </p:sp>
      <p:sp>
        <p:nvSpPr>
          <p:cNvPr id="5" name="Footer Placeholder 4"/>
          <p:cNvSpPr>
            <a:spLocks noGrp="1"/>
          </p:cNvSpPr>
          <p:nvPr>
            <p:ph type="ftr" sz="quarter" idx="11"/>
          </p:nvPr>
        </p:nvSpPr>
        <p:spPr/>
        <p:txBody>
          <a:bodyPr/>
          <a:lstStyle/>
          <a:p>
            <a:r>
              <a:rPr lang="en-US" smtClean="0"/>
              <a:t>Hema N, Vellore Institute of Technology</a:t>
            </a:r>
            <a:endParaRPr lang="en-US"/>
          </a:p>
        </p:txBody>
      </p:sp>
      <p:sp>
        <p:nvSpPr>
          <p:cNvPr id="6" name="Slide Number Placeholder 5"/>
          <p:cNvSpPr>
            <a:spLocks noGrp="1"/>
          </p:cNvSpPr>
          <p:nvPr>
            <p:ph type="sldNum" sz="quarter" idx="12"/>
          </p:nvPr>
        </p:nvSpPr>
        <p:spPr/>
        <p:txBody>
          <a:bodyPr/>
          <a:lstStyle/>
          <a:p>
            <a:fld id="{A8B264E2-2CA2-4799-AC1E-C8633FA8916C}" type="slidenum">
              <a:rPr lang="en-US" smtClean="0"/>
              <a:t>‹#›</a:t>
            </a:fld>
            <a:endParaRPr lang="en-US"/>
          </a:p>
        </p:txBody>
      </p:sp>
    </p:spTree>
    <p:extLst>
      <p:ext uri="{BB962C8B-B14F-4D97-AF65-F5344CB8AC3E}">
        <p14:creationId xmlns:p14="http://schemas.microsoft.com/office/powerpoint/2010/main" val="605910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5C953B-2D05-4B13-9372-6B397EFBF040}" type="datetime1">
              <a:rPr lang="en-US" smtClean="0"/>
              <a:t>03-Aug-20</a:t>
            </a:fld>
            <a:endParaRPr lang="en-US"/>
          </a:p>
        </p:txBody>
      </p:sp>
      <p:sp>
        <p:nvSpPr>
          <p:cNvPr id="5" name="Footer Placeholder 4"/>
          <p:cNvSpPr>
            <a:spLocks noGrp="1"/>
          </p:cNvSpPr>
          <p:nvPr>
            <p:ph type="ftr" sz="quarter" idx="11"/>
          </p:nvPr>
        </p:nvSpPr>
        <p:spPr/>
        <p:txBody>
          <a:bodyPr/>
          <a:lstStyle/>
          <a:p>
            <a:r>
              <a:rPr lang="en-US" smtClean="0"/>
              <a:t>Hema N, Vellore Institute of Technology</a:t>
            </a:r>
            <a:endParaRPr lang="en-US"/>
          </a:p>
        </p:txBody>
      </p:sp>
      <p:sp>
        <p:nvSpPr>
          <p:cNvPr id="6" name="Slide Number Placeholder 5"/>
          <p:cNvSpPr>
            <a:spLocks noGrp="1"/>
          </p:cNvSpPr>
          <p:nvPr>
            <p:ph type="sldNum" sz="quarter" idx="12"/>
          </p:nvPr>
        </p:nvSpPr>
        <p:spPr/>
        <p:txBody>
          <a:bodyPr/>
          <a:lstStyle/>
          <a:p>
            <a:fld id="{A8B264E2-2CA2-4799-AC1E-C8633FA8916C}" type="slidenum">
              <a:rPr lang="en-US" smtClean="0"/>
              <a:t>‹#›</a:t>
            </a:fld>
            <a:endParaRPr lang="en-US"/>
          </a:p>
        </p:txBody>
      </p:sp>
    </p:spTree>
    <p:extLst>
      <p:ext uri="{BB962C8B-B14F-4D97-AF65-F5344CB8AC3E}">
        <p14:creationId xmlns:p14="http://schemas.microsoft.com/office/powerpoint/2010/main" val="1249789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36DB9-AF1B-4126-BB85-D5FFEEE7DE19}" type="datetime1">
              <a:rPr lang="en-US" smtClean="0"/>
              <a:t>03-Aug-20</a:t>
            </a:fld>
            <a:endParaRPr lang="en-US"/>
          </a:p>
        </p:txBody>
      </p:sp>
      <p:sp>
        <p:nvSpPr>
          <p:cNvPr id="5" name="Footer Placeholder 4"/>
          <p:cNvSpPr>
            <a:spLocks noGrp="1"/>
          </p:cNvSpPr>
          <p:nvPr>
            <p:ph type="ftr" sz="quarter" idx="11"/>
          </p:nvPr>
        </p:nvSpPr>
        <p:spPr/>
        <p:txBody>
          <a:bodyPr/>
          <a:lstStyle/>
          <a:p>
            <a:r>
              <a:rPr lang="en-US" smtClean="0"/>
              <a:t>Hema N, Vellore Institute of Technology</a:t>
            </a:r>
            <a:endParaRPr lang="en-US"/>
          </a:p>
        </p:txBody>
      </p:sp>
      <p:sp>
        <p:nvSpPr>
          <p:cNvPr id="6" name="Slide Number Placeholder 5"/>
          <p:cNvSpPr>
            <a:spLocks noGrp="1"/>
          </p:cNvSpPr>
          <p:nvPr>
            <p:ph type="sldNum" sz="quarter" idx="12"/>
          </p:nvPr>
        </p:nvSpPr>
        <p:spPr/>
        <p:txBody>
          <a:bodyPr/>
          <a:lstStyle/>
          <a:p>
            <a:fld id="{A8B264E2-2CA2-4799-AC1E-C8633FA8916C}" type="slidenum">
              <a:rPr lang="en-US" smtClean="0"/>
              <a:t>‹#›</a:t>
            </a:fld>
            <a:endParaRPr lang="en-US"/>
          </a:p>
        </p:txBody>
      </p:sp>
    </p:spTree>
    <p:extLst>
      <p:ext uri="{BB962C8B-B14F-4D97-AF65-F5344CB8AC3E}">
        <p14:creationId xmlns:p14="http://schemas.microsoft.com/office/powerpoint/2010/main" val="1034430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533F1C-9D37-4D9B-827D-615F9F9CD817}" type="datetime1">
              <a:rPr lang="en-US" smtClean="0"/>
              <a:t>03-Aug-20</a:t>
            </a:fld>
            <a:endParaRPr lang="en-US"/>
          </a:p>
        </p:txBody>
      </p:sp>
      <p:sp>
        <p:nvSpPr>
          <p:cNvPr id="6" name="Footer Placeholder 5"/>
          <p:cNvSpPr>
            <a:spLocks noGrp="1"/>
          </p:cNvSpPr>
          <p:nvPr>
            <p:ph type="ftr" sz="quarter" idx="11"/>
          </p:nvPr>
        </p:nvSpPr>
        <p:spPr/>
        <p:txBody>
          <a:bodyPr/>
          <a:lstStyle/>
          <a:p>
            <a:r>
              <a:rPr lang="en-US" smtClean="0"/>
              <a:t>Hema N, Vellore Institute of Technology</a:t>
            </a:r>
            <a:endParaRPr lang="en-US"/>
          </a:p>
        </p:txBody>
      </p:sp>
      <p:sp>
        <p:nvSpPr>
          <p:cNvPr id="7" name="Slide Number Placeholder 6"/>
          <p:cNvSpPr>
            <a:spLocks noGrp="1"/>
          </p:cNvSpPr>
          <p:nvPr>
            <p:ph type="sldNum" sz="quarter" idx="12"/>
          </p:nvPr>
        </p:nvSpPr>
        <p:spPr/>
        <p:txBody>
          <a:bodyPr/>
          <a:lstStyle/>
          <a:p>
            <a:fld id="{A8B264E2-2CA2-4799-AC1E-C8633FA8916C}" type="slidenum">
              <a:rPr lang="en-US" smtClean="0"/>
              <a:t>‹#›</a:t>
            </a:fld>
            <a:endParaRPr lang="en-US"/>
          </a:p>
        </p:txBody>
      </p:sp>
    </p:spTree>
    <p:extLst>
      <p:ext uri="{BB962C8B-B14F-4D97-AF65-F5344CB8AC3E}">
        <p14:creationId xmlns:p14="http://schemas.microsoft.com/office/powerpoint/2010/main" val="155499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ED5936-9D23-4F09-96D4-632CE73C1C4B}" type="datetime1">
              <a:rPr lang="en-US" smtClean="0"/>
              <a:t>03-Aug-20</a:t>
            </a:fld>
            <a:endParaRPr lang="en-US"/>
          </a:p>
        </p:txBody>
      </p:sp>
      <p:sp>
        <p:nvSpPr>
          <p:cNvPr id="8" name="Footer Placeholder 7"/>
          <p:cNvSpPr>
            <a:spLocks noGrp="1"/>
          </p:cNvSpPr>
          <p:nvPr>
            <p:ph type="ftr" sz="quarter" idx="11"/>
          </p:nvPr>
        </p:nvSpPr>
        <p:spPr/>
        <p:txBody>
          <a:bodyPr/>
          <a:lstStyle/>
          <a:p>
            <a:r>
              <a:rPr lang="en-US" smtClean="0"/>
              <a:t>Hema N, Vellore Institute of Technology</a:t>
            </a:r>
            <a:endParaRPr lang="en-US"/>
          </a:p>
        </p:txBody>
      </p:sp>
      <p:sp>
        <p:nvSpPr>
          <p:cNvPr id="9" name="Slide Number Placeholder 8"/>
          <p:cNvSpPr>
            <a:spLocks noGrp="1"/>
          </p:cNvSpPr>
          <p:nvPr>
            <p:ph type="sldNum" sz="quarter" idx="12"/>
          </p:nvPr>
        </p:nvSpPr>
        <p:spPr/>
        <p:txBody>
          <a:bodyPr/>
          <a:lstStyle/>
          <a:p>
            <a:fld id="{A8B264E2-2CA2-4799-AC1E-C8633FA8916C}" type="slidenum">
              <a:rPr lang="en-US" smtClean="0"/>
              <a:t>‹#›</a:t>
            </a:fld>
            <a:endParaRPr lang="en-US"/>
          </a:p>
        </p:txBody>
      </p:sp>
    </p:spTree>
    <p:extLst>
      <p:ext uri="{BB962C8B-B14F-4D97-AF65-F5344CB8AC3E}">
        <p14:creationId xmlns:p14="http://schemas.microsoft.com/office/powerpoint/2010/main" val="3467635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A30575-35AB-441C-9453-4B6901CACD27}" type="datetime1">
              <a:rPr lang="en-US" smtClean="0"/>
              <a:t>03-Aug-20</a:t>
            </a:fld>
            <a:endParaRPr lang="en-US"/>
          </a:p>
        </p:txBody>
      </p:sp>
      <p:sp>
        <p:nvSpPr>
          <p:cNvPr id="4" name="Footer Placeholder 3"/>
          <p:cNvSpPr>
            <a:spLocks noGrp="1"/>
          </p:cNvSpPr>
          <p:nvPr>
            <p:ph type="ftr" sz="quarter" idx="11"/>
          </p:nvPr>
        </p:nvSpPr>
        <p:spPr/>
        <p:txBody>
          <a:bodyPr/>
          <a:lstStyle/>
          <a:p>
            <a:r>
              <a:rPr lang="en-US" smtClean="0"/>
              <a:t>Hema N, Vellore Institute of Technology</a:t>
            </a:r>
            <a:endParaRPr lang="en-US"/>
          </a:p>
        </p:txBody>
      </p:sp>
      <p:sp>
        <p:nvSpPr>
          <p:cNvPr id="5" name="Slide Number Placeholder 4"/>
          <p:cNvSpPr>
            <a:spLocks noGrp="1"/>
          </p:cNvSpPr>
          <p:nvPr>
            <p:ph type="sldNum" sz="quarter" idx="12"/>
          </p:nvPr>
        </p:nvSpPr>
        <p:spPr/>
        <p:txBody>
          <a:bodyPr/>
          <a:lstStyle/>
          <a:p>
            <a:fld id="{A8B264E2-2CA2-4799-AC1E-C8633FA8916C}" type="slidenum">
              <a:rPr lang="en-US" smtClean="0"/>
              <a:t>‹#›</a:t>
            </a:fld>
            <a:endParaRPr lang="en-US"/>
          </a:p>
        </p:txBody>
      </p:sp>
    </p:spTree>
    <p:extLst>
      <p:ext uri="{BB962C8B-B14F-4D97-AF65-F5344CB8AC3E}">
        <p14:creationId xmlns:p14="http://schemas.microsoft.com/office/powerpoint/2010/main" val="741283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65FA0-9765-46DB-934D-5170B01B15F0}" type="datetime1">
              <a:rPr lang="en-US" smtClean="0"/>
              <a:t>03-Aug-20</a:t>
            </a:fld>
            <a:endParaRPr lang="en-US"/>
          </a:p>
        </p:txBody>
      </p:sp>
      <p:sp>
        <p:nvSpPr>
          <p:cNvPr id="3" name="Footer Placeholder 2"/>
          <p:cNvSpPr>
            <a:spLocks noGrp="1"/>
          </p:cNvSpPr>
          <p:nvPr>
            <p:ph type="ftr" sz="quarter" idx="11"/>
          </p:nvPr>
        </p:nvSpPr>
        <p:spPr/>
        <p:txBody>
          <a:bodyPr/>
          <a:lstStyle/>
          <a:p>
            <a:r>
              <a:rPr lang="en-US" smtClean="0"/>
              <a:t>Hema N, Vellore Institute of Technology</a:t>
            </a:r>
            <a:endParaRPr lang="en-US"/>
          </a:p>
        </p:txBody>
      </p:sp>
      <p:sp>
        <p:nvSpPr>
          <p:cNvPr id="4" name="Slide Number Placeholder 3"/>
          <p:cNvSpPr>
            <a:spLocks noGrp="1"/>
          </p:cNvSpPr>
          <p:nvPr>
            <p:ph type="sldNum" sz="quarter" idx="12"/>
          </p:nvPr>
        </p:nvSpPr>
        <p:spPr/>
        <p:txBody>
          <a:bodyPr/>
          <a:lstStyle/>
          <a:p>
            <a:fld id="{A8B264E2-2CA2-4799-AC1E-C8633FA8916C}" type="slidenum">
              <a:rPr lang="en-US" smtClean="0"/>
              <a:t>‹#›</a:t>
            </a:fld>
            <a:endParaRPr lang="en-US"/>
          </a:p>
        </p:txBody>
      </p:sp>
    </p:spTree>
    <p:extLst>
      <p:ext uri="{BB962C8B-B14F-4D97-AF65-F5344CB8AC3E}">
        <p14:creationId xmlns:p14="http://schemas.microsoft.com/office/powerpoint/2010/main" val="4096374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072204-189F-493A-A67E-3632D72AEB53}" type="datetime1">
              <a:rPr lang="en-US" smtClean="0"/>
              <a:t>03-Aug-20</a:t>
            </a:fld>
            <a:endParaRPr lang="en-US"/>
          </a:p>
        </p:txBody>
      </p:sp>
      <p:sp>
        <p:nvSpPr>
          <p:cNvPr id="6" name="Footer Placeholder 5"/>
          <p:cNvSpPr>
            <a:spLocks noGrp="1"/>
          </p:cNvSpPr>
          <p:nvPr>
            <p:ph type="ftr" sz="quarter" idx="11"/>
          </p:nvPr>
        </p:nvSpPr>
        <p:spPr/>
        <p:txBody>
          <a:bodyPr/>
          <a:lstStyle/>
          <a:p>
            <a:r>
              <a:rPr lang="en-US" smtClean="0"/>
              <a:t>Hema N, Vellore Institute of Technology</a:t>
            </a:r>
            <a:endParaRPr lang="en-US"/>
          </a:p>
        </p:txBody>
      </p:sp>
      <p:sp>
        <p:nvSpPr>
          <p:cNvPr id="7" name="Slide Number Placeholder 6"/>
          <p:cNvSpPr>
            <a:spLocks noGrp="1"/>
          </p:cNvSpPr>
          <p:nvPr>
            <p:ph type="sldNum" sz="quarter" idx="12"/>
          </p:nvPr>
        </p:nvSpPr>
        <p:spPr/>
        <p:txBody>
          <a:bodyPr/>
          <a:lstStyle/>
          <a:p>
            <a:fld id="{A8B264E2-2CA2-4799-AC1E-C8633FA8916C}" type="slidenum">
              <a:rPr lang="en-US" smtClean="0"/>
              <a:t>‹#›</a:t>
            </a:fld>
            <a:endParaRPr lang="en-US"/>
          </a:p>
        </p:txBody>
      </p:sp>
    </p:spTree>
    <p:extLst>
      <p:ext uri="{BB962C8B-B14F-4D97-AF65-F5344CB8AC3E}">
        <p14:creationId xmlns:p14="http://schemas.microsoft.com/office/powerpoint/2010/main" val="997183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8522A-7E2D-4C02-B1EF-79088B57907A}" type="datetime1">
              <a:rPr lang="en-US" smtClean="0"/>
              <a:t>03-Aug-20</a:t>
            </a:fld>
            <a:endParaRPr lang="en-US"/>
          </a:p>
        </p:txBody>
      </p:sp>
      <p:sp>
        <p:nvSpPr>
          <p:cNvPr id="6" name="Footer Placeholder 5"/>
          <p:cNvSpPr>
            <a:spLocks noGrp="1"/>
          </p:cNvSpPr>
          <p:nvPr>
            <p:ph type="ftr" sz="quarter" idx="11"/>
          </p:nvPr>
        </p:nvSpPr>
        <p:spPr/>
        <p:txBody>
          <a:bodyPr/>
          <a:lstStyle/>
          <a:p>
            <a:r>
              <a:rPr lang="en-US" smtClean="0"/>
              <a:t>Hema N, Vellore Institute of Technology</a:t>
            </a:r>
            <a:endParaRPr lang="en-US"/>
          </a:p>
        </p:txBody>
      </p:sp>
      <p:sp>
        <p:nvSpPr>
          <p:cNvPr id="7" name="Slide Number Placeholder 6"/>
          <p:cNvSpPr>
            <a:spLocks noGrp="1"/>
          </p:cNvSpPr>
          <p:nvPr>
            <p:ph type="sldNum" sz="quarter" idx="12"/>
          </p:nvPr>
        </p:nvSpPr>
        <p:spPr/>
        <p:txBody>
          <a:bodyPr/>
          <a:lstStyle/>
          <a:p>
            <a:fld id="{A8B264E2-2CA2-4799-AC1E-C8633FA8916C}" type="slidenum">
              <a:rPr lang="en-US" smtClean="0"/>
              <a:t>‹#›</a:t>
            </a:fld>
            <a:endParaRPr lang="en-US"/>
          </a:p>
        </p:txBody>
      </p:sp>
    </p:spTree>
    <p:extLst>
      <p:ext uri="{BB962C8B-B14F-4D97-AF65-F5344CB8AC3E}">
        <p14:creationId xmlns:p14="http://schemas.microsoft.com/office/powerpoint/2010/main" val="2850766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AABE4D-E186-43E2-AB09-E8579E97B38E}" type="datetime1">
              <a:rPr lang="en-US" smtClean="0"/>
              <a:t>03-Aug-20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Hema N, Vellore Institute of Technology</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B264E2-2CA2-4799-AC1E-C8633FA8916C}" type="slidenum">
              <a:rPr lang="en-US" smtClean="0"/>
              <a:t>‹#›</a:t>
            </a:fld>
            <a:endParaRPr lang="en-US"/>
          </a:p>
        </p:txBody>
      </p:sp>
    </p:spTree>
    <p:extLst>
      <p:ext uri="{BB962C8B-B14F-4D97-AF65-F5344CB8AC3E}">
        <p14:creationId xmlns:p14="http://schemas.microsoft.com/office/powerpoint/2010/main" val="121853855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0"/>
            <a:ext cx="8229600" cy="1143000"/>
          </a:xfrm>
        </p:spPr>
        <p:txBody>
          <a:bodyPr>
            <a:normAutofit fontScale="90000"/>
          </a:bodyPr>
          <a:lstStyle/>
          <a:p>
            <a:r>
              <a:rPr lang="en-US" dirty="0" smtClean="0">
                <a:solidFill>
                  <a:schemeClr val="bg1"/>
                </a:solidFill>
              </a:rPr>
              <a:t>CSS </a:t>
            </a:r>
            <a:r>
              <a:rPr lang="en-US" dirty="0" smtClean="0">
                <a:solidFill>
                  <a:schemeClr val="bg1"/>
                </a:solidFill>
              </a:rPr>
              <a:t>– Animation, Multi Column Layout, User Interface </a:t>
            </a:r>
            <a:endParaRPr lang="en-US" dirty="0">
              <a:solidFill>
                <a:schemeClr val="bg1"/>
              </a:solidFill>
            </a:endParaRPr>
          </a:p>
        </p:txBody>
      </p:sp>
      <p:sp>
        <p:nvSpPr>
          <p:cNvPr id="4" name="Slide Number Placeholder 3"/>
          <p:cNvSpPr>
            <a:spLocks noGrp="1"/>
          </p:cNvSpPr>
          <p:nvPr>
            <p:ph type="sldNum" sz="quarter" idx="12"/>
          </p:nvPr>
        </p:nvSpPr>
        <p:spPr/>
        <p:txBody>
          <a:bodyPr/>
          <a:lstStyle/>
          <a:p>
            <a:fld id="{A8B264E2-2CA2-4799-AC1E-C8633FA8916C}" type="slidenum">
              <a:rPr lang="en-US" smtClean="0"/>
              <a:t>1</a:t>
            </a:fld>
            <a:endParaRPr lang="en-US"/>
          </a:p>
        </p:txBody>
      </p:sp>
    </p:spTree>
    <p:extLst>
      <p:ext uri="{BB962C8B-B14F-4D97-AF65-F5344CB8AC3E}">
        <p14:creationId xmlns:p14="http://schemas.microsoft.com/office/powerpoint/2010/main" val="872620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solidFill>
                  <a:schemeClr val="bg1"/>
                </a:solidFill>
              </a:rPr>
              <a:t>User Interface</a:t>
            </a:r>
            <a:endParaRPr lang="en-US">
              <a:solidFill>
                <a:schemeClr val="bg1"/>
              </a:solidFill>
            </a:endParaRPr>
          </a:p>
        </p:txBody>
      </p:sp>
      <p:sp>
        <p:nvSpPr>
          <p:cNvPr id="3" name="Subtitle 2"/>
          <p:cNvSpPr>
            <a:spLocks noGrp="1"/>
          </p:cNvSpPr>
          <p:nvPr>
            <p:ph type="subTitle" idx="1"/>
          </p:nvPr>
        </p:nvSpPr>
        <p:spPr/>
        <p:txBody>
          <a:bodyPr/>
          <a:lstStyle/>
          <a:p>
            <a:endParaRPr lang="en-US">
              <a:solidFill>
                <a:schemeClr val="bg1"/>
              </a:solidFill>
            </a:endParaRPr>
          </a:p>
        </p:txBody>
      </p:sp>
      <p:sp>
        <p:nvSpPr>
          <p:cNvPr id="4" name="Footer Placeholder 3"/>
          <p:cNvSpPr>
            <a:spLocks noGrp="1"/>
          </p:cNvSpPr>
          <p:nvPr>
            <p:ph type="ftr" sz="quarter" idx="11"/>
          </p:nvPr>
        </p:nvSpPr>
        <p:spPr/>
        <p:txBody>
          <a:bodyPr/>
          <a:lstStyle/>
          <a:p>
            <a:r>
              <a:rPr lang="en-US" smtClean="0">
                <a:solidFill>
                  <a:schemeClr val="bg1"/>
                </a:solidFill>
              </a:rPr>
              <a:t>Hema N, Vellore Institute of Technology</a:t>
            </a:r>
            <a:endParaRPr lang="en-US">
              <a:solidFill>
                <a:schemeClr val="bg1"/>
              </a:solidFill>
            </a:endParaRPr>
          </a:p>
        </p:txBody>
      </p:sp>
      <p:sp>
        <p:nvSpPr>
          <p:cNvPr id="5" name="Slide Number Placeholder 4"/>
          <p:cNvSpPr>
            <a:spLocks noGrp="1"/>
          </p:cNvSpPr>
          <p:nvPr>
            <p:ph type="sldNum" sz="quarter" idx="12"/>
          </p:nvPr>
        </p:nvSpPr>
        <p:spPr/>
        <p:txBody>
          <a:bodyPr/>
          <a:lstStyle/>
          <a:p>
            <a:fld id="{A8B264E2-2CA2-4799-AC1E-C8633FA8916C}" type="slidenum">
              <a:rPr lang="en-US" smtClean="0">
                <a:solidFill>
                  <a:schemeClr val="bg1"/>
                </a:solidFill>
              </a:rPr>
              <a:t>10</a:t>
            </a:fld>
            <a:endParaRPr lang="en-US">
              <a:solidFill>
                <a:schemeClr val="bg1"/>
              </a:solidFill>
            </a:endParaRPr>
          </a:p>
        </p:txBody>
      </p:sp>
    </p:spTree>
    <p:extLst>
      <p:ext uri="{BB962C8B-B14F-4D97-AF65-F5344CB8AC3E}">
        <p14:creationId xmlns:p14="http://schemas.microsoft.com/office/powerpoint/2010/main" val="3656346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0"/>
            <a:ext cx="8763000" cy="5925236"/>
          </a:xfrm>
        </p:spPr>
        <p:txBody>
          <a:bodyPr>
            <a:normAutofit fontScale="90000"/>
          </a:bodyPr>
          <a:lstStyle/>
          <a:p>
            <a:pPr algn="l"/>
            <a:r>
              <a:rPr lang="en-US" sz="2400" dirty="0" smtClean="0">
                <a:solidFill>
                  <a:schemeClr val="bg1"/>
                </a:solidFill>
              </a:rPr>
              <a:t>The User interface of CSS includes resizing and outline-offset. The resizing provides permission of resizing the element, and in which direction . The resize may be horizontal, vertical, both, or none. </a:t>
            </a:r>
            <a:br>
              <a:rPr lang="en-US" sz="2400" dirty="0" smtClean="0">
                <a:solidFill>
                  <a:schemeClr val="bg1"/>
                </a:solidFill>
              </a:rPr>
            </a:br>
            <a:r>
              <a:rPr lang="en-US" sz="2400" dirty="0" smtClean="0">
                <a:solidFill>
                  <a:schemeClr val="bg1"/>
                </a:solidFill>
              </a:rPr>
              <a:t/>
            </a:r>
            <a:br>
              <a:rPr lang="en-US" sz="2400" dirty="0" smtClean="0">
                <a:solidFill>
                  <a:schemeClr val="bg1"/>
                </a:solidFill>
              </a:rPr>
            </a:br>
            <a:r>
              <a:rPr lang="en-US" sz="2400" dirty="0" smtClean="0">
                <a:solidFill>
                  <a:schemeClr val="bg1"/>
                </a:solidFill>
              </a:rPr>
              <a:t>&lt;style&gt;</a:t>
            </a:r>
            <a:r>
              <a:rPr lang="en-US" sz="2400" dirty="0">
                <a:solidFill>
                  <a:schemeClr val="bg1"/>
                </a:solidFill>
              </a:rPr>
              <a:t/>
            </a:r>
            <a:br>
              <a:rPr lang="en-US" sz="2400" dirty="0">
                <a:solidFill>
                  <a:schemeClr val="bg1"/>
                </a:solidFill>
              </a:rPr>
            </a:br>
            <a:r>
              <a:rPr lang="en-US" sz="2400" dirty="0" smtClean="0">
                <a:solidFill>
                  <a:schemeClr val="bg1"/>
                </a:solidFill>
              </a:rPr>
              <a:t>div{</a:t>
            </a:r>
            <a:br>
              <a:rPr lang="en-US" sz="2400" dirty="0" smtClean="0">
                <a:solidFill>
                  <a:schemeClr val="bg1"/>
                </a:solidFill>
              </a:rPr>
            </a:br>
            <a:r>
              <a:rPr lang="en-US" sz="2400" dirty="0" smtClean="0">
                <a:solidFill>
                  <a:schemeClr val="bg1"/>
                </a:solidFill>
              </a:rPr>
              <a:t>    resize: vertical;</a:t>
            </a:r>
            <a:br>
              <a:rPr lang="en-US" sz="2400" dirty="0" smtClean="0">
                <a:solidFill>
                  <a:schemeClr val="bg1"/>
                </a:solidFill>
              </a:rPr>
            </a:br>
            <a:r>
              <a:rPr lang="en-US" sz="2400" dirty="0">
                <a:solidFill>
                  <a:schemeClr val="bg1"/>
                </a:solidFill>
              </a:rPr>
              <a:t> </a:t>
            </a:r>
            <a:r>
              <a:rPr lang="en-US" sz="2400" dirty="0" smtClean="0">
                <a:solidFill>
                  <a:schemeClr val="bg1"/>
                </a:solidFill>
              </a:rPr>
              <a:t>   }</a:t>
            </a:r>
            <a:br>
              <a:rPr lang="en-US" sz="2400" dirty="0" smtClean="0">
                <a:solidFill>
                  <a:schemeClr val="bg1"/>
                </a:solidFill>
              </a:rPr>
            </a:br>
            <a:r>
              <a:rPr lang="en-US" sz="2400" dirty="0" smtClean="0">
                <a:solidFill>
                  <a:schemeClr val="bg1"/>
                </a:solidFill>
              </a:rPr>
              <a:t>&lt;/style&gt;</a:t>
            </a:r>
            <a:br>
              <a:rPr lang="en-US" sz="2400" dirty="0" smtClean="0">
                <a:solidFill>
                  <a:schemeClr val="bg1"/>
                </a:solidFill>
              </a:rPr>
            </a:br>
            <a:r>
              <a:rPr lang="en-US" sz="2400" dirty="0" smtClean="0">
                <a:solidFill>
                  <a:schemeClr val="bg1"/>
                </a:solidFill>
              </a:rPr>
              <a:t>---------------------------------------------------------------------------------------</a:t>
            </a:r>
            <a:br>
              <a:rPr lang="en-US" sz="2400" dirty="0" smtClean="0">
                <a:solidFill>
                  <a:schemeClr val="bg1"/>
                </a:solidFill>
              </a:rPr>
            </a:br>
            <a:r>
              <a:rPr lang="en-US" sz="2400" dirty="0" smtClean="0">
                <a:solidFill>
                  <a:schemeClr val="bg1"/>
                </a:solidFill>
              </a:rPr>
              <a:t>&lt;body&gt;</a:t>
            </a:r>
            <a:br>
              <a:rPr lang="en-US" sz="2400" dirty="0" smtClean="0">
                <a:solidFill>
                  <a:schemeClr val="bg1"/>
                </a:solidFill>
              </a:rPr>
            </a:br>
            <a:r>
              <a:rPr lang="en-US" sz="2400" dirty="0" smtClean="0">
                <a:solidFill>
                  <a:schemeClr val="bg1"/>
                </a:solidFill>
              </a:rPr>
              <a:t>&lt;div&gt;</a:t>
            </a:r>
            <a:br>
              <a:rPr lang="en-US" sz="2400" dirty="0" smtClean="0">
                <a:solidFill>
                  <a:schemeClr val="bg1"/>
                </a:solidFill>
              </a:rPr>
            </a:br>
            <a:r>
              <a:rPr lang="en-US" sz="2400" dirty="0">
                <a:solidFill>
                  <a:schemeClr val="bg1"/>
                </a:solidFill>
              </a:rPr>
              <a:t> </a:t>
            </a:r>
            <a:r>
              <a:rPr lang="en-US" sz="2400" dirty="0" smtClean="0">
                <a:solidFill>
                  <a:schemeClr val="bg1"/>
                </a:solidFill>
              </a:rPr>
              <a:t>  </a:t>
            </a:r>
            <a:r>
              <a:rPr lang="en-US" sz="2400" dirty="0">
                <a:solidFill>
                  <a:schemeClr val="bg1"/>
                </a:solidFill>
              </a:rPr>
              <a:t>When creating animations and other GPU-heavy actions, it's important to understand the will-change attribute. Both CSS </a:t>
            </a:r>
            <a:r>
              <a:rPr lang="en-US" sz="2400" dirty="0" err="1">
                <a:solidFill>
                  <a:schemeClr val="bg1"/>
                </a:solidFill>
              </a:rPr>
              <a:t>keyframes</a:t>
            </a:r>
            <a:r>
              <a:rPr lang="en-US" sz="2400" dirty="0">
                <a:solidFill>
                  <a:schemeClr val="bg1"/>
                </a:solidFill>
              </a:rPr>
              <a:t> and the transition property use GPU acceleration. Performance is increased by oﬄoading calculations to the device's GPU. </a:t>
            </a:r>
            <a:r>
              <a:rPr lang="en-US" sz="2400" dirty="0" smtClean="0">
                <a:solidFill>
                  <a:schemeClr val="bg1"/>
                </a:solidFill>
              </a:rPr>
              <a:t/>
            </a:r>
            <a:br>
              <a:rPr lang="en-US" sz="2400" dirty="0" smtClean="0">
                <a:solidFill>
                  <a:schemeClr val="bg1"/>
                </a:solidFill>
              </a:rPr>
            </a:br>
            <a:r>
              <a:rPr lang="en-US" sz="2400" dirty="0" smtClean="0">
                <a:solidFill>
                  <a:schemeClr val="bg1"/>
                </a:solidFill>
              </a:rPr>
              <a:t>&lt;/div&gt;</a:t>
            </a:r>
            <a:br>
              <a:rPr lang="en-US" sz="2400" dirty="0" smtClean="0">
                <a:solidFill>
                  <a:schemeClr val="bg1"/>
                </a:solidFill>
              </a:rPr>
            </a:br>
            <a:r>
              <a:rPr lang="en-US" sz="2400" dirty="0" smtClean="0">
                <a:solidFill>
                  <a:schemeClr val="bg1"/>
                </a:solidFill>
              </a:rPr>
              <a:t>&lt;/body&gt;</a:t>
            </a:r>
            <a:r>
              <a:rPr lang="en-US" sz="2400" dirty="0">
                <a:solidFill>
                  <a:schemeClr val="bg1"/>
                </a:solidFill>
              </a:rPr>
              <a:t/>
            </a:r>
            <a:br>
              <a:rPr lang="en-US" sz="2400" dirty="0">
                <a:solidFill>
                  <a:schemeClr val="bg1"/>
                </a:solidFill>
              </a:rPr>
            </a:br>
            <a:endParaRPr lang="en-US" sz="2400" dirty="0">
              <a:solidFill>
                <a:schemeClr val="bg1"/>
              </a:solidFill>
            </a:endParaRPr>
          </a:p>
        </p:txBody>
      </p:sp>
      <p:sp>
        <p:nvSpPr>
          <p:cNvPr id="3" name="Footer Placeholder 2"/>
          <p:cNvSpPr>
            <a:spLocks noGrp="1"/>
          </p:cNvSpPr>
          <p:nvPr>
            <p:ph type="ftr" sz="quarter" idx="11"/>
          </p:nvPr>
        </p:nvSpPr>
        <p:spPr/>
        <p:txBody>
          <a:bodyPr/>
          <a:lstStyle/>
          <a:p>
            <a:r>
              <a:rPr lang="en-US" smtClean="0">
                <a:solidFill>
                  <a:schemeClr val="bg1"/>
                </a:solidFill>
              </a:rPr>
              <a:t>Hema N, Vellore Institute of Technology</a:t>
            </a:r>
            <a:endParaRPr lang="en-US">
              <a:solidFill>
                <a:schemeClr val="bg1"/>
              </a:solidFill>
            </a:endParaRPr>
          </a:p>
        </p:txBody>
      </p:sp>
      <p:sp>
        <p:nvSpPr>
          <p:cNvPr id="4" name="Slide Number Placeholder 3"/>
          <p:cNvSpPr>
            <a:spLocks noGrp="1"/>
          </p:cNvSpPr>
          <p:nvPr>
            <p:ph type="sldNum" sz="quarter" idx="12"/>
          </p:nvPr>
        </p:nvSpPr>
        <p:spPr/>
        <p:txBody>
          <a:bodyPr/>
          <a:lstStyle/>
          <a:p>
            <a:fld id="{A8B264E2-2CA2-4799-AC1E-C8633FA8916C}" type="slidenum">
              <a:rPr lang="en-US" smtClean="0">
                <a:solidFill>
                  <a:schemeClr val="bg1"/>
                </a:solidFill>
              </a:rPr>
              <a:t>11</a:t>
            </a:fld>
            <a:endParaRPr lang="en-US">
              <a:solidFill>
                <a:schemeClr val="bg1"/>
              </a:solidFill>
            </a:endParaRPr>
          </a:p>
        </p:txBody>
      </p:sp>
      <p:sp>
        <p:nvSpPr>
          <p:cNvPr id="5" name="Rectangle 4"/>
          <p:cNvSpPr/>
          <p:nvPr/>
        </p:nvSpPr>
        <p:spPr>
          <a:xfrm>
            <a:off x="3200400" y="-25052"/>
            <a:ext cx="2881173" cy="646331"/>
          </a:xfrm>
          <a:prstGeom prst="rect">
            <a:avLst/>
          </a:prstGeom>
        </p:spPr>
        <p:txBody>
          <a:bodyPr wrap="none">
            <a:spAutoFit/>
          </a:bodyPr>
          <a:lstStyle/>
          <a:p>
            <a:r>
              <a:rPr lang="en-US" sz="3600" b="1" dirty="0" smtClean="0">
                <a:solidFill>
                  <a:schemeClr val="bg1"/>
                </a:solidFill>
              </a:rPr>
              <a:t>User Interface</a:t>
            </a:r>
            <a:endParaRPr lang="en-US" sz="3600" b="1" dirty="0">
              <a:solidFill>
                <a:schemeClr val="bg1"/>
              </a:solidFill>
            </a:endParaRPr>
          </a:p>
        </p:txBody>
      </p:sp>
    </p:spTree>
    <p:extLst>
      <p:ext uri="{BB962C8B-B14F-4D97-AF65-F5344CB8AC3E}">
        <p14:creationId xmlns:p14="http://schemas.microsoft.com/office/powerpoint/2010/main" val="1711439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6477000"/>
          </a:xfrm>
        </p:spPr>
        <p:txBody>
          <a:bodyPr>
            <a:normAutofit fontScale="90000"/>
          </a:bodyPr>
          <a:lstStyle/>
          <a:p>
            <a:pPr algn="l"/>
            <a:r>
              <a:rPr lang="en-US" sz="2400" dirty="0" smtClean="0">
                <a:solidFill>
                  <a:schemeClr val="bg1"/>
                </a:solidFill>
              </a:rPr>
              <a:t>The outline offset provides space between an outline and the element border. Here, the outline is constructed away from the element and to overlap the element content. </a:t>
            </a:r>
            <a:br>
              <a:rPr lang="en-US" sz="2400" dirty="0" smtClean="0">
                <a:solidFill>
                  <a:schemeClr val="bg1"/>
                </a:solidFill>
              </a:rPr>
            </a:br>
            <a:r>
              <a:rPr lang="en-US" sz="2400" dirty="0">
                <a:solidFill>
                  <a:schemeClr val="bg1"/>
                </a:solidFill>
              </a:rPr>
              <a:t/>
            </a:r>
            <a:br>
              <a:rPr lang="en-US" sz="2400" dirty="0">
                <a:solidFill>
                  <a:schemeClr val="bg1"/>
                </a:solidFill>
              </a:rPr>
            </a:br>
            <a:r>
              <a:rPr lang="en-US" sz="2400" dirty="0">
                <a:solidFill>
                  <a:schemeClr val="bg1"/>
                </a:solidFill>
              </a:rPr>
              <a:t>&lt;style&gt;</a:t>
            </a:r>
            <a:br>
              <a:rPr lang="en-US" sz="2400" dirty="0">
                <a:solidFill>
                  <a:schemeClr val="bg1"/>
                </a:solidFill>
              </a:rPr>
            </a:br>
            <a:r>
              <a:rPr lang="en-US" sz="2400" dirty="0">
                <a:solidFill>
                  <a:schemeClr val="bg1"/>
                </a:solidFill>
              </a:rPr>
              <a:t>div{</a:t>
            </a:r>
            <a:br>
              <a:rPr lang="en-US" sz="2400" dirty="0">
                <a:solidFill>
                  <a:schemeClr val="bg1"/>
                </a:solidFill>
              </a:rPr>
            </a:br>
            <a:r>
              <a:rPr lang="en-US" sz="2400" dirty="0">
                <a:solidFill>
                  <a:schemeClr val="bg1"/>
                </a:solidFill>
              </a:rPr>
              <a:t>    </a:t>
            </a:r>
            <a:r>
              <a:rPr lang="en-US" sz="2400" dirty="0" smtClean="0">
                <a:solidFill>
                  <a:schemeClr val="bg1"/>
                </a:solidFill>
              </a:rPr>
              <a:t>outline-offset: 5px;</a:t>
            </a:r>
            <a:br>
              <a:rPr lang="en-US" sz="2400" dirty="0" smtClean="0">
                <a:solidFill>
                  <a:schemeClr val="bg1"/>
                </a:solidFill>
              </a:rPr>
            </a:br>
            <a:r>
              <a:rPr lang="en-US" sz="2400" dirty="0" smtClean="0">
                <a:solidFill>
                  <a:schemeClr val="bg1"/>
                </a:solidFill>
              </a:rPr>
              <a:t>    outline: 5px dashed blue / </a:t>
            </a:r>
            <a:r>
              <a:rPr lang="en-US" sz="2400" dirty="0">
                <a:solidFill>
                  <a:schemeClr val="bg1"/>
                </a:solidFill>
              </a:rPr>
              <a:t>s</a:t>
            </a:r>
            <a:r>
              <a:rPr lang="en-US" sz="2400" dirty="0" smtClean="0">
                <a:solidFill>
                  <a:schemeClr val="bg1"/>
                </a:solidFill>
              </a:rPr>
              <a:t>olid blue;</a:t>
            </a:r>
            <a:r>
              <a:rPr lang="en-US" sz="2400" dirty="0">
                <a:solidFill>
                  <a:schemeClr val="bg1"/>
                </a:solidFill>
              </a:rPr>
              <a:t/>
            </a:r>
            <a:br>
              <a:rPr lang="en-US" sz="2400" dirty="0">
                <a:solidFill>
                  <a:schemeClr val="bg1"/>
                </a:solidFill>
              </a:rPr>
            </a:br>
            <a:r>
              <a:rPr lang="en-US" sz="2400" dirty="0">
                <a:solidFill>
                  <a:schemeClr val="bg1"/>
                </a:solidFill>
              </a:rPr>
              <a:t>    }</a:t>
            </a:r>
            <a:br>
              <a:rPr lang="en-US" sz="2400" dirty="0">
                <a:solidFill>
                  <a:schemeClr val="bg1"/>
                </a:solidFill>
              </a:rPr>
            </a:br>
            <a:r>
              <a:rPr lang="en-US" sz="2400" dirty="0">
                <a:solidFill>
                  <a:schemeClr val="bg1"/>
                </a:solidFill>
              </a:rPr>
              <a:t>&lt;/style&gt;</a:t>
            </a:r>
            <a:br>
              <a:rPr lang="en-US" sz="2400" dirty="0">
                <a:solidFill>
                  <a:schemeClr val="bg1"/>
                </a:solidFill>
              </a:rPr>
            </a:br>
            <a:r>
              <a:rPr lang="en-US" sz="2400" dirty="0">
                <a:solidFill>
                  <a:schemeClr val="bg1"/>
                </a:solidFill>
              </a:rPr>
              <a:t>---------------------------------------------------------------------------------------</a:t>
            </a:r>
            <a:br>
              <a:rPr lang="en-US" sz="2400" dirty="0">
                <a:solidFill>
                  <a:schemeClr val="bg1"/>
                </a:solidFill>
              </a:rPr>
            </a:br>
            <a:r>
              <a:rPr lang="en-US" sz="2400" dirty="0">
                <a:solidFill>
                  <a:schemeClr val="bg1"/>
                </a:solidFill>
              </a:rPr>
              <a:t>&lt;body&gt;</a:t>
            </a:r>
            <a:br>
              <a:rPr lang="en-US" sz="2400" dirty="0">
                <a:solidFill>
                  <a:schemeClr val="bg1"/>
                </a:solidFill>
              </a:rPr>
            </a:br>
            <a:r>
              <a:rPr lang="en-US" sz="2400" dirty="0">
                <a:solidFill>
                  <a:schemeClr val="bg1"/>
                </a:solidFill>
              </a:rPr>
              <a:t>&lt;div&gt;</a:t>
            </a:r>
            <a:br>
              <a:rPr lang="en-US" sz="2400" dirty="0">
                <a:solidFill>
                  <a:schemeClr val="bg1"/>
                </a:solidFill>
              </a:rPr>
            </a:br>
            <a:r>
              <a:rPr lang="en-US" sz="2400" dirty="0">
                <a:solidFill>
                  <a:schemeClr val="bg1"/>
                </a:solidFill>
              </a:rPr>
              <a:t>   When creating animations and other GPU-heavy actions, it's important to understand the will-change attribute. Both CSS </a:t>
            </a:r>
            <a:r>
              <a:rPr lang="en-US" sz="2400" dirty="0" err="1">
                <a:solidFill>
                  <a:schemeClr val="bg1"/>
                </a:solidFill>
              </a:rPr>
              <a:t>keyframes</a:t>
            </a:r>
            <a:r>
              <a:rPr lang="en-US" sz="2400" dirty="0">
                <a:solidFill>
                  <a:schemeClr val="bg1"/>
                </a:solidFill>
              </a:rPr>
              <a:t> and the transition property use GPU acceleration. </a:t>
            </a:r>
            <a:br>
              <a:rPr lang="en-US" sz="2400" dirty="0">
                <a:solidFill>
                  <a:schemeClr val="bg1"/>
                </a:solidFill>
              </a:rPr>
            </a:br>
            <a:r>
              <a:rPr lang="en-US" sz="2400" dirty="0">
                <a:solidFill>
                  <a:schemeClr val="bg1"/>
                </a:solidFill>
              </a:rPr>
              <a:t>&lt;/div&gt;</a:t>
            </a:r>
            <a:br>
              <a:rPr lang="en-US" sz="2400" dirty="0">
                <a:solidFill>
                  <a:schemeClr val="bg1"/>
                </a:solidFill>
              </a:rPr>
            </a:br>
            <a:r>
              <a:rPr lang="en-US" sz="2400" dirty="0">
                <a:solidFill>
                  <a:schemeClr val="bg1"/>
                </a:solidFill>
              </a:rPr>
              <a:t>&lt;/body&gt;</a:t>
            </a:r>
            <a:br>
              <a:rPr lang="en-US" sz="2400" dirty="0">
                <a:solidFill>
                  <a:schemeClr val="bg1"/>
                </a:solidFill>
              </a:rPr>
            </a:br>
            <a:endParaRPr lang="en-US" sz="2400" dirty="0">
              <a:solidFill>
                <a:schemeClr val="bg1"/>
              </a:solidFill>
            </a:endParaRPr>
          </a:p>
        </p:txBody>
      </p:sp>
      <p:sp>
        <p:nvSpPr>
          <p:cNvPr id="3" name="Footer Placeholder 2"/>
          <p:cNvSpPr>
            <a:spLocks noGrp="1"/>
          </p:cNvSpPr>
          <p:nvPr>
            <p:ph type="ftr" sz="quarter" idx="11"/>
          </p:nvPr>
        </p:nvSpPr>
        <p:spPr/>
        <p:txBody>
          <a:bodyPr/>
          <a:lstStyle/>
          <a:p>
            <a:r>
              <a:rPr lang="en-US" smtClean="0">
                <a:solidFill>
                  <a:schemeClr val="bg1"/>
                </a:solidFill>
              </a:rPr>
              <a:t>Hema N, Vellore Institute of Technology</a:t>
            </a:r>
            <a:endParaRPr lang="en-US">
              <a:solidFill>
                <a:schemeClr val="bg1"/>
              </a:solidFill>
            </a:endParaRPr>
          </a:p>
        </p:txBody>
      </p:sp>
      <p:sp>
        <p:nvSpPr>
          <p:cNvPr id="4" name="Slide Number Placeholder 3"/>
          <p:cNvSpPr>
            <a:spLocks noGrp="1"/>
          </p:cNvSpPr>
          <p:nvPr>
            <p:ph type="sldNum" sz="quarter" idx="12"/>
          </p:nvPr>
        </p:nvSpPr>
        <p:spPr/>
        <p:txBody>
          <a:bodyPr/>
          <a:lstStyle/>
          <a:p>
            <a:fld id="{A8B264E2-2CA2-4799-AC1E-C8633FA8916C}" type="slidenum">
              <a:rPr lang="en-US" smtClean="0">
                <a:solidFill>
                  <a:schemeClr val="bg1"/>
                </a:solidFill>
              </a:rPr>
              <a:t>12</a:t>
            </a:fld>
            <a:endParaRPr lang="en-US">
              <a:solidFill>
                <a:schemeClr val="bg1"/>
              </a:solidFill>
            </a:endParaRPr>
          </a:p>
        </p:txBody>
      </p:sp>
    </p:spTree>
    <p:extLst>
      <p:ext uri="{BB962C8B-B14F-4D97-AF65-F5344CB8AC3E}">
        <p14:creationId xmlns:p14="http://schemas.microsoft.com/office/powerpoint/2010/main" val="237696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Animation</a:t>
            </a:r>
            <a:endParaRPr lang="en-US" dirty="0">
              <a:solidFill>
                <a:schemeClr val="bg1"/>
              </a:solidFill>
            </a:endParaRPr>
          </a:p>
        </p:txBody>
      </p:sp>
      <p:sp>
        <p:nvSpPr>
          <p:cNvPr id="4" name="Footer Placeholder 3"/>
          <p:cNvSpPr>
            <a:spLocks noGrp="1"/>
          </p:cNvSpPr>
          <p:nvPr>
            <p:ph type="ftr" sz="quarter" idx="11"/>
          </p:nvPr>
        </p:nvSpPr>
        <p:spPr/>
        <p:txBody>
          <a:bodyPr/>
          <a:lstStyle/>
          <a:p>
            <a:r>
              <a:rPr lang="en-US" smtClean="0"/>
              <a:t>Hema N, Vellore Institute of Technology</a:t>
            </a:r>
            <a:endParaRPr lang="en-US"/>
          </a:p>
        </p:txBody>
      </p:sp>
      <p:sp>
        <p:nvSpPr>
          <p:cNvPr id="5" name="Slide Number Placeholder 4"/>
          <p:cNvSpPr>
            <a:spLocks noGrp="1"/>
          </p:cNvSpPr>
          <p:nvPr>
            <p:ph type="sldNum" sz="quarter" idx="12"/>
          </p:nvPr>
        </p:nvSpPr>
        <p:spPr/>
        <p:txBody>
          <a:bodyPr/>
          <a:lstStyle/>
          <a:p>
            <a:fld id="{A8B264E2-2CA2-4799-AC1E-C8633FA8916C}" type="slidenum">
              <a:rPr lang="en-US" smtClean="0"/>
              <a:t>2</a:t>
            </a:fld>
            <a:endParaRPr lang="en-US"/>
          </a:p>
        </p:txBody>
      </p:sp>
    </p:spTree>
    <p:extLst>
      <p:ext uri="{BB962C8B-B14F-4D97-AF65-F5344CB8AC3E}">
        <p14:creationId xmlns:p14="http://schemas.microsoft.com/office/powerpoint/2010/main" val="1543325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917" y="584868"/>
            <a:ext cx="8686800" cy="6248400"/>
          </a:xfrm>
        </p:spPr>
        <p:txBody>
          <a:bodyPr>
            <a:noAutofit/>
          </a:bodyPr>
          <a:lstStyle/>
          <a:p>
            <a:pPr algn="l"/>
            <a:r>
              <a:rPr lang="en-US" sz="3200" dirty="0" smtClean="0">
                <a:solidFill>
                  <a:schemeClr val="bg1"/>
                </a:solidFill>
              </a:rPr>
              <a:t>Animated element in CSS keep changing its appearance from time to time. </a:t>
            </a:r>
            <a:br>
              <a:rPr lang="en-US" sz="3200" dirty="0" smtClean="0">
                <a:solidFill>
                  <a:schemeClr val="bg1"/>
                </a:solidFill>
              </a:rPr>
            </a:br>
            <a:r>
              <a:rPr lang="en-US" sz="3200" dirty="0" smtClean="0">
                <a:solidFill>
                  <a:schemeClr val="bg1"/>
                </a:solidFill>
              </a:rPr>
              <a:t/>
            </a:r>
            <a:br>
              <a:rPr lang="en-US" sz="3200" dirty="0" smtClean="0">
                <a:solidFill>
                  <a:schemeClr val="bg1"/>
                </a:solidFill>
              </a:rPr>
            </a:br>
            <a:r>
              <a:rPr lang="en-US" sz="3200" dirty="0" smtClean="0">
                <a:solidFill>
                  <a:schemeClr val="bg1"/>
                </a:solidFill>
              </a:rPr>
              <a:t>Parameters of animation element;</a:t>
            </a:r>
            <a:br>
              <a:rPr lang="en-US" sz="3200" dirty="0" smtClean="0">
                <a:solidFill>
                  <a:schemeClr val="bg1"/>
                </a:solidFill>
              </a:rPr>
            </a:br>
            <a:r>
              <a:rPr lang="en-US" sz="3200" dirty="0" smtClean="0">
                <a:solidFill>
                  <a:schemeClr val="bg1"/>
                </a:solidFill>
              </a:rPr>
              <a:t>1. name</a:t>
            </a:r>
            <a:br>
              <a:rPr lang="en-US" sz="3200" dirty="0" smtClean="0">
                <a:solidFill>
                  <a:schemeClr val="bg1"/>
                </a:solidFill>
              </a:rPr>
            </a:br>
            <a:r>
              <a:rPr lang="en-US" sz="3200" dirty="0" smtClean="0">
                <a:solidFill>
                  <a:schemeClr val="bg1"/>
                </a:solidFill>
              </a:rPr>
              <a:t>2. direction</a:t>
            </a:r>
            <a:br>
              <a:rPr lang="en-US" sz="3200" dirty="0" smtClean="0">
                <a:solidFill>
                  <a:schemeClr val="bg1"/>
                </a:solidFill>
              </a:rPr>
            </a:br>
            <a:r>
              <a:rPr lang="en-US" sz="3200" dirty="0" smtClean="0">
                <a:solidFill>
                  <a:schemeClr val="bg1"/>
                </a:solidFill>
              </a:rPr>
              <a:t>3. duration</a:t>
            </a:r>
            <a:br>
              <a:rPr lang="en-US" sz="3200" dirty="0" smtClean="0">
                <a:solidFill>
                  <a:schemeClr val="bg1"/>
                </a:solidFill>
              </a:rPr>
            </a:br>
            <a:r>
              <a:rPr lang="en-US" sz="3200" dirty="0" smtClean="0">
                <a:solidFill>
                  <a:schemeClr val="bg1"/>
                </a:solidFill>
              </a:rPr>
              <a:t>4. timing-function</a:t>
            </a:r>
            <a:br>
              <a:rPr lang="en-US" sz="3200" dirty="0" smtClean="0">
                <a:solidFill>
                  <a:schemeClr val="bg1"/>
                </a:solidFill>
              </a:rPr>
            </a:br>
            <a:r>
              <a:rPr lang="en-US" sz="3200" dirty="0" smtClean="0">
                <a:solidFill>
                  <a:schemeClr val="bg1"/>
                </a:solidFill>
              </a:rPr>
              <a:t>5. delay </a:t>
            </a:r>
            <a:br>
              <a:rPr lang="en-US" sz="3200" dirty="0" smtClean="0">
                <a:solidFill>
                  <a:schemeClr val="bg1"/>
                </a:solidFill>
              </a:rPr>
            </a:br>
            <a:r>
              <a:rPr lang="en-US" sz="3200" dirty="0" smtClean="0">
                <a:solidFill>
                  <a:schemeClr val="bg1"/>
                </a:solidFill>
              </a:rPr>
              <a:t>6. iteration-count</a:t>
            </a:r>
            <a:br>
              <a:rPr lang="en-US" sz="3200" dirty="0" smtClean="0">
                <a:solidFill>
                  <a:schemeClr val="bg1"/>
                </a:solidFill>
              </a:rPr>
            </a:br>
            <a:r>
              <a:rPr lang="en-US" sz="3200" dirty="0" smtClean="0">
                <a:solidFill>
                  <a:schemeClr val="bg1"/>
                </a:solidFill>
              </a:rPr>
              <a:t>7. fill-mode</a:t>
            </a:r>
            <a:br>
              <a:rPr lang="en-US" sz="3200" dirty="0" smtClean="0">
                <a:solidFill>
                  <a:schemeClr val="bg1"/>
                </a:solidFill>
              </a:rPr>
            </a:br>
            <a:r>
              <a:rPr lang="en-US" sz="3200" dirty="0" smtClean="0">
                <a:solidFill>
                  <a:schemeClr val="bg1"/>
                </a:solidFill>
              </a:rPr>
              <a:t>8. play-status</a:t>
            </a:r>
            <a:br>
              <a:rPr lang="en-US" sz="3200" dirty="0" smtClean="0">
                <a:solidFill>
                  <a:schemeClr val="bg1"/>
                </a:solidFill>
              </a:rPr>
            </a:br>
            <a:endParaRPr lang="en-US" sz="3200" dirty="0">
              <a:solidFill>
                <a:schemeClr val="bg1"/>
              </a:solidFill>
            </a:endParaRPr>
          </a:p>
        </p:txBody>
      </p:sp>
      <p:sp>
        <p:nvSpPr>
          <p:cNvPr id="3" name="Footer Placeholder 2"/>
          <p:cNvSpPr>
            <a:spLocks noGrp="1"/>
          </p:cNvSpPr>
          <p:nvPr>
            <p:ph type="ftr" sz="quarter" idx="11"/>
          </p:nvPr>
        </p:nvSpPr>
        <p:spPr/>
        <p:txBody>
          <a:bodyPr/>
          <a:lstStyle/>
          <a:p>
            <a:r>
              <a:rPr lang="en-US" smtClean="0"/>
              <a:t>Hema N, Vellore Institute of Technology</a:t>
            </a:r>
            <a:endParaRPr lang="en-US"/>
          </a:p>
        </p:txBody>
      </p:sp>
      <p:sp>
        <p:nvSpPr>
          <p:cNvPr id="4" name="Slide Number Placeholder 3"/>
          <p:cNvSpPr>
            <a:spLocks noGrp="1"/>
          </p:cNvSpPr>
          <p:nvPr>
            <p:ph type="sldNum" sz="quarter" idx="12"/>
          </p:nvPr>
        </p:nvSpPr>
        <p:spPr/>
        <p:txBody>
          <a:bodyPr/>
          <a:lstStyle/>
          <a:p>
            <a:fld id="{A8B264E2-2CA2-4799-AC1E-C8633FA8916C}" type="slidenum">
              <a:rPr lang="en-US" smtClean="0"/>
              <a:t>3</a:t>
            </a:fld>
            <a:endParaRPr lang="en-US"/>
          </a:p>
        </p:txBody>
      </p:sp>
      <p:sp>
        <p:nvSpPr>
          <p:cNvPr id="5" name="Rectangle 4"/>
          <p:cNvSpPr/>
          <p:nvPr/>
        </p:nvSpPr>
        <p:spPr>
          <a:xfrm>
            <a:off x="3581400" y="93"/>
            <a:ext cx="1969835" cy="584775"/>
          </a:xfrm>
          <a:prstGeom prst="rect">
            <a:avLst/>
          </a:prstGeom>
        </p:spPr>
        <p:txBody>
          <a:bodyPr wrap="none">
            <a:spAutoFit/>
          </a:bodyPr>
          <a:lstStyle/>
          <a:p>
            <a:r>
              <a:rPr lang="en-US" sz="3200" b="1" dirty="0">
                <a:solidFill>
                  <a:schemeClr val="bg1"/>
                </a:solidFill>
              </a:rPr>
              <a:t>Animation</a:t>
            </a:r>
          </a:p>
        </p:txBody>
      </p:sp>
    </p:spTree>
    <p:extLst>
      <p:ext uri="{BB962C8B-B14F-4D97-AF65-F5344CB8AC3E}">
        <p14:creationId xmlns:p14="http://schemas.microsoft.com/office/powerpoint/2010/main" val="1757171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6553200"/>
          </a:xfrm>
        </p:spPr>
        <p:txBody>
          <a:bodyPr>
            <a:normAutofit fontScale="90000"/>
          </a:bodyPr>
          <a:lstStyle/>
          <a:p>
            <a:pPr algn="l"/>
            <a:r>
              <a:rPr lang="en-US" sz="2800" b="1" dirty="0" smtClean="0">
                <a:solidFill>
                  <a:schemeClr val="bg1"/>
                </a:solidFill>
              </a:rPr>
              <a:t>@</a:t>
            </a:r>
            <a:r>
              <a:rPr lang="en-US" sz="2800" b="1" dirty="0" err="1" smtClean="0">
                <a:solidFill>
                  <a:schemeClr val="bg1"/>
                </a:solidFill>
              </a:rPr>
              <a:t>keyframes</a:t>
            </a:r>
            <a:r>
              <a:rPr lang="en-US" sz="2800" b="1" dirty="0" smtClean="0">
                <a:solidFill>
                  <a:schemeClr val="bg1"/>
                </a:solidFill>
              </a:rPr>
              <a:t> Rule : </a:t>
            </a:r>
            <a:r>
              <a:rPr lang="en-US" sz="2800" dirty="0" smtClean="0">
                <a:solidFill>
                  <a:schemeClr val="bg1"/>
                </a:solidFill>
              </a:rPr>
              <a:t/>
            </a:r>
            <a:br>
              <a:rPr lang="en-US" sz="2800" dirty="0" smtClean="0">
                <a:solidFill>
                  <a:schemeClr val="bg1"/>
                </a:solidFill>
              </a:rPr>
            </a:br>
            <a:r>
              <a:rPr lang="en-US" sz="2800" dirty="0">
                <a:solidFill>
                  <a:schemeClr val="bg1"/>
                </a:solidFill>
              </a:rPr>
              <a:t/>
            </a:r>
            <a:br>
              <a:rPr lang="en-US" sz="2800" dirty="0">
                <a:solidFill>
                  <a:schemeClr val="bg1"/>
                </a:solidFill>
              </a:rPr>
            </a:br>
            <a:r>
              <a:rPr lang="en-US" sz="2800" dirty="0" smtClean="0">
                <a:solidFill>
                  <a:schemeClr val="bg1"/>
                </a:solidFill>
              </a:rPr>
              <a:t>When a styling code is written inside a </a:t>
            </a:r>
            <a:r>
              <a:rPr lang="en-US" sz="2800" dirty="0" err="1" smtClean="0">
                <a:solidFill>
                  <a:schemeClr val="bg1"/>
                </a:solidFill>
              </a:rPr>
              <a:t>keyframe</a:t>
            </a:r>
            <a:r>
              <a:rPr lang="en-US" sz="2800" dirty="0" smtClean="0">
                <a:solidFill>
                  <a:schemeClr val="bg1"/>
                </a:solidFill>
              </a:rPr>
              <a:t> rule, it allows the animation to change from the current style to a new style. This permits to create multiple animation points.  </a:t>
            </a:r>
            <a:br>
              <a:rPr lang="en-US" sz="2800" dirty="0" smtClean="0">
                <a:solidFill>
                  <a:schemeClr val="bg1"/>
                </a:solidFill>
              </a:rPr>
            </a:br>
            <a:r>
              <a:rPr lang="en-US" sz="2800" dirty="0" err="1" smtClean="0">
                <a:solidFill>
                  <a:schemeClr val="bg1"/>
                </a:solidFill>
              </a:rPr>
              <a:t>Eg</a:t>
            </a:r>
            <a:r>
              <a:rPr lang="en-US" sz="2800" dirty="0" smtClean="0">
                <a:solidFill>
                  <a:schemeClr val="bg1"/>
                </a:solidFill>
              </a:rPr>
              <a:t>:</a:t>
            </a:r>
            <a:br>
              <a:rPr lang="en-US" sz="2800" dirty="0" smtClean="0">
                <a:solidFill>
                  <a:schemeClr val="bg1"/>
                </a:solidFill>
              </a:rPr>
            </a:br>
            <a:r>
              <a:rPr lang="en-US" sz="2200" dirty="0">
                <a:solidFill>
                  <a:schemeClr val="bg1"/>
                </a:solidFill>
              </a:rPr>
              <a:t>@</a:t>
            </a:r>
            <a:r>
              <a:rPr lang="en-US" sz="2200" dirty="0" err="1">
                <a:solidFill>
                  <a:schemeClr val="bg1"/>
                </a:solidFill>
              </a:rPr>
              <a:t>keyframes</a:t>
            </a:r>
            <a:r>
              <a:rPr lang="en-US" sz="2200" dirty="0">
                <a:solidFill>
                  <a:schemeClr val="bg1"/>
                </a:solidFill>
              </a:rPr>
              <a:t> </a:t>
            </a:r>
            <a:r>
              <a:rPr lang="en-US" sz="2200" dirty="0" smtClean="0">
                <a:solidFill>
                  <a:schemeClr val="bg1"/>
                </a:solidFill>
              </a:rPr>
              <a:t>key1</a:t>
            </a:r>
            <a:r>
              <a:rPr lang="en-US" sz="2200" dirty="0">
                <a:solidFill>
                  <a:schemeClr val="bg1"/>
                </a:solidFill>
              </a:rPr>
              <a:t> {</a:t>
            </a:r>
            <a:br>
              <a:rPr lang="en-US" sz="2200" dirty="0">
                <a:solidFill>
                  <a:schemeClr val="bg1"/>
                </a:solidFill>
              </a:rPr>
            </a:br>
            <a:r>
              <a:rPr lang="en-US" sz="2200" dirty="0">
                <a:solidFill>
                  <a:schemeClr val="bg1"/>
                </a:solidFill>
              </a:rPr>
              <a:t>  from {background-color: </a:t>
            </a:r>
            <a:r>
              <a:rPr lang="en-US" sz="2200" dirty="0" smtClean="0">
                <a:solidFill>
                  <a:schemeClr val="bg1"/>
                </a:solidFill>
              </a:rPr>
              <a:t>#ff000;}</a:t>
            </a:r>
            <a:r>
              <a:rPr lang="en-US" sz="2200" dirty="0">
                <a:solidFill>
                  <a:schemeClr val="bg1"/>
                </a:solidFill>
              </a:rPr>
              <a:t/>
            </a:r>
            <a:br>
              <a:rPr lang="en-US" sz="2200" dirty="0">
                <a:solidFill>
                  <a:schemeClr val="bg1"/>
                </a:solidFill>
              </a:rPr>
            </a:br>
            <a:r>
              <a:rPr lang="en-US" sz="2200" dirty="0">
                <a:solidFill>
                  <a:schemeClr val="bg1"/>
                </a:solidFill>
              </a:rPr>
              <a:t>  to {background-color: </a:t>
            </a:r>
            <a:r>
              <a:rPr lang="en-US" sz="2200" dirty="0" smtClean="0">
                <a:solidFill>
                  <a:schemeClr val="bg1"/>
                </a:solidFill>
              </a:rPr>
              <a:t>blue;}</a:t>
            </a:r>
            <a:r>
              <a:rPr lang="en-US" sz="2200" dirty="0">
                <a:solidFill>
                  <a:schemeClr val="bg1"/>
                </a:solidFill>
              </a:rPr>
              <a:t/>
            </a:r>
            <a:br>
              <a:rPr lang="en-US" sz="2200" dirty="0">
                <a:solidFill>
                  <a:schemeClr val="bg1"/>
                </a:solidFill>
              </a:rPr>
            </a:br>
            <a:r>
              <a:rPr lang="en-US" sz="2200" dirty="0" smtClean="0">
                <a:solidFill>
                  <a:schemeClr val="bg1"/>
                </a:solidFill>
              </a:rPr>
              <a:t>}</a:t>
            </a:r>
            <a:br>
              <a:rPr lang="en-US" sz="2200" dirty="0" smtClean="0">
                <a:solidFill>
                  <a:schemeClr val="bg1"/>
                </a:solidFill>
              </a:rPr>
            </a:br>
            <a:r>
              <a:rPr lang="en-US" sz="2200" dirty="0">
                <a:solidFill>
                  <a:schemeClr val="bg1"/>
                </a:solidFill>
              </a:rPr>
              <a:t/>
            </a:r>
            <a:br>
              <a:rPr lang="en-US" sz="2200" dirty="0">
                <a:solidFill>
                  <a:schemeClr val="bg1"/>
                </a:solidFill>
              </a:rPr>
            </a:br>
            <a:r>
              <a:rPr lang="en-US" sz="2200" b="1" i="1" dirty="0" smtClean="0">
                <a:solidFill>
                  <a:schemeClr val="bg1"/>
                </a:solidFill>
              </a:rPr>
              <a:t>Element Code:</a:t>
            </a:r>
            <a:r>
              <a:rPr lang="en-US" sz="2200" dirty="0">
                <a:solidFill>
                  <a:schemeClr val="bg1"/>
                </a:solidFill>
              </a:rPr>
              <a:t/>
            </a:r>
            <a:br>
              <a:rPr lang="en-US" sz="2200" dirty="0">
                <a:solidFill>
                  <a:schemeClr val="bg1"/>
                </a:solidFill>
              </a:rPr>
            </a:br>
            <a:r>
              <a:rPr lang="en-US" sz="2200" dirty="0">
                <a:solidFill>
                  <a:schemeClr val="bg1"/>
                </a:solidFill>
              </a:rPr>
              <a:t>div {</a:t>
            </a:r>
            <a:br>
              <a:rPr lang="en-US" sz="2200" dirty="0">
                <a:solidFill>
                  <a:schemeClr val="bg1"/>
                </a:solidFill>
              </a:rPr>
            </a:br>
            <a:r>
              <a:rPr lang="en-US" sz="2200" dirty="0">
                <a:solidFill>
                  <a:schemeClr val="bg1"/>
                </a:solidFill>
              </a:rPr>
              <a:t>  width: 5</a:t>
            </a:r>
            <a:r>
              <a:rPr lang="en-US" sz="2200" dirty="0" smtClean="0">
                <a:solidFill>
                  <a:schemeClr val="bg1"/>
                </a:solidFill>
              </a:rPr>
              <a:t>0px</a:t>
            </a:r>
            <a:r>
              <a:rPr lang="en-US" sz="2200" dirty="0">
                <a:solidFill>
                  <a:schemeClr val="bg1"/>
                </a:solidFill>
              </a:rPr>
              <a:t>;</a:t>
            </a:r>
            <a:br>
              <a:rPr lang="en-US" sz="2200" dirty="0">
                <a:solidFill>
                  <a:schemeClr val="bg1"/>
                </a:solidFill>
              </a:rPr>
            </a:br>
            <a:r>
              <a:rPr lang="en-US" sz="2200" dirty="0">
                <a:solidFill>
                  <a:schemeClr val="bg1"/>
                </a:solidFill>
              </a:rPr>
              <a:t>  height: </a:t>
            </a:r>
            <a:r>
              <a:rPr lang="en-US" sz="2200" dirty="0" smtClean="0">
                <a:solidFill>
                  <a:schemeClr val="bg1"/>
                </a:solidFill>
              </a:rPr>
              <a:t>70px</a:t>
            </a:r>
            <a:r>
              <a:rPr lang="en-US" sz="2200" dirty="0">
                <a:solidFill>
                  <a:schemeClr val="bg1"/>
                </a:solidFill>
              </a:rPr>
              <a:t>;</a:t>
            </a:r>
            <a:br>
              <a:rPr lang="en-US" sz="2200" dirty="0">
                <a:solidFill>
                  <a:schemeClr val="bg1"/>
                </a:solidFill>
              </a:rPr>
            </a:br>
            <a:r>
              <a:rPr lang="en-US" sz="2200" dirty="0">
                <a:solidFill>
                  <a:schemeClr val="bg1"/>
                </a:solidFill>
              </a:rPr>
              <a:t>  background-color: </a:t>
            </a:r>
            <a:r>
              <a:rPr lang="en-US" sz="2200" dirty="0" smtClean="0">
                <a:solidFill>
                  <a:schemeClr val="bg1"/>
                </a:solidFill>
              </a:rPr>
              <a:t>#ff000;</a:t>
            </a:r>
            <a:r>
              <a:rPr lang="en-US" sz="2200" dirty="0">
                <a:solidFill>
                  <a:schemeClr val="bg1"/>
                </a:solidFill>
              </a:rPr>
              <a:t/>
            </a:r>
            <a:br>
              <a:rPr lang="en-US" sz="2200" dirty="0">
                <a:solidFill>
                  <a:schemeClr val="bg1"/>
                </a:solidFill>
              </a:rPr>
            </a:br>
            <a:r>
              <a:rPr lang="en-US" sz="2200" dirty="0">
                <a:solidFill>
                  <a:schemeClr val="bg1"/>
                </a:solidFill>
              </a:rPr>
              <a:t>  animation-name: </a:t>
            </a:r>
            <a:r>
              <a:rPr lang="en-US" sz="2200" dirty="0" smtClean="0">
                <a:solidFill>
                  <a:schemeClr val="bg1"/>
                </a:solidFill>
              </a:rPr>
              <a:t>key1;</a:t>
            </a:r>
            <a:r>
              <a:rPr lang="en-US" sz="2200" dirty="0">
                <a:solidFill>
                  <a:schemeClr val="bg1"/>
                </a:solidFill>
              </a:rPr>
              <a:t/>
            </a:r>
            <a:br>
              <a:rPr lang="en-US" sz="2200" dirty="0">
                <a:solidFill>
                  <a:schemeClr val="bg1"/>
                </a:solidFill>
              </a:rPr>
            </a:br>
            <a:r>
              <a:rPr lang="en-US" sz="2200" dirty="0">
                <a:solidFill>
                  <a:schemeClr val="bg1"/>
                </a:solidFill>
              </a:rPr>
              <a:t>  animation-duration: </a:t>
            </a:r>
            <a:r>
              <a:rPr lang="en-US" sz="2200" dirty="0" smtClean="0">
                <a:solidFill>
                  <a:schemeClr val="bg1"/>
                </a:solidFill>
              </a:rPr>
              <a:t>10s;</a:t>
            </a:r>
            <a:r>
              <a:rPr lang="en-US" sz="2200" dirty="0">
                <a:solidFill>
                  <a:schemeClr val="bg1"/>
                </a:solidFill>
              </a:rPr>
              <a:t/>
            </a:r>
            <a:br>
              <a:rPr lang="en-US" sz="2200" dirty="0">
                <a:solidFill>
                  <a:schemeClr val="bg1"/>
                </a:solidFill>
              </a:rPr>
            </a:br>
            <a:r>
              <a:rPr lang="en-US" sz="2200" dirty="0">
                <a:solidFill>
                  <a:schemeClr val="bg1"/>
                </a:solidFill>
              </a:rPr>
              <a:t>}</a:t>
            </a:r>
            <a:endParaRPr lang="en-US" sz="2800" dirty="0">
              <a:solidFill>
                <a:schemeClr val="bg1"/>
              </a:solidFill>
            </a:endParaRPr>
          </a:p>
        </p:txBody>
      </p:sp>
      <p:sp>
        <p:nvSpPr>
          <p:cNvPr id="3" name="Footer Placeholder 2"/>
          <p:cNvSpPr>
            <a:spLocks noGrp="1"/>
          </p:cNvSpPr>
          <p:nvPr>
            <p:ph type="ftr" sz="quarter" idx="11"/>
          </p:nvPr>
        </p:nvSpPr>
        <p:spPr/>
        <p:txBody>
          <a:bodyPr/>
          <a:lstStyle/>
          <a:p>
            <a:r>
              <a:rPr lang="en-US" smtClean="0">
                <a:solidFill>
                  <a:schemeClr val="bg1"/>
                </a:solidFill>
              </a:rPr>
              <a:t>Hema N, Vellore Institute of Technology</a:t>
            </a:r>
            <a:endParaRPr lang="en-US">
              <a:solidFill>
                <a:schemeClr val="bg1"/>
              </a:solidFill>
            </a:endParaRPr>
          </a:p>
        </p:txBody>
      </p:sp>
      <p:sp>
        <p:nvSpPr>
          <p:cNvPr id="4" name="Slide Number Placeholder 3"/>
          <p:cNvSpPr>
            <a:spLocks noGrp="1"/>
          </p:cNvSpPr>
          <p:nvPr>
            <p:ph type="sldNum" sz="quarter" idx="12"/>
          </p:nvPr>
        </p:nvSpPr>
        <p:spPr/>
        <p:txBody>
          <a:bodyPr/>
          <a:lstStyle/>
          <a:p>
            <a:fld id="{A8B264E2-2CA2-4799-AC1E-C8633FA8916C}" type="slidenum">
              <a:rPr lang="en-US" smtClean="0">
                <a:solidFill>
                  <a:schemeClr val="bg1"/>
                </a:solidFill>
              </a:rPr>
              <a:t>4</a:t>
            </a:fld>
            <a:endParaRPr lang="en-US">
              <a:solidFill>
                <a:schemeClr val="bg1"/>
              </a:solidFill>
            </a:endParaRPr>
          </a:p>
        </p:txBody>
      </p:sp>
    </p:spTree>
    <p:extLst>
      <p:ext uri="{BB962C8B-B14F-4D97-AF65-F5344CB8AC3E}">
        <p14:creationId xmlns:p14="http://schemas.microsoft.com/office/powerpoint/2010/main" val="448023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686800" cy="6553200"/>
          </a:xfrm>
        </p:spPr>
        <p:txBody>
          <a:bodyPr>
            <a:normAutofit/>
          </a:bodyPr>
          <a:lstStyle/>
          <a:p>
            <a:pPr algn="l"/>
            <a:r>
              <a:rPr lang="en-US" sz="2400" dirty="0" smtClean="0">
                <a:solidFill>
                  <a:schemeClr val="bg1"/>
                </a:solidFill>
              </a:rPr>
              <a:t>We can also make the animation to change over the period of its completion as;</a:t>
            </a:r>
            <a:br>
              <a:rPr lang="en-US" sz="2400" dirty="0" smtClean="0">
                <a:solidFill>
                  <a:schemeClr val="bg1"/>
                </a:solidFill>
              </a:rPr>
            </a:br>
            <a:r>
              <a:rPr lang="en-US" sz="2400" dirty="0" smtClean="0">
                <a:solidFill>
                  <a:schemeClr val="bg1"/>
                </a:solidFill>
              </a:rPr>
              <a:t/>
            </a:r>
            <a:br>
              <a:rPr lang="en-US" sz="2400" dirty="0" smtClean="0">
                <a:solidFill>
                  <a:schemeClr val="bg1"/>
                </a:solidFill>
              </a:rPr>
            </a:br>
            <a:r>
              <a:rPr lang="en-US" sz="2400" dirty="0" err="1" smtClean="0">
                <a:solidFill>
                  <a:schemeClr val="bg1"/>
                </a:solidFill>
              </a:rPr>
              <a:t>Eg</a:t>
            </a:r>
            <a:r>
              <a:rPr lang="en-US" sz="2400" dirty="0" smtClean="0">
                <a:solidFill>
                  <a:schemeClr val="bg1"/>
                </a:solidFill>
              </a:rPr>
              <a:t>;</a:t>
            </a:r>
            <a:br>
              <a:rPr lang="en-US" sz="2400" dirty="0" smtClean="0">
                <a:solidFill>
                  <a:schemeClr val="bg1"/>
                </a:solidFill>
              </a:rPr>
            </a:br>
            <a:r>
              <a:rPr lang="en-US" sz="2400" dirty="0" smtClean="0">
                <a:solidFill>
                  <a:schemeClr val="bg1"/>
                </a:solidFill>
              </a:rPr>
              <a:t/>
            </a:r>
            <a:br>
              <a:rPr lang="en-US" sz="2400" dirty="0" smtClean="0">
                <a:solidFill>
                  <a:schemeClr val="bg1"/>
                </a:solidFill>
              </a:rPr>
            </a:br>
            <a:r>
              <a:rPr lang="en-US" sz="2400" dirty="0" smtClean="0">
                <a:solidFill>
                  <a:schemeClr val="bg1"/>
                </a:solidFill>
              </a:rPr>
              <a:t>@</a:t>
            </a:r>
            <a:r>
              <a:rPr lang="en-US" sz="2400" dirty="0" err="1">
                <a:solidFill>
                  <a:schemeClr val="bg1"/>
                </a:solidFill>
              </a:rPr>
              <a:t>keyframes</a:t>
            </a:r>
            <a:r>
              <a:rPr lang="en-US" sz="2400" dirty="0">
                <a:solidFill>
                  <a:schemeClr val="bg1"/>
                </a:solidFill>
              </a:rPr>
              <a:t> key1 {</a:t>
            </a:r>
            <a:br>
              <a:rPr lang="en-US" sz="2400" dirty="0">
                <a:solidFill>
                  <a:schemeClr val="bg1"/>
                </a:solidFill>
              </a:rPr>
            </a:br>
            <a:r>
              <a:rPr lang="en-US" sz="2400" dirty="0" smtClean="0">
                <a:solidFill>
                  <a:schemeClr val="bg1"/>
                </a:solidFill>
              </a:rPr>
              <a:t> 25%</a:t>
            </a:r>
            <a:r>
              <a:rPr lang="en-US" sz="2400" dirty="0">
                <a:solidFill>
                  <a:schemeClr val="bg1"/>
                </a:solidFill>
              </a:rPr>
              <a:t> {background-color: #ff000;}</a:t>
            </a:r>
            <a:br>
              <a:rPr lang="en-US" sz="2400" dirty="0">
                <a:solidFill>
                  <a:schemeClr val="bg1"/>
                </a:solidFill>
              </a:rPr>
            </a:br>
            <a:r>
              <a:rPr lang="en-US" sz="2400" dirty="0">
                <a:solidFill>
                  <a:schemeClr val="bg1"/>
                </a:solidFill>
              </a:rPr>
              <a:t> </a:t>
            </a:r>
            <a:r>
              <a:rPr lang="en-US" sz="2400" dirty="0" smtClean="0">
                <a:solidFill>
                  <a:schemeClr val="bg1"/>
                </a:solidFill>
              </a:rPr>
              <a:t>25% {background-color</a:t>
            </a:r>
            <a:r>
              <a:rPr lang="en-US" sz="2400" dirty="0">
                <a:solidFill>
                  <a:schemeClr val="bg1"/>
                </a:solidFill>
              </a:rPr>
              <a:t>: blue</a:t>
            </a:r>
            <a:r>
              <a:rPr lang="en-US" sz="2400" dirty="0" smtClean="0">
                <a:solidFill>
                  <a:schemeClr val="bg1"/>
                </a:solidFill>
              </a:rPr>
              <a:t>;}</a:t>
            </a:r>
            <a:br>
              <a:rPr lang="en-US" sz="2400" dirty="0" smtClean="0">
                <a:solidFill>
                  <a:schemeClr val="bg1"/>
                </a:solidFill>
              </a:rPr>
            </a:br>
            <a:r>
              <a:rPr lang="en-US" sz="2400" dirty="0">
                <a:solidFill>
                  <a:schemeClr val="bg1"/>
                </a:solidFill>
              </a:rPr>
              <a:t> </a:t>
            </a:r>
            <a:r>
              <a:rPr lang="en-US" sz="2400" dirty="0" smtClean="0">
                <a:solidFill>
                  <a:schemeClr val="bg1"/>
                </a:solidFill>
              </a:rPr>
              <a:t>25% {</a:t>
            </a:r>
            <a:r>
              <a:rPr lang="en-US" sz="2400" dirty="0">
                <a:solidFill>
                  <a:schemeClr val="bg1"/>
                </a:solidFill>
              </a:rPr>
              <a:t>background-color: </a:t>
            </a:r>
            <a:r>
              <a:rPr lang="en-US" sz="2400" dirty="0" smtClean="0">
                <a:solidFill>
                  <a:schemeClr val="bg1"/>
                </a:solidFill>
              </a:rPr>
              <a:t>white;}</a:t>
            </a:r>
            <a:br>
              <a:rPr lang="en-US" sz="2400" dirty="0" smtClean="0">
                <a:solidFill>
                  <a:schemeClr val="bg1"/>
                </a:solidFill>
              </a:rPr>
            </a:br>
            <a:r>
              <a:rPr lang="en-US" sz="2400" dirty="0" smtClean="0">
                <a:solidFill>
                  <a:schemeClr val="bg1"/>
                </a:solidFill>
              </a:rPr>
              <a:t> 25% {background-color</a:t>
            </a:r>
            <a:r>
              <a:rPr lang="en-US" sz="2400" dirty="0">
                <a:solidFill>
                  <a:schemeClr val="bg1"/>
                </a:solidFill>
              </a:rPr>
              <a:t>: </a:t>
            </a:r>
            <a:r>
              <a:rPr lang="en-US" sz="2400" dirty="0" smtClean="0">
                <a:solidFill>
                  <a:schemeClr val="bg1"/>
                </a:solidFill>
              </a:rPr>
              <a:t>yellow;}</a:t>
            </a:r>
            <a:r>
              <a:rPr lang="en-US" sz="2400" dirty="0">
                <a:solidFill>
                  <a:schemeClr val="bg1"/>
                </a:solidFill>
              </a:rPr>
              <a:t/>
            </a:r>
            <a:br>
              <a:rPr lang="en-US" sz="2400" dirty="0">
                <a:solidFill>
                  <a:schemeClr val="bg1"/>
                </a:solidFill>
              </a:rPr>
            </a:br>
            <a:r>
              <a:rPr lang="en-US" sz="2400" dirty="0">
                <a:solidFill>
                  <a:schemeClr val="bg1"/>
                </a:solidFill>
              </a:rPr>
              <a:t>}</a:t>
            </a:r>
            <a:br>
              <a:rPr lang="en-US" sz="2400" dirty="0">
                <a:solidFill>
                  <a:schemeClr val="bg1"/>
                </a:solidFill>
              </a:rPr>
            </a:br>
            <a:endParaRPr lang="en-US" sz="2400" dirty="0">
              <a:solidFill>
                <a:schemeClr val="bg1"/>
              </a:solidFill>
            </a:endParaRPr>
          </a:p>
        </p:txBody>
      </p:sp>
      <p:sp>
        <p:nvSpPr>
          <p:cNvPr id="3" name="Footer Placeholder 2"/>
          <p:cNvSpPr>
            <a:spLocks noGrp="1"/>
          </p:cNvSpPr>
          <p:nvPr>
            <p:ph type="ftr" sz="quarter" idx="11"/>
          </p:nvPr>
        </p:nvSpPr>
        <p:spPr/>
        <p:txBody>
          <a:bodyPr/>
          <a:lstStyle/>
          <a:p>
            <a:r>
              <a:rPr lang="en-US" smtClean="0">
                <a:solidFill>
                  <a:schemeClr val="bg1"/>
                </a:solidFill>
              </a:rPr>
              <a:t>Hema N, Vellore Institute of Technology</a:t>
            </a:r>
            <a:endParaRPr lang="en-US">
              <a:solidFill>
                <a:schemeClr val="bg1"/>
              </a:solidFill>
            </a:endParaRPr>
          </a:p>
        </p:txBody>
      </p:sp>
      <p:sp>
        <p:nvSpPr>
          <p:cNvPr id="4" name="Slide Number Placeholder 3"/>
          <p:cNvSpPr>
            <a:spLocks noGrp="1"/>
          </p:cNvSpPr>
          <p:nvPr>
            <p:ph type="sldNum" sz="quarter" idx="12"/>
          </p:nvPr>
        </p:nvSpPr>
        <p:spPr/>
        <p:txBody>
          <a:bodyPr/>
          <a:lstStyle/>
          <a:p>
            <a:fld id="{A8B264E2-2CA2-4799-AC1E-C8633FA8916C}" type="slidenum">
              <a:rPr lang="en-US" smtClean="0">
                <a:solidFill>
                  <a:schemeClr val="bg1"/>
                </a:solidFill>
              </a:rPr>
              <a:t>5</a:t>
            </a:fld>
            <a:endParaRPr lang="en-US">
              <a:solidFill>
                <a:schemeClr val="bg1"/>
              </a:solidFill>
            </a:endParaRPr>
          </a:p>
        </p:txBody>
      </p:sp>
    </p:spTree>
    <p:extLst>
      <p:ext uri="{BB962C8B-B14F-4D97-AF65-F5344CB8AC3E}">
        <p14:creationId xmlns:p14="http://schemas.microsoft.com/office/powerpoint/2010/main" val="2804573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6202362"/>
          </a:xfrm>
        </p:spPr>
        <p:txBody>
          <a:bodyPr>
            <a:normAutofit fontScale="90000"/>
          </a:bodyPr>
          <a:lstStyle/>
          <a:p>
            <a:pPr algn="l"/>
            <a:r>
              <a:rPr lang="en-US" sz="2400" dirty="0">
                <a:solidFill>
                  <a:schemeClr val="bg1"/>
                </a:solidFill>
              </a:rPr>
              <a:t>div {</a:t>
            </a:r>
            <a:br>
              <a:rPr lang="en-US" sz="2400" dirty="0">
                <a:solidFill>
                  <a:schemeClr val="bg1"/>
                </a:solidFill>
              </a:rPr>
            </a:br>
            <a:r>
              <a:rPr lang="en-US" sz="2400" dirty="0">
                <a:solidFill>
                  <a:schemeClr val="bg1"/>
                </a:solidFill>
              </a:rPr>
              <a:t>  width: 50px;</a:t>
            </a:r>
            <a:br>
              <a:rPr lang="en-US" sz="2400" dirty="0">
                <a:solidFill>
                  <a:schemeClr val="bg1"/>
                </a:solidFill>
              </a:rPr>
            </a:br>
            <a:r>
              <a:rPr lang="en-US" sz="2400" dirty="0">
                <a:solidFill>
                  <a:schemeClr val="bg1"/>
                </a:solidFill>
              </a:rPr>
              <a:t>  height: 70px;</a:t>
            </a:r>
            <a:br>
              <a:rPr lang="en-US" sz="2400" dirty="0">
                <a:solidFill>
                  <a:schemeClr val="bg1"/>
                </a:solidFill>
              </a:rPr>
            </a:br>
            <a:r>
              <a:rPr lang="en-US" sz="2400" dirty="0">
                <a:solidFill>
                  <a:schemeClr val="bg1"/>
                </a:solidFill>
              </a:rPr>
              <a:t>  background-color: #ff000;</a:t>
            </a:r>
            <a:br>
              <a:rPr lang="en-US" sz="2400" dirty="0">
                <a:solidFill>
                  <a:schemeClr val="bg1"/>
                </a:solidFill>
              </a:rPr>
            </a:br>
            <a:r>
              <a:rPr lang="en-US" sz="2400" dirty="0">
                <a:solidFill>
                  <a:schemeClr val="bg1"/>
                </a:solidFill>
              </a:rPr>
              <a:t>  animation-name: key1;</a:t>
            </a:r>
            <a:br>
              <a:rPr lang="en-US" sz="2400" dirty="0">
                <a:solidFill>
                  <a:schemeClr val="bg1"/>
                </a:solidFill>
              </a:rPr>
            </a:br>
            <a:r>
              <a:rPr lang="en-US" sz="2400" dirty="0">
                <a:solidFill>
                  <a:schemeClr val="bg1"/>
                </a:solidFill>
              </a:rPr>
              <a:t>  animation-duration: 10s;</a:t>
            </a:r>
            <a:br>
              <a:rPr lang="en-US" sz="2400" dirty="0">
                <a:solidFill>
                  <a:schemeClr val="bg1"/>
                </a:solidFill>
              </a:rPr>
            </a:br>
            <a:r>
              <a:rPr lang="en-US" sz="2400" dirty="0">
                <a:solidFill>
                  <a:schemeClr val="bg1"/>
                </a:solidFill>
              </a:rPr>
              <a:t>  animation-delay: 2s;</a:t>
            </a:r>
            <a:br>
              <a:rPr lang="en-US" sz="2400" dirty="0">
                <a:solidFill>
                  <a:schemeClr val="bg1"/>
                </a:solidFill>
              </a:rPr>
            </a:br>
            <a:r>
              <a:rPr lang="en-US" sz="2400" dirty="0">
                <a:solidFill>
                  <a:schemeClr val="bg1"/>
                </a:solidFill>
              </a:rPr>
              <a:t>  animation-iteration-count: infinite /3</a:t>
            </a:r>
            <a:r>
              <a:rPr lang="en-US" sz="2400" dirty="0" smtClean="0">
                <a:solidFill>
                  <a:schemeClr val="bg1"/>
                </a:solidFill>
              </a:rPr>
              <a:t>;</a:t>
            </a:r>
            <a:br>
              <a:rPr lang="en-US" sz="2400" dirty="0" smtClean="0">
                <a:solidFill>
                  <a:schemeClr val="bg1"/>
                </a:solidFill>
              </a:rPr>
            </a:br>
            <a:r>
              <a:rPr lang="en-US" sz="2400" dirty="0">
                <a:solidFill>
                  <a:schemeClr val="bg1"/>
                </a:solidFill>
              </a:rPr>
              <a:t> </a:t>
            </a:r>
            <a:r>
              <a:rPr lang="en-US" sz="2400" dirty="0" smtClean="0">
                <a:solidFill>
                  <a:schemeClr val="bg1"/>
                </a:solidFill>
              </a:rPr>
              <a:t> animation-direction: alternate;</a:t>
            </a:r>
            <a:r>
              <a:rPr lang="en-US" sz="2400" dirty="0">
                <a:solidFill>
                  <a:schemeClr val="bg1"/>
                </a:solidFill>
              </a:rPr>
              <a:t/>
            </a:r>
            <a:br>
              <a:rPr lang="en-US" sz="2400" dirty="0">
                <a:solidFill>
                  <a:schemeClr val="bg1"/>
                </a:solidFill>
              </a:rPr>
            </a:br>
            <a:r>
              <a:rPr lang="en-US" sz="2400" dirty="0" smtClean="0">
                <a:solidFill>
                  <a:schemeClr val="bg1"/>
                </a:solidFill>
              </a:rPr>
              <a:t>}</a:t>
            </a:r>
            <a:br>
              <a:rPr lang="en-US" sz="2400" dirty="0" smtClean="0">
                <a:solidFill>
                  <a:schemeClr val="bg1"/>
                </a:solidFill>
              </a:rPr>
            </a:br>
            <a:r>
              <a:rPr lang="en-US" sz="2400" dirty="0">
                <a:solidFill>
                  <a:schemeClr val="bg1"/>
                </a:solidFill>
              </a:rPr>
              <a:t/>
            </a:r>
            <a:br>
              <a:rPr lang="en-US" sz="2400" dirty="0">
                <a:solidFill>
                  <a:schemeClr val="bg1"/>
                </a:solidFill>
              </a:rPr>
            </a:br>
            <a:r>
              <a:rPr lang="en-US" sz="2400" dirty="0">
                <a:solidFill>
                  <a:schemeClr val="bg1"/>
                </a:solidFill>
              </a:rPr>
              <a:t>Here, for every 25% of the animation completion, the color changes with a delay of 2s before starting the animation and </a:t>
            </a:r>
            <a:r>
              <a:rPr lang="en-US" sz="2400" dirty="0" smtClean="0">
                <a:solidFill>
                  <a:schemeClr val="bg1"/>
                </a:solidFill>
              </a:rPr>
              <a:t>iterates for 3 times or infinite times. The animation direction specifies the movement of the animation. It may be considered to be alternate, reverse, alternate-reverse or normal(default). </a:t>
            </a:r>
            <a:r>
              <a:rPr lang="en-US" sz="2400" dirty="0">
                <a:solidFill>
                  <a:schemeClr val="bg1"/>
                </a:solidFill>
              </a:rPr>
              <a:t/>
            </a:r>
            <a:br>
              <a:rPr lang="en-US" sz="2400" dirty="0">
                <a:solidFill>
                  <a:schemeClr val="bg1"/>
                </a:solidFill>
              </a:rPr>
            </a:br>
            <a:endParaRPr lang="en-US" sz="2400" dirty="0">
              <a:solidFill>
                <a:schemeClr val="bg1"/>
              </a:solidFill>
            </a:endParaRPr>
          </a:p>
        </p:txBody>
      </p:sp>
      <p:sp>
        <p:nvSpPr>
          <p:cNvPr id="3" name="Footer Placeholder 2"/>
          <p:cNvSpPr>
            <a:spLocks noGrp="1"/>
          </p:cNvSpPr>
          <p:nvPr>
            <p:ph type="ftr" sz="quarter" idx="11"/>
          </p:nvPr>
        </p:nvSpPr>
        <p:spPr/>
        <p:txBody>
          <a:bodyPr/>
          <a:lstStyle/>
          <a:p>
            <a:r>
              <a:rPr lang="en-US" smtClean="0">
                <a:solidFill>
                  <a:schemeClr val="bg1"/>
                </a:solidFill>
              </a:rPr>
              <a:t>Hema N, Vellore Institute of Technology</a:t>
            </a:r>
            <a:endParaRPr lang="en-US">
              <a:solidFill>
                <a:schemeClr val="bg1"/>
              </a:solidFill>
            </a:endParaRPr>
          </a:p>
        </p:txBody>
      </p:sp>
      <p:sp>
        <p:nvSpPr>
          <p:cNvPr id="4" name="Slide Number Placeholder 3"/>
          <p:cNvSpPr>
            <a:spLocks noGrp="1"/>
          </p:cNvSpPr>
          <p:nvPr>
            <p:ph type="sldNum" sz="quarter" idx="12"/>
          </p:nvPr>
        </p:nvSpPr>
        <p:spPr/>
        <p:txBody>
          <a:bodyPr/>
          <a:lstStyle/>
          <a:p>
            <a:fld id="{A8B264E2-2CA2-4799-AC1E-C8633FA8916C}" type="slidenum">
              <a:rPr lang="en-US" smtClean="0">
                <a:solidFill>
                  <a:schemeClr val="bg1"/>
                </a:solidFill>
              </a:rPr>
              <a:t>6</a:t>
            </a:fld>
            <a:endParaRPr lang="en-US">
              <a:solidFill>
                <a:schemeClr val="bg1"/>
              </a:solidFill>
            </a:endParaRPr>
          </a:p>
        </p:txBody>
      </p:sp>
    </p:spTree>
    <p:extLst>
      <p:ext uri="{BB962C8B-B14F-4D97-AF65-F5344CB8AC3E}">
        <p14:creationId xmlns:p14="http://schemas.microsoft.com/office/powerpoint/2010/main" val="4216037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rPr>
              <a:t>Multi Column Layout</a:t>
            </a:r>
            <a:endParaRPr lang="en-US" dirty="0">
              <a:solidFill>
                <a:schemeClr val="bg1"/>
              </a:solidFill>
            </a:endParaRPr>
          </a:p>
        </p:txBody>
      </p:sp>
      <p:sp>
        <p:nvSpPr>
          <p:cNvPr id="3" name="Subtitle 2"/>
          <p:cNvSpPr>
            <a:spLocks noGrp="1"/>
          </p:cNvSpPr>
          <p:nvPr>
            <p:ph type="subTitle" idx="1"/>
          </p:nvPr>
        </p:nvSpPr>
        <p:spPr/>
        <p:txBody>
          <a:bodyPr/>
          <a:lstStyle/>
          <a:p>
            <a:endParaRPr lang="en-US">
              <a:solidFill>
                <a:schemeClr val="bg1"/>
              </a:solidFill>
            </a:endParaRPr>
          </a:p>
        </p:txBody>
      </p:sp>
      <p:sp>
        <p:nvSpPr>
          <p:cNvPr id="4" name="Footer Placeholder 3"/>
          <p:cNvSpPr>
            <a:spLocks noGrp="1"/>
          </p:cNvSpPr>
          <p:nvPr>
            <p:ph type="ftr" sz="quarter" idx="11"/>
          </p:nvPr>
        </p:nvSpPr>
        <p:spPr/>
        <p:txBody>
          <a:bodyPr/>
          <a:lstStyle/>
          <a:p>
            <a:r>
              <a:rPr lang="en-US" smtClean="0">
                <a:solidFill>
                  <a:schemeClr val="bg1"/>
                </a:solidFill>
              </a:rPr>
              <a:t>Hema N, Vellore Institute of Technology</a:t>
            </a:r>
            <a:endParaRPr lang="en-US">
              <a:solidFill>
                <a:schemeClr val="bg1"/>
              </a:solidFill>
            </a:endParaRPr>
          </a:p>
        </p:txBody>
      </p:sp>
      <p:sp>
        <p:nvSpPr>
          <p:cNvPr id="5" name="Slide Number Placeholder 4"/>
          <p:cNvSpPr>
            <a:spLocks noGrp="1"/>
          </p:cNvSpPr>
          <p:nvPr>
            <p:ph type="sldNum" sz="quarter" idx="12"/>
          </p:nvPr>
        </p:nvSpPr>
        <p:spPr/>
        <p:txBody>
          <a:bodyPr/>
          <a:lstStyle/>
          <a:p>
            <a:fld id="{A8B264E2-2CA2-4799-AC1E-C8633FA8916C}" type="slidenum">
              <a:rPr lang="en-US" smtClean="0">
                <a:solidFill>
                  <a:schemeClr val="bg1"/>
                </a:solidFill>
              </a:rPr>
              <a:t>7</a:t>
            </a:fld>
            <a:endParaRPr lang="en-US">
              <a:solidFill>
                <a:schemeClr val="bg1"/>
              </a:solidFill>
            </a:endParaRPr>
          </a:p>
        </p:txBody>
      </p:sp>
    </p:spTree>
    <p:extLst>
      <p:ext uri="{BB962C8B-B14F-4D97-AF65-F5344CB8AC3E}">
        <p14:creationId xmlns:p14="http://schemas.microsoft.com/office/powerpoint/2010/main" val="934099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763000" cy="6553200"/>
          </a:xfrm>
        </p:spPr>
        <p:txBody>
          <a:bodyPr>
            <a:normAutofit/>
          </a:bodyPr>
          <a:lstStyle/>
          <a:p>
            <a:pPr algn="l"/>
            <a:r>
              <a:rPr lang="en-US" sz="2400" dirty="0" smtClean="0">
                <a:solidFill>
                  <a:schemeClr val="bg1"/>
                </a:solidFill>
              </a:rPr>
              <a:t/>
            </a:r>
            <a:br>
              <a:rPr lang="en-US" sz="2400" dirty="0" smtClean="0">
                <a:solidFill>
                  <a:schemeClr val="bg1"/>
                </a:solidFill>
              </a:rPr>
            </a:br>
            <a:r>
              <a:rPr lang="en-US" sz="2400" dirty="0">
                <a:solidFill>
                  <a:schemeClr val="bg1"/>
                </a:solidFill>
              </a:rPr>
              <a:t/>
            </a:r>
            <a:br>
              <a:rPr lang="en-US" sz="2400" dirty="0">
                <a:solidFill>
                  <a:schemeClr val="bg1"/>
                </a:solidFill>
              </a:rPr>
            </a:br>
            <a:r>
              <a:rPr lang="en-US" sz="2400" dirty="0" smtClean="0">
                <a:solidFill>
                  <a:schemeClr val="bg1"/>
                </a:solidFill>
              </a:rPr>
              <a:t>In multi column formatting, the column-count  specifies </a:t>
            </a:r>
            <a:r>
              <a:rPr lang="en-US" sz="2400" dirty="0">
                <a:solidFill>
                  <a:schemeClr val="bg1"/>
                </a:solidFill>
              </a:rPr>
              <a:t>the number of </a:t>
            </a:r>
            <a:r>
              <a:rPr lang="en-US" sz="2400" dirty="0" smtClean="0">
                <a:solidFill>
                  <a:schemeClr val="bg1"/>
                </a:solidFill>
              </a:rPr>
              <a:t>columns</a:t>
            </a:r>
            <a:r>
              <a:rPr lang="en-US" sz="2400" dirty="0">
                <a:solidFill>
                  <a:schemeClr val="bg1"/>
                </a:solidFill>
              </a:rPr>
              <a:t> an element </a:t>
            </a:r>
            <a:r>
              <a:rPr lang="en-US" sz="2400" dirty="0" smtClean="0">
                <a:solidFill>
                  <a:schemeClr val="bg1"/>
                </a:solidFill>
              </a:rPr>
              <a:t>is divided. The gap between the columns are denoted by the column-gap property.</a:t>
            </a:r>
            <a:r>
              <a:rPr lang="en-US" sz="2400" dirty="0">
                <a:solidFill>
                  <a:schemeClr val="bg1"/>
                </a:solidFill>
              </a:rPr>
              <a:t> </a:t>
            </a:r>
            <a:r>
              <a:rPr lang="en-US" sz="2400" dirty="0" smtClean="0">
                <a:solidFill>
                  <a:schemeClr val="bg1"/>
                </a:solidFill>
              </a:rPr>
              <a:t>Similarly there are various such properties as;</a:t>
            </a:r>
            <a:br>
              <a:rPr lang="en-US" sz="2400" dirty="0" smtClean="0">
                <a:solidFill>
                  <a:schemeClr val="bg1"/>
                </a:solidFill>
              </a:rPr>
            </a:br>
            <a:r>
              <a:rPr lang="en-US" sz="2400" dirty="0" smtClean="0">
                <a:solidFill>
                  <a:schemeClr val="bg1"/>
                </a:solidFill>
              </a:rPr>
              <a:t/>
            </a:r>
            <a:br>
              <a:rPr lang="en-US" sz="2400" dirty="0" smtClean="0">
                <a:solidFill>
                  <a:schemeClr val="bg1"/>
                </a:solidFill>
              </a:rPr>
            </a:br>
            <a:r>
              <a:rPr lang="en-US" sz="2400" dirty="0">
                <a:solidFill>
                  <a:schemeClr val="bg1"/>
                </a:solidFill>
              </a:rPr>
              <a:t>column-count</a:t>
            </a:r>
            <a:br>
              <a:rPr lang="en-US" sz="2400" dirty="0">
                <a:solidFill>
                  <a:schemeClr val="bg1"/>
                </a:solidFill>
              </a:rPr>
            </a:br>
            <a:r>
              <a:rPr lang="en-US" sz="2400" dirty="0">
                <a:solidFill>
                  <a:schemeClr val="bg1"/>
                </a:solidFill>
              </a:rPr>
              <a:t>column-gap</a:t>
            </a:r>
            <a:br>
              <a:rPr lang="en-US" sz="2400" dirty="0">
                <a:solidFill>
                  <a:schemeClr val="bg1"/>
                </a:solidFill>
              </a:rPr>
            </a:br>
            <a:r>
              <a:rPr lang="en-US" sz="2400" dirty="0">
                <a:solidFill>
                  <a:schemeClr val="bg1"/>
                </a:solidFill>
              </a:rPr>
              <a:t>column-rule-style</a:t>
            </a:r>
            <a:br>
              <a:rPr lang="en-US" sz="2400" dirty="0">
                <a:solidFill>
                  <a:schemeClr val="bg1"/>
                </a:solidFill>
              </a:rPr>
            </a:br>
            <a:r>
              <a:rPr lang="en-US" sz="2400" dirty="0">
                <a:solidFill>
                  <a:schemeClr val="bg1"/>
                </a:solidFill>
              </a:rPr>
              <a:t>column-rule-width</a:t>
            </a:r>
            <a:br>
              <a:rPr lang="en-US" sz="2400" dirty="0">
                <a:solidFill>
                  <a:schemeClr val="bg1"/>
                </a:solidFill>
              </a:rPr>
            </a:br>
            <a:r>
              <a:rPr lang="en-US" sz="2400" dirty="0">
                <a:solidFill>
                  <a:schemeClr val="bg1"/>
                </a:solidFill>
              </a:rPr>
              <a:t>column-rule-color</a:t>
            </a:r>
            <a:br>
              <a:rPr lang="en-US" sz="2400" dirty="0">
                <a:solidFill>
                  <a:schemeClr val="bg1"/>
                </a:solidFill>
              </a:rPr>
            </a:br>
            <a:r>
              <a:rPr lang="en-US" sz="2400" dirty="0">
                <a:solidFill>
                  <a:schemeClr val="bg1"/>
                </a:solidFill>
              </a:rPr>
              <a:t>column-rule</a:t>
            </a:r>
            <a:br>
              <a:rPr lang="en-US" sz="2400" dirty="0">
                <a:solidFill>
                  <a:schemeClr val="bg1"/>
                </a:solidFill>
              </a:rPr>
            </a:br>
            <a:r>
              <a:rPr lang="en-US" sz="2400" dirty="0">
                <a:solidFill>
                  <a:schemeClr val="bg1"/>
                </a:solidFill>
              </a:rPr>
              <a:t>column-span</a:t>
            </a:r>
            <a:br>
              <a:rPr lang="en-US" sz="2400" dirty="0">
                <a:solidFill>
                  <a:schemeClr val="bg1"/>
                </a:solidFill>
              </a:rPr>
            </a:br>
            <a:r>
              <a:rPr lang="en-US" sz="2400" dirty="0">
                <a:solidFill>
                  <a:schemeClr val="bg1"/>
                </a:solidFill>
              </a:rPr>
              <a:t>column-width</a:t>
            </a:r>
            <a:br>
              <a:rPr lang="en-US" sz="2400" dirty="0">
                <a:solidFill>
                  <a:schemeClr val="bg1"/>
                </a:solidFill>
              </a:rPr>
            </a:br>
            <a:endParaRPr lang="en-US" sz="2400" dirty="0">
              <a:solidFill>
                <a:schemeClr val="bg1"/>
              </a:solidFill>
            </a:endParaRPr>
          </a:p>
        </p:txBody>
      </p:sp>
      <p:sp>
        <p:nvSpPr>
          <p:cNvPr id="3" name="Footer Placeholder 2"/>
          <p:cNvSpPr>
            <a:spLocks noGrp="1"/>
          </p:cNvSpPr>
          <p:nvPr>
            <p:ph type="ftr" sz="quarter" idx="11"/>
          </p:nvPr>
        </p:nvSpPr>
        <p:spPr/>
        <p:txBody>
          <a:bodyPr/>
          <a:lstStyle/>
          <a:p>
            <a:r>
              <a:rPr lang="en-US" smtClean="0"/>
              <a:t>Hema N, Vellore Institute of Technology</a:t>
            </a:r>
            <a:endParaRPr lang="en-US"/>
          </a:p>
        </p:txBody>
      </p:sp>
      <p:sp>
        <p:nvSpPr>
          <p:cNvPr id="4" name="Slide Number Placeholder 3"/>
          <p:cNvSpPr>
            <a:spLocks noGrp="1"/>
          </p:cNvSpPr>
          <p:nvPr>
            <p:ph type="sldNum" sz="quarter" idx="12"/>
          </p:nvPr>
        </p:nvSpPr>
        <p:spPr/>
        <p:txBody>
          <a:bodyPr/>
          <a:lstStyle/>
          <a:p>
            <a:fld id="{A8B264E2-2CA2-4799-AC1E-C8633FA8916C}" type="slidenum">
              <a:rPr lang="en-US" smtClean="0"/>
              <a:t>8</a:t>
            </a:fld>
            <a:endParaRPr lang="en-US"/>
          </a:p>
        </p:txBody>
      </p:sp>
      <p:sp>
        <p:nvSpPr>
          <p:cNvPr id="5" name="Rectangle 4"/>
          <p:cNvSpPr/>
          <p:nvPr/>
        </p:nvSpPr>
        <p:spPr>
          <a:xfrm>
            <a:off x="2514600" y="380999"/>
            <a:ext cx="4196533" cy="646331"/>
          </a:xfrm>
          <a:prstGeom prst="rect">
            <a:avLst/>
          </a:prstGeom>
        </p:spPr>
        <p:txBody>
          <a:bodyPr wrap="none">
            <a:spAutoFit/>
          </a:bodyPr>
          <a:lstStyle/>
          <a:p>
            <a:r>
              <a:rPr lang="en-US" sz="3600" b="1" dirty="0">
                <a:solidFill>
                  <a:schemeClr val="bg1"/>
                </a:solidFill>
              </a:rPr>
              <a:t>Multi Column Layout</a:t>
            </a:r>
          </a:p>
        </p:txBody>
      </p:sp>
    </p:spTree>
    <p:extLst>
      <p:ext uri="{BB962C8B-B14F-4D97-AF65-F5344CB8AC3E}">
        <p14:creationId xmlns:p14="http://schemas.microsoft.com/office/powerpoint/2010/main" val="667084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6553200"/>
          </a:xfrm>
        </p:spPr>
        <p:txBody>
          <a:bodyPr>
            <a:normAutofit fontScale="90000"/>
          </a:bodyPr>
          <a:lstStyle/>
          <a:p>
            <a:pPr algn="l"/>
            <a:r>
              <a:rPr lang="en-US" sz="2400" dirty="0" smtClean="0">
                <a:solidFill>
                  <a:schemeClr val="bg1"/>
                </a:solidFill>
              </a:rPr>
              <a:t/>
            </a:r>
            <a:br>
              <a:rPr lang="en-US" sz="2400" dirty="0" smtClean="0">
                <a:solidFill>
                  <a:schemeClr val="bg1"/>
                </a:solidFill>
              </a:rPr>
            </a:br>
            <a:r>
              <a:rPr lang="en-US" sz="2400" dirty="0">
                <a:solidFill>
                  <a:schemeClr val="bg1"/>
                </a:solidFill>
              </a:rPr>
              <a:t/>
            </a:r>
            <a:br>
              <a:rPr lang="en-US" sz="2400" dirty="0">
                <a:solidFill>
                  <a:schemeClr val="bg1"/>
                </a:solidFill>
              </a:rPr>
            </a:br>
            <a:r>
              <a:rPr lang="en-US" sz="2400" dirty="0" smtClean="0">
                <a:solidFill>
                  <a:schemeClr val="bg1"/>
                </a:solidFill>
              </a:rPr>
              <a:t/>
            </a:r>
            <a:br>
              <a:rPr lang="en-US" sz="2400" dirty="0" smtClean="0">
                <a:solidFill>
                  <a:schemeClr val="bg1"/>
                </a:solidFill>
              </a:rPr>
            </a:br>
            <a:r>
              <a:rPr lang="en-US" sz="2400" dirty="0">
                <a:solidFill>
                  <a:schemeClr val="bg1"/>
                </a:solidFill>
              </a:rPr>
              <a:t/>
            </a:r>
            <a:br>
              <a:rPr lang="en-US" sz="2400" dirty="0">
                <a:solidFill>
                  <a:schemeClr val="bg1"/>
                </a:solidFill>
              </a:rPr>
            </a:br>
            <a:r>
              <a:rPr lang="en-US" sz="2400" dirty="0" smtClean="0">
                <a:solidFill>
                  <a:schemeClr val="bg1"/>
                </a:solidFill>
              </a:rPr>
              <a:t>&lt;</a:t>
            </a:r>
            <a:r>
              <a:rPr lang="en-US" sz="2400" dirty="0">
                <a:solidFill>
                  <a:schemeClr val="bg1"/>
                </a:solidFill>
              </a:rPr>
              <a:t>head&gt;</a:t>
            </a:r>
            <a:br>
              <a:rPr lang="en-US" sz="2400" dirty="0">
                <a:solidFill>
                  <a:schemeClr val="bg1"/>
                </a:solidFill>
              </a:rPr>
            </a:br>
            <a:r>
              <a:rPr lang="en-US" sz="2400" dirty="0">
                <a:solidFill>
                  <a:schemeClr val="bg1"/>
                </a:solidFill>
              </a:rPr>
              <a:t>&lt;style&gt;</a:t>
            </a:r>
            <a:br>
              <a:rPr lang="en-US" sz="2400" dirty="0">
                <a:solidFill>
                  <a:schemeClr val="bg1"/>
                </a:solidFill>
              </a:rPr>
            </a:br>
            <a:r>
              <a:rPr lang="en-US" sz="2400" dirty="0" smtClean="0">
                <a:solidFill>
                  <a:schemeClr val="bg1"/>
                </a:solidFill>
              </a:rPr>
              <a:t>.col1 </a:t>
            </a:r>
            <a:r>
              <a:rPr lang="en-US" sz="2400" dirty="0">
                <a:solidFill>
                  <a:schemeClr val="bg1"/>
                </a:solidFill>
              </a:rPr>
              <a:t>{</a:t>
            </a:r>
            <a:br>
              <a:rPr lang="en-US" sz="2400" dirty="0">
                <a:solidFill>
                  <a:schemeClr val="bg1"/>
                </a:solidFill>
              </a:rPr>
            </a:br>
            <a:r>
              <a:rPr lang="en-US" sz="2400" dirty="0">
                <a:solidFill>
                  <a:schemeClr val="bg1"/>
                </a:solidFill>
              </a:rPr>
              <a:t>  column-count: 3</a:t>
            </a:r>
            <a:r>
              <a:rPr lang="en-US" sz="2400" dirty="0" smtClean="0">
                <a:solidFill>
                  <a:schemeClr val="bg1"/>
                </a:solidFill>
              </a:rPr>
              <a:t>;</a:t>
            </a:r>
            <a:br>
              <a:rPr lang="en-US" sz="2400" dirty="0" smtClean="0">
                <a:solidFill>
                  <a:schemeClr val="bg1"/>
                </a:solidFill>
              </a:rPr>
            </a:br>
            <a:r>
              <a:rPr lang="en-US" sz="2400" dirty="0" smtClean="0">
                <a:solidFill>
                  <a:schemeClr val="bg1"/>
                </a:solidFill>
              </a:rPr>
              <a:t>  column-gap: 10px;</a:t>
            </a:r>
            <a:br>
              <a:rPr lang="en-US" sz="2400" dirty="0" smtClean="0">
                <a:solidFill>
                  <a:schemeClr val="bg1"/>
                </a:solidFill>
              </a:rPr>
            </a:br>
            <a:r>
              <a:rPr lang="en-US" sz="2400" dirty="0">
                <a:solidFill>
                  <a:schemeClr val="bg1"/>
                </a:solidFill>
              </a:rPr>
              <a:t> </a:t>
            </a:r>
            <a:r>
              <a:rPr lang="en-US" sz="2400" dirty="0" smtClean="0">
                <a:solidFill>
                  <a:schemeClr val="bg1"/>
                </a:solidFill>
              </a:rPr>
              <a:t> column-rule: 2px solid red;</a:t>
            </a:r>
            <a:r>
              <a:rPr lang="en-US" sz="2400" dirty="0">
                <a:solidFill>
                  <a:schemeClr val="bg1"/>
                </a:solidFill>
              </a:rPr>
              <a:t/>
            </a:r>
            <a:br>
              <a:rPr lang="en-US" sz="2400" dirty="0">
                <a:solidFill>
                  <a:schemeClr val="bg1"/>
                </a:solidFill>
              </a:rPr>
            </a:br>
            <a:r>
              <a:rPr lang="en-US" sz="2400" dirty="0">
                <a:solidFill>
                  <a:schemeClr val="bg1"/>
                </a:solidFill>
              </a:rPr>
              <a:t>}</a:t>
            </a:r>
            <a:br>
              <a:rPr lang="en-US" sz="2400" dirty="0">
                <a:solidFill>
                  <a:schemeClr val="bg1"/>
                </a:solidFill>
              </a:rPr>
            </a:br>
            <a:r>
              <a:rPr lang="en-US" sz="2400" dirty="0">
                <a:solidFill>
                  <a:schemeClr val="bg1"/>
                </a:solidFill>
              </a:rPr>
              <a:t>&lt;/style&gt;</a:t>
            </a:r>
            <a:br>
              <a:rPr lang="en-US" sz="2400" dirty="0">
                <a:solidFill>
                  <a:schemeClr val="bg1"/>
                </a:solidFill>
              </a:rPr>
            </a:br>
            <a:r>
              <a:rPr lang="en-US" sz="2400" dirty="0">
                <a:solidFill>
                  <a:schemeClr val="bg1"/>
                </a:solidFill>
              </a:rPr>
              <a:t>&lt;/head</a:t>
            </a:r>
            <a:r>
              <a:rPr lang="en-US" sz="2400" dirty="0" smtClean="0">
                <a:solidFill>
                  <a:schemeClr val="bg1"/>
                </a:solidFill>
              </a:rPr>
              <a:t>&gt;</a:t>
            </a:r>
            <a:br>
              <a:rPr lang="en-US" sz="2400" dirty="0" smtClean="0">
                <a:solidFill>
                  <a:schemeClr val="bg1"/>
                </a:solidFill>
              </a:rPr>
            </a:br>
            <a:r>
              <a:rPr lang="en-US" sz="2400" dirty="0" smtClean="0">
                <a:solidFill>
                  <a:schemeClr val="bg1"/>
                </a:solidFill>
              </a:rPr>
              <a:t>----------------------------------------------------------------------------------------------------</a:t>
            </a:r>
            <a:r>
              <a:rPr lang="en-US" sz="2400" dirty="0">
                <a:solidFill>
                  <a:schemeClr val="bg1"/>
                </a:solidFill>
              </a:rPr>
              <a:t/>
            </a:r>
            <a:br>
              <a:rPr lang="en-US" sz="2400" dirty="0">
                <a:solidFill>
                  <a:schemeClr val="bg1"/>
                </a:solidFill>
              </a:rPr>
            </a:br>
            <a:r>
              <a:rPr lang="en-US" sz="2400" dirty="0">
                <a:solidFill>
                  <a:schemeClr val="bg1"/>
                </a:solidFill>
              </a:rPr>
              <a:t>&lt;div class</a:t>
            </a:r>
            <a:r>
              <a:rPr lang="en-US" sz="2400" dirty="0" smtClean="0">
                <a:solidFill>
                  <a:schemeClr val="bg1"/>
                </a:solidFill>
              </a:rPr>
              <a:t>=“col1"&gt;</a:t>
            </a:r>
            <a:r>
              <a:rPr lang="en-US" sz="2400" dirty="0">
                <a:solidFill>
                  <a:schemeClr val="bg1"/>
                </a:solidFill>
              </a:rPr>
              <a:t/>
            </a:r>
            <a:br>
              <a:rPr lang="en-US" sz="2400" dirty="0">
                <a:solidFill>
                  <a:schemeClr val="bg1"/>
                </a:solidFill>
              </a:rPr>
            </a:br>
            <a:r>
              <a:rPr lang="en-US" sz="2400" dirty="0">
                <a:solidFill>
                  <a:schemeClr val="bg1"/>
                </a:solidFill>
              </a:rPr>
              <a:t>When creating animations and other GPU-heavy actions, it's important to understand the will-change attribute</a:t>
            </a:r>
            <a:r>
              <a:rPr lang="en-US" sz="2400" dirty="0" smtClean="0">
                <a:solidFill>
                  <a:schemeClr val="bg1"/>
                </a:solidFill>
              </a:rPr>
              <a:t>. Both </a:t>
            </a:r>
            <a:r>
              <a:rPr lang="en-US" sz="2400" dirty="0">
                <a:solidFill>
                  <a:schemeClr val="bg1"/>
                </a:solidFill>
              </a:rPr>
              <a:t>CSS </a:t>
            </a:r>
            <a:r>
              <a:rPr lang="en-US" sz="2400" dirty="0" err="1">
                <a:solidFill>
                  <a:schemeClr val="bg1"/>
                </a:solidFill>
              </a:rPr>
              <a:t>keyframes</a:t>
            </a:r>
            <a:r>
              <a:rPr lang="en-US" sz="2400" dirty="0">
                <a:solidFill>
                  <a:schemeClr val="bg1"/>
                </a:solidFill>
              </a:rPr>
              <a:t> and the transition property use GPU acceleration. Performance is increased by oﬄoading calculations to the device's GPU. This is done by creating paint layers (parts of the page that are individually rendered) that are oﬄoaded to the GPU to be calculated. </a:t>
            </a:r>
            <a:r>
              <a:rPr lang="en-US" sz="2400" dirty="0" smtClean="0">
                <a:solidFill>
                  <a:schemeClr val="bg1"/>
                </a:solidFill>
              </a:rPr>
              <a:t/>
            </a:r>
            <a:br>
              <a:rPr lang="en-US" sz="2400" dirty="0" smtClean="0">
                <a:solidFill>
                  <a:schemeClr val="bg1"/>
                </a:solidFill>
              </a:rPr>
            </a:br>
            <a:r>
              <a:rPr lang="en-US" sz="2400" dirty="0" smtClean="0">
                <a:solidFill>
                  <a:schemeClr val="bg1"/>
                </a:solidFill>
              </a:rPr>
              <a:t>&lt;/div&gt;</a:t>
            </a:r>
            <a:br>
              <a:rPr lang="en-US" sz="2400" dirty="0" smtClean="0">
                <a:solidFill>
                  <a:schemeClr val="bg1"/>
                </a:solidFill>
              </a:rPr>
            </a:br>
            <a:r>
              <a:rPr lang="en-US" sz="2400" dirty="0" smtClean="0">
                <a:solidFill>
                  <a:schemeClr val="bg1"/>
                </a:solidFill>
              </a:rPr>
              <a:t/>
            </a:r>
            <a:br>
              <a:rPr lang="en-US" sz="2400" dirty="0" smtClean="0">
                <a:solidFill>
                  <a:schemeClr val="bg1"/>
                </a:solidFill>
              </a:rPr>
            </a:br>
            <a:r>
              <a:rPr lang="en-US" sz="2400" dirty="0">
                <a:solidFill>
                  <a:schemeClr val="bg1"/>
                </a:solidFill>
              </a:rPr>
              <a:t/>
            </a:r>
            <a:br>
              <a:rPr lang="en-US" sz="2400" dirty="0">
                <a:solidFill>
                  <a:schemeClr val="bg1"/>
                </a:solidFill>
              </a:rPr>
            </a:br>
            <a:r>
              <a:rPr lang="en-US" sz="2400" dirty="0" smtClean="0">
                <a:solidFill>
                  <a:schemeClr val="bg1"/>
                </a:solidFill>
              </a:rPr>
              <a:t/>
            </a:r>
            <a:br>
              <a:rPr lang="en-US" sz="2400" dirty="0" smtClean="0">
                <a:solidFill>
                  <a:schemeClr val="bg1"/>
                </a:solidFill>
              </a:rPr>
            </a:br>
            <a:endParaRPr lang="en-US" sz="2400" dirty="0">
              <a:solidFill>
                <a:schemeClr val="bg1"/>
              </a:solidFill>
            </a:endParaRPr>
          </a:p>
        </p:txBody>
      </p:sp>
      <p:sp>
        <p:nvSpPr>
          <p:cNvPr id="3" name="Footer Placeholder 2"/>
          <p:cNvSpPr>
            <a:spLocks noGrp="1"/>
          </p:cNvSpPr>
          <p:nvPr>
            <p:ph type="ftr" sz="quarter" idx="11"/>
          </p:nvPr>
        </p:nvSpPr>
        <p:spPr/>
        <p:txBody>
          <a:bodyPr/>
          <a:lstStyle/>
          <a:p>
            <a:r>
              <a:rPr lang="en-US" smtClean="0"/>
              <a:t>Hema N, Vellore Institute of Technology</a:t>
            </a:r>
            <a:endParaRPr lang="en-US"/>
          </a:p>
        </p:txBody>
      </p:sp>
      <p:sp>
        <p:nvSpPr>
          <p:cNvPr id="4" name="Slide Number Placeholder 3"/>
          <p:cNvSpPr>
            <a:spLocks noGrp="1"/>
          </p:cNvSpPr>
          <p:nvPr>
            <p:ph type="sldNum" sz="quarter" idx="12"/>
          </p:nvPr>
        </p:nvSpPr>
        <p:spPr/>
        <p:txBody>
          <a:bodyPr/>
          <a:lstStyle/>
          <a:p>
            <a:fld id="{A8B264E2-2CA2-4799-AC1E-C8633FA8916C}" type="slidenum">
              <a:rPr lang="en-US" smtClean="0"/>
              <a:t>9</a:t>
            </a:fld>
            <a:endParaRPr lang="en-US"/>
          </a:p>
        </p:txBody>
      </p:sp>
      <p:sp>
        <p:nvSpPr>
          <p:cNvPr id="5" name="Rectangle 4"/>
          <p:cNvSpPr/>
          <p:nvPr/>
        </p:nvSpPr>
        <p:spPr>
          <a:xfrm>
            <a:off x="2514600" y="380999"/>
            <a:ext cx="6276398" cy="646331"/>
          </a:xfrm>
          <a:prstGeom prst="rect">
            <a:avLst/>
          </a:prstGeom>
        </p:spPr>
        <p:txBody>
          <a:bodyPr wrap="none">
            <a:spAutoFit/>
          </a:bodyPr>
          <a:lstStyle/>
          <a:p>
            <a:r>
              <a:rPr lang="en-US" sz="3600" b="1" dirty="0">
                <a:solidFill>
                  <a:schemeClr val="bg1"/>
                </a:solidFill>
              </a:rPr>
              <a:t>Multi Column </a:t>
            </a:r>
            <a:r>
              <a:rPr lang="en-US" sz="3600" b="1" dirty="0" smtClean="0">
                <a:solidFill>
                  <a:schemeClr val="bg1"/>
                </a:solidFill>
              </a:rPr>
              <a:t>Layout  - Example</a:t>
            </a:r>
            <a:endParaRPr lang="en-US" sz="3600" b="1" dirty="0">
              <a:solidFill>
                <a:schemeClr val="bg1"/>
              </a:solidFill>
            </a:endParaRPr>
          </a:p>
        </p:txBody>
      </p:sp>
    </p:spTree>
    <p:extLst>
      <p:ext uri="{BB962C8B-B14F-4D97-AF65-F5344CB8AC3E}">
        <p14:creationId xmlns:p14="http://schemas.microsoft.com/office/powerpoint/2010/main" val="2100359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TotalTime>
  <Words>217</Words>
  <Application>Microsoft Office PowerPoint</Application>
  <PresentationFormat>On-screen Show (4:3)</PresentationFormat>
  <Paragraphs>39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CSS – Animation, Multi Column Layout, User Interface </vt:lpstr>
      <vt:lpstr>Animation</vt:lpstr>
      <vt:lpstr>Animated element in CSS keep changing its appearance from time to time.   Parameters of animation element; 1. name 2. direction 3. duration 4. timing-function 5. delay  6. iteration-count 7. fill-mode 8. play-status </vt:lpstr>
      <vt:lpstr>@keyframes Rule :   When a styling code is written inside a keyframe rule, it allows the animation to change from the current style to a new style. This permits to create multiple animation points.   Eg: @keyframes key1 {   from {background-color: #ff000;}   to {background-color: blue;} }  Element Code: div {   width: 50px;   height: 70px;   background-color: #ff000;   animation-name: key1;   animation-duration: 10s; }</vt:lpstr>
      <vt:lpstr>We can also make the animation to change over the period of its completion as;  Eg;  @keyframes key1 {  25% {background-color: #ff000;}  25% {background-color: blue;}  25% {background-color: white;}  25% {background-color: yellow;} } </vt:lpstr>
      <vt:lpstr>div {   width: 50px;   height: 70px;   background-color: #ff000;   animation-name: key1;   animation-duration: 10s;   animation-delay: 2s;   animation-iteration-count: infinite /3;   animation-direction: alternate; }  Here, for every 25% of the animation completion, the color changes with a delay of 2s before starting the animation and iterates for 3 times or infinite times. The animation direction specifies the movement of the animation. It may be considered to be alternate, reverse, alternate-reverse or normal(default).  </vt:lpstr>
      <vt:lpstr>Multi Column Layout</vt:lpstr>
      <vt:lpstr>  In multi column formatting, the column-count  specifies the number of columns an element is divided. The gap between the columns are denoted by the column-gap property. Similarly there are various such properties as;  column-count column-gap column-rule-style column-rule-width column-rule-color column-rule column-span column-width </vt:lpstr>
      <vt:lpstr>    &lt;head&gt; &lt;style&gt; .col1 {   column-count: 3;   column-gap: 10px;   column-rule: 2px solid red; } &lt;/style&gt; &lt;/head&gt; ---------------------------------------------------------------------------------------------------- &lt;div class=“col1"&gt; When creating animations and other GPU-heavy actions, it's important to understand the will-change attribute. Both CSS keyframes and the transition property use GPU acceleration. Performance is increased by oﬄoading calculations to the device's GPU. This is done by creating paint layers (parts of the page that are individually rendered) that are oﬄoaded to the GPU to be calculated.  &lt;/div&gt;    </vt:lpstr>
      <vt:lpstr>User Interface</vt:lpstr>
      <vt:lpstr>The User interface of CSS includes resizing and outline-offset. The resizing provides permission of resizing the element, and in which direction . The resize may be horizontal, vertical, both, or none.   &lt;style&gt; div{     resize: vertical;     } &lt;/style&gt; --------------------------------------------------------------------------------------- &lt;body&gt; &lt;div&gt;    When creating animations and other GPU-heavy actions, it's important to understand the will-change attribute. Both CSS keyframes and the transition property use GPU acceleration. Performance is increased by oﬄoading calculations to the device's GPU.  &lt;/div&gt; &lt;/body&gt; </vt:lpstr>
      <vt:lpstr>The outline offset provides space between an outline and the element border. Here, the outline is constructed away from the element and to overlap the element content.   &lt;style&gt; div{     outline-offset: 5px;     outline: 5px dashed blue / solid blue;     } &lt;/style&gt; --------------------------------------------------------------------------------------- &lt;body&gt; &lt;div&gt;    When creating animations and other GPU-heavy actions, it's important to understand the will-change attribute. Both CSS keyframes and the transition property use GPU acceleration.  &lt;/div&gt; &lt;/body&gt;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Animation</dc:title>
  <dc:creator>Windows User</dc:creator>
  <cp:lastModifiedBy>Windows User</cp:lastModifiedBy>
  <cp:revision>22</cp:revision>
  <dcterms:created xsi:type="dcterms:W3CDTF">2020-07-02T06:20:58Z</dcterms:created>
  <dcterms:modified xsi:type="dcterms:W3CDTF">2020-08-03T05:26:00Z</dcterms:modified>
</cp:coreProperties>
</file>