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5"/>
  </p:notesMasterIdLst>
  <p:sldIdLst>
    <p:sldId id="256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Web Understanding - To customize your website with its increasing speed and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F2EE7-FE1B-447C-81B8-D038B399C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49DE20-0573-40AE-9F91-F6F296F07D77}" type="slidenum">
              <a:rPr lang="en-US" smtClean="0">
                <a:latin typeface="Arial" charset="0"/>
                <a:ea typeface="SimSun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>
              <a:latin typeface="Arial" charset="0"/>
              <a:ea typeface="SimSun" pitchFamily="2" charset="-122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6BB0-9BA9-4309-B96C-336B48A48B62}" type="datetime1">
              <a:rPr lang="en-US" smtClean="0"/>
              <a:t>16-Jul-20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6E23-AA29-49FC-BC2A-37F485C9D616}" type="datetime1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0DB8-6A77-4084-8050-42A00DC0CF9B}" type="datetime1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896-A8FC-4A76-8576-F6BA52DD4441}" type="datetime1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886B-308B-4412-96B4-879AFC8EC526}" type="datetime1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61E-5A7E-4ECA-B02F-F239313CF3F1}" type="datetime1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8002-D9CA-4238-A7E7-040C526FBFD7}" type="datetime1">
              <a:rPr lang="en-US" smtClean="0"/>
              <a:t>16-Jul-20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A54C-6355-4532-A37D-0B171C50EABD}" type="datetime1">
              <a:rPr lang="en-US" smtClean="0"/>
              <a:t>16-Jul-20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433A-85EB-46B7-A0E6-72FFF81A9540}" type="datetime1">
              <a:rPr lang="en-US" smtClean="0"/>
              <a:t>16-Jul-20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F549-261C-40FE-8F9A-F43EB1DA206F}" type="datetime1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7CDF-E7C7-4FF2-86C8-61A10FFF183E}" type="datetime1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Sandhya P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6E127AB-A444-44DD-886D-F626AA748C40}" type="datetime1">
              <a:rPr lang="en-US" smtClean="0"/>
              <a:t>16-Jul-20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Sandhya P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4_CommonlyUsedTag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article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ialog.asp" TargetMode="External"/><Relationship Id="rId2" Type="http://schemas.openxmlformats.org/officeDocument/2006/relationships/hyperlink" Target="https://www.w3schools.com/tags/tag_figure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menu.as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/>
          </a:bodyPr>
          <a:lstStyle/>
          <a:p>
            <a:r>
              <a:rPr lang="en-US" sz="4000" b="1" dirty="0"/>
              <a:t>HTML5</a:t>
            </a:r>
            <a:br>
              <a:rPr lang="en-US" sz="4000" b="1" dirty="0"/>
            </a:br>
            <a:r>
              <a:rPr lang="en-US" sz="4000" b="1" dirty="0"/>
              <a:t>Introduction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2647950"/>
            <a:ext cx="4419600" cy="1905000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Prof </a:t>
            </a:r>
            <a:r>
              <a:rPr lang="en-US" dirty="0" err="1">
                <a:solidFill>
                  <a:schemeClr val="tx2"/>
                </a:solidFill>
              </a:rPr>
              <a:t>Maheswari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IN" dirty="0" smtClean="0">
                <a:solidFill>
                  <a:schemeClr val="tx2"/>
                </a:solidFill>
              </a:rPr>
              <a:t>, </a:t>
            </a:r>
            <a:endParaRPr lang="en-IN" dirty="0" smtClean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666750"/>
            <a:ext cx="3581400" cy="865573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7696200" cy="3257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28" y="666750"/>
            <a:ext cx="3886200" cy="865573"/>
          </a:xfrm>
        </p:spPr>
        <p:txBody>
          <a:bodyPr/>
          <a:lstStyle/>
          <a:p>
            <a:r>
              <a:rPr lang="en-US" b="1" dirty="0" smtClean="0"/>
              <a:t>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745900"/>
            <a:ext cx="3609311" cy="3394472"/>
          </a:xfrm>
        </p:spPr>
        <p:txBody>
          <a:bodyPr/>
          <a:lstStyle/>
          <a:p>
            <a:r>
              <a:rPr lang="en-US" dirty="0" smtClean="0"/>
              <a:t>Tags have their own attributes</a:t>
            </a:r>
          </a:p>
          <a:p>
            <a:r>
              <a:rPr lang="en-US" dirty="0" smtClean="0"/>
              <a:t>The below table shows BODY tag attributes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90488"/>
              </p:ext>
            </p:extLst>
          </p:nvPr>
        </p:nvGraphicFramePr>
        <p:xfrm>
          <a:off x="1143000" y="1908984"/>
          <a:ext cx="2898474" cy="24851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06879"/>
                <a:gridCol w="1191595"/>
              </a:tblGrid>
              <a:tr h="498799">
                <a:tc>
                  <a:txBody>
                    <a:bodyPr/>
                    <a:lstStyle/>
                    <a:p>
                      <a:r>
                        <a:rPr lang="en-US" sz="1800" dirty="0"/>
                        <a:t>Attribute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70718" marR="70718" marT="26515" marB="2651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70718" marR="70718" marT="26515" marB="2651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9647">
                <a:tc>
                  <a:txBody>
                    <a:bodyPr/>
                    <a:lstStyle/>
                    <a:p>
                      <a:r>
                        <a:rPr lang="en-US" sz="1800" dirty="0"/>
                        <a:t>background</a:t>
                      </a:r>
                    </a:p>
                  </a:txBody>
                  <a:tcPr marL="70718" marR="70718" marT="26515" marB="2651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URL</a:t>
                      </a:r>
                    </a:p>
                  </a:txBody>
                  <a:tcPr marL="70718" marR="70718" marT="26515" marB="26515" anchor="ctr"/>
                </a:tc>
              </a:tr>
              <a:tr h="327350">
                <a:tc>
                  <a:txBody>
                    <a:bodyPr/>
                    <a:lstStyle/>
                    <a:p>
                      <a:r>
                        <a:rPr lang="en-US" sz="1800" dirty="0"/>
                        <a:t>bgcolor</a:t>
                      </a:r>
                    </a:p>
                  </a:txBody>
                  <a:tcPr marL="70718" marR="70718" marT="26515" marB="2651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 marL="70718" marR="70718" marT="26515" marB="26515" anchor="ctr"/>
                </a:tc>
              </a:tr>
              <a:tr h="327350">
                <a:tc>
                  <a:txBody>
                    <a:bodyPr/>
                    <a:lstStyle/>
                    <a:p>
                      <a:r>
                        <a:rPr lang="en-US" sz="1800" dirty="0"/>
                        <a:t>text</a:t>
                      </a:r>
                    </a:p>
                  </a:txBody>
                  <a:tcPr marL="70718" marR="70718" marT="26515" marB="2651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 marL="70718" marR="70718" marT="26515" marB="26515" anchor="ctr"/>
                </a:tc>
              </a:tr>
              <a:tr h="327350">
                <a:tc>
                  <a:txBody>
                    <a:bodyPr/>
                    <a:lstStyle/>
                    <a:p>
                      <a:r>
                        <a:rPr lang="en-US" sz="1800" dirty="0"/>
                        <a:t>link</a:t>
                      </a:r>
                    </a:p>
                  </a:txBody>
                  <a:tcPr marL="70718" marR="70718" marT="26515" marB="2651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 marL="70718" marR="70718" marT="26515" marB="26515" anchor="ctr"/>
                </a:tc>
              </a:tr>
              <a:tr h="327350">
                <a:tc>
                  <a:txBody>
                    <a:bodyPr/>
                    <a:lstStyle/>
                    <a:p>
                      <a:r>
                        <a:rPr lang="en-US" sz="1800" dirty="0"/>
                        <a:t>vlink</a:t>
                      </a:r>
                    </a:p>
                  </a:txBody>
                  <a:tcPr marL="70718" marR="70718" marT="26515" marB="2651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 marL="70718" marR="70718" marT="26515" marB="26515" anchor="ctr"/>
                </a:tc>
              </a:tr>
              <a:tr h="327350">
                <a:tc>
                  <a:txBody>
                    <a:bodyPr/>
                    <a:lstStyle/>
                    <a:p>
                      <a:r>
                        <a:rPr lang="en-US" sz="1800" dirty="0"/>
                        <a:t>alink</a:t>
                      </a:r>
                    </a:p>
                  </a:txBody>
                  <a:tcPr marL="70718" marR="70718" marT="26515" marB="2651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color</a:t>
                      </a:r>
                    </a:p>
                  </a:txBody>
                  <a:tcPr marL="70718" marR="70718" marT="26515" marB="26515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267200" y="3151582"/>
            <a:ext cx="46482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 smtClean="0">
                <a:latin typeface="Garamond" pitchFamily="18" charset="0"/>
              </a:rPr>
              <a:t>Example:</a:t>
            </a:r>
          </a:p>
          <a:p>
            <a:pPr lvl="3">
              <a:lnSpc>
                <a:spcPct val="90000"/>
              </a:lnSpc>
              <a:spcBef>
                <a:spcPct val="0"/>
              </a:spcBef>
            </a:pPr>
            <a:endParaRPr lang="en-US" altLang="en-US" b="1" dirty="0" smtClean="0">
              <a:latin typeface="Garamond" pitchFamily="18" charset="0"/>
            </a:endParaRPr>
          </a:p>
          <a:p>
            <a:pPr lvl="3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 smtClean="0">
                <a:latin typeface="Garamond" pitchFamily="18" charset="0"/>
              </a:rPr>
              <a:t>&lt;body </a:t>
            </a:r>
            <a:r>
              <a:rPr lang="en-US" altLang="en-US" b="1" dirty="0">
                <a:latin typeface="Garamond" pitchFamily="18" charset="0"/>
              </a:rPr>
              <a:t>bgcolor = </a:t>
            </a:r>
            <a:r>
              <a:rPr lang="en-US" altLang="en-US" b="1" dirty="0" smtClean="0">
                <a:latin typeface="Garamond" pitchFamily="18" charset="0"/>
              </a:rPr>
              <a:t>“black”&gt;</a:t>
            </a:r>
            <a:endParaRPr lang="en-US" altLang="en-US" b="1" dirty="0">
              <a:latin typeface="Garamond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4409301"/>
            <a:ext cx="353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CC"/>
                </a:solidFill>
              </a:rPr>
              <a:t>Obsolete </a:t>
            </a:r>
            <a:r>
              <a:rPr lang="en-US" dirty="0">
                <a:solidFill>
                  <a:srgbClr val="FFFFCC"/>
                </a:solidFill>
              </a:rPr>
              <a:t>in </a:t>
            </a:r>
            <a:r>
              <a:rPr lang="en-US" dirty="0" smtClean="0">
                <a:solidFill>
                  <a:srgbClr val="FFFFCC"/>
                </a:solidFill>
              </a:rPr>
              <a:t>HTML5</a:t>
            </a:r>
            <a:r>
              <a:rPr lang="en-US" dirty="0">
                <a:solidFill>
                  <a:srgbClr val="FFFFCC"/>
                </a:solidFill>
              </a:rPr>
              <a:t>, use </a:t>
            </a:r>
            <a:r>
              <a:rPr lang="en-US" dirty="0" smtClean="0">
                <a:solidFill>
                  <a:srgbClr val="FFFFCC"/>
                </a:solidFill>
              </a:rPr>
              <a:t>CSS instead</a:t>
            </a:r>
            <a:endParaRPr lang="en-US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9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029200" y="285750"/>
            <a:ext cx="304251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HR tag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28750"/>
            <a:ext cx="7004909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1" y="4409301"/>
            <a:ext cx="2800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CC"/>
                </a:solidFill>
              </a:rPr>
              <a:t>Obsolete in </a:t>
            </a:r>
            <a:r>
              <a:rPr lang="en-US" dirty="0" smtClean="0">
                <a:solidFill>
                  <a:srgbClr val="FFFFCC"/>
                </a:solidFill>
              </a:rPr>
              <a:t>HTML5</a:t>
            </a:r>
            <a:r>
              <a:rPr lang="en-US" dirty="0">
                <a:solidFill>
                  <a:srgbClr val="FFFFCC"/>
                </a:solidFill>
              </a:rPr>
              <a:t>, use CSS</a:t>
            </a:r>
          </a:p>
        </p:txBody>
      </p:sp>
    </p:spTree>
    <p:extLst>
      <p:ext uri="{BB962C8B-B14F-4D97-AF65-F5344CB8AC3E}">
        <p14:creationId xmlns:p14="http://schemas.microsoft.com/office/powerpoint/2010/main" val="12501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819150"/>
            <a:ext cx="3733800" cy="865573"/>
          </a:xfrm>
        </p:spPr>
        <p:txBody>
          <a:bodyPr>
            <a:normAutofit/>
          </a:bodyPr>
          <a:lstStyle/>
          <a:p>
            <a:r>
              <a:rPr lang="en-US" b="1" dirty="0"/>
              <a:t>Meta </a:t>
            </a:r>
            <a:r>
              <a:rPr lang="en-US" b="1" dirty="0" smtClean="0"/>
              <a:t>tag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962150"/>
            <a:ext cx="4419600" cy="265464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Written in head tag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Mainly used for SEO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&lt;meta charset = “utf-8”&gt;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/>
              <a:t>&lt;meta name = “description” content = “VIT university, Chennai”&gt;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438150"/>
            <a:ext cx="4267200" cy="7084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Heading </a:t>
            </a:r>
            <a:r>
              <a:rPr lang="en-US" b="1" dirty="0" smtClean="0"/>
              <a:t>tags (h1..h6)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Maheswari S VIT Chennai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9276"/>
            <a:ext cx="6858000" cy="390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819150"/>
            <a:ext cx="3810000" cy="865573"/>
          </a:xfrm>
        </p:spPr>
        <p:txBody>
          <a:bodyPr>
            <a:noAutofit/>
          </a:bodyPr>
          <a:lstStyle/>
          <a:p>
            <a:r>
              <a:rPr lang="en-US" b="1" dirty="0" smtClean="0"/>
              <a:t>Text Formatting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385" y="1657350"/>
            <a:ext cx="5105400" cy="40576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smtClean="0"/>
              <a:t>&lt;</a:t>
            </a:r>
            <a:r>
              <a:rPr lang="en-US" sz="1800" dirty="0"/>
              <a:t>b</a:t>
            </a:r>
            <a:r>
              <a:rPr lang="en-US" sz="1800" dirty="0" smtClean="0"/>
              <a:t>&gt; - bold</a:t>
            </a: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&lt;i</a:t>
            </a:r>
            <a:r>
              <a:rPr lang="en-US" sz="1800" dirty="0" smtClean="0"/>
              <a:t>&gt; - italic</a:t>
            </a: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&lt;u</a:t>
            </a:r>
            <a:r>
              <a:rPr lang="en-US" sz="1800" dirty="0" smtClean="0"/>
              <a:t>&gt; - underline</a:t>
            </a: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&lt;small</a:t>
            </a:r>
            <a:r>
              <a:rPr lang="en-US" sz="1800" dirty="0" smtClean="0"/>
              <a:t>&gt; - to make a text in small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&lt;</a:t>
            </a:r>
            <a:r>
              <a:rPr lang="en-US" sz="1800" dirty="0"/>
              <a:t>big</a:t>
            </a:r>
            <a:r>
              <a:rPr lang="en-US" sz="1800" dirty="0" smtClean="0"/>
              <a:t>&gt; - to make a text in big</a:t>
            </a: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&lt;sub</a:t>
            </a:r>
            <a:r>
              <a:rPr lang="en-US" sz="1800" dirty="0" smtClean="0"/>
              <a:t>&gt; - subscript</a:t>
            </a: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&lt;sup</a:t>
            </a:r>
            <a:r>
              <a:rPr lang="en-US" sz="1800" dirty="0" smtClean="0"/>
              <a:t>&gt; - superscript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&lt;mark&gt; </a:t>
            </a:r>
            <a:r>
              <a:rPr lang="en-US" sz="1800" dirty="0" smtClean="0"/>
              <a:t>- defines </a:t>
            </a:r>
            <a:r>
              <a:rPr lang="en-US" sz="1800" dirty="0"/>
              <a:t>marked or highlighted </a:t>
            </a:r>
            <a:r>
              <a:rPr lang="en-US" sz="1800" dirty="0" smtClean="0"/>
              <a:t>text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&lt;q&gt;…&lt;/q&gt; - quotation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&lt;address&gt;</a:t>
            </a: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742950"/>
            <a:ext cx="5105400" cy="8655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Text Formatting -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0695"/>
            <a:ext cx="41910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&lt;head&gt;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   &lt;meta charset="utf-8"&gt;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   &lt;title&gt;Text Formatting Example&lt;/title&gt;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&lt;/head&gt;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&lt;body&gt;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   &lt;b&gt;Text&lt;/b&gt;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   &lt;i&gt;Text&lt;/i&gt;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   &lt;u&gt;Text&lt;/u&gt;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   &lt;small&gt;Text&lt;/small&gt;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   &lt;big&gt;Text&lt;/big&gt;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   &lt;sub&gt;Text&lt;/sub&gt;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   &lt;sup&gt;Text&lt;/sup&gt;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&lt;/body&gt;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&lt;/html&gt;</a:t>
            </a:r>
          </a:p>
          <a:p>
            <a:pPr marL="0" indent="0">
              <a:buNone/>
            </a:pPr>
            <a:endParaRPr lang="en-US" sz="11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Output :</a:t>
            </a:r>
          </a:p>
          <a:p>
            <a:pPr marL="0" indent="0">
              <a:buNone/>
            </a:pP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3692"/>
            <a:ext cx="5940425" cy="33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666750"/>
            <a:ext cx="3352800" cy="865573"/>
          </a:xfrm>
        </p:spPr>
        <p:txBody>
          <a:bodyPr/>
          <a:lstStyle/>
          <a:p>
            <a:r>
              <a:rPr lang="en-US" altLang="en-US" b="1" dirty="0"/>
              <a:t>Font tag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1785938"/>
            <a:ext cx="57816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03086" y="3526077"/>
            <a:ext cx="353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CC"/>
                </a:solidFill>
              </a:rPr>
              <a:t>Obsolete in </a:t>
            </a:r>
            <a:r>
              <a:rPr lang="en-US" dirty="0" smtClean="0">
                <a:solidFill>
                  <a:srgbClr val="FFFFCC"/>
                </a:solidFill>
              </a:rPr>
              <a:t>HTML5</a:t>
            </a:r>
            <a:r>
              <a:rPr lang="en-US" dirty="0">
                <a:solidFill>
                  <a:srgbClr val="FFFFCC"/>
                </a:solidFill>
              </a:rPr>
              <a:t>, use </a:t>
            </a:r>
            <a:r>
              <a:rPr lang="en-US" dirty="0" smtClean="0">
                <a:solidFill>
                  <a:srgbClr val="FFFFCC"/>
                </a:solidFill>
              </a:rPr>
              <a:t>CSS instead</a:t>
            </a:r>
            <a:endParaRPr lang="en-US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4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8458200" y="4629151"/>
            <a:ext cx="53340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16E034E-DDE9-436A-A92F-1200991B1396}" type="slidenum">
              <a:rPr lang="en-US" altLang="en-US" sz="14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aphicFrame>
        <p:nvGraphicFramePr>
          <p:cNvPr id="614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919998"/>
              </p:ext>
            </p:extLst>
          </p:nvPr>
        </p:nvGraphicFramePr>
        <p:xfrm>
          <a:off x="1447800" y="1293019"/>
          <a:ext cx="6553200" cy="3451622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754139"/>
                <a:gridCol w="1755519"/>
                <a:gridCol w="3043542"/>
              </a:tblGrid>
              <a:tr h="2960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Result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Entity Name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</a:tr>
              <a:tr h="2960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1400" kern="1200" dirty="0" smtClean="0">
                          <a:effectLst/>
                        </a:rPr>
                        <a:t>₹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rupees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&amp;#8377;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</a:tr>
              <a:tr h="29867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¢</a:t>
                      </a:r>
                    </a:p>
                  </a:txBody>
                  <a:tcPr marL="90000" marR="90000" marT="50976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</a:t>
                      </a:r>
                    </a:p>
                  </a:txBody>
                  <a:tcPr marL="90000" marR="90000" marT="50976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&amp;cent; </a:t>
                      </a:r>
                    </a:p>
                  </a:txBody>
                  <a:tcPr marL="90000" marR="90000" marT="50976" marB="35100" horzOverflow="overflow"/>
                </a:tc>
              </a:tr>
              <a:tr h="2960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£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pound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&amp;pound; 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</a:tr>
              <a:tr h="2960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¥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yen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&amp;yen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</a:tr>
              <a:tr h="2960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€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euro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&amp;euro; 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</a:tr>
              <a:tr h="2960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§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section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&amp;sect; 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</a:tr>
              <a:tr h="2960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©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copyright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&amp;copy; 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</a:tr>
              <a:tr h="55625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®</a:t>
                      </a:r>
                      <a:endParaRPr kumimoji="0" lang="en-US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registered trademark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; 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SimSun" charset="-122"/>
                        <a:cs typeface="Arial" charset="0"/>
                      </a:endParaRPr>
                    </a:p>
                  </a:txBody>
                  <a:tcPr marL="90000" marR="90000" marT="48330" marB="35100" horzOverflow="overflow"/>
                </a:tc>
              </a:tr>
              <a:tr h="5086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non-breaking space</a:t>
                      </a:r>
                    </a:p>
                  </a:txBody>
                  <a:tcPr marL="90000" marR="90000" marT="48330" marB="35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5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US" sz="15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kumimoji="0" lang="en-US" sz="15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90000" marR="90000" marT="48330" marB="35100" horzOverflow="overflow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1" y="171450"/>
            <a:ext cx="39605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Inserting Symbols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90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 charset="0"/>
                <a:ea typeface="SimSun" charset="-122"/>
                <a:cs typeface="Arial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" charset="0"/>
                <a:ea typeface="SimSun" charset="-122"/>
                <a:cs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57350"/>
            <a:ext cx="3810000" cy="2654645"/>
          </a:xfrm>
        </p:spPr>
        <p:txBody>
          <a:bodyPr/>
          <a:lstStyle/>
          <a:p>
            <a:pPr lvl="0"/>
            <a:r>
              <a:rPr lang="en-US" dirty="0">
                <a:latin typeface="Arial" charset="0"/>
                <a:ea typeface="SimSun" charset="-122"/>
                <a:cs typeface="Arial" charset="0"/>
              </a:rPr>
              <a:t>&lt;</a:t>
            </a:r>
            <a:r>
              <a:rPr lang="en-US" dirty="0" err="1">
                <a:latin typeface="Arial" charset="0"/>
                <a:ea typeface="SimSun" charset="-122"/>
                <a:cs typeface="Arial" charset="0"/>
              </a:rPr>
              <a:t>br</a:t>
            </a:r>
            <a:r>
              <a:rPr lang="en-US" dirty="0">
                <a:latin typeface="Arial" charset="0"/>
                <a:ea typeface="SimSun" charset="-122"/>
                <a:cs typeface="Arial" charset="0"/>
              </a:rPr>
              <a:t>&gt; </a:t>
            </a:r>
            <a:r>
              <a:rPr lang="en-US" dirty="0" smtClean="0">
                <a:latin typeface="Arial" charset="0"/>
                <a:ea typeface="SimSun" charset="-122"/>
                <a:cs typeface="Arial" charset="0"/>
              </a:rPr>
              <a:t>Inserts </a:t>
            </a:r>
            <a:r>
              <a:rPr lang="en-US" dirty="0">
                <a:latin typeface="Arial" charset="0"/>
                <a:ea typeface="SimSun" charset="-122"/>
                <a:cs typeface="Arial" charset="0"/>
              </a:rPr>
              <a:t>a single line break </a:t>
            </a:r>
            <a:endParaRPr lang="en-US" dirty="0" smtClean="0">
              <a:latin typeface="Arial" charset="0"/>
              <a:ea typeface="SimSun" charset="-122"/>
              <a:cs typeface="Arial" charset="0"/>
            </a:endParaRPr>
          </a:p>
          <a:p>
            <a:pPr marL="45720" lvl="0" indent="0">
              <a:buNone/>
            </a:pPr>
            <a:endParaRPr lang="en-US" dirty="0" smtClean="0">
              <a:latin typeface="Arial" charset="0"/>
              <a:ea typeface="SimSun" charset="-122"/>
              <a:cs typeface="Arial" charset="0"/>
            </a:endParaRPr>
          </a:p>
          <a:p>
            <a:r>
              <a:rPr lang="en-US" dirty="0"/>
              <a:t>&lt;</a:t>
            </a:r>
            <a:r>
              <a:rPr lang="en-US" dirty="0" err="1"/>
              <a:t>wbr</a:t>
            </a:r>
            <a:r>
              <a:rPr lang="en-US" dirty="0"/>
              <a:t>&gt; (Word Break Opportunity) </a:t>
            </a:r>
            <a:r>
              <a:rPr lang="en-US" dirty="0" smtClean="0"/>
              <a:t>defines </a:t>
            </a:r>
            <a:r>
              <a:rPr lang="en-US" dirty="0"/>
              <a:t>a possible line-break</a:t>
            </a:r>
          </a:p>
          <a:p>
            <a:pPr lvl="0"/>
            <a:endParaRPr lang="en-US" dirty="0">
              <a:latin typeface="Arial" charset="0"/>
              <a:ea typeface="SimSun" charset="-122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3293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76800" y="320279"/>
            <a:ext cx="3962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tx2"/>
                </a:solidFill>
              </a:rPr>
              <a:t>Break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7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590550"/>
            <a:ext cx="3200400" cy="865573"/>
          </a:xfrm>
        </p:spPr>
        <p:txBody>
          <a:bodyPr/>
          <a:lstStyle/>
          <a:p>
            <a:r>
              <a:rPr lang="en-US" b="1" dirty="0" smtClean="0"/>
              <a:t>HTML?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2038350"/>
            <a:ext cx="3810000" cy="26546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HTML – </a:t>
            </a:r>
            <a:r>
              <a:rPr lang="en-US" dirty="0" smtClean="0"/>
              <a:t>Hyper Text Markup Language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837" y="666750"/>
            <a:ext cx="3505200" cy="865573"/>
          </a:xfrm>
        </p:spPr>
        <p:txBody>
          <a:bodyPr/>
          <a:lstStyle/>
          <a:p>
            <a:r>
              <a:rPr lang="en-US" altLang="en-US" b="1" dirty="0" smtClean="0"/>
              <a:t>acronym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077375"/>
            <a:ext cx="4343400" cy="2654645"/>
          </a:xfrm>
        </p:spPr>
        <p:txBody>
          <a:bodyPr/>
          <a:lstStyle/>
          <a:p>
            <a:r>
              <a:rPr lang="en-US" dirty="0"/>
              <a:t>Can I get this &lt;acronym title="As Soon As Possible"&gt;ASAP&lt;/acronym&gt;?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05150"/>
            <a:ext cx="4460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72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819150"/>
            <a:ext cx="3733800" cy="865573"/>
          </a:xfrm>
        </p:spPr>
        <p:txBody>
          <a:bodyPr>
            <a:normAutofit/>
          </a:bodyPr>
          <a:lstStyle/>
          <a:p>
            <a:r>
              <a:rPr lang="en-US" b="1" dirty="0"/>
              <a:t>Text </a:t>
            </a:r>
            <a:r>
              <a:rPr lang="en-US" b="1" dirty="0" smtClean="0"/>
              <a:t>Containers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892020"/>
            <a:ext cx="3810000" cy="26546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pre&gt;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69262"/>
            <a:ext cx="38862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76615" y="4138893"/>
            <a:ext cx="2868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defines </a:t>
            </a:r>
            <a:r>
              <a:rPr lang="en-US" altLang="en-US" sz="2000" dirty="0"/>
              <a:t>preformatted </a:t>
            </a:r>
            <a:r>
              <a:rPr lang="en-US" altLang="en-US" sz="2000" dirty="0" smtClean="0"/>
              <a:t>text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853762"/>
            <a:ext cx="3810000" cy="865573"/>
          </a:xfrm>
        </p:spPr>
        <p:txBody>
          <a:bodyPr/>
          <a:lstStyle/>
          <a:p>
            <a:r>
              <a:rPr lang="en-US" b="1" dirty="0" err="1" smtClean="0"/>
              <a:t>Div</a:t>
            </a:r>
            <a:r>
              <a:rPr lang="en-US" b="1" dirty="0" smtClean="0"/>
              <a:t> tag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2077375"/>
            <a:ext cx="3810000" cy="26546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&lt;head&gt;&lt;/head&gt;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      &lt;div 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         &lt;a </a:t>
            </a:r>
            <a:r>
              <a:rPr lang="en-US" sz="2000" dirty="0" err="1" smtClean="0">
                <a:solidFill>
                  <a:srgbClr val="FFFFCC"/>
                </a:solidFill>
              </a:rPr>
              <a:t>href</a:t>
            </a:r>
            <a:r>
              <a:rPr lang="en-US" sz="2000" dirty="0" smtClean="0">
                <a:solidFill>
                  <a:srgbClr val="FFFFCC"/>
                </a:solidFill>
              </a:rPr>
              <a:t>="www.chennai.vit.ac.in"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CC"/>
                </a:solidFill>
              </a:rPr>
              <a:t> </a:t>
            </a:r>
            <a:r>
              <a:rPr lang="en-US" sz="2000" dirty="0" smtClean="0">
                <a:solidFill>
                  <a:srgbClr val="FFFFCC"/>
                </a:solidFill>
              </a:rPr>
              <a:t>         title="VIT Chennai"&gt; VIT Chennai&lt;/a&gt;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         &lt;a </a:t>
            </a:r>
            <a:r>
              <a:rPr lang="en-US" sz="2000" dirty="0" err="1" smtClean="0">
                <a:solidFill>
                  <a:srgbClr val="FFFFCC"/>
                </a:solidFill>
              </a:rPr>
              <a:t>href</a:t>
            </a:r>
            <a:r>
              <a:rPr lang="en-US" sz="2000" dirty="0" smtClean="0">
                <a:solidFill>
                  <a:srgbClr val="FFFFCC"/>
                </a:solidFill>
              </a:rPr>
              <a:t>="www.vit.ac.in"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CC"/>
                </a:solidFill>
              </a:rPr>
              <a:t> </a:t>
            </a:r>
            <a:r>
              <a:rPr lang="en-US" sz="2000" dirty="0" smtClean="0">
                <a:solidFill>
                  <a:srgbClr val="FFFFCC"/>
                </a:solidFill>
              </a:rPr>
              <a:t>        title="VIT Vellore"&gt;VIT Vellore&lt;/a&gt;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       &lt;/div&gt;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 &lt;/body&gt;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CC"/>
                </a:solidFill>
              </a:rPr>
              <a:t> &lt;/html&gt;</a:t>
            </a:r>
          </a:p>
          <a:p>
            <a:pPr marL="0" indent="0">
              <a:buNone/>
            </a:pPr>
            <a:endParaRPr lang="en-US" sz="2000" dirty="0">
              <a:solidFill>
                <a:srgbClr val="FFFFC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23" y="4095750"/>
            <a:ext cx="2060575" cy="41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514350"/>
            <a:ext cx="3733800" cy="865573"/>
          </a:xfrm>
        </p:spPr>
        <p:txBody>
          <a:bodyPr>
            <a:normAutofit/>
          </a:bodyPr>
          <a:lstStyle/>
          <a:p>
            <a:r>
              <a:rPr lang="en-US" b="1" dirty="0" smtClean="0"/>
              <a:t>Anchor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88" y="1581150"/>
            <a:ext cx="5032612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&lt;a&gt;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     &lt;a </a:t>
            </a:r>
            <a:r>
              <a:rPr lang="en-US" dirty="0" err="1" smtClean="0">
                <a:solidFill>
                  <a:srgbClr val="FFC000"/>
                </a:solidFill>
              </a:rPr>
              <a:t>href</a:t>
            </a:r>
            <a:r>
              <a:rPr lang="en-US" dirty="0" smtClean="0">
                <a:solidFill>
                  <a:srgbClr val="FFC000"/>
                </a:solidFill>
              </a:rPr>
              <a:t> = “indiancoders.com”&gt;Link Text&lt;/a&gt;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  </a:t>
            </a:r>
            <a:r>
              <a:rPr lang="en-US" dirty="0">
                <a:solidFill>
                  <a:srgbClr val="FFC000"/>
                </a:solidFill>
              </a:rPr>
              <a:t>&lt;a </a:t>
            </a:r>
            <a:r>
              <a:rPr lang="en-US" dirty="0" err="1">
                <a:solidFill>
                  <a:srgbClr val="FFC000"/>
                </a:solidFill>
              </a:rPr>
              <a:t>href</a:t>
            </a:r>
            <a:r>
              <a:rPr lang="en-US" dirty="0">
                <a:solidFill>
                  <a:srgbClr val="FFC000"/>
                </a:solidFill>
              </a:rPr>
              <a:t> = </a:t>
            </a:r>
            <a:r>
              <a:rPr lang="en-US" dirty="0" smtClean="0">
                <a:solidFill>
                  <a:srgbClr val="FFC000"/>
                </a:solidFill>
              </a:rPr>
              <a:t>“home.html”&gt;Home&lt;/</a:t>
            </a:r>
            <a:r>
              <a:rPr lang="en-US" dirty="0">
                <a:solidFill>
                  <a:srgbClr val="FFC000"/>
                </a:solidFill>
              </a:rPr>
              <a:t>a&gt;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Link </a:t>
            </a:r>
            <a:r>
              <a:rPr lang="en-US" dirty="0" smtClean="0"/>
              <a:t>to a paragraph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&lt;p name=“</a:t>
            </a:r>
            <a:r>
              <a:rPr lang="en-US" dirty="0" err="1">
                <a:solidFill>
                  <a:srgbClr val="FFC000"/>
                </a:solidFill>
              </a:rPr>
              <a:t>pname</a:t>
            </a:r>
            <a:r>
              <a:rPr lang="en-US" dirty="0">
                <a:solidFill>
                  <a:srgbClr val="FFC000"/>
                </a:solidFill>
              </a:rPr>
              <a:t>”&gt;….&lt;/p&gt;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&lt;a </a:t>
            </a:r>
            <a:r>
              <a:rPr lang="en-US" dirty="0" err="1">
                <a:solidFill>
                  <a:srgbClr val="FFC000"/>
                </a:solidFill>
              </a:rPr>
              <a:t>href</a:t>
            </a:r>
            <a:r>
              <a:rPr lang="en-US" dirty="0" smtClean="0">
                <a:solidFill>
                  <a:srgbClr val="FFC000"/>
                </a:solidFill>
              </a:rPr>
              <a:t>="#</a:t>
            </a:r>
            <a:r>
              <a:rPr lang="en-US" dirty="0" err="1" smtClean="0">
                <a:solidFill>
                  <a:srgbClr val="FFC000"/>
                </a:solidFill>
              </a:rPr>
              <a:t>pname</a:t>
            </a:r>
            <a:r>
              <a:rPr lang="en-US" dirty="0" smtClean="0">
                <a:solidFill>
                  <a:srgbClr val="FFC000"/>
                </a:solidFill>
              </a:rPr>
              <a:t>"&gt;</a:t>
            </a:r>
            <a:r>
              <a:rPr lang="en-US" dirty="0">
                <a:solidFill>
                  <a:srgbClr val="FFC000"/>
                </a:solidFill>
              </a:rPr>
              <a:t>A simple link&lt;/a</a:t>
            </a:r>
            <a:r>
              <a:rPr lang="en-US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/>
              <a:t>mailto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C000"/>
                </a:solidFill>
              </a:rPr>
              <a:t>&lt;a </a:t>
            </a:r>
            <a:r>
              <a:rPr lang="en-US" altLang="en-US" dirty="0" err="1" smtClean="0">
                <a:solidFill>
                  <a:srgbClr val="FFC000"/>
                </a:solidFill>
              </a:rPr>
              <a:t>href</a:t>
            </a:r>
            <a:r>
              <a:rPr lang="en-US" altLang="en-US" dirty="0" smtClean="0">
                <a:solidFill>
                  <a:srgbClr val="FFC000"/>
                </a:solidFill>
              </a:rPr>
              <a:t>="mailto:someone@microsoft.com"&gt;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742950"/>
            <a:ext cx="2590800" cy="865573"/>
          </a:xfrm>
        </p:spPr>
        <p:txBody>
          <a:bodyPr/>
          <a:lstStyle/>
          <a:p>
            <a:r>
              <a:rPr lang="en-US" b="1" dirty="0" smtClean="0"/>
              <a:t>Image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26655"/>
            <a:ext cx="4419600" cy="2654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img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&lt;</a:t>
            </a:r>
            <a:r>
              <a:rPr lang="en-US" dirty="0" err="1">
                <a:solidFill>
                  <a:srgbClr val="FFC000"/>
                </a:solidFill>
              </a:rPr>
              <a:t>img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src</a:t>
            </a:r>
            <a:r>
              <a:rPr lang="en-US" dirty="0">
                <a:solidFill>
                  <a:srgbClr val="FFC000"/>
                </a:solidFill>
              </a:rPr>
              <a:t>="D:\FALL 20-21\CSE3002 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IWP\userprofile.png" alt="profile" 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align="center"&gt;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Example: </a:t>
            </a:r>
            <a:r>
              <a:rPr lang="en-US" dirty="0">
                <a:solidFill>
                  <a:srgbClr val="FFC000"/>
                </a:solidFill>
                <a:hlinkClick r:id="rId2" action="ppaction://hlinkfile"/>
              </a:rPr>
              <a:t>Ex4_CommonlyUsedTags.html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14550"/>
            <a:ext cx="2830489" cy="22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38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819150"/>
            <a:ext cx="4114800" cy="865573"/>
          </a:xfrm>
        </p:spPr>
        <p:txBody>
          <a:bodyPr/>
          <a:lstStyle/>
          <a:p>
            <a:r>
              <a:rPr lang="en-US" b="1" dirty="0" smtClean="0"/>
              <a:t>Marquee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2077375"/>
            <a:ext cx="4419600" cy="2654645"/>
          </a:xfrm>
        </p:spPr>
        <p:txBody>
          <a:bodyPr/>
          <a:lstStyle/>
          <a:p>
            <a:r>
              <a:rPr lang="en-US" dirty="0"/>
              <a:t>&lt;marquee width</a:t>
            </a:r>
            <a:r>
              <a:rPr lang="en-US" dirty="0" smtClean="0"/>
              <a:t>=“70%” </a:t>
            </a:r>
            <a:r>
              <a:rPr lang="en-US" dirty="0"/>
              <a:t>direction</a:t>
            </a:r>
            <a:r>
              <a:rPr lang="en-US" dirty="0" smtClean="0"/>
              <a:t>=“up” </a:t>
            </a:r>
            <a:r>
              <a:rPr lang="en-US" dirty="0"/>
              <a:t>height</a:t>
            </a:r>
            <a:r>
              <a:rPr lang="en-US" dirty="0" smtClean="0"/>
              <a:t>=“50px“ loop=5 </a:t>
            </a:r>
            <a:r>
              <a:rPr lang="en-US" dirty="0" err="1" smtClean="0"/>
              <a:t>bgcolor</a:t>
            </a:r>
            <a:r>
              <a:rPr lang="en-US" dirty="0" smtClean="0"/>
              <a:t>=“blue”&gt; Marquee Text Content </a:t>
            </a:r>
            <a:r>
              <a:rPr lang="en-US" dirty="0"/>
              <a:t>&lt;/marquee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Direction can be</a:t>
            </a:r>
            <a:r>
              <a:rPr lang="en-US" dirty="0"/>
              <a:t>: left, right, up or down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4324350"/>
            <a:ext cx="353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CC"/>
                </a:solidFill>
              </a:rPr>
              <a:t>Obsolete in </a:t>
            </a:r>
            <a:r>
              <a:rPr lang="en-US" dirty="0" smtClean="0">
                <a:solidFill>
                  <a:srgbClr val="FFFFCC"/>
                </a:solidFill>
              </a:rPr>
              <a:t>HTML5</a:t>
            </a:r>
            <a:r>
              <a:rPr lang="en-US" dirty="0">
                <a:solidFill>
                  <a:srgbClr val="FFFFCC"/>
                </a:solidFill>
              </a:rPr>
              <a:t>, use </a:t>
            </a:r>
            <a:r>
              <a:rPr lang="en-US" dirty="0" smtClean="0">
                <a:solidFill>
                  <a:srgbClr val="FFFFCC"/>
                </a:solidFill>
              </a:rPr>
              <a:t>CSS instead</a:t>
            </a:r>
            <a:endParaRPr lang="en-US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7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438150"/>
            <a:ext cx="4495800" cy="865573"/>
          </a:xfrm>
        </p:spPr>
        <p:txBody>
          <a:bodyPr/>
          <a:lstStyle/>
          <a:p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Maheswari S VIT Chennai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67" y="1504950"/>
            <a:ext cx="3581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20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14350"/>
            <a:ext cx="4495800" cy="865573"/>
          </a:xfrm>
        </p:spPr>
        <p:txBody>
          <a:bodyPr/>
          <a:lstStyle/>
          <a:p>
            <a:r>
              <a:rPr lang="en-US" b="1" dirty="0" smtClean="0"/>
              <a:t>Semantic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556266"/>
            <a:ext cx="5046945" cy="3257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&lt;article&gt;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 article in the element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&lt;header&gt;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 header for the section or article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&lt;footer&gt;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 footer for the </a:t>
            </a:r>
            <a:r>
              <a:rPr lang="en-US" dirty="0"/>
              <a:t>section or article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&lt;section&gt;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 section in the document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&lt;aside&gt;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content aside from the page content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462915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https://www.w3schools.com/tags/tag_article.asp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1158537"/>
            <a:ext cx="3200400" cy="865573"/>
          </a:xfrm>
        </p:spPr>
        <p:txBody>
          <a:bodyPr>
            <a:noAutofit/>
          </a:bodyPr>
          <a:lstStyle/>
          <a:p>
            <a:r>
              <a:rPr lang="en-US" b="1" dirty="0" smtClean="0"/>
              <a:t>Example: &lt;</a:t>
            </a:r>
            <a:r>
              <a:rPr lang="en-US" b="1" dirty="0" err="1" smtClean="0"/>
              <a:t>nav</a:t>
            </a:r>
            <a:r>
              <a:rPr lang="en-US" b="1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077375"/>
            <a:ext cx="3733800" cy="26546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nav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&lt;a </a:t>
            </a:r>
            <a:r>
              <a:rPr lang="en-US" dirty="0" err="1">
                <a:solidFill>
                  <a:srgbClr val="FFC000"/>
                </a:solidFill>
              </a:rPr>
              <a:t>href</a:t>
            </a:r>
            <a:r>
              <a:rPr lang="en-US" dirty="0">
                <a:solidFill>
                  <a:srgbClr val="FFC000"/>
                </a:solidFill>
              </a:rPr>
              <a:t>="/html/"&gt;HTML&lt;/a&gt; |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&lt;a </a:t>
            </a:r>
            <a:r>
              <a:rPr lang="en-US" dirty="0" err="1">
                <a:solidFill>
                  <a:srgbClr val="FFC000"/>
                </a:solidFill>
              </a:rPr>
              <a:t>href</a:t>
            </a:r>
            <a:r>
              <a:rPr lang="en-US" dirty="0">
                <a:solidFill>
                  <a:srgbClr val="FFC000"/>
                </a:solidFill>
              </a:rPr>
              <a:t>="/</a:t>
            </a:r>
            <a:r>
              <a:rPr lang="en-US" dirty="0" err="1">
                <a:solidFill>
                  <a:srgbClr val="FFC000"/>
                </a:solidFill>
              </a:rPr>
              <a:t>css</a:t>
            </a:r>
            <a:r>
              <a:rPr lang="en-US" dirty="0">
                <a:solidFill>
                  <a:srgbClr val="FFC000"/>
                </a:solidFill>
              </a:rPr>
              <a:t>/"&gt;CSS&lt;/a&gt; |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&lt;a </a:t>
            </a:r>
            <a:r>
              <a:rPr lang="en-US" dirty="0" err="1">
                <a:solidFill>
                  <a:srgbClr val="FFC000"/>
                </a:solidFill>
              </a:rPr>
              <a:t>href</a:t>
            </a:r>
            <a:r>
              <a:rPr lang="en-US" dirty="0">
                <a:solidFill>
                  <a:srgbClr val="FFC000"/>
                </a:solidFill>
              </a:rPr>
              <a:t>="/</a:t>
            </a:r>
            <a:r>
              <a:rPr lang="en-US" dirty="0" err="1">
                <a:solidFill>
                  <a:srgbClr val="FFC000"/>
                </a:solidFill>
              </a:rPr>
              <a:t>js</a:t>
            </a:r>
            <a:r>
              <a:rPr lang="en-US" dirty="0">
                <a:solidFill>
                  <a:srgbClr val="FFC000"/>
                </a:solidFill>
              </a:rPr>
              <a:t>/"&gt;JavaScript&lt;/a&gt; |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&lt;a </a:t>
            </a:r>
            <a:r>
              <a:rPr lang="en-US" dirty="0" err="1">
                <a:solidFill>
                  <a:srgbClr val="FFC000"/>
                </a:solidFill>
              </a:rPr>
              <a:t>href</a:t>
            </a:r>
            <a:r>
              <a:rPr lang="en-US" dirty="0">
                <a:solidFill>
                  <a:srgbClr val="FFC000"/>
                </a:solidFill>
              </a:rPr>
              <a:t>="/</a:t>
            </a:r>
            <a:r>
              <a:rPr lang="en-US" dirty="0" err="1">
                <a:solidFill>
                  <a:srgbClr val="FFC000"/>
                </a:solidFill>
              </a:rPr>
              <a:t>jquery</a:t>
            </a:r>
            <a:r>
              <a:rPr lang="en-US" dirty="0">
                <a:solidFill>
                  <a:srgbClr val="FFC000"/>
                </a:solidFill>
              </a:rPr>
              <a:t>/"&gt;</a:t>
            </a:r>
            <a:r>
              <a:rPr lang="en-US" dirty="0" err="1">
                <a:solidFill>
                  <a:srgbClr val="FFC000"/>
                </a:solidFill>
              </a:rPr>
              <a:t>jQuery</a:t>
            </a:r>
            <a:r>
              <a:rPr lang="en-US" dirty="0">
                <a:solidFill>
                  <a:srgbClr val="FFC000"/>
                </a:solidFill>
              </a:rPr>
              <a:t>&lt;/a&gt;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</a:t>
            </a:r>
            <a:r>
              <a:rPr lang="en-US" dirty="0" err="1">
                <a:solidFill>
                  <a:srgbClr val="FFC000"/>
                </a:solidFill>
              </a:rPr>
              <a:t>nav</a:t>
            </a:r>
            <a:r>
              <a:rPr lang="en-US" dirty="0">
                <a:solidFill>
                  <a:srgbClr val="FFC000"/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Maheswari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27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85" y="666750"/>
            <a:ext cx="4419600" cy="8655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Other Semantic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373" y="1676015"/>
            <a:ext cx="8686800" cy="3467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&lt;progress&gt;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 progress of a task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&lt;meter&gt;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- scalar measurement with in a known range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58" y="2885835"/>
            <a:ext cx="558265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3558" y="2143303"/>
            <a:ext cx="5118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Progress in life goals (70</a:t>
            </a:r>
            <a:r>
              <a:rPr lang="en-US" dirty="0" smtClean="0"/>
              <a:t>%)</a:t>
            </a:r>
          </a:p>
          <a:p>
            <a:r>
              <a:rPr lang="en-US" dirty="0" smtClean="0"/>
              <a:t>&lt;progress min=0 max=100 value=70&gt;&lt;/progress&gt;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30" y="4375077"/>
            <a:ext cx="5627185" cy="3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37043" y="3562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Life goals achieved (50</a:t>
            </a:r>
            <a:r>
              <a:rPr lang="en-US" dirty="0" smtClean="0"/>
              <a:t>%)</a:t>
            </a:r>
          </a:p>
          <a:p>
            <a:r>
              <a:rPr lang="en-US" dirty="0" smtClean="0"/>
              <a:t>&lt;</a:t>
            </a:r>
            <a:r>
              <a:rPr lang="en-US" dirty="0"/>
              <a:t>meter min=0 max=100 value=50&gt;&lt;/meter&gt;</a:t>
            </a:r>
          </a:p>
        </p:txBody>
      </p:sp>
    </p:spTree>
    <p:extLst>
      <p:ext uri="{BB962C8B-B14F-4D97-AF65-F5344CB8AC3E}">
        <p14:creationId xmlns:p14="http://schemas.microsoft.com/office/powerpoint/2010/main" val="42537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742950"/>
            <a:ext cx="3505200" cy="865573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077375"/>
            <a:ext cx="3962400" cy="26546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HTML </a:t>
            </a:r>
            <a:r>
              <a:rPr lang="en-US" dirty="0" smtClean="0"/>
              <a:t>-  Developed </a:t>
            </a:r>
            <a:r>
              <a:rPr lang="en-US" dirty="0"/>
              <a:t>with the intention of </a:t>
            </a:r>
            <a:r>
              <a:rPr lang="en-US" dirty="0" smtClean="0"/>
              <a:t>    </a:t>
            </a:r>
            <a:r>
              <a:rPr lang="en-US" dirty="0" smtClean="0"/>
              <a:t>defining </a:t>
            </a:r>
            <a:r>
              <a:rPr lang="en-US" dirty="0"/>
              <a:t>the layout of files such as </a:t>
            </a:r>
            <a:r>
              <a:rPr lang="en-US" dirty="0" smtClean="0"/>
              <a:t>headings</a:t>
            </a:r>
            <a:r>
              <a:rPr lang="en-US" dirty="0" smtClean="0"/>
              <a:t>,   </a:t>
            </a:r>
            <a:r>
              <a:rPr lang="en-US" dirty="0" smtClean="0"/>
              <a:t>paragraphs, </a:t>
            </a:r>
            <a:r>
              <a:rPr lang="en-US" dirty="0"/>
              <a:t>lists, and so </a:t>
            </a:r>
            <a:r>
              <a:rPr lang="en-US" dirty="0" smtClean="0"/>
              <a:t>on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encourage the exchange of scientific facts </a:t>
            </a:r>
            <a:r>
              <a:rPr lang="en-US" dirty="0" smtClean="0"/>
              <a:t>between </a:t>
            </a:r>
            <a:r>
              <a:rPr lang="en-US" dirty="0" smtClean="0"/>
              <a:t>researchers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666750"/>
            <a:ext cx="4953000" cy="865573"/>
          </a:xfrm>
        </p:spPr>
        <p:txBody>
          <a:bodyPr/>
          <a:lstStyle/>
          <a:p>
            <a:r>
              <a:rPr lang="en-US" b="1" dirty="0"/>
              <a:t>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&lt;dialog&gt;</a:t>
            </a:r>
            <a:r>
              <a:rPr lang="en-US" dirty="0">
                <a:solidFill>
                  <a:schemeClr val="bg1"/>
                </a:solidFill>
              </a:rPr>
              <a:t> defines a dialog box or window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&lt;figure&gt;</a:t>
            </a:r>
            <a:r>
              <a:rPr lang="en-US" dirty="0">
                <a:solidFill>
                  <a:schemeClr val="bg1"/>
                </a:solidFill>
              </a:rPr>
              <a:t> - self contained content like diagram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figcaption</a:t>
            </a:r>
            <a:r>
              <a:rPr lang="en-US" dirty="0">
                <a:solidFill>
                  <a:srgbClr val="FFC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 defines the caption for a &lt;figure&gt;</a:t>
            </a: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://www.w3schools.com/tags/tag_figure.asp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17145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https://www.w3schools.com/tags/tag_dialog.asp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16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42950"/>
            <a:ext cx="4559146" cy="865573"/>
          </a:xfrm>
        </p:spPr>
        <p:txBody>
          <a:bodyPr/>
          <a:lstStyle/>
          <a:p>
            <a:r>
              <a:rPr lang="en-US" b="1" dirty="0" smtClean="0"/>
              <a:t>Semantic Tags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27" y="1657350"/>
            <a:ext cx="845820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details&gt;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defines additional details that people can view or hide (like a tooltip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summary&gt;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defines a visible heading for 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&lt;details&gt;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element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Maheswari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37369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&lt;details&gt;</a:t>
            </a:r>
          </a:p>
          <a:p>
            <a:r>
              <a:rPr lang="en-US" sz="2400" dirty="0"/>
              <a:t>&lt;summary&gt;Summary:&lt;/summary&gt;</a:t>
            </a:r>
          </a:p>
          <a:p>
            <a:r>
              <a:rPr lang="en-US" sz="2400" dirty="0"/>
              <a:t>&lt;p&gt;XYZ...&lt;/p&gt;</a:t>
            </a:r>
          </a:p>
          <a:p>
            <a:r>
              <a:rPr lang="en-US" sz="2400" dirty="0"/>
              <a:t>&lt;/details&gt;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31438"/>
            <a:ext cx="1600200" cy="36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71719"/>
            <a:ext cx="243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075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90550"/>
            <a:ext cx="4838700" cy="865573"/>
          </a:xfrm>
        </p:spPr>
        <p:txBody>
          <a:bodyPr/>
          <a:lstStyle/>
          <a:p>
            <a:r>
              <a:rPr lang="en-US" b="1" dirty="0"/>
              <a:t>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43626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&lt;menu&gt; </a:t>
            </a:r>
            <a:r>
              <a:rPr lang="en-US" dirty="0" smtClean="0"/>
              <a:t>defines </a:t>
            </a:r>
            <a:r>
              <a:rPr lang="en-US" dirty="0"/>
              <a:t>a list/menu of commands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 smtClean="0">
                <a:solidFill>
                  <a:srgbClr val="FFC000"/>
                </a:solidFill>
              </a:rPr>
              <a:t>menuitem</a:t>
            </a:r>
            <a:r>
              <a:rPr lang="en-US" dirty="0">
                <a:solidFill>
                  <a:srgbClr val="FFC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defines a command/menu item that the user can select from a popup </a:t>
            </a:r>
            <a:r>
              <a:rPr lang="en-US" dirty="0" smtClean="0"/>
              <a:t>menu. Work only in </a:t>
            </a:r>
            <a:r>
              <a:rPr lang="en-US" dirty="0" err="1" smtClean="0"/>
              <a:t>firefox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bdi</a:t>
            </a:r>
            <a:r>
              <a:rPr lang="en-US" dirty="0">
                <a:solidFill>
                  <a:srgbClr val="FFC000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(Bi-Directional Isolation) defines a section of text that might be formatted in a different direction from other text (for instance, a quote in Hebrew or Arabic in an otherwise-English article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&lt;time&gt;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defines a date/time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Maheswari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8765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https://www.w3schools.com/tags/tag_menu.asp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04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67400" y="3562350"/>
            <a:ext cx="2438400" cy="97019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1158537"/>
            <a:ext cx="3810000" cy="865573"/>
          </a:xfrm>
        </p:spPr>
        <p:txBody>
          <a:bodyPr>
            <a:noAutofit/>
          </a:bodyPr>
          <a:lstStyle/>
          <a:p>
            <a:r>
              <a:rPr lang="en-US" b="1" dirty="0" smtClean="0"/>
              <a:t>Why we need to use?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077375"/>
            <a:ext cx="3733800" cy="265464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To format net pages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MUST </a:t>
            </a:r>
            <a:r>
              <a:rPr lang="en-US" dirty="0" smtClean="0"/>
              <a:t>for students and working professionals </a:t>
            </a:r>
            <a:r>
              <a:rPr lang="en-US" dirty="0" smtClean="0"/>
              <a:t> </a:t>
            </a:r>
            <a:r>
              <a:rPr lang="en-US" dirty="0" smtClean="0"/>
              <a:t>to operate in the Web Development Domain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Need </a:t>
            </a:r>
            <a:r>
              <a:rPr lang="en-US" dirty="0"/>
              <a:t>to understand HTML to deliver the </a:t>
            </a:r>
            <a:r>
              <a:rPr lang="en-US" dirty="0" smtClean="0"/>
              <a:t>first rate </a:t>
            </a:r>
            <a:r>
              <a:rPr lang="en-US" dirty="0"/>
              <a:t>results.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742950"/>
            <a:ext cx="3429000" cy="865573"/>
          </a:xfrm>
        </p:spPr>
        <p:txBody>
          <a:bodyPr/>
          <a:lstStyle/>
          <a:p>
            <a:r>
              <a:rPr lang="en-US" b="1" dirty="0" smtClean="0"/>
              <a:t>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077375"/>
            <a:ext cx="3581400" cy="265464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Can create a Web site only with html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Web Understanding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Interoperability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Search 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 performance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Responsive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819150"/>
            <a:ext cx="4038600" cy="865573"/>
          </a:xfrm>
        </p:spPr>
        <p:txBody>
          <a:bodyPr>
            <a:normAutofit/>
          </a:bodyPr>
          <a:lstStyle/>
          <a:p>
            <a:r>
              <a:rPr lang="en-US" b="1" dirty="0" smtClean="0"/>
              <a:t>Basics </a:t>
            </a:r>
            <a:r>
              <a:rPr lang="en-US" b="1" dirty="0"/>
              <a:t>in </a:t>
            </a:r>
            <a:r>
              <a:rPr lang="en-US" b="1" dirty="0" smtClean="0"/>
              <a:t>HTML5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077375"/>
            <a:ext cx="4191000" cy="2654645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§"/>
            </a:pPr>
            <a:r>
              <a:rPr lang="en-US" dirty="0"/>
              <a:t>Structure based </a:t>
            </a:r>
            <a:r>
              <a:rPr lang="en-US" dirty="0" smtClean="0"/>
              <a:t>language</a:t>
            </a:r>
          </a:p>
          <a:p>
            <a:pPr marL="342900" lvl="0" indent="-342900">
              <a:buFont typeface="Wingdings" pitchFamily="2" charset="2"/>
              <a:buChar char="§"/>
            </a:pPr>
            <a:endParaRPr lang="en-US" dirty="0"/>
          </a:p>
          <a:p>
            <a:pPr lvl="0">
              <a:buFont typeface="Wingdings" pitchFamily="2" charset="2"/>
              <a:buChar char="§"/>
            </a:pPr>
            <a:r>
              <a:rPr lang="en-US" dirty="0"/>
              <a:t>Head and body tags</a:t>
            </a:r>
          </a:p>
          <a:p>
            <a:pPr marL="0" lvl="0" indent="0">
              <a:buNone/>
            </a:pPr>
            <a:r>
              <a:rPr lang="en-US" dirty="0" smtClean="0"/>
              <a:t>      </a:t>
            </a:r>
            <a:r>
              <a:rPr lang="en-US" dirty="0" smtClean="0"/>
              <a:t>- Can </a:t>
            </a:r>
            <a:r>
              <a:rPr lang="en-US" dirty="0"/>
              <a:t>include title and links of </a:t>
            </a:r>
            <a:r>
              <a:rPr lang="en-US" dirty="0" smtClean="0"/>
              <a:t>CSS</a:t>
            </a:r>
          </a:p>
          <a:p>
            <a:pPr marL="342900" lvl="0" indent="-342900">
              <a:buFont typeface="Wingdings" pitchFamily="2" charset="2"/>
              <a:buChar char="§"/>
            </a:pPr>
            <a:endParaRPr lang="en-US" dirty="0"/>
          </a:p>
          <a:p>
            <a:pPr lvl="0">
              <a:buFont typeface="Wingdings" pitchFamily="2" charset="2"/>
              <a:buChar char="§"/>
            </a:pPr>
            <a:r>
              <a:rPr lang="en-US" dirty="0"/>
              <a:t>Comments and </a:t>
            </a:r>
            <a:r>
              <a:rPr lang="en-US" dirty="0" err="1" smtClean="0"/>
              <a:t>doctype</a:t>
            </a: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endParaRPr lang="en-US" dirty="0" smtClean="0"/>
          </a:p>
          <a:p>
            <a:pPr lvl="0">
              <a:buFont typeface="Wingdings" pitchFamily="2" charset="2"/>
              <a:buChar char="§"/>
            </a:pPr>
            <a:r>
              <a:rPr lang="en-US" dirty="0" smtClean="0"/>
              <a:t>Tags, Elements and Attributes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Maheswari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495800" y="1047750"/>
            <a:ext cx="3962400" cy="865573"/>
          </a:xfrm>
        </p:spPr>
        <p:txBody>
          <a:bodyPr/>
          <a:lstStyle/>
          <a:p>
            <a:r>
              <a:rPr lang="en-US" altLang="en-US" b="1" dirty="0" smtClean="0"/>
              <a:t>Paired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2077375"/>
            <a:ext cx="3886200" cy="265464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 tag is said to be a </a:t>
            </a:r>
            <a:r>
              <a:rPr lang="en-US" b="1" dirty="0"/>
              <a:t>paired tag</a:t>
            </a:r>
            <a:r>
              <a:rPr lang="en-US" dirty="0"/>
              <a:t> if the text is placed between a tag and its companion tag.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In </a:t>
            </a:r>
            <a:r>
              <a:rPr lang="en-US" dirty="0"/>
              <a:t>paired tags, the first tag is referred to as </a:t>
            </a:r>
            <a:r>
              <a:rPr lang="en-US" i="1" dirty="0"/>
              <a:t>Opening Tag</a:t>
            </a:r>
            <a:r>
              <a:rPr lang="en-US" dirty="0"/>
              <a:t> and the second tag is referred to as </a:t>
            </a:r>
            <a:r>
              <a:rPr lang="en-US" i="1" dirty="0"/>
              <a:t>Closing Tag.</a:t>
            </a:r>
            <a:endParaRPr lang="en-US" dirty="0"/>
          </a:p>
          <a:p>
            <a:pPr>
              <a:defRPr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&lt;p&gt;Paragraph&lt;/p&gt;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24400" y="819150"/>
            <a:ext cx="3352800" cy="85725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Unpaired Tags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495800" y="2077375"/>
            <a:ext cx="3733800" cy="2654645"/>
          </a:xfrm>
        </p:spPr>
        <p:txBody>
          <a:bodyPr/>
          <a:lstStyle/>
          <a:p>
            <a:r>
              <a:rPr lang="en-US" altLang="en-US" dirty="0" smtClean="0"/>
              <a:t>An </a:t>
            </a:r>
            <a:r>
              <a:rPr lang="en-US" altLang="en-US" b="1" dirty="0" smtClean="0"/>
              <a:t>unpaired tag</a:t>
            </a:r>
            <a:r>
              <a:rPr lang="en-US" altLang="en-US" dirty="0" smtClean="0"/>
              <a:t> does not have a companion tag. Unpaired tags are also known as </a:t>
            </a:r>
            <a:r>
              <a:rPr lang="en-US" altLang="en-US" i="1" dirty="0" smtClean="0"/>
              <a:t>Singular tags </a:t>
            </a:r>
            <a:r>
              <a:rPr lang="en-US" altLang="en-US" dirty="0" smtClean="0"/>
              <a:t>or </a:t>
            </a:r>
            <a:r>
              <a:rPr lang="en-US" altLang="en-US" i="1" dirty="0" smtClean="0"/>
              <a:t>Stand-Alone</a:t>
            </a:r>
            <a:r>
              <a:rPr lang="en-US" altLang="en-US" dirty="0" smtClean="0"/>
              <a:t> Tags.</a:t>
            </a:r>
          </a:p>
          <a:p>
            <a:r>
              <a:rPr lang="en-US" altLang="en-US" dirty="0" smtClean="0"/>
              <a:t>Example:</a:t>
            </a:r>
          </a:p>
          <a:p>
            <a:r>
              <a:rPr lang="en-US" altLang="en-US" dirty="0" smtClean="0"/>
              <a:t>&lt;</a:t>
            </a:r>
            <a:r>
              <a:rPr lang="en-US" altLang="en-US" dirty="0" err="1" smtClean="0"/>
              <a:t>br</a:t>
            </a:r>
            <a:r>
              <a:rPr lang="en-US" altLang="en-US" dirty="0" smtClean="0"/>
              <a:t>&gt; </a:t>
            </a:r>
          </a:p>
          <a:p>
            <a:r>
              <a:rPr lang="en-US" altLang="en-US" dirty="0" smtClean="0"/>
              <a:t>&lt;</a:t>
            </a:r>
            <a:r>
              <a:rPr lang="en-US" altLang="en-US" dirty="0" err="1" smtClean="0"/>
              <a:t>img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src</a:t>
            </a:r>
            <a:r>
              <a:rPr lang="en-US" altLang="en-US" dirty="0" smtClean="0"/>
              <a:t>='test.png' &gt;</a:t>
            </a:r>
          </a:p>
        </p:txBody>
      </p:sp>
    </p:spTree>
    <p:extLst>
      <p:ext uri="{BB962C8B-B14F-4D97-AF65-F5344CB8AC3E}">
        <p14:creationId xmlns:p14="http://schemas.microsoft.com/office/powerpoint/2010/main" val="36408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B5FA5-A560-43CE-AE24-0CA4D1AE1897}" type="slidenum">
              <a:rPr lang="en-US"/>
              <a:pPr>
                <a:defRPr/>
              </a:pPr>
              <a:t>9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628650"/>
            <a:ext cx="4027488" cy="8572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 smtClean="0"/>
              <a:t>Structure of HTML document</a:t>
            </a:r>
            <a:endParaRPr lang="en-CA" altLang="en-US" b="1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428750"/>
            <a:ext cx="4572000" cy="3505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structure: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>
              <a:latin typeface="Arial Unicode MS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>
              <a:latin typeface="Arial Unicode MS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CA" altLang="en-US" dirty="0" smtClean="0">
              <a:latin typeface="Arial Unicode MS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85950"/>
            <a:ext cx="2514600" cy="295321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267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5561</TotalTime>
  <Words>1058</Words>
  <Application>Microsoft Office PowerPoint</Application>
  <PresentationFormat>On-screen Show (16:9)</PresentationFormat>
  <Paragraphs>305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Perspective</vt:lpstr>
      <vt:lpstr>HTML5 Introduction</vt:lpstr>
      <vt:lpstr>HTML?</vt:lpstr>
      <vt:lpstr>Introduction</vt:lpstr>
      <vt:lpstr>Why we need to use?</vt:lpstr>
      <vt:lpstr>Benefits</vt:lpstr>
      <vt:lpstr>Basics in HTML5</vt:lpstr>
      <vt:lpstr>Paired Tags</vt:lpstr>
      <vt:lpstr>Unpaired Tags</vt:lpstr>
      <vt:lpstr>Structure of HTML document</vt:lpstr>
      <vt:lpstr>Example</vt:lpstr>
      <vt:lpstr>Attributes</vt:lpstr>
      <vt:lpstr>HR tag</vt:lpstr>
      <vt:lpstr>Meta tag</vt:lpstr>
      <vt:lpstr>Heading tags (h1..h6)</vt:lpstr>
      <vt:lpstr>Text Formatting tags</vt:lpstr>
      <vt:lpstr>Text Formatting - Example</vt:lpstr>
      <vt:lpstr>Font tag</vt:lpstr>
      <vt:lpstr>PowerPoint Presentation</vt:lpstr>
      <vt:lpstr> </vt:lpstr>
      <vt:lpstr>acronym</vt:lpstr>
      <vt:lpstr>Text Containers</vt:lpstr>
      <vt:lpstr>Div tag</vt:lpstr>
      <vt:lpstr>Anchor</vt:lpstr>
      <vt:lpstr>Image</vt:lpstr>
      <vt:lpstr>Marquee</vt:lpstr>
      <vt:lpstr>Layout</vt:lpstr>
      <vt:lpstr>Semantic Tags</vt:lpstr>
      <vt:lpstr>Example: &lt;nav&gt;</vt:lpstr>
      <vt:lpstr>Other Semantic Tags</vt:lpstr>
      <vt:lpstr>Semantic Tags</vt:lpstr>
      <vt:lpstr>Semantic Tags</vt:lpstr>
      <vt:lpstr>Semantic Tags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322</cp:revision>
  <dcterms:created xsi:type="dcterms:W3CDTF">2006-08-16T00:00:00Z</dcterms:created>
  <dcterms:modified xsi:type="dcterms:W3CDTF">2020-07-16T10:10:50Z</dcterms:modified>
</cp:coreProperties>
</file>