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6BB0-9BA9-4309-B96C-336B48A48B62}" type="datetime1">
              <a:rPr lang="en-US" smtClean="0"/>
              <a:t>16-Jul-20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E23-AA29-49FC-BC2A-37F485C9D616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0DB8-6A77-4084-8050-42A00DC0CF9B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896-A8FC-4A76-8576-F6BA52DD4441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886B-308B-4412-96B4-879AFC8EC526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61E-5A7E-4ECA-B02F-F239313CF3F1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002-D9CA-4238-A7E7-040C526FBFD7}" type="datetime1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54C-6355-4532-A37D-0B171C50EABD}" type="datetime1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433A-85EB-46B7-A0E6-72FFF81A9540}" type="datetime1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F549-261C-40FE-8F9A-F43EB1DA206F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7CDF-E7C7-4FF2-86C8-61A10FFF183E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E127AB-A444-44DD-886D-F626AA748C40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6_Tab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ol_start.asp" TargetMode="External"/><Relationship Id="rId2" Type="http://schemas.openxmlformats.org/officeDocument/2006/relationships/hyperlink" Target="https://www.w3schools.com/tags/att_ol_reverse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att_ol_type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US" sz="4000" b="1" dirty="0"/>
              <a:t>HTML5</a:t>
            </a:r>
            <a:br>
              <a:rPr lang="en-US" sz="4000" b="1" dirty="0"/>
            </a:br>
            <a:r>
              <a:rPr lang="en-US" sz="4000" b="1" dirty="0" smtClean="0"/>
              <a:t>List and Tables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647950"/>
            <a:ext cx="44196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438150"/>
            <a:ext cx="3581400" cy="86557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352550"/>
            <a:ext cx="37338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&lt;table&gt;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&lt;</a:t>
            </a:r>
            <a:r>
              <a:rPr lang="en-US" sz="1400" dirty="0" err="1">
                <a:solidFill>
                  <a:srgbClr val="FFC000"/>
                </a:solidFill>
              </a:rPr>
              <a:t>thead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&lt;</a:t>
            </a:r>
            <a:r>
              <a:rPr lang="en-US" sz="1400" dirty="0" err="1">
                <a:solidFill>
                  <a:srgbClr val="FFC000"/>
                </a:solidFill>
              </a:rPr>
              <a:t>tr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  &lt;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&gt;Name&lt;/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  &lt;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&gt;Instrument&lt;/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&lt;/</a:t>
            </a:r>
            <a:r>
              <a:rPr lang="en-US" sz="1400" dirty="0" err="1">
                <a:solidFill>
                  <a:srgbClr val="FFC000"/>
                </a:solidFill>
              </a:rPr>
              <a:t>tr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&lt;/</a:t>
            </a:r>
            <a:r>
              <a:rPr lang="en-US" sz="1400" dirty="0" err="1">
                <a:solidFill>
                  <a:srgbClr val="FFC000"/>
                </a:solidFill>
              </a:rPr>
              <a:t>thead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&lt;</a:t>
            </a:r>
            <a:r>
              <a:rPr lang="en-US" sz="1400" dirty="0" err="1">
                <a:solidFill>
                  <a:srgbClr val="FFC000"/>
                </a:solidFill>
              </a:rPr>
              <a:t>tfoot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&lt;</a:t>
            </a:r>
            <a:r>
              <a:rPr lang="en-US" sz="1400" dirty="0" err="1">
                <a:solidFill>
                  <a:srgbClr val="FFC000"/>
                </a:solidFill>
              </a:rPr>
              <a:t>tr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  &lt;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&gt;Name&lt;/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  &lt;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&gt;Instrument&lt;/</a:t>
            </a:r>
            <a:r>
              <a:rPr lang="en-US" sz="1400" dirty="0" err="1">
                <a:solidFill>
                  <a:srgbClr val="FFC000"/>
                </a:solidFill>
              </a:rPr>
              <a:t>th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  &lt;/</a:t>
            </a:r>
            <a:r>
              <a:rPr lang="en-US" sz="1400" dirty="0" err="1">
                <a:solidFill>
                  <a:srgbClr val="FFC000"/>
                </a:solidFill>
              </a:rPr>
              <a:t>tr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 &lt;/</a:t>
            </a:r>
            <a:r>
              <a:rPr lang="en-US" sz="1400" dirty="0" err="1">
                <a:solidFill>
                  <a:srgbClr val="FFC000"/>
                </a:solidFill>
              </a:rPr>
              <a:t>tfoot</a:t>
            </a:r>
            <a:r>
              <a:rPr lang="en-US" sz="1400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&lt;/</a:t>
            </a:r>
            <a:r>
              <a:rPr lang="en-US" sz="1400" dirty="0">
                <a:solidFill>
                  <a:srgbClr val="FFC000"/>
                </a:solidFill>
              </a:rPr>
              <a:t>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352550"/>
            <a:ext cx="4114800" cy="30746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tbody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&lt;td&gt;George Harrison&lt;/td&gt;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&lt;td&gt;Lead Guitar&lt;/td&gt;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&lt;/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&lt;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&lt;td&gt;</a:t>
            </a:r>
            <a:r>
              <a:rPr lang="en-US" dirty="0" err="1">
                <a:solidFill>
                  <a:srgbClr val="FFC000"/>
                </a:solidFill>
              </a:rPr>
              <a:t>Ringo</a:t>
            </a:r>
            <a:r>
              <a:rPr lang="en-US" dirty="0">
                <a:solidFill>
                  <a:srgbClr val="FFC000"/>
                </a:solidFill>
              </a:rPr>
              <a:t> Starr&lt;/td&gt;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&lt;td&gt;Drums&lt;/td&gt;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&lt;/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&lt;/</a:t>
            </a:r>
            <a:r>
              <a:rPr lang="en-US" dirty="0" err="1">
                <a:solidFill>
                  <a:srgbClr val="FFC000"/>
                </a:solidFill>
              </a:rPr>
              <a:t>tbody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819150"/>
            <a:ext cx="48768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Table and its Attributes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Control 1"/>
          <p:cNvSpPr>
            <a:spLocks noChangeArrowheads="1" noChangeShapeType="1"/>
          </p:cNvSpPr>
          <p:nvPr/>
        </p:nvSpPr>
        <p:spPr bwMode="auto">
          <a:xfrm>
            <a:off x="457200" y="2074069"/>
            <a:ext cx="914400" cy="685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rol 2"/>
          <p:cNvSpPr>
            <a:spLocks noChangeArrowheads="1" noChangeShapeType="1"/>
          </p:cNvSpPr>
          <p:nvPr/>
        </p:nvSpPr>
        <p:spPr bwMode="auto">
          <a:xfrm>
            <a:off x="457200" y="2074069"/>
            <a:ext cx="914400" cy="685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rol 3"/>
          <p:cNvSpPr>
            <a:spLocks noChangeArrowheads="1" noChangeShapeType="1"/>
          </p:cNvSpPr>
          <p:nvPr/>
        </p:nvSpPr>
        <p:spPr bwMode="auto">
          <a:xfrm>
            <a:off x="457200" y="2074069"/>
            <a:ext cx="914400" cy="685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rol 4"/>
          <p:cNvSpPr>
            <a:spLocks noChangeArrowheads="1" noChangeShapeType="1"/>
          </p:cNvSpPr>
          <p:nvPr/>
        </p:nvSpPr>
        <p:spPr bwMode="auto">
          <a:xfrm>
            <a:off x="457200" y="2074069"/>
            <a:ext cx="914400" cy="685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24400" y="2077375"/>
            <a:ext cx="3505200" cy="26546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&lt;table border="1" align="center" width="400" </a:t>
            </a:r>
            <a:r>
              <a:rPr lang="en-US" sz="2000" dirty="0" err="1" smtClean="0">
                <a:solidFill>
                  <a:srgbClr val="FFC000"/>
                </a:solidFill>
              </a:rPr>
              <a:t>bgcolor</a:t>
            </a:r>
            <a:r>
              <a:rPr lang="en-US" sz="2000" dirty="0" smtClean="0">
                <a:solidFill>
                  <a:srgbClr val="FFC000"/>
                </a:solidFill>
              </a:rPr>
              <a:t>="#CCCCCC" 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&lt;</a:t>
            </a:r>
            <a:r>
              <a:rPr lang="en-US" sz="2000" dirty="0" err="1" smtClean="0">
                <a:solidFill>
                  <a:srgbClr val="FFC000"/>
                </a:solidFill>
              </a:rPr>
              <a:t>tr</a:t>
            </a:r>
            <a:r>
              <a:rPr lang="en-US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&lt;</a:t>
            </a:r>
            <a:r>
              <a:rPr lang="en-US" sz="2000" dirty="0" err="1" smtClean="0">
                <a:solidFill>
                  <a:srgbClr val="FFC000"/>
                </a:solidFill>
              </a:rPr>
              <a:t>th</a:t>
            </a:r>
            <a:r>
              <a:rPr lang="en-US" sz="2000" dirty="0" smtClean="0">
                <a:solidFill>
                  <a:srgbClr val="FFC000"/>
                </a:solidFill>
              </a:rPr>
              <a:t>&gt;Enter your first name&lt;/</a:t>
            </a:r>
            <a:r>
              <a:rPr lang="en-US" sz="2000" dirty="0" err="1" smtClean="0">
                <a:solidFill>
                  <a:srgbClr val="FFC000"/>
                </a:solidFill>
              </a:rPr>
              <a:t>th</a:t>
            </a:r>
            <a:r>
              <a:rPr lang="en-US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&lt;td&gt; Magi&lt;/td&gt;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&lt;/</a:t>
            </a:r>
            <a:r>
              <a:rPr lang="en-US" sz="2000" dirty="0" err="1" smtClean="0">
                <a:solidFill>
                  <a:srgbClr val="FFC000"/>
                </a:solidFill>
              </a:rPr>
              <a:t>tr</a:t>
            </a:r>
            <a:r>
              <a:rPr lang="en-US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&lt;/table&gt;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Example Program To Execute: </a:t>
            </a:r>
            <a:r>
              <a:rPr lang="en-US" sz="2000" dirty="0" smtClean="0">
                <a:solidFill>
                  <a:srgbClr val="FFC000"/>
                </a:solidFill>
                <a:hlinkClick r:id="rId2" action="ppaction://hlinkfile"/>
              </a:rPr>
              <a:t>Ex6_Table.html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94420"/>
            <a:ext cx="3867150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158537"/>
            <a:ext cx="51816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Table Properties - With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4550"/>
            <a:ext cx="7315200" cy="26546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&lt;html&gt;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>
                <a:solidFill>
                  <a:srgbClr val="FFC000"/>
                </a:solidFill>
              </a:rPr>
              <a:t>head&gt;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>
                <a:solidFill>
                  <a:srgbClr val="FFC000"/>
                </a:solidFill>
              </a:rPr>
              <a:t>title&gt;Title of the document&lt;/title</a:t>
            </a:r>
            <a:r>
              <a:rPr lang="en-US" sz="2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&lt;style&gt;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table</a:t>
            </a:r>
            <a:r>
              <a:rPr lang="en-US" sz="2000" dirty="0">
                <a:solidFill>
                  <a:srgbClr val="FFC000"/>
                </a:solidFill>
              </a:rPr>
              <a:t>, </a:t>
            </a:r>
            <a:r>
              <a:rPr lang="en-US" sz="2000" dirty="0" err="1">
                <a:solidFill>
                  <a:srgbClr val="FFC000"/>
                </a:solidFill>
              </a:rPr>
              <a:t>th</a:t>
            </a:r>
            <a:r>
              <a:rPr lang="en-US" sz="2000" dirty="0">
                <a:solidFill>
                  <a:srgbClr val="FFC000"/>
                </a:solidFill>
              </a:rPr>
              <a:t>, td { border: 1px solid #666; } </a:t>
            </a:r>
            <a:r>
              <a:rPr lang="en-US" sz="2000" dirty="0" smtClean="0">
                <a:solidFill>
                  <a:srgbClr val="FFC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&lt;/</a:t>
            </a:r>
            <a:r>
              <a:rPr lang="en-US" sz="2000" dirty="0">
                <a:solidFill>
                  <a:srgbClr val="FFC000"/>
                </a:solidFill>
              </a:rPr>
              <a:t>style&gt; &lt;/head&gt;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>
                <a:solidFill>
                  <a:srgbClr val="FFC000"/>
                </a:solidFill>
              </a:rPr>
              <a:t>body&gt;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>
                <a:solidFill>
                  <a:srgbClr val="FFC000"/>
                </a:solidFill>
              </a:rPr>
              <a:t>table style="width:80</a:t>
            </a:r>
            <a:r>
              <a:rPr lang="en-US" sz="2000" dirty="0" smtClean="0">
                <a:solidFill>
                  <a:srgbClr val="FFC000"/>
                </a:solidFill>
              </a:rPr>
              <a:t>%;"&gt;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&lt;</a:t>
            </a:r>
            <a:r>
              <a:rPr lang="en-US" sz="2000" dirty="0" err="1">
                <a:solidFill>
                  <a:srgbClr val="FFC000"/>
                </a:solidFill>
              </a:rPr>
              <a:t>th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colspan</a:t>
            </a:r>
            <a:r>
              <a:rPr lang="en-US" sz="2000" dirty="0">
                <a:solidFill>
                  <a:srgbClr val="FFC000"/>
                </a:solidFill>
              </a:rPr>
              <a:t>="2"&gt;Month and Date&lt;/</a:t>
            </a:r>
            <a:r>
              <a:rPr lang="en-US" sz="2000" dirty="0" err="1">
                <a:solidFill>
                  <a:srgbClr val="FFC000"/>
                </a:solidFill>
              </a:rPr>
              <a:t>th</a:t>
            </a:r>
            <a:r>
              <a:rPr lang="en-US" sz="2000" dirty="0">
                <a:solidFill>
                  <a:srgbClr val="FFC000"/>
                </a:solidFill>
              </a:rPr>
              <a:t>&gt; &lt;/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&lt;td&gt;January&lt;/td&gt; &lt;td&gt;10.01.2014&lt;/td&gt; &lt;/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&lt;td&gt;February&lt;/td&gt; &lt;td&gt;10.01.2014&lt;/td&gt; &lt;/</a:t>
            </a:r>
            <a:r>
              <a:rPr lang="en-US" sz="2000" dirty="0" err="1">
                <a:solidFill>
                  <a:srgbClr val="FFC000"/>
                </a:solidFill>
              </a:rPr>
              <a:t>tr</a:t>
            </a:r>
            <a:r>
              <a:rPr lang="en-US" sz="2000" dirty="0">
                <a:solidFill>
                  <a:srgbClr val="FFC000"/>
                </a:solidFill>
              </a:rPr>
              <a:t>&gt; &lt;/table&gt;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&lt;/</a:t>
            </a:r>
            <a:r>
              <a:rPr lang="en-US" sz="2000" dirty="0">
                <a:solidFill>
                  <a:srgbClr val="FFC000"/>
                </a:solidFill>
              </a:rPr>
              <a:t>body&gt; 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&lt;/</a:t>
            </a:r>
            <a:r>
              <a:rPr lang="en-US" sz="2000" dirty="0">
                <a:solidFill>
                  <a:srgbClr val="FFC000"/>
                </a:solidFill>
              </a:rPr>
              <a:t>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Screen Shots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1"/>
            <a:ext cx="4762500" cy="10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914650"/>
            <a:ext cx="42957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38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7300"/>
            <a:ext cx="28194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950244"/>
            <a:ext cx="4810125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4350"/>
            <a:ext cx="7315200" cy="865573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2550"/>
            <a:ext cx="8458200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FFC000"/>
                </a:solidFill>
              </a:rPr>
              <a:t>&lt;table class="</a:t>
            </a:r>
            <a:r>
              <a:rPr lang="en-US" sz="1000" dirty="0" err="1">
                <a:solidFill>
                  <a:srgbClr val="FFC000"/>
                </a:solidFill>
              </a:rPr>
              <a:t>egt</a:t>
            </a:r>
            <a:r>
              <a:rPr lang="en-US" sz="1000" dirty="0">
                <a:solidFill>
                  <a:srgbClr val="FFC000"/>
                </a:solidFill>
              </a:rPr>
              <a:t>"&gt;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colgroup</a:t>
            </a:r>
            <a:r>
              <a:rPr lang="en-US" sz="1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colgroup</a:t>
            </a:r>
            <a:r>
              <a:rPr lang="en-US" sz="1000" dirty="0">
                <a:solidFill>
                  <a:srgbClr val="FFC000"/>
                </a:solidFill>
              </a:rPr>
              <a:t> span="2" style="background: </a:t>
            </a:r>
            <a:r>
              <a:rPr lang="en-US" sz="1000" dirty="0" err="1">
                <a:solidFill>
                  <a:srgbClr val="FFC000"/>
                </a:solidFill>
              </a:rPr>
              <a:t>rgba</a:t>
            </a:r>
            <a:r>
              <a:rPr lang="en-US" sz="1000" dirty="0">
                <a:solidFill>
                  <a:srgbClr val="FFC000"/>
                </a:solidFill>
              </a:rPr>
              <a:t>(128, 255, 0, 0.3); border: 1px solid </a:t>
            </a:r>
            <a:r>
              <a:rPr lang="en-US" sz="1000" dirty="0" err="1">
                <a:solidFill>
                  <a:srgbClr val="FFC000"/>
                </a:solidFill>
              </a:rPr>
              <a:t>rgba</a:t>
            </a:r>
            <a:r>
              <a:rPr lang="en-US" sz="1000" dirty="0">
                <a:solidFill>
                  <a:srgbClr val="FFC000"/>
                </a:solidFill>
              </a:rPr>
              <a:t>(100, 200, 0, 0.3</a:t>
            </a:r>
            <a:r>
              <a:rPr lang="en-US" sz="1000" dirty="0" smtClean="0">
                <a:solidFill>
                  <a:srgbClr val="FFC000"/>
                </a:solidFill>
              </a:rPr>
              <a:t>);"&gt;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colgroup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colgroup</a:t>
            </a:r>
            <a:r>
              <a:rPr lang="en-US" sz="1000" dirty="0">
                <a:solidFill>
                  <a:srgbClr val="FFC000"/>
                </a:solidFill>
              </a:rPr>
              <a:t> span="2" style="background: </a:t>
            </a:r>
            <a:r>
              <a:rPr lang="en-US" sz="1000" dirty="0" err="1">
                <a:solidFill>
                  <a:srgbClr val="FFC000"/>
                </a:solidFill>
              </a:rPr>
              <a:t>rgba</a:t>
            </a:r>
            <a:r>
              <a:rPr lang="en-US" sz="1000" dirty="0">
                <a:solidFill>
                  <a:srgbClr val="FFC000"/>
                </a:solidFill>
              </a:rPr>
              <a:t>(255, 128, 0, 0.3); border: 1px solid </a:t>
            </a:r>
            <a:r>
              <a:rPr lang="en-US" sz="1000" dirty="0" err="1">
                <a:solidFill>
                  <a:srgbClr val="FFC000"/>
                </a:solidFill>
              </a:rPr>
              <a:t>rgba</a:t>
            </a:r>
            <a:r>
              <a:rPr lang="en-US" sz="1000" dirty="0">
                <a:solidFill>
                  <a:srgbClr val="FFC000"/>
                </a:solidFill>
              </a:rPr>
              <a:t>(200, 100, 0, 0.3</a:t>
            </a:r>
            <a:r>
              <a:rPr lang="en-US" sz="1000" dirty="0" smtClean="0">
                <a:solidFill>
                  <a:srgbClr val="FFC000"/>
                </a:solidFill>
              </a:rPr>
              <a:t>);"&gt;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colgroup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tr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rgbClr val="FFC000"/>
                </a:solidFill>
              </a:rPr>
              <a:t>colspan</a:t>
            </a:r>
            <a:r>
              <a:rPr lang="en-US" sz="1000" dirty="0">
                <a:solidFill>
                  <a:srgbClr val="FFC000"/>
                </a:solidFill>
              </a:rPr>
              <a:t>="2"&gt;Mike&lt;/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rgbClr val="FFC000"/>
                </a:solidFill>
              </a:rPr>
              <a:t>colspan</a:t>
            </a:r>
            <a:r>
              <a:rPr lang="en-US" sz="1000" dirty="0">
                <a:solidFill>
                  <a:srgbClr val="FFC000"/>
                </a:solidFill>
              </a:rPr>
              <a:t>="2"&gt;Tara&lt;/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tr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tr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&gt;First test&lt;/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&gt;Second test&lt;/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&gt;First test&lt;/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&gt;Second test&lt;/</a:t>
            </a:r>
            <a:r>
              <a:rPr lang="en-US" sz="1000" dirty="0" err="1">
                <a:solidFill>
                  <a:srgbClr val="FFC000"/>
                </a:solidFill>
              </a:rPr>
              <a:t>th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FFC000"/>
                </a:solidFill>
              </a:rPr>
              <a:t>&lt;/</a:t>
            </a:r>
            <a:r>
              <a:rPr lang="en-US" sz="1000" dirty="0" err="1">
                <a:solidFill>
                  <a:srgbClr val="FFC000"/>
                </a:solidFill>
              </a:rPr>
              <a:t>tr</a:t>
            </a:r>
            <a:r>
              <a:rPr lang="en-US" sz="1000" dirty="0">
                <a:solidFill>
                  <a:srgbClr val="FFC000"/>
                </a:solidFill>
              </a:rPr>
              <a:t>&gt; </a:t>
            </a:r>
            <a:endParaRPr lang="en-US" sz="10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&gt;Day 1&lt;/</a:t>
            </a:r>
            <a:r>
              <a:rPr lang="en-US" dirty="0" err="1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&lt;td&gt;25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&lt;td&gt;38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&lt;td&gt;28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&lt;td&gt;37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&gt;Day 2&lt;/</a:t>
            </a:r>
            <a:r>
              <a:rPr lang="en-US" dirty="0" err="1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&lt;td&gt;22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&lt;td&gt;35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&lt;td&gt;30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&lt;td&gt;35 km&lt;/td&gt;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tr</a:t>
            </a:r>
            <a:r>
              <a:rPr lang="en-US" dirty="0">
                <a:solidFill>
                  <a:srgbClr val="FFC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343150"/>
            <a:ext cx="5019675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6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895350"/>
            <a:ext cx="3810000" cy="865573"/>
          </a:xfrm>
        </p:spPr>
        <p:txBody>
          <a:bodyPr/>
          <a:lstStyle/>
          <a:p>
            <a:r>
              <a:rPr lang="en-US" b="1" dirty="0" smtClean="0"/>
              <a:t>More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Cellpadding</a:t>
            </a:r>
            <a:r>
              <a:rPr lang="en-US" dirty="0" smtClean="0"/>
              <a:t> and </a:t>
            </a:r>
            <a:r>
              <a:rPr lang="en-US" dirty="0" err="1" smtClean="0"/>
              <a:t>cellspacing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&lt;</a:t>
            </a:r>
            <a:r>
              <a:rPr lang="en-US" sz="2400" b="1" dirty="0">
                <a:solidFill>
                  <a:srgbClr val="FFC000"/>
                </a:solidFill>
              </a:rPr>
              <a:t>table </a:t>
            </a:r>
            <a:r>
              <a:rPr lang="en-US" sz="2400" dirty="0" err="1">
                <a:solidFill>
                  <a:srgbClr val="FFC000"/>
                </a:solidFill>
              </a:rPr>
              <a:t>cellpadding</a:t>
            </a:r>
            <a:r>
              <a:rPr lang="en-US" sz="2400" dirty="0" smtClean="0">
                <a:solidFill>
                  <a:srgbClr val="FFC000"/>
                </a:solidFill>
              </a:rPr>
              <a:t>=“7" </a:t>
            </a:r>
            <a:r>
              <a:rPr lang="en-US" sz="2400" dirty="0" err="1">
                <a:solidFill>
                  <a:srgbClr val="FFC000"/>
                </a:solidFill>
              </a:rPr>
              <a:t>cellspacing</a:t>
            </a:r>
            <a:r>
              <a:rPr lang="en-US" sz="2400" dirty="0" smtClean="0">
                <a:solidFill>
                  <a:srgbClr val="FFC000"/>
                </a:solidFill>
              </a:rPr>
              <a:t>=“7" </a:t>
            </a:r>
            <a:r>
              <a:rPr lang="en-US" sz="2400" dirty="0">
                <a:solidFill>
                  <a:srgbClr val="FFC000"/>
                </a:solidFill>
              </a:rPr>
              <a:t>border</a:t>
            </a:r>
            <a:r>
              <a:rPr lang="en-US" sz="2400" dirty="0" smtClean="0">
                <a:solidFill>
                  <a:srgbClr val="FFC000"/>
                </a:solidFill>
              </a:rPr>
              <a:t>=“2"</a:t>
            </a:r>
            <a:r>
              <a:rPr lang="en-US" sz="2400" b="1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Colspan</a:t>
            </a:r>
            <a:r>
              <a:rPr lang="en-US" dirty="0" smtClean="0"/>
              <a:t> and </a:t>
            </a:r>
            <a:r>
              <a:rPr lang="en-US" dirty="0" err="1" smtClean="0"/>
              <a:t>rowspan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&lt;</a:t>
            </a:r>
            <a:r>
              <a:rPr lang="en-US" sz="2400" dirty="0" err="1">
                <a:solidFill>
                  <a:srgbClr val="FFC000"/>
                </a:solidFill>
              </a:rPr>
              <a:t>tr</a:t>
            </a:r>
            <a:r>
              <a:rPr lang="en-US" sz="2400" dirty="0">
                <a:solidFill>
                  <a:srgbClr val="FFC000"/>
                </a:solidFill>
              </a:rPr>
              <a:t>&gt;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  &lt;td&gt;Row 2 - Col 1&lt;/td&gt;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  &lt;td </a:t>
            </a:r>
            <a:r>
              <a:rPr lang="en-US" sz="2400" dirty="0" err="1">
                <a:solidFill>
                  <a:srgbClr val="FFC000"/>
                </a:solidFill>
              </a:rPr>
              <a:t>colspan</a:t>
            </a:r>
            <a:r>
              <a:rPr lang="en-US" sz="2400" dirty="0">
                <a:solidFill>
                  <a:srgbClr val="FFC000"/>
                </a:solidFill>
              </a:rPr>
              <a:t>="2" </a:t>
            </a:r>
            <a:r>
              <a:rPr lang="en-US" sz="2400" dirty="0" err="1">
                <a:solidFill>
                  <a:srgbClr val="FFC000"/>
                </a:solidFill>
              </a:rPr>
              <a:t>rowspan</a:t>
            </a:r>
            <a:r>
              <a:rPr lang="en-US" sz="2400" dirty="0">
                <a:solidFill>
                  <a:srgbClr val="FFC000"/>
                </a:solidFill>
              </a:rPr>
              <a:t>="3"&gt;Row 2, 3 &amp; 4 - Col 2 &amp; 3&lt;/td&gt;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 &lt;/</a:t>
            </a:r>
            <a:r>
              <a:rPr lang="en-US" sz="2400" dirty="0" err="1">
                <a:solidFill>
                  <a:srgbClr val="FFC000"/>
                </a:solidFill>
              </a:rPr>
              <a:t>tr</a:t>
            </a:r>
            <a:r>
              <a:rPr lang="en-US" sz="2400" dirty="0">
                <a:solidFill>
                  <a:srgbClr val="FFC000"/>
                </a:solidFill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666750"/>
            <a:ext cx="40386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tags – OL &amp; 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smtClean="0"/>
              <a:t>Ordered List</a:t>
            </a:r>
          </a:p>
          <a:p>
            <a:pPr marL="0" lvl="0" indent="0">
              <a:buNone/>
            </a:pPr>
            <a:r>
              <a:rPr lang="en-US" sz="1400" dirty="0" smtClean="0"/>
              <a:t>      &lt;</a:t>
            </a:r>
            <a:r>
              <a:rPr lang="en-US" sz="1400" dirty="0" err="1" smtClean="0"/>
              <a:t>ol</a:t>
            </a:r>
            <a:r>
              <a:rPr lang="en-US" sz="1400" dirty="0" smtClean="0"/>
              <a:t>&gt;</a:t>
            </a:r>
          </a:p>
          <a:p>
            <a:pPr marL="0" lv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&lt;li&gt; One &lt;/li&gt;</a:t>
            </a:r>
          </a:p>
          <a:p>
            <a:pPr marL="0" indent="0">
              <a:buNone/>
            </a:pPr>
            <a:r>
              <a:rPr lang="en-US" sz="1400" dirty="0" smtClean="0"/>
              <a:t>      &lt;</a:t>
            </a:r>
            <a:r>
              <a:rPr lang="en-US" sz="1400" dirty="0"/>
              <a:t>li&gt; </a:t>
            </a:r>
            <a:r>
              <a:rPr lang="en-US" sz="1400" dirty="0" smtClean="0"/>
              <a:t>Two </a:t>
            </a:r>
            <a:r>
              <a:rPr lang="en-US" sz="1400" dirty="0"/>
              <a:t>&lt;/li&gt;</a:t>
            </a:r>
          </a:p>
          <a:p>
            <a:pPr marL="0" lvl="0" indent="0">
              <a:buNone/>
            </a:pPr>
            <a:r>
              <a:rPr lang="en-US" sz="1400" dirty="0" smtClean="0"/>
              <a:t>      &lt;/</a:t>
            </a:r>
            <a:r>
              <a:rPr lang="en-US" sz="1400" dirty="0" err="1" smtClean="0"/>
              <a:t>ol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/>
          </a:p>
          <a:p>
            <a:pPr marL="45720" lvl="0" indent="0">
              <a:buNone/>
            </a:pPr>
            <a:r>
              <a:rPr lang="en-US" sz="1400" dirty="0" smtClean="0"/>
              <a:t>  Unordered List</a:t>
            </a:r>
          </a:p>
          <a:p>
            <a:pPr marL="0" lvl="0" indent="0">
              <a:buNone/>
            </a:pPr>
            <a:r>
              <a:rPr lang="en-US" sz="1400" dirty="0" smtClean="0"/>
              <a:t>     &lt;</a:t>
            </a:r>
            <a:r>
              <a:rPr lang="en-US" sz="1400" dirty="0" err="1" smtClean="0"/>
              <a:t>ul</a:t>
            </a:r>
            <a:r>
              <a:rPr lang="en-US" sz="1400" dirty="0"/>
              <a:t>&gt;</a:t>
            </a:r>
          </a:p>
          <a:p>
            <a:pPr marL="0" lvl="0" indent="0">
              <a:buNone/>
            </a:pPr>
            <a:r>
              <a:rPr lang="en-US" sz="1400" dirty="0"/>
              <a:t>      &lt;li&gt; One &lt;/li&gt;</a:t>
            </a:r>
          </a:p>
          <a:p>
            <a:pPr marL="0" indent="0">
              <a:buNone/>
            </a:pPr>
            <a:r>
              <a:rPr lang="en-US" sz="1400" dirty="0"/>
              <a:t>      &lt;li&gt; Two &lt;/li&gt;</a:t>
            </a:r>
          </a:p>
          <a:p>
            <a:pPr marL="0" lvl="0" indent="0">
              <a:buNone/>
            </a:pPr>
            <a:r>
              <a:rPr lang="en-US" sz="1400" dirty="0" smtClean="0"/>
              <a:t>      &lt;/</a:t>
            </a:r>
            <a:r>
              <a:rPr lang="en-US" sz="1400" dirty="0" err="1" smtClean="0"/>
              <a:t>ul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endParaRPr lang="en-US" sz="1400" dirty="0"/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4648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819150"/>
            <a:ext cx="4876800" cy="865573"/>
          </a:xfrm>
        </p:spPr>
        <p:txBody>
          <a:bodyPr/>
          <a:lstStyle/>
          <a:p>
            <a:r>
              <a:rPr lang="en-US" b="1" dirty="0" smtClean="0"/>
              <a:t>OL - List Attributes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739684"/>
              </p:ext>
            </p:extLst>
          </p:nvPr>
        </p:nvGraphicFramePr>
        <p:xfrm>
          <a:off x="381000" y="1885950"/>
          <a:ext cx="8229600" cy="2356455"/>
        </p:xfrm>
        <a:graphic>
          <a:graphicData uri="http://schemas.openxmlformats.org/drawingml/2006/table">
            <a:tbl>
              <a:tblPr/>
              <a:tblGrid>
                <a:gridCol w="1636515"/>
                <a:gridCol w="1636515"/>
                <a:gridCol w="4956570"/>
              </a:tblGrid>
              <a:tr h="3186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150484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Value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3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  <a:hlinkClick r:id="rId2"/>
                        </a:rPr>
                        <a:t>reversed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50484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reversed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Specifies that the list order should be reversed (9,8,7...)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86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  <a:hlinkClick r:id="rId3"/>
                        </a:rPr>
                        <a:t>start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50484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2"/>
                          </a:solidFill>
                          <a:effectLst/>
                        </a:rPr>
                        <a:t>number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Specifies the start value of an ordered list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1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  <a:hlinkClick r:id="rId4"/>
                        </a:rPr>
                        <a:t>type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50484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Specifies the kind of marker to use in the list</a:t>
                      </a:r>
                    </a:p>
                  </a:txBody>
                  <a:tcPr marL="75242" marR="75242" marT="56432" marB="564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895350"/>
            <a:ext cx="38100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 – start 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077375"/>
            <a:ext cx="2971800" cy="2654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ol</a:t>
            </a:r>
            <a:r>
              <a:rPr lang="en-US" dirty="0">
                <a:solidFill>
                  <a:srgbClr val="FFC000"/>
                </a:solidFill>
              </a:rPr>
              <a:t> start="10"&gt;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&lt;li&gt;Coffee&lt;/li&gt;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&lt;li&gt;Tea&lt;/li&gt;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&lt;li&gt;Milk&lt;/li&gt;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ol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895350"/>
            <a:ext cx="3276600" cy="865573"/>
          </a:xfrm>
        </p:spPr>
        <p:txBody>
          <a:bodyPr/>
          <a:lstStyle/>
          <a:p>
            <a:r>
              <a:rPr lang="en-US" b="1" dirty="0" smtClean="0"/>
              <a:t>With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077375"/>
            <a:ext cx="3810000" cy="2654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ol</a:t>
            </a:r>
            <a:r>
              <a:rPr lang="en-US" sz="2000" dirty="0">
                <a:solidFill>
                  <a:srgbClr val="FFC000"/>
                </a:solidFill>
              </a:rPr>
              <a:t> style="</a:t>
            </a:r>
            <a:r>
              <a:rPr lang="en-US" sz="2000" dirty="0" err="1">
                <a:solidFill>
                  <a:srgbClr val="FFC000"/>
                </a:solidFill>
              </a:rPr>
              <a:t>list-style-type:upper-roman</a:t>
            </a:r>
            <a:r>
              <a:rPr lang="en-US" sz="2000" dirty="0">
                <a:solidFill>
                  <a:srgbClr val="FFC000"/>
                </a:solidFill>
              </a:rPr>
              <a:t>"&gt;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&lt;li&gt;Coffee&lt;/li&gt;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&lt;li&gt;Tea&lt;/li&gt;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&lt;li&gt;Milk&lt;/li&gt;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&lt;/</a:t>
            </a:r>
            <a:r>
              <a:rPr lang="en-US" sz="2000" dirty="0" err="1">
                <a:solidFill>
                  <a:srgbClr val="FFC000"/>
                </a:solidFill>
              </a:rPr>
              <a:t>ol</a:t>
            </a:r>
            <a:r>
              <a:rPr lang="en-US" sz="2000" dirty="0">
                <a:solidFill>
                  <a:srgbClr val="FFC000"/>
                </a:solidFill>
              </a:rPr>
              <a:t>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/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ol</a:t>
            </a:r>
            <a:r>
              <a:rPr lang="en-US" sz="2000" dirty="0">
                <a:solidFill>
                  <a:srgbClr val="FFC000"/>
                </a:solidFill>
              </a:rPr>
              <a:t> style="</a:t>
            </a:r>
            <a:r>
              <a:rPr lang="en-US" sz="2000" dirty="0" err="1" smtClean="0">
                <a:solidFill>
                  <a:srgbClr val="FFC000"/>
                </a:solidFill>
              </a:rPr>
              <a:t>list-style-type:lower-roman</a:t>
            </a:r>
            <a:r>
              <a:rPr lang="en-US" sz="2000" dirty="0" smtClean="0">
                <a:solidFill>
                  <a:srgbClr val="FFC000"/>
                </a:solidFill>
              </a:rPr>
              <a:t>"&gt;</a:t>
            </a:r>
            <a:r>
              <a:rPr lang="en-US" sz="2000" dirty="0">
                <a:solidFill>
                  <a:srgbClr val="FFC000"/>
                </a:solidFill>
              </a:rPr>
              <a:t/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&lt;li&gt;Coffee&lt;/li&gt;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&lt;li&gt;Tea&lt;/li&gt;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&lt;li&gt;Milk&lt;/li&gt;</a:t>
            </a: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2000" dirty="0">
                <a:solidFill>
                  <a:srgbClr val="FFC000"/>
                </a:solidFill>
              </a:rPr>
              <a:t>&lt;/</a:t>
            </a:r>
            <a:r>
              <a:rPr lang="en-US" sz="2000" dirty="0" err="1">
                <a:solidFill>
                  <a:srgbClr val="FFC000"/>
                </a:solidFill>
              </a:rPr>
              <a:t>ol</a:t>
            </a:r>
            <a:r>
              <a:rPr lang="en-US" sz="2000" dirty="0">
                <a:solidFill>
                  <a:srgbClr val="FFC000"/>
                </a:solidFill>
              </a:rPr>
              <a:t>&gt;</a:t>
            </a:r>
            <a:br>
              <a:rPr lang="en-US" sz="2000" dirty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158537"/>
            <a:ext cx="38100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UL – List Attributes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0204"/>
              </p:ext>
            </p:extLst>
          </p:nvPr>
        </p:nvGraphicFramePr>
        <p:xfrm>
          <a:off x="2590800" y="2724150"/>
          <a:ext cx="5486400" cy="14097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effectLst/>
                        </a:rPr>
                        <a:t>Attribute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Value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compact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compact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disc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circle</a:t>
                      </a:r>
                    </a:p>
                  </a:txBody>
                  <a:tcPr marL="76200" marR="7620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2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742950"/>
            <a:ext cx="3124200" cy="86557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962150"/>
            <a:ext cx="3581400" cy="2654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ul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 smtClean="0">
                <a:solidFill>
                  <a:srgbClr val="FFC000"/>
                </a:solidFill>
              </a:rPr>
              <a:t>type = “circle”&gt;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&lt;li&gt;Coffee&lt;/li&gt;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&lt;li&gt;Tea&lt;/li&gt;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&lt;li&gt;Milk&lt;/li&gt;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&lt;/</a:t>
            </a:r>
            <a:r>
              <a:rPr lang="en-US" dirty="0" err="1" smtClean="0">
                <a:solidFill>
                  <a:srgbClr val="FFC000"/>
                </a:solidFill>
              </a:rPr>
              <a:t>ul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ul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 smtClean="0">
                <a:solidFill>
                  <a:srgbClr val="FFC000"/>
                </a:solidFill>
              </a:rPr>
              <a:t>type= “disc”&gt;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&lt;li&gt;Coffee&lt;/li&gt;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&lt;li&gt;Tea&lt;/li&gt;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&lt;li&gt;Milk&lt;/li&gt;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&lt;/</a:t>
            </a:r>
            <a:r>
              <a:rPr lang="en-US" dirty="0" err="1" smtClean="0">
                <a:solidFill>
                  <a:srgbClr val="FFC000"/>
                </a:solidFill>
              </a:rPr>
              <a:t>ul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819150"/>
            <a:ext cx="4267200" cy="865573"/>
          </a:xfrm>
        </p:spPr>
        <p:txBody>
          <a:bodyPr/>
          <a:lstStyle/>
          <a:p>
            <a:r>
              <a:rPr lang="en-US" b="1" dirty="0" smtClean="0"/>
              <a:t>Definition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077375"/>
            <a:ext cx="4114800" cy="26546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Definition List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dt</a:t>
            </a:r>
            <a:r>
              <a:rPr lang="en-US" dirty="0" smtClean="0">
                <a:solidFill>
                  <a:srgbClr val="FFC000"/>
                </a:solidFill>
              </a:rPr>
              <a:t>&gt;veg&lt;/</a:t>
            </a:r>
            <a:r>
              <a:rPr lang="en-US" dirty="0" err="1" smtClean="0">
                <a:solidFill>
                  <a:srgbClr val="FFC000"/>
                </a:solidFill>
              </a:rPr>
              <a:t>dt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dd</a:t>
            </a:r>
            <a:r>
              <a:rPr lang="en-US" dirty="0" smtClean="0">
                <a:solidFill>
                  <a:srgbClr val="FFC000"/>
                </a:solidFill>
              </a:rPr>
              <a:t>&gt;good for health&lt;/</a:t>
            </a:r>
            <a:r>
              <a:rPr lang="en-US" dirty="0" err="1" smtClean="0">
                <a:solidFill>
                  <a:srgbClr val="FFC000"/>
                </a:solidFill>
              </a:rPr>
              <a:t>dd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&lt;/dl&gt;</a:t>
            </a:r>
          </a:p>
          <a:p>
            <a:pPr marL="0" indent="0">
              <a:buNone/>
            </a:pPr>
            <a:r>
              <a:rPr lang="en-US" dirty="0" smtClean="0"/>
              <a:t>Where, </a:t>
            </a:r>
            <a:r>
              <a:rPr lang="en-US" dirty="0" err="1" smtClean="0"/>
              <a:t>dt</a:t>
            </a:r>
            <a:r>
              <a:rPr lang="en-US" dirty="0" smtClean="0"/>
              <a:t> is term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dd</a:t>
            </a:r>
            <a:r>
              <a:rPr lang="en-US" dirty="0" smtClean="0"/>
              <a:t> is data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742950"/>
            <a:ext cx="3505200" cy="865573"/>
          </a:xfrm>
        </p:spPr>
        <p:txBody>
          <a:bodyPr/>
          <a:lstStyle/>
          <a:p>
            <a:r>
              <a:rPr lang="en-US" b="1" dirty="0" smtClean="0"/>
              <a:t>Table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885950"/>
            <a:ext cx="3886200" cy="2654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&lt;caption&gt; - </a:t>
            </a:r>
            <a:r>
              <a:rPr lang="en-US" dirty="0" smtClean="0"/>
              <a:t>Table Caption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&lt;table&gt;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thead</a:t>
            </a:r>
            <a:r>
              <a:rPr lang="en-US" dirty="0" smtClean="0">
                <a:solidFill>
                  <a:srgbClr val="FFC000"/>
                </a:solidFill>
              </a:rPr>
              <a:t>&gt; - </a:t>
            </a:r>
            <a:r>
              <a:rPr lang="en-US" dirty="0" smtClean="0"/>
              <a:t>Table head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tbody</a:t>
            </a:r>
            <a:r>
              <a:rPr lang="en-US" dirty="0" smtClean="0">
                <a:solidFill>
                  <a:srgbClr val="FFC000"/>
                </a:solidFill>
              </a:rPr>
              <a:t>&gt; - </a:t>
            </a:r>
            <a:r>
              <a:rPr lang="en-US" dirty="0" smtClean="0"/>
              <a:t>Table body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colgroup</a:t>
            </a:r>
            <a:r>
              <a:rPr lang="en-US" dirty="0" smtClean="0">
                <a:solidFill>
                  <a:srgbClr val="FFC000"/>
                </a:solidFill>
              </a:rPr>
              <a:t>&gt; - </a:t>
            </a:r>
            <a:r>
              <a:rPr lang="en-US" dirty="0" smtClean="0"/>
              <a:t>Column group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&gt; - </a:t>
            </a:r>
            <a:r>
              <a:rPr lang="en-US" dirty="0" smtClean="0"/>
              <a:t>Table header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&lt;td&gt; - </a:t>
            </a:r>
            <a:r>
              <a:rPr lang="en-US" dirty="0" smtClean="0"/>
              <a:t>Table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tr</a:t>
            </a:r>
            <a:r>
              <a:rPr lang="en-US" dirty="0" smtClean="0">
                <a:solidFill>
                  <a:srgbClr val="FFC000"/>
                </a:solidFill>
              </a:rPr>
              <a:t>&gt; - </a:t>
            </a:r>
            <a:r>
              <a:rPr lang="en-US" dirty="0" smtClean="0"/>
              <a:t>Table row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5553</TotalTime>
  <Words>836</Words>
  <Application>Microsoft Office PowerPoint</Application>
  <PresentationFormat>On-screen Show (16:9)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HTML5 List and Tables</vt:lpstr>
      <vt:lpstr>List tags – OL &amp; UL</vt:lpstr>
      <vt:lpstr>OL - List Attributes</vt:lpstr>
      <vt:lpstr>Example – start attribute</vt:lpstr>
      <vt:lpstr>With CSS</vt:lpstr>
      <vt:lpstr>UL – List Attributes</vt:lpstr>
      <vt:lpstr>Example</vt:lpstr>
      <vt:lpstr>Definition List</vt:lpstr>
      <vt:lpstr>Table Tags</vt:lpstr>
      <vt:lpstr>Example</vt:lpstr>
      <vt:lpstr>PowerPoint Presentation</vt:lpstr>
      <vt:lpstr>Table and its Attributes</vt:lpstr>
      <vt:lpstr>Table Properties - With CSS</vt:lpstr>
      <vt:lpstr>Screen Shots</vt:lpstr>
      <vt:lpstr>PowerPoint Presentation</vt:lpstr>
      <vt:lpstr>Examples</vt:lpstr>
      <vt:lpstr>PowerPoint Presentation</vt:lpstr>
      <vt:lpstr>More Attributes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321</cp:revision>
  <dcterms:created xsi:type="dcterms:W3CDTF">2006-08-16T00:00:00Z</dcterms:created>
  <dcterms:modified xsi:type="dcterms:W3CDTF">2020-07-16T10:35:49Z</dcterms:modified>
</cp:coreProperties>
</file>