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sldIdLst>
    <p:sldId id="256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2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1"/>
                </a:solidFill>
              </a:rPr>
              <a:t>Place all hidden fields in one location to make it easier to read and interpret the HTML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2EE7-FE1B-447C-81B8-D038B399C4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6BB0-9BA9-4309-B96C-336B48A48B62}" type="datetime1">
              <a:rPr lang="en-US" smtClean="0"/>
              <a:t>18-Jul-20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E23-AA29-49FC-BC2A-37F485C9D616}" type="datetime1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0DB8-6A77-4084-8050-42A00DC0CF9B}" type="datetime1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896-A8FC-4A76-8576-F6BA52DD4441}" type="datetime1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886B-308B-4412-96B4-879AFC8EC526}" type="datetime1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61E-5A7E-4ECA-B02F-F239313CF3F1}" type="datetime1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002-D9CA-4238-A7E7-040C526FBFD7}" type="datetime1">
              <a:rPr lang="en-US" smtClean="0"/>
              <a:t>18-Jul-20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54C-6355-4532-A37D-0B171C50EABD}" type="datetime1">
              <a:rPr lang="en-US" smtClean="0"/>
              <a:t>18-Jul-20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433A-85EB-46B7-A0E6-72FFF81A9540}" type="datetime1">
              <a:rPr lang="en-US" smtClean="0"/>
              <a:t>18-Jul-20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F549-261C-40FE-8F9A-F43EB1DA206F}" type="datetime1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7CDF-E7C7-4FF2-86C8-61A10FFF183E}" type="datetime1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6E127AB-A444-44DD-886D-F626AA748C40}" type="datetime1">
              <a:rPr lang="en-US" smtClean="0"/>
              <a:t>18-Jul-20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Ex5_FormElementsanditsInput%20typ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514350"/>
            <a:ext cx="3962400" cy="1946269"/>
          </a:xfrm>
        </p:spPr>
        <p:txBody>
          <a:bodyPr>
            <a:normAutofit/>
          </a:bodyPr>
          <a:lstStyle/>
          <a:p>
            <a:r>
              <a:rPr lang="en-US" sz="4000" b="1" dirty="0"/>
              <a:t>HTML5</a:t>
            </a:r>
            <a:br>
              <a:rPr lang="en-US" sz="4000" b="1" dirty="0"/>
            </a:br>
            <a:r>
              <a:rPr lang="en-US" sz="4000" b="1" dirty="0" smtClean="0"/>
              <a:t>Forms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2647950"/>
            <a:ext cx="3886200" cy="19050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Prof </a:t>
            </a:r>
            <a:r>
              <a:rPr lang="en-US" dirty="0" err="1">
                <a:solidFill>
                  <a:schemeClr val="tx2"/>
                </a:solidFill>
              </a:rPr>
              <a:t>Maheswari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/>
          <a:lstStyle/>
          <a:p>
            <a:r>
              <a:rPr lang="en-US" b="1" dirty="0" smtClean="0"/>
              <a:t>Group Box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/>
              <a:t>G</a:t>
            </a:r>
            <a:r>
              <a:rPr lang="en-US" altLang="en-US" b="1" dirty="0" smtClean="0"/>
              <a:t>roup </a:t>
            </a:r>
            <a:r>
              <a:rPr lang="en-US" altLang="en-US" b="1" dirty="0"/>
              <a:t>box</a:t>
            </a:r>
            <a:r>
              <a:rPr lang="en-US" altLang="en-US" dirty="0"/>
              <a:t> labels an entire collection of radio </a:t>
            </a:r>
            <a:r>
              <a:rPr lang="en-US" altLang="en-US" dirty="0" smtClean="0"/>
              <a:t> </a:t>
            </a:r>
            <a:r>
              <a:rPr lang="en-US" altLang="en-US" dirty="0" smtClean="0"/>
              <a:t>buttons</a:t>
            </a:r>
            <a:r>
              <a:rPr lang="en-US" alt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 smtClean="0"/>
              <a:t> A </a:t>
            </a:r>
            <a:r>
              <a:rPr lang="en-US" altLang="en-US" dirty="0"/>
              <a:t>group box </a:t>
            </a:r>
            <a:r>
              <a:rPr lang="en-US" altLang="en-US" dirty="0" smtClean="0"/>
              <a:t>- a </a:t>
            </a:r>
            <a:r>
              <a:rPr lang="en-US" altLang="en-US" dirty="0"/>
              <a:t>set of fields </a:t>
            </a:r>
            <a:r>
              <a:rPr lang="en-US" altLang="en-US" dirty="0" smtClean="0"/>
              <a:t>indicate a </a:t>
            </a:r>
            <a:r>
              <a:rPr lang="en-US" altLang="en-US" dirty="0" smtClean="0"/>
              <a:t>common </a:t>
            </a:r>
            <a:r>
              <a:rPr lang="en-US" altLang="en-US" dirty="0"/>
              <a:t>group.</a:t>
            </a:r>
          </a:p>
          <a:p>
            <a:pPr marL="45720" indent="0">
              <a:buNone/>
            </a:pPr>
            <a:r>
              <a:rPr lang="en-US" altLang="en-US" dirty="0" smtClean="0"/>
              <a:t>Syntax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</a:pPr>
            <a:r>
              <a:rPr lang="en-US" altLang="en-US" sz="2200" b="1" dirty="0" smtClean="0">
                <a:solidFill>
                  <a:srgbClr val="FFC000"/>
                </a:solidFill>
              </a:rPr>
              <a:t>&lt;</a:t>
            </a:r>
            <a:r>
              <a:rPr lang="en-US" altLang="en-US" sz="2200" b="1" dirty="0" err="1">
                <a:solidFill>
                  <a:srgbClr val="FFC000"/>
                </a:solidFill>
              </a:rPr>
              <a:t>fieldset</a:t>
            </a:r>
            <a:r>
              <a:rPr lang="en-US" altLang="en-US" sz="2200" b="1" dirty="0">
                <a:solidFill>
                  <a:srgbClr val="FFC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FFC000"/>
                </a:solidFill>
              </a:rPr>
              <a:t>  &lt;legend align=“top”&gt;legend text&lt;/legend&gt;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FFC000"/>
                </a:solidFill>
              </a:rPr>
              <a:t>  collection of fields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FFC000"/>
                </a:solidFill>
              </a:rPr>
              <a:t>&lt;/</a:t>
            </a:r>
            <a:r>
              <a:rPr lang="en-US" altLang="en-US" sz="2200" b="1" dirty="0" err="1">
                <a:solidFill>
                  <a:srgbClr val="FFC000"/>
                </a:solidFill>
              </a:rPr>
              <a:t>fieldset</a:t>
            </a:r>
            <a:r>
              <a:rPr lang="en-US" altLang="en-US" sz="2200" b="1" dirty="0" smtClean="0">
                <a:solidFill>
                  <a:srgbClr val="FFC000"/>
                </a:solidFill>
              </a:rPr>
              <a:t>&gt;</a:t>
            </a:r>
          </a:p>
          <a:p>
            <a:pPr marL="457200" lvl="1" indent="0">
              <a:buNone/>
            </a:pPr>
            <a:endParaRPr lang="en-US" altLang="en-US" sz="2200" b="1" dirty="0">
              <a:solidFill>
                <a:srgbClr val="FFC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827" y="590550"/>
            <a:ext cx="7315200" cy="865573"/>
          </a:xfrm>
        </p:spPr>
        <p:txBody>
          <a:bodyPr/>
          <a:lstStyle/>
          <a:p>
            <a:r>
              <a:rPr lang="en-US" b="1" dirty="0" smtClean="0"/>
              <a:t>Example – Group Box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4819681"/>
            <a:ext cx="2246489" cy="22592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93468" y="1504950"/>
            <a:ext cx="6324600" cy="3035220"/>
            <a:chOff x="336" y="240"/>
            <a:chExt cx="4608" cy="3290"/>
          </a:xfrm>
        </p:grpSpPr>
        <p:pic>
          <p:nvPicPr>
            <p:cNvPr id="6" name="Picture 5" descr="Fig06-2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432"/>
              <a:ext cx="3888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336" y="240"/>
              <a:ext cx="720" cy="96"/>
            </a:xfrm>
            <a:prstGeom prst="callout2">
              <a:avLst>
                <a:gd name="adj1" fmla="val 75000"/>
                <a:gd name="adj2" fmla="val 106667"/>
                <a:gd name="adj3" fmla="val 75000"/>
                <a:gd name="adj4" fmla="val 127361"/>
                <a:gd name="adj5" fmla="val 211458"/>
                <a:gd name="adj6" fmla="val 1494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start of group box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3168" y="288"/>
              <a:ext cx="720" cy="96"/>
            </a:xfrm>
            <a:prstGeom prst="callout2">
              <a:avLst>
                <a:gd name="adj1" fmla="val 75000"/>
                <a:gd name="adj2" fmla="val -6667"/>
                <a:gd name="adj3" fmla="val 75000"/>
                <a:gd name="adj4" fmla="val -17917"/>
                <a:gd name="adj5" fmla="val 272917"/>
                <a:gd name="adj6" fmla="val -3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rPr>
                <a:t>group box legend</a:t>
              </a:r>
            </a:p>
          </p:txBody>
        </p:sp>
        <p:pic>
          <p:nvPicPr>
            <p:cNvPr id="9" name="Picture 8" descr="Fig06-2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256"/>
              <a:ext cx="1872" cy="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64" y="3296"/>
              <a:ext cx="199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</a:rPr>
                <a:t>resulting radio buttons and group box 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14350"/>
            <a:ext cx="7315200" cy="865573"/>
          </a:xfrm>
        </p:spPr>
        <p:txBody>
          <a:bodyPr/>
          <a:lstStyle/>
          <a:p>
            <a:r>
              <a:rPr lang="en-US" b="1" dirty="0" smtClean="0"/>
              <a:t>List in different sizes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485900"/>
            <a:ext cx="4877223" cy="334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9150"/>
            <a:ext cx="7315200" cy="865573"/>
          </a:xfrm>
        </p:spPr>
        <p:txBody>
          <a:bodyPr/>
          <a:lstStyle/>
          <a:p>
            <a:r>
              <a:rPr lang="en-US" b="1" dirty="0" smtClean="0"/>
              <a:t>Dealing with hidden fields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400" dirty="0"/>
              <a:t>A </a:t>
            </a:r>
            <a:r>
              <a:rPr lang="en-US" altLang="en-US" sz="2400" b="1" dirty="0"/>
              <a:t>hidden field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- not  present  </a:t>
            </a:r>
            <a:r>
              <a:rPr lang="en-US" altLang="en-US" sz="2400" dirty="0"/>
              <a:t>in the Web page</a:t>
            </a:r>
            <a:r>
              <a:rPr lang="en-US" alt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en-US" sz="2400" dirty="0"/>
          </a:p>
          <a:p>
            <a:pPr>
              <a:buFont typeface="Wingdings" pitchFamily="2" charset="2"/>
              <a:buChar char="§"/>
            </a:pPr>
            <a:r>
              <a:rPr lang="en-US" altLang="en-US" sz="2400" dirty="0" smtClean="0"/>
              <a:t>Can </a:t>
            </a:r>
            <a:r>
              <a:rPr lang="en-US" altLang="en-US" sz="2400" dirty="0"/>
              <a:t>be placed anywhere between the </a:t>
            </a:r>
            <a:r>
              <a:rPr lang="en-US" altLang="en-US" sz="2400" dirty="0" smtClean="0"/>
              <a:t>pairs of </a:t>
            </a:r>
            <a:r>
              <a:rPr lang="en-US" altLang="en-US" sz="2400" b="1" dirty="0" smtClean="0">
                <a:latin typeface="Courier New" pitchFamily="49" charset="0"/>
              </a:rPr>
              <a:t>&lt;</a:t>
            </a:r>
            <a:r>
              <a:rPr lang="en-US" altLang="en-US" sz="2400" b="1" dirty="0">
                <a:latin typeface="Courier New" pitchFamily="49" charset="0"/>
              </a:rPr>
              <a:t>form&gt;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tag.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en-US" sz="2400" dirty="0"/>
          </a:p>
          <a:p>
            <a:pPr>
              <a:buFont typeface="Wingdings" pitchFamily="2" charset="2"/>
              <a:buChar char="§"/>
            </a:pPr>
            <a:r>
              <a:rPr lang="en-US" altLang="en-US" sz="2400" dirty="0" smtClean="0"/>
              <a:t>Syntax 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en-US" sz="2200" b="1" dirty="0" smtClean="0">
                <a:solidFill>
                  <a:srgbClr val="FFC000"/>
                </a:solidFill>
                <a:latin typeface="Courier New" pitchFamily="49" charset="0"/>
              </a:rPr>
              <a:t>&lt;</a:t>
            </a:r>
            <a:r>
              <a:rPr lang="en-US" altLang="en-US" sz="2200" b="1" dirty="0">
                <a:solidFill>
                  <a:srgbClr val="FFC000"/>
                </a:solidFill>
                <a:latin typeface="Courier New" pitchFamily="49" charset="0"/>
              </a:rPr>
              <a:t>input type=“hidden” name=“name” </a:t>
            </a:r>
            <a:endParaRPr lang="en-US" altLang="en-US" sz="2200" b="1" dirty="0" smtClean="0">
              <a:solidFill>
                <a:srgbClr val="FFC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Courier New" pitchFamily="49" charset="0"/>
              </a:rPr>
              <a:t> </a:t>
            </a:r>
            <a:r>
              <a:rPr lang="en-US" altLang="en-US" sz="2200" b="1" dirty="0" smtClean="0">
                <a:solidFill>
                  <a:srgbClr val="FFC000"/>
                </a:solidFill>
                <a:latin typeface="Courier New" pitchFamily="49" charset="0"/>
              </a:rPr>
              <a:t> value</a:t>
            </a:r>
            <a:r>
              <a:rPr lang="en-US" altLang="en-US" sz="2200" b="1" dirty="0">
                <a:solidFill>
                  <a:srgbClr val="FFC000"/>
                </a:solidFill>
                <a:latin typeface="Courier New" pitchFamily="49" charset="0"/>
              </a:rPr>
              <a:t>=“value</a:t>
            </a:r>
            <a:r>
              <a:rPr lang="en-US" altLang="en-US" sz="2200" b="1" dirty="0" smtClean="0">
                <a:solidFill>
                  <a:srgbClr val="FFC000"/>
                </a:solidFill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altLang="en-US" sz="2200" dirty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dirty="0" smtClean="0"/>
              <a:t>Include </a:t>
            </a:r>
            <a:r>
              <a:rPr lang="en-US" altLang="en-US" sz="2400" dirty="0"/>
              <a:t>a comment describing the purpose of the field.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Color Picker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>
                <a:solidFill>
                  <a:schemeClr val="bg1"/>
                </a:solidFill>
              </a:rPr>
              <a:t> </a:t>
            </a:r>
            <a:r>
              <a:rPr lang="en-GB" altLang="en-US" dirty="0" smtClean="0"/>
              <a:t>Input </a:t>
            </a:r>
            <a:r>
              <a:rPr lang="en-GB" altLang="en-US" dirty="0"/>
              <a:t>fields that should contain a </a:t>
            </a:r>
            <a:r>
              <a:rPr lang="en-GB" altLang="en-US" dirty="0" err="1"/>
              <a:t>color</a:t>
            </a:r>
            <a:r>
              <a:rPr lang="en-GB" altLang="en-US" dirty="0" smtClean="0"/>
              <a:t>.</a:t>
            </a:r>
          </a:p>
          <a:p>
            <a:pPr>
              <a:buFont typeface="Wingdings" pitchFamily="2" charset="2"/>
              <a:buChar char="Ø"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endParaRPr lang="en-GB" altLang="en-US" dirty="0"/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Syntax</a:t>
            </a:r>
            <a:r>
              <a:rPr lang="en-GB" altLang="en-US" dirty="0" smtClean="0">
                <a:solidFill>
                  <a:schemeClr val="bg1"/>
                </a:solidFill>
              </a:rPr>
              <a:t>:</a:t>
            </a:r>
            <a:endParaRPr lang="en-GB" altLang="en-US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sz="2800" dirty="0" err="1" smtClean="0">
                <a:solidFill>
                  <a:srgbClr val="FFC000"/>
                </a:solidFill>
              </a:rPr>
              <a:t>Color</a:t>
            </a:r>
            <a:r>
              <a:rPr lang="en-GB" altLang="en-US" sz="2800" dirty="0">
                <a:solidFill>
                  <a:srgbClr val="FFC000"/>
                </a:solidFill>
              </a:rPr>
              <a:t>: &lt;input type="</a:t>
            </a:r>
            <a:r>
              <a:rPr lang="en-GB" altLang="en-US" sz="2800" dirty="0" err="1">
                <a:solidFill>
                  <a:srgbClr val="FFC000"/>
                </a:solidFill>
              </a:rPr>
              <a:t>color</a:t>
            </a:r>
            <a:r>
              <a:rPr lang="en-GB" altLang="en-US" sz="2800" dirty="0">
                <a:solidFill>
                  <a:srgbClr val="FFC000"/>
                </a:solidFill>
              </a:rPr>
              <a:t>" name="</a:t>
            </a:r>
            <a:r>
              <a:rPr lang="en-GB" altLang="en-US" sz="2800" dirty="0" err="1">
                <a:solidFill>
                  <a:srgbClr val="FFC000"/>
                </a:solidFill>
              </a:rPr>
              <a:t>user_color</a:t>
            </a:r>
            <a:r>
              <a:rPr lang="en-GB" altLang="en-US" sz="2800" dirty="0">
                <a:solidFill>
                  <a:srgbClr val="FFC000"/>
                </a:solidFill>
              </a:rPr>
              <a:t>" /&gt;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Maheswari</a:t>
            </a:r>
            <a:r>
              <a:rPr lang="en-US" dirty="0" smtClean="0"/>
              <a:t> S </a:t>
            </a:r>
            <a:r>
              <a:rPr lang="en-US" dirty="0" smtClean="0">
                <a:solidFill>
                  <a:schemeClr val="tx1"/>
                </a:solidFill>
              </a:rPr>
              <a:t>VIT</a:t>
            </a:r>
            <a:r>
              <a:rPr lang="en-US" dirty="0" smtClean="0"/>
              <a:t>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90550"/>
            <a:ext cx="7315200" cy="865573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668037"/>
            <a:ext cx="8229600" cy="203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  Select your favorite color: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  &lt;input type="color" name="</a:t>
            </a:r>
            <a:r>
              <a:rPr lang="en-US" altLang="en-US" sz="1800" dirty="0" err="1">
                <a:solidFill>
                  <a:srgbClr val="FFC000"/>
                </a:solidFill>
              </a:rPr>
              <a:t>favcolor</a:t>
            </a:r>
            <a:r>
              <a:rPr lang="en-US" altLang="en-US" sz="1800" dirty="0">
                <a:solidFill>
                  <a:srgbClr val="FFC000"/>
                </a:solidFill>
              </a:rPr>
              <a:t>" value="#ff0000"&gt;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  &lt;input type="submit"&gt;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&lt;/form</a:t>
            </a:r>
            <a:r>
              <a:rPr lang="en-US" altLang="en-US" sz="18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FFC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6" y="4127897"/>
            <a:ext cx="3733800" cy="46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87" y="2661029"/>
            <a:ext cx="37163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95350"/>
            <a:ext cx="7696200" cy="857250"/>
          </a:xfrm>
        </p:spPr>
        <p:txBody>
          <a:bodyPr/>
          <a:lstStyle/>
          <a:p>
            <a:r>
              <a:rPr lang="en-US" b="1" dirty="0" err="1" smtClean="0"/>
              <a:t>tel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Telephone: &lt;input type="</a:t>
            </a:r>
            <a:r>
              <a:rPr lang="en-US" altLang="en-US" sz="1800" dirty="0" err="1">
                <a:solidFill>
                  <a:srgbClr val="FFC000"/>
                </a:solidFill>
              </a:rPr>
              <a:t>tel</a:t>
            </a:r>
            <a:r>
              <a:rPr lang="en-US" altLang="en-US" sz="1800" dirty="0">
                <a:solidFill>
                  <a:srgbClr val="FFC000"/>
                </a:solidFill>
              </a:rPr>
              <a:t>" name="phone"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pattern="[0-9]{3}-[0-9]{2}-[0-9]{3}" required&gt;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&lt;input type="submit"&gt;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&lt;span&gt;Format: 123-45-678&lt;/span&gt;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&lt;/form</a:t>
            </a:r>
            <a:r>
              <a:rPr lang="en-US" altLang="en-US" sz="18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952750"/>
            <a:ext cx="2971800" cy="7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5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9150"/>
            <a:ext cx="7315200" cy="865573"/>
          </a:xfrm>
        </p:spPr>
        <p:txBody>
          <a:bodyPr/>
          <a:lstStyle/>
          <a:p>
            <a:r>
              <a:rPr lang="en-US" b="1" dirty="0" smtClean="0"/>
              <a:t>Data list Attribute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 The </a:t>
            </a:r>
            <a:r>
              <a:rPr lang="en-GB" altLang="en-US" b="1" dirty="0" err="1"/>
              <a:t>datalist</a:t>
            </a:r>
            <a:r>
              <a:rPr lang="en-GB" altLang="en-US" dirty="0"/>
              <a:t> </a:t>
            </a:r>
            <a:r>
              <a:rPr lang="en-GB" altLang="en-US" dirty="0" smtClean="0"/>
              <a:t>- specifies </a:t>
            </a:r>
            <a:r>
              <a:rPr lang="en-GB" altLang="en-US" dirty="0"/>
              <a:t>a list of options for </a:t>
            </a:r>
            <a:r>
              <a:rPr lang="en-GB" altLang="en-US" dirty="0" smtClean="0"/>
              <a:t>an input </a:t>
            </a:r>
            <a:r>
              <a:rPr lang="en-GB" altLang="en-US" dirty="0"/>
              <a:t>field.  </a:t>
            </a:r>
            <a:endParaRPr lang="en-GB" altLang="en-US" dirty="0" smtClean="0"/>
          </a:p>
          <a:p>
            <a:pPr>
              <a:buFont typeface="Wingdings" pitchFamily="2" charset="2"/>
              <a:buChar char="§"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 It is </a:t>
            </a:r>
            <a:r>
              <a:rPr lang="en-GB" altLang="en-US" dirty="0"/>
              <a:t>created with option elements inside the </a:t>
            </a:r>
            <a:r>
              <a:rPr lang="en-GB" altLang="en-US" dirty="0" err="1" smtClean="0"/>
              <a:t>datalist</a:t>
            </a:r>
            <a:r>
              <a:rPr lang="en-GB" altLang="en-US" dirty="0" smtClean="0"/>
              <a:t> - Same as </a:t>
            </a:r>
            <a:r>
              <a:rPr lang="en-GB" altLang="en-US" dirty="0" smtClean="0"/>
              <a:t>  select </a:t>
            </a:r>
            <a:endParaRPr lang="en-GB" altLang="en-US" dirty="0" smtClean="0"/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endParaRPr lang="en-GB" altLang="en-US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US" altLang="en-US" dirty="0" err="1">
                <a:solidFill>
                  <a:srgbClr val="FFC000"/>
                </a:solidFill>
              </a:rPr>
              <a:t>Eg</a:t>
            </a:r>
            <a:r>
              <a:rPr lang="en-US" altLang="en-US" dirty="0">
                <a:solidFill>
                  <a:srgbClr val="FFC000"/>
                </a:solidFill>
              </a:rPr>
              <a:t>: &lt;</a:t>
            </a:r>
            <a:r>
              <a:rPr lang="en-US" altLang="en-US" dirty="0" err="1">
                <a:solidFill>
                  <a:srgbClr val="FFC000"/>
                </a:solidFill>
              </a:rPr>
              <a:t>datalist</a:t>
            </a:r>
            <a:r>
              <a:rPr lang="en-US" altLang="en-US" dirty="0">
                <a:solidFill>
                  <a:srgbClr val="FFC000"/>
                </a:solidFill>
              </a:rPr>
              <a:t> id="browsers"&gt;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US" altLang="en-US" dirty="0">
                <a:solidFill>
                  <a:srgbClr val="FFC000"/>
                </a:solidFill>
              </a:rPr>
              <a:t>    	&lt;option value="Internet Explorer"&gt;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US" altLang="en-US" dirty="0">
                <a:solidFill>
                  <a:srgbClr val="FFC000"/>
                </a:solidFill>
              </a:rPr>
              <a:t>    	&lt;option value="Firefox"&gt;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>
                <a:solidFill>
                  <a:srgbClr val="FFC000"/>
                </a:solidFill>
              </a:rPr>
              <a:t>      &lt;/</a:t>
            </a:r>
            <a:r>
              <a:rPr lang="en-GB" altLang="en-US" dirty="0" err="1">
                <a:solidFill>
                  <a:srgbClr val="FFC000"/>
                </a:solidFill>
              </a:rPr>
              <a:t>datalist</a:t>
            </a:r>
            <a:r>
              <a:rPr lang="en-GB" altLang="en-US" dirty="0">
                <a:solidFill>
                  <a:srgbClr val="FFC000"/>
                </a:solidFill>
              </a:rPr>
              <a:t>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/>
          <a:lstStyle/>
          <a:p>
            <a:r>
              <a:rPr lang="en-US" b="1" dirty="0" err="1" smtClean="0"/>
              <a:t>Keygen</a:t>
            </a:r>
            <a:r>
              <a:rPr lang="en-US" b="1" dirty="0" smtClean="0"/>
              <a:t> -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b="1" dirty="0" err="1" smtClean="0"/>
              <a:t>keygen</a:t>
            </a:r>
            <a:r>
              <a:rPr lang="en-GB" altLang="en-US" dirty="0" smtClean="0"/>
              <a:t> </a:t>
            </a:r>
            <a:r>
              <a:rPr lang="en-GB" altLang="en-US" dirty="0"/>
              <a:t>element </a:t>
            </a:r>
            <a:r>
              <a:rPr lang="en-GB" altLang="en-US" dirty="0" smtClean="0"/>
              <a:t>is used </a:t>
            </a:r>
            <a:r>
              <a:rPr lang="en-GB" altLang="en-US" dirty="0"/>
              <a:t>to provide a secure way to authenticate users. </a:t>
            </a:r>
            <a:endParaRPr lang="en-GB" altLang="en-US" dirty="0" smtClean="0"/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endParaRPr lang="en-GB" altLang="en-US" dirty="0"/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(</a:t>
            </a:r>
            <a:r>
              <a:rPr lang="en-GB" altLang="en-US" dirty="0" err="1"/>
              <a:t>keytype:rsa,dsa,ec</a:t>
            </a:r>
            <a:r>
              <a:rPr lang="en-GB" altLang="en-US" dirty="0"/>
              <a:t>) </a:t>
            </a:r>
            <a:endParaRPr lang="en-GB" altLang="en-US" dirty="0" smtClean="0"/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endParaRPr lang="en-GB" altLang="en-US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dirty="0" err="1">
                <a:solidFill>
                  <a:srgbClr val="FFC000"/>
                </a:solidFill>
              </a:rPr>
              <a:t>Eg</a:t>
            </a:r>
            <a:r>
              <a:rPr lang="en-GB" dirty="0">
                <a:solidFill>
                  <a:srgbClr val="FFC0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keygen</a:t>
            </a:r>
            <a:r>
              <a:rPr lang="en-US" dirty="0">
                <a:solidFill>
                  <a:srgbClr val="FFC000"/>
                </a:solidFill>
              </a:rPr>
              <a:t> name="security" </a:t>
            </a:r>
            <a:r>
              <a:rPr lang="en-US" dirty="0" err="1">
                <a:solidFill>
                  <a:srgbClr val="FFC000"/>
                </a:solidFill>
              </a:rPr>
              <a:t>keytype</a:t>
            </a:r>
            <a:r>
              <a:rPr lang="en-US" dirty="0">
                <a:solidFill>
                  <a:srgbClr val="FFC000"/>
                </a:solidFill>
              </a:rPr>
              <a:t>="</a:t>
            </a:r>
            <a:r>
              <a:rPr lang="en-US" dirty="0" err="1">
                <a:solidFill>
                  <a:srgbClr val="FFC000"/>
                </a:solidFill>
              </a:rPr>
              <a:t>rsa</a:t>
            </a:r>
            <a:r>
              <a:rPr lang="en-US" dirty="0">
                <a:solidFill>
                  <a:srgbClr val="FFC000"/>
                </a:solidFill>
              </a:rPr>
              <a:t>"&gt;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Attribute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en-US" dirty="0"/>
              <a:t>The </a:t>
            </a:r>
            <a:r>
              <a:rPr lang="en-GB" altLang="en-US" b="1" dirty="0"/>
              <a:t>output</a:t>
            </a:r>
            <a:r>
              <a:rPr lang="en-GB" altLang="en-US" dirty="0"/>
              <a:t> element is used for different types of output, like calculations or script output: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&lt;form </a:t>
            </a:r>
            <a:r>
              <a:rPr lang="en-US" dirty="0" err="1">
                <a:solidFill>
                  <a:srgbClr val="FFC000"/>
                </a:solidFill>
              </a:rPr>
              <a:t>oninput</a:t>
            </a:r>
            <a:r>
              <a:rPr lang="en-US" dirty="0">
                <a:solidFill>
                  <a:srgbClr val="FFC000"/>
                </a:solidFill>
              </a:rPr>
              <a:t>="</a:t>
            </a:r>
            <a:r>
              <a:rPr lang="en-US" dirty="0" err="1">
                <a:solidFill>
                  <a:srgbClr val="FFC000"/>
                </a:solidFill>
              </a:rPr>
              <a:t>x.value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parseInt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a.value</a:t>
            </a:r>
            <a:r>
              <a:rPr lang="en-US" dirty="0">
                <a:solidFill>
                  <a:srgbClr val="FFC000"/>
                </a:solidFill>
              </a:rPr>
              <a:t>)+</a:t>
            </a:r>
            <a:r>
              <a:rPr lang="en-US" dirty="0" err="1">
                <a:solidFill>
                  <a:srgbClr val="FFC000"/>
                </a:solidFill>
              </a:rPr>
              <a:t>parseInt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b.value</a:t>
            </a:r>
            <a:r>
              <a:rPr lang="en-US" dirty="0">
                <a:solidFill>
                  <a:srgbClr val="FFC000"/>
                </a:solidFill>
              </a:rPr>
              <a:t>)"&gt;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0&lt;input type="range" id="a" value="50"&gt;100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+&lt;input type="number" id="b" value="50"&gt;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=&lt;output name="x" for="a b"&gt;&lt;/output&gt;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&lt;/form&gt;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742950"/>
            <a:ext cx="2819400" cy="865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HTML5 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2077375"/>
            <a:ext cx="2590800" cy="26546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HTML5 forms has many types of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File, Submit &amp; Reset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8350"/>
            <a:ext cx="7315200" cy="26546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File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&lt;</a:t>
            </a:r>
            <a:r>
              <a:rPr lang="en-IN" dirty="0">
                <a:solidFill>
                  <a:srgbClr val="FFC000"/>
                </a:solidFill>
              </a:rPr>
              <a:t>input type="file</a:t>
            </a:r>
            <a:r>
              <a:rPr lang="en-IN" dirty="0" smtClean="0">
                <a:solidFill>
                  <a:srgbClr val="FFC000"/>
                </a:solidFill>
              </a:rPr>
              <a:t>"/&gt;</a:t>
            </a:r>
          </a:p>
          <a:p>
            <a:pPr marL="0" indent="0"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Submit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&lt;</a:t>
            </a:r>
            <a:r>
              <a:rPr lang="en-IN" dirty="0">
                <a:solidFill>
                  <a:srgbClr val="FFC000"/>
                </a:solidFill>
              </a:rPr>
              <a:t>input type="submit" value="Save My Data</a:t>
            </a:r>
            <a:r>
              <a:rPr lang="en-IN" dirty="0" smtClean="0">
                <a:solidFill>
                  <a:srgbClr val="FFC000"/>
                </a:solidFill>
              </a:rPr>
              <a:t>"/&gt;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Reset</a:t>
            </a:r>
            <a:endParaRPr lang="en-US" dirty="0"/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&lt;</a:t>
            </a:r>
            <a:r>
              <a:rPr lang="en-IN" dirty="0">
                <a:solidFill>
                  <a:srgbClr val="FFC000"/>
                </a:solidFill>
              </a:rPr>
              <a:t>input type="reset" value="Reset Data</a:t>
            </a:r>
            <a:r>
              <a:rPr lang="en-IN" dirty="0" smtClean="0">
                <a:solidFill>
                  <a:srgbClr val="FFC000"/>
                </a:solidFill>
              </a:rPr>
              <a:t>"/&gt;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Example Program To Check: </a:t>
            </a:r>
            <a:r>
              <a:rPr lang="en-IN" dirty="0" smtClean="0">
                <a:solidFill>
                  <a:srgbClr val="FFC000"/>
                </a:solidFill>
                <a:hlinkClick r:id="rId2" action="ppaction://hlinkfile"/>
              </a:rPr>
              <a:t>Ex5_FormElementsanditsInput types.html</a:t>
            </a:r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48025"/>
            <a:ext cx="7315200" cy="865573"/>
          </a:xfrm>
        </p:spPr>
        <p:txBody>
          <a:bodyPr/>
          <a:lstStyle/>
          <a:p>
            <a:r>
              <a:rPr lang="en-US" b="1" dirty="0" smtClean="0"/>
              <a:t>Example - 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9750"/>
            <a:ext cx="3886200" cy="327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1950"/>
            <a:ext cx="7315200" cy="865573"/>
          </a:xfrm>
        </p:spPr>
        <p:txBody>
          <a:bodyPr/>
          <a:lstStyle/>
          <a:p>
            <a:r>
              <a:rPr lang="en-US" b="1" dirty="0" smtClean="0"/>
              <a:t>Real Time Website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4800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Form Elements and its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Text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&lt;</a:t>
            </a:r>
            <a:r>
              <a:rPr lang="en-IN" dirty="0">
                <a:solidFill>
                  <a:srgbClr val="FFC000"/>
                </a:solidFill>
              </a:rPr>
              <a:t>input type="text" name="</a:t>
            </a:r>
            <a:r>
              <a:rPr lang="en-IN" dirty="0" err="1">
                <a:solidFill>
                  <a:srgbClr val="FFC000"/>
                </a:solidFill>
              </a:rPr>
              <a:t>fn</a:t>
            </a:r>
            <a:r>
              <a:rPr lang="en-IN" dirty="0">
                <a:solidFill>
                  <a:srgbClr val="FFC000"/>
                </a:solidFill>
              </a:rPr>
              <a:t>" </a:t>
            </a:r>
            <a:r>
              <a:rPr lang="en-IN" dirty="0" err="1">
                <a:solidFill>
                  <a:srgbClr val="FFC000"/>
                </a:solidFill>
              </a:rPr>
              <a:t>maxlength</a:t>
            </a:r>
            <a:r>
              <a:rPr lang="en-IN" dirty="0">
                <a:solidFill>
                  <a:srgbClr val="FFC000"/>
                </a:solidFill>
              </a:rPr>
              <a:t>="10" title="enter your first name" placeholder="enter your first name" required</a:t>
            </a:r>
            <a:r>
              <a:rPr lang="en-IN" dirty="0" smtClean="0">
                <a:solidFill>
                  <a:srgbClr val="FFC000"/>
                </a:solidFill>
              </a:rPr>
              <a:t>/&gt;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/>
              <a:t>Number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&lt;input type="number</a:t>
            </a:r>
            <a:r>
              <a:rPr lang="en-IN" dirty="0" smtClean="0">
                <a:solidFill>
                  <a:srgbClr val="FFC000"/>
                </a:solidFill>
              </a:rPr>
              <a:t>"/&gt;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FFC000"/>
                </a:solidFill>
              </a:rPr>
              <a:t>&lt;input type="number" name="points" min="1" max="10" /&gt;</a:t>
            </a:r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/>
              <a:t>The range type is displayed as a slider bar.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endParaRPr lang="en-GB" altLang="en-US" dirty="0" smtClean="0"/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Range</a:t>
            </a:r>
            <a:endParaRPr lang="en-GB" altLang="en-US" dirty="0"/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>
                <a:solidFill>
                  <a:srgbClr val="FFC000"/>
                </a:solidFill>
              </a:rPr>
              <a:t>&lt;input type="range" name="points" min="1" max="10" /&gt;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/>
          <a:lstStyle/>
          <a:p>
            <a:r>
              <a:rPr lang="en-US" b="1" dirty="0" smtClean="0"/>
              <a:t>Common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Textarea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&lt;</a:t>
            </a:r>
            <a:r>
              <a:rPr lang="en-IN" dirty="0" err="1" smtClean="0">
                <a:solidFill>
                  <a:srgbClr val="FFC000"/>
                </a:solidFill>
              </a:rPr>
              <a:t>textarea</a:t>
            </a:r>
            <a:r>
              <a:rPr lang="en-IN" dirty="0" smtClean="0">
                <a:solidFill>
                  <a:srgbClr val="FFC000"/>
                </a:solidFill>
              </a:rPr>
              <a:t> rows="8" cols="20"&gt;&lt;/</a:t>
            </a:r>
            <a:r>
              <a:rPr lang="en-IN" dirty="0" err="1" smtClean="0">
                <a:solidFill>
                  <a:srgbClr val="FFC000"/>
                </a:solidFill>
              </a:rPr>
              <a:t>textarea</a:t>
            </a:r>
            <a:r>
              <a:rPr lang="en-IN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/>
              <a:t>Radio Button or Option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male&lt;input type="radio" name="g" value="m"/&gt;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female&lt;input type="radio" name="g" value="f"/&gt;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/>
              <a:t>Check Box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&lt;</a:t>
            </a:r>
            <a:r>
              <a:rPr lang="en-IN" dirty="0">
                <a:solidFill>
                  <a:srgbClr val="FFC000"/>
                </a:solidFill>
              </a:rPr>
              <a:t>input type="checkbox" name="x[]" value="h"/&gt;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Input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Password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&lt;input type="password"/&gt;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/>
              <a:t>Email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&lt;input type="email"/&gt;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2150"/>
            <a:ext cx="7315200" cy="2654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Date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C000"/>
                </a:solidFill>
              </a:rPr>
              <a:t>&lt;</a:t>
            </a:r>
            <a:r>
              <a:rPr lang="en-IN" dirty="0">
                <a:solidFill>
                  <a:srgbClr val="FFC000"/>
                </a:solidFill>
              </a:rPr>
              <a:t>input type="date</a:t>
            </a:r>
            <a:r>
              <a:rPr lang="en-IN" dirty="0" smtClean="0">
                <a:solidFill>
                  <a:srgbClr val="FFC000"/>
                </a:solidFill>
              </a:rPr>
              <a:t>"/&gt;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/>
              <a:t>date - Selects date, month and year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>
                <a:solidFill>
                  <a:schemeClr val="bg1"/>
                </a:solidFill>
              </a:rPr>
              <a:t>   </a:t>
            </a:r>
            <a:r>
              <a:rPr lang="en-GB" altLang="en-US" dirty="0">
                <a:solidFill>
                  <a:srgbClr val="FFC000"/>
                </a:solidFill>
              </a:rPr>
              <a:t> &gt; month - Selects month and year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>
                <a:solidFill>
                  <a:srgbClr val="FFC000"/>
                </a:solidFill>
              </a:rPr>
              <a:t>    &gt; week - Selects week and year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>
                <a:solidFill>
                  <a:srgbClr val="FFC000"/>
                </a:solidFill>
              </a:rPr>
              <a:t>    &gt; time - Selects time (hour and minute)</a:t>
            </a:r>
            <a:r>
              <a:rPr lang="ar-SA" altLang="en-US" dirty="0">
                <a:solidFill>
                  <a:srgbClr val="FFC000"/>
                </a:solidFill>
              </a:rPr>
              <a:t>‏</a:t>
            </a:r>
            <a:endParaRPr lang="en-GB" altLang="en-US" dirty="0">
              <a:solidFill>
                <a:srgbClr val="FFC000"/>
              </a:solidFill>
            </a:endParaRP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>
                <a:solidFill>
                  <a:srgbClr val="FFC000"/>
                </a:solidFill>
              </a:rPr>
              <a:t>    &gt; </a:t>
            </a:r>
            <a:r>
              <a:rPr lang="en-GB" altLang="en-US" dirty="0" err="1">
                <a:solidFill>
                  <a:srgbClr val="FFC000"/>
                </a:solidFill>
              </a:rPr>
              <a:t>datetime</a:t>
            </a:r>
            <a:r>
              <a:rPr lang="en-GB" altLang="en-US" dirty="0">
                <a:solidFill>
                  <a:srgbClr val="FFC000"/>
                </a:solidFill>
              </a:rPr>
              <a:t> - Selects time, date, month and year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>
                <a:solidFill>
                  <a:srgbClr val="FFC000"/>
                </a:solidFill>
              </a:rPr>
              <a:t>    &gt; </a:t>
            </a:r>
            <a:r>
              <a:rPr lang="en-GB" altLang="en-US" dirty="0" err="1">
                <a:solidFill>
                  <a:srgbClr val="FFC000"/>
                </a:solidFill>
              </a:rPr>
              <a:t>datetime</a:t>
            </a:r>
            <a:r>
              <a:rPr lang="en-GB" altLang="en-US" dirty="0">
                <a:solidFill>
                  <a:srgbClr val="FFC000"/>
                </a:solidFill>
              </a:rPr>
              <a:t>-local - Selects time, date, month and</a:t>
            </a:r>
            <a:br>
              <a:rPr lang="en-GB" altLang="en-US" dirty="0">
                <a:solidFill>
                  <a:srgbClr val="FFC000"/>
                </a:solidFill>
              </a:rPr>
            </a:br>
            <a:r>
              <a:rPr lang="en-GB" altLang="en-US" dirty="0">
                <a:solidFill>
                  <a:srgbClr val="FFC000"/>
                </a:solidFill>
              </a:rPr>
              <a:t>       year (local time)</a:t>
            </a:r>
            <a:r>
              <a:rPr lang="ar-SA" altLang="en-US" dirty="0">
                <a:solidFill>
                  <a:srgbClr val="FFC000"/>
                </a:solidFill>
              </a:rPr>
              <a:t>‏</a:t>
            </a:r>
            <a:endParaRPr lang="en-GB" alt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23950"/>
            <a:ext cx="7315200" cy="865573"/>
          </a:xfrm>
        </p:spPr>
        <p:txBody>
          <a:bodyPr/>
          <a:lstStyle/>
          <a:p>
            <a:r>
              <a:rPr lang="en-US" b="1" dirty="0" smtClean="0"/>
              <a:t>Date time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62000" y="2419350"/>
            <a:ext cx="8229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C000"/>
                </a:solidFill>
              </a:rPr>
              <a:t>&lt;form action="/</a:t>
            </a:r>
            <a:r>
              <a:rPr lang="en-US" altLang="en-US" dirty="0" err="1">
                <a:solidFill>
                  <a:srgbClr val="FFC000"/>
                </a:solidFill>
              </a:rPr>
              <a:t>action_page.php</a:t>
            </a:r>
            <a:r>
              <a:rPr lang="en-US" altLang="en-US" dirty="0">
                <a:solidFill>
                  <a:srgbClr val="FFC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C000"/>
                </a:solidFill>
              </a:rPr>
              <a:t>  Birthday (date and time):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C000"/>
                </a:solidFill>
              </a:rPr>
              <a:t>  &lt;input type="</a:t>
            </a:r>
            <a:r>
              <a:rPr lang="en-US" altLang="en-US" dirty="0" err="1">
                <a:solidFill>
                  <a:srgbClr val="FFC000"/>
                </a:solidFill>
              </a:rPr>
              <a:t>datetime</a:t>
            </a:r>
            <a:r>
              <a:rPr lang="en-US" altLang="en-US" dirty="0">
                <a:solidFill>
                  <a:srgbClr val="FFC000"/>
                </a:solidFill>
              </a:rPr>
              <a:t>-local" name="</a:t>
            </a:r>
            <a:r>
              <a:rPr lang="en-US" altLang="en-US" dirty="0" err="1">
                <a:solidFill>
                  <a:srgbClr val="FFC000"/>
                </a:solidFill>
              </a:rPr>
              <a:t>bdaytime</a:t>
            </a:r>
            <a:r>
              <a:rPr lang="en-US" altLang="en-US" dirty="0">
                <a:solidFill>
                  <a:srgbClr val="FFC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C000"/>
                </a:solidFill>
              </a:rPr>
              <a:t>&lt;/form&gt;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42950"/>
            <a:ext cx="7315200" cy="865573"/>
          </a:xfrm>
        </p:spPr>
        <p:txBody>
          <a:bodyPr/>
          <a:lstStyle/>
          <a:p>
            <a:r>
              <a:rPr lang="en-US" b="1" dirty="0" smtClean="0"/>
              <a:t>Select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Option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&lt;select name="country"&gt;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&lt;option value="" selected="selected" 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disabled="disabled"&gt;Select your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country&lt;/option&gt;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  </a:t>
            </a:r>
            <a:r>
              <a:rPr lang="en-IN" dirty="0">
                <a:solidFill>
                  <a:srgbClr val="FFC000"/>
                </a:solidFill>
              </a:rPr>
              <a:t>     &lt;option value="1"&gt;India&lt;/option&gt;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    </a:t>
            </a:r>
            <a:r>
              <a:rPr lang="en-IN" dirty="0">
                <a:solidFill>
                  <a:srgbClr val="FFC000"/>
                </a:solidFill>
              </a:rPr>
              <a:t>   &lt;option value="2"&gt;Pakistan&lt;/option&gt; &lt;/select&gt;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5566</TotalTime>
  <Words>913</Words>
  <Application>Microsoft Office PowerPoint</Application>
  <PresentationFormat>On-screen Show (16:9)</PresentationFormat>
  <Paragraphs>181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Perspective</vt:lpstr>
      <vt:lpstr>HTML5 Forms</vt:lpstr>
      <vt:lpstr>HTML5 Forms</vt:lpstr>
      <vt:lpstr>Form Elements and its Types</vt:lpstr>
      <vt:lpstr>Input Types</vt:lpstr>
      <vt:lpstr>Common Types</vt:lpstr>
      <vt:lpstr>Input Types</vt:lpstr>
      <vt:lpstr>Date</vt:lpstr>
      <vt:lpstr>Date time</vt:lpstr>
      <vt:lpstr>Select list</vt:lpstr>
      <vt:lpstr>Group Box</vt:lpstr>
      <vt:lpstr>Example – Group Box</vt:lpstr>
      <vt:lpstr>List in different sizes</vt:lpstr>
      <vt:lpstr>Dealing with hidden fields</vt:lpstr>
      <vt:lpstr>Color Picker</vt:lpstr>
      <vt:lpstr>Example</vt:lpstr>
      <vt:lpstr>tel</vt:lpstr>
      <vt:lpstr>Data list Attribute</vt:lpstr>
      <vt:lpstr>Keygen - Security</vt:lpstr>
      <vt:lpstr>Output Attribute</vt:lpstr>
      <vt:lpstr>File, Submit &amp; Reset</vt:lpstr>
      <vt:lpstr>Example - Forms</vt:lpstr>
      <vt:lpstr>Real Time Website Application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323</cp:revision>
  <dcterms:created xsi:type="dcterms:W3CDTF">2006-08-16T00:00:00Z</dcterms:created>
  <dcterms:modified xsi:type="dcterms:W3CDTF">2020-07-18T12:14:06Z</dcterms:modified>
</cp:coreProperties>
</file>