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830" r:id="rId2"/>
  </p:sldMasterIdLst>
  <p:notesMasterIdLst>
    <p:notesMasterId r:id="rId23"/>
  </p:notesMasterIdLst>
  <p:sldIdLst>
    <p:sldId id="273" r:id="rId3"/>
    <p:sldId id="272" r:id="rId4"/>
    <p:sldId id="257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5" r:id="rId15"/>
    <p:sldId id="276" r:id="rId16"/>
    <p:sldId id="277" r:id="rId17"/>
    <p:sldId id="266" r:id="rId18"/>
    <p:sldId id="267" r:id="rId19"/>
    <p:sldId id="269" r:id="rId20"/>
    <p:sldId id="270" r:id="rId21"/>
    <p:sldId id="268" r:id="rId22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10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10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10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10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10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212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7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27600" cy="3694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19700" cy="4100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7477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281488" y="10155238"/>
            <a:ext cx="3276600" cy="5349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04287" tIns="52144" rIns="104287" bIns="52144"/>
          <a:lstStyle/>
          <a:p>
            <a:fld id="{7B54E219-F718-49CA-9565-F8F8CAB272B6}" type="slidenum">
              <a:rPr lang="en-US">
                <a:ea typeface="DejaVu Sans" charset="0"/>
                <a:cs typeface="DejaVu Sans" charset="0"/>
              </a:rPr>
              <a:pPr/>
              <a:t>1</a:t>
            </a:fld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33795" name="Rectangle 7"/>
          <p:cNvSpPr txBox="1">
            <a:spLocks noGrp="1" noChangeArrowheads="1"/>
          </p:cNvSpPr>
          <p:nvPr/>
        </p:nvSpPr>
        <p:spPr bwMode="auto">
          <a:xfrm>
            <a:off x="4281488" y="10155238"/>
            <a:ext cx="32766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 anchor="b"/>
          <a:lstStyle/>
          <a:p>
            <a:pPr algn="r"/>
            <a:fld id="{3F1A31F8-DC5C-493D-9E35-6F108BA8303C}" type="slidenum">
              <a:rPr lang="en-US" sz="1400">
                <a:latin typeface="Calibri" pitchFamily="34" charset="0"/>
                <a:ea typeface="DejaVu Sans" charset="0"/>
                <a:cs typeface="DejaVu Sans" charset="0"/>
              </a:rPr>
              <a:pPr algn="r"/>
              <a:t>1</a:t>
            </a:fld>
            <a:endParaRPr lang="en-US" sz="1400">
              <a:latin typeface="Calibri" pitchFamily="34" charset="0"/>
              <a:ea typeface="DejaVu Sans" charset="0"/>
              <a:cs typeface="DejaVu Sans" charset="0"/>
            </a:endParaRPr>
          </a:p>
        </p:txBody>
      </p:sp>
      <p:sp>
        <p:nvSpPr>
          <p:cNvPr id="33796" name="Rectangle 7"/>
          <p:cNvSpPr txBox="1">
            <a:spLocks noGrp="1" noChangeArrowheads="1"/>
          </p:cNvSpPr>
          <p:nvPr/>
        </p:nvSpPr>
        <p:spPr bwMode="auto">
          <a:xfrm>
            <a:off x="4281488" y="10155238"/>
            <a:ext cx="32766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 anchor="b"/>
          <a:lstStyle/>
          <a:p>
            <a:pPr algn="r"/>
            <a:fld id="{8975228E-7EE5-4A8C-9226-2B1A3AF39DEB}" type="slidenum">
              <a:rPr lang="en-US" sz="1400">
                <a:latin typeface="Times New Roman" pitchFamily="16" charset="0"/>
                <a:ea typeface="DejaVu Sans" charset="0"/>
                <a:cs typeface="DejaVu Sans" charset="0"/>
              </a:rPr>
              <a:pPr algn="r"/>
              <a:t>1</a:t>
            </a:fld>
            <a:endParaRPr lang="en-US" sz="1400"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4450" y="1027113"/>
            <a:ext cx="4924425" cy="3694112"/>
          </a:xfrm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2863" y="1027113"/>
            <a:ext cx="4932362" cy="36988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1287" cy="41021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readyState</a:t>
            </a:r>
            <a:r>
              <a:rPr lang="en-US" dirty="0" smtClean="0"/>
              <a:t> Holds the status of the </a:t>
            </a:r>
            <a:r>
              <a:rPr lang="en-US" dirty="0" err="1" smtClean="0"/>
              <a:t>XMLHttpRequest</a:t>
            </a:r>
            <a:r>
              <a:rPr lang="en-US" dirty="0" smtClean="0"/>
              <a:t>. Changes from 0 to </a:t>
            </a:r>
            <a:r>
              <a:rPr lang="en-US" b="1" dirty="0" smtClean="0"/>
              <a:t>4</a:t>
            </a:r>
            <a:r>
              <a:rPr lang="en-US" dirty="0" smtClean="0"/>
              <a:t>: 0: request not initialized 1: server connection established 2: request received 3: processing request </a:t>
            </a:r>
            <a:r>
              <a:rPr lang="en-US" b="1" dirty="0" smtClean="0"/>
              <a:t>4</a:t>
            </a:r>
            <a:r>
              <a:rPr lang="en-US" dirty="0" smtClean="0"/>
              <a:t>: request finished and response is ready.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282067" y="10155367"/>
            <a:ext cx="3275859" cy="534591"/>
          </a:xfrm>
          <a:prstGeom prst="rect">
            <a:avLst/>
          </a:prstGeom>
        </p:spPr>
        <p:txBody>
          <a:bodyPr lIns="104287" tIns="52144" rIns="104287" bIns="52144"/>
          <a:lstStyle/>
          <a:p>
            <a:fld id="{CB50684B-AE69-4D67-998E-EBC2B8E24F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7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2863" y="1027113"/>
            <a:ext cx="4930775" cy="36972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1287" cy="41021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2863" y="1027113"/>
            <a:ext cx="4930775" cy="36972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1287" cy="41021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2863" y="1027113"/>
            <a:ext cx="4932362" cy="36988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1287" cy="41021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1287" cy="41021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1287" cy="41021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1287" cy="41021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2863" y="1027113"/>
            <a:ext cx="4932362" cy="36988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1287" cy="41021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2863" y="1027113"/>
            <a:ext cx="4932362" cy="36988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1287" cy="41021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2863" y="1027113"/>
            <a:ext cx="4932362" cy="36988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1287" cy="41021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2863" y="1027113"/>
            <a:ext cx="4932362" cy="36988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1287" cy="41021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2863" y="1027113"/>
            <a:ext cx="4932362" cy="36988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1287" cy="41021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AC951-4612-413C-82D6-A112782243B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EE9AE-314B-4F75-8CA1-EFE9B854337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2500" y="301625"/>
            <a:ext cx="2265363" cy="6450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6862" cy="64500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8C316-1A70-4758-A647-2929B6CAAC1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10080625" cy="5661025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653088"/>
            <a:ext cx="10080625" cy="508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3699201"/>
            <a:ext cx="8904552" cy="1844561"/>
          </a:xfrm>
        </p:spPr>
        <p:txBody>
          <a:bodyPr tIns="0" bIns="0" anchor="t"/>
          <a:lstStyle>
            <a:lvl1pPr algn="l">
              <a:defRPr sz="52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47" y="2015913"/>
            <a:ext cx="8904552" cy="1653049"/>
          </a:xfrm>
        </p:spPr>
        <p:txBody>
          <a:bodyPr lIns="131033" tIns="0" rIns="50397" bIns="0" anchor="b"/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95A7E-5331-4751-AFA3-1816BB58CDB4}" type="datetimeFigureOut">
              <a:rPr lang="en-US"/>
              <a:pPr>
                <a:defRPr/>
              </a:pPr>
              <a:t>06-Sep-20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7E92D-6183-4D5C-B991-B3A5D4F46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171352"/>
            <a:ext cx="9072563" cy="13809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78064-41CF-43B7-8B43-08A997E8F720}" type="datetimeFigureOut">
              <a:rPr lang="en-US"/>
              <a:pPr>
                <a:defRPr/>
              </a:pPr>
              <a:t>06-Sep-20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A0A74-08AD-4FB6-941F-F07A829B6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10080625" cy="28686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868613"/>
            <a:ext cx="10080625" cy="508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11" y="131035"/>
            <a:ext cx="8833988" cy="1804242"/>
          </a:xfrm>
        </p:spPr>
        <p:txBody>
          <a:bodyPr tIns="0" rIns="100794" bIns="0" anchor="b"/>
          <a:lstStyle>
            <a:lvl1pPr algn="l">
              <a:defRPr sz="52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531" y="2015913"/>
            <a:ext cx="8844068" cy="755968"/>
          </a:xfrm>
        </p:spPr>
        <p:txBody>
          <a:bodyPr lIns="161271" tIns="0" rIns="50397" bIns="0"/>
          <a:lstStyle>
            <a:lvl1pPr marL="0" indent="0">
              <a:buNone/>
              <a:defRPr sz="2200">
                <a:solidFill>
                  <a:srgbClr val="FFFFFF"/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5B477-5FE4-42A6-86DA-C734EA45F0FB}" type="datetimeFigureOut">
              <a:rPr lang="en-US"/>
              <a:pPr>
                <a:defRPr/>
              </a:pPr>
              <a:t>06-Sep-20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AC007-87C7-45AD-804B-4F1C2E8410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955436"/>
            <a:ext cx="4452276" cy="5096901"/>
          </a:xfrm>
        </p:spPr>
        <p:txBody>
          <a:bodyPr lIns="100794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955436"/>
            <a:ext cx="4452276" cy="509690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CAF6F-706A-4800-969A-83F6143E912C}" type="datetimeFigureOut">
              <a:rPr lang="en-US"/>
              <a:pPr>
                <a:defRPr/>
              </a:pPr>
              <a:t>06-Sep-20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ECBDF-EE3F-4BC7-AFFE-0BDBEC9126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872819"/>
            <a:ext cx="4454027" cy="788546"/>
          </a:xfrm>
        </p:spPr>
        <p:txBody>
          <a:bodyPr lIns="161271" anchor="ctr"/>
          <a:lstStyle>
            <a:lvl1pPr marL="0" indent="0">
              <a:buNone/>
              <a:defRPr sz="2500" b="1" cap="all" baseline="0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700134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872819"/>
            <a:ext cx="4455776" cy="788546"/>
          </a:xfrm>
        </p:spPr>
        <p:txBody>
          <a:bodyPr lIns="161271" anchor="ctr"/>
          <a:lstStyle>
            <a:lvl1pPr marL="0" indent="0">
              <a:buNone/>
              <a:defRPr sz="2500" b="1" cap="all" baseline="0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700134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00C5E-8616-4683-9179-CA95E219D3E7}" type="datetimeFigureOut">
              <a:rPr lang="en-US"/>
              <a:pPr>
                <a:defRPr/>
              </a:pPr>
              <a:t>06-Sep-20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ED041-EEEE-40AC-861E-BEBBE148C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93DA1-FCB1-442F-8EE7-FE4E06FA316B}" type="datetimeFigureOut">
              <a:rPr lang="en-US"/>
              <a:pPr>
                <a:defRPr/>
              </a:pPr>
              <a:t>06-Sep-20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1D3FD-8D94-4CD0-9641-F6827C0D1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FD218-91D4-4369-B7A9-44602BF61DC9}" type="datetimeFigureOut">
              <a:rPr lang="en-US"/>
              <a:pPr>
                <a:defRPr/>
              </a:pPr>
              <a:t>06-Sep-20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5688A-9C36-4580-8977-DE4237F3D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3148013" y="0"/>
            <a:ext cx="50800" cy="1603375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3148013" y="0"/>
            <a:ext cx="50800" cy="1603375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29" y="167993"/>
            <a:ext cx="2782253" cy="1078514"/>
          </a:xfrm>
        </p:spPr>
        <p:txBody>
          <a:bodyPr lIns="80635" bIns="0" anchor="b">
            <a:sp3d prstMaterial="matte"/>
          </a:bodyPr>
          <a:lstStyle>
            <a:lvl1pPr algn="l">
              <a:defRPr sz="22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8654" y="1921482"/>
            <a:ext cx="6527096" cy="502532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030" y="1907025"/>
            <a:ext cx="2721769" cy="5039783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E262F-84A9-421B-9E11-4A08B6405E67}" type="datetimeFigureOut">
              <a:rPr lang="en-US"/>
              <a:pPr>
                <a:defRPr/>
              </a:pPr>
              <a:t>06-Sep-20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AA31C-2903-411D-A3B9-D7AD0621CA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C88B2-FA03-43CB-86C2-58A8EACD149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48013" y="0"/>
            <a:ext cx="50800" cy="7559675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3148013" y="0"/>
            <a:ext cx="50800" cy="7559675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51" y="171352"/>
            <a:ext cx="2783803" cy="1078514"/>
          </a:xfrm>
        </p:spPr>
        <p:txBody>
          <a:bodyPr lIns="80635" bIns="0" anchor="b">
            <a:sp3d prstMaterial="matte"/>
          </a:bodyPr>
          <a:lstStyle>
            <a:lvl1pPr algn="l">
              <a:defRPr sz="22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1244" y="1636726"/>
            <a:ext cx="6887321" cy="5922949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451" y="1905038"/>
            <a:ext cx="2721769" cy="5039783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80975" y="1290638"/>
            <a:ext cx="2782888" cy="2206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CC353-75E4-4091-8340-52125806A6CF}" type="datetimeFigureOut">
              <a:rPr lang="en-US"/>
              <a:pPr>
                <a:defRPr/>
              </a:pPr>
              <a:t>06-Sep-20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46450" y="1290638"/>
            <a:ext cx="5726113" cy="22066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93213" y="1290638"/>
            <a:ext cx="809625" cy="2206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6BC8D-8AA6-4C78-9F80-105DA9628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A7975-7F2A-4018-9827-B887211104FA}" type="datetimeFigureOut">
              <a:rPr lang="en-US"/>
              <a:pPr>
                <a:defRPr/>
              </a:pPr>
              <a:t>06-Sep-20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38EF7-6432-4246-8943-DC4924C7AC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7275513" y="0"/>
            <a:ext cx="49212" cy="7559675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7327900" y="0"/>
            <a:ext cx="2773363" cy="7559675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6464" y="302740"/>
            <a:ext cx="2100130" cy="6450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35986"/>
            <a:ext cx="6636411" cy="64502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917E3-A075-4774-878D-195521E83B64}" type="datetimeFigureOut">
              <a:rPr lang="en-US"/>
              <a:pPr>
                <a:defRPr/>
              </a:pPr>
              <a:t>06-Sep-20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1475" y="7029450"/>
            <a:ext cx="4229100" cy="4032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81C03-7326-43E1-88BF-E00B3B728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63" y="700088"/>
            <a:ext cx="8601075" cy="12557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822325" y="2138363"/>
            <a:ext cx="4129088" cy="4983162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3813" y="2138363"/>
            <a:ext cx="4130675" cy="4983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1EFDB-43C5-46F0-B6F5-D195DCD76A6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6112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1750" y="1768475"/>
            <a:ext cx="4456113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C4B0-026C-4C73-9335-22089D5FD5B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6DC75-6D15-4DD1-89AC-41CD26BC784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21256-463E-40BB-87EA-A1B8111EFF9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041DB-BC9C-48E9-80E2-6F34051551A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BFC6A-D2B3-43DB-B7CB-CC2D436C11C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12166-553B-4F07-BCCF-109E9712D2F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4625" cy="1255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4625" cy="4983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1562" cy="514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89288" cy="514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1563" cy="514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D902E95-1FDF-4BAA-B1D2-9E98A230A39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ctr" defTabSz="44926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algn="ctr" defTabSz="44926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algn="ctr" defTabSz="44926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algn="ctr" defTabSz="44926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49263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49263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49263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49263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10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0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0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0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10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10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10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10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582738"/>
            <a:ext cx="10080625" cy="508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10080625" cy="158115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168275"/>
            <a:ext cx="9074150" cy="1379538"/>
          </a:xfrm>
          <a:prstGeom prst="rect">
            <a:avLst/>
          </a:prstGeom>
        </p:spPr>
        <p:txBody>
          <a:bodyPr vert="horz" lIns="100794" tIns="50397" rIns="50397" bIns="50397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957388"/>
            <a:ext cx="9074150" cy="509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0477" tIns="100794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138988"/>
            <a:ext cx="2352675" cy="303212"/>
          </a:xfrm>
          <a:prstGeom prst="rect">
            <a:avLst/>
          </a:prstGeom>
        </p:spPr>
        <p:txBody>
          <a:bodyPr vert="horz" lIns="120953" tIns="50397" rIns="50397" bIns="0" rtlCol="0" anchor="b"/>
          <a:lstStyle>
            <a:lvl1pPr algn="l" eaLnBrk="1" latinLnBrk="0" hangingPunct="1">
              <a:defRPr kumimoji="0" sz="13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11475" y="7138988"/>
            <a:ext cx="6072188" cy="303212"/>
          </a:xfrm>
          <a:prstGeom prst="rect">
            <a:avLst/>
          </a:prstGeom>
        </p:spPr>
        <p:txBody>
          <a:bodyPr vert="horz" lIns="50397" tIns="50397" rIns="50397" bIns="0" rtlCol="0" anchor="b"/>
          <a:lstStyle>
            <a:lvl1pPr algn="l" eaLnBrk="1" latinLnBrk="0" hangingPunct="1">
              <a:defRPr kumimoji="0" sz="13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3988" y="7138988"/>
            <a:ext cx="809625" cy="303212"/>
          </a:xfrm>
          <a:prstGeom prst="rect">
            <a:avLst/>
          </a:prstGeom>
        </p:spPr>
        <p:txBody>
          <a:bodyPr vert="horz" lIns="100794" tIns="50397" rIns="100794" bIns="0" rtlCol="0" anchor="b"/>
          <a:lstStyle>
            <a:lvl1pPr algn="r" eaLnBrk="1" latinLnBrk="0" hangingPunct="1">
              <a:defRPr kumimoji="0" sz="13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58683DE5-6F8A-4D52-ACB4-42F065D4F02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82600" indent="-35242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63" indent="-3016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8550" indent="-250825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200025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571625" indent="-200025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794139" indent="-201589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015886" indent="-201589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237634" indent="-201589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459381" indent="-201589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2449513" y="2941638"/>
            <a:ext cx="4367212" cy="58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AJAX</a:t>
            </a:r>
            <a:endParaRPr lang="en-US" sz="3200" b="1" dirty="0">
              <a:solidFill>
                <a:srgbClr val="FF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5367" name="AutoShape 2" descr="data:image/jpeg;base64,/9j/4AAQSkZJRgABAQAAAQABAAD/2wCEAAkGBxMSEhUUEhQWFRUXGB4WGBgXGB0XHBoYFxgYHBcVFxYcHCggGhwlHBQaITEhJSkrLi4uFx8zODQsNygtLisBCgoKDg0OGxAQGywmICQsLCwsLCwsLCwsLCwsLCwsLCwsLCwsLCwsLCwsLCwsLCwsLCwsLCwsLCwsLCwsLCwsLv/AABEIAIUBegMBIgACEQEDEQH/xAAcAAABBAMBAAAAAAAAAAAAAAAFAgMEBgABBwj/xABEEAACAQIEAwUEBwYFBAEFAAABAgMAEQQSITEFQVEGEyJhcYGRofAHFDJSscHRFRYjQuHxM2JygpIkQ5OywhdTY3Oi/8QAGgEAAwEBAQEAAAAAAAAAAAAAAQIDAAQFBv/EACwRAAICAgEEAQMDBAMAAAAAAAABAhEDEiEEEzFBUSIyYXGR8BShwdFCYoH/2gAMAwEAAhEDEQA/AOWJiU0v5X387/lShOl/Z5/atUMobDT5Hl7aWAwJ08zr0/GvYU5HA4ommVLC2+nXpr8adDx6+ptvtbT49aGqWFtNvzpwStrp5b+VtevWnWQVwJ94/m/TS/t6Vpgnit/t/OoYnbTTz934bU4JmAOnX4299qbZC6slFEuOl9d9tPjvtSREtj15enOmlxDaemXf5sdaV9bJDaaE39396NoFMeECX9g6731+FWXhOHRI1sNTqTzIPWq5HizfbkBvbmNb/CrBg8b/AA10+b32+FLk8BhdhAZfm/XX4UggW87/AApoYrX2W36+ftrQxNgPX5FRopY6wW56cvWkNlt8+2h+J4nb+/Tr1q69nccmD4Z+0CiyTSy9zDnFwuUsCQOR8DnzsBUpSSHimytWXX4flWtNPn0qynjh4scPh+5VMSzEGYCymMBi3h3awW++4O16XjuB4VosS2FxDySYLWUOoCkAtmyEAbd2/X7PnehvH2Gn6KsWGvwrfeC46X+FXnh/ZDDscPFLNKs88JmKKq2TRbliRsC1h1NDOJcAgGFjmgneRmnGFBZQqu5YqTGNwLg7k3ANZZIG1kVkTC3nWxiB8PjV0xPZDCNNPhYsRIcTHH32UquQWt4SQL/9xfTMN6rx4ADh8BLnbvcZMIwmlhGSw7za5Nsp/wB1buxNowb9YX59f0rX1hb+z462/KrxwDgWCw8+NaR3kXBKCc6hlGZA/eWAszAqygeXpUbg/YWORInkkxH/AFF2hMceYJHq0bYh8tlLKV08OptyvQ7yD22U4zLbz+b1oyrc9OVWLhfZGIQ4iXGTtEsGIaG6KDnyEKSBYm5JsOlA+A4VZcfHFHmaJpgql7ZmjDXzNYDUoLkWo9xG1Y3Gua1t/m1GMFwFnJ0NuVdG4/xcwd86y4MJGC2VmHeeFbsMo3a4Nh6UIxCRCaHBzYlo8XiELoiICqaMbP1+w3MXymhHLGrZpQldIEQ8EgjAMjC/MD9aRPx3Cw6Iqk+/+lD8HwhHw2JxHEMU8CYfEthyUGYMY2CtlFiSSxIFhyvUnhf0fQyrE7zYq2JLNAY4sypFbNE+JfJZSylTbw6tbW16EupivtNHA35I47WZyQBa3K9YeP25Ch3Dey8MeGxWJxuIkiXDYl8NeNQ2cxsEJVTrdmJA6bnnR6TshEeJLghM1jh/rN2C95YPkyclLE63tsDppWh1N/caWCvAPPaH0ppuPk7EVMxfZmJMZhIoXnDSSDPHPHZlVTcuGACOtlOgJ33p/jfDopZcZjMZO0eGglGHHdIM7umVWCrqBZiRsb67Wp++he0A5eMsedQpuIE86OcH7LYfFY2SGDFiaBIhLmjyl2ubd2L+HMCNW28S6a6Cu2PC4cK6LE81yLvHPGUdOhzABXB1Hhv9nc0ry3whljrkFy4qmGmqK0lMmWuedstGid3lQMV2d7zM8Y00JA9NbVgnohwbtHHFKUlPgYDXobb1XpFDapE+octbiU7E4IqbGopSup8Z4BHOvewlWB5qbj+hqlY3hDIbEGunJ0nuJHH1HyALUoGpsmEI5U00B6VzvDJF1kTG1enFmpsxmklTWUpRNSZLXFU8mMobeszGnXUSQjxJhlMd507+0POgQkpXemqLqRXgQ+MRp88/7U8s9ydfL30NC1sCpRzyKPGgkJrga/I/vSg++vzb4UOFKFUWdiPGgiCNNfL3/wB63ffX52oep2+NOqR8/CqLLYjgS8l7a+fz7q13R11209/9qbjYfPWpCkfPwqipiO0KWFrgX8vd/aiEDHINeVRoSvw+POnBKoPt+Faa4BF8k1ZGvvy/K4rbM1t6jrOvz1pwTpbzqVDWDcTmvVp7L9s44cI2CxuF+tYcuZEAbIyNvYdRe5uCCLncHQJIYyaYIT5+FQlisqslFoxf0mTfWsNLDAkUGFBWPDg6FWXK2ZrfaymwIHh89b5xnt5C0E0GCwhw64p8+JZpC7OCbvHH90G5F9hmNlF71UWRPn0/WkmNaTsj90vT/SiPrsuLGGIJwv1aJe8Fo9cxc+HXW2mm1P8AYjj64qTheCyd3HhXaeR2cWd1RyGtYW8bnmd6520K/Pwp2PDod/npQ7LN3DoHaH6R4g+MbCYXu8TMWgfEGTMDGhKLIibBiqjoL2PitTXC/pIgjjwAlwJkmwcZiRu9yqBkVO8CZTdyEG40ubGqYMKuvrp6VJh4epI6Uewzd0O8G7coI+IR4jDtKuMlaXwyZSuYkiMnQ5R1HnpVg7O9t7YeBJ4GaTDx90jrM8aMuUKDJENGIAG9+oteq5heDqEzWuaGY9HWisNg7pZeO9q1ODTDBdRK0zuWvmZi523/AO5zJ2qtdmO1S4LGJiXjMoQNZQwXVlK3uQdgTQHFZudQJK08dI0ZWO8W4i00ssraGWR5D5GRix1/3V0T/wCq8JdMW2ADcRSLuVlMh7vY+Pu+R8Tab2YjNXLmFarmkmXTRa+NdtTiOHQ4MxkOs74iWUsP4juZSfAALay9eQqxcK+ldUwsEc2FeWfDx91GyzvHGy5QqmWNT4mCgb31FxlvpzGtgUurDZc8T28EmEwuGaFj3WK+tzNn/wAYmR3KWIuP8S1yTsN6Iy/STBNjp8RicCHSVUWO0mWaDItrxTAA6kk6WOu/Wh4XAySG0aM5/wAqk/hVgwXYidtZCsQ/zG5/4j8yKZYpMVzSLW/0ur9bw0owrtDhY3SNXmzSM0gVTJJIwN/CpFtdyb9IvAvpCg7mTD47DHEI05xK2coRIWzEMP5lvf3kWNQouymGjtndpD/xHuGvxpZhRARGir0sPzq0cEicssQzwfjsRlmkk4coWQhozh7wSQWAFo5VUHW1yRluS3I2DXbftA+OeP8AhNGkS5EDFnc3tdncjUnKOvPU3obFimU6EjQdd76/Cnf2vJ95t+v8ut/yrohiS5ZGWR+ASMHKdopD6Ix/KnRwPEN/2XHrZf8A2Iqe3FXO7H3nr+lRDjnNrk7668qo4JiqbNL2WnO5jT/U4/8Ajekt2IRiHlxcag6WVC509So501JMx5nbz3pXcEqDrfTrtbW/t2tWhgg3yjSyzS4ZaezXAuHYVy3fYh2Ghs4jU6c1UajTYk0fxvCoZ9Y2DA7A2B2vpyNc7GDW7b2ubb7WNred7b1KwchTLYkaG++/8vs9K6oxUfBzyblywxjuygueXkRQjEdk2G1HsJ2jdbjUjTLfXpfQ+2i8fHoG+1GOeouOlr/GndC2znM3ZpulQZuAOOVdcWXCvs5X1Ab06Ur9mwt9mSM+tx+RpHCL8oZTkjisvB2HKosnD2FdxbssH2UH0YH4XqN+6ccZzOl23sRYA8tOdTeHG2Os00cVbhklr5bDzpv6m3Wur8c4SGFwNaq7cJFK+lgMuokyqdzptSu4NzpRD6qbfPP+1OLhWuf0rdpB7gMEB00+TWdwelE1wp0+dh/WljCnX0o9pA7gL7k6aVsRb6UV+pnSlDCb03bQO4DFiPTypYQ9KKDCnT3/AD7qcXAsdAPKmUQbgsA32pS3sNL/AN70aXgshIsp91J/Y8g/lI1o6i7IEqD935vWwD90b3okcEwP9K0uFJ/ChqbYH5D93latd2bDSiq4Q1v6noPnejqbYF90fF4f6a04kW3hHT30VGCOvz50sYIm3v8AdW1BsCxFv4R/ben0XVfAN7/09NKIfUjr7/fvTycLa6262Hz7aOoNgfFa32B0v6/2qfhpACP4Y2ty5f2qVBwKQjQefu/vRCDsxMxGnnt18vbRoFknhHFUG8SEegta/T4VZ4uDYbFDwqqMeRAtrtryoFhux09ug9OV+vrrRrAYePDEd9iYY/8AXIinTYWJ8qnNwq0+RoqXxwVRuG8NLuj95nQFmXunCgL9piQn2QbgtcDTnT0nZ7hhyjKo7wqqeO3iZAwW55kOrC+4I01ov20k4fIgljlcyxFrmBGYeMeMs4XKNCC12F1J5kGqTNAlzEIJnKJ3qJLLa8YCP4Vz6qEWVcqqWykHwlTSRnsrodwp+SLxbsnEWhGFdWMriJVY2/iEsACzCwPgIIJvtpqKJxfQ7i/+68EQ/wBTOfcFt8aY4DKsWLw+LWKHIEksjyk3dBfcJ4ZQGSwy2NrjU1a8b9JsjG3/AEsdpDG+kk9ls2WVGVlDqSLXA0zDQ3tU57uXCVFI0lywVhfomwy276eWQ9I1VB72zfhRnBdjcFD9jBiQj+aUmTlvlPh9woRJ20xbswjd2I7tl7nDr4lbKHQh0dgRmIV7lTl28QprFdoMXKfA+IKSRyBTmENmizNnQI3JAmZGuT4su4oqNekK237LXNgJbALAqKOQQKLemwoJiMG5LqFQncqCpKi4N7b2/Wq20s17TCNmitFJ30hfSVgY5yDcWGgzi9wwuLHVtsecLOkwfD3hBYJCNHiZ373D3DWU5WOW97gJqdDVNtVdITW/YcxEDBgTEBYknbyuPID86jWAUgxDS4JsNCT066VfuI4RJUSWJg0coDK1tCrgEH8PdVVxOBNmN99T52PX/dVYOM1aJyTi6YOULmA7oXyjoNtb7c7UgItr92tswbYbAkWt0ubeypy4Q5lsRfKLG3K2g2pCYUlbX0uFtbqb79LinpC2RzCub/CGgtY2/mvbW3+YW9KQ2HTKP4Y6X03F+Vt9fhRFcIwbfcX1H3L20/20hsEcl76b++43/wBtakayIIEDN/CW+hO2lhz01Gt6cVfs+Da3/rpYcrjX2VJbCnM2uoU623FtvdWPCygG/Tl/l09bDStRrIhiJzeHdQOvIG9+ZsL6Vsxk5bJbmPRQL26DS9SzGwLC48I6dPDp00NLXDMLa8jy6rc266G1E1kBoD4/Dvv5agj9PbSlhbNH4dQNNtRc/wBvZU9sM/iufXT7oB9nL3ViYZrqQdlzDTazHS3PWsYHJA2U6aE392/41KXPmBAtbxWvyY7XtoNbVKGGazC40Ntup1sbeVTIOFSFgOvh2+6enrzoWkYjYLFSIvPTw3vzvfbryq14HH974ZF1sPUaD4HpQ/C9nZGW7GwPiN9Nbkb+2isOEihN2e5AA09LfhUMkoPjy/wUhGS/Qi8Q4GbZgLr1/XpQM8D/AMpqw47tUEXKpCjbqar/AO+AGmb4CjjeWvqSNJQv6bKCvChpfrr6UteFj5+NW4YfbTnet/VvLyq1E9io/svT59tLHCxrVuTCg20o7w/goYE5b21tt7L0snGKthVvhHNhwvypX7L8q6NHxXhy6SLKrDcZQfcRSzxrhnST/hU3l/6v9imn5X7nPcPwm52q2YHgASJpFiMrLqFGmnM0XXj3DBsJP+BqYvbPAqLKZF6WjNJPNKvpixo41/ykimS9t3jJRcFBGymxDgsdOu1GuyfaBMdKYJ8LGDlLBoxYabgjlv1NVDjcvfTu+YsCdCRYkXJFxc232vVm7BdooMGkiyhgWbMGVb6WAsdb8vjWywqDcU7/AFZoS+qn4HO1HZqONjlGlU+Th1uVdMm7X4B9G7w/7DUNuOcLPKT/AIVseaWtSi7/AENLGr+lo5+MAOlbGBHSugftzhfST/hRHheBweMRmgzWU28S21sD+dM+ojFXJNf+CrE3wmv3OYfVBSvqgq48U4UEJ0oS0XlV4tNWiTtOmCYcIL/Psqz8I4QGGgGa2l9s3K/lQ9FtyqxcEnsRSzbUXQY03yUniHHcQkjxRO5IR8pigUWdGYAsHQlkIC3IIylrXNtUftnEyPHlGJys7wsrTGPxBBp4GBWRSHOoANgAtwaK9vsD3c4kDT5WOfLEtwIpARirGxsfADZvCQTVblwaMzJ3GJeSS7AyNlLShGzWzMLsGdWswZiHK21BPPw1ZfxwN4qeVowshj7yHunLyOZC6NtKFKnMpE0ZYFifCCFGtPxt3ZKJisPGM5de7XNlJlZvDZiLK0SFftNkl00zComBiztDIsMARw0LBmupdUJLNe7ROylSvMkXB1NSoI2jRVfE4de7DrtdjHKsWZCLqx8LsQAtwyOLg0WCyJFjDIYc0mIdXXu3WNApRspTLHZSrjuz9kWJFwSNKbw0NlUyQSkw6OS+UCKUWiZVY+EK8gOgyEOL70SdkaRv+qkZpJBMO6jJvIvfDOgRTdgcjaFbiU3N1oejhu6lkjnkQpkmuxVbZyqmOQWAS9vCfCGWxJogHsRw5klZBBChZu8iDnNZ8ObSQhrG4Yqw7tjl8S2J0JcbGhVRhLh0STKrrGmdlDJJ42Qvd8olaNg33U0aymosEDRgh8MjPhiXkDMLvGwC2MdzmClgwddADfXepMV2JAkw8SSJFICLaPHIiFxcJllBVmZbWylyAbiswkTvQI7jESNJEuTKqmxjWYEDvCh8G0is17EWy7U7HCrMUWLEs0rGWAu2QtmTwt9pVZhILFxfONBlNqXJxAOyu+ICn+NC4RLgBw7Ag+LPE7SMNvDfwi1qf7K9kJ+JSSIkskGHgfRmHj8QDeBCBqwCvm0Fsp1JICTmoK2NGLk+BUGHVykiYWILIRrK4Ns09kuSraXRomNsxDLfKSCWUw7RL/iYZGQOyKdGKSxX7psxVrHVRcZg/MXBPQsP9HOFhvmfFSlrkkyBRdlysQEQW09x1pjF9hcCrJJJJNEE2zTIgOv8xKXf2k9KRZkxnAE/RrxlGD4F3DWUzweErZSbSQEXOqt4hYm4e9EOKwKC2++npremIcHwfBsrxSxB0Byn6y0pH2tQocj+ZuXM1LmxAmjEsVnje5Vl1U3PpuLEe+q4OG/ySygvLHff8fve++X41oKlt/1+16W+z8ayadg4OTa5sejHTl52phMWQoGW9jb25r7W30tXUQJByX8rHrvrbcelaTJYX66+lNjGG/2eV/YGJOttuXsptMSQB4bgNm9/LbyrGJJyf/z5/a/SkMFsOut/hb86b+sNc+E/Zynre2h23/SlDFHw+Hp/68tNL7+ysYeyx3Oul9N9rG3tvbekoE09Df1/l9lN/Wjr4eQv6ZbXOnnen8EScoy7XHvGnt1vWMLTDqc1r8svwv8AnRrB8EDEHXLfX05ct96I8LwQALMN/wArfPtob2m7TLAvpsBUHkcnrEqopK5BJcFBEPEbny+FM4jjkUf2Qq1yHi30gliQp91VjG9ppH51KUsa++VlIwm/tVHYuK9tkF/Ff21TeK9uCb2Nc5mx7tuajtITUpdZCPEEVj0rfMmWTHdpHfmaGHizdTQy9arnl1c2yy6eCPQPeX+fWtib9aF/WBb59tK+sLXsnl0FoZNvnerhwd/A3p+dc9ixI0qz8ExpHpvrt7fKpZobR4Hxy1kUzicn8Vqil66vN2Uw0xztCASP5TYeuhpOC7H4WIgiHMRzclvhsaj/AFcCv9PI5V3laz11PtRhsJFh2eXDKwAsCqhWBO1muD7q5C2JFza9r6X3tyv51XFl7iuhJ49XRKzVmaonf1nf1QSiXeszUa7B4HD4nEFMQ2y3VL5c5vqLjXQch+VdBXshg0fMIBflqxH42NQydRGEtXZWGGUlaOSZ66X9FZ/gS/8A7P8A4LRfFdnsPKtmw6eRC5T7CLUzheDDCBjh1dQftLmup0+0VN7HzFq58uaOWDguGVx4njlsDu0jeI1VpJKl8axbEm9AGn1ruxx1ikcsntJsImbfX52qXg8WVI1oAZqXHMLinFLZxeSTE4fLFIElU5kLAEX2texK3BIzAXFzvciq1h+wGNlt3uLjXKQUt3khUCwG5W5yqouLHwjpVh4DGrWB+fOq3xTiE0U5ifE4s6FSsYyWlD6KCq6oyXItc3teuXJCnUeC+OT9h7A/RlhgD9ZaXEFrKVBMMdgbjwIb388351Y8P2MwOhOHy5bnMZJbi/2rsX521vvzrmGGxsyHOBjW7uVyxaZ0LwZC4uufR1XK9lBBBJOlbxEmJxLPG3iWSGORe9lMgXxxoZoyufQuGDR6hQzXtlqDxNvz/P3LKdeiZ2uxmEWRUwmKYLC8TafxNR4D3Ml90TL4djbc5QKEzlWzRrJiZY5EkYZVIUSZ2e+Xu1zRsURyBlC5r65a1jOIOrLL/Ais8mHlSNSxAa5dXjJs8f2soBIFrX0FR5uIsqSxfWsxiIWLKilJUVTF9sC/+E50bTKCCbgCrxjS/n+ibfJLkw8YXvGwspsCG717ZMgijJKs+Zgkt1uQqgSAGxANPYbDvmZY8Lh1eNldc7CTwyM0sXjCnOpT+HnLBbFb2axqEcSJHsTi5I5oibXNxKE8RsAFlRTGl7WGUC+q0jEwqIw64Uh4GjEvem6i6BSGR3uUZyrBrAKGtci1b9TEqa5BLYiBUmiCMqa5u7WN0JDuPHy7xiCGjZTYnVvBcR7t1YYue8T90zwi2bDXciRWtcgE3yvyew2p2fAuhaDuYEMjTd2WJJDI4vDnyXMiZLKxyqQ+5DCokXHJFyzd+i94yrKFRWkBiSyTGNjZiUdhmFgfED57yjeA/J2txpDIk2IbNAJEcqq5WBGdszImaE6jObEXHMaxMYHkk71sKWYkofrEwcr/AB40H+IWsEkBjLEDSQXA0YjoIgEZI55mki70RCNHZWV8oUqAhOSUZgbkWIGhuaewypKwLRYqWOezKGkJu8euJXNnRX8IzBjtYDKaWkvC/n9hrb8mY3vVBiy4eBlXv4rZle0byHKjkC0g8SnNYsEXc2NG+w3E1E0uEeaORcQTPDlstpCoeVAuYlRqTYgWKNpqKB4PhrBFY4aJjGXJu1+9jaASKTlDKWCHOj3sbWANrVnE88bIFOFhOdmhkW5CyokYDkjKvduQGD5bDO+g1WtL8GXwyz8bw7o9rjXTUfdOnLqKrnfuFLZuef2hrb9bnarPLxOHG4aPEqLB1GZdfC40kX2EG3sNUrGSxg89xffqb87bWrpjK4pnO1Ton/WGz2zC+W4NtLFS1rW8zWJiGZVGYWJy7dNRc2/zUF+tJf8A2+f2tbEa7bb1sYpNL35X36HNfXrbajZqDn1lwT4hfLn1HQG2nI2vWNinUA5h/Ly6rpy1sNKB/XI+nTr903tr9629NLjFstxyN99/5Tv16VrNRYjK128Q08G3IC/sFlolw3FG63Ydduig+3TSqS+LXxW5gZd99L89t9/Knkx6A6X5238st9fXatZtTt/Dp88ZFxf9bVQO3nCWkF+mlM9nu0yoba7nfppbn61dJO7xSXW17aipKOjb9MZu0vlHnjH8JKk6ULkiIrsXHezlibDnVM4nwPfSo5ekjLmJfH1DXDKWa1U/F4IrUFlrzMmOUHTO6M1JcGqytVlSGOrjGbetb+uH59KBfWNBr86UvvzrrX0VnjUHocWbir/2YkujacvxtXJYMSQRrV87K8ZRQVZgL6E+7WhLmNGXDKdjeIyJI4SR1AJ0Vyo3PIG1OwdqsYgsuJmA6Z2P41K4j2PnaVjHJDIp1vny+egOvPfSo/7lYvrF/wCUUGk/IydELG8Znm/xZpJP9Tlh7ibVGE9GB2Hxh/8Atf8AkFPR/R9jjbwxgdTILe3ShaRvIDE1KEtN8SwhhlaMsrlTYsl7X52uAd6KcA7LYrGI8kAVghykFspJsCcoIsdCOYouSStmSvwQBNRPD9p8XGLJiZgP9ZP4mph7A40bqg/3im/3Ixf/AOL/AMgoXFm5RCxPH8TIbvPK3rI34XrpX0Q4pnhnLszEPbxMW/7a9aoX7kYvrF/5BVx+j8nh6ypiLWclwyMGF8oXKQDcHTfb0qWaO2NqKHxyqabE9rGszaVT3xGvxox2m4kJGax+dqq7A338vn310rhJEfLJvf70pcSb/wBfOh2tiazW+/nWsNFz4BxLUev4mp3bl5cqyRSmMlLqFQNnkiZXCZt1PhuNNwRsTek4HEFDvsf11q2fthpIHjVlDlfAXvbMdr5SCPUaiwNJkjtygxeroryNGxS0uKkRwY1VFaNSUVLIAECiytMhVc1rA3IJFRsTw4d0THh5c0Z8LSOLFVzyt4O98QaF0bLGvJiGIJrIuD8QdixxEMYaTv75spE5zfxFCI1hdm0GXQ8rCpR7LudZuJnUDMqqxDKq2yfaSw3sOQNqj9XpMtcfbRrDwKxdRBh1SZDMhz58qvaFo1IQk93Ic+UEFch1YbxocXlkhkfEwxyRs2FksoPhGfK7gNaWM3yFgoAAW99Kcbsnw9V8c88nmCq766XDbWt7aeg4RwxCf4bvqL3kK7AgG0eW2l/W9HWb9A2j8gb9oxxKY1xTnu1WaHIRYSMqrNGSASNGYZlOQ5Be99CEvdvMjJDipUlzQsHLIWAA7oIwYAuiqt1N08A0A2uPZ7h/DCFAwcJA0GcGS3X/ABC3Wq/xtML9ZlRZ2w694jrFEpAjdFlQMAit4wyqcqlfDL1WwH1J8oP0vwBZA5iy/V17yGKOXvCyOSgLHvVU371GWRbgFlGQHTUUvhMmOxQlOFwKmKSSQMVBtGzqqyBSSqkA2IFzlI0tzREiyCKV0xMhKPHITmdQ/wBmJlYFboWYAx5h0vrRvhXHn4YuJKYZhhiwkOZwGUZu7db5iGYMpUAagqAxNLkuuBo0MzcM4y/ikMEDasQ7RkXMiuWOUv8AzIrjQZWvYC5Jh/upP4zLxBEuxktHma0ul5NludSLi29XTifCHxMaTQOWjkTMptyPIg8/I1VMV2XxXi1Y69N77m/sp444tef8E5ZJfBFl7M4fODJjJXPMAfaAt4SWkbQW28/SoycH4dGtx30ljmu7ry0/lQNa52vap/7oYgkHxbX25k66fGk/uZPa2tttv8w5/G3lT9qHwL3JfJGi4kkIMeHjKqRcqXLX8Nr3Ym2nIUImxDuoFr3bTXnbarB+6EwYb7HW3QEAb9B8ab/diZVB13DWtzuRv10qlC2gGs73Jy9G3GygjfmPLyptXdQulwDca/eAsPLa9Hm7Py5j5WW9uTA8uQ/Wop4W5Cg8zbbbKNPXQ1qZrQKZ3uwtsuU69Lanqa0zuQvh8xr90WPpteiT4Frtcm+W503va6noaS2DKhfF5bfeFzbqNbGhQbB7O9n8PUnXbOLe3cW9aU7Pe2XU3G43NtAeVrDTzqccGfGS3UHTcLYi/S9hb0pb4Q3HjuRcjQXJGXUa636+VajWC0mcZiBoTffax1sOe9Wbg3aOWJwbWsST4h1FxflqQLedBpMNYOM32Tblrc2JB5bUjIcyjP8AaG9hzOtxz1G9YD5OscP4xFiVyuAG+zfz6UzxHgF9QLjqK5lhcW6DMH/ze0G2/XW9XPgPa5gQrMCLDl963L261qa+0D/IK452WuLqK55xXhDRkgivQ2ExMGJW6sATpQPtJ2TDgm2ttDU5qGT6ZcMpCUoco89vHam6t/H+zjxk6VXDgzXm5ellF8HdDPGSLMLW+fbTgA1+FbXUDT5H96kKd9N9fh8eteseeNIBp8+lPo1r29lLU7afHy+HWnRz0+RRAbXFsLWJ/pSxjX+8ay+2nn7P00rAu9EBJweOYHVjV84ZiTPA0Szd05+yxF/Yegrn6D8Pk1JhxLLt1vQatUbwzON9jcZAxZ071SSe8Q5gfMjcGj/0UYiaOZ1PggILPnW3j0AINr7aEeVQIu0Uy6Bj7/Om5u0MzCxY79fhSPHtHWQylTtFx7W8VQsRG3h5fnVFnxj30Y0zNj2YknW9RHxem1PFKMUkK7btk04x9fEfKm2xLHcn52qE2P308/fTB4gdPbRs1E9je/wreVfn4UKfiJ108vdSG4qbjTz35fppQsNMNZF19dPSt92lx050APFWsR7Pn3Vr9qtfztbf41tkbVh8ItvP+v6UsFfw/rVbPFm6fN+nwpJ4q1/69b8/bQ2QdWWTvNteevpTLMOvL40A/abEAez3eXtpa8SYknqOvK29bZG1YcjiU29n53+NqK8N4D3hFh069Nbe2oHZ8F8oPXT4V1rgWAFzpoBdvM6WW/T9KE5qEdmBJydIgdn+zgjAZuX6ajpvUTtVwsSypNDDMkqEfxYpIwTbnlL76b21GhvVrxTN7Bt+lqEYuVhXPByyStlZJQVIrJGHhVhLFjCHz5gyooHfEGRUZFBVSVU2DAaCheN45gGbMcI8jC+sssjDxEFjk7wrcsASdyQDuKOY/ikqbUBxvHSb95FG/wDqRTv6irdle/8AIndZJwnb9YkWOOPIiiwUXAA6AdKU/wBIJ+78KG8Nx0LzIv1dbsQvh03P3dufSm/pCyROUjULbe1NrFehbbJsn0hnoPdTY7fk1zV3JNP4aIttQTXwM4/k6RH24J5n3n21Ii7Yk9fx/GqpwvgjtrapsuGSLfWnr8CFk/ei+4U+qr+lYePxn7UUZ9hHrsapGK4sF2FCpeMtWbSCotnSH4vgjfPDb/S35H9ahyYjhzW8Todb5kJHlqpNc9PESedbXFE0t/AdS+tweCW/cyxsdbDNY7aWDWO9CsfwGaMqTGbfzb66nX3WqvJPRPB8Wnj+xK6+WY2921NYKYMxPeIGBU35fnUKbHWYaaXN99uXtq6w9onYWljilHmuU+9aXIcHKRmheM9RZx+RtStN+GFSryjnwx4trv7evu2rQx4B8rHrvrb8qu0vY+GUfwZUPkfCd77HnQnG9isRGb5CdtvLz9lSccnplVPGQ+GdpGjtYm+n53/Kuodl+2qyeCTUG2/xrkbcDnW3gO9/6VZuy/BcRnHgPL89+u/wpobSVTQs9VzFnUeMcEjnTMouD76Hx/Q8pALShSRcjLexO4verb2awrIi5/5fibbfn7BR/wCvrXJnz5E9YevZbDig1cjyeJyANfk/2p1cQdfFtp8D7ulBlkGnx/KliQfPp+tdCyoR4wymKvbXz9340+MUddev4C/pQISClhxr8KdTFcA8uJtbXy+eo1pxcXoTf5H96Aq4+Hxpeca/Cm2F1LAuM8+XTz2tWmx+h152/O9/ZQPOtx0+bVrvBbz/ADv+lHYGobOM13+HXy9tM/XPPn8mhBlF/L+n60gyD59dfhQ2DqFXxx68r+78KjvjDbfp+HxocXHz8aRnGlK5jKBPbEHXXy939qYfEba1EZx8PjSCw+fT9aR5B1jJTYg66/POkGXbXy+ffUUkfPp+tJLCpPKx1jRJMpsTetd6bjWomYVhcUndH7ZJ7023+b9a13pvv871DLitd4Pn41N5hu2TUkOmvOnEkN9/L3391DhIKUJB8PjWjnM8RcezvFMhW55/pXa+yHaONtGYajX4fPtNeZ1xFtvnrRPAcfaM6MR03ro72PJHWRB4pRltE9ath1cXUgg9KF4zhh1riXAvpOkit4jy6+29dE4P9KUMmjke0W/D9KksU4842mgucXxNUTMbwi/Kq1xLs2Te1dAw/HsNKLgHXoQf60qT6u384B/zAr+Iq8eomuJxZJ4ov7Wc67I8AZcWjMNFDN7QNKr/AG8w7NKxrs+F4YFcOtmHOxvodOVVXtPwAFmuPQ08M0ZzaXwLKEoxtnERgzerH2d4WWYVYW7Mi+1HeDcHCbDWr61yyblYifDZI/DVG40x+NdK4phrLXO+Nwb0btWgLhlJxbG+pobK5o5jsMKEywVx5oyfg68UkRhMaeTEGkmGtiKueO6LPVkyHFGiEGKoOiVISuuEn7OecV6LDh56KYacaVU45SKlR4s1ZSJOJdIJEO9qL4LEIuzEejEVzxeIkc6cHGSOdPshNWdYw/FIreLX1AP4ipo4/Co8Nvw/CuNHjx60xLx89aSWj8jJSXg7Die1a2+17qGN2tX73xrksvGiedRv2n50m+OPihu3N+SKoFKC7+lv61lZUYpF2OKm3lTqga+341lZVUkI2OIu3pb+tOWGum9/j/asrKYQ2PytSWH43/pWqysYbY6/PzzpttrVlZQYyElvn0pvp5VlZU2OhJPz7LU01ZWVKRRCTz+d6S1ZWVFjobbnSTWVlRZRCCK1asrKmxjVq3asrKFBNgUoVlZTIBi0/DOy7E1usqkW14EavyG+G9oZ47ZWIt51eeCdtpzowDA9f7VlZXp4ZOS5OHLFJ8F34VxUPZu7CnqrW/KrhGBKgzDW2/P21lZUurSVNB6d22gdNgFvTuEwi1lZUnOWvkdRWwzxXDCxFUDi+CXWtVldXTNuJDMqkVbHYNaCYjCLWVlWaFTIT4cU0YRWVlTpFE2ayClAVlZWCbNaLVlZWMNNIaYkmNZWVGcmVikMNKaaaU1lZXFOTOiKQ2XNJzVusqLbKUf/2Q=="/>
          <p:cNvSpPr>
            <a:spLocks noChangeAspect="1" noChangeArrowheads="1"/>
          </p:cNvSpPr>
          <p:nvPr/>
        </p:nvSpPr>
        <p:spPr bwMode="auto">
          <a:xfrm>
            <a:off x="171450" y="-781050"/>
            <a:ext cx="46101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744538"/>
            <a:ext cx="8605837" cy="11699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>
                <a:solidFill>
                  <a:schemeClr val="accent1">
                    <a:satMod val="150000"/>
                  </a:schemeClr>
                </a:solidFill>
              </a:rPr>
              <a:t>AJAX - Server Response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822325" y="2138363"/>
            <a:ext cx="8416925" cy="4987925"/>
          </a:xfrm>
        </p:spPr>
        <p:txBody>
          <a:bodyPr/>
          <a:lstStyle/>
          <a:p>
            <a:pPr marL="681038" indent="-681038" eaLnBrk="1" hangingPunct="1">
              <a:buFont typeface="Times New Roman" pitchFamily="16" charset="0"/>
              <a:buChar char="•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N" sz="2400">
                <a:latin typeface="Times New Roman" pitchFamily="16" charset="0"/>
                <a:cs typeface="Times New Roman" pitchFamily="16" charset="0"/>
              </a:rPr>
              <a:t>The responseText Property is used when the response from the server is not XML,returns the response as a string.</a:t>
            </a:r>
          </a:p>
          <a:p>
            <a:pPr marL="681038" indent="-681038" eaLnBrk="1" hangingPunct="1">
              <a:buFont typeface="Times New Roman" pitchFamily="16" charset="0"/>
              <a:buChar char="•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N" sz="2400">
                <a:latin typeface="Times New Roman" pitchFamily="16" charset="0"/>
                <a:cs typeface="Times New Roman" pitchFamily="16" charset="0"/>
              </a:rPr>
              <a:t>tTo get the response from a server, use the responseText or responseXML property.</a:t>
            </a:r>
          </a:p>
        </p:txBody>
      </p:sp>
      <p:graphicFrame>
        <p:nvGraphicFramePr>
          <p:cNvPr id="11267" name="Group 3"/>
          <p:cNvGraphicFramePr>
            <a:graphicFrameLocks noGrp="1"/>
          </p:cNvGraphicFramePr>
          <p:nvPr/>
        </p:nvGraphicFramePr>
        <p:xfrm>
          <a:off x="801688" y="4846638"/>
          <a:ext cx="8489950" cy="2103438"/>
        </p:xfrm>
        <a:graphic>
          <a:graphicData uri="http://schemas.openxmlformats.org/drawingml/2006/table">
            <a:tbl>
              <a:tblPr/>
              <a:tblGrid>
                <a:gridCol w="42449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449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PROPERTY</a:t>
                      </a:r>
                    </a:p>
                  </a:txBody>
                  <a:tcPr marL="90000" marR="90000" marT="4680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DESCRIPTION</a:t>
                      </a:r>
                    </a:p>
                  </a:txBody>
                  <a:tcPr marL="90000" marR="90000" marT="4680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07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RESPONSE TEXT</a:t>
                      </a:r>
                    </a:p>
                  </a:txBody>
                  <a:tcPr marL="90000" marR="90000" marT="4680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get the response data as a string</a:t>
                      </a:r>
                    </a:p>
                  </a:txBody>
                  <a:tcPr marL="90000" marR="90000" marT="4680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RESPONSE XML</a:t>
                      </a:r>
                    </a:p>
                  </a:txBody>
                  <a:tcPr marL="90000" marR="90000" marT="4680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4500" algn="l"/>
                          <a:tab pos="893763" algn="l"/>
                          <a:tab pos="1343025" algn="l"/>
                          <a:tab pos="1792288" algn="l"/>
                          <a:tab pos="2241550" algn="l"/>
                          <a:tab pos="2690813" algn="l"/>
                          <a:tab pos="3140075" algn="l"/>
                          <a:tab pos="3589338" algn="l"/>
                          <a:tab pos="4038600" algn="l"/>
                          <a:tab pos="4487863" algn="l"/>
                          <a:tab pos="4937125" algn="l"/>
                          <a:tab pos="5389563" algn="l"/>
                          <a:tab pos="5835650" algn="l"/>
                          <a:tab pos="6284913" algn="l"/>
                          <a:tab pos="6734175" algn="l"/>
                          <a:tab pos="7183438" algn="l"/>
                          <a:tab pos="7632700" algn="l"/>
                          <a:tab pos="8081963" algn="l"/>
                          <a:tab pos="8531225" algn="l"/>
                          <a:tab pos="8980488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</a:pPr>
                      <a:r>
                        <a:rPr kumimoji="0" lang="en-I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 	get the response data as XML data</a:t>
                      </a:r>
                    </a:p>
                  </a:txBody>
                  <a:tcPr marL="90000" marR="90000" marT="4680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696913"/>
            <a:ext cx="8605837" cy="12668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3200" b="0" dirty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AJAX - The </a:t>
            </a:r>
            <a:r>
              <a:rPr lang="en-IN" sz="3200" b="0" dirty="0" err="1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onreadystatechange</a:t>
            </a:r>
            <a:r>
              <a:rPr lang="en-IN" sz="3200" b="0" dirty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Event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>
          <a:xfrm>
            <a:off x="822325" y="2138363"/>
            <a:ext cx="8416925" cy="4987925"/>
          </a:xfrm>
        </p:spPr>
        <p:txBody>
          <a:bodyPr/>
          <a:lstStyle/>
          <a:p>
            <a:pPr marL="681038" indent="-681038" eaLnBrk="1" hangingPunct="1">
              <a:buFont typeface="Times New Roman" pitchFamily="16" charset="0"/>
              <a:buChar char="•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N" sz="2400">
                <a:latin typeface="Times New Roman" pitchFamily="16" charset="0"/>
                <a:cs typeface="Times New Roman" pitchFamily="16" charset="0"/>
              </a:rPr>
              <a:t>When a request is sent to server, we need to perform some actions based on the response.</a:t>
            </a:r>
          </a:p>
          <a:p>
            <a:pPr marL="681038" indent="-681038" eaLnBrk="1" hangingPunct="1">
              <a:buFont typeface="Times New Roman" pitchFamily="16" charset="0"/>
              <a:buChar char="•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N" sz="2400">
                <a:latin typeface="Times New Roman" pitchFamily="16" charset="0"/>
                <a:cs typeface="Times New Roman" pitchFamily="16" charset="0"/>
              </a:rPr>
              <a:t>Three important properties of the XMLHttpRequest object:</a:t>
            </a:r>
          </a:p>
          <a:p>
            <a:pPr marL="681038" indent="-681038" eaLnBrk="1" hangingPunct="1">
              <a:buFont typeface="Arial" charset="0"/>
              <a:buAutoNum type="romanUcPeriod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N" sz="2400">
                <a:latin typeface="Times New Roman" pitchFamily="16" charset="0"/>
                <a:cs typeface="Times New Roman" pitchFamily="16" charset="0"/>
              </a:rPr>
              <a:t>The </a:t>
            </a:r>
            <a:r>
              <a:rPr lang="en-IN" sz="2400" u="sng">
                <a:latin typeface="Times New Roman" pitchFamily="16" charset="0"/>
                <a:cs typeface="Times New Roman" pitchFamily="16" charset="0"/>
              </a:rPr>
              <a:t>onreadystatechange </a:t>
            </a:r>
            <a:r>
              <a:rPr lang="en-IN" sz="2400">
                <a:latin typeface="Times New Roman" pitchFamily="16" charset="0"/>
                <a:cs typeface="Times New Roman" pitchFamily="16" charset="0"/>
              </a:rPr>
              <a:t>event is triggered every time the readyState changes.</a:t>
            </a:r>
          </a:p>
          <a:p>
            <a:pPr marL="681038" indent="-681038" eaLnBrk="1" hangingPunct="1">
              <a:buFont typeface="Arial" charset="0"/>
              <a:buAutoNum type="romanUcPeriod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N" sz="2400">
                <a:latin typeface="Times New Roman" pitchFamily="16" charset="0"/>
                <a:cs typeface="Times New Roman" pitchFamily="16" charset="0"/>
              </a:rPr>
              <a:t>The </a:t>
            </a:r>
            <a:r>
              <a:rPr lang="en-IN" sz="2400" u="sng">
                <a:latin typeface="Times New Roman" pitchFamily="16" charset="0"/>
                <a:cs typeface="Times New Roman" pitchFamily="16" charset="0"/>
              </a:rPr>
              <a:t>readyState property</a:t>
            </a:r>
            <a:r>
              <a:rPr lang="en-IN" sz="2400">
                <a:latin typeface="Times New Roman" pitchFamily="16" charset="0"/>
                <a:cs typeface="Times New Roman" pitchFamily="16" charset="0"/>
              </a:rPr>
              <a:t> holds the status of the XMLHttpRequest.</a:t>
            </a:r>
          </a:p>
          <a:p>
            <a:pPr marL="681038" indent="-681038" eaLnBrk="1" hangingPunct="1">
              <a:buFont typeface="Arial" charset="0"/>
              <a:buAutoNum type="romanUcPeriod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N" sz="2400" u="sng">
                <a:latin typeface="Times New Roman" pitchFamily="16" charset="0"/>
                <a:cs typeface="Times New Roman" pitchFamily="16" charset="0"/>
              </a:rPr>
              <a:t>  status</a:t>
            </a:r>
            <a:r>
              <a:rPr lang="en-IN" sz="2400">
                <a:latin typeface="Times New Roman" pitchFamily="16" charset="0"/>
                <a:cs typeface="Times New Roman" pitchFamily="16" charset="0"/>
              </a:rPr>
              <a:t>  	200: "OK"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idx="1"/>
          </p:nvPr>
        </p:nvSpPr>
        <p:spPr>
          <a:xfrm>
            <a:off x="822325" y="619125"/>
            <a:ext cx="8416925" cy="6507163"/>
          </a:xfrm>
        </p:spPr>
        <p:txBody>
          <a:bodyPr rtlCol="0">
            <a:normAutofit/>
          </a:bodyPr>
          <a:lstStyle/>
          <a:p>
            <a:pPr marL="681038" indent="-681038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IN" sz="3200" u="sng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Using a </a:t>
            </a:r>
            <a:r>
              <a:rPr lang="en-IN" sz="3200" u="sng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Callback</a:t>
            </a:r>
            <a:r>
              <a:rPr lang="en-IN" sz="3200" u="sng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Function</a:t>
            </a:r>
          </a:p>
          <a:p>
            <a:pPr marL="681038" indent="-681038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681038" indent="-681038" eaLnBrk="1" fontAlgn="auto" hangingPunct="1">
              <a:spcBef>
                <a:spcPts val="0"/>
              </a:spcBef>
              <a:spcAft>
                <a:spcPts val="0"/>
              </a:spcAft>
              <a:buFont typeface="Times New Roman" pitchFamily="16" charset="0"/>
              <a:buChar char="•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callback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function is a function passed as a parameter to another function.</a:t>
            </a:r>
          </a:p>
          <a:p>
            <a:pPr marL="681038" indent="-681038" eaLnBrk="1" fontAlgn="auto" hangingPunct="1">
              <a:spcBef>
                <a:spcPts val="0"/>
              </a:spcBef>
              <a:spcAft>
                <a:spcPts val="0"/>
              </a:spcAft>
              <a:buFont typeface="Times New Roman" pitchFamily="16" charset="0"/>
              <a:buChar char="•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681038" indent="-681038" eaLnBrk="1" fontAlgn="auto" hangingPunct="1">
              <a:spcBef>
                <a:spcPts val="0"/>
              </a:spcBef>
              <a:spcAft>
                <a:spcPts val="0"/>
              </a:spcAft>
              <a:buFont typeface="Times New Roman" pitchFamily="16" charset="0"/>
              <a:buChar char="•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If you have more than one AJAX task on your website, you should create ONE standard function for creating the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XMLHttpRequest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object, and call this for each AJAX task.</a:t>
            </a:r>
          </a:p>
          <a:p>
            <a:pPr marL="681038" indent="-681038" eaLnBrk="1" fontAlgn="auto" hangingPunct="1">
              <a:spcBef>
                <a:spcPts val="0"/>
              </a:spcBef>
              <a:spcAft>
                <a:spcPts val="0"/>
              </a:spcAft>
              <a:buFont typeface="Times New Roman" pitchFamily="16" charset="0"/>
              <a:buChar char="•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681038" indent="-681038" eaLnBrk="1" fontAlgn="auto" hangingPunct="1">
              <a:spcBef>
                <a:spcPts val="0"/>
              </a:spcBef>
              <a:spcAft>
                <a:spcPts val="0"/>
              </a:spcAft>
              <a:buFont typeface="Times New Roman" pitchFamily="16" charset="0"/>
              <a:buChar char="•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function call should contain the URL and what to do on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onreadystatechange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div id="demo"&gt;</a:t>
            </a:r>
          </a:p>
          <a:p>
            <a:pPr marL="0" indent="0">
              <a:buNone/>
            </a:pPr>
            <a:r>
              <a:rPr lang="en-US" dirty="0"/>
              <a:t>&lt;h1&gt;The </a:t>
            </a:r>
            <a:r>
              <a:rPr lang="en-US" dirty="0" err="1"/>
              <a:t>XMLHttpRequest</a:t>
            </a:r>
            <a:r>
              <a:rPr lang="en-US" dirty="0"/>
              <a:t> Object&lt;/h1&gt;</a:t>
            </a:r>
          </a:p>
          <a:p>
            <a:pPr marL="0" indent="0">
              <a:buNone/>
            </a:pPr>
            <a:r>
              <a:rPr lang="en-US" dirty="0"/>
              <a:t>&lt;button type="button"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loadDoc</a:t>
            </a:r>
            <a:r>
              <a:rPr lang="en-US" dirty="0"/>
              <a:t>()"&gt;Change Content&lt;/button&gt;</a:t>
            </a:r>
          </a:p>
          <a:p>
            <a:pPr marL="0" indent="0">
              <a:buNone/>
            </a:pPr>
            <a:r>
              <a:rPr lang="en-US" dirty="0"/>
              <a:t>&lt;/div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2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loadDoc</a:t>
            </a:r>
            <a:r>
              <a:rPr lang="en-US" dirty="0"/>
              <a:t>()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xhttp</a:t>
            </a:r>
            <a:r>
              <a:rPr lang="en-US" dirty="0"/>
              <a:t> = 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 smtClean="0"/>
              <a:t>xhttp.onreadystatechange</a:t>
            </a:r>
            <a:r>
              <a:rPr lang="en-US" dirty="0" smtClean="0"/>
              <a:t> </a:t>
            </a:r>
            <a:r>
              <a:rPr lang="en-US" dirty="0"/>
              <a:t>= function()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this.readyState</a:t>
            </a:r>
            <a:r>
              <a:rPr lang="en-US" dirty="0"/>
              <a:t> == 4 &amp;&amp; </a:t>
            </a:r>
            <a:r>
              <a:rPr lang="en-US" dirty="0" err="1"/>
              <a:t>this.status</a:t>
            </a:r>
            <a:r>
              <a:rPr lang="en-US" dirty="0"/>
              <a:t> == 200)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this.responseText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9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xhttp.open</a:t>
            </a:r>
            <a:r>
              <a:rPr lang="en-US" dirty="0"/>
              <a:t>("GET", "ajax_info.txt", true);</a:t>
            </a:r>
          </a:p>
          <a:p>
            <a:pPr marL="0" indent="0">
              <a:buNone/>
            </a:pPr>
            <a:r>
              <a:rPr lang="en-US" dirty="0" err="1" smtClean="0"/>
              <a:t>xhttp.send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8071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744538"/>
            <a:ext cx="8604250" cy="11699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3200" b="0" dirty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>
          <a:xfrm>
            <a:off x="822325" y="2138363"/>
            <a:ext cx="8415338" cy="4986337"/>
          </a:xfrm>
        </p:spPr>
        <p:txBody>
          <a:bodyPr/>
          <a:lstStyle/>
          <a:p>
            <a:pPr marL="682625" indent="-681038" eaLnBrk="1" hangingPunct="1">
              <a:buFont typeface="Times New Roman" pitchFamily="16" charset="0"/>
              <a:buChar char="•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IN" sz="2400">
                <a:latin typeface="Times New Roman" pitchFamily="16" charset="0"/>
                <a:cs typeface="Times New Roman" pitchFamily="16" charset="0"/>
              </a:rPr>
              <a:t>page can be refreshed dynamically</a:t>
            </a:r>
          </a:p>
          <a:p>
            <a:pPr marL="682625" indent="-681038" eaLnBrk="1" hangingPunct="1">
              <a:buFont typeface="Times New Roman" pitchFamily="16" charset="0"/>
              <a:buChar char="•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IN" sz="2400">
                <a:latin typeface="Times New Roman" pitchFamily="16" charset="0"/>
                <a:cs typeface="Times New Roman" pitchFamily="16" charset="0"/>
              </a:rPr>
              <a:t>response of the interface to user is faster</a:t>
            </a:r>
          </a:p>
          <a:p>
            <a:pPr marL="682625" indent="-681038" eaLnBrk="1" hangingPunct="1">
              <a:buFont typeface="Times New Roman" pitchFamily="16" charset="0"/>
              <a:buChar char="•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IN" sz="2400">
                <a:latin typeface="Times New Roman" pitchFamily="16" charset="0"/>
                <a:cs typeface="Times New Roman" pitchFamily="16" charset="0"/>
              </a:rPr>
              <a:t>load much faster because the payload is much smaller</a:t>
            </a:r>
          </a:p>
          <a:p>
            <a:pPr marL="682625" indent="-681038" eaLnBrk="1" hangingPunct="1">
              <a:buFont typeface="Times New Roman" pitchFamily="16" charset="0"/>
              <a:buChar char="•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IN" sz="2400">
                <a:latin typeface="Times New Roman" pitchFamily="16" charset="0"/>
                <a:cs typeface="Times New Roman" pitchFamily="16" charset="0"/>
              </a:rPr>
              <a:t>reduces the demand for bandwidth</a:t>
            </a:r>
          </a:p>
          <a:p>
            <a:pPr marL="682625" indent="-681038" eaLnBrk="1" hangingPunct="1">
              <a:buFont typeface="Times New Roman" pitchFamily="16" charset="0"/>
              <a:buChar char="•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IN" sz="2400">
                <a:latin typeface="Times New Roman" pitchFamily="16" charset="0"/>
                <a:cs typeface="Times New Roman" pitchFamily="16" charset="0"/>
              </a:rPr>
              <a:t>allows the web applications to be much more efficient</a:t>
            </a:r>
          </a:p>
          <a:p>
            <a:pPr marL="682625" indent="-681038" eaLnBrk="1" hangingPunct="1">
              <a:buFont typeface="Times New Roman" pitchFamily="16" charset="0"/>
              <a:buChar char="•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IN" sz="2400">
                <a:latin typeface="Times New Roman" pitchFamily="16" charset="0"/>
                <a:cs typeface="Times New Roman" pitchFamily="16" charset="0"/>
              </a:rPr>
              <a:t>operate more like an application rather than a standalone program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744538"/>
            <a:ext cx="8604250" cy="11699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3200" b="0" dirty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DISADVANTAGES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>
          <a:xfrm>
            <a:off x="822325" y="2138363"/>
            <a:ext cx="8415338" cy="4986337"/>
          </a:xfrm>
        </p:spPr>
        <p:txBody>
          <a:bodyPr/>
          <a:lstStyle/>
          <a:p>
            <a:pPr marL="682625" indent="-681038" eaLnBrk="1" hangingPunct="1">
              <a:buFont typeface="Times New Roman" pitchFamily="16" charset="0"/>
              <a:buChar char="•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IN" sz="2400">
                <a:latin typeface="Times New Roman" pitchFamily="16" charset="0"/>
                <a:cs typeface="Times New Roman" pitchFamily="16" charset="0"/>
              </a:rPr>
              <a:t>integration of browsers</a:t>
            </a:r>
          </a:p>
          <a:p>
            <a:pPr marL="682625" indent="-681038" eaLnBrk="1" hangingPunct="1">
              <a:buFont typeface="Times New Roman" pitchFamily="16" charset="0"/>
              <a:buChar char="•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IN" sz="2400">
                <a:latin typeface="Times New Roman" pitchFamily="16" charset="0"/>
                <a:cs typeface="Times New Roman" pitchFamily="16" charset="0"/>
              </a:rPr>
              <a:t>hard for the user to bookmark the state of the web page</a:t>
            </a:r>
          </a:p>
          <a:p>
            <a:pPr marL="682625" indent="-681038" eaLnBrk="1" hangingPunct="1">
              <a:buClrTx/>
              <a:buSzTx/>
              <a:buFontTx/>
              <a:buNone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CONCLUSIONS</a:t>
            </a:r>
            <a:br>
              <a:rPr lang="en-US" dirty="0">
                <a:solidFill>
                  <a:schemeClr val="accent1">
                    <a:satMod val="150000"/>
                  </a:schemeClr>
                </a:solidFill>
              </a:rPr>
            </a:b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z="2400">
                <a:latin typeface="Times New Roman" pitchFamily="16" charset="0"/>
                <a:cs typeface="Times New Roman" pitchFamily="16" charset="0"/>
              </a:rPr>
              <a:t>Ajax provides functionality to create a robust web application. </a:t>
            </a:r>
          </a:p>
          <a:p>
            <a:pPr eaLnBrk="1" hangingPunct="1"/>
            <a:r>
              <a:rPr lang="en-IN" sz="2400">
                <a:latin typeface="Times New Roman" pitchFamily="16" charset="0"/>
                <a:cs typeface="Times New Roman" pitchFamily="16" charset="0"/>
              </a:rPr>
              <a:t>If an Ajax web application is coded properly it will run faster than and as secure as a non-Ajax program. </a:t>
            </a:r>
          </a:p>
          <a:p>
            <a:pPr eaLnBrk="1" hangingPunct="1"/>
            <a:r>
              <a:rPr lang="en-IN" sz="2400">
                <a:latin typeface="Times New Roman" pitchFamily="16" charset="0"/>
                <a:cs typeface="Times New Roman" pitchFamily="16" charset="0"/>
              </a:rPr>
              <a:t>Ajax also allows websites to reduce their overall bandwidth usage and server load by reducing the amount of full page loads. </a:t>
            </a:r>
            <a:endParaRPr lang="en-US" sz="2400">
              <a:latin typeface="Times New Roman" pitchFamily="16" charset="0"/>
              <a:cs typeface="Times New Roman" pitchFamily="16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3600" b="0" dirty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satMod val="150000"/>
                  </a:schemeClr>
                </a:solidFill>
              </a:rPr>
            </a:b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u="sng" dirty="0">
                <a:latin typeface="Times New Roman" pitchFamily="16" charset="0"/>
                <a:cs typeface="Times New Roman" pitchFamily="16" charset="0"/>
                <a:hlinkClick r:id="rId2"/>
              </a:rPr>
              <a:t>www.google.com</a:t>
            </a:r>
            <a:r>
              <a:rPr lang="en-US" sz="2400" b="1" dirty="0">
                <a:latin typeface="Times New Roman" pitchFamily="16" charset="0"/>
                <a:cs typeface="Times New Roman" pitchFamily="16" charset="0"/>
              </a:rPr>
              <a:t> </a:t>
            </a:r>
            <a:endParaRPr lang="en-US" sz="2400" dirty="0">
              <a:latin typeface="Times New Roman" pitchFamily="16" charset="0"/>
              <a:cs typeface="Times New Roman" pitchFamily="16" charset="0"/>
            </a:endParaRPr>
          </a:p>
          <a:p>
            <a:pPr eaLnBrk="1" hangingPunct="1"/>
            <a:r>
              <a:rPr lang="en-IN" sz="2400" u="sng" dirty="0">
                <a:latin typeface="Times New Roman" pitchFamily="16" charset="0"/>
                <a:cs typeface="Times New Roman" pitchFamily="16" charset="0"/>
                <a:hlinkClick r:id="rId3"/>
              </a:rPr>
              <a:t>www.wikipedia.com</a:t>
            </a:r>
            <a:endParaRPr lang="en-US" sz="2400" dirty="0">
              <a:latin typeface="Times New Roman" pitchFamily="16" charset="0"/>
              <a:cs typeface="Times New Roman" pitchFamily="16" charset="0"/>
            </a:endParaRPr>
          </a:p>
          <a:p>
            <a:r>
              <a:rPr lang="en-US" sz="2400" b="1">
                <a:solidFill>
                  <a:srgbClr val="002060"/>
                </a:solidFill>
              </a:rPr>
              <a:t>www.SeminarSlide.com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Content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z="2400">
                <a:latin typeface="Times New Roman" pitchFamily="16" charset="0"/>
                <a:cs typeface="Times New Roman" pitchFamily="16" charset="0"/>
              </a:rPr>
              <a:t>INTRODUCTION</a:t>
            </a:r>
          </a:p>
          <a:p>
            <a:pPr eaLnBrk="1" hangingPunct="1"/>
            <a:r>
              <a:rPr lang="en-US" sz="2400">
                <a:latin typeface="Times New Roman" pitchFamily="16" charset="0"/>
                <a:cs typeface="Times New Roman" pitchFamily="16" charset="0"/>
              </a:rPr>
              <a:t>WHAT IS AJAX?</a:t>
            </a:r>
          </a:p>
          <a:p>
            <a:pPr eaLnBrk="1" hangingPunct="1"/>
            <a:r>
              <a:rPr lang="en-IN" sz="2400">
                <a:latin typeface="Times New Roman" pitchFamily="16" charset="0"/>
                <a:cs typeface="Times New Roman" pitchFamily="16" charset="0"/>
              </a:rPr>
              <a:t>TECHNOLOGIES</a:t>
            </a:r>
          </a:p>
          <a:p>
            <a:pPr eaLnBrk="1" hangingPunct="1"/>
            <a:r>
              <a:rPr lang="en-IN" sz="2400">
                <a:latin typeface="Times New Roman" pitchFamily="16" charset="0"/>
                <a:cs typeface="Times New Roman" pitchFamily="16" charset="0"/>
              </a:rPr>
              <a:t>AJAX WORKS</a:t>
            </a:r>
          </a:p>
          <a:p>
            <a:pPr eaLnBrk="1" hangingPunct="1"/>
            <a:r>
              <a:rPr lang="en-IN" sz="2400">
                <a:latin typeface="Times New Roman" pitchFamily="16" charset="0"/>
                <a:cs typeface="Times New Roman" pitchFamily="16" charset="0"/>
              </a:rPr>
              <a:t>AJAX - SERVER RESPONSE</a:t>
            </a:r>
          </a:p>
          <a:p>
            <a:pPr eaLnBrk="1" hangingPunct="1"/>
            <a:r>
              <a:rPr lang="en-IN" sz="2400">
                <a:latin typeface="Times New Roman" pitchFamily="16" charset="0"/>
                <a:cs typeface="Times New Roman" pitchFamily="16" charset="0"/>
              </a:rPr>
              <a:t>ADVANTAGES</a:t>
            </a:r>
          </a:p>
          <a:p>
            <a:pPr eaLnBrk="1" hangingPunct="1"/>
            <a:r>
              <a:rPr lang="en-IN" sz="2400">
                <a:latin typeface="Times New Roman" pitchFamily="16" charset="0"/>
                <a:cs typeface="Times New Roman" pitchFamily="16" charset="0"/>
              </a:rPr>
              <a:t>DISADVANTAGES</a:t>
            </a:r>
          </a:p>
          <a:p>
            <a:pPr eaLnBrk="1" hangingPunct="1"/>
            <a:r>
              <a:rPr lang="en-US" sz="2400">
                <a:latin typeface="Times New Roman" pitchFamily="16" charset="0"/>
                <a:cs typeface="Times New Roman" pitchFamily="16" charset="0"/>
              </a:rPr>
              <a:t>CONCLUSIONS</a:t>
            </a:r>
          </a:p>
          <a:p>
            <a:pPr eaLnBrk="1" hangingPunct="1"/>
            <a:r>
              <a:rPr lang="en-IN" sz="2400">
                <a:latin typeface="Times New Roman" pitchFamily="16" charset="0"/>
                <a:cs typeface="Times New Roman" pitchFamily="16" charset="0"/>
              </a:rPr>
              <a:t>REFERENCES</a:t>
            </a:r>
            <a:endParaRPr lang="en-US" sz="2400">
              <a:latin typeface="Times New Roman" pitchFamily="16" charset="0"/>
              <a:cs typeface="Times New Roman" pitchFamily="1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741363" y="744538"/>
            <a:ext cx="8605837" cy="6335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720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THANKS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700088"/>
            <a:ext cx="8607425" cy="1262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3200" b="0" dirty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822325" y="2138363"/>
            <a:ext cx="8418513" cy="4989512"/>
          </a:xfrm>
        </p:spPr>
        <p:txBody>
          <a:bodyPr/>
          <a:lstStyle/>
          <a:p>
            <a:pPr marL="0" indent="0" eaLnBrk="1" hangingPunct="1">
              <a:spcBef>
                <a:spcPts val="800"/>
              </a:spcBef>
              <a:buSzPct val="59000"/>
              <a:buFont typeface="Times New Roman" pitchFamily="16" charset="0"/>
              <a:buBlip>
                <a:blip r:embed="rId3"/>
              </a:buBlip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 sz="2400" b="1">
                <a:latin typeface="Times New Roman" pitchFamily="16" charset="0"/>
                <a:cs typeface="Times New Roman" pitchFamily="16" charset="0"/>
              </a:rPr>
              <a:t>Ajax</a:t>
            </a:r>
            <a:r>
              <a:rPr lang="en-IN" sz="2400">
                <a:latin typeface="Times New Roman" pitchFamily="16" charset="0"/>
                <a:cs typeface="Times New Roman" pitchFamily="16" charset="0"/>
              </a:rPr>
              <a:t> stands for asynchronous JavaScript and XML.</a:t>
            </a:r>
          </a:p>
          <a:p>
            <a:pPr marL="0" indent="0" eaLnBrk="1" hangingPunct="1">
              <a:spcBef>
                <a:spcPts val="800"/>
              </a:spcBef>
              <a:buSzPct val="59000"/>
              <a:buFont typeface="Times New Roman" pitchFamily="16" charset="0"/>
              <a:buBlip>
                <a:blip r:embed="rId3"/>
              </a:buBlip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 sz="2400">
                <a:latin typeface="Times New Roman" pitchFamily="16" charset="0"/>
                <a:cs typeface="Times New Roman" pitchFamily="16" charset="0"/>
              </a:rPr>
              <a:t>It is a group of interrelated web development techniques used on the client-side to create interactive web applications .</a:t>
            </a:r>
          </a:p>
          <a:p>
            <a:pPr marL="0" indent="0" eaLnBrk="1" hangingPunct="1">
              <a:spcBef>
                <a:spcPts val="800"/>
              </a:spcBef>
              <a:buSzPct val="59000"/>
              <a:buFont typeface="Times New Roman" pitchFamily="16" charset="0"/>
              <a:buBlip>
                <a:blip r:embed="rId3"/>
              </a:buBlip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 sz="2400">
                <a:latin typeface="Times New Roman" pitchFamily="16" charset="0"/>
                <a:cs typeface="Times New Roman" pitchFamily="16" charset="0"/>
              </a:rPr>
              <a:t>AJAX is about updating parts of a web page, without reloading the whole page.</a:t>
            </a:r>
          </a:p>
          <a:p>
            <a:pPr marL="0" indent="0" eaLnBrk="1" hangingPunct="1">
              <a:spcBef>
                <a:spcPts val="800"/>
              </a:spcBef>
              <a:buSzPct val="59000"/>
              <a:buFont typeface="Times New Roman" pitchFamily="16" charset="0"/>
              <a:buBlip>
                <a:blip r:embed="rId3"/>
              </a:buBlip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 sz="2400">
                <a:latin typeface="Times New Roman" pitchFamily="16" charset="0"/>
                <a:cs typeface="Times New Roman" pitchFamily="16" charset="0"/>
              </a:rPr>
              <a:t>Ajax uses a combination of HTML and CSS to mark up and style information .</a:t>
            </a:r>
          </a:p>
          <a:p>
            <a:pPr marL="0" indent="0" eaLnBrk="1" hangingPunct="1">
              <a:spcBef>
                <a:spcPts val="800"/>
              </a:spcBef>
              <a:buClrTx/>
              <a:buSz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IS AJAX?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Times New Roman" pitchFamily="16" charset="0"/>
                <a:cs typeface="Times New Roman" pitchFamily="16" charset="0"/>
              </a:rPr>
              <a:t>Asynchronous JavaScript and XML (AJAX).</a:t>
            </a:r>
          </a:p>
          <a:p>
            <a:pPr eaLnBrk="1" hangingPunct="1"/>
            <a:r>
              <a:rPr lang="en-US" sz="2400" dirty="0">
                <a:latin typeface="Times New Roman" pitchFamily="16" charset="0"/>
                <a:cs typeface="Times New Roman" pitchFamily="16" charset="0"/>
              </a:rPr>
              <a:t>Not a stand-alone language or technology.</a:t>
            </a:r>
          </a:p>
          <a:p>
            <a:pPr eaLnBrk="1" hangingPunct="1"/>
            <a:r>
              <a:rPr lang="en-US" sz="2400" dirty="0">
                <a:latin typeface="Times New Roman" pitchFamily="16" charset="0"/>
                <a:cs typeface="Times New Roman" pitchFamily="16" charset="0"/>
              </a:rPr>
              <a:t>Combines a set of known technologies in order to create faster </a:t>
            </a:r>
            <a:r>
              <a:rPr lang="en-US" sz="2400" dirty="0" smtClean="0">
                <a:latin typeface="Times New Roman" pitchFamily="16" charset="0"/>
                <a:cs typeface="Times New Roman" pitchFamily="16" charset="0"/>
              </a:rPr>
              <a:t>and more </a:t>
            </a:r>
            <a:r>
              <a:rPr lang="en-US" sz="2400" dirty="0">
                <a:latin typeface="Times New Roman" pitchFamily="16" charset="0"/>
                <a:cs typeface="Times New Roman" pitchFamily="16" charset="0"/>
              </a:rPr>
              <a:t>user friendly web pages.</a:t>
            </a:r>
          </a:p>
          <a:p>
            <a:pPr eaLnBrk="1" hangingPunct="1"/>
            <a:r>
              <a:rPr lang="en-US" sz="2400" dirty="0">
                <a:latin typeface="Times New Roman" pitchFamily="16" charset="0"/>
                <a:cs typeface="Times New Roman" pitchFamily="16" charset="0"/>
              </a:rPr>
              <a:t>Client side technology.</a:t>
            </a:r>
          </a:p>
          <a:p>
            <a:pPr eaLnBrk="1" hangingPunct="1"/>
            <a:r>
              <a:rPr lang="en-US" sz="2400" dirty="0">
                <a:latin typeface="Times New Roman" pitchFamily="16" charset="0"/>
                <a:cs typeface="Times New Roman" pitchFamily="16" charset="0"/>
              </a:rPr>
              <a:t>Makes web pages more responsive by exchanging small amounts </a:t>
            </a:r>
            <a:r>
              <a:rPr lang="en-US" sz="2400" dirty="0" smtClean="0">
                <a:latin typeface="Times New Roman" pitchFamily="16" charset="0"/>
                <a:cs typeface="Times New Roman" pitchFamily="16" charset="0"/>
              </a:rPr>
              <a:t>of data</a:t>
            </a:r>
            <a:r>
              <a:rPr lang="en-US" sz="2400" dirty="0">
                <a:latin typeface="Times New Roman" pitchFamily="16" charset="0"/>
                <a:cs typeface="Times New Roman" pitchFamily="16" charset="0"/>
              </a:rPr>
              <a:t>.</a:t>
            </a:r>
          </a:p>
          <a:p>
            <a:pPr eaLnBrk="1" hangingPunct="1"/>
            <a:r>
              <a:rPr lang="en-US" sz="2400" dirty="0">
                <a:latin typeface="Times New Roman" pitchFamily="16" charset="0"/>
                <a:cs typeface="Times New Roman" pitchFamily="16" charset="0"/>
              </a:rPr>
              <a:t>Allows the web page to change its content without refreshing </a:t>
            </a:r>
            <a:r>
              <a:rPr lang="en-US" sz="2400" dirty="0" smtClean="0">
                <a:latin typeface="Times New Roman" pitchFamily="16" charset="0"/>
                <a:cs typeface="Times New Roman" pitchFamily="16" charset="0"/>
              </a:rPr>
              <a:t>the whole </a:t>
            </a:r>
            <a:r>
              <a:rPr lang="en-US" sz="2400" dirty="0">
                <a:latin typeface="Times New Roman" pitchFamily="16" charset="0"/>
                <a:cs typeface="Times New Roman" pitchFamily="16" charset="0"/>
              </a:rPr>
              <a:t>page.</a:t>
            </a:r>
          </a:p>
          <a:p>
            <a:pPr eaLnBrk="1" hangingPunct="1"/>
            <a:r>
              <a:rPr lang="en-US" sz="2400" dirty="0">
                <a:latin typeface="Times New Roman" pitchFamily="16" charset="0"/>
                <a:cs typeface="Times New Roman" pitchFamily="16" charset="0"/>
              </a:rPr>
              <a:t>Web browser technology independent of web server software.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741363" y="700088"/>
            <a:ext cx="8607425" cy="6427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744538"/>
            <a:ext cx="8605837" cy="11699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3200" dirty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TECHNOLOGIES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822325" y="2138363"/>
            <a:ext cx="8416925" cy="4987925"/>
          </a:xfrm>
        </p:spPr>
        <p:txBody>
          <a:bodyPr/>
          <a:lstStyle/>
          <a:p>
            <a:pPr marL="681038" indent="-681038" eaLnBrk="1" hangingPunct="1">
              <a:buSzPct val="59000"/>
              <a:buFont typeface="Arial" charset="0"/>
              <a:buChar char="•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N" sz="2400">
                <a:latin typeface="Times New Roman" pitchFamily="16" charset="0"/>
                <a:cs typeface="Times New Roman" pitchFamily="16" charset="0"/>
              </a:rPr>
              <a:t>HTML or XHTML and CSS for presentation</a:t>
            </a:r>
          </a:p>
          <a:p>
            <a:pPr marL="681038" indent="-681038" eaLnBrk="1" hangingPunct="1">
              <a:buSzPct val="59000"/>
              <a:buFont typeface="Arial" charset="0"/>
              <a:buChar char="•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N" sz="2400">
                <a:latin typeface="Times New Roman" pitchFamily="16" charset="0"/>
                <a:cs typeface="Times New Roman" pitchFamily="16" charset="0"/>
              </a:rPr>
              <a:t>The Document Object Model for dynamic display of and interaction with data</a:t>
            </a:r>
          </a:p>
          <a:p>
            <a:pPr marL="681038" indent="-681038" eaLnBrk="1" hangingPunct="1">
              <a:buSzPct val="59000"/>
              <a:buFont typeface="Arial" charset="0"/>
              <a:buChar char="•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N" sz="2400">
                <a:latin typeface="Times New Roman" pitchFamily="16" charset="0"/>
                <a:cs typeface="Times New Roman" pitchFamily="16" charset="0"/>
              </a:rPr>
              <a:t>XML for the interchange of data, and XSLT for its manipulation</a:t>
            </a:r>
          </a:p>
          <a:p>
            <a:pPr marL="681038" indent="-681038" eaLnBrk="1" hangingPunct="1">
              <a:buSzPct val="59000"/>
              <a:buFont typeface="Arial" charset="0"/>
              <a:buChar char="•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N" sz="2400">
                <a:latin typeface="Times New Roman" pitchFamily="16" charset="0"/>
                <a:cs typeface="Times New Roman" pitchFamily="16" charset="0"/>
              </a:rPr>
              <a:t>The XMLHttpRequest object for asynchronous communication</a:t>
            </a:r>
          </a:p>
          <a:p>
            <a:pPr marL="681038" indent="-681038" eaLnBrk="1" hangingPunct="1">
              <a:buClrTx/>
              <a:buSzTx/>
              <a:buFont typeface="Arial" charset="0"/>
              <a:buChar char="•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N" sz="2400">
                <a:latin typeface="Times New Roman" pitchFamily="16" charset="0"/>
                <a:cs typeface="Times New Roman" pitchFamily="16" charset="0"/>
              </a:rPr>
              <a:t> JavaScript to bring these technologies together</a:t>
            </a:r>
          </a:p>
          <a:p>
            <a:pPr marL="681038" indent="-681038" eaLnBrk="1" hangingPunct="1">
              <a:buClrTx/>
              <a:buSzTx/>
              <a:buFontTx/>
              <a:buNone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741363" y="700088"/>
            <a:ext cx="8607425" cy="6427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744538"/>
            <a:ext cx="8605837" cy="11699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3200" b="0" dirty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AJAX Works</a:t>
            </a:r>
          </a:p>
        </p:txBody>
      </p:sp>
      <p:sp>
        <p:nvSpPr>
          <p:cNvPr id="20484" name="Rectangle 3"/>
          <p:cNvSpPr>
            <a:spLocks noGrp="1" noChangeArrowheads="1" noTextEdit="1"/>
          </p:cNvSpPr>
          <p:nvPr>
            <p:ph type="clipArt" sz="half" idx="1"/>
          </p:nvPr>
        </p:nvSpPr>
        <p:spPr>
          <a:xfrm>
            <a:off x="822325" y="2138363"/>
            <a:ext cx="4106863" cy="4987925"/>
          </a:xfrm>
        </p:spPr>
      </p:sp>
      <p:sp>
        <p:nvSpPr>
          <p:cNvPr id="2048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68913" y="1951038"/>
            <a:ext cx="4106862" cy="5421312"/>
          </a:xfrm>
        </p:spPr>
        <p:txBody>
          <a:bodyPr/>
          <a:lstStyle/>
          <a:p>
            <a:pPr marL="681038" indent="-681038" eaLnBrk="1" hangingPunct="1">
              <a:buFont typeface="Times New Roman" pitchFamily="16" charset="0"/>
              <a:buChar char="•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N" sz="2400">
                <a:latin typeface="Times New Roman" pitchFamily="16" charset="0"/>
                <a:cs typeface="Times New Roman" pitchFamily="16" charset="0"/>
              </a:rPr>
              <a:t>AJAX allows web pages to be updated asynchronously by exchanging small amounts of data with the server without reloading the whole page.</a:t>
            </a:r>
          </a:p>
          <a:p>
            <a:pPr marL="681038" indent="-681038" eaLnBrk="1" hangingPunct="1">
              <a:buFont typeface="Times New Roman" pitchFamily="16" charset="0"/>
              <a:buChar char="•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N" sz="2400">
                <a:latin typeface="Times New Roman" pitchFamily="16" charset="0"/>
                <a:cs typeface="Times New Roman" pitchFamily="16" charset="0"/>
              </a:rPr>
              <a:t>Classic web pages,must reload the entire page if the content should change.</a:t>
            </a:r>
          </a:p>
          <a:p>
            <a:pPr marL="681038" indent="-681038" eaLnBrk="1" hangingPunct="1">
              <a:buFont typeface="Times New Roman" pitchFamily="16" charset="0"/>
              <a:buChar char="•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N" sz="2400">
                <a:latin typeface="Times New Roman" pitchFamily="16" charset="0"/>
                <a:cs typeface="Times New Roman" pitchFamily="16" charset="0"/>
              </a:rPr>
              <a:t>Examples of applications using AJAX: Google Maps, Gmail, Youtube, and Facebook tabs.</a:t>
            </a:r>
          </a:p>
        </p:txBody>
      </p:sp>
      <p:pic>
        <p:nvPicPr>
          <p:cNvPr id="2048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813" y="2205038"/>
            <a:ext cx="4364037" cy="4995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700088"/>
            <a:ext cx="8605837" cy="12604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3200" b="0" dirty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AJAX Example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822325" y="2138363"/>
            <a:ext cx="8416925" cy="4579937"/>
          </a:xfrm>
        </p:spPr>
        <p:txBody>
          <a:bodyPr/>
          <a:lstStyle/>
          <a:p>
            <a:pPr marL="681038" indent="-681038" eaLnBrk="1" hangingPunct="1">
              <a:buFont typeface="Times New Roman" pitchFamily="16" charset="0"/>
              <a:buChar char="•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N" sz="2400">
                <a:latin typeface="Times New Roman" pitchFamily="16" charset="0"/>
                <a:cs typeface="Times New Roman" pitchFamily="16" charset="0"/>
              </a:rPr>
              <a:t>The AJAX application contains one div section and one button.</a:t>
            </a:r>
          </a:p>
          <a:p>
            <a:pPr marL="681038" indent="-681038" eaLnBrk="1" hangingPunct="1">
              <a:buFont typeface="Times New Roman" pitchFamily="16" charset="0"/>
              <a:buChar char="•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N" sz="2400">
                <a:latin typeface="Times New Roman" pitchFamily="16" charset="0"/>
                <a:cs typeface="Times New Roman" pitchFamily="16" charset="0"/>
              </a:rPr>
              <a:t>The div section will be used to display information returned from a server. </a:t>
            </a:r>
          </a:p>
          <a:p>
            <a:pPr marL="681038" indent="-681038" eaLnBrk="1" hangingPunct="1">
              <a:buFont typeface="Times New Roman" pitchFamily="16" charset="0"/>
              <a:buChar char="•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N" sz="2400">
                <a:latin typeface="Times New Roman" pitchFamily="16" charset="0"/>
                <a:cs typeface="Times New Roman" pitchFamily="16" charset="0"/>
              </a:rPr>
              <a:t>The button specify and hold function.</a:t>
            </a:r>
          </a:p>
          <a:p>
            <a:pPr marL="681038" indent="-681038" eaLnBrk="1" hangingPunct="1">
              <a:buFont typeface="Times New Roman" pitchFamily="16" charset="0"/>
              <a:buChar char="•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N" sz="2400">
                <a:latin typeface="Times New Roman" pitchFamily="16" charset="0"/>
                <a:cs typeface="Times New Roman" pitchFamily="16" charset="0"/>
              </a:rPr>
              <a:t> The script section contains the function.</a:t>
            </a:r>
          </a:p>
          <a:p>
            <a:pPr marL="681038" indent="-681038" eaLnBrk="1" hangingPunct="1">
              <a:buClrTx/>
              <a:buSzTx/>
              <a:buFontTx/>
              <a:buNone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696913"/>
            <a:ext cx="8605837" cy="12668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3200" b="0" dirty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AJAX - Create an </a:t>
            </a:r>
            <a:r>
              <a:rPr lang="en-IN" sz="3200" b="0" dirty="0" err="1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XMLHttpRequest</a:t>
            </a:r>
            <a:r>
              <a:rPr lang="en-IN" sz="3200" b="0" dirty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 Object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822325" y="2138363"/>
            <a:ext cx="8416925" cy="4987925"/>
          </a:xfrm>
        </p:spPr>
        <p:txBody>
          <a:bodyPr/>
          <a:lstStyle/>
          <a:p>
            <a:pPr marL="681038" indent="-681038" eaLnBrk="1" hangingPunct="1">
              <a:buFont typeface="Times New Roman" pitchFamily="16" charset="0"/>
              <a:buChar char="•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N" sz="2400">
                <a:latin typeface="Times New Roman" pitchFamily="16" charset="0"/>
                <a:cs typeface="Times New Roman" pitchFamily="16" charset="0"/>
              </a:rPr>
              <a:t>The XMLHttpRequest object is used to exchange data with a server behind the scenes(i,e) possible to update parts of a web page, without reloading the whole page.</a:t>
            </a:r>
          </a:p>
          <a:p>
            <a:pPr marL="681038" indent="-681038" eaLnBrk="1" hangingPunct="1">
              <a:buFont typeface="Times New Roman" pitchFamily="16" charset="0"/>
              <a:buChar char="•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N" sz="2400">
                <a:latin typeface="Times New Roman" pitchFamily="16" charset="0"/>
                <a:cs typeface="Times New Roman" pitchFamily="16" charset="0"/>
              </a:rPr>
              <a:t>Syntax for creating an XMLHttpRequest object:</a:t>
            </a:r>
          </a:p>
          <a:p>
            <a:pPr marL="681038" indent="-681038" eaLnBrk="1" hangingPunct="1">
              <a:buClrTx/>
              <a:buSzTx/>
              <a:buFontTx/>
              <a:buNone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N" sz="2400">
                <a:latin typeface="Times New Roman" pitchFamily="16" charset="0"/>
                <a:cs typeface="Times New Roman" pitchFamily="16" charset="0"/>
              </a:rPr>
              <a:t>xmlhttp=new XMLHttpRequest();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744538"/>
            <a:ext cx="8605837" cy="11699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3200" b="0" dirty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AJAX - Send a Request To a Server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822325" y="2138363"/>
            <a:ext cx="8416925" cy="5168900"/>
          </a:xfrm>
        </p:spPr>
        <p:txBody>
          <a:bodyPr/>
          <a:lstStyle/>
          <a:p>
            <a:pPr eaLnBrk="1" hangingPunct="1"/>
            <a:endParaRPr lang="en-US"/>
          </a:p>
        </p:txBody>
      </p:sp>
      <p:graphicFrame>
        <p:nvGraphicFramePr>
          <p:cNvPr id="10243" name="Group 3"/>
          <p:cNvGraphicFramePr>
            <a:graphicFrameLocks noGrp="1"/>
          </p:cNvGraphicFramePr>
          <p:nvPr/>
        </p:nvGraphicFramePr>
        <p:xfrm>
          <a:off x="484188" y="1938338"/>
          <a:ext cx="8958262" cy="5369879"/>
        </p:xfrm>
        <a:graphic>
          <a:graphicData uri="http://schemas.openxmlformats.org/drawingml/2006/table">
            <a:tbl>
              <a:tblPr/>
              <a:tblGrid>
                <a:gridCol w="2266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577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335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METHOD</a:t>
                      </a:r>
                    </a:p>
                  </a:txBody>
                  <a:tcPr marL="90000" marR="90000" marT="4680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DESCIPTION</a:t>
                      </a:r>
                    </a:p>
                  </a:txBody>
                  <a:tcPr marL="90000" marR="90000" marT="4680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SYNTAX</a:t>
                      </a:r>
                    </a:p>
                  </a:txBody>
                  <a:tcPr marL="90000" marR="90000" marT="4680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12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open(</a:t>
                      </a:r>
                      <a:r>
                        <a:rPr kumimoji="0" lang="en-I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method,url,async</a:t>
                      </a: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)</a:t>
                      </a:r>
                    </a:p>
                  </a:txBody>
                  <a:tcPr marL="90000" marR="90000" marT="4680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Specifies the type of request, the URL, and if the request should be handled asynchronously or not.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11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method: the type of request: GET or POST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11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url: the location of the file on the server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11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async: true (asynchronous) or false (synchronous)</a:t>
                      </a:r>
                    </a:p>
                  </a:txBody>
                  <a:tcPr marL="90000" marR="90000" marT="4680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xmlhttp.open("GET","ajax_info.txt",true);</a:t>
                      </a:r>
                    </a:p>
                  </a:txBody>
                  <a:tcPr marL="90000" marR="90000" marT="4680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send(string)</a:t>
                      </a:r>
                    </a:p>
                  </a:txBody>
                  <a:tcPr marL="90000" marR="90000" marT="4680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Sends the request off to the server.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11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string: Only used for POST requests</a:t>
                      </a:r>
                    </a:p>
                  </a:txBody>
                  <a:tcPr marL="90000" marR="90000" marT="4680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xmlhttp.send();</a:t>
                      </a:r>
                    </a:p>
                  </a:txBody>
                  <a:tcPr marL="90000" marR="90000" marT="4680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I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I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I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0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0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0F7AE3F95D594EBBCBFDDF8C3AE3EC" ma:contentTypeVersion="7" ma:contentTypeDescription="Create a new document." ma:contentTypeScope="" ma:versionID="37a6843c50520f418fde0bd778ac1f7d">
  <xsd:schema xmlns:xsd="http://www.w3.org/2001/XMLSchema" xmlns:xs="http://www.w3.org/2001/XMLSchema" xmlns:p="http://schemas.microsoft.com/office/2006/metadata/properties" xmlns:ns2="ea698f68-e4a3-4119-8942-1798ec9a9ae4" targetNamespace="http://schemas.microsoft.com/office/2006/metadata/properties" ma:root="true" ma:fieldsID="df20ec3f68214a7438835e80166b5575" ns2:_="">
    <xsd:import namespace="ea698f68-e4a3-4119-8942-1798ec9a9a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698f68-e4a3-4119-8942-1798ec9a9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6A6A3B-3716-4629-A40B-8B21C321FDA3}"/>
</file>

<file path=customXml/itemProps2.xml><?xml version="1.0" encoding="utf-8"?>
<ds:datastoreItem xmlns:ds="http://schemas.openxmlformats.org/officeDocument/2006/customXml" ds:itemID="{551B2F52-285E-4567-8194-FC7B7775D3B8}"/>
</file>

<file path=customXml/itemProps3.xml><?xml version="1.0" encoding="utf-8"?>
<ds:datastoreItem xmlns:ds="http://schemas.openxmlformats.org/officeDocument/2006/customXml" ds:itemID="{DBAF9EF9-3351-4568-9C85-CA084953786B}"/>
</file>

<file path=docProps/app.xml><?xml version="1.0" encoding="utf-8"?>
<Properties xmlns="http://schemas.openxmlformats.org/officeDocument/2006/extended-properties" xmlns:vt="http://schemas.openxmlformats.org/officeDocument/2006/docPropsVTypes">
  <TotalTime>34590</TotalTime>
  <Words>875</Words>
  <Application>Microsoft Office PowerPoint</Application>
  <PresentationFormat>Custom</PresentationFormat>
  <Paragraphs>129</Paragraphs>
  <Slides>20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Module</vt:lpstr>
      <vt:lpstr>PowerPoint Presentation</vt:lpstr>
      <vt:lpstr>Content </vt:lpstr>
      <vt:lpstr>INTRODUCTION</vt:lpstr>
      <vt:lpstr>WHAT IS AJAX?</vt:lpstr>
      <vt:lpstr>TECHNOLOGIES</vt:lpstr>
      <vt:lpstr>AJAX Works</vt:lpstr>
      <vt:lpstr>AJAX Example</vt:lpstr>
      <vt:lpstr>AJAX - Create an XMLHttpRequest Object</vt:lpstr>
      <vt:lpstr>AJAX - Send a Request To a Server</vt:lpstr>
      <vt:lpstr>AJAX - Server Response</vt:lpstr>
      <vt:lpstr>AJAX - The onreadystatechange Event</vt:lpstr>
      <vt:lpstr>PowerPoint Presentation</vt:lpstr>
      <vt:lpstr>Example</vt:lpstr>
      <vt:lpstr>PowerPoint Presentation</vt:lpstr>
      <vt:lpstr>PowerPoint Presentation</vt:lpstr>
      <vt:lpstr>ADVANTAGES</vt:lpstr>
      <vt:lpstr>DISADVANTAGES</vt:lpstr>
      <vt:lpstr>CONCLUSIONS </vt:lpstr>
      <vt:lpstr>REFERENCES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fp022</dc:creator>
  <cp:lastModifiedBy>Windows User</cp:lastModifiedBy>
  <cp:revision>19</cp:revision>
  <cp:lastPrinted>1601-01-01T00:00:00Z</cp:lastPrinted>
  <dcterms:created xsi:type="dcterms:W3CDTF">2010-06-07T04:10:21Z</dcterms:created>
  <dcterms:modified xsi:type="dcterms:W3CDTF">2020-09-06T16:47:46Z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0x010100BA0F7AE3F95D594EBBCBFDDF8C3AE3EC</vt:lpwstr>
  </property>
</Properties>
</file>