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4"/>
  </p:sldMasterIdLst>
  <p:notesMasterIdLst>
    <p:notesMasterId r:id="rId52"/>
  </p:notesMasterIdLst>
  <p:sldIdLst>
    <p:sldId id="256" r:id="rId5"/>
    <p:sldId id="342" r:id="rId6"/>
    <p:sldId id="285" r:id="rId7"/>
    <p:sldId id="464" r:id="rId8"/>
    <p:sldId id="504" r:id="rId9"/>
    <p:sldId id="439" r:id="rId10"/>
    <p:sldId id="468" r:id="rId11"/>
    <p:sldId id="467" r:id="rId12"/>
    <p:sldId id="505" r:id="rId13"/>
    <p:sldId id="471" r:id="rId14"/>
    <p:sldId id="466" r:id="rId15"/>
    <p:sldId id="469" r:id="rId16"/>
    <p:sldId id="470" r:id="rId17"/>
    <p:sldId id="472" r:id="rId18"/>
    <p:sldId id="465" r:id="rId19"/>
    <p:sldId id="476" r:id="rId20"/>
    <p:sldId id="477" r:id="rId21"/>
    <p:sldId id="440" r:id="rId22"/>
    <p:sldId id="473" r:id="rId23"/>
    <p:sldId id="474" r:id="rId24"/>
    <p:sldId id="475" r:id="rId25"/>
    <p:sldId id="479" r:id="rId26"/>
    <p:sldId id="478" r:id="rId27"/>
    <p:sldId id="480" r:id="rId28"/>
    <p:sldId id="481" r:id="rId29"/>
    <p:sldId id="482" r:id="rId30"/>
    <p:sldId id="484" r:id="rId31"/>
    <p:sldId id="483" r:id="rId32"/>
    <p:sldId id="485" r:id="rId33"/>
    <p:sldId id="486" r:id="rId34"/>
    <p:sldId id="487" r:id="rId35"/>
    <p:sldId id="488" r:id="rId36"/>
    <p:sldId id="489" r:id="rId37"/>
    <p:sldId id="490" r:id="rId38"/>
    <p:sldId id="491" r:id="rId39"/>
    <p:sldId id="492" r:id="rId40"/>
    <p:sldId id="494" r:id="rId41"/>
    <p:sldId id="493" r:id="rId42"/>
    <p:sldId id="495" r:id="rId43"/>
    <p:sldId id="496" r:id="rId44"/>
    <p:sldId id="497" r:id="rId45"/>
    <p:sldId id="498" r:id="rId46"/>
    <p:sldId id="499" r:id="rId47"/>
    <p:sldId id="500" r:id="rId48"/>
    <p:sldId id="501" r:id="rId49"/>
    <p:sldId id="502" r:id="rId50"/>
    <p:sldId id="503" r:id="rId5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C6B218-6D30-4695-6181-7D58849D2FC5}" v="2" dt="2020-09-03T12:20:18.8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6/11/relationships/changesInfo" Target="changesInfos/changesInfo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na verma" userId="S::sanjana.verma2019@vitstudent.ac.in::6ef09ee7-431a-49b7-b835-13b654a91cca" providerId="AD" clId="Web-{18C6B218-6D30-4695-6181-7D58849D2FC5}"/>
    <pc:docChg chg="modSld">
      <pc:chgData name="sanjana verma" userId="S::sanjana.verma2019@vitstudent.ac.in::6ef09ee7-431a-49b7-b835-13b654a91cca" providerId="AD" clId="Web-{18C6B218-6D30-4695-6181-7D58849D2FC5}" dt="2020-09-03T12:20:18.804" v="1" actId="1076"/>
      <pc:docMkLst>
        <pc:docMk/>
      </pc:docMkLst>
      <pc:sldChg chg="modSp">
        <pc:chgData name="sanjana verma" userId="S::sanjana.verma2019@vitstudent.ac.in::6ef09ee7-431a-49b7-b835-13b654a91cca" providerId="AD" clId="Web-{18C6B218-6D30-4695-6181-7D58849D2FC5}" dt="2020-09-03T12:20:18.804" v="1" actId="1076"/>
        <pc:sldMkLst>
          <pc:docMk/>
          <pc:sldMk cId="2247623159" sldId="468"/>
        </pc:sldMkLst>
        <pc:picChg chg="mod">
          <ac:chgData name="sanjana verma" userId="S::sanjana.verma2019@vitstudent.ac.in::6ef09ee7-431a-49b7-b835-13b654a91cca" providerId="AD" clId="Web-{18C6B218-6D30-4695-6181-7D58849D2FC5}" dt="2020-09-03T12:20:18.804" v="1" actId="1076"/>
          <ac:picMkLst>
            <pc:docMk/>
            <pc:sldMk cId="2247623159" sldId="468"/>
            <ac:picMk id="307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5501-73F2-41BA-85CC-22557878FAFE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130DD-32EB-4721-81EC-BC5717B4C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5163-A203-4561-86E2-D5D00C327B98}" type="datetime1">
              <a:rPr lang="en-US" smtClean="0"/>
              <a:t>9/3/2020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38800" y="4781550"/>
            <a:ext cx="2246489" cy="225920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Prof Maheswari S VIT Chennai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DD50-92D3-4546-A30B-1205EB86A20C}" type="datetime1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FD4E-1C83-4D02-B7A3-AD2C46694B6E}" type="datetime1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785A-75B5-4591-81EB-A2C85F79FE88}" type="datetime1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4781550"/>
            <a:ext cx="2246489" cy="22592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Prof Maheswari S VIT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EFA0-6145-4CE5-A00F-03D3FA38A8A4}" type="datetime1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094F-4FDB-4124-8991-ED90A44A8D86}" type="datetime1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7E38-DCCC-40A9-A3FD-343EA1CD071E}" type="datetime1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5916-A858-45ED-BE33-DEC28FB6810A}" type="datetime1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C1A2-6414-44B2-BF44-EEF167D64CEA}" type="datetime1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F2FE-E84F-482F-9CD5-037EC55702B5}" type="datetime1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5930-F8D5-49F5-A661-B95620C968FC}" type="datetime1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9562262E-2FCE-4167-83A3-557126F4CA26}" type="datetime1">
              <a:rPr lang="en-US" smtClean="0"/>
              <a:t>9/3/2020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Prof Maheswari S VIT Chennai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Document Object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1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777"/>
            <a:ext cx="7315200" cy="865573"/>
          </a:xfrm>
        </p:spPr>
        <p:txBody>
          <a:bodyPr>
            <a:noAutofit/>
          </a:bodyPr>
          <a:lstStyle/>
          <a:p>
            <a:r>
              <a:rPr lang="en-IN" b="1"/>
              <a:t>DOM Node Properties Demo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95350"/>
            <a:ext cx="7467600" cy="370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95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777"/>
            <a:ext cx="7315200" cy="865573"/>
          </a:xfrm>
        </p:spPr>
        <p:txBody>
          <a:bodyPr>
            <a:noAutofit/>
          </a:bodyPr>
          <a:lstStyle/>
          <a:p>
            <a:r>
              <a:rPr lang="en-IN" b="1"/>
              <a:t>DOM Node Properties Demo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64200"/>
            <a:ext cx="5357813" cy="376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99" y="864200"/>
            <a:ext cx="1438395" cy="163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23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777"/>
            <a:ext cx="7315200" cy="865573"/>
          </a:xfrm>
        </p:spPr>
        <p:txBody>
          <a:bodyPr>
            <a:noAutofit/>
          </a:bodyPr>
          <a:lstStyle/>
          <a:p>
            <a:r>
              <a:rPr lang="en-IN" b="1"/>
              <a:t>DOM Node Properties Demo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30" y="819150"/>
            <a:ext cx="6504470" cy="3823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5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777"/>
            <a:ext cx="7315200" cy="865573"/>
          </a:xfrm>
        </p:spPr>
        <p:txBody>
          <a:bodyPr>
            <a:noAutofit/>
          </a:bodyPr>
          <a:lstStyle/>
          <a:p>
            <a:r>
              <a:rPr lang="en-IN" b="1"/>
              <a:t>DOM Node Properties Demo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71550"/>
            <a:ext cx="786161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9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777"/>
            <a:ext cx="7315200" cy="865573"/>
          </a:xfrm>
        </p:spPr>
        <p:txBody>
          <a:bodyPr>
            <a:noAutofit/>
          </a:bodyPr>
          <a:lstStyle/>
          <a:p>
            <a:r>
              <a:rPr lang="en-IN" b="1"/>
              <a:t>DOM Node Methods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16" y="1123950"/>
            <a:ext cx="8277616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87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96577"/>
            <a:ext cx="7315200" cy="865573"/>
          </a:xfrm>
        </p:spPr>
        <p:txBody>
          <a:bodyPr>
            <a:noAutofit/>
          </a:bodyPr>
          <a:lstStyle/>
          <a:p>
            <a:r>
              <a:rPr lang="en-IN" b="1"/>
              <a:t>Checking for parent node and child node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52550"/>
            <a:ext cx="3352800" cy="3529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060" y="1352550"/>
            <a:ext cx="2222384" cy="1764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23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/>
              <a:t>Element Collections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95" y="1581150"/>
            <a:ext cx="7641653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99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/>
              <a:t>Element Collections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28750"/>
            <a:ext cx="6082511" cy="2659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48150"/>
            <a:ext cx="54673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5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/>
              <a:t>Finding Specific Elements</a:t>
            </a:r>
            <a:br>
              <a:rPr lang="en-IN" b="1"/>
            </a:b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4951"/>
            <a:ext cx="7315200" cy="3227070"/>
          </a:xfrm>
        </p:spPr>
        <p:txBody>
          <a:bodyPr>
            <a:normAutofit/>
          </a:bodyPr>
          <a:lstStyle/>
          <a:p>
            <a:r>
              <a:rPr lang="en-US" err="1"/>
              <a:t>getElementsByName</a:t>
            </a:r>
            <a:r>
              <a:rPr lang="en-US"/>
              <a:t>() – </a:t>
            </a:r>
          </a:p>
          <a:p>
            <a:pPr lvl="1"/>
            <a:r>
              <a:rPr lang="en-US"/>
              <a:t>Static function</a:t>
            </a:r>
          </a:p>
          <a:p>
            <a:pPr lvl="1"/>
            <a:r>
              <a:rPr lang="en-US"/>
              <a:t>Older HTML documents use name instead of id.</a:t>
            </a:r>
          </a:p>
          <a:p>
            <a:pPr lvl="1"/>
            <a:r>
              <a:rPr lang="en-US"/>
              <a:t>Multiple tags can have the same name. Ex. &lt;</a:t>
            </a:r>
            <a:r>
              <a:rPr lang="en-US" err="1"/>
              <a:t>img</a:t>
            </a:r>
            <a:r>
              <a:rPr lang="en-US"/>
              <a:t>&gt; and &lt;form&gt; can have the same name.</a:t>
            </a:r>
          </a:p>
          <a:p>
            <a:pPr lvl="1"/>
            <a:r>
              <a:rPr lang="en-US"/>
              <a:t>This method return a list of nodes rather than a single node.</a:t>
            </a:r>
          </a:p>
          <a:p>
            <a:pPr lvl="1"/>
            <a:r>
              <a:rPr lang="en-US"/>
              <a:t>name is not unique as id.</a:t>
            </a:r>
          </a:p>
          <a:p>
            <a:pPr lvl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45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/>
              <a:t>Finding Specific Elements</a:t>
            </a:r>
            <a:br>
              <a:rPr lang="en-IN" b="1"/>
            </a:b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4951"/>
            <a:ext cx="7315200" cy="3227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err="1"/>
              <a:t>varList</a:t>
            </a:r>
            <a:r>
              <a:rPr lang="en-US"/>
              <a:t> = </a:t>
            </a:r>
            <a:r>
              <a:rPr lang="en-US" err="1"/>
              <a:t>document.getElementsByName</a:t>
            </a:r>
            <a:r>
              <a:rPr lang="en-US"/>
              <a:t>('</a:t>
            </a:r>
            <a:r>
              <a:rPr lang="en-US" err="1"/>
              <a:t>myp</a:t>
            </a:r>
            <a:r>
              <a:rPr lang="en-US"/>
              <a:t>');</a:t>
            </a:r>
          </a:p>
          <a:p>
            <a:pPr marL="0" indent="0">
              <a:buNone/>
            </a:pPr>
            <a:r>
              <a:rPr lang="en-US"/>
              <a:t>for (var i = 0; i &lt; </a:t>
            </a:r>
            <a:r>
              <a:rPr lang="en-US" err="1"/>
              <a:t>varList.length</a:t>
            </a:r>
            <a:r>
              <a:rPr lang="en-US"/>
              <a:t>; i++)</a:t>
            </a:r>
          </a:p>
          <a:p>
            <a:pPr marL="0" indent="0">
              <a:buNone/>
            </a:pPr>
            <a:r>
              <a:rPr lang="en-US"/>
              <a:t>alert(</a:t>
            </a:r>
            <a:r>
              <a:rPr lang="en-US" err="1"/>
              <a:t>varList.item</a:t>
            </a:r>
            <a:r>
              <a:rPr lang="en-US"/>
              <a:t>(i).</a:t>
            </a:r>
            <a:r>
              <a:rPr lang="en-US" err="1"/>
              <a:t>nodeName</a:t>
            </a:r>
            <a:r>
              <a:rPr lang="en-US"/>
              <a:t>);</a:t>
            </a:r>
          </a:p>
          <a:p>
            <a:pPr marL="0" indent="0">
              <a:buNone/>
            </a:pPr>
            <a:r>
              <a:rPr lang="en-US"/>
              <a:t>_________________________________</a:t>
            </a:r>
          </a:p>
          <a:p>
            <a:pPr marL="0" indent="0">
              <a:buNone/>
            </a:pPr>
            <a:r>
              <a:rPr lang="en-US" err="1"/>
              <a:t>varList</a:t>
            </a:r>
            <a:r>
              <a:rPr lang="en-US"/>
              <a:t> = </a:t>
            </a:r>
            <a:r>
              <a:rPr lang="en-US" err="1"/>
              <a:t>document.getElementsByName</a:t>
            </a:r>
            <a:r>
              <a:rPr lang="en-US"/>
              <a:t>('</a:t>
            </a:r>
            <a:r>
              <a:rPr lang="en-US" err="1"/>
              <a:t>myp</a:t>
            </a:r>
            <a:r>
              <a:rPr lang="en-US"/>
              <a:t>);</a:t>
            </a:r>
          </a:p>
          <a:p>
            <a:pPr marL="0" indent="0">
              <a:buNone/>
            </a:pPr>
            <a:r>
              <a:rPr lang="en-US"/>
              <a:t>for (var i = 0; i &lt;</a:t>
            </a:r>
            <a:r>
              <a:rPr lang="en-US" err="1"/>
              <a:t>varList.length</a:t>
            </a:r>
            <a:r>
              <a:rPr lang="en-US"/>
              <a:t>; i++)</a:t>
            </a:r>
          </a:p>
          <a:p>
            <a:pPr marL="0" indent="0">
              <a:buNone/>
            </a:pPr>
            <a:r>
              <a:rPr lang="en-US"/>
              <a:t>alert(</a:t>
            </a:r>
            <a:r>
              <a:rPr lang="en-US" err="1"/>
              <a:t>varList</a:t>
            </a:r>
            <a:r>
              <a:rPr lang="en-US"/>
              <a:t>[i].</a:t>
            </a:r>
            <a:r>
              <a:rPr lang="en-US" err="1"/>
              <a:t>nodeName</a:t>
            </a:r>
            <a:r>
              <a:rPr lang="en-US"/>
              <a:t>);</a:t>
            </a:r>
          </a:p>
          <a:p>
            <a:pPr lvl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23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0"/>
            <a:ext cx="7315200" cy="865573"/>
          </a:xfrm>
        </p:spPr>
        <p:txBody>
          <a:bodyPr>
            <a:noAutofit/>
          </a:bodyPr>
          <a:lstStyle/>
          <a:p>
            <a:r>
              <a:rPr lang="en-IN" b="1"/>
              <a:t>Document Object Model</a:t>
            </a:r>
            <a:br>
              <a:rPr lang="en-IN" b="1"/>
            </a:b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19150"/>
            <a:ext cx="7315200" cy="3810000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DOM Tree</a:t>
            </a:r>
          </a:p>
          <a:p>
            <a:r>
              <a:rPr lang="en-US"/>
              <a:t>Types of DOM Nodes for HTML</a:t>
            </a:r>
          </a:p>
          <a:p>
            <a:r>
              <a:rPr lang="en-US"/>
              <a:t>DOM Node Properties</a:t>
            </a:r>
          </a:p>
          <a:p>
            <a:r>
              <a:rPr lang="en-US"/>
              <a:t>DOM Node Methods</a:t>
            </a:r>
          </a:p>
          <a:p>
            <a:r>
              <a:rPr lang="en-US"/>
              <a:t>Checking for parent and child nodes</a:t>
            </a:r>
          </a:p>
          <a:p>
            <a:r>
              <a:rPr lang="en-US"/>
              <a:t>Element Collection</a:t>
            </a:r>
          </a:p>
          <a:p>
            <a:r>
              <a:rPr lang="en-US"/>
              <a:t>Finding specific elements</a:t>
            </a:r>
          </a:p>
          <a:p>
            <a:r>
              <a:rPr lang="en-US"/>
              <a:t>Creating Nodes</a:t>
            </a:r>
          </a:p>
          <a:p>
            <a:r>
              <a:rPr lang="en-US"/>
              <a:t>Appending and Inserting Nodes</a:t>
            </a:r>
          </a:p>
          <a:p>
            <a:r>
              <a:rPr lang="en-US"/>
              <a:t>Copying Nodes</a:t>
            </a:r>
          </a:p>
          <a:p>
            <a:r>
              <a:rPr lang="en-US"/>
              <a:t>Deleting or Replacing Nodes</a:t>
            </a:r>
          </a:p>
          <a:p>
            <a:r>
              <a:rPr lang="en-US"/>
              <a:t>Methods for manipulating </a:t>
            </a:r>
            <a:r>
              <a:rPr lang="en-US" err="1"/>
              <a:t>TextNode</a:t>
            </a:r>
            <a:endParaRPr lang="en-US"/>
          </a:p>
          <a:p>
            <a:r>
              <a:rPr lang="en-US"/>
              <a:t>Attribute Manipulation</a:t>
            </a:r>
          </a:p>
          <a:p>
            <a:r>
              <a:rPr lang="en-US"/>
              <a:t>DOM and CSS</a:t>
            </a:r>
          </a:p>
          <a:p>
            <a:r>
              <a:rPr lang="en-US"/>
              <a:t>Additional Properties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90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/>
              <a:t>Finding Specific Elements</a:t>
            </a:r>
            <a:br>
              <a:rPr lang="en-IN" b="1"/>
            </a:b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4951"/>
            <a:ext cx="7315200" cy="3227070"/>
          </a:xfrm>
        </p:spPr>
        <p:txBody>
          <a:bodyPr>
            <a:normAutofit/>
          </a:bodyPr>
          <a:lstStyle/>
          <a:p>
            <a:r>
              <a:rPr lang="en-US" err="1"/>
              <a:t>getElementsByTagName</a:t>
            </a:r>
            <a:r>
              <a:rPr lang="en-US"/>
              <a:t>() – </a:t>
            </a:r>
          </a:p>
          <a:p>
            <a:pPr lvl="1"/>
            <a:r>
              <a:rPr lang="en-US"/>
              <a:t>The method returns a list of all the tags in the document that are of the type passed as the parameter.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err="1"/>
              <a:t>varallp</a:t>
            </a:r>
            <a:r>
              <a:rPr lang="en-US"/>
              <a:t> = </a:t>
            </a:r>
            <a:r>
              <a:rPr lang="en-US" err="1"/>
              <a:t>document.getElementsByTagName</a:t>
            </a:r>
            <a:r>
              <a:rPr lang="en-US"/>
              <a:t>('p');</a:t>
            </a:r>
          </a:p>
          <a:p>
            <a:pPr lvl="1"/>
            <a:r>
              <a:rPr lang="en-US"/>
              <a:t>It is possible to find elements within other elements. </a:t>
            </a:r>
          </a:p>
          <a:p>
            <a:pPr lvl="1"/>
            <a:r>
              <a:rPr lang="en-US"/>
              <a:t>For example, you might want to find a particular paragraph and then find the &lt;</a:t>
            </a:r>
            <a:r>
              <a:rPr lang="en-US" b="1" err="1"/>
              <a:t>em</a:t>
            </a:r>
            <a:r>
              <a:rPr lang="en-US"/>
              <a:t>&gt; tags within:</a:t>
            </a:r>
          </a:p>
          <a:p>
            <a:pPr marL="0" indent="0">
              <a:buNone/>
            </a:pPr>
            <a:r>
              <a:rPr lang="en-US"/>
              <a:t>	para1 = </a:t>
            </a:r>
            <a:r>
              <a:rPr lang="en-US" err="1"/>
              <a:t>document.getElementById</a:t>
            </a:r>
            <a:r>
              <a:rPr lang="en-US"/>
              <a:t>('p1');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err="1"/>
              <a:t>emele</a:t>
            </a:r>
            <a:r>
              <a:rPr lang="en-US"/>
              <a:t> = para1.getElementsByTagName('</a:t>
            </a:r>
            <a:r>
              <a:rPr lang="en-US" err="1"/>
              <a:t>em</a:t>
            </a:r>
            <a:r>
              <a:rPr lang="en-US"/>
              <a:t>');</a:t>
            </a:r>
          </a:p>
          <a:p>
            <a:pPr lvl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08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/>
              <a:t>Creating Nodes – document methods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90650"/>
            <a:ext cx="8051237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1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/>
              <a:t>Creating a node</a:t>
            </a:r>
            <a:br>
              <a:rPr lang="en-IN" b="1"/>
            </a:b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4951"/>
            <a:ext cx="7315200" cy="3227070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/>
              <a:t>//New heading node created</a:t>
            </a:r>
          </a:p>
          <a:p>
            <a:pPr marL="45720" indent="0">
              <a:buNone/>
            </a:pPr>
            <a:r>
              <a:rPr lang="en-US"/>
              <a:t>var </a:t>
            </a:r>
            <a:r>
              <a:rPr lang="en-US" err="1"/>
              <a:t>newelementnode</a:t>
            </a:r>
            <a:r>
              <a:rPr lang="en-US"/>
              <a:t> = </a:t>
            </a:r>
            <a:r>
              <a:rPr lang="en-US" err="1"/>
              <a:t>document.createElement</a:t>
            </a:r>
            <a:r>
              <a:rPr lang="en-US"/>
              <a:t>(“h1”);</a:t>
            </a:r>
          </a:p>
          <a:p>
            <a:pPr marL="45720" indent="0">
              <a:buNone/>
            </a:pPr>
            <a:r>
              <a:rPr lang="en-US"/>
              <a:t>//New text node for the heading created</a:t>
            </a:r>
          </a:p>
          <a:p>
            <a:pPr marL="45720" indent="0">
              <a:buNone/>
            </a:pPr>
            <a:r>
              <a:rPr lang="en-US"/>
              <a:t>var </a:t>
            </a:r>
            <a:r>
              <a:rPr lang="en-US" err="1"/>
              <a:t>newtextnode</a:t>
            </a:r>
            <a:r>
              <a:rPr lang="en-US"/>
              <a:t> = </a:t>
            </a:r>
            <a:r>
              <a:rPr lang="en-US" err="1"/>
              <a:t>document.createTextNode</a:t>
            </a:r>
            <a:r>
              <a:rPr lang="en-US"/>
              <a:t>(“New text added”);</a:t>
            </a:r>
          </a:p>
          <a:p>
            <a:pPr marL="45720" indent="0">
              <a:buNone/>
            </a:pPr>
            <a:r>
              <a:rPr lang="en-US"/>
              <a:t>//The two objects needs to be linked</a:t>
            </a:r>
          </a:p>
          <a:p>
            <a:r>
              <a:rPr lang="en-US"/>
              <a:t>appendChild() – appends a child node to the node referencing it.</a:t>
            </a:r>
          </a:p>
          <a:p>
            <a:r>
              <a:rPr lang="en-US"/>
              <a:t>insertBefore() – inserts the new child before the referenced child</a:t>
            </a:r>
          </a:p>
          <a:p>
            <a:pPr marL="45720" indent="0">
              <a:buNone/>
            </a:pPr>
            <a:r>
              <a:rPr lang="en-US" err="1"/>
              <a:t>newelementnode.appendChild</a:t>
            </a:r>
            <a:r>
              <a:rPr lang="en-US"/>
              <a:t>(</a:t>
            </a:r>
            <a:r>
              <a:rPr lang="en-US" err="1"/>
              <a:t>newtextnode</a:t>
            </a:r>
            <a:r>
              <a:rPr lang="en-US"/>
              <a:t>);</a:t>
            </a:r>
          </a:p>
          <a:p>
            <a:pPr marL="45720" indent="0">
              <a:buNone/>
            </a:pPr>
            <a:r>
              <a:rPr lang="en-US" err="1"/>
              <a:t>parentNode.insertBefore</a:t>
            </a:r>
            <a:r>
              <a:rPr lang="en-US"/>
              <a:t>(</a:t>
            </a:r>
            <a:r>
              <a:rPr lang="en-US" err="1"/>
              <a:t>newNode</a:t>
            </a:r>
            <a:r>
              <a:rPr lang="en-US"/>
              <a:t>, </a:t>
            </a:r>
            <a:r>
              <a:rPr lang="en-US" err="1"/>
              <a:t>existingNode</a:t>
            </a:r>
            <a:r>
              <a:rPr lang="en-US"/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75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90550"/>
            <a:ext cx="7315200" cy="865573"/>
          </a:xfrm>
        </p:spPr>
        <p:txBody>
          <a:bodyPr>
            <a:noAutofit/>
          </a:bodyPr>
          <a:lstStyle/>
          <a:p>
            <a:r>
              <a:rPr lang="en-IN" b="1"/>
              <a:t>appendChild() 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71550"/>
            <a:ext cx="6507332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971550"/>
            <a:ext cx="19240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47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90550"/>
            <a:ext cx="7315200" cy="865573"/>
          </a:xfrm>
        </p:spPr>
        <p:txBody>
          <a:bodyPr>
            <a:noAutofit/>
          </a:bodyPr>
          <a:lstStyle/>
          <a:p>
            <a:r>
              <a:rPr lang="en-IN" b="1"/>
              <a:t>insertBefore() 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42950"/>
            <a:ext cx="8001000" cy="3882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77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90550"/>
            <a:ext cx="7315200" cy="865573"/>
          </a:xfrm>
        </p:spPr>
        <p:txBody>
          <a:bodyPr>
            <a:noAutofit/>
          </a:bodyPr>
          <a:lstStyle/>
          <a:p>
            <a:r>
              <a:rPr lang="en-IN" b="1"/>
              <a:t>insertBefore() 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442" y="857250"/>
            <a:ext cx="3595099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724150"/>
            <a:ext cx="3134385" cy="188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73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90550"/>
            <a:ext cx="7315200" cy="865573"/>
          </a:xfrm>
        </p:spPr>
        <p:txBody>
          <a:bodyPr>
            <a:noAutofit/>
          </a:bodyPr>
          <a:lstStyle/>
          <a:p>
            <a:r>
              <a:rPr lang="en-IN" b="1"/>
              <a:t>Copying Nodes – cloneNode()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95350"/>
            <a:ext cx="6534151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895350"/>
            <a:ext cx="21812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066925"/>
            <a:ext cx="219075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99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/>
              <a:t>Deleting and Replacing nodes</a:t>
            </a:r>
            <a:br>
              <a:rPr lang="en-IN" b="1"/>
            </a:b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4951"/>
            <a:ext cx="7315200" cy="322707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/>
              <a:t>//deleting nodes</a:t>
            </a:r>
          </a:p>
          <a:p>
            <a:pPr marL="45720" indent="0">
              <a:buNone/>
            </a:pPr>
            <a:r>
              <a:rPr lang="en-US" err="1"/>
              <a:t>currentobject.removeChild</a:t>
            </a:r>
            <a:r>
              <a:rPr lang="en-US"/>
              <a:t>(</a:t>
            </a:r>
            <a:r>
              <a:rPr lang="en-US" err="1"/>
              <a:t>currentobject.lastChild</a:t>
            </a:r>
            <a:r>
              <a:rPr lang="en-US"/>
              <a:t>);</a:t>
            </a:r>
          </a:p>
          <a:p>
            <a:pPr marL="45720" indent="0">
              <a:buNone/>
            </a:pPr>
            <a:r>
              <a:rPr lang="en-US"/>
              <a:t>//Replacing nodes</a:t>
            </a:r>
          </a:p>
          <a:p>
            <a:pPr marL="45720" indent="0">
              <a:buNone/>
            </a:pPr>
            <a:r>
              <a:rPr lang="en-US" err="1"/>
              <a:t>parentNode.replaceChild</a:t>
            </a:r>
            <a:r>
              <a:rPr lang="en-US"/>
              <a:t>(</a:t>
            </a:r>
            <a:r>
              <a:rPr lang="en-US" err="1"/>
              <a:t>newChild</a:t>
            </a:r>
            <a:r>
              <a:rPr lang="en-US"/>
              <a:t>, </a:t>
            </a:r>
            <a:r>
              <a:rPr lang="en-US" err="1"/>
              <a:t>oldChild</a:t>
            </a:r>
            <a:r>
              <a:rPr lang="en-US"/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10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90550"/>
            <a:ext cx="7315200" cy="865573"/>
          </a:xfrm>
        </p:spPr>
        <p:txBody>
          <a:bodyPr>
            <a:noAutofit/>
          </a:bodyPr>
          <a:lstStyle/>
          <a:p>
            <a:r>
              <a:rPr lang="en-IN" b="1"/>
              <a:t>Deleting and Replacing Node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23950"/>
            <a:ext cx="567193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88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90550"/>
            <a:ext cx="7315200" cy="865573"/>
          </a:xfrm>
        </p:spPr>
        <p:txBody>
          <a:bodyPr>
            <a:noAutofit/>
          </a:bodyPr>
          <a:lstStyle/>
          <a:p>
            <a:r>
              <a:rPr lang="en-IN" b="1"/>
              <a:t>Deleting and Replacing Node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47750"/>
            <a:ext cx="6177621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0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/>
              <a:t>Document Object Model</a:t>
            </a:r>
            <a:br>
              <a:rPr lang="en-IN" b="1"/>
            </a:b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81151"/>
            <a:ext cx="7315200" cy="3150870"/>
          </a:xfrm>
        </p:spPr>
        <p:txBody>
          <a:bodyPr>
            <a:normAutofit/>
          </a:bodyPr>
          <a:lstStyle/>
          <a:p>
            <a:r>
              <a:rPr lang="en-US"/>
              <a:t>An object model defines the interface to the various aspects of the browser and the document that can be manipulated by JavaScript.</a:t>
            </a:r>
          </a:p>
          <a:p>
            <a:r>
              <a:rPr lang="en-US"/>
              <a:t>The DOM provides an application programming interface (API) that exposes the entirety of a Web page (including tags, attributes, style, and content) to a programming language like JavaScript.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90550"/>
            <a:ext cx="7315200" cy="865573"/>
          </a:xfrm>
        </p:spPr>
        <p:txBody>
          <a:bodyPr>
            <a:noAutofit/>
          </a:bodyPr>
          <a:lstStyle/>
          <a:p>
            <a:r>
              <a:rPr lang="en-IN" b="1"/>
              <a:t>Deleting and Replacing Node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1104900"/>
            <a:ext cx="860107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03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90550"/>
            <a:ext cx="7315200" cy="865573"/>
          </a:xfrm>
        </p:spPr>
        <p:txBody>
          <a:bodyPr>
            <a:noAutofit/>
          </a:bodyPr>
          <a:lstStyle/>
          <a:p>
            <a:r>
              <a:rPr lang="en-IN" b="1"/>
              <a:t>Deleting and Replacing Node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895350"/>
            <a:ext cx="294322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24150"/>
            <a:ext cx="295275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007" y="2724150"/>
            <a:ext cx="3430233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69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71550"/>
            <a:ext cx="7315200" cy="865573"/>
          </a:xfrm>
        </p:spPr>
        <p:txBody>
          <a:bodyPr>
            <a:noAutofit/>
          </a:bodyPr>
          <a:lstStyle/>
          <a:p>
            <a:r>
              <a:rPr lang="en-IN" b="1"/>
              <a:t>Methods to Manipulate </a:t>
            </a:r>
            <a:r>
              <a:rPr lang="en-IN" b="1" err="1"/>
              <a:t>TextNodes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76350"/>
            <a:ext cx="7391400" cy="3074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82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38150"/>
            <a:ext cx="7315200" cy="865573"/>
          </a:xfrm>
        </p:spPr>
        <p:txBody>
          <a:bodyPr>
            <a:noAutofit/>
          </a:bodyPr>
          <a:lstStyle/>
          <a:p>
            <a:r>
              <a:rPr lang="en-IN" b="1" err="1"/>
              <a:t>appendData</a:t>
            </a:r>
            <a:r>
              <a:rPr lang="en-IN" b="1"/>
              <a:t>()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666750"/>
            <a:ext cx="6134101" cy="3982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036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38150"/>
            <a:ext cx="7315200" cy="865573"/>
          </a:xfrm>
        </p:spPr>
        <p:txBody>
          <a:bodyPr>
            <a:noAutofit/>
          </a:bodyPr>
          <a:lstStyle/>
          <a:p>
            <a:r>
              <a:rPr lang="en-IN" b="1" err="1"/>
              <a:t>appendData</a:t>
            </a:r>
            <a:r>
              <a:rPr lang="en-IN" b="1"/>
              <a:t>()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71550"/>
            <a:ext cx="39624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957157"/>
            <a:ext cx="39433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330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/>
              <a:t>Attribute Manipulation</a:t>
            </a:r>
            <a:br>
              <a:rPr lang="en-IN" b="1"/>
            </a:b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4951"/>
            <a:ext cx="7315200" cy="3227070"/>
          </a:xfrm>
        </p:spPr>
        <p:txBody>
          <a:bodyPr>
            <a:normAutofit/>
          </a:bodyPr>
          <a:lstStyle/>
          <a:p>
            <a:r>
              <a:rPr lang="en-US" b="1" err="1"/>
              <a:t>getAttribute</a:t>
            </a:r>
            <a:r>
              <a:rPr lang="en-US" b="1"/>
              <a:t>(name)</a:t>
            </a:r>
            <a:endParaRPr lang="en-US"/>
          </a:p>
          <a:p>
            <a:r>
              <a:rPr lang="en-US" b="1" err="1"/>
              <a:t>setAttribute</a:t>
            </a:r>
            <a:r>
              <a:rPr lang="en-US" b="1"/>
              <a:t>(</a:t>
            </a:r>
            <a:r>
              <a:rPr lang="en-US" b="1" err="1"/>
              <a:t>attributename</a:t>
            </a:r>
            <a:r>
              <a:rPr lang="en-US" b="1"/>
              <a:t>, </a:t>
            </a:r>
            <a:r>
              <a:rPr lang="en-US" b="1" err="1"/>
              <a:t>attributevalue</a:t>
            </a:r>
            <a:r>
              <a:rPr lang="en-US" b="1"/>
              <a:t>)</a:t>
            </a:r>
            <a:endParaRPr lang="en-US"/>
          </a:p>
          <a:p>
            <a:r>
              <a:rPr lang="en-US" b="1" err="1"/>
              <a:t>removeAttribute</a:t>
            </a:r>
            <a:r>
              <a:rPr lang="en-US" b="1"/>
              <a:t>(</a:t>
            </a:r>
            <a:r>
              <a:rPr lang="en-US" b="1" err="1"/>
              <a:t>attributeName</a:t>
            </a:r>
            <a:r>
              <a:rPr lang="en-US" b="1"/>
              <a:t>)</a:t>
            </a:r>
          </a:p>
          <a:p>
            <a:r>
              <a:rPr lang="en-US" b="1" err="1"/>
              <a:t>hasAttributes</a:t>
            </a:r>
            <a:r>
              <a:rPr lang="en-US" b="1"/>
              <a:t>()</a:t>
            </a:r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38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38150"/>
            <a:ext cx="7315200" cy="865573"/>
          </a:xfrm>
        </p:spPr>
        <p:txBody>
          <a:bodyPr>
            <a:noAutofit/>
          </a:bodyPr>
          <a:lstStyle/>
          <a:p>
            <a:r>
              <a:rPr lang="en-IN" b="1"/>
              <a:t>Attribute Manipulation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00100"/>
            <a:ext cx="4495800" cy="3916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25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38150"/>
            <a:ext cx="7315200" cy="865573"/>
          </a:xfrm>
        </p:spPr>
        <p:txBody>
          <a:bodyPr>
            <a:noAutofit/>
          </a:bodyPr>
          <a:lstStyle/>
          <a:p>
            <a:r>
              <a:rPr lang="en-IN" b="1"/>
              <a:t>Attribute Manipulation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433513"/>
            <a:ext cx="794385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601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38150"/>
            <a:ext cx="7315200" cy="865573"/>
          </a:xfrm>
        </p:spPr>
        <p:txBody>
          <a:bodyPr>
            <a:noAutofit/>
          </a:bodyPr>
          <a:lstStyle/>
          <a:p>
            <a:r>
              <a:rPr lang="en-IN" b="1"/>
              <a:t>Attribute Manipulation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47750"/>
            <a:ext cx="62579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2183429"/>
            <a:ext cx="62198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333750"/>
            <a:ext cx="62865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601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/>
              <a:t>DOM and CSS</a:t>
            </a:r>
            <a:br>
              <a:rPr lang="en-IN" b="1"/>
            </a:b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4951"/>
            <a:ext cx="7315200" cy="685799"/>
          </a:xfrm>
        </p:spPr>
        <p:txBody>
          <a:bodyPr>
            <a:normAutofit fontScale="92500" lnSpcReduction="10000"/>
          </a:bodyPr>
          <a:lstStyle/>
          <a:p>
            <a:r>
              <a:rPr lang="en-US" b="1"/>
              <a:t>DOM supports manipulation of CSS values.</a:t>
            </a:r>
          </a:p>
          <a:p>
            <a:r>
              <a:rPr lang="en-US" b="1"/>
              <a:t>For CSS property DOM has a corresponding DOM property.</a:t>
            </a:r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4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/>
              <a:t>DOM Tree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28750"/>
            <a:ext cx="35718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428751"/>
            <a:ext cx="4191000" cy="300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858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38150"/>
            <a:ext cx="7315200" cy="865573"/>
          </a:xfrm>
        </p:spPr>
        <p:txBody>
          <a:bodyPr>
            <a:noAutofit/>
          </a:bodyPr>
          <a:lstStyle/>
          <a:p>
            <a:r>
              <a:rPr lang="en-IN" b="1"/>
              <a:t>DOM and CSS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1" y="781476"/>
            <a:ext cx="7179219" cy="3925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562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/>
              <a:t>DOM and CSS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76425"/>
            <a:ext cx="50101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52750"/>
            <a:ext cx="49815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562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/>
              <a:t>Additional Properties</a:t>
            </a:r>
            <a:br>
              <a:rPr lang="en-IN" b="1"/>
            </a:b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4951"/>
            <a:ext cx="7315200" cy="3124199"/>
          </a:xfrm>
        </p:spPr>
        <p:txBody>
          <a:bodyPr>
            <a:normAutofit/>
          </a:bodyPr>
          <a:lstStyle/>
          <a:p>
            <a:r>
              <a:rPr lang="en-US" b="1" err="1"/>
              <a:t>innerHTML</a:t>
            </a:r>
            <a:r>
              <a:rPr lang="en-US" b="1"/>
              <a:t> - Holds a string representing the HTML contained by an element.</a:t>
            </a:r>
          </a:p>
          <a:p>
            <a:r>
              <a:rPr lang="en-US" b="1" err="1"/>
              <a:t>innerText</a:t>
            </a:r>
            <a:r>
              <a:rPr lang="en-US" b="1"/>
              <a:t> – Similar to </a:t>
            </a:r>
            <a:r>
              <a:rPr lang="en-US" b="1" err="1"/>
              <a:t>innerHTML</a:t>
            </a:r>
            <a:r>
              <a:rPr lang="en-US" b="1"/>
              <a:t>. But returns only as text. This text cannot be rendered on the screen.</a:t>
            </a:r>
          </a:p>
          <a:p>
            <a:r>
              <a:rPr lang="en-US" b="1" err="1"/>
              <a:t>outerHTML</a:t>
            </a:r>
            <a:r>
              <a:rPr lang="en-US" b="1"/>
              <a:t> -  To get the source of an element at runtime and to replace the source code of an element with HTML formatted text.</a:t>
            </a:r>
          </a:p>
          <a:p>
            <a:r>
              <a:rPr lang="en-US" b="1" err="1"/>
              <a:t>outerText</a:t>
            </a:r>
            <a:r>
              <a:rPr lang="en-US" b="1"/>
              <a:t> – Similar to </a:t>
            </a:r>
            <a:r>
              <a:rPr lang="en-US" b="1" err="1"/>
              <a:t>outerHTML</a:t>
            </a:r>
            <a:r>
              <a:rPr lang="en-US" b="1"/>
              <a:t> but replaced at runtime as plain text.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943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38150"/>
            <a:ext cx="7315200" cy="865573"/>
          </a:xfrm>
        </p:spPr>
        <p:txBody>
          <a:bodyPr>
            <a:noAutofit/>
          </a:bodyPr>
          <a:lstStyle/>
          <a:p>
            <a:r>
              <a:rPr lang="en-IN" b="1" err="1"/>
              <a:t>innerHTML</a:t>
            </a:r>
            <a:r>
              <a:rPr lang="en-IN" b="1"/>
              <a:t>, </a:t>
            </a:r>
            <a:r>
              <a:rPr lang="en-IN" b="1" err="1"/>
              <a:t>innerText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42950"/>
            <a:ext cx="6072187" cy="3938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128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38150"/>
            <a:ext cx="7315200" cy="865573"/>
          </a:xfrm>
        </p:spPr>
        <p:txBody>
          <a:bodyPr>
            <a:noAutofit/>
          </a:bodyPr>
          <a:lstStyle/>
          <a:p>
            <a:r>
              <a:rPr lang="en-IN" b="1" err="1"/>
              <a:t>innerHTML</a:t>
            </a:r>
            <a:r>
              <a:rPr lang="en-IN" b="1"/>
              <a:t>, </a:t>
            </a:r>
            <a:r>
              <a:rPr lang="en-IN" b="1" err="1"/>
              <a:t>innerText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895350"/>
            <a:ext cx="2553237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347913"/>
            <a:ext cx="5109450" cy="90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29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38150"/>
            <a:ext cx="7315200" cy="865573"/>
          </a:xfrm>
        </p:spPr>
        <p:txBody>
          <a:bodyPr>
            <a:noAutofit/>
          </a:bodyPr>
          <a:lstStyle/>
          <a:p>
            <a:r>
              <a:rPr lang="en-IN" b="1" err="1"/>
              <a:t>outerHTML</a:t>
            </a:r>
            <a:r>
              <a:rPr lang="en-IN" b="1"/>
              <a:t>, </a:t>
            </a:r>
            <a:r>
              <a:rPr lang="en-IN" b="1" err="1"/>
              <a:t>outerText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66749"/>
            <a:ext cx="6172200" cy="3993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726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38150"/>
            <a:ext cx="7315200" cy="865573"/>
          </a:xfrm>
        </p:spPr>
        <p:txBody>
          <a:bodyPr>
            <a:noAutofit/>
          </a:bodyPr>
          <a:lstStyle/>
          <a:p>
            <a:r>
              <a:rPr lang="en-IN" b="1" err="1"/>
              <a:t>outerHTML</a:t>
            </a:r>
            <a:r>
              <a:rPr lang="en-IN" b="1"/>
              <a:t>, </a:t>
            </a:r>
            <a:r>
              <a:rPr lang="en-IN" b="1" err="1"/>
              <a:t>outerText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95350"/>
            <a:ext cx="3168396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952750"/>
            <a:ext cx="3970421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290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19150"/>
            <a:ext cx="7315200" cy="865573"/>
          </a:xfrm>
        </p:spPr>
        <p:txBody>
          <a:bodyPr>
            <a:noAutofit/>
          </a:bodyPr>
          <a:lstStyle/>
          <a:p>
            <a:r>
              <a:rPr lang="en-IN" b="1"/>
              <a:t>REFERENCES</a:t>
            </a:r>
            <a:br>
              <a:rPr lang="en-IN" b="1"/>
            </a:b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57351"/>
            <a:ext cx="7315200" cy="1828799"/>
          </a:xfrm>
        </p:spPr>
        <p:txBody>
          <a:bodyPr>
            <a:normAutofit/>
          </a:bodyPr>
          <a:lstStyle/>
          <a:p>
            <a:r>
              <a:rPr lang="en-US"/>
              <a:t>Alexei White, JavaScript Programmer’s Reference, </a:t>
            </a:r>
            <a:r>
              <a:rPr lang="en-US" err="1"/>
              <a:t>Wrox</a:t>
            </a:r>
            <a:r>
              <a:rPr lang="en-US"/>
              <a:t>, ISBN:978-81-265-2363-4</a:t>
            </a:r>
          </a:p>
          <a:p>
            <a:r>
              <a:rPr lang="en-US"/>
              <a:t>Thomas Powell, Fritz Schneider, The Complete Reference – JavaScript Second Edition, TATA McGraw Hill Edition, ISBN-10: 0-07-059027-4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68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361950"/>
            <a:ext cx="621982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6597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/>
              <a:t>Types of DOM Nodes for HTML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14" y="1504950"/>
            <a:ext cx="8237686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/>
              <a:t>Example of DOM Element Node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1466850"/>
            <a:ext cx="4197453" cy="3426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428750"/>
            <a:ext cx="1371600" cy="1684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2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/>
              <a:t>DOM Node Properties</a:t>
            </a:r>
            <a:br>
              <a:rPr lang="en-IN" b="1"/>
            </a:b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33513"/>
            <a:ext cx="7772400" cy="313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23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" indent="0">
              <a:buNone/>
            </a:pPr>
            <a:r>
              <a:rPr lang="en-US"/>
              <a:t>Returned integer	Node type Constant</a:t>
            </a:r>
          </a:p>
          <a:p>
            <a:pPr marL="45720" indent="0">
              <a:buNone/>
            </a:pPr>
            <a:r>
              <a:rPr lang="en-US"/>
              <a:t>1	ELEMENT_NODE</a:t>
            </a:r>
          </a:p>
          <a:p>
            <a:pPr marL="45720" indent="0">
              <a:buNone/>
            </a:pPr>
            <a:r>
              <a:rPr lang="en-US"/>
              <a:t>2	ATTRIBUTE_NODE</a:t>
            </a:r>
          </a:p>
          <a:p>
            <a:pPr marL="45720" indent="0">
              <a:buNone/>
            </a:pPr>
            <a:r>
              <a:rPr lang="en-US"/>
              <a:t>3	TEXT_NODE</a:t>
            </a:r>
          </a:p>
          <a:p>
            <a:pPr marL="45720" indent="0">
              <a:buNone/>
            </a:pPr>
            <a:r>
              <a:rPr lang="en-US"/>
              <a:t>4	CDATA_SECTION_NODE</a:t>
            </a:r>
          </a:p>
          <a:p>
            <a:pPr marL="45720" indent="0">
              <a:buNone/>
            </a:pPr>
            <a:r>
              <a:rPr lang="en-US"/>
              <a:t>5	ENTITY_REFERENCE_NODE</a:t>
            </a:r>
          </a:p>
          <a:p>
            <a:pPr marL="45720" indent="0">
              <a:buNone/>
            </a:pPr>
            <a:r>
              <a:rPr lang="en-US"/>
              <a:t>6	ENTITY_NODE</a:t>
            </a:r>
          </a:p>
          <a:p>
            <a:pPr marL="45720" indent="0">
              <a:buNone/>
            </a:pPr>
            <a:r>
              <a:rPr lang="en-US"/>
              <a:t>7	PROCESSING_INSTRUCTION_NODE</a:t>
            </a:r>
          </a:p>
          <a:p>
            <a:pPr marL="45720" indent="0">
              <a:buNone/>
            </a:pPr>
            <a:r>
              <a:rPr lang="en-US"/>
              <a:t>8	COMMENT_NODE</a:t>
            </a:r>
          </a:p>
          <a:p>
            <a:pPr marL="45720" indent="0">
              <a:buNone/>
            </a:pPr>
            <a:r>
              <a:rPr lang="en-US"/>
              <a:t>9	DOCUMENT_NODE</a:t>
            </a:r>
          </a:p>
          <a:p>
            <a:pPr marL="45720" indent="0">
              <a:buNone/>
            </a:pPr>
            <a:r>
              <a:rPr lang="en-US"/>
              <a:t>10	DOCUMENT_TYPE_NODE</a:t>
            </a:r>
          </a:p>
          <a:p>
            <a:pPr marL="45720" indent="0">
              <a:buNone/>
            </a:pPr>
            <a:r>
              <a:rPr lang="en-US"/>
              <a:t>11	DOCUMENT_FRAGMENT_NODE</a:t>
            </a:r>
          </a:p>
          <a:p>
            <a:pPr marL="45720" indent="0">
              <a:buNone/>
            </a:pPr>
            <a:r>
              <a:rPr lang="en-US"/>
              <a:t>12`	NOTATION_NODE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 Maheswari S VIT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74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0F7AE3F95D594EBBCBFDDF8C3AE3EC" ma:contentTypeVersion="7" ma:contentTypeDescription="Create a new document." ma:contentTypeScope="" ma:versionID="37a6843c50520f418fde0bd778ac1f7d">
  <xsd:schema xmlns:xsd="http://www.w3.org/2001/XMLSchema" xmlns:xs="http://www.w3.org/2001/XMLSchema" xmlns:p="http://schemas.microsoft.com/office/2006/metadata/properties" xmlns:ns2="ea698f68-e4a3-4119-8942-1798ec9a9ae4" targetNamespace="http://schemas.microsoft.com/office/2006/metadata/properties" ma:root="true" ma:fieldsID="df20ec3f68214a7438835e80166b5575" ns2:_="">
    <xsd:import namespace="ea698f68-e4a3-4119-8942-1798ec9a9a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698f68-e4a3-4119-8942-1798ec9a9a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4350C2-E26F-4C7F-99A0-2F669BB0D3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F7E298-6190-458A-8969-022EC9C0833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68066C4-59C0-4E7E-9541-50F605D2CD37}">
  <ds:schemaRefs>
    <ds:schemaRef ds:uri="ea698f68-e4a3-4119-8942-1798ec9a9ae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Application>Microsoft Office PowerPoint</Application>
  <PresentationFormat>On-screen Show (16:9)</PresentationFormat>
  <Slides>47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Perspective</vt:lpstr>
      <vt:lpstr>Document Object Model</vt:lpstr>
      <vt:lpstr>Document Object Model </vt:lpstr>
      <vt:lpstr>Document Object Model </vt:lpstr>
      <vt:lpstr>DOM Tree </vt:lpstr>
      <vt:lpstr>PowerPoint Presentation</vt:lpstr>
      <vt:lpstr>Types of DOM Nodes for HTML </vt:lpstr>
      <vt:lpstr>Example of DOM Element Node </vt:lpstr>
      <vt:lpstr>DOM Node Properties </vt:lpstr>
      <vt:lpstr>Node Type</vt:lpstr>
      <vt:lpstr>DOM Node Properties Demo </vt:lpstr>
      <vt:lpstr>DOM Node Properties Demo </vt:lpstr>
      <vt:lpstr>DOM Node Properties Demo </vt:lpstr>
      <vt:lpstr>DOM Node Properties Demo </vt:lpstr>
      <vt:lpstr>DOM Node Methods </vt:lpstr>
      <vt:lpstr>Checking for parent node and child node </vt:lpstr>
      <vt:lpstr>Element Collections </vt:lpstr>
      <vt:lpstr>Element Collections </vt:lpstr>
      <vt:lpstr>Finding Specific Elements </vt:lpstr>
      <vt:lpstr>Finding Specific Elements </vt:lpstr>
      <vt:lpstr>Finding Specific Elements </vt:lpstr>
      <vt:lpstr>Creating Nodes – document methods </vt:lpstr>
      <vt:lpstr>Creating a node </vt:lpstr>
      <vt:lpstr>appendChild()  </vt:lpstr>
      <vt:lpstr>insertBefore()  </vt:lpstr>
      <vt:lpstr>insertBefore()  </vt:lpstr>
      <vt:lpstr>Copying Nodes – cloneNode() </vt:lpstr>
      <vt:lpstr>Deleting and Replacing nodes </vt:lpstr>
      <vt:lpstr>Deleting and Replacing Node </vt:lpstr>
      <vt:lpstr>Deleting and Replacing Node </vt:lpstr>
      <vt:lpstr>Deleting and Replacing Node </vt:lpstr>
      <vt:lpstr>Deleting and Replacing Node </vt:lpstr>
      <vt:lpstr>Methods to Manipulate TextNodes </vt:lpstr>
      <vt:lpstr>appendData() </vt:lpstr>
      <vt:lpstr>appendData() </vt:lpstr>
      <vt:lpstr>Attribute Manipulation </vt:lpstr>
      <vt:lpstr>Attribute Manipulation </vt:lpstr>
      <vt:lpstr>Attribute Manipulation </vt:lpstr>
      <vt:lpstr>Attribute Manipulation </vt:lpstr>
      <vt:lpstr>DOM and CSS </vt:lpstr>
      <vt:lpstr>DOM and CSS </vt:lpstr>
      <vt:lpstr>DOM and CSS </vt:lpstr>
      <vt:lpstr>Additional Properties </vt:lpstr>
      <vt:lpstr>innerHTML, innerText </vt:lpstr>
      <vt:lpstr>innerHTML, innerText </vt:lpstr>
      <vt:lpstr>outerHTML, outerText </vt:lpstr>
      <vt:lpstr>outerHTML, outerText 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vitbpl</dc:creator>
  <cp:revision>1</cp:revision>
  <dcterms:created xsi:type="dcterms:W3CDTF">2006-08-16T00:00:00Z</dcterms:created>
  <dcterms:modified xsi:type="dcterms:W3CDTF">2020-09-03T12:21:01Z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0x010100BA0F7AE3F95D594EBBCBFDDF8C3AE3EC</vt:lpwstr>
  </property>
</Properties>
</file>