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1.xml" ContentType="application/vnd.openxmlformats-officedocument.presentationml.slide+xml"/>
  <Override PartName="/ppt/slides/slide49.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0.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84"/>
  </p:notesMasterIdLst>
  <p:sldIdLst>
    <p:sldId id="256" r:id="rId2"/>
    <p:sldId id="342" r:id="rId3"/>
    <p:sldId id="285" r:id="rId4"/>
    <p:sldId id="503" r:id="rId5"/>
    <p:sldId id="505" r:id="rId6"/>
    <p:sldId id="504" r:id="rId7"/>
    <p:sldId id="507" r:id="rId8"/>
    <p:sldId id="508" r:id="rId9"/>
    <p:sldId id="506" r:id="rId10"/>
    <p:sldId id="510" r:id="rId11"/>
    <p:sldId id="509" r:id="rId12"/>
    <p:sldId id="513" r:id="rId13"/>
    <p:sldId id="514" r:id="rId14"/>
    <p:sldId id="515" r:id="rId15"/>
    <p:sldId id="516" r:id="rId16"/>
    <p:sldId id="517" r:id="rId17"/>
    <p:sldId id="519" r:id="rId18"/>
    <p:sldId id="518" r:id="rId19"/>
    <p:sldId id="520" r:id="rId20"/>
    <p:sldId id="521" r:id="rId21"/>
    <p:sldId id="522" r:id="rId22"/>
    <p:sldId id="523" r:id="rId23"/>
    <p:sldId id="524" r:id="rId24"/>
    <p:sldId id="525" r:id="rId25"/>
    <p:sldId id="527" r:id="rId26"/>
    <p:sldId id="526"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60"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62" r:id="rId60"/>
    <p:sldId id="585" r:id="rId61"/>
    <p:sldId id="586" r:id="rId62"/>
    <p:sldId id="587" r:id="rId63"/>
    <p:sldId id="588" r:id="rId64"/>
    <p:sldId id="589" r:id="rId65"/>
    <p:sldId id="590" r:id="rId66"/>
    <p:sldId id="591" r:id="rId67"/>
    <p:sldId id="592" r:id="rId68"/>
    <p:sldId id="593" r:id="rId69"/>
    <p:sldId id="594" r:id="rId70"/>
    <p:sldId id="540" r:id="rId71"/>
    <p:sldId id="542" r:id="rId72"/>
    <p:sldId id="550" r:id="rId73"/>
    <p:sldId id="551" r:id="rId74"/>
    <p:sldId id="552" r:id="rId75"/>
    <p:sldId id="553" r:id="rId76"/>
    <p:sldId id="554" r:id="rId77"/>
    <p:sldId id="555" r:id="rId78"/>
    <p:sldId id="556" r:id="rId79"/>
    <p:sldId id="557" r:id="rId80"/>
    <p:sldId id="558" r:id="rId81"/>
    <p:sldId id="559" r:id="rId82"/>
    <p:sldId id="544"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89" d="100"/>
          <a:sy n="89" d="100"/>
        </p:scale>
        <p:origin x="-82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02-09-2020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50AF2E5-95E3-4182-90FB-67A8ED64E0EB}" type="datetime1">
              <a:rPr lang="en-US" smtClean="0"/>
              <a:t>02-Sep-20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Prof Maheswari S, SCOPE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A9949-54B9-456B-BCF9-750122FC9414}"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E7773-719B-40AA-8F5A-E20A95C361C6}"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C177B-06D8-47B3-980D-B349FAAA1DBA}" type="datetime1">
              <a:rPr lang="en-US" smtClean="0"/>
              <a:t>02-Sep-20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2501F-7A89-49B4-987D-9EBA54668C46}"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C8C09B-6C7D-4ADF-84D1-70BBEAA28A40}"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3320E38-C3E8-410C-9ED2-045A02050A18}" type="datetime1">
              <a:rPr lang="en-US" smtClean="0"/>
              <a:t>02-Sep-20</a:t>
            </a:fld>
            <a:endParaRPr lang="en-US"/>
          </a:p>
        </p:txBody>
      </p:sp>
      <p:sp>
        <p:nvSpPr>
          <p:cNvPr id="8" name="Footer Placeholder 7"/>
          <p:cNvSpPr>
            <a:spLocks noGrp="1"/>
          </p:cNvSpPr>
          <p:nvPr>
            <p:ph type="ftr" sz="quarter" idx="11"/>
          </p:nvPr>
        </p:nvSpPr>
        <p:spPr/>
        <p:txBody>
          <a:bodyPr/>
          <a:lstStyle/>
          <a:p>
            <a:r>
              <a:rPr lang="en-US" smtClean="0"/>
              <a:t>Prof Maheswari S, SCOPE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50A0F2-38AE-4E49-8190-EF678ECDB279}" type="datetime1">
              <a:rPr lang="en-US" smtClean="0"/>
              <a:t>02-Sep-20</a:t>
            </a:fld>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22233-F4F4-47C1-A0CA-572DFBB0F33E}" type="datetime1">
              <a:rPr lang="en-US" smtClean="0"/>
              <a:t>02-Sep-20</a:t>
            </a:fld>
            <a:endParaRPr lang="en-US"/>
          </a:p>
        </p:txBody>
      </p:sp>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68254D-05A5-4D81-B888-38BEF3D97FBF}"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6D4A8-4286-4E17-B89C-FF9CC45AD907}"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6FFEE6AB-C0D8-4B7F-976E-C6E71362E837}" type="datetime1">
              <a:rPr lang="en-US" smtClean="0"/>
              <a:t>02-Sep-20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Prof Maheswari S, SCOPE</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ride.com/javascript/javascript-built-in-object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republic.com/html-tutorial/html-entities.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republic.com/javascript-tutorial/javascript-regular-expressions.php#grouping" TargetMode="External"/><Relationship Id="rId2" Type="http://schemas.openxmlformats.org/officeDocument/2006/relationships/hyperlink" Target="https://www.tutorialrepublic.com/javascript-tutorial/javascript-regular-expressions.php#character-class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utorialrepublic.com/javascript-tutorial/javascript-regular-expressions.php#repetition-quantifier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Built-in Objects</a:t>
            </a:r>
            <a:endParaRPr lang="en-IN" dirty="0"/>
          </a:p>
        </p:txBody>
      </p:sp>
      <p:sp>
        <p:nvSpPr>
          <p:cNvPr id="3" name="Subtitle 2"/>
          <p:cNvSpPr>
            <a:spLocks noGrp="1"/>
          </p:cNvSpPr>
          <p:nvPr>
            <p:ph idx="1"/>
          </p:nvPr>
        </p:nvSpPr>
        <p:spPr/>
        <p:txBody>
          <a:bodyPr>
            <a:normAutofit/>
          </a:bodyPr>
          <a:lstStyle/>
          <a:p>
            <a:pPr marL="45720" indent="0">
              <a:buNone/>
            </a:pPr>
            <a:endParaRPr lang="en-IN" dirty="0">
              <a:solidFill>
                <a:schemeClr val="tx2"/>
              </a:solidFill>
            </a:endParaRP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Date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04949"/>
            <a:ext cx="6858000" cy="30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2230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0"/>
            <a:ext cx="7315200" cy="865573"/>
          </a:xfrm>
        </p:spPr>
        <p:txBody>
          <a:bodyPr>
            <a:noAutofit/>
          </a:bodyPr>
          <a:lstStyle/>
          <a:p>
            <a:r>
              <a:rPr lang="en-IN" b="1" dirty="0" smtClean="0"/>
              <a:t>Date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19150"/>
            <a:ext cx="7467600" cy="383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322300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Math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7543800" cy="298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1056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Math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76374"/>
            <a:ext cx="79207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1650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REFERENCE</a:t>
            </a:r>
            <a:br>
              <a:rPr lang="en-IN" b="1" dirty="0" smtClean="0"/>
            </a:br>
            <a:endParaRPr lang="en-IN" dirty="0"/>
          </a:p>
        </p:txBody>
      </p:sp>
      <p:sp>
        <p:nvSpPr>
          <p:cNvPr id="3" name="Content Placeholder 2"/>
          <p:cNvSpPr>
            <a:spLocks noGrp="1"/>
          </p:cNvSpPr>
          <p:nvPr>
            <p:ph idx="1"/>
          </p:nvPr>
        </p:nvSpPr>
        <p:spPr>
          <a:xfrm>
            <a:off x="914400" y="1581151"/>
            <a:ext cx="7315200" cy="2895599"/>
          </a:xfrm>
        </p:spPr>
        <p:txBody>
          <a:bodyPr>
            <a:normAutofit/>
          </a:bodyPr>
          <a:lstStyle/>
          <a:p>
            <a:r>
              <a:rPr lang="en-US" dirty="0">
                <a:hlinkClick r:id="rId2"/>
              </a:rPr>
              <a:t>https://</a:t>
            </a:r>
            <a:r>
              <a:rPr lang="en-US" dirty="0" smtClean="0">
                <a:hlinkClick r:id="rId2"/>
              </a:rPr>
              <a:t>www.tutorialride.com/javascript/javascript-built-in-objects.htm</a:t>
            </a:r>
            <a:endParaRPr lang="en-US" dirty="0" smtClean="0"/>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3007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Regular Expressions</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a:t>Regular Expressions, commonly known as "</a:t>
            </a:r>
            <a:r>
              <a:rPr lang="en-US" b="1" dirty="0"/>
              <a:t>regex</a:t>
            </a:r>
            <a:r>
              <a:rPr lang="en-US" dirty="0"/>
              <a:t>" or "</a:t>
            </a:r>
            <a:r>
              <a:rPr lang="en-US" b="1" dirty="0" err="1"/>
              <a:t>RegExp</a:t>
            </a:r>
            <a:r>
              <a:rPr lang="en-US" dirty="0"/>
              <a:t>", are a specially formatted text strings used to find patterns in text</a:t>
            </a:r>
            <a:r>
              <a:rPr lang="en-US" dirty="0" smtClean="0"/>
              <a:t>.</a:t>
            </a:r>
          </a:p>
          <a:p>
            <a:pPr algn="just" fontAlgn="base"/>
            <a:r>
              <a:rPr lang="en-US" dirty="0" smtClean="0"/>
              <a:t>Regular </a:t>
            </a:r>
            <a:r>
              <a:rPr lang="en-US" dirty="0"/>
              <a:t>expressions are one of the most powerful tools available today for effective and efficient text processing and manipulations. </a:t>
            </a:r>
            <a:endParaRPr lang="en-US" dirty="0" smtClean="0"/>
          </a:p>
          <a:p>
            <a:pPr algn="just" fontAlgn="base"/>
            <a:r>
              <a:rPr lang="en-US" dirty="0" smtClean="0"/>
              <a:t>For </a:t>
            </a:r>
            <a:r>
              <a:rPr lang="en-US" dirty="0"/>
              <a:t>example, it can be used to verify whether the format of data </a:t>
            </a:r>
            <a:endParaRPr lang="en-US" dirty="0" smtClean="0"/>
          </a:p>
          <a:p>
            <a:pPr algn="just" fontAlgn="base"/>
            <a:r>
              <a:rPr lang="en-US" dirty="0" smtClean="0"/>
              <a:t>i.e</a:t>
            </a:r>
            <a:r>
              <a:rPr lang="en-US" dirty="0"/>
              <a:t>. name, email, phone number, etc. entered by the user is correct or not, find or replace matching string within text content, and so on.</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77700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581150"/>
            <a:ext cx="72866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774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Defining Regular </a:t>
            </a:r>
            <a:r>
              <a:rPr lang="en-US" b="1" dirty="0" smtClean="0"/>
              <a:t>Expressions</a:t>
            </a:r>
            <a:endParaRPr lang="en-US" dirty="0"/>
          </a:p>
        </p:txBody>
      </p:sp>
      <p:sp>
        <p:nvSpPr>
          <p:cNvPr id="3" name="Content Placeholder 2"/>
          <p:cNvSpPr>
            <a:spLocks noGrp="1"/>
          </p:cNvSpPr>
          <p:nvPr>
            <p:ph idx="1"/>
          </p:nvPr>
        </p:nvSpPr>
        <p:spPr/>
        <p:txBody>
          <a:bodyPr>
            <a:normAutofit/>
          </a:bodyPr>
          <a:lstStyle/>
          <a:p>
            <a:pPr algn="just" fontAlgn="base"/>
            <a:r>
              <a:rPr lang="en-US" dirty="0"/>
              <a:t>In JavaScript, regular expressions are represented by </a:t>
            </a:r>
            <a:r>
              <a:rPr lang="en-US" dirty="0" err="1"/>
              <a:t>RegExp</a:t>
            </a:r>
            <a:r>
              <a:rPr lang="en-US" dirty="0"/>
              <a:t> object, which is a native JavaScript object like String, Array, and so on. </a:t>
            </a:r>
            <a:endParaRPr lang="en-US" dirty="0" smtClean="0"/>
          </a:p>
          <a:p>
            <a:pPr algn="just" fontAlgn="base"/>
            <a:r>
              <a:rPr lang="en-US" dirty="0" smtClean="0"/>
              <a:t>There </a:t>
            </a:r>
            <a:r>
              <a:rPr lang="en-US" dirty="0"/>
              <a:t>are two ways of creating a new </a:t>
            </a:r>
            <a:r>
              <a:rPr lang="en-US" dirty="0" err="1"/>
              <a:t>RegExp</a:t>
            </a:r>
            <a:r>
              <a:rPr lang="en-US" dirty="0"/>
              <a:t> object — one is using the literal syntax, and the other is using the </a:t>
            </a:r>
            <a:r>
              <a:rPr lang="en-US" dirty="0" err="1"/>
              <a:t>RegExp</a:t>
            </a:r>
            <a:r>
              <a:rPr lang="en-US" dirty="0"/>
              <a:t>() constructor.</a:t>
            </a:r>
          </a:p>
          <a:p>
            <a:pPr marL="45720" indent="0" algn="just">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47407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literal syntax uses forward slashes (</a:t>
            </a:r>
            <a:r>
              <a:rPr lang="en-US" i="1" dirty="0"/>
              <a:t>/pattern/</a:t>
            </a:r>
            <a:r>
              <a:rPr lang="en-US" dirty="0"/>
              <a:t>) to wrap the regular expression pattern, whereas the constructor syntax uses quotes (</a:t>
            </a:r>
            <a:r>
              <a:rPr lang="en-US" i="1" dirty="0"/>
              <a:t>"pattern"</a:t>
            </a:r>
            <a:r>
              <a:rPr lang="en-US" dirty="0"/>
              <a:t>). The following example demonstrates both ways of creating a regular expression that matches any string that begins with "Mr</a:t>
            </a:r>
            <a:r>
              <a:rPr lang="en-US" dirty="0" smtClean="0"/>
              <a:t>.".</a:t>
            </a:r>
          </a:p>
          <a:p>
            <a:pPr marL="45720" indent="0">
              <a:buNone/>
            </a:pPr>
            <a:endParaRPr lang="en-US" dirty="0"/>
          </a:p>
          <a:p>
            <a:pPr marL="45720" indent="0">
              <a:buNone/>
            </a:pPr>
            <a:endParaRPr lang="en-US" dirty="0" smtClean="0"/>
          </a:p>
          <a:p>
            <a:pPr marL="45720" indent="0">
              <a:buNone/>
            </a:pPr>
            <a:r>
              <a:rPr lang="en-US" dirty="0"/>
              <a:t>// Literal syntax </a:t>
            </a:r>
            <a:endParaRPr lang="en-US" dirty="0" smtClean="0"/>
          </a:p>
          <a:p>
            <a:pPr marL="45720" indent="0">
              <a:buNone/>
            </a:pPr>
            <a:r>
              <a:rPr lang="en-US" dirty="0" err="1" smtClean="0"/>
              <a:t>var</a:t>
            </a:r>
            <a:r>
              <a:rPr lang="en-US" dirty="0" smtClean="0"/>
              <a:t> </a:t>
            </a:r>
            <a:r>
              <a:rPr lang="en-US" dirty="0"/>
              <a:t>regex = /^</a:t>
            </a:r>
            <a:r>
              <a:rPr lang="en-US" dirty="0" err="1"/>
              <a:t>Mr</a:t>
            </a:r>
            <a:r>
              <a:rPr lang="en-US" dirty="0"/>
              <a:t>\./; </a:t>
            </a:r>
            <a:endParaRPr lang="en-US" dirty="0" smtClean="0"/>
          </a:p>
          <a:p>
            <a:pPr marL="45720" indent="0">
              <a:buNone/>
            </a:pPr>
            <a:endParaRPr lang="en-US" dirty="0" smtClean="0"/>
          </a:p>
          <a:p>
            <a:pPr marL="45720" indent="0">
              <a:buNone/>
            </a:pPr>
            <a:r>
              <a:rPr lang="en-US" dirty="0" smtClean="0"/>
              <a:t>// </a:t>
            </a:r>
            <a:r>
              <a:rPr lang="en-US" dirty="0"/>
              <a:t>Constructor syntax </a:t>
            </a:r>
            <a:endParaRPr lang="en-US" dirty="0" smtClean="0"/>
          </a:p>
          <a:p>
            <a:pPr marL="45720" indent="0">
              <a:buNone/>
            </a:pPr>
            <a:r>
              <a:rPr lang="en-US" dirty="0" err="1" smtClean="0"/>
              <a:t>var</a:t>
            </a:r>
            <a:r>
              <a:rPr lang="en-US" dirty="0" smtClean="0"/>
              <a:t> </a:t>
            </a:r>
            <a:r>
              <a:rPr lang="en-US" dirty="0"/>
              <a:t>regex = new </a:t>
            </a:r>
            <a:r>
              <a:rPr lang="en-US" dirty="0" err="1"/>
              <a:t>RegExp</a:t>
            </a:r>
            <a:r>
              <a:rPr lang="en-US" dirty="0"/>
              <a:t>("^</a:t>
            </a:r>
            <a:r>
              <a:rPr lang="en-US" dirty="0" err="1"/>
              <a:t>Mr</a:t>
            </a:r>
            <a:r>
              <a:rPr lang="en-US" dirty="0"/>
              <a:t>\\.");</a:t>
            </a:r>
          </a:p>
          <a:p>
            <a:pPr marL="45720" indent="0">
              <a:buNone/>
            </a:pPr>
            <a:r>
              <a:rPr lang="en-US" dirty="0"/>
              <a:t/>
            </a:r>
            <a:br>
              <a:rPr lang="en-US" dirty="0"/>
            </a:br>
            <a:endParaRPr lang="en-US" dirty="0"/>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1257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Pattern Matching with Regular </a:t>
            </a:r>
            <a:r>
              <a:rPr lang="en-US" b="1" dirty="0" smtClean="0"/>
              <a:t>Expression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Regular expression patterns include the use of letters, digits, punctuation marks, etc., plus a set of special regular expression characters (do not confuse with the </a:t>
            </a:r>
            <a:r>
              <a:rPr lang="en-US" dirty="0">
                <a:hlinkClick r:id="rId2"/>
              </a:rPr>
              <a:t>HTML special characters</a:t>
            </a:r>
            <a:r>
              <a:rPr lang="en-US" dirty="0"/>
              <a:t>).</a:t>
            </a:r>
          </a:p>
          <a:p>
            <a:r>
              <a:rPr lang="en-US" dirty="0"/>
              <a:t>The characters that are given special meaning within a regular expression, are:</a:t>
            </a:r>
          </a:p>
          <a:p>
            <a:r>
              <a:rPr lang="en-US" dirty="0"/>
              <a:t>. * ? + [ ] ( ) { } ^ $ | \. </a:t>
            </a:r>
            <a:endParaRPr lang="en-US" dirty="0" smtClean="0"/>
          </a:p>
          <a:p>
            <a:r>
              <a:rPr lang="en-US" dirty="0" smtClean="0"/>
              <a:t>You </a:t>
            </a:r>
            <a:r>
              <a:rPr lang="en-US" dirty="0"/>
              <a:t>will need to backslash these characters whenever you want to use them literally. For example, if you want to match ".", you'd have to write \.. All other characters automatically assume their literal meanings.</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5785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0"/>
            <a:ext cx="7315200" cy="865573"/>
          </a:xfrm>
        </p:spPr>
        <p:txBody>
          <a:bodyPr>
            <a:noAutofit/>
          </a:bodyPr>
          <a:lstStyle/>
          <a:p>
            <a:r>
              <a:rPr lang="en-IN" b="1" dirty="0" smtClean="0"/>
              <a:t>Built-in Objects</a:t>
            </a:r>
            <a:br>
              <a:rPr lang="en-IN" b="1" dirty="0" smtClean="0"/>
            </a:br>
            <a:endParaRPr lang="en-IN" dirty="0"/>
          </a:p>
        </p:txBody>
      </p:sp>
      <p:sp>
        <p:nvSpPr>
          <p:cNvPr id="3" name="Content Placeholder 2"/>
          <p:cNvSpPr>
            <a:spLocks noGrp="1"/>
          </p:cNvSpPr>
          <p:nvPr>
            <p:ph idx="1"/>
          </p:nvPr>
        </p:nvSpPr>
        <p:spPr>
          <a:xfrm>
            <a:off x="914400" y="819150"/>
            <a:ext cx="7315200" cy="3810000"/>
          </a:xfrm>
        </p:spPr>
        <p:txBody>
          <a:bodyPr>
            <a:normAutofit/>
          </a:bodyPr>
          <a:lstStyle/>
          <a:p>
            <a:r>
              <a:rPr lang="en-US" dirty="0" smtClean="0"/>
              <a:t>Number Object</a:t>
            </a:r>
          </a:p>
          <a:p>
            <a:r>
              <a:rPr lang="en-US" dirty="0" smtClean="0"/>
              <a:t>Boolean Object</a:t>
            </a:r>
          </a:p>
          <a:p>
            <a:r>
              <a:rPr lang="en-US" dirty="0" smtClean="0"/>
              <a:t>String Object</a:t>
            </a:r>
          </a:p>
          <a:p>
            <a:r>
              <a:rPr lang="en-US" dirty="0" smtClean="0"/>
              <a:t>Array Object</a:t>
            </a:r>
          </a:p>
          <a:p>
            <a:r>
              <a:rPr lang="en-US" dirty="0" smtClean="0"/>
              <a:t>Date Object</a:t>
            </a:r>
          </a:p>
          <a:p>
            <a:r>
              <a:rPr lang="en-US" dirty="0" smtClean="0"/>
              <a:t>Math Object</a:t>
            </a:r>
          </a:p>
          <a:p>
            <a:r>
              <a:rPr lang="en-US" dirty="0" err="1" smtClean="0"/>
              <a:t>RegEx</a:t>
            </a:r>
            <a:r>
              <a:rPr lang="en-US" dirty="0" smtClean="0"/>
              <a:t> Object</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05990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Character </a:t>
            </a:r>
            <a:r>
              <a:rPr lang="en-US" b="1" dirty="0" smtClean="0"/>
              <a:t>Classes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Square brackets surrounding a pattern of characters are called a character class e.g. [</a:t>
            </a:r>
            <a:r>
              <a:rPr lang="en-US" dirty="0" err="1"/>
              <a:t>abc</a:t>
            </a:r>
            <a:r>
              <a:rPr lang="en-US" dirty="0"/>
              <a:t>]. A character class always matches a single character out of a list of specified characters that means the expression [</a:t>
            </a:r>
            <a:r>
              <a:rPr lang="en-US" dirty="0" err="1"/>
              <a:t>abc</a:t>
            </a:r>
            <a:r>
              <a:rPr lang="en-US" dirty="0"/>
              <a:t>] matches only a, b or c character.</a:t>
            </a:r>
          </a:p>
          <a:p>
            <a:pPr fontAlgn="base"/>
            <a:r>
              <a:rPr lang="en-US" dirty="0"/>
              <a:t>Negated character classes can also be defined that match any character except those contained within the brackets. A negated character class is defined by placing a caret (^) symbol immediately after the opening bracket, like [^</a:t>
            </a:r>
            <a:r>
              <a:rPr lang="en-US" dirty="0" err="1"/>
              <a:t>abc</a:t>
            </a:r>
            <a:r>
              <a:rPr lang="en-US" dirty="0"/>
              <a:t>], which matches any character except a, b, and c.</a:t>
            </a:r>
          </a:p>
          <a:p>
            <a:pPr marL="45720" indent="0">
              <a:buNone/>
            </a:pPr>
            <a:r>
              <a:rPr lang="en-US" dirty="0"/>
              <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7514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09750"/>
            <a:ext cx="58483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022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Predefined Character </a:t>
            </a:r>
            <a:r>
              <a:rPr lang="en-US" b="1" dirty="0" smtClean="0"/>
              <a:t>Classes</a:t>
            </a:r>
            <a:endParaRPr lang="en-US" dirty="0"/>
          </a:p>
        </p:txBody>
      </p:sp>
      <p:sp>
        <p:nvSpPr>
          <p:cNvPr id="3" name="Content Placeholder 2"/>
          <p:cNvSpPr>
            <a:spLocks noGrp="1"/>
          </p:cNvSpPr>
          <p:nvPr>
            <p:ph idx="1"/>
          </p:nvPr>
        </p:nvSpPr>
        <p:spPr/>
        <p:txBody>
          <a:bodyPr/>
          <a:lstStyle/>
          <a:p>
            <a:pPr fontAlgn="base"/>
            <a:r>
              <a:rPr lang="en-US" dirty="0"/>
              <a:t>Some character classes such as digits, letters, and whitespaces are used so frequently that there are shortcut names for them. The following table lists those predefined character classes</a:t>
            </a:r>
            <a:r>
              <a:rPr lang="en-US" dirty="0" smtClean="0"/>
              <a: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8701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3075"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95375" y="723900"/>
            <a:ext cx="69532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840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400" dirty="0" smtClean="0"/>
              <a:t>How </a:t>
            </a:r>
            <a:r>
              <a:rPr lang="en-US" sz="2400" dirty="0"/>
              <a:t>to find and replace space with a hyphen character in a string using regular expression with the JavaScript replace() method</a:t>
            </a:r>
            <a:r>
              <a:rPr lang="en-US" sz="2400" dirty="0" smtClean="0"/>
              <a:t>: Example</a:t>
            </a:r>
            <a:endParaRPr lang="en-US" sz="2400"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err="1"/>
              <a:t>var</a:t>
            </a:r>
            <a:r>
              <a:rPr lang="en-US" dirty="0"/>
              <a:t> regex = /\s/g;</a:t>
            </a:r>
          </a:p>
          <a:p>
            <a:pPr marL="45720" indent="0">
              <a:buNone/>
            </a:pPr>
            <a:r>
              <a:rPr lang="en-US" dirty="0" err="1"/>
              <a:t>var</a:t>
            </a:r>
            <a:r>
              <a:rPr lang="en-US" dirty="0"/>
              <a:t> replacement = "-";</a:t>
            </a:r>
          </a:p>
          <a:p>
            <a:pPr marL="45720" indent="0">
              <a:buNone/>
            </a:pPr>
            <a:r>
              <a:rPr lang="en-US" dirty="0" err="1"/>
              <a:t>var</a:t>
            </a:r>
            <a:r>
              <a:rPr lang="en-US" dirty="0"/>
              <a:t> </a:t>
            </a:r>
            <a:r>
              <a:rPr lang="en-US" dirty="0" err="1"/>
              <a:t>str</a:t>
            </a:r>
            <a:r>
              <a:rPr lang="en-US" dirty="0"/>
              <a:t> = "Earth revolves around\</a:t>
            </a:r>
            <a:r>
              <a:rPr lang="en-US" dirty="0" err="1"/>
              <a:t>nthe</a:t>
            </a:r>
            <a:r>
              <a:rPr lang="en-US" dirty="0"/>
              <a:t>\</a:t>
            </a:r>
            <a:r>
              <a:rPr lang="en-US" dirty="0" err="1"/>
              <a:t>tSun</a:t>
            </a:r>
            <a:r>
              <a:rPr lang="en-US" dirty="0"/>
              <a:t>";</a:t>
            </a:r>
          </a:p>
          <a:p>
            <a:pPr marL="45720" indent="0">
              <a:buNone/>
            </a:pPr>
            <a:endParaRPr lang="en-US" dirty="0"/>
          </a:p>
          <a:p>
            <a:pPr marL="45720" indent="0">
              <a:buNone/>
            </a:pPr>
            <a:r>
              <a:rPr lang="en-US" dirty="0"/>
              <a:t>// Replace spaces, newlines and tabs</a:t>
            </a:r>
          </a:p>
          <a:p>
            <a:pPr marL="45720" indent="0">
              <a:buNone/>
            </a:pPr>
            <a:r>
              <a:rPr lang="en-US" dirty="0" err="1"/>
              <a:t>document.write</a:t>
            </a:r>
            <a:r>
              <a:rPr lang="en-US" dirty="0"/>
              <a:t>(</a:t>
            </a:r>
            <a:r>
              <a:rPr lang="en-US" dirty="0" err="1"/>
              <a:t>str.replace</a:t>
            </a:r>
            <a:r>
              <a:rPr lang="en-US" dirty="0"/>
              <a:t>(regex, replacement) + "&lt;</a:t>
            </a:r>
            <a:r>
              <a:rPr lang="en-US" dirty="0" err="1"/>
              <a:t>hr</a:t>
            </a:r>
            <a:r>
              <a:rPr lang="en-US" dirty="0"/>
              <a:t>&gt;");</a:t>
            </a:r>
          </a:p>
          <a:p>
            <a:pPr marL="45720" indent="0">
              <a:buNone/>
            </a:pPr>
            <a:endParaRPr lang="en-US" dirty="0"/>
          </a:p>
          <a:p>
            <a:pPr marL="45720" indent="0">
              <a:buNone/>
            </a:pPr>
            <a:r>
              <a:rPr lang="en-US" dirty="0"/>
              <a:t>// Replace only spaces</a:t>
            </a:r>
          </a:p>
          <a:p>
            <a:pPr marL="45720" indent="0">
              <a:buNone/>
            </a:pPr>
            <a:r>
              <a:rPr lang="en-US" dirty="0" err="1"/>
              <a:t>document.write</a:t>
            </a:r>
            <a:r>
              <a:rPr lang="en-US" dirty="0"/>
              <a:t>(</a:t>
            </a:r>
            <a:r>
              <a:rPr lang="en-US" dirty="0" err="1"/>
              <a:t>str.replace</a:t>
            </a:r>
            <a:r>
              <a:rPr lang="en-US" dirty="0"/>
              <a:t>(/ /g,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10334"/>
            <a:ext cx="2162175" cy="139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063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Repetition </a:t>
            </a:r>
            <a:r>
              <a:rPr lang="en-US" b="1" dirty="0" smtClean="0"/>
              <a:t>Quantifiers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if you want to match on more than one character? For example, let's say you want to find out words containing one or more instances of the letter p, or words containing at least two p's, and so on.</a:t>
            </a:r>
          </a:p>
          <a:p>
            <a:pPr fontAlgn="base"/>
            <a:r>
              <a:rPr lang="en-US" dirty="0"/>
              <a:t>This is where quantifiers come into play. With quantifiers you can specify how many times a character in a regular expression should match. Quantifiers can be applied to the individual characters, as well as </a:t>
            </a:r>
            <a:r>
              <a:rPr lang="en-US" dirty="0">
                <a:hlinkClick r:id="rId2"/>
              </a:rPr>
              <a:t>classes of characters</a:t>
            </a:r>
            <a:r>
              <a:rPr lang="en-US" dirty="0"/>
              <a:t>, and </a:t>
            </a:r>
            <a:r>
              <a:rPr lang="en-US" dirty="0">
                <a:hlinkClick r:id="rId3"/>
              </a:rPr>
              <a:t>groups of characters</a:t>
            </a:r>
            <a:r>
              <a:rPr lang="en-US" dirty="0"/>
              <a:t> contained by the parentheses.</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88107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 y="1581150"/>
            <a:ext cx="74199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007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US" dirty="0" err="1"/>
              <a:t>var</a:t>
            </a:r>
            <a:r>
              <a:rPr lang="en-US" dirty="0"/>
              <a:t> regex = /[\s,]+/;</a:t>
            </a:r>
          </a:p>
          <a:p>
            <a:pPr marL="45720" indent="0">
              <a:buNone/>
            </a:pPr>
            <a:r>
              <a:rPr lang="en-US" dirty="0" err="1"/>
              <a:t>var</a:t>
            </a:r>
            <a:r>
              <a:rPr lang="en-US" dirty="0"/>
              <a:t> </a:t>
            </a:r>
            <a:r>
              <a:rPr lang="en-US" dirty="0" err="1"/>
              <a:t>str</a:t>
            </a:r>
            <a:r>
              <a:rPr lang="en-US" dirty="0"/>
              <a:t> = "My </a:t>
            </a:r>
            <a:r>
              <a:rPr lang="en-US" dirty="0" err="1"/>
              <a:t>favourite</a:t>
            </a:r>
            <a:r>
              <a:rPr lang="en-US" dirty="0"/>
              <a:t> colors are red, green and blue";</a:t>
            </a:r>
          </a:p>
          <a:p>
            <a:pPr marL="45720" indent="0">
              <a:buNone/>
            </a:pPr>
            <a:r>
              <a:rPr lang="en-US" dirty="0" err="1"/>
              <a:t>var</a:t>
            </a:r>
            <a:r>
              <a:rPr lang="en-US" dirty="0"/>
              <a:t> parts = </a:t>
            </a:r>
            <a:r>
              <a:rPr lang="en-US" dirty="0" err="1"/>
              <a:t>str.split</a:t>
            </a:r>
            <a:r>
              <a:rPr lang="en-US" dirty="0"/>
              <a:t>(regex);</a:t>
            </a:r>
          </a:p>
          <a:p>
            <a:pPr marL="45720" indent="0">
              <a:buNone/>
            </a:pPr>
            <a:endParaRPr lang="en-US" dirty="0"/>
          </a:p>
          <a:p>
            <a:pPr marL="45720" indent="0">
              <a:buNone/>
            </a:pPr>
            <a:r>
              <a:rPr lang="en-US" dirty="0"/>
              <a:t>// Loop through parts array and display substrings</a:t>
            </a:r>
          </a:p>
          <a:p>
            <a:pPr marL="45720" indent="0">
              <a:buNone/>
            </a:pPr>
            <a:r>
              <a:rPr lang="en-US" dirty="0"/>
              <a:t>for(</a:t>
            </a:r>
            <a:r>
              <a:rPr lang="en-US" dirty="0" err="1"/>
              <a:t>var</a:t>
            </a:r>
            <a:r>
              <a:rPr lang="en-US" dirty="0"/>
              <a:t> part of parts){</a:t>
            </a:r>
          </a:p>
          <a:p>
            <a:pPr marL="45720" indent="0">
              <a:buNone/>
            </a:pPr>
            <a:r>
              <a:rPr lang="en-US" dirty="0"/>
              <a:t>    </a:t>
            </a:r>
            <a:r>
              <a:rPr lang="en-US" dirty="0" err="1"/>
              <a:t>document.write</a:t>
            </a:r>
            <a:r>
              <a:rPr lang="en-US" dirty="0"/>
              <a:t>("&lt;p&gt;" + part + "&lt;/p&gt;");</a:t>
            </a:r>
          </a:p>
          <a:p>
            <a:pPr marL="45720" indent="0">
              <a:buNone/>
            </a:pPr>
            <a:r>
              <a:rPr lang="en-US" dirty="0"/>
              <a:t>}</a:t>
            </a: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276350"/>
            <a:ext cx="9239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33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Position </a:t>
            </a:r>
            <a:r>
              <a:rPr lang="en-US" b="1" dirty="0" smtClean="0"/>
              <a:t>Anchors</a:t>
            </a:r>
            <a:endParaRPr lang="en-US" dirty="0"/>
          </a:p>
        </p:txBody>
      </p:sp>
      <p:sp>
        <p:nvSpPr>
          <p:cNvPr id="3" name="Content Placeholder 2"/>
          <p:cNvSpPr>
            <a:spLocks noGrp="1"/>
          </p:cNvSpPr>
          <p:nvPr>
            <p:ph idx="1"/>
          </p:nvPr>
        </p:nvSpPr>
        <p:spPr/>
        <p:txBody>
          <a:bodyPr/>
          <a:lstStyle/>
          <a:p>
            <a:pPr fontAlgn="base"/>
            <a:r>
              <a:rPr lang="en-US" sz="1800" dirty="0"/>
              <a:t>There are certain situations where you want to match at the beginning or end of a line, word, or string. To do this you can use anchors. Two common anchors are caret (^) which represent the start of the string, and the dollar ($) sign which represent the end of the string.</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09950"/>
            <a:ext cx="58007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686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err="1"/>
              <a:t>var</a:t>
            </a:r>
            <a:r>
              <a:rPr lang="en-US" dirty="0"/>
              <a:t> regex = /^J/;</a:t>
            </a:r>
          </a:p>
          <a:p>
            <a:pPr marL="45720" indent="0">
              <a:buNone/>
            </a:pPr>
            <a:r>
              <a:rPr lang="en-US" dirty="0" err="1"/>
              <a:t>var</a:t>
            </a:r>
            <a:r>
              <a:rPr lang="en-US" dirty="0"/>
              <a:t> names = ["James Bond", "Clark Kent", "John Rambo"];</a:t>
            </a:r>
          </a:p>
          <a:p>
            <a:pPr marL="45720" indent="0">
              <a:buNone/>
            </a:pPr>
            <a:endParaRPr lang="en-US" dirty="0"/>
          </a:p>
          <a:p>
            <a:pPr marL="45720" indent="0">
              <a:buNone/>
            </a:pPr>
            <a:r>
              <a:rPr lang="en-US" dirty="0"/>
              <a:t>// Loop through names array and display matched names</a:t>
            </a:r>
          </a:p>
          <a:p>
            <a:pPr marL="45720" indent="0">
              <a:buNone/>
            </a:pPr>
            <a:r>
              <a:rPr lang="en-US" dirty="0"/>
              <a:t>for(</a:t>
            </a:r>
            <a:r>
              <a:rPr lang="en-US" dirty="0" err="1"/>
              <a:t>var</a:t>
            </a:r>
            <a:r>
              <a:rPr lang="en-US" dirty="0"/>
              <a:t> name of names) {</a:t>
            </a:r>
          </a:p>
          <a:p>
            <a:pPr marL="45720" indent="0">
              <a:buNone/>
            </a:pPr>
            <a:r>
              <a:rPr lang="en-US" dirty="0"/>
              <a:t>    if(</a:t>
            </a:r>
            <a:r>
              <a:rPr lang="en-US" dirty="0" err="1"/>
              <a:t>regex.test</a:t>
            </a:r>
            <a:r>
              <a:rPr lang="en-US" dirty="0"/>
              <a:t>(name)) {</a:t>
            </a:r>
          </a:p>
          <a:p>
            <a:pPr marL="45720" indent="0">
              <a:buNone/>
            </a:pPr>
            <a:r>
              <a:rPr lang="en-US" dirty="0"/>
              <a:t>        </a:t>
            </a:r>
            <a:r>
              <a:rPr lang="en-US" dirty="0" err="1"/>
              <a:t>document.write</a:t>
            </a:r>
            <a:r>
              <a:rPr lang="en-US" dirty="0"/>
              <a:t>("&lt;p&gt;" + name + "&lt;/p&gt;")</a:t>
            </a:r>
          </a:p>
          <a:p>
            <a:pPr marL="45720" indent="0">
              <a:buNone/>
            </a:pPr>
            <a:r>
              <a:rPr lang="en-US" dirty="0"/>
              <a:t>    }</a:t>
            </a:r>
          </a:p>
          <a:p>
            <a:pPr marL="45720" indent="0">
              <a:buNone/>
            </a:pPr>
            <a:r>
              <a:rPr lang="en-US" dirty="0"/>
              <a: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43150"/>
            <a:ext cx="10572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02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Number Object</a:t>
            </a:r>
            <a:br>
              <a:rPr lang="en-IN" b="1" dirty="0" smtClean="0"/>
            </a:br>
            <a:endParaRPr lang="en-IN" dirty="0"/>
          </a:p>
        </p:txBody>
      </p:sp>
      <p:sp>
        <p:nvSpPr>
          <p:cNvPr id="3" name="Content Placeholder 2"/>
          <p:cNvSpPr>
            <a:spLocks noGrp="1"/>
          </p:cNvSpPr>
          <p:nvPr>
            <p:ph idx="1"/>
          </p:nvPr>
        </p:nvSpPr>
        <p:spPr>
          <a:xfrm>
            <a:off x="914400" y="1581151"/>
            <a:ext cx="7315200" cy="457199"/>
          </a:xfrm>
        </p:spPr>
        <p:txBody>
          <a:bodyPr>
            <a:normAutofit/>
          </a:bodyPr>
          <a:lstStyle/>
          <a:p>
            <a:pPr marL="45720" indent="0">
              <a:buNone/>
            </a:pPr>
            <a:r>
              <a:rPr lang="en-US" dirty="0"/>
              <a:t>var n=new Number(value);</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90750"/>
            <a:ext cx="686409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Pattern Modifiers (Flags</a:t>
            </a:r>
            <a:r>
              <a:rPr lang="en-US" b="1" dirty="0" smtClean="0"/>
              <a:t>)</a:t>
            </a:r>
            <a:endParaRPr lang="en-US" dirty="0"/>
          </a:p>
        </p:txBody>
      </p:sp>
      <p:sp>
        <p:nvSpPr>
          <p:cNvPr id="3" name="Content Placeholder 2"/>
          <p:cNvSpPr>
            <a:spLocks noGrp="1"/>
          </p:cNvSpPr>
          <p:nvPr>
            <p:ph idx="1"/>
          </p:nvPr>
        </p:nvSpPr>
        <p:spPr/>
        <p:txBody>
          <a:bodyPr/>
          <a:lstStyle/>
          <a:p>
            <a:pPr fontAlgn="base"/>
            <a:r>
              <a:rPr lang="en-US" dirty="0"/>
              <a:t>A pattern modifier allows you to control the way a pattern match is handled. Pattern modifiers are placed directly after the regular expression, for example, if you want to search for a pattern in a case-insensitive manner, you can use the i modifier, like this: /pattern/i.</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5717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23950"/>
            <a:ext cx="73437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518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/color/</a:t>
            </a:r>
            <a:r>
              <a:rPr lang="en-US" dirty="0" err="1"/>
              <a:t>gi</a:t>
            </a:r>
            <a:r>
              <a:rPr lang="en-US" dirty="0"/>
              <a:t>;</a:t>
            </a:r>
          </a:p>
          <a:p>
            <a:pPr marL="45720" indent="0">
              <a:buNone/>
            </a:pPr>
            <a:r>
              <a:rPr lang="en-US" dirty="0" err="1"/>
              <a:t>var</a:t>
            </a:r>
            <a:r>
              <a:rPr lang="en-US" dirty="0"/>
              <a:t> </a:t>
            </a:r>
            <a:r>
              <a:rPr lang="en-US" dirty="0" err="1"/>
              <a:t>str</a:t>
            </a:r>
            <a:r>
              <a:rPr lang="en-US" dirty="0"/>
              <a:t> = "Color red is more visible than color blue in daylight.";</a:t>
            </a:r>
          </a:p>
          <a:p>
            <a:pPr marL="45720" indent="0">
              <a:buNone/>
            </a:pPr>
            <a:r>
              <a:rPr lang="en-US" dirty="0" err="1"/>
              <a:t>var</a:t>
            </a:r>
            <a:r>
              <a:rPr lang="en-US" dirty="0"/>
              <a:t> matches = </a:t>
            </a:r>
            <a:r>
              <a:rPr lang="en-US" dirty="0" err="1"/>
              <a:t>str.match</a:t>
            </a:r>
            <a:r>
              <a:rPr lang="en-US" dirty="0"/>
              <a:t>(regex); // global, case-insensitive match</a:t>
            </a:r>
          </a:p>
          <a:p>
            <a:pPr marL="45720" indent="0">
              <a:buNone/>
            </a:pPr>
            <a:r>
              <a:rPr lang="en-US" dirty="0"/>
              <a:t>console.log(matches);</a:t>
            </a:r>
          </a:p>
          <a:p>
            <a:pPr marL="45720" indent="0">
              <a:buNone/>
            </a:pPr>
            <a:r>
              <a:rPr lang="en-US" dirty="0"/>
              <a:t>// expected output: ["Color", "color"]</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257550"/>
            <a:ext cx="19431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804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Alternation</a:t>
            </a:r>
            <a:endParaRPr lang="en-US" dirty="0"/>
          </a:p>
        </p:txBody>
      </p:sp>
      <p:sp>
        <p:nvSpPr>
          <p:cNvPr id="3" name="Content Placeholder 2"/>
          <p:cNvSpPr>
            <a:spLocks noGrp="1"/>
          </p:cNvSpPr>
          <p:nvPr>
            <p:ph idx="1"/>
          </p:nvPr>
        </p:nvSpPr>
        <p:spPr/>
        <p:txBody>
          <a:bodyPr/>
          <a:lstStyle/>
          <a:p>
            <a:pPr fontAlgn="base"/>
            <a:r>
              <a:rPr lang="en-US" dirty="0"/>
              <a:t>Alternation allows you to specify alternative version of a pattern. Alternation in a regular expression works just like the OR operator in an if-else conditional statement.</a:t>
            </a:r>
          </a:p>
          <a:p>
            <a:pPr fontAlgn="base"/>
            <a:r>
              <a:rPr lang="en-US" dirty="0"/>
              <a:t>You can specify alternation using a vertical bar (|). For example, the </a:t>
            </a:r>
            <a:r>
              <a:rPr lang="en-US" dirty="0" err="1"/>
              <a:t>regexp</a:t>
            </a:r>
            <a:r>
              <a:rPr lang="en-US" dirty="0"/>
              <a:t> /</a:t>
            </a:r>
            <a:r>
              <a:rPr lang="en-US" dirty="0" err="1"/>
              <a:t>fox|dog|cat</a:t>
            </a:r>
            <a:r>
              <a:rPr lang="en-US" dirty="0"/>
              <a:t>/ matches the string "fox", or the string "dog", or the string "cat". Here's an example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419619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a:t>
            </a:r>
            <a:r>
              <a:rPr lang="en-US" dirty="0" err="1"/>
              <a:t>fox|dog|cat</a:t>
            </a:r>
            <a:r>
              <a:rPr lang="en-US" dirty="0"/>
              <a:t>/;</a:t>
            </a:r>
          </a:p>
          <a:p>
            <a:pPr marL="45720" indent="0">
              <a:buNone/>
            </a:pPr>
            <a:r>
              <a:rPr lang="en-US" dirty="0" err="1"/>
              <a:t>var</a:t>
            </a:r>
            <a:r>
              <a:rPr lang="en-US" dirty="0"/>
              <a:t> </a:t>
            </a:r>
            <a:r>
              <a:rPr lang="en-US" dirty="0" err="1"/>
              <a:t>str</a:t>
            </a:r>
            <a:r>
              <a:rPr lang="en-US" dirty="0"/>
              <a:t> = "The quick brown fox jumps over the lazy dog.";</a:t>
            </a:r>
          </a:p>
          <a:p>
            <a:pPr marL="45720" indent="0">
              <a:buNone/>
            </a:pPr>
            <a:r>
              <a:rPr lang="en-US" dirty="0" err="1"/>
              <a:t>var</a:t>
            </a:r>
            <a:r>
              <a:rPr lang="en-US" dirty="0"/>
              <a:t> matches = </a:t>
            </a:r>
            <a:r>
              <a:rPr lang="en-US" dirty="0" err="1"/>
              <a:t>str.match</a:t>
            </a:r>
            <a:r>
              <a:rPr lang="en-US" dirty="0"/>
              <a:t>(regex);</a:t>
            </a:r>
          </a:p>
          <a:p>
            <a:pPr marL="45720" indent="0">
              <a:buNone/>
            </a:pPr>
            <a:r>
              <a:rPr lang="en-US" dirty="0"/>
              <a:t>console.log(matches);</a:t>
            </a:r>
          </a:p>
          <a:p>
            <a:pPr marL="45720" indent="0">
              <a:buNone/>
            </a:pPr>
            <a:r>
              <a:rPr lang="en-US" dirty="0"/>
              <a:t>// expected output: ["fox", index: 16,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105150"/>
            <a:ext cx="18573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589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Grouping</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Regular expressions use parentheses to group </a:t>
            </a:r>
            <a:r>
              <a:rPr lang="en-US" dirty="0" err="1"/>
              <a:t>subexpressions</a:t>
            </a:r>
            <a:r>
              <a:rPr lang="en-US" dirty="0"/>
              <a:t>, just like mathematical expressions. Parentheses allow a </a:t>
            </a:r>
            <a:r>
              <a:rPr lang="en-US" dirty="0">
                <a:hlinkClick r:id="rId2"/>
              </a:rPr>
              <a:t>repetition quantifier</a:t>
            </a:r>
            <a:r>
              <a:rPr lang="en-US" dirty="0"/>
              <a:t> to be applied to an entire </a:t>
            </a:r>
            <a:r>
              <a:rPr lang="en-US" dirty="0" err="1"/>
              <a:t>subexpression</a:t>
            </a:r>
            <a:r>
              <a:rPr lang="en-US" dirty="0"/>
              <a:t>.</a:t>
            </a:r>
          </a:p>
          <a:p>
            <a:pPr fontAlgn="base"/>
            <a:r>
              <a:rPr lang="en-US" dirty="0"/>
              <a:t>For example, in </a:t>
            </a:r>
            <a:r>
              <a:rPr lang="en-US" dirty="0" err="1"/>
              <a:t>regexp</a:t>
            </a:r>
            <a:r>
              <a:rPr lang="en-US" dirty="0"/>
              <a:t> /go+/ the quantifier + is applied only to the last character o and it matches the strings "go", "goo", and so on. Whereas, in </a:t>
            </a:r>
            <a:r>
              <a:rPr lang="en-US" dirty="0" err="1"/>
              <a:t>regexp</a:t>
            </a:r>
            <a:r>
              <a:rPr lang="en-US" dirty="0"/>
              <a:t> /(go)+/ the quantifier + is applied to the group of characters g and o and it matches the strings "go", "</a:t>
            </a:r>
            <a:r>
              <a:rPr lang="en-US" dirty="0" err="1"/>
              <a:t>gogo</a:t>
            </a:r>
            <a:r>
              <a:rPr lang="en-US" dirty="0"/>
              <a:t>", and so on.</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276759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/(go)+/i; </a:t>
            </a:r>
          </a:p>
          <a:p>
            <a:pPr marL="45720" indent="0">
              <a:buNone/>
            </a:pPr>
            <a:r>
              <a:rPr lang="en-US" dirty="0" err="1"/>
              <a:t>var</a:t>
            </a:r>
            <a:r>
              <a:rPr lang="en-US" dirty="0"/>
              <a:t> </a:t>
            </a:r>
            <a:r>
              <a:rPr lang="en-US" dirty="0" err="1"/>
              <a:t>str</a:t>
            </a:r>
            <a:r>
              <a:rPr lang="en-US" dirty="0"/>
              <a:t> = "One day </a:t>
            </a:r>
            <a:r>
              <a:rPr lang="en-US" dirty="0" err="1"/>
              <a:t>Gogo</a:t>
            </a:r>
            <a:r>
              <a:rPr lang="en-US" dirty="0"/>
              <a:t> will go to school.";</a:t>
            </a:r>
          </a:p>
          <a:p>
            <a:pPr marL="45720" indent="0">
              <a:buNone/>
            </a:pPr>
            <a:r>
              <a:rPr lang="en-US" dirty="0" err="1"/>
              <a:t>var</a:t>
            </a:r>
            <a:r>
              <a:rPr lang="en-US" dirty="0"/>
              <a:t> matches = </a:t>
            </a:r>
            <a:r>
              <a:rPr lang="en-US" dirty="0" err="1"/>
              <a:t>str.match</a:t>
            </a:r>
            <a:r>
              <a:rPr lang="en-US" dirty="0"/>
              <a:t>(regex); // case-insensitive match</a:t>
            </a:r>
          </a:p>
          <a:p>
            <a:pPr marL="45720" indent="0">
              <a:buNone/>
            </a:pPr>
            <a:r>
              <a:rPr lang="en-US" dirty="0"/>
              <a:t>console.log(matches);</a:t>
            </a:r>
          </a:p>
          <a:p>
            <a:pPr marL="45720" indent="0">
              <a:buNone/>
            </a:pPr>
            <a:r>
              <a:rPr lang="en-US" dirty="0"/>
              <a:t>// expected output: ["</a:t>
            </a:r>
            <a:r>
              <a:rPr lang="en-US" dirty="0" err="1"/>
              <a:t>Gogo</a:t>
            </a:r>
            <a:r>
              <a:rPr lang="en-US" dirty="0"/>
              <a:t>", "go", index: 8,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95750"/>
            <a:ext cx="54673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45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 </a:t>
            </a:r>
            <a:r>
              <a:rPr lang="en-US" b="1" dirty="0" smtClean="0"/>
              <a:t>Boundaries</a:t>
            </a:r>
            <a:endParaRPr lang="en-US" dirty="0"/>
          </a:p>
        </p:txBody>
      </p:sp>
      <p:sp>
        <p:nvSpPr>
          <p:cNvPr id="3" name="Content Placeholder 2"/>
          <p:cNvSpPr>
            <a:spLocks noGrp="1"/>
          </p:cNvSpPr>
          <p:nvPr>
            <p:ph idx="1"/>
          </p:nvPr>
        </p:nvSpPr>
        <p:spPr/>
        <p:txBody>
          <a:bodyPr>
            <a:normAutofit fontScale="92500"/>
          </a:bodyPr>
          <a:lstStyle/>
          <a:p>
            <a:pPr fontAlgn="base"/>
            <a:r>
              <a:rPr lang="en-US" dirty="0"/>
              <a:t>A word boundary character ( \b) helps you search for the words that begins and/or ends with a pattern. For example, the </a:t>
            </a:r>
            <a:r>
              <a:rPr lang="en-US" dirty="0" err="1"/>
              <a:t>regexp</a:t>
            </a:r>
            <a:r>
              <a:rPr lang="en-US" dirty="0"/>
              <a:t> /\</a:t>
            </a:r>
            <a:r>
              <a:rPr lang="en-US" dirty="0" err="1"/>
              <a:t>bcar</a:t>
            </a:r>
            <a:r>
              <a:rPr lang="en-US" dirty="0"/>
              <a:t>/ matches the words beginning with the pattern car, and would match cart, carrot, or cartoon, but would not match </a:t>
            </a:r>
            <a:r>
              <a:rPr lang="en-US" dirty="0" err="1"/>
              <a:t>oscar</a:t>
            </a:r>
            <a:r>
              <a:rPr lang="en-US" dirty="0"/>
              <a:t>.</a:t>
            </a:r>
          </a:p>
          <a:p>
            <a:pPr fontAlgn="base"/>
            <a:r>
              <a:rPr lang="en-US" dirty="0"/>
              <a:t>Similarly, the </a:t>
            </a:r>
            <a:r>
              <a:rPr lang="en-US" dirty="0" err="1"/>
              <a:t>regexp</a:t>
            </a:r>
            <a:r>
              <a:rPr lang="en-US" dirty="0"/>
              <a:t> /car\b/ matches the words ending with the pattern car, and would match </a:t>
            </a:r>
            <a:r>
              <a:rPr lang="en-US" dirty="0" err="1"/>
              <a:t>oscar</a:t>
            </a:r>
            <a:r>
              <a:rPr lang="en-US" dirty="0"/>
              <a:t> or supercar, but would not match cart. Likewise, the /\</a:t>
            </a:r>
            <a:r>
              <a:rPr lang="en-US" dirty="0" err="1"/>
              <a:t>bcar</a:t>
            </a:r>
            <a:r>
              <a:rPr lang="en-US" dirty="0"/>
              <a:t>\b/ matches the words beginning and ending with the pattern car, and would match only the word car.</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44230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a:t>
            </a:r>
            <a:r>
              <a:rPr lang="en-US" dirty="0" err="1"/>
              <a:t>bcar</a:t>
            </a:r>
            <a:r>
              <a:rPr lang="en-US" dirty="0"/>
              <a:t>\w*)/g;</a:t>
            </a:r>
          </a:p>
          <a:p>
            <a:pPr marL="45720" indent="0">
              <a:buNone/>
            </a:pPr>
            <a:r>
              <a:rPr lang="en-US" dirty="0" err="1"/>
              <a:t>var</a:t>
            </a:r>
            <a:r>
              <a:rPr lang="en-US" dirty="0"/>
              <a:t> </a:t>
            </a:r>
            <a:r>
              <a:rPr lang="en-US" dirty="0" err="1"/>
              <a:t>str</a:t>
            </a:r>
            <a:r>
              <a:rPr lang="en-US" dirty="0"/>
              <a:t> = "Words </a:t>
            </a:r>
            <a:r>
              <a:rPr lang="en-US" dirty="0" err="1"/>
              <a:t>begining</a:t>
            </a:r>
            <a:r>
              <a:rPr lang="en-US" dirty="0"/>
              <a:t> with car: cart, carrot, cartoon. Words ending with car: </a:t>
            </a:r>
            <a:r>
              <a:rPr lang="en-US" dirty="0" err="1"/>
              <a:t>oscar</a:t>
            </a:r>
            <a:r>
              <a:rPr lang="en-US" dirty="0"/>
              <a:t>, supercar.";</a:t>
            </a:r>
          </a:p>
          <a:p>
            <a:pPr marL="45720" indent="0">
              <a:buNone/>
            </a:pPr>
            <a:r>
              <a:rPr lang="en-US" dirty="0" err="1"/>
              <a:t>var</a:t>
            </a:r>
            <a:r>
              <a:rPr lang="en-US" dirty="0"/>
              <a:t> replacement = '&lt;b&gt;$1&lt;/b&gt;';</a:t>
            </a:r>
          </a:p>
          <a:p>
            <a:pPr marL="45720" indent="0">
              <a:buNone/>
            </a:pPr>
            <a:r>
              <a:rPr lang="en-US" dirty="0" err="1"/>
              <a:t>var</a:t>
            </a:r>
            <a:r>
              <a:rPr lang="en-US" dirty="0"/>
              <a:t> result = </a:t>
            </a:r>
            <a:r>
              <a:rPr lang="en-US" dirty="0" err="1"/>
              <a:t>str.replace</a:t>
            </a:r>
            <a:r>
              <a:rPr lang="en-US" dirty="0"/>
              <a:t>(regex, replacement);</a:t>
            </a:r>
          </a:p>
          <a:p>
            <a:pPr marL="45720" indent="0">
              <a:buNone/>
            </a:pPr>
            <a:r>
              <a:rPr lang="en-US" dirty="0" err="1"/>
              <a:t>document.write</a:t>
            </a:r>
            <a:r>
              <a:rPr lang="en-US" dirty="0"/>
              <a:t>(result);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24350"/>
            <a:ext cx="5572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623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496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Number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8750"/>
            <a:ext cx="7543800" cy="324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203490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350"/>
            <a:ext cx="7315200" cy="865573"/>
          </a:xfrm>
        </p:spPr>
        <p:txBody>
          <a:bodyPr/>
          <a:lstStyle/>
          <a:p>
            <a:r>
              <a:rPr lang="en-US" b="1" dirty="0" smtClean="0"/>
              <a:t>Introduction</a:t>
            </a:r>
            <a:endParaRPr lang="en-US" b="1" dirty="0"/>
          </a:p>
        </p:txBody>
      </p:sp>
      <p:sp>
        <p:nvSpPr>
          <p:cNvPr id="3" name="Content Placeholder 2"/>
          <p:cNvSpPr>
            <a:spLocks noGrp="1"/>
          </p:cNvSpPr>
          <p:nvPr>
            <p:ph sz="quarter" idx="4294967295"/>
          </p:nvPr>
        </p:nvSpPr>
        <p:spPr>
          <a:xfrm>
            <a:off x="609600" y="1885950"/>
            <a:ext cx="7924800" cy="3086100"/>
          </a:xfrm>
          <a:prstGeom prst="rect">
            <a:avLst/>
          </a:prstGeom>
        </p:spPr>
        <p:txBody>
          <a:bodyPr>
            <a:normAutofit fontScale="92500"/>
          </a:bodyPr>
          <a:lstStyle/>
          <a:p>
            <a:pPr algn="just"/>
            <a:r>
              <a:rPr lang="en-US" sz="3000" dirty="0" smtClean="0"/>
              <a:t>Existence </a:t>
            </a:r>
            <a:r>
              <a:rPr lang="en-US" sz="3000" dirty="0"/>
              <a:t>of an </a:t>
            </a:r>
            <a:r>
              <a:rPr lang="en-US" sz="3000" dirty="0" smtClean="0"/>
              <a:t>anomalous </a:t>
            </a:r>
            <a:r>
              <a:rPr lang="en-US" sz="3000" dirty="0"/>
              <a:t>condition which requires special operable techniques signifies a</a:t>
            </a:r>
            <a:r>
              <a:rPr lang="en-US" sz="3000" dirty="0" smtClean="0"/>
              <a:t>n </a:t>
            </a:r>
            <a:r>
              <a:rPr lang="en-US" sz="3000" dirty="0"/>
              <a:t>exception </a:t>
            </a:r>
            <a:r>
              <a:rPr lang="en-US" sz="3000" dirty="0" smtClean="0"/>
              <a:t> </a:t>
            </a:r>
          </a:p>
          <a:p>
            <a:pPr algn="just"/>
            <a:r>
              <a:rPr lang="en-US" sz="3000" dirty="0" smtClean="0"/>
              <a:t>An </a:t>
            </a:r>
            <a:r>
              <a:rPr lang="en-US" sz="3000" dirty="0"/>
              <a:t>exception is </a:t>
            </a:r>
            <a:r>
              <a:rPr lang="en-US" sz="3000" dirty="0" smtClean="0"/>
              <a:t>an abnormal </a:t>
            </a:r>
            <a:r>
              <a:rPr lang="en-US" sz="3000" dirty="0"/>
              <a:t>code that breaks the </a:t>
            </a:r>
            <a:r>
              <a:rPr lang="en-US" sz="3000" dirty="0" smtClean="0"/>
              <a:t>regular </a:t>
            </a:r>
            <a:r>
              <a:rPr lang="en-US" sz="3000" dirty="0"/>
              <a:t>flow of the code </a:t>
            </a:r>
            <a:r>
              <a:rPr lang="en-US" sz="3000" dirty="0" smtClean="0"/>
              <a:t>in </a:t>
            </a:r>
            <a:r>
              <a:rPr lang="en-US" sz="3000" dirty="0"/>
              <a:t>programming terms</a:t>
            </a:r>
            <a:endParaRPr lang="en-US" sz="3000" dirty="0" smtClean="0"/>
          </a:p>
          <a:p>
            <a:pPr algn="just"/>
            <a:r>
              <a:rPr lang="en-US" sz="3000" dirty="0" smtClean="0"/>
              <a:t>Such </a:t>
            </a:r>
            <a:r>
              <a:rPr lang="en-US" sz="3000" dirty="0"/>
              <a:t>exceptions require </a:t>
            </a:r>
            <a:r>
              <a:rPr lang="en-US" sz="3000" dirty="0" smtClean="0"/>
              <a:t>specific </a:t>
            </a:r>
            <a:r>
              <a:rPr lang="en-US" sz="3000" dirty="0"/>
              <a:t>programming constructs for its </a:t>
            </a:r>
            <a:r>
              <a:rPr lang="en-US" sz="3000" dirty="0" smtClean="0"/>
              <a:t>execution</a:t>
            </a:r>
            <a:endParaRPr lang="en-US" sz="30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40</a:t>
            </a:fld>
            <a:endParaRPr lang="en-US"/>
          </a:p>
        </p:txBody>
      </p:sp>
    </p:spTree>
    <p:extLst>
      <p:ext uri="{BB962C8B-B14F-4D97-AF65-F5344CB8AC3E}">
        <p14:creationId xmlns:p14="http://schemas.microsoft.com/office/powerpoint/2010/main" val="4257382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8150"/>
            <a:ext cx="7315200" cy="865573"/>
          </a:xfrm>
        </p:spPr>
        <p:txBody>
          <a:bodyPr/>
          <a:lstStyle/>
          <a:p>
            <a:r>
              <a:rPr lang="en-US" b="1" dirty="0" smtClean="0"/>
              <a:t>Exception Handling</a:t>
            </a:r>
            <a:endParaRPr lang="en-US" dirty="0"/>
          </a:p>
        </p:txBody>
      </p:sp>
      <p:sp>
        <p:nvSpPr>
          <p:cNvPr id="3" name="Content Placeholder 2"/>
          <p:cNvSpPr>
            <a:spLocks noGrp="1"/>
          </p:cNvSpPr>
          <p:nvPr>
            <p:ph sz="quarter" idx="4294967295"/>
          </p:nvPr>
        </p:nvSpPr>
        <p:spPr>
          <a:xfrm>
            <a:off x="685800" y="1276350"/>
            <a:ext cx="7924800" cy="3086100"/>
          </a:xfrm>
          <a:prstGeom prst="rect">
            <a:avLst/>
          </a:prstGeom>
        </p:spPr>
        <p:txBody>
          <a:bodyPr>
            <a:noAutofit/>
          </a:bodyPr>
          <a:lstStyle/>
          <a:p>
            <a:pPr algn="just"/>
            <a:r>
              <a:rPr lang="en-US" sz="2600" dirty="0" smtClean="0"/>
              <a:t>A process </a:t>
            </a:r>
            <a:r>
              <a:rPr lang="en-US" sz="2600" dirty="0"/>
              <a:t>or method used for handling the </a:t>
            </a:r>
            <a:r>
              <a:rPr lang="en-US" sz="2600" dirty="0" smtClean="0"/>
              <a:t>anomalous </a:t>
            </a:r>
            <a:r>
              <a:rPr lang="en-US" sz="2600" dirty="0"/>
              <a:t>statements in the code and executing </a:t>
            </a:r>
            <a:r>
              <a:rPr lang="en-US" sz="2600" dirty="0" smtClean="0"/>
              <a:t>them</a:t>
            </a:r>
            <a:r>
              <a:rPr lang="en-US" sz="2600" dirty="0"/>
              <a:t> </a:t>
            </a:r>
            <a:r>
              <a:rPr lang="en-US" sz="2600" dirty="0" smtClean="0"/>
              <a:t>is termed as </a:t>
            </a:r>
            <a:r>
              <a:rPr lang="en-US" sz="2600" dirty="0"/>
              <a:t>exception handling </a:t>
            </a:r>
            <a:endParaRPr lang="en-US" sz="2600" dirty="0" smtClean="0"/>
          </a:p>
          <a:p>
            <a:pPr algn="just"/>
            <a:r>
              <a:rPr lang="en-US" sz="2600" dirty="0" smtClean="0"/>
              <a:t>It handles </a:t>
            </a:r>
            <a:r>
              <a:rPr lang="en-US" sz="2600" dirty="0"/>
              <a:t>the flow control of the </a:t>
            </a:r>
            <a:r>
              <a:rPr lang="en-US" sz="2600" dirty="0" smtClean="0"/>
              <a:t>code/program</a:t>
            </a:r>
          </a:p>
          <a:p>
            <a:pPr algn="just"/>
            <a:r>
              <a:rPr lang="en-US" sz="2600" dirty="0" smtClean="0"/>
              <a:t>Various </a:t>
            </a:r>
            <a:r>
              <a:rPr lang="en-US" sz="2600" dirty="0"/>
              <a:t>handlers are used that process the exception and execute the code </a:t>
            </a:r>
            <a:r>
              <a:rPr lang="en-US" sz="2600" dirty="0" smtClean="0"/>
              <a:t>for </a:t>
            </a:r>
            <a:r>
              <a:rPr lang="en-US" sz="2600" dirty="0"/>
              <a:t>handling the </a:t>
            </a:r>
            <a:r>
              <a:rPr lang="en-US" sz="2600" dirty="0" smtClean="0"/>
              <a:t>code</a:t>
            </a:r>
          </a:p>
          <a:p>
            <a:pPr algn="just"/>
            <a:r>
              <a:rPr lang="en-US" sz="2600" b="1" dirty="0" smtClean="0"/>
              <a:t>For </a:t>
            </a:r>
            <a:r>
              <a:rPr lang="en-US" sz="2600" b="1" dirty="0"/>
              <a:t>example</a:t>
            </a:r>
            <a:r>
              <a:rPr lang="en-US" sz="2600" dirty="0"/>
              <a:t>, the Division of a non-zero value with zero will result into </a:t>
            </a:r>
            <a:r>
              <a:rPr lang="en-US" sz="2600" dirty="0" smtClean="0"/>
              <a:t>infinity always</a:t>
            </a:r>
            <a:r>
              <a:rPr lang="en-US" sz="2600" dirty="0"/>
              <a:t>, and it is an exception. </a:t>
            </a:r>
            <a:endParaRPr lang="en-US" sz="2600" dirty="0" smtClean="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41</a:t>
            </a:fld>
            <a:endParaRPr lang="en-US"/>
          </a:p>
        </p:txBody>
      </p:sp>
    </p:spTree>
    <p:extLst>
      <p:ext uri="{BB962C8B-B14F-4D97-AF65-F5344CB8AC3E}">
        <p14:creationId xmlns:p14="http://schemas.microsoft.com/office/powerpoint/2010/main" val="1837402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19150"/>
            <a:ext cx="7315200" cy="865573"/>
          </a:xfrm>
        </p:spPr>
        <p:txBody>
          <a:bodyPr/>
          <a:lstStyle/>
          <a:p>
            <a:r>
              <a:rPr lang="en-US" b="1" dirty="0" smtClean="0"/>
              <a:t>Exception </a:t>
            </a:r>
            <a:r>
              <a:rPr lang="en-US" b="1" dirty="0"/>
              <a:t>Handling</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algn="just"/>
            <a:r>
              <a:rPr lang="en-US" sz="2800" dirty="0" smtClean="0"/>
              <a:t>This situation </a:t>
            </a:r>
            <a:r>
              <a:rPr lang="en-US" sz="2800" dirty="0"/>
              <a:t>can be executed and </a:t>
            </a:r>
            <a:r>
              <a:rPr lang="en-US" sz="2800" dirty="0" smtClean="0"/>
              <a:t>handled </a:t>
            </a:r>
            <a:r>
              <a:rPr lang="en-US" sz="2800" dirty="0"/>
              <a:t>with the help of exception </a:t>
            </a:r>
            <a:r>
              <a:rPr lang="en-US" sz="2800" dirty="0" smtClean="0"/>
              <a:t>handling</a:t>
            </a:r>
          </a:p>
          <a:p>
            <a:pPr algn="just"/>
            <a:r>
              <a:rPr lang="en-US" sz="2800" dirty="0" smtClean="0"/>
              <a:t>The </a:t>
            </a:r>
            <a:r>
              <a:rPr lang="en-US" sz="2800" dirty="0"/>
              <a:t>proper execution of the program </a:t>
            </a:r>
            <a:r>
              <a:rPr lang="en-US" sz="2800" dirty="0" smtClean="0"/>
              <a:t>may be disturbed by </a:t>
            </a:r>
            <a:r>
              <a:rPr lang="en-US" sz="2800" dirty="0"/>
              <a:t>different types of </a:t>
            </a:r>
            <a:r>
              <a:rPr lang="en-US" sz="2800" dirty="0" smtClean="0"/>
              <a:t>errors</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42</a:t>
            </a:fld>
            <a:endParaRPr lang="en-US"/>
          </a:p>
        </p:txBody>
      </p:sp>
    </p:spTree>
    <p:extLst>
      <p:ext uri="{BB962C8B-B14F-4D97-AF65-F5344CB8AC3E}">
        <p14:creationId xmlns:p14="http://schemas.microsoft.com/office/powerpoint/2010/main" val="3857742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66750"/>
            <a:ext cx="7315200" cy="865573"/>
          </a:xfrm>
        </p:spPr>
        <p:txBody>
          <a:bodyPr/>
          <a:lstStyle/>
          <a:p>
            <a:r>
              <a:rPr lang="en-US" b="1" dirty="0"/>
              <a:t>Types of </a:t>
            </a:r>
            <a:r>
              <a:rPr lang="en-US" b="1" dirty="0" smtClean="0"/>
              <a:t>Errors</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Autofit/>
          </a:bodyPr>
          <a:lstStyle/>
          <a:p>
            <a:pPr algn="just"/>
            <a:r>
              <a:rPr lang="en-US" sz="2200" dirty="0" smtClean="0"/>
              <a:t>There are </a:t>
            </a:r>
            <a:r>
              <a:rPr lang="en-US" sz="2200" dirty="0"/>
              <a:t>three types of errors in the code:</a:t>
            </a:r>
          </a:p>
          <a:p>
            <a:pPr algn="just"/>
            <a:r>
              <a:rPr lang="en-US" sz="2200" b="1" dirty="0"/>
              <a:t>Syntax Error:</a:t>
            </a:r>
            <a:r>
              <a:rPr lang="en-US" sz="2200" dirty="0"/>
              <a:t> </a:t>
            </a:r>
            <a:r>
              <a:rPr lang="en-US" sz="2200" dirty="0" smtClean="0"/>
              <a:t>A </a:t>
            </a:r>
            <a:r>
              <a:rPr lang="en-US" sz="2200" dirty="0"/>
              <a:t>syntax error may appear </a:t>
            </a:r>
            <a:r>
              <a:rPr lang="en-US" sz="2200" dirty="0" smtClean="0"/>
              <a:t>if there is any mistake </a:t>
            </a:r>
            <a:r>
              <a:rPr lang="en-US" sz="2200" dirty="0"/>
              <a:t>in the pre-defined syntax of a programming </a:t>
            </a:r>
            <a:r>
              <a:rPr lang="en-US" sz="2200" dirty="0" smtClean="0"/>
              <a:t>language.</a:t>
            </a:r>
            <a:endParaRPr lang="en-US" sz="2200" dirty="0"/>
          </a:p>
          <a:p>
            <a:pPr algn="just"/>
            <a:r>
              <a:rPr lang="en-US" sz="2200" b="1" dirty="0"/>
              <a:t>Runtime Error:</a:t>
            </a:r>
            <a:r>
              <a:rPr lang="en-US" sz="2200" dirty="0"/>
              <a:t> When an error occurs during the execution of the program, such an error is known as Runtime error. The codes which create runtime errors are known as Exceptions. Thus, exception handlers are used for handling runtime errors.</a:t>
            </a:r>
          </a:p>
          <a:p>
            <a:pPr algn="just"/>
            <a:r>
              <a:rPr lang="en-US" sz="2200" b="1" dirty="0"/>
              <a:t>Logical Error:</a:t>
            </a:r>
            <a:r>
              <a:rPr lang="en-US" sz="2200" dirty="0"/>
              <a:t> </a:t>
            </a:r>
            <a:r>
              <a:rPr lang="en-US" sz="2200" dirty="0" smtClean="0"/>
              <a:t>Logical </a:t>
            </a:r>
            <a:r>
              <a:rPr lang="en-US" sz="2200" dirty="0"/>
              <a:t>mistake in the program that may not produce the desired output, and may terminate </a:t>
            </a:r>
            <a:r>
              <a:rPr lang="en-US" sz="2200" dirty="0" smtClean="0"/>
              <a:t>unusually. </a:t>
            </a:r>
            <a:endParaRPr lang="en-US" sz="2200" dirty="0"/>
          </a:p>
          <a:p>
            <a:pPr algn="just"/>
            <a:endParaRPr lang="en-US" sz="2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43</a:t>
            </a:fld>
            <a:endParaRPr lang="en-US"/>
          </a:p>
        </p:txBody>
      </p:sp>
    </p:spTree>
    <p:extLst>
      <p:ext uri="{BB962C8B-B14F-4D97-AF65-F5344CB8AC3E}">
        <p14:creationId xmlns:p14="http://schemas.microsoft.com/office/powerpoint/2010/main" val="2711720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66750"/>
            <a:ext cx="7315200" cy="865573"/>
          </a:xfrm>
        </p:spPr>
        <p:txBody>
          <a:bodyPr/>
          <a:lstStyle/>
          <a:p>
            <a:r>
              <a:rPr lang="en-US" b="1" dirty="0"/>
              <a:t>Error </a:t>
            </a:r>
            <a:r>
              <a:rPr lang="en-US" b="1" dirty="0" smtClean="0"/>
              <a:t>Object</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rmAutofit fontScale="92500" lnSpcReduction="20000"/>
          </a:bodyPr>
          <a:lstStyle/>
          <a:p>
            <a:pPr algn="just"/>
            <a:r>
              <a:rPr lang="en-US" sz="2800" dirty="0" smtClean="0"/>
              <a:t>Error </a:t>
            </a:r>
            <a:r>
              <a:rPr lang="en-US" sz="2800" dirty="0"/>
              <a:t>object </a:t>
            </a:r>
            <a:r>
              <a:rPr lang="en-US" sz="2800" dirty="0" smtClean="0"/>
              <a:t>is created </a:t>
            </a:r>
            <a:r>
              <a:rPr lang="en-US" sz="2800" dirty="0"/>
              <a:t>and thrown </a:t>
            </a:r>
            <a:r>
              <a:rPr lang="en-US" sz="2800" dirty="0" smtClean="0"/>
              <a:t>when </a:t>
            </a:r>
            <a:r>
              <a:rPr lang="en-US" sz="2800" dirty="0"/>
              <a:t>a runtime error </a:t>
            </a:r>
            <a:r>
              <a:rPr lang="en-US" sz="2800" dirty="0" smtClean="0"/>
              <a:t>occurs. </a:t>
            </a:r>
            <a:r>
              <a:rPr lang="en-US" sz="2800" dirty="0"/>
              <a:t>Such an object can be used as a base for the user-defined </a:t>
            </a:r>
            <a:r>
              <a:rPr lang="en-US" sz="2800" dirty="0" smtClean="0"/>
              <a:t>exceptions. </a:t>
            </a:r>
          </a:p>
          <a:p>
            <a:pPr marL="0" indent="0" algn="just">
              <a:buNone/>
            </a:pPr>
            <a:r>
              <a:rPr lang="en-US" sz="2800" dirty="0"/>
              <a:t> </a:t>
            </a:r>
            <a:r>
              <a:rPr lang="en-US" sz="2800" dirty="0" smtClean="0"/>
              <a:t>   An </a:t>
            </a:r>
            <a:r>
              <a:rPr lang="en-US" sz="2800" dirty="0"/>
              <a:t>error object has two properties:</a:t>
            </a:r>
          </a:p>
          <a:p>
            <a:pPr algn="just"/>
            <a:r>
              <a:rPr lang="en-US" sz="2800" dirty="0"/>
              <a:t>name: This is an object property that sets or returns an error </a:t>
            </a:r>
            <a:r>
              <a:rPr lang="en-US" sz="2800" dirty="0" smtClean="0"/>
              <a:t>name</a:t>
            </a:r>
            <a:endParaRPr lang="en-US" sz="2800" dirty="0"/>
          </a:p>
          <a:p>
            <a:pPr algn="just"/>
            <a:r>
              <a:rPr lang="en-US" sz="2800" b="1" dirty="0"/>
              <a:t>message:</a:t>
            </a:r>
            <a:r>
              <a:rPr lang="en-US" sz="2800" dirty="0"/>
              <a:t> This property returns an error message in the string </a:t>
            </a:r>
            <a:r>
              <a:rPr lang="en-US" sz="2800" dirty="0" smtClean="0"/>
              <a:t>form</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44</a:t>
            </a:fld>
            <a:endParaRPr lang="en-US"/>
          </a:p>
        </p:txBody>
      </p:sp>
    </p:spTree>
    <p:extLst>
      <p:ext uri="{BB962C8B-B14F-4D97-AF65-F5344CB8AC3E}">
        <p14:creationId xmlns:p14="http://schemas.microsoft.com/office/powerpoint/2010/main" val="3818477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sz="3200" b="1" dirty="0"/>
              <a:t>Standard built-in error types</a:t>
            </a:r>
            <a:endParaRPr lang="en-US" b="1" dirty="0"/>
          </a:p>
        </p:txBody>
      </p:sp>
      <p:sp>
        <p:nvSpPr>
          <p:cNvPr id="3" name="Content Placeholder 2"/>
          <p:cNvSpPr>
            <a:spLocks noGrp="1"/>
          </p:cNvSpPr>
          <p:nvPr>
            <p:ph sz="quarter" idx="4294967295"/>
          </p:nvPr>
        </p:nvSpPr>
        <p:spPr>
          <a:xfrm>
            <a:off x="685800" y="1657350"/>
            <a:ext cx="7924800" cy="3086100"/>
          </a:xfrm>
          <a:prstGeom prst="rect">
            <a:avLst/>
          </a:prstGeom>
        </p:spPr>
        <p:txBody>
          <a:bodyPr>
            <a:normAutofit fontScale="92500" lnSpcReduction="10000"/>
          </a:bodyPr>
          <a:lstStyle/>
          <a:p>
            <a:pPr algn="just"/>
            <a:r>
              <a:rPr lang="en-US" sz="2400" dirty="0" smtClean="0"/>
              <a:t>Error </a:t>
            </a:r>
            <a:r>
              <a:rPr lang="en-US" sz="2400" dirty="0"/>
              <a:t>is a generic </a:t>
            </a:r>
            <a:r>
              <a:rPr lang="en-US" sz="2400" dirty="0" smtClean="0"/>
              <a:t>constructor </a:t>
            </a:r>
          </a:p>
          <a:p>
            <a:pPr algn="just"/>
            <a:r>
              <a:rPr lang="en-US" sz="2400" dirty="0" smtClean="0"/>
              <a:t>Standard </a:t>
            </a:r>
            <a:r>
              <a:rPr lang="en-US" sz="2400" dirty="0"/>
              <a:t>built-in error types or error </a:t>
            </a:r>
            <a:r>
              <a:rPr lang="en-US" sz="2400" dirty="0" smtClean="0"/>
              <a:t>constructors:</a:t>
            </a:r>
            <a:endParaRPr lang="en-US" sz="2400" dirty="0"/>
          </a:p>
          <a:p>
            <a:pPr algn="just"/>
            <a:r>
              <a:rPr lang="en-US" sz="2400" b="1" dirty="0" err="1"/>
              <a:t>EvalError</a:t>
            </a:r>
            <a:r>
              <a:rPr lang="en-US" sz="2400" b="1" dirty="0"/>
              <a:t>:</a:t>
            </a:r>
            <a:r>
              <a:rPr lang="en-US" sz="2400" dirty="0"/>
              <a:t> It creates an instance for the error that occurred in the </a:t>
            </a:r>
            <a:r>
              <a:rPr lang="en-US" sz="2400" dirty="0" err="1"/>
              <a:t>eval</a:t>
            </a:r>
            <a:r>
              <a:rPr lang="en-US" sz="2400" dirty="0"/>
              <a:t>(), which is a global function used for evaluating the </a:t>
            </a:r>
            <a:r>
              <a:rPr lang="en-US" sz="2400" dirty="0" err="1"/>
              <a:t>js</a:t>
            </a:r>
            <a:r>
              <a:rPr lang="en-US" sz="2400" dirty="0"/>
              <a:t> string </a:t>
            </a:r>
            <a:r>
              <a:rPr lang="en-US" sz="2400" dirty="0" smtClean="0"/>
              <a:t>code</a:t>
            </a:r>
            <a:endParaRPr lang="en-US" sz="2400" dirty="0"/>
          </a:p>
          <a:p>
            <a:pPr algn="just"/>
            <a:r>
              <a:rPr lang="en-US" sz="2400" b="1" dirty="0" err="1"/>
              <a:t>InternalError</a:t>
            </a:r>
            <a:r>
              <a:rPr lang="en-US" sz="2400" b="1" dirty="0"/>
              <a:t>:</a:t>
            </a:r>
            <a:r>
              <a:rPr lang="en-US" sz="2400" dirty="0"/>
              <a:t> W</a:t>
            </a:r>
            <a:r>
              <a:rPr lang="en-US" sz="2400" dirty="0" smtClean="0"/>
              <a:t>hen </a:t>
            </a:r>
            <a:r>
              <a:rPr lang="en-US" sz="2400" dirty="0"/>
              <a:t>the </a:t>
            </a:r>
            <a:r>
              <a:rPr lang="en-US" sz="2400" dirty="0" err="1"/>
              <a:t>js</a:t>
            </a:r>
            <a:r>
              <a:rPr lang="en-US" sz="2400" dirty="0"/>
              <a:t> engine throws an internal </a:t>
            </a:r>
            <a:r>
              <a:rPr lang="en-US" sz="2400" dirty="0" smtClean="0"/>
              <a:t>error </a:t>
            </a:r>
            <a:r>
              <a:rPr lang="en-US" sz="2400" dirty="0"/>
              <a:t>this </a:t>
            </a:r>
            <a:r>
              <a:rPr lang="en-US" sz="2400" dirty="0" smtClean="0"/>
              <a:t>instance is created</a:t>
            </a:r>
            <a:endParaRPr lang="en-US" sz="2400" dirty="0"/>
          </a:p>
          <a:p>
            <a:pPr algn="just"/>
            <a:r>
              <a:rPr lang="en-US" sz="2400" b="1" dirty="0" err="1"/>
              <a:t>RangeError</a:t>
            </a:r>
            <a:r>
              <a:rPr lang="en-US" sz="2400" b="1" dirty="0"/>
              <a:t>:</a:t>
            </a:r>
            <a:r>
              <a:rPr lang="en-US" sz="2400" dirty="0"/>
              <a:t> </a:t>
            </a:r>
            <a:r>
              <a:rPr lang="en-US" sz="2400" dirty="0" smtClean="0"/>
              <a:t>When </a:t>
            </a:r>
            <a:r>
              <a:rPr lang="en-US" sz="2400" dirty="0"/>
              <a:t>a numeric variable or parameter is out of its valid range instance for </a:t>
            </a:r>
            <a:r>
              <a:rPr lang="en-US" sz="2400" dirty="0" smtClean="0"/>
              <a:t>this error </a:t>
            </a:r>
            <a:r>
              <a:rPr lang="en-US" sz="2400" dirty="0"/>
              <a:t>is </a:t>
            </a:r>
            <a:r>
              <a:rPr lang="en-US" sz="2400" dirty="0" smtClean="0"/>
              <a:t>created</a:t>
            </a:r>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45</a:t>
            </a:fld>
            <a:endParaRPr lang="en-US"/>
          </a:p>
        </p:txBody>
      </p:sp>
    </p:spTree>
    <p:extLst>
      <p:ext uri="{BB962C8B-B14F-4D97-AF65-F5344CB8AC3E}">
        <p14:creationId xmlns:p14="http://schemas.microsoft.com/office/powerpoint/2010/main" val="3899946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4350"/>
            <a:ext cx="7315200" cy="865573"/>
          </a:xfrm>
        </p:spPr>
        <p:txBody>
          <a:bodyPr/>
          <a:lstStyle/>
          <a:p>
            <a:r>
              <a:rPr lang="en-US" b="1" dirty="0"/>
              <a:t>Exception Handling Statements</a:t>
            </a:r>
          </a:p>
        </p:txBody>
      </p:sp>
      <p:sp>
        <p:nvSpPr>
          <p:cNvPr id="3" name="Content Placeholder 2"/>
          <p:cNvSpPr>
            <a:spLocks noGrp="1"/>
          </p:cNvSpPr>
          <p:nvPr>
            <p:ph sz="quarter" idx="4294967295"/>
          </p:nvPr>
        </p:nvSpPr>
        <p:spPr>
          <a:xfrm>
            <a:off x="609600" y="1733550"/>
            <a:ext cx="7924800" cy="3086100"/>
          </a:xfrm>
          <a:prstGeom prst="rect">
            <a:avLst/>
          </a:prstGeom>
        </p:spPr>
        <p:txBody>
          <a:bodyPr>
            <a:normAutofit/>
          </a:bodyPr>
          <a:lstStyle/>
          <a:p>
            <a:pPr algn="just"/>
            <a:r>
              <a:rPr lang="en-US" sz="3200" dirty="0"/>
              <a:t>There are following statements that handle if any exception occurs:</a:t>
            </a:r>
          </a:p>
          <a:p>
            <a:pPr algn="just"/>
            <a:r>
              <a:rPr lang="en-US" sz="3200" dirty="0"/>
              <a:t>throw statements</a:t>
            </a:r>
          </a:p>
          <a:p>
            <a:pPr algn="just"/>
            <a:r>
              <a:rPr lang="en-US" sz="3200" dirty="0"/>
              <a:t>try…catch statements</a:t>
            </a:r>
          </a:p>
          <a:p>
            <a:pPr algn="just"/>
            <a:r>
              <a:rPr lang="en-US" sz="3200" dirty="0"/>
              <a:t>try…catch…finally </a:t>
            </a:r>
            <a:r>
              <a:rPr lang="en-US" sz="3200" dirty="0" smtClean="0"/>
              <a:t>statements</a:t>
            </a:r>
            <a:endParaRPr lang="en-US" sz="3200" dirty="0"/>
          </a:p>
          <a:p>
            <a:pPr algn="just"/>
            <a:endParaRPr lang="en-US" sz="3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46</a:t>
            </a:fld>
            <a:endParaRPr lang="en-US"/>
          </a:p>
        </p:txBody>
      </p:sp>
    </p:spTree>
    <p:extLst>
      <p:ext uri="{BB962C8B-B14F-4D97-AF65-F5344CB8AC3E}">
        <p14:creationId xmlns:p14="http://schemas.microsoft.com/office/powerpoint/2010/main" val="1740187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550"/>
            <a:ext cx="7315200" cy="865573"/>
          </a:xfrm>
        </p:spPr>
        <p:txBody>
          <a:bodyPr/>
          <a:lstStyle/>
          <a:p>
            <a:r>
              <a:rPr lang="en-US" b="1" dirty="0" smtClean="0"/>
              <a:t>try…catch</a:t>
            </a:r>
            <a:endParaRPr lang="en-US" dirty="0"/>
          </a:p>
        </p:txBody>
      </p:sp>
      <p:sp>
        <p:nvSpPr>
          <p:cNvPr id="3" name="Content Placeholder 2"/>
          <p:cNvSpPr>
            <a:spLocks noGrp="1"/>
          </p:cNvSpPr>
          <p:nvPr>
            <p:ph sz="quarter" idx="4294967295"/>
          </p:nvPr>
        </p:nvSpPr>
        <p:spPr>
          <a:xfrm>
            <a:off x="609600" y="1657350"/>
            <a:ext cx="7924800" cy="3086100"/>
          </a:xfrm>
          <a:prstGeom prst="rect">
            <a:avLst/>
          </a:prstGeom>
        </p:spPr>
        <p:txBody>
          <a:bodyPr>
            <a:normAutofit fontScale="92500" lnSpcReduction="10000"/>
          </a:bodyPr>
          <a:lstStyle/>
          <a:p>
            <a:r>
              <a:rPr lang="en-US" sz="2800" dirty="0" smtClean="0"/>
              <a:t>Various programming </a:t>
            </a:r>
            <a:r>
              <a:rPr lang="en-US" sz="2800" dirty="0"/>
              <a:t>languages </a:t>
            </a:r>
            <a:r>
              <a:rPr lang="en-US" sz="2800" dirty="0" smtClean="0"/>
              <a:t>use </a:t>
            </a:r>
            <a:r>
              <a:rPr lang="en-US" sz="2800" dirty="0"/>
              <a:t>try…catch </a:t>
            </a:r>
            <a:r>
              <a:rPr lang="en-US" sz="2800" dirty="0" smtClean="0"/>
              <a:t>commonly </a:t>
            </a:r>
          </a:p>
          <a:p>
            <a:r>
              <a:rPr lang="en-US" sz="2800" dirty="0" smtClean="0"/>
              <a:t>The </a:t>
            </a:r>
            <a:r>
              <a:rPr lang="en-US" sz="2800" dirty="0"/>
              <a:t>error-prone part of the code is </a:t>
            </a:r>
            <a:r>
              <a:rPr lang="en-US" sz="2800" dirty="0" smtClean="0"/>
              <a:t>handled. </a:t>
            </a:r>
          </a:p>
          <a:p>
            <a:r>
              <a:rPr lang="en-US" sz="2800" dirty="0" smtClean="0"/>
              <a:t>Initially the </a:t>
            </a:r>
            <a:r>
              <a:rPr lang="en-US" sz="2800" dirty="0"/>
              <a:t>code is </a:t>
            </a:r>
            <a:r>
              <a:rPr lang="en-US" sz="2800" dirty="0" smtClean="0"/>
              <a:t>tested for </a:t>
            </a:r>
            <a:r>
              <a:rPr lang="en-US" sz="2800" dirty="0"/>
              <a:t>all possible errors it may </a:t>
            </a:r>
            <a:r>
              <a:rPr lang="en-US" sz="2800" dirty="0" smtClean="0"/>
              <a:t>contain and to tackle </a:t>
            </a:r>
            <a:r>
              <a:rPr lang="en-US" sz="2800" dirty="0"/>
              <a:t>those errors </a:t>
            </a:r>
            <a:r>
              <a:rPr lang="en-US" sz="2800" dirty="0" smtClean="0"/>
              <a:t>actions are taken </a:t>
            </a:r>
          </a:p>
          <a:p>
            <a:r>
              <a:rPr lang="en-US" sz="2800" dirty="0" smtClean="0"/>
              <a:t>A </a:t>
            </a:r>
            <a:r>
              <a:rPr lang="en-US" sz="2800" dirty="0"/>
              <a:t>good programming approach is to keep the complex code within the try…catch </a:t>
            </a:r>
            <a:r>
              <a:rPr lang="en-US" sz="2800" dirty="0" smtClean="0"/>
              <a:t>statements</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47</a:t>
            </a:fld>
            <a:endParaRPr lang="en-US"/>
          </a:p>
        </p:txBody>
      </p:sp>
    </p:spTree>
    <p:extLst>
      <p:ext uri="{BB962C8B-B14F-4D97-AF65-F5344CB8AC3E}">
        <p14:creationId xmlns:p14="http://schemas.microsoft.com/office/powerpoint/2010/main" val="45690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0"/>
            <a:ext cx="7315200" cy="865573"/>
          </a:xfrm>
        </p:spPr>
        <p:txBody>
          <a:bodyPr/>
          <a:lstStyle/>
          <a:p>
            <a:r>
              <a:rPr lang="en-US" sz="2800" b="1" dirty="0"/>
              <a:t>Note</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a:bodyPr>
          <a:lstStyle/>
          <a:p>
            <a:pPr algn="just"/>
            <a:r>
              <a:rPr lang="en-US" sz="3200" b="1" dirty="0" smtClean="0"/>
              <a:t>catch </a:t>
            </a:r>
            <a:r>
              <a:rPr lang="en-US" sz="3200" b="1" dirty="0"/>
              <a:t>{} statement executes only after the execution of the try {} statement. Also, one try block can contain one or more catch blocks.</a:t>
            </a:r>
          </a:p>
          <a:p>
            <a:pPr algn="just"/>
            <a:endParaRPr lang="en-US" sz="3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48</a:t>
            </a:fld>
            <a:endParaRPr lang="en-US"/>
          </a:p>
        </p:txBody>
      </p:sp>
    </p:spTree>
    <p:extLst>
      <p:ext uri="{BB962C8B-B14F-4D97-AF65-F5344CB8AC3E}">
        <p14:creationId xmlns:p14="http://schemas.microsoft.com/office/powerpoint/2010/main" val="2998183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315200" cy="865573"/>
          </a:xfrm>
        </p:spPr>
        <p:txBody>
          <a:bodyPr/>
          <a:lstStyle/>
          <a:p>
            <a:r>
              <a:rPr lang="en-US" b="1" dirty="0" smtClean="0"/>
              <a:t>Syntax</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marL="0" indent="0">
              <a:buNone/>
            </a:pPr>
            <a:r>
              <a:rPr lang="en-US" sz="2800" dirty="0"/>
              <a:t>try{  expression; } //code to be written.  </a:t>
            </a:r>
            <a:endParaRPr lang="en-US" sz="2800" dirty="0" smtClean="0"/>
          </a:p>
          <a:p>
            <a:pPr marL="0" indent="0">
              <a:buNone/>
            </a:pPr>
            <a:r>
              <a:rPr lang="en-US" sz="2800" dirty="0" smtClean="0"/>
              <a:t>catch(error</a:t>
            </a:r>
            <a:r>
              <a:rPr lang="en-US" sz="2800" dirty="0"/>
              <a:t>){  expression; } // code for handling the error. </a:t>
            </a: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49</a:t>
            </a:fld>
            <a:endParaRPr lang="en-US"/>
          </a:p>
        </p:txBody>
      </p:sp>
    </p:spTree>
    <p:extLst>
      <p:ext uri="{BB962C8B-B14F-4D97-AF65-F5344CB8AC3E}">
        <p14:creationId xmlns:p14="http://schemas.microsoft.com/office/powerpoint/2010/main" val="3785744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Boolean Object</a:t>
            </a:r>
            <a:br>
              <a:rPr lang="en-IN" b="1" dirty="0" smtClean="0"/>
            </a:br>
            <a:endParaRPr lang="en-IN" dirty="0"/>
          </a:p>
        </p:txBody>
      </p:sp>
      <p:sp>
        <p:nvSpPr>
          <p:cNvPr id="3" name="Content Placeholder 2"/>
          <p:cNvSpPr>
            <a:spLocks noGrp="1"/>
          </p:cNvSpPr>
          <p:nvPr>
            <p:ph idx="1"/>
          </p:nvPr>
        </p:nvSpPr>
        <p:spPr>
          <a:xfrm>
            <a:off x="914400" y="1581151"/>
            <a:ext cx="7315200" cy="457199"/>
          </a:xfrm>
        </p:spPr>
        <p:txBody>
          <a:bodyPr>
            <a:normAutofit/>
          </a:bodyPr>
          <a:lstStyle/>
          <a:p>
            <a:pPr marL="45720" indent="0">
              <a:buNone/>
            </a:pPr>
            <a:r>
              <a:rPr lang="en-US" dirty="0"/>
              <a:t>Boolean b=new Boolean(value);  </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90750"/>
            <a:ext cx="742836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98549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48879"/>
          </a:xfrm>
        </p:spPr>
        <p:txBody>
          <a:bodyPr>
            <a:normAutofit fontScale="90000"/>
          </a:bodyPr>
          <a:lstStyle/>
          <a:p>
            <a:r>
              <a:rPr lang="en-US" b="1" dirty="0"/>
              <a:t>try…catch </a:t>
            </a:r>
            <a:r>
              <a:rPr lang="en-US" b="1" dirty="0" smtClean="0"/>
              <a:t>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85800" y="857250"/>
            <a:ext cx="7924800"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3143251"/>
            <a:ext cx="4800600" cy="1142999"/>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50</a:t>
            </a:fld>
            <a:endParaRPr lang="en-US"/>
          </a:p>
        </p:txBody>
      </p:sp>
    </p:spTree>
    <p:extLst>
      <p:ext uri="{BB962C8B-B14F-4D97-AF65-F5344CB8AC3E}">
        <p14:creationId xmlns:p14="http://schemas.microsoft.com/office/powerpoint/2010/main" val="109613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6750"/>
            <a:ext cx="7315200" cy="865573"/>
          </a:xfrm>
        </p:spPr>
        <p:txBody>
          <a:bodyPr/>
          <a:lstStyle/>
          <a:p>
            <a:r>
              <a:rPr lang="en-US" sz="3200" b="1" dirty="0"/>
              <a:t>try{} statement</a:t>
            </a:r>
            <a:endParaRPr lang="en-US" dirty="0"/>
          </a:p>
        </p:txBody>
      </p:sp>
      <p:sp>
        <p:nvSpPr>
          <p:cNvPr id="3" name="Content Placeholder 2"/>
          <p:cNvSpPr>
            <a:spLocks noGrp="1"/>
          </p:cNvSpPr>
          <p:nvPr>
            <p:ph sz="quarter" idx="4294967295"/>
          </p:nvPr>
        </p:nvSpPr>
        <p:spPr>
          <a:xfrm>
            <a:off x="533400" y="1962150"/>
            <a:ext cx="7924800" cy="3086100"/>
          </a:xfrm>
          <a:prstGeom prst="rect">
            <a:avLst/>
          </a:prstGeom>
        </p:spPr>
        <p:txBody>
          <a:bodyPr>
            <a:normAutofit/>
          </a:bodyPr>
          <a:lstStyle/>
          <a:p>
            <a:pPr algn="just"/>
            <a:r>
              <a:rPr lang="en-US" sz="2800" dirty="0" smtClean="0"/>
              <a:t>Try{} </a:t>
            </a:r>
            <a:r>
              <a:rPr lang="en-US" sz="2800" dirty="0"/>
              <a:t>block </a:t>
            </a:r>
            <a:r>
              <a:rPr lang="en-US" sz="2800" dirty="0" smtClean="0"/>
              <a:t>holds the </a:t>
            </a:r>
            <a:r>
              <a:rPr lang="en-US" sz="2800" dirty="0"/>
              <a:t>code which needs possible error testing is </a:t>
            </a:r>
            <a:r>
              <a:rPr lang="en-US" sz="2800" dirty="0" smtClean="0"/>
              <a:t>kept</a:t>
            </a:r>
          </a:p>
          <a:p>
            <a:pPr algn="just"/>
            <a:r>
              <a:rPr lang="en-US" sz="2800" dirty="0" smtClean="0"/>
              <a:t>It passes control to </a:t>
            </a:r>
            <a:r>
              <a:rPr lang="en-US" sz="2800" dirty="0"/>
              <a:t>the catch{} block for taking suitable actions and handle the error </a:t>
            </a:r>
            <a:r>
              <a:rPr lang="en-US" sz="2800" dirty="0" smtClean="0"/>
              <a:t>in </a:t>
            </a:r>
            <a:r>
              <a:rPr lang="en-US" sz="2800" dirty="0"/>
              <a:t>case any error </a:t>
            </a:r>
            <a:r>
              <a:rPr lang="en-US" sz="2800" dirty="0" smtClean="0"/>
              <a:t>occurs</a:t>
            </a:r>
          </a:p>
          <a:p>
            <a:pPr algn="just"/>
            <a:r>
              <a:rPr lang="en-US" sz="2800" dirty="0" smtClean="0"/>
              <a:t>Otherwise</a:t>
            </a:r>
            <a:r>
              <a:rPr lang="en-US" sz="2800" dirty="0"/>
              <a:t>, it executes the code written </a:t>
            </a:r>
            <a:r>
              <a:rPr lang="en-US" sz="2800" dirty="0" smtClean="0"/>
              <a:t>within</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51</a:t>
            </a:fld>
            <a:endParaRPr lang="en-US"/>
          </a:p>
        </p:txBody>
      </p:sp>
    </p:spTree>
    <p:extLst>
      <p:ext uri="{BB962C8B-B14F-4D97-AF65-F5344CB8AC3E}">
        <p14:creationId xmlns:p14="http://schemas.microsoft.com/office/powerpoint/2010/main" val="31173687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0550"/>
            <a:ext cx="7315200" cy="865573"/>
          </a:xfrm>
        </p:spPr>
        <p:txBody>
          <a:bodyPr/>
          <a:lstStyle/>
          <a:p>
            <a:r>
              <a:rPr lang="en-US" sz="3200" b="1" dirty="0"/>
              <a:t>catch{} statement</a:t>
            </a:r>
            <a:endParaRPr lang="en-US" dirty="0"/>
          </a:p>
        </p:txBody>
      </p:sp>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4" name="Content Placeholder 3"/>
          <p:cNvSpPr>
            <a:spLocks noGrp="1"/>
          </p:cNvSpPr>
          <p:nvPr>
            <p:ph sz="quarter" idx="4294967295"/>
          </p:nvPr>
        </p:nvSpPr>
        <p:spPr>
          <a:xfrm>
            <a:off x="762000" y="1581150"/>
            <a:ext cx="7924800" cy="3086100"/>
          </a:xfrm>
          <a:prstGeom prst="rect">
            <a:avLst/>
          </a:prstGeom>
        </p:spPr>
        <p:txBody>
          <a:bodyPr>
            <a:normAutofit fontScale="92500"/>
          </a:bodyPr>
          <a:lstStyle/>
          <a:p>
            <a:pPr algn="just"/>
            <a:r>
              <a:rPr lang="en-US" sz="2800" dirty="0" smtClean="0"/>
              <a:t>The error </a:t>
            </a:r>
            <a:r>
              <a:rPr lang="en-US" sz="2800" dirty="0"/>
              <a:t>of the code </a:t>
            </a:r>
            <a:r>
              <a:rPr lang="en-US" sz="2800" dirty="0" smtClean="0"/>
              <a:t>is handled by this </a:t>
            </a:r>
            <a:r>
              <a:rPr lang="en-US" sz="2800" dirty="0"/>
              <a:t>block </a:t>
            </a:r>
            <a:r>
              <a:rPr lang="en-US" sz="2800" dirty="0" smtClean="0"/>
              <a:t>by executing </a:t>
            </a:r>
            <a:r>
              <a:rPr lang="en-US" sz="2800" dirty="0"/>
              <a:t>the set of statements written within the </a:t>
            </a:r>
            <a:r>
              <a:rPr lang="en-US" sz="2800" dirty="0" smtClean="0"/>
              <a:t>block</a:t>
            </a:r>
          </a:p>
          <a:p>
            <a:pPr algn="just"/>
            <a:r>
              <a:rPr lang="en-US" sz="2800" dirty="0" smtClean="0"/>
              <a:t>Contains </a:t>
            </a:r>
            <a:r>
              <a:rPr lang="en-US" sz="2800" dirty="0"/>
              <a:t>either the user-defined exception handler or the built-in </a:t>
            </a:r>
            <a:r>
              <a:rPr lang="en-US" sz="2800" dirty="0" smtClean="0"/>
              <a:t>handler</a:t>
            </a:r>
          </a:p>
          <a:p>
            <a:pPr algn="just"/>
            <a:r>
              <a:rPr lang="en-US" sz="2800" dirty="0" smtClean="0"/>
              <a:t>When </a:t>
            </a:r>
            <a:r>
              <a:rPr lang="en-US" sz="2800" dirty="0"/>
              <a:t>any error-prone code needs to be handled in the try </a:t>
            </a:r>
            <a:r>
              <a:rPr lang="en-US" sz="2800" dirty="0" smtClean="0"/>
              <a:t>block catch{} is initiated. </a:t>
            </a:r>
            <a:r>
              <a:rPr lang="en-US" sz="2800" dirty="0"/>
              <a:t>Otherwise, the catch block is </a:t>
            </a:r>
            <a:r>
              <a:rPr lang="en-US" sz="2800" dirty="0" smtClean="0"/>
              <a:t>skipped</a:t>
            </a:r>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52</a:t>
            </a:fld>
            <a:endParaRPr lang="en-US"/>
          </a:p>
        </p:txBody>
      </p:sp>
    </p:spTree>
    <p:extLst>
      <p:ext uri="{BB962C8B-B14F-4D97-AF65-F5344CB8AC3E}">
        <p14:creationId xmlns:p14="http://schemas.microsoft.com/office/powerpoint/2010/main" val="1723855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a:t>Throw </a:t>
            </a:r>
            <a:r>
              <a:rPr lang="en-US" b="1" dirty="0" smtClean="0"/>
              <a:t>Statement</a:t>
            </a:r>
            <a:endParaRPr lang="en-US" dirty="0"/>
          </a:p>
        </p:txBody>
      </p:sp>
      <p:sp>
        <p:nvSpPr>
          <p:cNvPr id="3" name="Content Placeholder 2"/>
          <p:cNvSpPr>
            <a:spLocks noGrp="1"/>
          </p:cNvSpPr>
          <p:nvPr>
            <p:ph sz="quarter" idx="4294967295"/>
          </p:nvPr>
        </p:nvSpPr>
        <p:spPr>
          <a:xfrm>
            <a:off x="762000" y="1352550"/>
            <a:ext cx="7924800" cy="3086100"/>
          </a:xfrm>
          <a:prstGeom prst="rect">
            <a:avLst/>
          </a:prstGeom>
        </p:spPr>
        <p:txBody>
          <a:bodyPr>
            <a:normAutofit fontScale="92500" lnSpcReduction="10000"/>
          </a:bodyPr>
          <a:lstStyle/>
          <a:p>
            <a:pPr algn="just"/>
            <a:r>
              <a:rPr lang="en-US" sz="2800" dirty="0"/>
              <a:t>U</a:t>
            </a:r>
            <a:r>
              <a:rPr lang="en-US" sz="2800" dirty="0" smtClean="0"/>
              <a:t>ser-defined errors </a:t>
            </a:r>
            <a:r>
              <a:rPr lang="en-US" sz="2800" dirty="0"/>
              <a:t>are </a:t>
            </a:r>
            <a:r>
              <a:rPr lang="en-US" sz="2800" dirty="0" smtClean="0"/>
              <a:t>thrown by throw statements</a:t>
            </a:r>
          </a:p>
          <a:p>
            <a:pPr algn="just"/>
            <a:r>
              <a:rPr lang="en-US" sz="2800" dirty="0" smtClean="0"/>
              <a:t>User </a:t>
            </a:r>
            <a:r>
              <a:rPr lang="en-US" sz="2800" dirty="0"/>
              <a:t>can define and throw their own custom </a:t>
            </a:r>
            <a:r>
              <a:rPr lang="en-US" sz="2800" dirty="0" smtClean="0"/>
              <a:t>errors</a:t>
            </a:r>
          </a:p>
          <a:p>
            <a:pPr algn="just"/>
            <a:r>
              <a:rPr lang="en-US" sz="2800" dirty="0" smtClean="0"/>
              <a:t>The </a:t>
            </a:r>
            <a:r>
              <a:rPr lang="en-US" sz="2800" dirty="0"/>
              <a:t>statements present after </a:t>
            </a:r>
            <a:r>
              <a:rPr lang="en-US" sz="2800" dirty="0" smtClean="0"/>
              <a:t>the </a:t>
            </a:r>
            <a:r>
              <a:rPr lang="en-US" sz="2800" dirty="0"/>
              <a:t>throw statement will not execute </a:t>
            </a:r>
            <a:r>
              <a:rPr lang="en-US" sz="2800" dirty="0" smtClean="0"/>
              <a:t>when </a:t>
            </a:r>
            <a:r>
              <a:rPr lang="en-US" sz="2800" dirty="0"/>
              <a:t>throw statement</a:t>
            </a:r>
            <a:r>
              <a:rPr lang="en-US" sz="2800" dirty="0" smtClean="0"/>
              <a:t> is </a:t>
            </a:r>
            <a:r>
              <a:rPr lang="en-US" sz="2800" dirty="0"/>
              <a:t>executed</a:t>
            </a:r>
            <a:endParaRPr lang="en-US" sz="2800" dirty="0" smtClean="0"/>
          </a:p>
          <a:p>
            <a:pPr algn="just"/>
            <a:r>
              <a:rPr lang="en-US" sz="2800" dirty="0" smtClean="0"/>
              <a:t>The </a:t>
            </a:r>
            <a:r>
              <a:rPr lang="en-US" sz="2800" dirty="0"/>
              <a:t>control will directly pass to the catch </a:t>
            </a:r>
            <a:r>
              <a:rPr lang="en-US" sz="2800" dirty="0" smtClean="0"/>
              <a:t>block</a:t>
            </a:r>
            <a:endParaRPr lang="en-US" sz="2800" dirty="0"/>
          </a:p>
          <a:p>
            <a:pPr algn="just"/>
            <a:r>
              <a:rPr lang="en-US" sz="2800" b="1" dirty="0"/>
              <a:t>Syntax:</a:t>
            </a:r>
          </a:p>
          <a:p>
            <a:pPr algn="just"/>
            <a:r>
              <a:rPr lang="en-US" sz="2800" dirty="0"/>
              <a:t>throw exception;  </a:t>
            </a:r>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53</a:t>
            </a:fld>
            <a:endParaRPr lang="en-US"/>
          </a:p>
        </p:txBody>
      </p:sp>
    </p:spTree>
    <p:extLst>
      <p:ext uri="{BB962C8B-B14F-4D97-AF65-F5344CB8AC3E}">
        <p14:creationId xmlns:p14="http://schemas.microsoft.com/office/powerpoint/2010/main" val="937532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a:t>try…catch…throw </a:t>
            </a:r>
            <a:r>
              <a:rPr lang="en-US" b="1" dirty="0" smtClean="0"/>
              <a:t>syntax</a:t>
            </a:r>
            <a:endParaRPr lang="en-US" dirty="0"/>
          </a:p>
        </p:txBody>
      </p:sp>
      <p:sp>
        <p:nvSpPr>
          <p:cNvPr id="3" name="Content Placeholder 2"/>
          <p:cNvSpPr>
            <a:spLocks noGrp="1"/>
          </p:cNvSpPr>
          <p:nvPr>
            <p:ph sz="quarter" idx="4294967295"/>
          </p:nvPr>
        </p:nvSpPr>
        <p:spPr>
          <a:xfrm>
            <a:off x="685800" y="1657350"/>
            <a:ext cx="7924800" cy="3086100"/>
          </a:xfrm>
          <a:prstGeom prst="rect">
            <a:avLst/>
          </a:prstGeom>
        </p:spPr>
        <p:txBody>
          <a:bodyPr>
            <a:normAutofit fontScale="92500" lnSpcReduction="10000"/>
          </a:bodyPr>
          <a:lstStyle/>
          <a:p>
            <a:r>
              <a:rPr lang="en-US" sz="2400" dirty="0"/>
              <a:t>t</a:t>
            </a:r>
            <a:r>
              <a:rPr lang="en-US" sz="2400" dirty="0" smtClean="0"/>
              <a:t>ry{</a:t>
            </a:r>
            <a:r>
              <a:rPr lang="en-US" sz="2400" dirty="0"/>
              <a:t>  </a:t>
            </a:r>
            <a:endParaRPr lang="en-US" sz="2400" dirty="0" smtClean="0"/>
          </a:p>
          <a:p>
            <a:r>
              <a:rPr lang="en-US" sz="2400" dirty="0" smtClean="0"/>
              <a:t>throw</a:t>
            </a:r>
            <a:r>
              <a:rPr lang="en-US" sz="2400" dirty="0"/>
              <a:t> exception; // user can define their own exception  </a:t>
            </a:r>
            <a:endParaRPr lang="en-US" sz="2400" dirty="0" smtClean="0"/>
          </a:p>
          <a:p>
            <a:r>
              <a:rPr lang="en-US" sz="2400" dirty="0" smtClean="0"/>
              <a:t>}</a:t>
            </a:r>
            <a:r>
              <a:rPr lang="en-US" sz="2400" dirty="0"/>
              <a:t>  </a:t>
            </a:r>
            <a:endParaRPr lang="en-US" sz="2400" dirty="0" smtClean="0"/>
          </a:p>
          <a:p>
            <a:r>
              <a:rPr lang="en-US" sz="2400" dirty="0" smtClean="0"/>
              <a:t>catch(error) {</a:t>
            </a:r>
            <a:r>
              <a:rPr lang="en-US" sz="2400" dirty="0"/>
              <a:t>  </a:t>
            </a:r>
            <a:endParaRPr lang="en-US" sz="2400" dirty="0" smtClean="0"/>
          </a:p>
          <a:p>
            <a:r>
              <a:rPr lang="en-US" sz="2400" dirty="0" smtClean="0"/>
              <a:t>expression</a:t>
            </a:r>
            <a:r>
              <a:rPr lang="en-US" sz="2400" dirty="0"/>
              <a:t>;  </a:t>
            </a:r>
            <a:r>
              <a:rPr lang="en-US" sz="2400" dirty="0" smtClean="0"/>
              <a:t>}</a:t>
            </a:r>
            <a:r>
              <a:rPr lang="en-US" sz="2400" dirty="0"/>
              <a:t>  // code for handling exception. </a:t>
            </a:r>
            <a:endParaRPr lang="en-US" sz="2400" dirty="0" smtClean="0"/>
          </a:p>
          <a:p>
            <a:r>
              <a:rPr lang="en-US" sz="2400" dirty="0" smtClean="0"/>
              <a:t>The </a:t>
            </a:r>
            <a:r>
              <a:rPr lang="en-US" sz="2400" dirty="0"/>
              <a:t>exception can be a string, number, object, or </a:t>
            </a:r>
            <a:r>
              <a:rPr lang="en-US" sz="2400" dirty="0" err="1"/>
              <a:t>boolean</a:t>
            </a:r>
            <a:r>
              <a:rPr lang="en-US" sz="2400" dirty="0"/>
              <a:t> </a:t>
            </a:r>
            <a:r>
              <a:rPr lang="en-US" sz="2400" dirty="0" smtClean="0"/>
              <a:t>value</a:t>
            </a:r>
          </a:p>
          <a:p>
            <a:r>
              <a:rPr lang="en-US" sz="2400" dirty="0"/>
              <a:t>With the help of throw statement, users can create their own </a:t>
            </a:r>
            <a:r>
              <a:rPr lang="en-US" sz="2400" dirty="0" smtClean="0"/>
              <a:t>errors</a:t>
            </a:r>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54</a:t>
            </a:fld>
            <a:endParaRPr lang="en-US"/>
          </a:p>
        </p:txBody>
      </p:sp>
    </p:spTree>
    <p:extLst>
      <p:ext uri="{BB962C8B-B14F-4D97-AF65-F5344CB8AC3E}">
        <p14:creationId xmlns:p14="http://schemas.microsoft.com/office/powerpoint/2010/main" val="668998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 example with </a:t>
            </a:r>
            <a:r>
              <a:rPr lang="en-US" b="1" dirty="0" smtClean="0"/>
              <a:t>try…catch</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09600" y="1200150"/>
            <a:ext cx="7924800"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382" y="3770038"/>
            <a:ext cx="5210902" cy="414395"/>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55</a:t>
            </a:fld>
            <a:endParaRPr lang="en-US"/>
          </a:p>
        </p:txBody>
      </p:sp>
    </p:spTree>
    <p:extLst>
      <p:ext uri="{BB962C8B-B14F-4D97-AF65-F5344CB8AC3E}">
        <p14:creationId xmlns:p14="http://schemas.microsoft.com/office/powerpoint/2010/main" val="37219302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8150"/>
            <a:ext cx="7315200" cy="865573"/>
          </a:xfrm>
        </p:spPr>
        <p:txBody>
          <a:bodyPr/>
          <a:lstStyle/>
          <a:p>
            <a:r>
              <a:rPr lang="en-US" b="1" dirty="0" smtClean="0"/>
              <a:t>finally statement</a:t>
            </a:r>
            <a:endParaRPr lang="en-US" dirty="0"/>
          </a:p>
        </p:txBody>
      </p:sp>
      <p:sp>
        <p:nvSpPr>
          <p:cNvPr id="3" name="Content Placeholder 2"/>
          <p:cNvSpPr>
            <a:spLocks noGrp="1"/>
          </p:cNvSpPr>
          <p:nvPr>
            <p:ph sz="quarter" idx="4294967295"/>
          </p:nvPr>
        </p:nvSpPr>
        <p:spPr>
          <a:xfrm>
            <a:off x="762000" y="1504950"/>
            <a:ext cx="7924800" cy="3086100"/>
          </a:xfrm>
          <a:prstGeom prst="rect">
            <a:avLst/>
          </a:prstGeom>
        </p:spPr>
        <p:txBody>
          <a:bodyPr>
            <a:normAutofit fontScale="85000" lnSpcReduction="10000"/>
          </a:bodyPr>
          <a:lstStyle/>
          <a:p>
            <a:pPr algn="just"/>
            <a:r>
              <a:rPr lang="en-US" sz="2800" dirty="0" smtClean="0"/>
              <a:t>An </a:t>
            </a:r>
            <a:r>
              <a:rPr lang="en-US" sz="2800" dirty="0"/>
              <a:t>optional block of statements which is executed after the execution of try and catch </a:t>
            </a:r>
            <a:r>
              <a:rPr lang="en-US" sz="2800" dirty="0" smtClean="0"/>
              <a:t>statements</a:t>
            </a:r>
          </a:p>
          <a:p>
            <a:pPr algn="just"/>
            <a:r>
              <a:rPr lang="en-US" sz="2800" dirty="0" smtClean="0"/>
              <a:t>Finally </a:t>
            </a:r>
            <a:r>
              <a:rPr lang="en-US" sz="2800" dirty="0"/>
              <a:t>block does not hold for the exception to be </a:t>
            </a:r>
            <a:r>
              <a:rPr lang="en-US" sz="2800" dirty="0" smtClean="0"/>
              <a:t>thrown</a:t>
            </a:r>
          </a:p>
          <a:p>
            <a:pPr algn="just"/>
            <a:r>
              <a:rPr lang="en-US" sz="2800" dirty="0" smtClean="0"/>
              <a:t>Any </a:t>
            </a:r>
            <a:r>
              <a:rPr lang="en-US" sz="2800" dirty="0"/>
              <a:t>exception is thrown or not, finally block code, if present, will definitely execute. It does not care for the output too</a:t>
            </a:r>
            <a:r>
              <a:rPr lang="en-US" sz="2800" dirty="0" smtClean="0"/>
              <a:t>.</a:t>
            </a:r>
          </a:p>
          <a:p>
            <a:pPr algn="just"/>
            <a:r>
              <a:rPr lang="en-US" sz="2800" dirty="0"/>
              <a:t>Therefore, we can also use try/catch/throw/finally keyword together for handling complex code.</a:t>
            </a:r>
            <a:endParaRPr lang="en-US" sz="2800" dirty="0" smtClean="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56</a:t>
            </a:fld>
            <a:endParaRPr lang="en-US"/>
          </a:p>
        </p:txBody>
      </p:sp>
    </p:spTree>
    <p:extLst>
      <p:ext uri="{BB962C8B-B14F-4D97-AF65-F5344CB8AC3E}">
        <p14:creationId xmlns:p14="http://schemas.microsoft.com/office/powerpoint/2010/main" val="2238963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315200" cy="865573"/>
          </a:xfrm>
        </p:spPr>
        <p:txBody>
          <a:bodyPr/>
          <a:lstStyle/>
          <a:p>
            <a:r>
              <a:rPr lang="en-US" b="1" dirty="0" smtClean="0"/>
              <a:t>Syntax</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Autofit/>
          </a:bodyPr>
          <a:lstStyle/>
          <a:p>
            <a:pPr marL="45720" indent="0">
              <a:buNone/>
            </a:pPr>
            <a:r>
              <a:rPr lang="en-US" sz="2400" dirty="0"/>
              <a:t>try{  </a:t>
            </a:r>
          </a:p>
          <a:p>
            <a:pPr marL="45720" indent="0">
              <a:buNone/>
            </a:pPr>
            <a:r>
              <a:rPr lang="en-US" sz="2400" dirty="0"/>
              <a:t>expression;  </a:t>
            </a:r>
          </a:p>
          <a:p>
            <a:pPr marL="45720" indent="0">
              <a:buNone/>
            </a:pPr>
            <a:r>
              <a:rPr lang="en-US" sz="2400" dirty="0"/>
              <a:t>}  </a:t>
            </a:r>
          </a:p>
          <a:p>
            <a:pPr marL="45720" indent="0">
              <a:buNone/>
            </a:pPr>
            <a:r>
              <a:rPr lang="en-US" sz="2400" dirty="0"/>
              <a:t>catch(error){  </a:t>
            </a:r>
          </a:p>
          <a:p>
            <a:pPr marL="45720" indent="0">
              <a:buNone/>
            </a:pPr>
            <a:r>
              <a:rPr lang="en-US" sz="2400" dirty="0"/>
              <a:t>expression;  </a:t>
            </a:r>
          </a:p>
          <a:p>
            <a:pPr marL="45720" indent="0">
              <a:buNone/>
            </a:pPr>
            <a:r>
              <a:rPr lang="en-US" sz="2400" dirty="0"/>
              <a:t>}  </a:t>
            </a:r>
          </a:p>
          <a:p>
            <a:pPr marL="45720" indent="0">
              <a:buNone/>
            </a:pPr>
            <a:r>
              <a:rPr lang="en-US" sz="2400" dirty="0"/>
              <a:t>finally{  </a:t>
            </a:r>
          </a:p>
          <a:p>
            <a:pPr marL="45720" indent="0">
              <a:buNone/>
            </a:pPr>
            <a:r>
              <a:rPr lang="en-US" sz="2400" dirty="0"/>
              <a:t>expression; } //Executable code  </a:t>
            </a:r>
          </a:p>
          <a:p>
            <a:pPr marL="45720" indent="0">
              <a:buNone/>
            </a:pPr>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57</a:t>
            </a:fld>
            <a:endParaRPr lang="en-US"/>
          </a:p>
        </p:txBody>
      </p:sp>
    </p:spTree>
    <p:extLst>
      <p:ext uri="{BB962C8B-B14F-4D97-AF65-F5344CB8AC3E}">
        <p14:creationId xmlns:p14="http://schemas.microsoft.com/office/powerpoint/2010/main" val="18849269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24800" cy="491729"/>
          </a:xfrm>
        </p:spPr>
        <p:txBody>
          <a:bodyPr>
            <a:normAutofit fontScale="90000"/>
          </a:bodyPr>
          <a:lstStyle/>
          <a:p>
            <a:r>
              <a:rPr lang="en-US" b="1" dirty="0"/>
              <a:t>try…catch…finally </a:t>
            </a:r>
            <a:r>
              <a:rPr lang="en-US" b="1" dirty="0" smtClean="0"/>
              <a:t>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2057401" y="800100"/>
            <a:ext cx="5106113" cy="2743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771901"/>
            <a:ext cx="4048690" cy="500132"/>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58</a:t>
            </a:fld>
            <a:endParaRPr lang="en-US"/>
          </a:p>
        </p:txBody>
      </p:sp>
    </p:spTree>
    <p:extLst>
      <p:ext uri="{BB962C8B-B14F-4D97-AF65-F5344CB8AC3E}">
        <p14:creationId xmlns:p14="http://schemas.microsoft.com/office/powerpoint/2010/main" val="41764912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08657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String Object</a:t>
            </a:r>
            <a:br>
              <a:rPr lang="en-IN" b="1" dirty="0" smtClean="0"/>
            </a:br>
            <a:endParaRPr lang="en-IN" dirty="0"/>
          </a:p>
        </p:txBody>
      </p:sp>
      <p:sp>
        <p:nvSpPr>
          <p:cNvPr id="3" name="Content Placeholder 2"/>
          <p:cNvSpPr>
            <a:spLocks noGrp="1"/>
          </p:cNvSpPr>
          <p:nvPr>
            <p:ph idx="1"/>
          </p:nvPr>
        </p:nvSpPr>
        <p:spPr>
          <a:xfrm>
            <a:off x="914400" y="1581151"/>
            <a:ext cx="7315200" cy="990599"/>
          </a:xfrm>
        </p:spPr>
        <p:txBody>
          <a:bodyPr>
            <a:normAutofit/>
          </a:bodyPr>
          <a:lstStyle/>
          <a:p>
            <a:pPr marL="45720" indent="0">
              <a:buNone/>
            </a:pPr>
            <a:r>
              <a:rPr lang="en-US" dirty="0"/>
              <a:t>var </a:t>
            </a:r>
            <a:r>
              <a:rPr lang="en-US" dirty="0" err="1"/>
              <a:t>stringname</a:t>
            </a:r>
            <a:r>
              <a:rPr lang="en-US" dirty="0"/>
              <a:t>="string value";  </a:t>
            </a:r>
            <a:r>
              <a:rPr lang="en-US" dirty="0" smtClean="0"/>
              <a:t>//literal</a:t>
            </a:r>
          </a:p>
          <a:p>
            <a:pPr marL="45720" indent="0">
              <a:buNone/>
            </a:pPr>
            <a:r>
              <a:rPr lang="en-US" dirty="0"/>
              <a:t>var </a:t>
            </a:r>
            <a:r>
              <a:rPr lang="en-US" dirty="0" err="1"/>
              <a:t>stringname</a:t>
            </a:r>
            <a:r>
              <a:rPr lang="en-US" dirty="0"/>
              <a:t>=new String("string literal");  </a:t>
            </a:r>
            <a:r>
              <a:rPr lang="en-US" dirty="0" smtClean="0"/>
              <a:t>//Object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985498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0"/>
            <a:ext cx="7315200" cy="865573"/>
          </a:xfrm>
        </p:spPr>
        <p:txBody>
          <a:bodyPr/>
          <a:lstStyle/>
          <a:p>
            <a:r>
              <a:rPr lang="en-US" b="1" dirty="0" smtClean="0"/>
              <a:t>Event?</a:t>
            </a:r>
            <a:endParaRPr lang="en-US" dirty="0"/>
          </a:p>
        </p:txBody>
      </p:sp>
      <p:sp>
        <p:nvSpPr>
          <p:cNvPr id="3" name="Content Placeholder 2"/>
          <p:cNvSpPr>
            <a:spLocks noGrp="1"/>
          </p:cNvSpPr>
          <p:nvPr>
            <p:ph sz="quarter" idx="4294967295"/>
          </p:nvPr>
        </p:nvSpPr>
        <p:spPr>
          <a:xfrm>
            <a:off x="609600" y="1555152"/>
            <a:ext cx="7924800" cy="3086100"/>
          </a:xfrm>
          <a:prstGeom prst="rect">
            <a:avLst/>
          </a:prstGeom>
        </p:spPr>
        <p:txBody>
          <a:bodyPr>
            <a:normAutofit lnSpcReduction="10000"/>
          </a:bodyPr>
          <a:lstStyle/>
          <a:p>
            <a:pPr algn="just"/>
            <a:r>
              <a:rPr lang="en-US" sz="2800" dirty="0" smtClean="0"/>
              <a:t>Events occur </a:t>
            </a:r>
            <a:r>
              <a:rPr lang="en-US" sz="2800" dirty="0"/>
              <a:t>when the user or the browser manipulates a page </a:t>
            </a:r>
            <a:r>
              <a:rPr lang="en-US" sz="2800" dirty="0" smtClean="0"/>
              <a:t>it’s how the JavaScript's </a:t>
            </a:r>
            <a:r>
              <a:rPr lang="en-US" sz="2800" dirty="0"/>
              <a:t>interaction with HTML is handled </a:t>
            </a:r>
          </a:p>
          <a:p>
            <a:pPr algn="just"/>
            <a:r>
              <a:rPr lang="en-US" sz="2800" dirty="0" smtClean="0"/>
              <a:t>When a button</a:t>
            </a:r>
            <a:r>
              <a:rPr lang="en-US" sz="2800" dirty="0"/>
              <a:t> </a:t>
            </a:r>
            <a:r>
              <a:rPr lang="en-US" sz="2800" dirty="0" smtClean="0"/>
              <a:t>is </a:t>
            </a:r>
            <a:r>
              <a:rPr lang="en-US" sz="2800" dirty="0"/>
              <a:t>click </a:t>
            </a:r>
            <a:r>
              <a:rPr lang="en-US" sz="2800" dirty="0" smtClean="0"/>
              <a:t>it </a:t>
            </a:r>
            <a:r>
              <a:rPr lang="en-US" sz="2800" dirty="0"/>
              <a:t>is an </a:t>
            </a:r>
            <a:r>
              <a:rPr lang="en-US" sz="2800" dirty="0" smtClean="0"/>
              <a:t>event. Also, when </a:t>
            </a:r>
            <a:r>
              <a:rPr lang="en-US" sz="2800" dirty="0"/>
              <a:t>the page loads, it is called an </a:t>
            </a:r>
            <a:r>
              <a:rPr lang="en-US" sz="2800" dirty="0" smtClean="0"/>
              <a:t>event</a:t>
            </a:r>
          </a:p>
          <a:p>
            <a:pPr algn="just"/>
            <a:r>
              <a:rPr lang="en-US" sz="2800" dirty="0" smtClean="0"/>
              <a:t>Pressing </a:t>
            </a:r>
            <a:r>
              <a:rPr lang="en-US" sz="2800" dirty="0"/>
              <a:t>any key, closing a window, resizing a window, </a:t>
            </a:r>
            <a:r>
              <a:rPr lang="en-US" sz="2800" dirty="0" err="1" smtClean="0"/>
              <a:t>etc</a:t>
            </a:r>
            <a:r>
              <a:rPr lang="en-US" sz="2800" dirty="0"/>
              <a:t> </a:t>
            </a:r>
            <a:r>
              <a:rPr lang="en-US" sz="2800" dirty="0" smtClean="0"/>
              <a:t>are some </a:t>
            </a:r>
            <a:r>
              <a:rPr lang="en-US" sz="2800" dirty="0"/>
              <a:t>examples </a:t>
            </a:r>
            <a:r>
              <a:rPr lang="en-US" sz="2800" dirty="0" smtClean="0"/>
              <a:t>of events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60</a:t>
            </a:fld>
            <a:endParaRPr lang="en-US"/>
          </a:p>
        </p:txBody>
      </p:sp>
    </p:spTree>
    <p:extLst>
      <p:ext uri="{BB962C8B-B14F-4D97-AF65-F5344CB8AC3E}">
        <p14:creationId xmlns:p14="http://schemas.microsoft.com/office/powerpoint/2010/main" val="26667280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0550"/>
            <a:ext cx="7315200" cy="865573"/>
          </a:xfrm>
        </p:spPr>
        <p:txBody>
          <a:bodyPr/>
          <a:lstStyle/>
          <a:p>
            <a:r>
              <a:rPr lang="en-US" b="1" dirty="0"/>
              <a:t>Event?</a:t>
            </a:r>
            <a:endParaRPr lang="en-US" dirty="0"/>
          </a:p>
        </p:txBody>
      </p:sp>
      <p:sp>
        <p:nvSpPr>
          <p:cNvPr id="3" name="Content Placeholder 2"/>
          <p:cNvSpPr>
            <a:spLocks noGrp="1"/>
          </p:cNvSpPr>
          <p:nvPr>
            <p:ph sz="quarter" idx="4294967295"/>
          </p:nvPr>
        </p:nvSpPr>
        <p:spPr>
          <a:xfrm>
            <a:off x="609600" y="1504950"/>
            <a:ext cx="7924800" cy="3086100"/>
          </a:xfrm>
          <a:prstGeom prst="rect">
            <a:avLst/>
          </a:prstGeom>
        </p:spPr>
        <p:txBody>
          <a:bodyPr>
            <a:normAutofit/>
          </a:bodyPr>
          <a:lstStyle/>
          <a:p>
            <a:pPr algn="just"/>
            <a:r>
              <a:rPr lang="en-US" sz="2800" dirty="0" smtClean="0"/>
              <a:t>Events can be used to </a:t>
            </a:r>
            <a:r>
              <a:rPr lang="en-US" sz="2800" dirty="0"/>
              <a:t>execute JavaScript coded responses, which cause buttons to close windows, messages to be displayed to </a:t>
            </a:r>
            <a:r>
              <a:rPr lang="en-US" sz="2800" dirty="0" smtClean="0"/>
              <a:t>users </a:t>
            </a:r>
            <a:r>
              <a:rPr lang="en-US" sz="2800" dirty="0" err="1" smtClean="0"/>
              <a:t>etc</a:t>
            </a:r>
            <a:endParaRPr lang="en-US" sz="2800" dirty="0" smtClean="0"/>
          </a:p>
          <a:p>
            <a:pPr algn="just"/>
            <a:r>
              <a:rPr lang="en-US" sz="2800" dirty="0" smtClean="0"/>
              <a:t>Document Object Model (DOM) includes events</a:t>
            </a:r>
          </a:p>
          <a:p>
            <a:pPr algn="just"/>
            <a:r>
              <a:rPr lang="en-US" sz="2800" dirty="0" smtClean="0"/>
              <a:t>JavaScript </a:t>
            </a:r>
            <a:r>
              <a:rPr lang="en-US" sz="2800" dirty="0"/>
              <a:t>c</a:t>
            </a:r>
            <a:r>
              <a:rPr lang="en-US" sz="2800" dirty="0" smtClean="0"/>
              <a:t>ode </a:t>
            </a:r>
            <a:r>
              <a:rPr lang="en-US" sz="2800" dirty="0"/>
              <a:t>is </a:t>
            </a:r>
            <a:r>
              <a:rPr lang="en-US" sz="2800" dirty="0" smtClean="0"/>
              <a:t>triggered by </a:t>
            </a:r>
            <a:r>
              <a:rPr lang="en-US" sz="2800" dirty="0"/>
              <a:t>HTML </a:t>
            </a:r>
            <a:r>
              <a:rPr lang="en-US" sz="2800" dirty="0" smtClean="0"/>
              <a:t>elements containing </a:t>
            </a:r>
            <a:r>
              <a:rPr lang="en-US" sz="2800" dirty="0"/>
              <a:t>a set of </a:t>
            </a:r>
            <a:r>
              <a:rPr lang="en-US" sz="2800" dirty="0" smtClean="0"/>
              <a:t>events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61</a:t>
            </a:fld>
            <a:endParaRPr lang="en-US"/>
          </a:p>
        </p:txBody>
      </p:sp>
    </p:spTree>
    <p:extLst>
      <p:ext uri="{BB962C8B-B14F-4D97-AF65-F5344CB8AC3E}">
        <p14:creationId xmlns:p14="http://schemas.microsoft.com/office/powerpoint/2010/main" val="1732098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5350"/>
            <a:ext cx="7315200" cy="865573"/>
          </a:xfrm>
        </p:spPr>
        <p:txBody>
          <a:bodyPr/>
          <a:lstStyle/>
          <a:p>
            <a:r>
              <a:rPr lang="en-US" b="1" dirty="0" err="1"/>
              <a:t>onclick</a:t>
            </a:r>
            <a:r>
              <a:rPr lang="en-US" b="1" dirty="0"/>
              <a:t> Event </a:t>
            </a:r>
            <a:r>
              <a:rPr lang="en-US" b="1" dirty="0" smtClean="0"/>
              <a:t>Type</a:t>
            </a:r>
            <a:endParaRPr lang="en-US" dirty="0"/>
          </a:p>
        </p:txBody>
      </p:sp>
      <p:sp>
        <p:nvSpPr>
          <p:cNvPr id="3" name="Content Placeholder 2"/>
          <p:cNvSpPr>
            <a:spLocks noGrp="1"/>
          </p:cNvSpPr>
          <p:nvPr>
            <p:ph sz="quarter" idx="4294967295"/>
          </p:nvPr>
        </p:nvSpPr>
        <p:spPr>
          <a:xfrm>
            <a:off x="685800" y="1885950"/>
            <a:ext cx="7924800" cy="3086100"/>
          </a:xfrm>
          <a:prstGeom prst="rect">
            <a:avLst/>
          </a:prstGeom>
        </p:spPr>
        <p:txBody>
          <a:bodyPr>
            <a:normAutofit/>
          </a:bodyPr>
          <a:lstStyle/>
          <a:p>
            <a:pPr algn="just"/>
            <a:r>
              <a:rPr lang="en-US" sz="2800" dirty="0"/>
              <a:t>This </a:t>
            </a:r>
            <a:r>
              <a:rPr lang="en-US" sz="2800" dirty="0" smtClean="0"/>
              <a:t>event occurs </a:t>
            </a:r>
            <a:r>
              <a:rPr lang="en-US" sz="2800" dirty="0"/>
              <a:t>when a user clicks the left button of </a:t>
            </a:r>
            <a:r>
              <a:rPr lang="en-US" sz="2800" dirty="0" smtClean="0"/>
              <a:t>the mouse</a:t>
            </a:r>
          </a:p>
          <a:p>
            <a:pPr algn="just"/>
            <a:r>
              <a:rPr lang="en-US" sz="2800" dirty="0" smtClean="0"/>
              <a:t>In </a:t>
            </a:r>
            <a:r>
              <a:rPr lang="en-US" sz="2800" dirty="0"/>
              <a:t>this event type </a:t>
            </a:r>
            <a:r>
              <a:rPr lang="en-US" sz="2800" dirty="0" smtClean="0"/>
              <a:t>we </a:t>
            </a:r>
            <a:r>
              <a:rPr lang="en-US" sz="2800" dirty="0"/>
              <a:t>can put our validation, warning </a:t>
            </a:r>
            <a:r>
              <a:rPr lang="en-US" sz="2800" dirty="0" err="1" smtClean="0"/>
              <a:t>etc</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62</a:t>
            </a:fld>
            <a:endParaRPr lang="en-US"/>
          </a:p>
        </p:txBody>
      </p:sp>
    </p:spTree>
    <p:extLst>
      <p:ext uri="{BB962C8B-B14F-4D97-AF65-F5344CB8AC3E}">
        <p14:creationId xmlns:p14="http://schemas.microsoft.com/office/powerpoint/2010/main" val="13357463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1450"/>
            <a:ext cx="7924800" cy="457200"/>
          </a:xfrm>
        </p:spPr>
        <p:txBody>
          <a:bodyPr>
            <a:normAutofit fontScale="90000"/>
          </a:bodyPr>
          <a:lstStyle/>
          <a:p>
            <a:r>
              <a:rPr lang="en-US" b="1" dirty="0" smtClean="0"/>
              <a:t>Example</a:t>
            </a:r>
            <a:endParaRPr lang="en-US" dirty="0"/>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32889" y="628651"/>
            <a:ext cx="7924800" cy="2623568"/>
          </a:xfrm>
          <a:prstGeom prst="rect">
            <a:avLst/>
          </a:prstGeom>
        </p:spPr>
      </p:pic>
      <p:sp>
        <p:nvSpPr>
          <p:cNvPr id="4" name="Footer Placeholder 3"/>
          <p:cNvSpPr>
            <a:spLocks noGrp="1"/>
          </p:cNvSpPr>
          <p:nvPr>
            <p:ph type="ftr" sz="quarter" idx="11"/>
          </p:nvPr>
        </p:nvSpPr>
        <p:spPr/>
        <p:txBody>
          <a:bodyPr/>
          <a:lstStyle/>
          <a:p>
            <a:r>
              <a:rPr lang="en-US" smtClean="0"/>
              <a:t>Prof Maheswari S, SCOPE</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80" y="3353872"/>
            <a:ext cx="7981620" cy="836055"/>
          </a:xfrm>
          <a:prstGeom prst="rect">
            <a:avLst/>
          </a:prstGeom>
        </p:spPr>
      </p:pic>
      <p:sp>
        <p:nvSpPr>
          <p:cNvPr id="3" name="Slide Number Placeholder 2"/>
          <p:cNvSpPr>
            <a:spLocks noGrp="1"/>
          </p:cNvSpPr>
          <p:nvPr>
            <p:ph type="sldNum" sz="quarter" idx="12"/>
          </p:nvPr>
        </p:nvSpPr>
        <p:spPr/>
        <p:txBody>
          <a:bodyPr/>
          <a:lstStyle/>
          <a:p>
            <a:fld id="{B4597756-8000-4E5E-9A66-FEFD4E08F11E}" type="slidenum">
              <a:rPr lang="en-US" smtClean="0"/>
              <a:t>63</a:t>
            </a:fld>
            <a:endParaRPr lang="en-US"/>
          </a:p>
        </p:txBody>
      </p:sp>
    </p:spTree>
    <p:extLst>
      <p:ext uri="{BB962C8B-B14F-4D97-AF65-F5344CB8AC3E}">
        <p14:creationId xmlns:p14="http://schemas.microsoft.com/office/powerpoint/2010/main" val="37606992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2950"/>
            <a:ext cx="7315200" cy="865573"/>
          </a:xfrm>
        </p:spPr>
        <p:txBody>
          <a:bodyPr/>
          <a:lstStyle/>
          <a:p>
            <a:r>
              <a:rPr lang="en-US" b="1" dirty="0" err="1"/>
              <a:t>onsubmit</a:t>
            </a:r>
            <a:r>
              <a:rPr lang="en-US" b="1" dirty="0"/>
              <a:t> Event </a:t>
            </a:r>
            <a:r>
              <a:rPr lang="en-US" b="1" dirty="0" smtClean="0"/>
              <a:t>Type</a:t>
            </a:r>
            <a:endParaRPr lang="en-US" dirty="0"/>
          </a:p>
        </p:txBody>
      </p:sp>
      <p:sp>
        <p:nvSpPr>
          <p:cNvPr id="3" name="Content Placeholder 2"/>
          <p:cNvSpPr>
            <a:spLocks noGrp="1"/>
          </p:cNvSpPr>
          <p:nvPr>
            <p:ph sz="quarter" idx="4294967295"/>
          </p:nvPr>
        </p:nvSpPr>
        <p:spPr>
          <a:xfrm>
            <a:off x="609600" y="1733550"/>
            <a:ext cx="7924800" cy="3200400"/>
          </a:xfrm>
          <a:prstGeom prst="rect">
            <a:avLst/>
          </a:prstGeom>
        </p:spPr>
        <p:txBody>
          <a:bodyPr>
            <a:noAutofit/>
          </a:bodyPr>
          <a:lstStyle/>
          <a:p>
            <a:pPr algn="just"/>
            <a:r>
              <a:rPr lang="en-US" sz="2600" dirty="0" smtClean="0"/>
              <a:t>An </a:t>
            </a:r>
            <a:r>
              <a:rPr lang="en-US" sz="2600" dirty="0"/>
              <a:t>event that occurs when you try to submit a </a:t>
            </a:r>
            <a:r>
              <a:rPr lang="en-US" sz="2600" dirty="0" smtClean="0"/>
              <a:t>form is </a:t>
            </a:r>
            <a:r>
              <a:rPr lang="en-US" sz="2600" b="1" dirty="0" err="1" smtClean="0"/>
              <a:t>onsubmit</a:t>
            </a:r>
            <a:endParaRPr lang="en-US" sz="2600" dirty="0" smtClean="0"/>
          </a:p>
          <a:p>
            <a:pPr algn="just"/>
            <a:r>
              <a:rPr lang="en-US" sz="2600" dirty="0" smtClean="0"/>
              <a:t>Form </a:t>
            </a:r>
            <a:r>
              <a:rPr lang="en-US" sz="2600" dirty="0"/>
              <a:t>validation </a:t>
            </a:r>
            <a:r>
              <a:rPr lang="en-US" sz="2600" dirty="0" smtClean="0"/>
              <a:t>can be put </a:t>
            </a:r>
            <a:r>
              <a:rPr lang="en-US" sz="2600" dirty="0"/>
              <a:t>your </a:t>
            </a:r>
            <a:r>
              <a:rPr lang="en-US" sz="2600" dirty="0" smtClean="0"/>
              <a:t>against </a:t>
            </a:r>
            <a:r>
              <a:rPr lang="en-US" sz="2600" dirty="0"/>
              <a:t>this event </a:t>
            </a:r>
            <a:r>
              <a:rPr lang="en-US" sz="2600" dirty="0" smtClean="0"/>
              <a:t>type</a:t>
            </a:r>
            <a:endParaRPr lang="en-US" sz="2600" dirty="0"/>
          </a:p>
          <a:p>
            <a:pPr algn="just"/>
            <a:r>
              <a:rPr lang="en-US" sz="2600" b="1" dirty="0"/>
              <a:t>Example</a:t>
            </a:r>
          </a:p>
          <a:p>
            <a:pPr algn="just"/>
            <a:r>
              <a:rPr lang="en-US" sz="2600" dirty="0"/>
              <a:t>The following example </a:t>
            </a:r>
            <a:r>
              <a:rPr lang="en-US" sz="2600" dirty="0" smtClean="0"/>
              <a:t>uses </a:t>
            </a:r>
            <a:r>
              <a:rPr lang="en-US" sz="2600" dirty="0" err="1" smtClean="0"/>
              <a:t>onsubmit</a:t>
            </a:r>
            <a:r>
              <a:rPr lang="en-US" sz="2600" dirty="0" smtClean="0"/>
              <a:t> event </a:t>
            </a:r>
          </a:p>
          <a:p>
            <a:pPr algn="just"/>
            <a:r>
              <a:rPr lang="en-US" sz="2600" dirty="0" smtClean="0"/>
              <a:t>The </a:t>
            </a:r>
            <a:r>
              <a:rPr lang="en-US" sz="2600" dirty="0"/>
              <a:t>form will be submitted </a:t>
            </a:r>
            <a:r>
              <a:rPr lang="en-US" sz="2600" dirty="0" smtClean="0"/>
              <a:t>if </a:t>
            </a:r>
            <a:r>
              <a:rPr lang="en-US" sz="2600" b="1" dirty="0" err="1" smtClean="0"/>
              <a:t>formvalidate</a:t>
            </a:r>
            <a:r>
              <a:rPr lang="en-US" sz="2600" b="1" dirty="0"/>
              <a:t>()</a:t>
            </a:r>
            <a:r>
              <a:rPr lang="en-US" sz="2600" dirty="0"/>
              <a:t> function returns true</a:t>
            </a:r>
            <a:r>
              <a:rPr lang="en-US" sz="2600" dirty="0" smtClean="0"/>
              <a:t>, </a:t>
            </a:r>
            <a:r>
              <a:rPr lang="en-US" sz="2600" dirty="0"/>
              <a:t>otherwise it will not submit the </a:t>
            </a:r>
            <a:r>
              <a:rPr lang="en-US" sz="2600" dirty="0" smtClean="0"/>
              <a:t>data</a:t>
            </a:r>
            <a:endParaRPr lang="en-US" sz="2600" dirty="0"/>
          </a:p>
          <a:p>
            <a:pPr algn="just"/>
            <a:endParaRPr lang="en-US" sz="26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64</a:t>
            </a:fld>
            <a:endParaRPr lang="en-US"/>
          </a:p>
        </p:txBody>
      </p:sp>
    </p:spTree>
    <p:extLst>
      <p:ext uri="{BB962C8B-B14F-4D97-AF65-F5344CB8AC3E}">
        <p14:creationId xmlns:p14="http://schemas.microsoft.com/office/powerpoint/2010/main" val="42401542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Example</a:t>
            </a:r>
            <a:endParaRPr lang="en-US" dirty="0"/>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09600" y="1200150"/>
            <a:ext cx="7924800" cy="3028950"/>
          </a:xfrm>
          <a:prstGeom prst="rect">
            <a:avLst/>
          </a:prstGeom>
        </p:spPr>
      </p:pic>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B4597756-8000-4E5E-9A66-FEFD4E08F11E}" type="slidenum">
              <a:rPr lang="en-US" smtClean="0"/>
              <a:t>65</a:t>
            </a:fld>
            <a:endParaRPr lang="en-US"/>
          </a:p>
        </p:txBody>
      </p:sp>
    </p:spTree>
    <p:extLst>
      <p:ext uri="{BB962C8B-B14F-4D97-AF65-F5344CB8AC3E}">
        <p14:creationId xmlns:p14="http://schemas.microsoft.com/office/powerpoint/2010/main" val="992808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350"/>
            <a:ext cx="7315200" cy="865573"/>
          </a:xfrm>
        </p:spPr>
        <p:txBody>
          <a:bodyPr/>
          <a:lstStyle/>
          <a:p>
            <a:r>
              <a:rPr lang="en-US" b="1" dirty="0" err="1"/>
              <a:t>onmouseover</a:t>
            </a:r>
            <a:r>
              <a:rPr lang="en-US" b="1" dirty="0"/>
              <a:t> and </a:t>
            </a:r>
            <a:r>
              <a:rPr lang="en-US" b="1" dirty="0" err="1" smtClean="0"/>
              <a:t>onmouseout</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algn="just"/>
            <a:r>
              <a:rPr lang="en-US" sz="2800" dirty="0"/>
              <a:t>These two event types will help you create nice effects with images or even with text as </a:t>
            </a:r>
            <a:r>
              <a:rPr lang="en-US" sz="2800" dirty="0" smtClean="0"/>
              <a:t>well</a:t>
            </a:r>
          </a:p>
          <a:p>
            <a:pPr algn="just"/>
            <a:r>
              <a:rPr lang="en-US" sz="2800" dirty="0" smtClean="0"/>
              <a:t>The event which is triggered </a:t>
            </a:r>
            <a:r>
              <a:rPr lang="en-US" sz="2800" dirty="0"/>
              <a:t>when </a:t>
            </a:r>
            <a:r>
              <a:rPr lang="en-US" sz="2800" dirty="0" smtClean="0"/>
              <a:t>we </a:t>
            </a:r>
            <a:r>
              <a:rPr lang="en-US" sz="2800" dirty="0"/>
              <a:t>bring </a:t>
            </a:r>
            <a:r>
              <a:rPr lang="en-US" sz="2800" dirty="0" smtClean="0"/>
              <a:t>our </a:t>
            </a:r>
            <a:r>
              <a:rPr lang="en-US" sz="2800" dirty="0"/>
              <a:t>mouse over any element </a:t>
            </a:r>
            <a:r>
              <a:rPr lang="en-US" sz="2800" dirty="0" smtClean="0"/>
              <a:t> is </a:t>
            </a:r>
            <a:r>
              <a:rPr lang="en-US" sz="2800" b="1" dirty="0" err="1"/>
              <a:t>onmouseover</a:t>
            </a:r>
            <a:endParaRPr lang="en-US" sz="2800" dirty="0" smtClean="0"/>
          </a:p>
          <a:p>
            <a:pPr algn="just"/>
            <a:r>
              <a:rPr lang="en-US" sz="2800" dirty="0"/>
              <a:t>T</a:t>
            </a:r>
            <a:r>
              <a:rPr lang="en-US" sz="2800" dirty="0" smtClean="0"/>
              <a:t>he event which is triggered </a:t>
            </a:r>
            <a:r>
              <a:rPr lang="en-US" sz="2800" dirty="0"/>
              <a:t>when </a:t>
            </a:r>
            <a:r>
              <a:rPr lang="en-US" sz="2800" dirty="0" smtClean="0"/>
              <a:t>we </a:t>
            </a:r>
            <a:r>
              <a:rPr lang="en-US" sz="2800" dirty="0"/>
              <a:t>move </a:t>
            </a:r>
            <a:r>
              <a:rPr lang="en-US" sz="2800" dirty="0" smtClean="0"/>
              <a:t>our </a:t>
            </a:r>
            <a:r>
              <a:rPr lang="en-US" sz="2800" dirty="0"/>
              <a:t>mouse out from that </a:t>
            </a:r>
            <a:r>
              <a:rPr lang="en-US" sz="2800" dirty="0" smtClean="0"/>
              <a:t>element is </a:t>
            </a:r>
            <a:r>
              <a:rPr lang="en-US" sz="2800" b="1" dirty="0" err="1"/>
              <a:t>onmouseout</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66</a:t>
            </a:fld>
            <a:endParaRPr lang="en-US"/>
          </a:p>
        </p:txBody>
      </p:sp>
    </p:spTree>
    <p:extLst>
      <p:ext uri="{BB962C8B-B14F-4D97-AF65-F5344CB8AC3E}">
        <p14:creationId xmlns:p14="http://schemas.microsoft.com/office/powerpoint/2010/main" val="1992266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Maheswari S, SCOPE</a:t>
            </a:r>
            <a:endParaRPr lang="en-US"/>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143000" y="228600"/>
            <a:ext cx="6943224" cy="3086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3371850"/>
            <a:ext cx="5649113" cy="9073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3607627"/>
            <a:ext cx="1571844" cy="435830"/>
          </a:xfrm>
          <a:prstGeom prst="rect">
            <a:avLst/>
          </a:prstGeom>
        </p:spPr>
      </p:pic>
      <p:sp>
        <p:nvSpPr>
          <p:cNvPr id="4" name="Slide Number Placeholder 3"/>
          <p:cNvSpPr>
            <a:spLocks noGrp="1"/>
          </p:cNvSpPr>
          <p:nvPr>
            <p:ph type="sldNum" sz="quarter" idx="12"/>
          </p:nvPr>
        </p:nvSpPr>
        <p:spPr/>
        <p:txBody>
          <a:bodyPr/>
          <a:lstStyle/>
          <a:p>
            <a:fld id="{B4597756-8000-4E5E-9A66-FEFD4E08F11E}" type="slidenum">
              <a:rPr lang="en-US" smtClean="0"/>
              <a:t>67</a:t>
            </a:fld>
            <a:endParaRPr lang="en-US"/>
          </a:p>
        </p:txBody>
      </p:sp>
    </p:spTree>
    <p:extLst>
      <p:ext uri="{BB962C8B-B14F-4D97-AF65-F5344CB8AC3E}">
        <p14:creationId xmlns:p14="http://schemas.microsoft.com/office/powerpoint/2010/main" val="8982041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48879"/>
          </a:xfrm>
        </p:spPr>
        <p:txBody>
          <a:bodyPr>
            <a:normAutofit fontScale="90000"/>
          </a:bodyPr>
          <a:lstStyle/>
          <a:p>
            <a:r>
              <a:rPr lang="en-US" b="1" dirty="0" smtClean="0"/>
              <a:t>Standard Events</a:t>
            </a:r>
            <a:endParaRPr lang="en-US" dirty="0"/>
          </a:p>
        </p:txBody>
      </p:sp>
      <p:sp>
        <p:nvSpPr>
          <p:cNvPr id="3" name="Content Placeholder 2"/>
          <p:cNvSpPr>
            <a:spLocks noGrp="1"/>
          </p:cNvSpPr>
          <p:nvPr>
            <p:ph sz="quarter" idx="4294967295"/>
          </p:nvPr>
        </p:nvSpPr>
        <p:spPr>
          <a:xfrm>
            <a:off x="609600" y="800100"/>
            <a:ext cx="7924800" cy="3086100"/>
          </a:xfrm>
          <a:prstGeom prst="rect">
            <a:avLst/>
          </a:prstGeom>
        </p:spPr>
        <p:txBody>
          <a:bodyPr>
            <a:normAutofit/>
          </a:bodyPr>
          <a:lstStyle/>
          <a:p>
            <a:pPr algn="just"/>
            <a:r>
              <a:rPr lang="en-US" sz="2400" dirty="0" smtClean="0"/>
              <a:t>Some </a:t>
            </a:r>
            <a:r>
              <a:rPr lang="en-US" sz="2400" dirty="0"/>
              <a:t>standard HTML 5 events are listed </a:t>
            </a:r>
            <a:r>
              <a:rPr lang="en-US" sz="2400" dirty="0" smtClean="0"/>
              <a:t>here. </a:t>
            </a:r>
            <a:r>
              <a:rPr lang="en-US" sz="2400" dirty="0"/>
              <a:t>Here script indicates a </a:t>
            </a:r>
            <a:r>
              <a:rPr lang="en-US" sz="2400" dirty="0" smtClean="0"/>
              <a:t>JavaScript </a:t>
            </a:r>
            <a:r>
              <a:rPr lang="en-US" sz="2400" dirty="0"/>
              <a:t>function to be executed against that </a:t>
            </a:r>
            <a:r>
              <a:rPr lang="en-US" sz="2400" dirty="0" smtClean="0"/>
              <a:t>event</a:t>
            </a:r>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989853120"/>
              </p:ext>
            </p:extLst>
          </p:nvPr>
        </p:nvGraphicFramePr>
        <p:xfrm>
          <a:off x="1066800" y="2266950"/>
          <a:ext cx="7086600" cy="2125700"/>
        </p:xfrm>
        <a:graphic>
          <a:graphicData uri="http://schemas.openxmlformats.org/drawingml/2006/table">
            <a:tbl>
              <a:tblPr firstRow="1" bandRow="1">
                <a:tableStyleId>{5C22544A-7EE6-4342-B048-85BDC9FD1C3A}</a:tableStyleId>
              </a:tblPr>
              <a:tblGrid>
                <a:gridCol w="2133600"/>
                <a:gridCol w="990600"/>
                <a:gridCol w="3962400"/>
              </a:tblGrid>
              <a:tr h="274320">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effectLst/>
                        </a:rPr>
                        <a:t>Value</a:t>
                      </a:r>
                    </a:p>
                  </a:txBody>
                  <a:tcPr marT="34290" marB="34290" anchor="ctr"/>
                </a:tc>
                <a:tc>
                  <a:txBody>
                    <a:bodyPr/>
                    <a:lstStyle/>
                    <a:p>
                      <a:pPr algn="ctr"/>
                      <a:r>
                        <a:rPr lang="en-US" sz="1400" dirty="0">
                          <a:solidFill>
                            <a:schemeClr val="bg1"/>
                          </a:solidFill>
                          <a:effectLst/>
                        </a:rPr>
                        <a:t>Description</a:t>
                      </a:r>
                    </a:p>
                  </a:txBody>
                  <a:tcPr marT="34290" marB="34290" anchor="ctr"/>
                </a:tc>
              </a:tr>
              <a:tr h="368752">
                <a:tc>
                  <a:txBody>
                    <a:bodyPr/>
                    <a:lstStyle/>
                    <a:p>
                      <a:r>
                        <a:rPr lang="en-US" sz="1400" dirty="0" err="1"/>
                        <a:t>Onabort</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on an abort event</a:t>
                      </a:r>
                    </a:p>
                  </a:txBody>
                  <a:tcPr marT="34290" marB="34290" anchor="ctr"/>
                </a:tc>
              </a:tr>
              <a:tr h="368752">
                <a:tc>
                  <a:txBody>
                    <a:bodyPr/>
                    <a:lstStyle/>
                    <a:p>
                      <a:r>
                        <a:rPr lang="en-US" sz="1400" dirty="0" err="1"/>
                        <a:t>onbeforeonload</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before the document loads</a:t>
                      </a:r>
                    </a:p>
                  </a:txBody>
                  <a:tcPr marT="34290" marB="34290" anchor="ctr"/>
                </a:tc>
              </a:tr>
              <a:tr h="368752">
                <a:tc>
                  <a:txBody>
                    <a:bodyPr/>
                    <a:lstStyle/>
                    <a:p>
                      <a:r>
                        <a:rPr lang="en-US" sz="1400" dirty="0" err="1"/>
                        <a:t>onblur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the window loses focus</a:t>
                      </a:r>
                    </a:p>
                  </a:txBody>
                  <a:tcPr marT="34290" marB="34290" anchor="ctr"/>
                </a:tc>
              </a:tr>
              <a:tr h="368752">
                <a:tc>
                  <a:txBody>
                    <a:bodyPr/>
                    <a:lstStyle/>
                    <a:p>
                      <a:r>
                        <a:rPr lang="en-US" sz="1400" dirty="0" err="1"/>
                        <a:t>onchange</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an element changes</a:t>
                      </a:r>
                    </a:p>
                  </a:txBody>
                  <a:tcPr marT="34290" marB="34290" anchor="ctr"/>
                </a:tc>
              </a:tr>
              <a:tr h="368752">
                <a:tc>
                  <a:txBody>
                    <a:bodyPr/>
                    <a:lstStyle/>
                    <a:p>
                      <a:r>
                        <a:rPr lang="en-US" sz="1400" dirty="0" err="1"/>
                        <a:t>ondblclick</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on a mouse double-click</a:t>
                      </a:r>
                    </a:p>
                  </a:txBody>
                  <a:tcPr marT="34290" marB="34290" anchor="ctr"/>
                </a:tc>
              </a:tr>
            </a:tbl>
          </a:graphicData>
        </a:graphic>
      </p:graphicFrame>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4597756-8000-4E5E-9A66-FEFD4E08F11E}" type="slidenum">
              <a:rPr lang="en-US" smtClean="0"/>
              <a:t>68</a:t>
            </a:fld>
            <a:endParaRPr lang="en-US"/>
          </a:p>
        </p:txBody>
      </p:sp>
    </p:spTree>
    <p:extLst>
      <p:ext uri="{BB962C8B-B14F-4D97-AF65-F5344CB8AC3E}">
        <p14:creationId xmlns:p14="http://schemas.microsoft.com/office/powerpoint/2010/main" val="34520618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Events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692919069"/>
              </p:ext>
            </p:extLst>
          </p:nvPr>
        </p:nvGraphicFramePr>
        <p:xfrm>
          <a:off x="685801" y="1428750"/>
          <a:ext cx="7924801" cy="2718106"/>
        </p:xfrm>
        <a:graphic>
          <a:graphicData uri="http://schemas.openxmlformats.org/drawingml/2006/table">
            <a:tbl>
              <a:tblPr firstRow="1" bandRow="1">
                <a:tableStyleId>{5C22544A-7EE6-4342-B048-85BDC9FD1C3A}</a:tableStyleId>
              </a:tblPr>
              <a:tblGrid>
                <a:gridCol w="2362200"/>
                <a:gridCol w="1143000"/>
                <a:gridCol w="4419601"/>
              </a:tblGrid>
              <a:tr h="390855">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effectLst/>
                        </a:rPr>
                        <a:t>Value</a:t>
                      </a:r>
                    </a:p>
                  </a:txBody>
                  <a:tcPr marT="34290" marB="34290" anchor="ctr"/>
                </a:tc>
                <a:tc>
                  <a:txBody>
                    <a:bodyPr/>
                    <a:lstStyle/>
                    <a:p>
                      <a:pPr algn="ctr"/>
                      <a:r>
                        <a:rPr lang="en-US" sz="1400" dirty="0">
                          <a:solidFill>
                            <a:schemeClr val="bg1"/>
                          </a:solidFill>
                          <a:effectLst/>
                        </a:rPr>
                        <a:t>Description</a:t>
                      </a:r>
                    </a:p>
                  </a:txBody>
                  <a:tcPr marT="34290" marB="34290" anchor="ctr"/>
                </a:tc>
              </a:tr>
              <a:tr h="390855">
                <a:tc>
                  <a:txBody>
                    <a:bodyPr/>
                    <a:lstStyle/>
                    <a:p>
                      <a:r>
                        <a:rPr lang="en-US" sz="1400" dirty="0" err="1"/>
                        <a:t>ondragover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at the start of a drag operation</a:t>
                      </a:r>
                    </a:p>
                  </a:txBody>
                  <a:tcPr marT="34290" marB="34290" anchor="ctr"/>
                </a:tc>
              </a:tr>
              <a:tr h="480060">
                <a:tc>
                  <a:txBody>
                    <a:bodyPr/>
                    <a:lstStyle/>
                    <a:p>
                      <a:r>
                        <a:rPr lang="en-US" sz="1400" dirty="0" err="1"/>
                        <a:t>ondrop</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dragged element is being dropped</a:t>
                      </a:r>
                    </a:p>
                  </a:txBody>
                  <a:tcPr marT="34290" marB="34290" anchor="ctr"/>
                </a:tc>
              </a:tr>
              <a:tr h="674626">
                <a:tc>
                  <a:txBody>
                    <a:bodyPr/>
                    <a:lstStyle/>
                    <a:p>
                      <a:pPr fontAlgn="ctr"/>
                      <a:r>
                        <a:rPr lang="en-US" sz="1400" dirty="0" err="1">
                          <a:effectLst/>
                        </a:rPr>
                        <a:t>onemptied</a:t>
                      </a:r>
                      <a:endParaRPr lang="en-US" sz="1400" dirty="0">
                        <a:effectLst/>
                      </a:endParaRPr>
                    </a:p>
                  </a:txBody>
                  <a:tcPr marT="34290" marB="34290" anchor="ctr"/>
                </a:tc>
                <a:tc>
                  <a:txBody>
                    <a:bodyPr/>
                    <a:lstStyle/>
                    <a:p>
                      <a:pPr algn="ctr" fontAlgn="ctr"/>
                      <a:r>
                        <a:rPr lang="en-US" sz="1400" dirty="0">
                          <a:effectLst/>
                        </a:rPr>
                        <a:t>script</a:t>
                      </a:r>
                    </a:p>
                  </a:txBody>
                  <a:tcPr marT="34290" marB="34290" anchor="ctr"/>
                </a:tc>
                <a:tc>
                  <a:txBody>
                    <a:bodyPr/>
                    <a:lstStyle/>
                    <a:p>
                      <a:r>
                        <a:rPr lang="en-US" sz="1400" dirty="0"/>
                        <a:t>Triggers when a media resource element suddenly becomes empty.</a:t>
                      </a:r>
                    </a:p>
                  </a:txBody>
                  <a:tcPr marT="34290" marB="34290" anchor="ctr"/>
                </a:tc>
              </a:tr>
              <a:tr h="390855">
                <a:tc>
                  <a:txBody>
                    <a:bodyPr/>
                    <a:lstStyle/>
                    <a:p>
                      <a:r>
                        <a:rPr lang="en-US" sz="1400" dirty="0" err="1"/>
                        <a:t>onerror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an error occur</a:t>
                      </a:r>
                    </a:p>
                  </a:txBody>
                  <a:tcPr marT="34290" marB="34290" anchor="ctr"/>
                </a:tc>
              </a:tr>
              <a:tr h="390855">
                <a:tc>
                  <a:txBody>
                    <a:bodyPr/>
                    <a:lstStyle/>
                    <a:p>
                      <a:r>
                        <a:rPr lang="en-US" sz="1400" dirty="0" err="1"/>
                        <a:t>onfocus</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the window gets focus</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69</a:t>
            </a:fld>
            <a:endParaRPr lang="en-US"/>
          </a:p>
        </p:txBody>
      </p:sp>
    </p:spTree>
    <p:extLst>
      <p:ext uri="{BB962C8B-B14F-4D97-AF65-F5344CB8AC3E}">
        <p14:creationId xmlns:p14="http://schemas.microsoft.com/office/powerpoint/2010/main" val="472352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7315200" cy="865573"/>
          </a:xfrm>
        </p:spPr>
        <p:txBody>
          <a:bodyPr>
            <a:noAutofit/>
          </a:bodyPr>
          <a:lstStyle/>
          <a:p>
            <a:r>
              <a:rPr lang="en-IN" b="1" dirty="0" smtClean="0"/>
              <a:t>String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66751"/>
            <a:ext cx="568279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238132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p:cNvSpPr>
            <a:spLocks noGrp="1"/>
          </p:cNvSpPr>
          <p:nvPr>
            <p:ph type="title"/>
          </p:nvPr>
        </p:nvSpPr>
        <p:spPr/>
        <p:txBody>
          <a:bodyPr/>
          <a:lstStyle/>
          <a:p>
            <a:r>
              <a:rPr lang="en-US" b="1" dirty="0" smtClean="0"/>
              <a:t>JavaScript</a:t>
            </a:r>
            <a:r>
              <a:rPr lang="en-US" b="1" dirty="0" smtClean="0"/>
              <a:t> </a:t>
            </a:r>
            <a:r>
              <a:rPr lang="en-US" b="1" dirty="0" smtClean="0"/>
              <a:t>Validation</a:t>
            </a:r>
            <a:endParaRPr lang="en-US" dirty="0"/>
          </a:p>
        </p:txBody>
      </p:sp>
    </p:spTree>
    <p:extLst>
      <p:ext uri="{BB962C8B-B14F-4D97-AF65-F5344CB8AC3E}">
        <p14:creationId xmlns:p14="http://schemas.microsoft.com/office/powerpoint/2010/main" val="2377323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0" y="1200150"/>
            <a:ext cx="7924800" cy="3086100"/>
          </a:xfrm>
          <a:prstGeom prst="rect">
            <a:avLst/>
          </a:prstGeom>
        </p:spPr>
        <p:txBody>
          <a:bodyPr>
            <a:noAutofit/>
          </a:bodyPr>
          <a:lstStyle/>
          <a:p>
            <a:r>
              <a:rPr lang="en-US" sz="2000" dirty="0" smtClean="0"/>
              <a:t>JavaScript does the </a:t>
            </a:r>
            <a:r>
              <a:rPr lang="en-US" sz="2000" dirty="0"/>
              <a:t>HTML form </a:t>
            </a:r>
            <a:r>
              <a:rPr lang="en-US" sz="2000" dirty="0" smtClean="0"/>
              <a:t>validation</a:t>
            </a:r>
            <a:endParaRPr lang="en-US" sz="2000" dirty="0"/>
          </a:p>
          <a:p>
            <a:r>
              <a:rPr lang="en-US" sz="2000" dirty="0" smtClean="0"/>
              <a:t>The function below </a:t>
            </a:r>
            <a:r>
              <a:rPr lang="en-US" sz="2000" dirty="0"/>
              <a:t>alerts a message, and returns false, to prevent the form from being </a:t>
            </a:r>
            <a:r>
              <a:rPr lang="en-US" sz="2000" dirty="0" smtClean="0"/>
              <a:t>submitted when </a:t>
            </a:r>
            <a:r>
              <a:rPr lang="en-US" sz="2000" dirty="0"/>
              <a:t>a form field (</a:t>
            </a:r>
            <a:r>
              <a:rPr lang="en-US" sz="2000" dirty="0" err="1"/>
              <a:t>firstname</a:t>
            </a:r>
            <a:r>
              <a:rPr lang="en-US" sz="2000" dirty="0"/>
              <a:t>) is </a:t>
            </a:r>
            <a:r>
              <a:rPr lang="en-US" sz="2000" dirty="0" smtClean="0"/>
              <a:t>empty</a:t>
            </a:r>
            <a:endParaRPr lang="en-US" sz="2000" dirty="0"/>
          </a:p>
          <a:p>
            <a:r>
              <a:rPr lang="en-US" sz="2000" b="1" dirty="0"/>
              <a:t>JavaScript Example</a:t>
            </a:r>
          </a:p>
          <a:p>
            <a:pPr marL="0" indent="0">
              <a:buNone/>
            </a:pPr>
            <a:r>
              <a:rPr lang="en-US" sz="2000" dirty="0" smtClean="0"/>
              <a:t>       function </a:t>
            </a:r>
            <a:r>
              <a:rPr lang="en-US" sz="2000" dirty="0" err="1" smtClean="0"/>
              <a:t>formvalidate</a:t>
            </a:r>
            <a:r>
              <a:rPr lang="en-US" sz="2000" dirty="0" smtClean="0"/>
              <a:t>() {</a:t>
            </a:r>
            <a:r>
              <a:rPr lang="en-US" sz="2000" dirty="0"/>
              <a:t/>
            </a:r>
            <a:br>
              <a:rPr lang="en-US" sz="2000" dirty="0"/>
            </a:br>
            <a:r>
              <a:rPr lang="en-US" sz="2000" dirty="0"/>
              <a:t>  </a:t>
            </a:r>
            <a:r>
              <a:rPr lang="en-US" sz="2000" dirty="0" smtClean="0"/>
              <a:t>       </a:t>
            </a:r>
            <a:r>
              <a:rPr lang="en-US" sz="2000" dirty="0" err="1" smtClean="0"/>
              <a:t>var</a:t>
            </a:r>
            <a:r>
              <a:rPr lang="en-US" sz="2000" dirty="0" smtClean="0"/>
              <a:t> </a:t>
            </a:r>
            <a:r>
              <a:rPr lang="en-US" sz="2000" dirty="0"/>
              <a:t>a</a:t>
            </a:r>
            <a:r>
              <a:rPr lang="en-US" sz="2000" dirty="0" smtClean="0"/>
              <a:t> </a:t>
            </a:r>
            <a:r>
              <a:rPr lang="en-US" sz="2000" dirty="0"/>
              <a:t>= </a:t>
            </a:r>
            <a:r>
              <a:rPr lang="en-US" sz="2000" dirty="0" err="1" smtClean="0"/>
              <a:t>document.forms</a:t>
            </a:r>
            <a:r>
              <a:rPr lang="en-US" sz="2000" dirty="0" smtClean="0"/>
              <a:t>["Form</a:t>
            </a:r>
            <a:r>
              <a:rPr lang="en-US" sz="2000" dirty="0"/>
              <a:t>"]["</a:t>
            </a:r>
            <a:r>
              <a:rPr lang="en-US" sz="2000" dirty="0" err="1" smtClean="0"/>
              <a:t>firstname</a:t>
            </a:r>
            <a:r>
              <a:rPr lang="en-US" sz="2000" dirty="0"/>
              <a:t>"].value;</a:t>
            </a:r>
            <a:br>
              <a:rPr lang="en-US" sz="2000" dirty="0"/>
            </a:br>
            <a:r>
              <a:rPr lang="en-US" sz="2000" dirty="0"/>
              <a:t>  </a:t>
            </a:r>
            <a:r>
              <a:rPr lang="en-US" sz="2000" dirty="0" smtClean="0"/>
              <a:t>       if (a </a:t>
            </a:r>
            <a:r>
              <a:rPr lang="en-US" sz="2000" dirty="0"/>
              <a:t>== "") </a:t>
            </a:r>
            <a:r>
              <a:rPr lang="en-US" sz="2000" dirty="0" smtClean="0"/>
              <a:t>{</a:t>
            </a:r>
            <a:r>
              <a:rPr lang="en-US" sz="2000" dirty="0"/>
              <a:t/>
            </a:r>
            <a:br>
              <a:rPr lang="en-US" sz="2000" dirty="0"/>
            </a:br>
            <a:r>
              <a:rPr lang="en-US" sz="2000" dirty="0"/>
              <a:t>    </a:t>
            </a:r>
            <a:r>
              <a:rPr lang="en-US" sz="2000" dirty="0" smtClean="0"/>
              <a:t>        alert</a:t>
            </a:r>
            <a:r>
              <a:rPr lang="en-US" sz="2000" dirty="0"/>
              <a:t>("Name </a:t>
            </a:r>
            <a:r>
              <a:rPr lang="en-US" sz="2000" dirty="0" smtClean="0"/>
              <a:t>field is empty");</a:t>
            </a:r>
            <a:r>
              <a:rPr lang="en-US" sz="2000" dirty="0"/>
              <a:t/>
            </a:r>
            <a:br>
              <a:rPr lang="en-US" sz="2000" dirty="0"/>
            </a:br>
            <a:r>
              <a:rPr lang="en-US" sz="2000" dirty="0"/>
              <a:t>    </a:t>
            </a:r>
            <a:r>
              <a:rPr lang="en-US" sz="2000" dirty="0" smtClean="0"/>
              <a:t>        return </a:t>
            </a:r>
            <a:r>
              <a:rPr lang="en-US" sz="2000" dirty="0"/>
              <a:t>false;</a:t>
            </a:r>
            <a:br>
              <a:rPr lang="en-US" sz="2000" dirty="0"/>
            </a:br>
            <a:r>
              <a:rPr lang="en-US" sz="2000" dirty="0"/>
              <a:t>  </a:t>
            </a:r>
            <a:r>
              <a:rPr lang="en-US" sz="2000" dirty="0" smtClean="0"/>
              <a:t>         }</a:t>
            </a:r>
            <a:r>
              <a:rPr lang="en-US" sz="2000" dirty="0"/>
              <a:t/>
            </a:r>
            <a:br>
              <a:rPr lang="en-US" sz="2000" dirty="0"/>
            </a:br>
            <a:r>
              <a:rPr lang="en-US" sz="2000" dirty="0" smtClean="0"/>
              <a:t>        } </a:t>
            </a:r>
            <a:endParaRPr lang="en-US" sz="20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a:spLocks noGrp="1"/>
          </p:cNvSpPr>
          <p:nvPr>
            <p:ph type="title"/>
          </p:nvPr>
        </p:nvSpPr>
        <p:spPr>
          <a:xfrm>
            <a:off x="914400" y="438150"/>
            <a:ext cx="7315200" cy="865573"/>
          </a:xfrm>
        </p:spPr>
        <p:txBody>
          <a:bodyPr/>
          <a:lstStyle/>
          <a:p>
            <a:r>
              <a:rPr lang="en-US" b="1" dirty="0" smtClean="0"/>
              <a:t>Form Validation</a:t>
            </a:r>
            <a:endParaRPr lang="en-US" dirty="0"/>
          </a:p>
        </p:txBody>
      </p:sp>
    </p:spTree>
    <p:extLst>
      <p:ext uri="{BB962C8B-B14F-4D97-AF65-F5344CB8AC3E}">
        <p14:creationId xmlns:p14="http://schemas.microsoft.com/office/powerpoint/2010/main" val="3438367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7" y="114300"/>
            <a:ext cx="7924800" cy="548879"/>
          </a:xfrm>
        </p:spPr>
        <p:txBody>
          <a:bodyPr>
            <a:normAutofit fontScale="90000"/>
          </a:bodyPr>
          <a:lstStyle/>
          <a:p>
            <a:r>
              <a:rPr lang="en-US" b="1" dirty="0" smtClean="0"/>
              <a:t>Validation 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64685" y="628650"/>
            <a:ext cx="7924800" cy="2476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143250"/>
            <a:ext cx="7879885" cy="1143000"/>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0434994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 Validation</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57201" y="1200150"/>
            <a:ext cx="4800600" cy="3086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1" y="1200150"/>
            <a:ext cx="3429000" cy="1386081"/>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2555843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0550"/>
            <a:ext cx="7315200" cy="865573"/>
          </a:xfrm>
        </p:spPr>
        <p:txBody>
          <a:bodyPr/>
          <a:lstStyle/>
          <a:p>
            <a:r>
              <a:rPr lang="en-US" b="1" dirty="0" smtClean="0"/>
              <a:t>output</a:t>
            </a:r>
            <a:endParaRPr lang="en-US" b="1"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56680" y="1714500"/>
            <a:ext cx="3915321" cy="15932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714501"/>
            <a:ext cx="3962400" cy="1621865"/>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1518831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315200" cy="865573"/>
          </a:xfrm>
        </p:spPr>
        <p:txBody>
          <a:bodyPr/>
          <a:lstStyle/>
          <a:p>
            <a:r>
              <a:rPr lang="en-US" b="1" dirty="0" smtClean="0"/>
              <a:t>HTML </a:t>
            </a:r>
            <a:r>
              <a:rPr lang="en-US" b="1" dirty="0"/>
              <a:t>Form </a:t>
            </a:r>
            <a:r>
              <a:rPr lang="en-US" b="1" dirty="0" smtClean="0"/>
              <a:t>Validation </a:t>
            </a:r>
            <a:r>
              <a:rPr lang="en-US" b="1" dirty="0"/>
              <a:t>Automatic</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fontScale="92500"/>
          </a:bodyPr>
          <a:lstStyle/>
          <a:p>
            <a:r>
              <a:rPr lang="en-US" sz="2400" dirty="0" smtClean="0"/>
              <a:t>The browser automatically performs </a:t>
            </a:r>
            <a:r>
              <a:rPr lang="en-US" sz="2400" dirty="0"/>
              <a:t>form validation </a:t>
            </a:r>
            <a:r>
              <a:rPr lang="en-US" sz="2400" dirty="0" smtClean="0"/>
              <a:t>as follows:</a:t>
            </a:r>
            <a:endParaRPr lang="en-US" sz="2400" dirty="0"/>
          </a:p>
          <a:p>
            <a:r>
              <a:rPr lang="en-US" sz="2400" dirty="0"/>
              <a:t>If a form field (</a:t>
            </a:r>
            <a:r>
              <a:rPr lang="en-US" sz="2400" dirty="0" err="1" smtClean="0"/>
              <a:t>firstname</a:t>
            </a:r>
            <a:r>
              <a:rPr lang="en-US" sz="2400" dirty="0"/>
              <a:t>) is empty, the required attribute prevents this form from being submitted</a:t>
            </a:r>
          </a:p>
          <a:p>
            <a:r>
              <a:rPr lang="en-US" sz="2400" b="1" dirty="0"/>
              <a:t>HTML Form Example</a:t>
            </a:r>
          </a:p>
          <a:p>
            <a:r>
              <a:rPr lang="en-US" sz="2400" dirty="0"/>
              <a:t>&lt;form action</a:t>
            </a:r>
            <a:r>
              <a:rPr lang="en-US" sz="2400" dirty="0" smtClean="0"/>
              <a:t>="/</a:t>
            </a:r>
            <a:r>
              <a:rPr lang="en-US" sz="2400" dirty="0" err="1" smtClean="0"/>
              <a:t>validate.php</a:t>
            </a:r>
            <a:r>
              <a:rPr lang="en-US" sz="2400" dirty="0"/>
              <a:t>" method="post"&gt;</a:t>
            </a:r>
            <a:br>
              <a:rPr lang="en-US" sz="2400" dirty="0"/>
            </a:br>
            <a:r>
              <a:rPr lang="en-US" sz="2400" dirty="0"/>
              <a:t>  &lt;input type="text" name="</a:t>
            </a:r>
            <a:r>
              <a:rPr lang="en-US" sz="2400" dirty="0" err="1" smtClean="0"/>
              <a:t>firstname</a:t>
            </a:r>
            <a:r>
              <a:rPr lang="en-US" sz="2400" dirty="0" smtClean="0"/>
              <a:t>" </a:t>
            </a:r>
            <a:r>
              <a:rPr lang="en-US" sz="2400" b="1" dirty="0"/>
              <a:t>required</a:t>
            </a:r>
            <a:r>
              <a:rPr lang="en-US" sz="2400" dirty="0"/>
              <a:t>&gt;</a:t>
            </a:r>
            <a:br>
              <a:rPr lang="en-US" sz="2400" dirty="0"/>
            </a:br>
            <a:r>
              <a:rPr lang="en-US" sz="2400" dirty="0"/>
              <a:t>  &lt;input type="submit" value="Submit"&gt;</a:t>
            </a:r>
            <a:br>
              <a:rPr lang="en-US" sz="2400" dirty="0"/>
            </a:br>
            <a:r>
              <a:rPr lang="en-US" sz="2400" dirty="0"/>
              <a:t>&lt;/form&gt; </a:t>
            </a:r>
          </a:p>
          <a:p>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19186518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a:t>
            </a:r>
            <a:endParaRPr lang="en-US" b="1"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a:bodyPr>
          <a:lstStyle/>
          <a:p>
            <a:pPr marL="45720" indent="0" algn="just">
              <a:buNone/>
            </a:pPr>
            <a:endParaRPr lang="en-US" sz="2800" dirty="0" smtClean="0"/>
          </a:p>
          <a:p>
            <a:pPr marL="45720" indent="0" algn="just">
              <a:buNone/>
            </a:pPr>
            <a:endParaRPr lang="en-US" sz="2800" dirty="0"/>
          </a:p>
          <a:p>
            <a:pPr marL="45720" indent="0" algn="just">
              <a:buNone/>
            </a:pPr>
            <a:r>
              <a:rPr lang="en-US" sz="2800" dirty="0"/>
              <a:t>Internet Explorer 9 or earlier does not support Automatic HTML form validation </a:t>
            </a:r>
          </a:p>
          <a:p>
            <a:pPr marL="45720" indent="0" algn="just">
              <a:buNone/>
            </a:pP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0192384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b="1" dirty="0"/>
              <a:t>Data </a:t>
            </a:r>
            <a:r>
              <a:rPr lang="en-US" b="1" dirty="0" smtClean="0"/>
              <a:t>Validation</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rmAutofit/>
          </a:bodyPr>
          <a:lstStyle/>
          <a:p>
            <a:pPr algn="just"/>
            <a:r>
              <a:rPr lang="en-US" sz="2400" dirty="0"/>
              <a:t>T</a:t>
            </a:r>
            <a:r>
              <a:rPr lang="en-US" sz="2400" dirty="0" smtClean="0"/>
              <a:t>he </a:t>
            </a:r>
            <a:r>
              <a:rPr lang="en-US" sz="2400" dirty="0"/>
              <a:t>process of ensuring that user input is clean, correct, and </a:t>
            </a:r>
            <a:r>
              <a:rPr lang="en-US" sz="2400" dirty="0" smtClean="0"/>
              <a:t>useful </a:t>
            </a:r>
            <a:r>
              <a:rPr lang="en-US" sz="2400" dirty="0"/>
              <a:t>is </a:t>
            </a:r>
            <a:r>
              <a:rPr lang="en-US" sz="2400" dirty="0" smtClean="0"/>
              <a:t>termed Data </a:t>
            </a:r>
            <a:r>
              <a:rPr lang="en-US" sz="2400" dirty="0"/>
              <a:t>V</a:t>
            </a:r>
            <a:r>
              <a:rPr lang="en-US" sz="2400" dirty="0" smtClean="0"/>
              <a:t>alidation</a:t>
            </a:r>
            <a:endParaRPr lang="en-US" sz="2400" dirty="0"/>
          </a:p>
          <a:p>
            <a:pPr algn="just"/>
            <a:r>
              <a:rPr lang="en-US" sz="2400" dirty="0"/>
              <a:t>Typical validation tasks are:</a:t>
            </a:r>
          </a:p>
          <a:p>
            <a:pPr algn="just"/>
            <a:r>
              <a:rPr lang="en-US" sz="2400" dirty="0"/>
              <a:t>has </a:t>
            </a:r>
            <a:r>
              <a:rPr lang="en-US" sz="2400" dirty="0" smtClean="0"/>
              <a:t>all the required fields been filled?</a:t>
            </a:r>
            <a:endParaRPr lang="en-US" sz="2400" dirty="0"/>
          </a:p>
          <a:p>
            <a:pPr algn="just"/>
            <a:r>
              <a:rPr lang="en-US" sz="2400" dirty="0"/>
              <a:t>has the user entered a valid date?</a:t>
            </a:r>
          </a:p>
          <a:p>
            <a:pPr algn="just"/>
            <a:r>
              <a:rPr lang="en-US" sz="2400" dirty="0"/>
              <a:t>has the user entered text in a numeric field?</a:t>
            </a:r>
          </a:p>
          <a:p>
            <a:pPr algn="just"/>
            <a:r>
              <a:rPr lang="en-US" sz="2400" dirty="0" smtClean="0"/>
              <a:t>Correct </a:t>
            </a:r>
            <a:r>
              <a:rPr lang="en-US" sz="2400" dirty="0"/>
              <a:t>user </a:t>
            </a:r>
            <a:r>
              <a:rPr lang="en-US" sz="2400" dirty="0" smtClean="0"/>
              <a:t>input is ensured by </a:t>
            </a:r>
            <a:r>
              <a:rPr lang="en-US" sz="2400" dirty="0"/>
              <a:t>data </a:t>
            </a:r>
            <a:r>
              <a:rPr lang="en-US" sz="2400" dirty="0" smtClean="0"/>
              <a:t>validation</a:t>
            </a:r>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9372544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2950"/>
            <a:ext cx="7315200" cy="865573"/>
          </a:xfrm>
        </p:spPr>
        <p:txBody>
          <a:bodyPr/>
          <a:lstStyle/>
          <a:p>
            <a:r>
              <a:rPr lang="en-US" b="1" dirty="0" smtClean="0"/>
              <a:t>Validation types</a:t>
            </a:r>
            <a:endParaRPr lang="en-US" b="1" dirty="0"/>
          </a:p>
        </p:txBody>
      </p:sp>
      <p:sp>
        <p:nvSpPr>
          <p:cNvPr id="3" name="Content Placeholder 2"/>
          <p:cNvSpPr>
            <a:spLocks noGrp="1"/>
          </p:cNvSpPr>
          <p:nvPr>
            <p:ph sz="quarter" idx="4294967295"/>
          </p:nvPr>
        </p:nvSpPr>
        <p:spPr>
          <a:xfrm>
            <a:off x="762000" y="1809750"/>
            <a:ext cx="7924800" cy="3086100"/>
          </a:xfrm>
          <a:prstGeom prst="rect">
            <a:avLst/>
          </a:prstGeom>
        </p:spPr>
        <p:txBody>
          <a:bodyPr>
            <a:normAutofit/>
          </a:bodyPr>
          <a:lstStyle/>
          <a:p>
            <a:pPr algn="just"/>
            <a:r>
              <a:rPr lang="en-US" sz="2800" dirty="0" smtClean="0"/>
              <a:t>Different methods </a:t>
            </a:r>
            <a:r>
              <a:rPr lang="en-US" sz="2800" dirty="0"/>
              <a:t>can be </a:t>
            </a:r>
            <a:r>
              <a:rPr lang="en-US" sz="2800" dirty="0" smtClean="0"/>
              <a:t>used for validation </a:t>
            </a:r>
            <a:r>
              <a:rPr lang="en-US" sz="2800" dirty="0"/>
              <a:t>and </a:t>
            </a:r>
            <a:r>
              <a:rPr lang="en-US" sz="2800" dirty="0" smtClean="0"/>
              <a:t>deployment can be done </a:t>
            </a:r>
            <a:r>
              <a:rPr lang="en-US" sz="2800" dirty="0"/>
              <a:t>in many different </a:t>
            </a:r>
            <a:r>
              <a:rPr lang="en-US" sz="2800" dirty="0" smtClean="0"/>
              <a:t>ways</a:t>
            </a:r>
            <a:endParaRPr lang="en-US" sz="2800" dirty="0"/>
          </a:p>
          <a:p>
            <a:pPr algn="just"/>
            <a:r>
              <a:rPr lang="en-US" sz="2800" b="1" dirty="0"/>
              <a:t>Server side validation</a:t>
            </a:r>
            <a:r>
              <a:rPr lang="en-US" sz="2800" dirty="0"/>
              <a:t> is performed by a web server, after input has been sent to the </a:t>
            </a:r>
            <a:r>
              <a:rPr lang="en-US" sz="2800" dirty="0" smtClean="0"/>
              <a:t>server</a:t>
            </a:r>
            <a:endParaRPr lang="en-US" sz="2800" dirty="0"/>
          </a:p>
          <a:p>
            <a:pPr algn="just"/>
            <a:r>
              <a:rPr lang="en-US" sz="2800" b="1" dirty="0"/>
              <a:t>Client side validation</a:t>
            </a:r>
            <a:r>
              <a:rPr lang="en-US" sz="2800" dirty="0"/>
              <a:t> is performed by a web browser, before input is sent to a web </a:t>
            </a:r>
            <a:r>
              <a:rPr lang="en-US" sz="2800" dirty="0" smtClean="0"/>
              <a:t>server</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3340901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smtClean="0"/>
              <a:t>Constraint Validation</a:t>
            </a:r>
            <a:endParaRPr lang="en-US" dirty="0"/>
          </a:p>
        </p:txBody>
      </p:sp>
      <p:sp>
        <p:nvSpPr>
          <p:cNvPr id="3" name="Content Placeholder 2"/>
          <p:cNvSpPr>
            <a:spLocks noGrp="1"/>
          </p:cNvSpPr>
          <p:nvPr>
            <p:ph sz="quarter" idx="4294967295"/>
          </p:nvPr>
        </p:nvSpPr>
        <p:spPr>
          <a:xfrm>
            <a:off x="685800" y="1504950"/>
            <a:ext cx="7924800" cy="3086100"/>
          </a:xfrm>
          <a:prstGeom prst="rect">
            <a:avLst/>
          </a:prstGeom>
        </p:spPr>
        <p:txBody>
          <a:bodyPr>
            <a:normAutofit/>
          </a:bodyPr>
          <a:lstStyle/>
          <a:p>
            <a:pPr algn="just"/>
            <a:r>
              <a:rPr lang="en-US" sz="2800" dirty="0"/>
              <a:t>A</a:t>
            </a:r>
            <a:r>
              <a:rPr lang="en-US" sz="2800" dirty="0" smtClean="0"/>
              <a:t> </a:t>
            </a:r>
            <a:r>
              <a:rPr lang="en-US" sz="2800" dirty="0"/>
              <a:t>new HTML validation concept called </a:t>
            </a:r>
            <a:r>
              <a:rPr lang="en-US" sz="2800" b="1" dirty="0"/>
              <a:t>constraint </a:t>
            </a:r>
            <a:r>
              <a:rPr lang="en-US" sz="2800" b="1" dirty="0" smtClean="0"/>
              <a:t>validation </a:t>
            </a:r>
            <a:r>
              <a:rPr lang="en-US" sz="2800" dirty="0" smtClean="0"/>
              <a:t>is</a:t>
            </a:r>
            <a:r>
              <a:rPr lang="en-US" sz="2800" b="1" dirty="0" smtClean="0"/>
              <a:t> </a:t>
            </a:r>
            <a:r>
              <a:rPr lang="en-US" sz="2800" dirty="0" smtClean="0"/>
              <a:t>introduced in HTML5</a:t>
            </a:r>
            <a:endParaRPr lang="en-US" sz="2800" dirty="0"/>
          </a:p>
          <a:p>
            <a:pPr algn="just"/>
            <a:r>
              <a:rPr lang="en-US" sz="2800" dirty="0"/>
              <a:t>HTML constraint validation is based on:</a:t>
            </a:r>
          </a:p>
          <a:p>
            <a:pPr algn="just"/>
            <a:r>
              <a:rPr lang="en-US" sz="2800" dirty="0"/>
              <a:t>Constraint validation </a:t>
            </a:r>
            <a:r>
              <a:rPr lang="en-US" sz="2800" b="1" dirty="0"/>
              <a:t>HTML</a:t>
            </a:r>
            <a:r>
              <a:rPr lang="en-US" sz="2800" dirty="0"/>
              <a:t> </a:t>
            </a:r>
            <a:r>
              <a:rPr lang="en-US" sz="2800" b="1" dirty="0"/>
              <a:t>Input Attributes</a:t>
            </a:r>
            <a:endParaRPr lang="en-US" sz="2800" dirty="0"/>
          </a:p>
          <a:p>
            <a:pPr algn="just"/>
            <a:r>
              <a:rPr lang="en-US" sz="2800" dirty="0"/>
              <a:t>Constraint validation </a:t>
            </a:r>
            <a:r>
              <a:rPr lang="en-US" sz="2800" b="1" dirty="0"/>
              <a:t>CSS Pseudo Selectors</a:t>
            </a:r>
            <a:endParaRPr lang="en-US" sz="2800" dirty="0"/>
          </a:p>
          <a:p>
            <a:pPr algn="just"/>
            <a:r>
              <a:rPr lang="en-US" sz="2800" dirty="0"/>
              <a:t>Constraint validation </a:t>
            </a:r>
            <a:r>
              <a:rPr lang="en-US" sz="2800" b="1" dirty="0"/>
              <a:t>DOM Properties and Methods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09956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7315200" cy="865573"/>
          </a:xfrm>
        </p:spPr>
        <p:txBody>
          <a:bodyPr>
            <a:noAutofit/>
          </a:bodyPr>
          <a:lstStyle/>
          <a:p>
            <a:r>
              <a:rPr lang="en-IN" b="1" dirty="0" smtClean="0"/>
              <a:t>String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42950"/>
            <a:ext cx="7162800" cy="391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7730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err="1" smtClean="0"/>
              <a:t>Constraint</a:t>
            </a:r>
            <a:r>
              <a:rPr lang="fr-FR" b="1" dirty="0" smtClean="0"/>
              <a:t> </a:t>
            </a:r>
            <a:r>
              <a:rPr lang="fr-FR" b="1" dirty="0"/>
              <a:t>Validation HTML Input </a:t>
            </a:r>
            <a:r>
              <a:rPr lang="fr-FR" b="1" dirty="0" err="1" smtClean="0"/>
              <a:t>Attributes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88867208"/>
              </p:ext>
            </p:extLst>
          </p:nvPr>
        </p:nvGraphicFramePr>
        <p:xfrm>
          <a:off x="609600" y="1543050"/>
          <a:ext cx="7924800" cy="1973580"/>
        </p:xfrm>
        <a:graphic>
          <a:graphicData uri="http://schemas.openxmlformats.org/drawingml/2006/table">
            <a:tbl>
              <a:tblPr firstRow="1" bandRow="1">
                <a:tableStyleId>{5C22544A-7EE6-4342-B048-85BDC9FD1C3A}</a:tableStyleId>
              </a:tblPr>
              <a:tblGrid>
                <a:gridCol w="1752600"/>
                <a:gridCol w="6172200"/>
              </a:tblGrid>
              <a:tr h="278130">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rPr>
                        <a:t>Description</a:t>
                      </a:r>
                    </a:p>
                  </a:txBody>
                  <a:tcPr marT="34290" marB="34290" anchor="ctr"/>
                </a:tc>
              </a:tr>
              <a:tr h="278130">
                <a:tc>
                  <a:txBody>
                    <a:bodyPr/>
                    <a:lstStyle/>
                    <a:p>
                      <a:r>
                        <a:rPr lang="en-US" sz="1400"/>
                        <a:t>disabled</a:t>
                      </a:r>
                    </a:p>
                  </a:txBody>
                  <a:tcPr marT="34290" marB="34290" anchor="ctr"/>
                </a:tc>
                <a:tc>
                  <a:txBody>
                    <a:bodyPr/>
                    <a:lstStyle/>
                    <a:p>
                      <a:r>
                        <a:rPr lang="en-US" sz="1400"/>
                        <a:t>Specifies that the input element should be disabled</a:t>
                      </a:r>
                    </a:p>
                  </a:txBody>
                  <a:tcPr marT="34290" marB="34290" anchor="ctr"/>
                </a:tc>
              </a:tr>
              <a:tr h="278130">
                <a:tc>
                  <a:txBody>
                    <a:bodyPr/>
                    <a:lstStyle/>
                    <a:p>
                      <a:r>
                        <a:rPr lang="en-US" sz="1400" dirty="0"/>
                        <a:t>max</a:t>
                      </a:r>
                    </a:p>
                  </a:txBody>
                  <a:tcPr marT="34290" marB="34290" anchor="ctr"/>
                </a:tc>
                <a:tc>
                  <a:txBody>
                    <a:bodyPr/>
                    <a:lstStyle/>
                    <a:p>
                      <a:r>
                        <a:rPr lang="en-US" sz="1400" dirty="0"/>
                        <a:t>Specifies the maximum value of an input element</a:t>
                      </a:r>
                    </a:p>
                  </a:txBody>
                  <a:tcPr marT="34290" marB="34290" anchor="ctr"/>
                </a:tc>
              </a:tr>
              <a:tr h="278130">
                <a:tc>
                  <a:txBody>
                    <a:bodyPr/>
                    <a:lstStyle/>
                    <a:p>
                      <a:r>
                        <a:rPr lang="en-US" sz="1400"/>
                        <a:t>min</a:t>
                      </a:r>
                    </a:p>
                  </a:txBody>
                  <a:tcPr marT="34290" marB="34290" anchor="ctr"/>
                </a:tc>
                <a:tc>
                  <a:txBody>
                    <a:bodyPr/>
                    <a:lstStyle/>
                    <a:p>
                      <a:r>
                        <a:rPr lang="en-US" sz="1400" dirty="0"/>
                        <a:t>Specifies the minimum value of an input element</a:t>
                      </a:r>
                    </a:p>
                  </a:txBody>
                  <a:tcPr marT="34290" marB="34290" anchor="ctr"/>
                </a:tc>
              </a:tr>
              <a:tr h="278130">
                <a:tc>
                  <a:txBody>
                    <a:bodyPr/>
                    <a:lstStyle/>
                    <a:p>
                      <a:r>
                        <a:rPr lang="en-US" sz="1400"/>
                        <a:t>pattern</a:t>
                      </a:r>
                    </a:p>
                  </a:txBody>
                  <a:tcPr marT="34290" marB="34290" anchor="ctr"/>
                </a:tc>
                <a:tc>
                  <a:txBody>
                    <a:bodyPr/>
                    <a:lstStyle/>
                    <a:p>
                      <a:r>
                        <a:rPr lang="en-US" sz="1400"/>
                        <a:t>Specifies the value pattern of an input element</a:t>
                      </a:r>
                    </a:p>
                  </a:txBody>
                  <a:tcPr marT="34290" marB="34290" anchor="ctr"/>
                </a:tc>
              </a:tr>
              <a:tr h="278130">
                <a:tc>
                  <a:txBody>
                    <a:bodyPr/>
                    <a:lstStyle/>
                    <a:p>
                      <a:r>
                        <a:rPr lang="en-US" sz="1400"/>
                        <a:t>required</a:t>
                      </a:r>
                    </a:p>
                  </a:txBody>
                  <a:tcPr marT="34290" marB="34290" anchor="ctr"/>
                </a:tc>
                <a:tc>
                  <a:txBody>
                    <a:bodyPr/>
                    <a:lstStyle/>
                    <a:p>
                      <a:r>
                        <a:rPr lang="en-US" sz="1400"/>
                        <a:t>Specifies that the input field requires an element</a:t>
                      </a:r>
                    </a:p>
                  </a:txBody>
                  <a:tcPr marT="34290" marB="34290" anchor="ctr"/>
                </a:tc>
              </a:tr>
              <a:tr h="278130">
                <a:tc>
                  <a:txBody>
                    <a:bodyPr/>
                    <a:lstStyle/>
                    <a:p>
                      <a:r>
                        <a:rPr lang="en-US" sz="1400"/>
                        <a:t>type </a:t>
                      </a:r>
                    </a:p>
                  </a:txBody>
                  <a:tcPr marT="34290" marB="34290" anchor="ctr"/>
                </a:tc>
                <a:tc>
                  <a:txBody>
                    <a:bodyPr/>
                    <a:lstStyle/>
                    <a:p>
                      <a:r>
                        <a:rPr lang="en-US" sz="1400" dirty="0"/>
                        <a:t>Specifies the type of an input element</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2761084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Constraint Validation CSS Pseudo </a:t>
            </a:r>
            <a:r>
              <a:rPr lang="en-US" b="1" dirty="0" smtClean="0"/>
              <a:t>Selectors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885725171"/>
              </p:ext>
            </p:extLst>
          </p:nvPr>
        </p:nvGraphicFramePr>
        <p:xfrm>
          <a:off x="685800" y="1531620"/>
          <a:ext cx="7924800" cy="1691640"/>
        </p:xfrm>
        <a:graphic>
          <a:graphicData uri="http://schemas.openxmlformats.org/drawingml/2006/table">
            <a:tbl>
              <a:tblPr firstRow="1" bandRow="1">
                <a:tableStyleId>{5C22544A-7EE6-4342-B048-85BDC9FD1C3A}</a:tableStyleId>
              </a:tblPr>
              <a:tblGrid>
                <a:gridCol w="1524000"/>
                <a:gridCol w="6400800"/>
              </a:tblGrid>
              <a:tr h="278130">
                <a:tc>
                  <a:txBody>
                    <a:bodyPr/>
                    <a:lstStyle/>
                    <a:p>
                      <a:pPr algn="ctr"/>
                      <a:r>
                        <a:rPr lang="en-US" sz="1400" dirty="0">
                          <a:solidFill>
                            <a:schemeClr val="bg1"/>
                          </a:solidFill>
                          <a:effectLst/>
                        </a:rPr>
                        <a:t>Selector</a:t>
                      </a:r>
                    </a:p>
                  </a:txBody>
                  <a:tcPr marT="34290" marB="34290" anchor="ctr"/>
                </a:tc>
                <a:tc>
                  <a:txBody>
                    <a:bodyPr/>
                    <a:lstStyle/>
                    <a:p>
                      <a:pPr algn="ctr"/>
                      <a:r>
                        <a:rPr lang="en-US" sz="1400" dirty="0">
                          <a:solidFill>
                            <a:schemeClr val="bg1"/>
                          </a:solidFill>
                        </a:rPr>
                        <a:t>Description</a:t>
                      </a:r>
                    </a:p>
                  </a:txBody>
                  <a:tcPr marT="34290" marB="34290" anchor="ctr"/>
                </a:tc>
              </a:tr>
              <a:tr h="278130">
                <a:tc>
                  <a:txBody>
                    <a:bodyPr/>
                    <a:lstStyle/>
                    <a:p>
                      <a:r>
                        <a:rPr lang="en-US" sz="1400"/>
                        <a:t>:disabled</a:t>
                      </a:r>
                    </a:p>
                  </a:txBody>
                  <a:tcPr marT="34290" marB="34290" anchor="ctr"/>
                </a:tc>
                <a:tc>
                  <a:txBody>
                    <a:bodyPr/>
                    <a:lstStyle/>
                    <a:p>
                      <a:r>
                        <a:rPr lang="en-US" sz="1400"/>
                        <a:t>Selects input elements with the "disabled" attribute specified</a:t>
                      </a:r>
                    </a:p>
                  </a:txBody>
                  <a:tcPr marT="34290" marB="34290" anchor="ctr"/>
                </a:tc>
              </a:tr>
              <a:tr h="278130">
                <a:tc>
                  <a:txBody>
                    <a:bodyPr/>
                    <a:lstStyle/>
                    <a:p>
                      <a:r>
                        <a:rPr lang="en-US" sz="1400"/>
                        <a:t>:invalid</a:t>
                      </a:r>
                    </a:p>
                  </a:txBody>
                  <a:tcPr marT="34290" marB="34290" anchor="ctr"/>
                </a:tc>
                <a:tc>
                  <a:txBody>
                    <a:bodyPr/>
                    <a:lstStyle/>
                    <a:p>
                      <a:r>
                        <a:rPr lang="en-US" sz="1400"/>
                        <a:t>Selects input elements with invalid values</a:t>
                      </a:r>
                    </a:p>
                  </a:txBody>
                  <a:tcPr marT="34290" marB="34290" anchor="ctr"/>
                </a:tc>
              </a:tr>
              <a:tr h="278130">
                <a:tc>
                  <a:txBody>
                    <a:bodyPr/>
                    <a:lstStyle/>
                    <a:p>
                      <a:r>
                        <a:rPr lang="en-US" sz="1400"/>
                        <a:t>:optional</a:t>
                      </a:r>
                    </a:p>
                  </a:txBody>
                  <a:tcPr marT="34290" marB="34290" anchor="ctr"/>
                </a:tc>
                <a:tc>
                  <a:txBody>
                    <a:bodyPr/>
                    <a:lstStyle/>
                    <a:p>
                      <a:r>
                        <a:rPr lang="en-US" sz="1400"/>
                        <a:t>Selects input elements with no "required" attribute specified</a:t>
                      </a:r>
                    </a:p>
                  </a:txBody>
                  <a:tcPr marT="34290" marB="34290" anchor="ctr"/>
                </a:tc>
              </a:tr>
              <a:tr h="278130">
                <a:tc>
                  <a:txBody>
                    <a:bodyPr/>
                    <a:lstStyle/>
                    <a:p>
                      <a:r>
                        <a:rPr lang="en-US" sz="1400"/>
                        <a:t>:required</a:t>
                      </a:r>
                    </a:p>
                  </a:txBody>
                  <a:tcPr marT="34290" marB="34290" anchor="ctr"/>
                </a:tc>
                <a:tc>
                  <a:txBody>
                    <a:bodyPr/>
                    <a:lstStyle/>
                    <a:p>
                      <a:r>
                        <a:rPr lang="en-US" sz="1400"/>
                        <a:t>Selects input elements with the "required" attribute specified</a:t>
                      </a:r>
                    </a:p>
                  </a:txBody>
                  <a:tcPr marT="34290" marB="34290" anchor="ctr"/>
                </a:tc>
              </a:tr>
              <a:tr h="278130">
                <a:tc>
                  <a:txBody>
                    <a:bodyPr/>
                    <a:lstStyle/>
                    <a:p>
                      <a:r>
                        <a:rPr lang="en-US" sz="1400"/>
                        <a:t>:valid</a:t>
                      </a:r>
                    </a:p>
                  </a:txBody>
                  <a:tcPr marT="34290" marB="34290" anchor="ctr"/>
                </a:tc>
                <a:tc>
                  <a:txBody>
                    <a:bodyPr/>
                    <a:lstStyle/>
                    <a:p>
                      <a:r>
                        <a:rPr lang="en-US" sz="1400" dirty="0"/>
                        <a:t>Selects input elements with valid values</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155379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32829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Date Object</a:t>
            </a:r>
            <a:br>
              <a:rPr lang="en-IN" b="1" dirty="0" smtClean="0"/>
            </a:br>
            <a:endParaRPr lang="en-IN" dirty="0"/>
          </a:p>
        </p:txBody>
      </p:sp>
      <p:sp>
        <p:nvSpPr>
          <p:cNvPr id="3" name="Content Placeholder 2"/>
          <p:cNvSpPr>
            <a:spLocks noGrp="1"/>
          </p:cNvSpPr>
          <p:nvPr>
            <p:ph idx="1"/>
          </p:nvPr>
        </p:nvSpPr>
        <p:spPr>
          <a:xfrm>
            <a:off x="914400" y="1581151"/>
            <a:ext cx="7315200" cy="2895599"/>
          </a:xfrm>
        </p:spPr>
        <p:txBody>
          <a:bodyPr>
            <a:normAutofit/>
          </a:bodyPr>
          <a:lstStyle/>
          <a:p>
            <a:r>
              <a:rPr lang="en-US" dirty="0"/>
              <a:t>Date()</a:t>
            </a:r>
          </a:p>
          <a:p>
            <a:r>
              <a:rPr lang="en-US" dirty="0"/>
              <a:t>Date(milliseconds)</a:t>
            </a:r>
          </a:p>
          <a:p>
            <a:r>
              <a:rPr lang="en-US" dirty="0"/>
              <a:t>Date(</a:t>
            </a:r>
            <a:r>
              <a:rPr lang="en-US" dirty="0" err="1"/>
              <a:t>dateString</a:t>
            </a:r>
            <a:r>
              <a:rPr lang="en-US" dirty="0"/>
              <a:t>)</a:t>
            </a:r>
          </a:p>
          <a:p>
            <a:r>
              <a:rPr lang="en-US" dirty="0"/>
              <a:t>Date(year, month, day, hours, minutes, seconds, milliseconds)</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23813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7" ma:contentTypeDescription="Create a new document." ma:contentTypeScope="" ma:versionID="37a6843c50520f418fde0bd778ac1f7d">
  <xsd:schema xmlns:xsd="http://www.w3.org/2001/XMLSchema" xmlns:xs="http://www.w3.org/2001/XMLSchema" xmlns:p="http://schemas.microsoft.com/office/2006/metadata/properties" xmlns:ns2="ea698f68-e4a3-4119-8942-1798ec9a9ae4" targetNamespace="http://schemas.microsoft.com/office/2006/metadata/properties" ma:root="true" ma:fieldsID="df20ec3f68214a7438835e80166b5575" ns2:_="">
    <xsd:import namespace="ea698f68-e4a3-4119-8942-1798ec9a9ae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221678-4833-4BF5-B481-979F6AF89FE6}"/>
</file>

<file path=customXml/itemProps2.xml><?xml version="1.0" encoding="utf-8"?>
<ds:datastoreItem xmlns:ds="http://schemas.openxmlformats.org/officeDocument/2006/customXml" ds:itemID="{DD6A91C9-1A7D-4A82-BF2C-648EFD4144CE}"/>
</file>

<file path=customXml/itemProps3.xml><?xml version="1.0" encoding="utf-8"?>
<ds:datastoreItem xmlns:ds="http://schemas.openxmlformats.org/officeDocument/2006/customXml" ds:itemID="{A849D150-F887-4B83-814C-3E671D561825}"/>
</file>

<file path=docProps/app.xml><?xml version="1.0" encoding="utf-8"?>
<Properties xmlns="http://schemas.openxmlformats.org/officeDocument/2006/extended-properties" xmlns:vt="http://schemas.openxmlformats.org/officeDocument/2006/docPropsVTypes">
  <Template>Perspective</Template>
  <TotalTime>6343</TotalTime>
  <Words>2897</Words>
  <Application>Microsoft Office PowerPoint</Application>
  <PresentationFormat>On-screen Show (16:9)</PresentationFormat>
  <Paragraphs>508</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Perspective</vt:lpstr>
      <vt:lpstr>Built-in Objects</vt:lpstr>
      <vt:lpstr>Built-in Objects </vt:lpstr>
      <vt:lpstr>Number Object </vt:lpstr>
      <vt:lpstr>Number Object </vt:lpstr>
      <vt:lpstr>Boolean Object </vt:lpstr>
      <vt:lpstr>String Object </vt:lpstr>
      <vt:lpstr>String Object </vt:lpstr>
      <vt:lpstr>String Object </vt:lpstr>
      <vt:lpstr>Date Object </vt:lpstr>
      <vt:lpstr>Date Object </vt:lpstr>
      <vt:lpstr>Date Object </vt:lpstr>
      <vt:lpstr>Math Object </vt:lpstr>
      <vt:lpstr>Math Object </vt:lpstr>
      <vt:lpstr>REFERENCE </vt:lpstr>
      <vt:lpstr>JavaScript Regular Expressions</vt:lpstr>
      <vt:lpstr>PowerPoint Presentation</vt:lpstr>
      <vt:lpstr>Defining Regular Expressions</vt:lpstr>
      <vt:lpstr>Syntax</vt:lpstr>
      <vt:lpstr>Pattern Matching with Regular Expression</vt:lpstr>
      <vt:lpstr>Character Classes</vt:lpstr>
      <vt:lpstr>PowerPoint Presentation</vt:lpstr>
      <vt:lpstr>Predefined Character Classes</vt:lpstr>
      <vt:lpstr>PowerPoint Presentation</vt:lpstr>
      <vt:lpstr>How to find and replace space with a hyphen character in a string using regular expression with the JavaScript replace() method: Example</vt:lpstr>
      <vt:lpstr>Repetition Quantifiers</vt:lpstr>
      <vt:lpstr>PowerPoint Presentation</vt:lpstr>
      <vt:lpstr>Example</vt:lpstr>
      <vt:lpstr>Position Anchors</vt:lpstr>
      <vt:lpstr>Example</vt:lpstr>
      <vt:lpstr>Pattern Modifiers (Flags)</vt:lpstr>
      <vt:lpstr>PowerPoint Presentation</vt:lpstr>
      <vt:lpstr>Example</vt:lpstr>
      <vt:lpstr>Alternation</vt:lpstr>
      <vt:lpstr>Example</vt:lpstr>
      <vt:lpstr>Grouping</vt:lpstr>
      <vt:lpstr>Example</vt:lpstr>
      <vt:lpstr>Word Boundaries</vt:lpstr>
      <vt:lpstr>Example</vt:lpstr>
      <vt:lpstr>Exception Handling</vt:lpstr>
      <vt:lpstr>Introduction</vt:lpstr>
      <vt:lpstr>Exception Handling</vt:lpstr>
      <vt:lpstr>Exception Handling</vt:lpstr>
      <vt:lpstr>Types of Errors</vt:lpstr>
      <vt:lpstr>Error Object</vt:lpstr>
      <vt:lpstr>Standard built-in error types</vt:lpstr>
      <vt:lpstr>Exception Handling Statements</vt:lpstr>
      <vt:lpstr>try…catch</vt:lpstr>
      <vt:lpstr>Note</vt:lpstr>
      <vt:lpstr>Syntax</vt:lpstr>
      <vt:lpstr>try…catch example</vt:lpstr>
      <vt:lpstr>try{} statement</vt:lpstr>
      <vt:lpstr>catch{} statement</vt:lpstr>
      <vt:lpstr>Throw Statement</vt:lpstr>
      <vt:lpstr>try…catch…throw syntax</vt:lpstr>
      <vt:lpstr>throw example with try…catch</vt:lpstr>
      <vt:lpstr>finally statement</vt:lpstr>
      <vt:lpstr>Syntax</vt:lpstr>
      <vt:lpstr>try…catch…finally example</vt:lpstr>
      <vt:lpstr>Event Handling</vt:lpstr>
      <vt:lpstr>Event?</vt:lpstr>
      <vt:lpstr>Event?</vt:lpstr>
      <vt:lpstr>onclick Event Type</vt:lpstr>
      <vt:lpstr>Example</vt:lpstr>
      <vt:lpstr>onsubmit Event Type</vt:lpstr>
      <vt:lpstr>Example</vt:lpstr>
      <vt:lpstr>onmouseover and onmouseout</vt:lpstr>
      <vt:lpstr>PowerPoint Presentation</vt:lpstr>
      <vt:lpstr>Standard Events</vt:lpstr>
      <vt:lpstr>Standard Events</vt:lpstr>
      <vt:lpstr>JavaScript Validation</vt:lpstr>
      <vt:lpstr>Form Validation</vt:lpstr>
      <vt:lpstr>Validation example</vt:lpstr>
      <vt:lpstr>Numeric Validation</vt:lpstr>
      <vt:lpstr>output</vt:lpstr>
      <vt:lpstr>HTML Form Validation Automatic</vt:lpstr>
      <vt:lpstr>Note</vt:lpstr>
      <vt:lpstr>Data Validation</vt:lpstr>
      <vt:lpstr>Validation types</vt:lpstr>
      <vt:lpstr>Constraint Validation</vt:lpstr>
      <vt:lpstr>Constraint Validation HTML Input Attributes</vt:lpstr>
      <vt:lpstr>Constraint Validation CSS Pseudo Selectors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Windows User</cp:lastModifiedBy>
  <cp:revision>444</cp:revision>
  <dcterms:created xsi:type="dcterms:W3CDTF">2006-08-16T00:00:00Z</dcterms:created>
  <dcterms:modified xsi:type="dcterms:W3CDTF">2020-09-02T03:51:09Z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