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152"/>
  </p:notesMasterIdLst>
  <p:sldIdLst>
    <p:sldId id="256" r:id="rId5"/>
    <p:sldId id="342" r:id="rId6"/>
    <p:sldId id="285" r:id="rId7"/>
    <p:sldId id="341" r:id="rId8"/>
    <p:sldId id="344" r:id="rId9"/>
    <p:sldId id="340" r:id="rId10"/>
    <p:sldId id="343" r:id="rId11"/>
    <p:sldId id="339" r:id="rId12"/>
    <p:sldId id="338" r:id="rId13"/>
    <p:sldId id="337" r:id="rId14"/>
    <p:sldId id="345" r:id="rId15"/>
    <p:sldId id="348" r:id="rId16"/>
    <p:sldId id="349" r:id="rId17"/>
    <p:sldId id="350" r:id="rId18"/>
    <p:sldId id="346" r:id="rId19"/>
    <p:sldId id="347" r:id="rId20"/>
    <p:sldId id="336" r:id="rId21"/>
    <p:sldId id="335" r:id="rId22"/>
    <p:sldId id="334" r:id="rId23"/>
    <p:sldId id="333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32" r:id="rId36"/>
    <p:sldId id="362" r:id="rId37"/>
    <p:sldId id="363" r:id="rId38"/>
    <p:sldId id="331" r:id="rId39"/>
    <p:sldId id="330" r:id="rId40"/>
    <p:sldId id="329" r:id="rId41"/>
    <p:sldId id="328" r:id="rId42"/>
    <p:sldId id="364" r:id="rId43"/>
    <p:sldId id="365" r:id="rId44"/>
    <p:sldId id="366" r:id="rId45"/>
    <p:sldId id="367" r:id="rId46"/>
    <p:sldId id="368" r:id="rId47"/>
    <p:sldId id="370" r:id="rId48"/>
    <p:sldId id="376" r:id="rId49"/>
    <p:sldId id="371" r:id="rId50"/>
    <p:sldId id="377" r:id="rId51"/>
    <p:sldId id="372" r:id="rId52"/>
    <p:sldId id="373" r:id="rId53"/>
    <p:sldId id="378" r:id="rId54"/>
    <p:sldId id="374" r:id="rId55"/>
    <p:sldId id="379" r:id="rId56"/>
    <p:sldId id="380" r:id="rId57"/>
    <p:sldId id="375" r:id="rId58"/>
    <p:sldId id="369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96" r:id="rId75"/>
    <p:sldId id="397" r:id="rId76"/>
    <p:sldId id="399" r:id="rId77"/>
    <p:sldId id="398" r:id="rId78"/>
    <p:sldId id="400" r:id="rId79"/>
    <p:sldId id="401" r:id="rId80"/>
    <p:sldId id="402" r:id="rId81"/>
    <p:sldId id="403" r:id="rId82"/>
    <p:sldId id="404" r:id="rId83"/>
    <p:sldId id="405" r:id="rId84"/>
    <p:sldId id="406" r:id="rId85"/>
    <p:sldId id="409" r:id="rId86"/>
    <p:sldId id="410" r:id="rId87"/>
    <p:sldId id="411" r:id="rId88"/>
    <p:sldId id="412" r:id="rId89"/>
    <p:sldId id="413" r:id="rId90"/>
    <p:sldId id="414" r:id="rId91"/>
    <p:sldId id="421" r:id="rId92"/>
    <p:sldId id="420" r:id="rId93"/>
    <p:sldId id="419" r:id="rId94"/>
    <p:sldId id="418" r:id="rId95"/>
    <p:sldId id="422" r:id="rId96"/>
    <p:sldId id="423" r:id="rId97"/>
    <p:sldId id="424" r:id="rId98"/>
    <p:sldId id="426" r:id="rId99"/>
    <p:sldId id="425" r:id="rId100"/>
    <p:sldId id="427" r:id="rId101"/>
    <p:sldId id="428" r:id="rId102"/>
    <p:sldId id="429" r:id="rId103"/>
    <p:sldId id="430" r:id="rId104"/>
    <p:sldId id="431" r:id="rId105"/>
    <p:sldId id="433" r:id="rId106"/>
    <p:sldId id="434" r:id="rId107"/>
    <p:sldId id="435" r:id="rId108"/>
    <p:sldId id="436" r:id="rId109"/>
    <p:sldId id="437" r:id="rId110"/>
    <p:sldId id="438" r:id="rId111"/>
    <p:sldId id="439" r:id="rId112"/>
    <p:sldId id="440" r:id="rId113"/>
    <p:sldId id="441" r:id="rId114"/>
    <p:sldId id="442" r:id="rId115"/>
    <p:sldId id="443" r:id="rId116"/>
    <p:sldId id="449" r:id="rId117"/>
    <p:sldId id="448" r:id="rId118"/>
    <p:sldId id="450" r:id="rId119"/>
    <p:sldId id="451" r:id="rId120"/>
    <p:sldId id="447" r:id="rId121"/>
    <p:sldId id="460" r:id="rId122"/>
    <p:sldId id="446" r:id="rId123"/>
    <p:sldId id="452" r:id="rId124"/>
    <p:sldId id="453" r:id="rId125"/>
    <p:sldId id="454" r:id="rId126"/>
    <p:sldId id="455" r:id="rId127"/>
    <p:sldId id="456" r:id="rId128"/>
    <p:sldId id="457" r:id="rId129"/>
    <p:sldId id="458" r:id="rId130"/>
    <p:sldId id="459" r:id="rId131"/>
    <p:sldId id="445" r:id="rId132"/>
    <p:sldId id="444" r:id="rId133"/>
    <p:sldId id="461" r:id="rId134"/>
    <p:sldId id="462" r:id="rId135"/>
    <p:sldId id="463" r:id="rId136"/>
    <p:sldId id="465" r:id="rId137"/>
    <p:sldId id="468" r:id="rId138"/>
    <p:sldId id="467" r:id="rId139"/>
    <p:sldId id="469" r:id="rId140"/>
    <p:sldId id="466" r:id="rId141"/>
    <p:sldId id="470" r:id="rId142"/>
    <p:sldId id="471" r:id="rId143"/>
    <p:sldId id="472" r:id="rId144"/>
    <p:sldId id="473" r:id="rId145"/>
    <p:sldId id="474" r:id="rId146"/>
    <p:sldId id="475" r:id="rId147"/>
    <p:sldId id="476" r:id="rId148"/>
    <p:sldId id="477" r:id="rId149"/>
    <p:sldId id="478" r:id="rId150"/>
    <p:sldId id="464" r:id="rId1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B69BD-2D0B-49AC-96D7-1D55F1482D0D}" v="1" dt="2020-08-22T06:31:14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NA MANOJ NAIR" userId="S::meghnamanoj.nair2019@vitstudent.ac.in::31e21a51-451b-4a01-abac-178fe0acb9c3" providerId="AD" clId="Web-{F42B69BD-2D0B-49AC-96D7-1D55F1482D0D}"/>
    <pc:docChg chg="modSld">
      <pc:chgData name="MEGHNA MANOJ NAIR" userId="S::meghnamanoj.nair2019@vitstudent.ac.in::31e21a51-451b-4a01-abac-178fe0acb9c3" providerId="AD" clId="Web-{F42B69BD-2D0B-49AC-96D7-1D55F1482D0D}" dt="2020-08-22T06:31:14.091" v="0" actId="1076"/>
      <pc:docMkLst>
        <pc:docMk/>
      </pc:docMkLst>
      <pc:sldChg chg="modSp">
        <pc:chgData name="MEGHNA MANOJ NAIR" userId="S::meghnamanoj.nair2019@vitstudent.ac.in::31e21a51-451b-4a01-abac-178fe0acb9c3" providerId="AD" clId="Web-{F42B69BD-2D0B-49AC-96D7-1D55F1482D0D}" dt="2020-08-22T06:31:14.091" v="0" actId="1076"/>
        <pc:sldMkLst>
          <pc:docMk/>
          <pc:sldMk cId="2410721967" sldId="379"/>
        </pc:sldMkLst>
        <pc:picChg chg="mod">
          <ac:chgData name="MEGHNA MANOJ NAIR" userId="S::meghnamanoj.nair2019@vitstudent.ac.in::31e21a51-451b-4a01-abac-178fe0acb9c3" providerId="AD" clId="Web-{F42B69BD-2D0B-49AC-96D7-1D55F1482D0D}" dt="2020-08-22T06:31:14.091" v="0" actId="1076"/>
          <ac:picMkLst>
            <pc:docMk/>
            <pc:sldMk cId="2410721967" sldId="379"/>
            <ac:picMk id="2560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AD43-BF15-4484-9634-BF7675F64B19}" type="datetime1">
              <a:rPr lang="en-US" smtClean="0"/>
              <a:t>8/21/2020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 Maheswari S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85DF-724B-4866-91BA-3CBAD356A352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CF8E-F120-4303-A22D-056736E750F9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3A2-5192-498E-B2BB-C42F7838E66A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12C8-75A5-4894-BC23-4C42C8FD8B84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6C3-BDA3-49CA-8AF9-EC3D40D16F7C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CF97-AB76-4028-843A-BE542082DDC7}" type="datetime1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B7-9697-4542-B344-7A457ABB90EC}" type="datetime1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8776-7EEB-4759-8C1D-31711819953A}" type="datetime1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37A9-F568-4D6B-AD31-66A2FF32D5D3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4AFB-8B40-43AF-AD61-F00C2196D7BD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604892C-02E9-4AF5-8577-C80808ABD218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IN" dirty="0"/>
              <a:t>JavaScript Introduction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Attributes of script Tag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type – Specifies the scripting language of the script (values can be text/</a:t>
            </a:r>
            <a:r>
              <a:rPr lang="en-US" dirty="0" err="1"/>
              <a:t>javascript</a:t>
            </a:r>
            <a:r>
              <a:rPr lang="en-US" dirty="0"/>
              <a:t>, text/</a:t>
            </a:r>
            <a:r>
              <a:rPr lang="en-US" dirty="0" err="1"/>
              <a:t>vbscript</a:t>
            </a:r>
            <a:r>
              <a:rPr lang="en-US" dirty="0"/>
              <a:t>, etc.)</a:t>
            </a:r>
          </a:p>
          <a:p>
            <a:r>
              <a:rPr lang="en-US" dirty="0"/>
              <a:t>language – A deprecated way of specifying the scripting language </a:t>
            </a:r>
          </a:p>
          <a:p>
            <a:r>
              <a:rPr lang="en-US" dirty="0" err="1"/>
              <a:t>src</a:t>
            </a:r>
            <a:r>
              <a:rPr lang="en-US" dirty="0"/>
              <a:t> – Specifies the URL or location of an external script file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Bitwise Operators </a:t>
            </a:r>
            <a:br>
              <a:rPr lang="en-IN" b="1" dirty="0"/>
            </a:b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3093"/>
            <a:ext cx="6934200" cy="323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9355909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Combinational Operators </a:t>
            </a:r>
            <a:br>
              <a:rPr lang="en-IN" b="1" dirty="0"/>
            </a:b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8763"/>
            <a:ext cx="7444004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78073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Other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 operator</a:t>
            </a:r>
          </a:p>
          <a:p>
            <a:r>
              <a:rPr lang="en-US" dirty="0"/>
              <a:t>Conditional operator</a:t>
            </a:r>
          </a:p>
          <a:p>
            <a:r>
              <a:rPr lang="en-US" dirty="0"/>
              <a:t>delete operator</a:t>
            </a:r>
          </a:p>
          <a:p>
            <a:r>
              <a:rPr lang="en-US" dirty="0"/>
              <a:t>Dot operator</a:t>
            </a:r>
          </a:p>
          <a:p>
            <a:r>
              <a:rPr lang="en-US" dirty="0"/>
              <a:t>in operator</a:t>
            </a:r>
          </a:p>
          <a:p>
            <a:r>
              <a:rPr lang="en-US" dirty="0" err="1"/>
              <a:t>instanceof</a:t>
            </a:r>
            <a:r>
              <a:rPr lang="en-US" dirty="0"/>
              <a:t> operator</a:t>
            </a:r>
          </a:p>
          <a:p>
            <a:r>
              <a:rPr lang="en-US" dirty="0"/>
              <a:t>new operator</a:t>
            </a:r>
          </a:p>
          <a:p>
            <a:r>
              <a:rPr lang="en-US" dirty="0"/>
              <a:t>typeof operator</a:t>
            </a:r>
          </a:p>
          <a:p>
            <a:r>
              <a:rPr lang="en-US" dirty="0"/>
              <a:t>void operator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8620208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39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Comma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/>
          </a:bodyPr>
          <a:lstStyle/>
          <a:p>
            <a:r>
              <a:rPr lang="en-US" dirty="0"/>
              <a:t>Comma operator allows to add together multiple expressions.</a:t>
            </a:r>
          </a:p>
          <a:p>
            <a:r>
              <a:rPr lang="en-US" dirty="0"/>
              <a:t>It returns the result of the right most expression.</a:t>
            </a:r>
          </a:p>
          <a:p>
            <a:r>
              <a:rPr lang="en-US" dirty="0"/>
              <a:t>The left expressions are also evaluated.</a:t>
            </a:r>
          </a:p>
          <a:p>
            <a:r>
              <a:rPr lang="en-US" dirty="0"/>
              <a:t>Example:</a:t>
            </a:r>
          </a:p>
          <a:p>
            <a:pPr marL="45720" indent="0">
              <a:buNone/>
            </a:pPr>
            <a:r>
              <a:rPr lang="en-US" dirty="0"/>
              <a:t>a=1,b=2,c=3</a:t>
            </a:r>
          </a:p>
          <a:p>
            <a:pPr marL="45720" indent="0">
              <a:buNone/>
            </a:pPr>
            <a:r>
              <a:rPr lang="en-US" dirty="0"/>
              <a:t>The result of this expression is 3</a:t>
            </a:r>
          </a:p>
          <a:p>
            <a:pPr marL="45720" indent="0">
              <a:buNone/>
            </a:pPr>
            <a:r>
              <a:rPr lang="en-US" dirty="0"/>
              <a:t>The two expressions on the left are also evaluated.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3374874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39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Conditional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0"/>
            <a:ext cx="7315200" cy="457200"/>
          </a:xfrm>
        </p:spPr>
        <p:txBody>
          <a:bodyPr>
            <a:normAutofit/>
          </a:bodyPr>
          <a:lstStyle/>
          <a:p>
            <a:r>
              <a:rPr lang="en-US" dirty="0"/>
              <a:t>Shortcut of </a:t>
            </a:r>
            <a:r>
              <a:rPr lang="en-US" dirty="0" err="1"/>
              <a:t>if..else</a:t>
            </a:r>
            <a:r>
              <a:rPr lang="en-US" dirty="0"/>
              <a:t> statement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62150"/>
            <a:ext cx="8153400" cy="226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70" y="4400550"/>
            <a:ext cx="884830" cy="5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5647850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39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delete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533399"/>
          </a:xfrm>
        </p:spPr>
        <p:txBody>
          <a:bodyPr>
            <a:normAutofit/>
          </a:bodyPr>
          <a:lstStyle/>
          <a:p>
            <a:r>
              <a:rPr lang="en-US" dirty="0"/>
              <a:t>delete operator deletes element from a collection.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190750"/>
            <a:ext cx="577596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66950"/>
            <a:ext cx="2000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0200878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39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delete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533399"/>
          </a:xfrm>
        </p:spPr>
        <p:txBody>
          <a:bodyPr>
            <a:normAutofit/>
          </a:bodyPr>
          <a:lstStyle/>
          <a:p>
            <a:r>
              <a:rPr lang="en-US" dirty="0"/>
              <a:t>delete operator can delete property or method of an Object.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190750"/>
            <a:ext cx="7743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2" y="3790949"/>
            <a:ext cx="1566578" cy="9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7463360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dot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A dot operator is used to access the property of an Object.</a:t>
            </a:r>
          </a:p>
          <a:p>
            <a:r>
              <a:rPr lang="en-US" dirty="0"/>
              <a:t>A dot operator can be cascaded as follows:</a:t>
            </a:r>
          </a:p>
          <a:p>
            <a:pPr lvl="1"/>
            <a:r>
              <a:rPr lang="en-US" dirty="0" err="1"/>
              <a:t>document.body.innerHTML</a:t>
            </a:r>
            <a:r>
              <a:rPr lang="en-US" dirty="0"/>
              <a:t>=“Hello”;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2280492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in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The in operator suggests if a property exists in an Object.</a:t>
            </a:r>
          </a:p>
          <a:p>
            <a:r>
              <a:rPr lang="en-US" dirty="0"/>
              <a:t>Syntax:    property in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71750"/>
            <a:ext cx="8001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41878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err="1"/>
              <a:t>instanceof</a:t>
            </a:r>
            <a:r>
              <a:rPr lang="en-IN" b="1" dirty="0"/>
              <a:t>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suggests if an object is an </a:t>
            </a:r>
            <a:r>
              <a:rPr lang="en-US" dirty="0" err="1"/>
              <a:t>instanceof</a:t>
            </a:r>
            <a:r>
              <a:rPr lang="en-US" dirty="0"/>
              <a:t> another Object.</a:t>
            </a:r>
          </a:p>
          <a:p>
            <a:r>
              <a:rPr lang="en-US" dirty="0"/>
              <a:t>Syntax:    </a:t>
            </a:r>
            <a:r>
              <a:rPr lang="en-US" dirty="0" err="1"/>
              <a:t>objectname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objecttype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81350"/>
            <a:ext cx="756397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22359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An Example of inline script</a:t>
            </a:r>
            <a:br>
              <a:rPr lang="en-IN" b="1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6" t="21001" r="44616" b="43633"/>
          <a:stretch/>
        </p:blipFill>
        <p:spPr bwMode="auto">
          <a:xfrm>
            <a:off x="914400" y="1809750"/>
            <a:ext cx="5715000" cy="258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7655463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new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The new operator creates objects by calling constructor </a:t>
            </a:r>
          </a:p>
          <a:p>
            <a:r>
              <a:rPr lang="en-US" dirty="0"/>
              <a:t>Syntax:    </a:t>
            </a:r>
            <a:r>
              <a:rPr lang="en-US" dirty="0" err="1"/>
              <a:t>objectname</a:t>
            </a:r>
            <a:r>
              <a:rPr lang="en-US" dirty="0"/>
              <a:t> =new </a:t>
            </a:r>
            <a:r>
              <a:rPr lang="en-US" dirty="0" err="1"/>
              <a:t>objecttype</a:t>
            </a:r>
            <a:r>
              <a:rPr lang="en-US" dirty="0"/>
              <a:t>([parameters])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6694686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typeof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Determines the type of the variable or object</a:t>
            </a:r>
          </a:p>
          <a:p>
            <a:r>
              <a:rPr lang="en-US" dirty="0"/>
              <a:t>Syntax:    typeof variable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3541472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void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The void operator forces the result of an evaluated expression to be undefined.</a:t>
            </a:r>
          </a:p>
          <a:p>
            <a:r>
              <a:rPr lang="en-US" dirty="0"/>
              <a:t>Syntax:    </a:t>
            </a:r>
            <a:r>
              <a:rPr lang="en-US" dirty="0" err="1"/>
              <a:t>javascript:void</a:t>
            </a:r>
            <a:r>
              <a:rPr lang="en-US" dirty="0"/>
              <a:t>()</a:t>
            </a:r>
          </a:p>
          <a:p>
            <a:r>
              <a:rPr lang="en-US" dirty="0"/>
              <a:t>In the example below the </a:t>
            </a:r>
            <a:r>
              <a:rPr lang="en-US" dirty="0" err="1"/>
              <a:t>backgroundcolor</a:t>
            </a:r>
            <a:r>
              <a:rPr lang="en-US" dirty="0"/>
              <a:t> of the page will not be set to blue.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6913"/>
            <a:ext cx="7543800" cy="44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35" y="4138258"/>
            <a:ext cx="1504666" cy="83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7137976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Statements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Conditional statement</a:t>
            </a:r>
          </a:p>
          <a:p>
            <a:r>
              <a:rPr lang="en-US" dirty="0"/>
              <a:t>Multipath statement</a:t>
            </a:r>
          </a:p>
          <a:p>
            <a:r>
              <a:rPr lang="en-US" dirty="0"/>
              <a:t>Loops and iterators</a:t>
            </a:r>
          </a:p>
          <a:p>
            <a:r>
              <a:rPr lang="en-US" dirty="0"/>
              <a:t>Loop interrupts</a:t>
            </a:r>
          </a:p>
          <a:p>
            <a:r>
              <a:rPr lang="en-US" dirty="0"/>
              <a:t>Var – declares variables</a:t>
            </a:r>
          </a:p>
          <a:p>
            <a:r>
              <a:rPr lang="en-US" dirty="0"/>
              <a:t>with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0616971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Conditional statements - if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85950"/>
            <a:ext cx="51101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85950"/>
            <a:ext cx="231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0616971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Conditional statements – </a:t>
            </a:r>
            <a:r>
              <a:rPr lang="en-IN" b="1" dirty="0" err="1"/>
              <a:t>elseif</a:t>
            </a:r>
            <a:r>
              <a:rPr lang="en-IN" b="1" dirty="0"/>
              <a:t> ladder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6413"/>
            <a:ext cx="6246668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76413"/>
            <a:ext cx="1815872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6914348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Conditional statement – nested if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3183800" cy="320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57350"/>
            <a:ext cx="1905000" cy="77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8945428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err="1"/>
              <a:t>switch..case</a:t>
            </a:r>
            <a:br>
              <a:rPr lang="en-IN" b="1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3328987" cy="370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23950"/>
            <a:ext cx="434182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0616971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err="1"/>
              <a:t>switch..case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2971799"/>
          </a:xfrm>
        </p:spPr>
        <p:txBody>
          <a:bodyPr>
            <a:normAutofit/>
          </a:bodyPr>
          <a:lstStyle/>
          <a:p>
            <a:r>
              <a:rPr lang="en-US" dirty="0"/>
              <a:t>case and default are labels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5077507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statements - for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400" y="1123950"/>
            <a:ext cx="59183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81349"/>
            <a:ext cx="3200400" cy="144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06169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Execution order of inline script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Whenever a script tag is encountered it is executed.</a:t>
            </a:r>
          </a:p>
          <a:p>
            <a:r>
              <a:rPr lang="en-US" dirty="0"/>
              <a:t>If it appears both in the head and body tag the head is executed first followed by body.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911029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 – </a:t>
            </a:r>
            <a:r>
              <a:rPr lang="en-IN" b="1" dirty="0" err="1"/>
              <a:t>for..in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29717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for..in</a:t>
            </a:r>
            <a:r>
              <a:rPr lang="en-US" dirty="0"/>
              <a:t> loop enumerates the properties of an array or object.</a:t>
            </a:r>
          </a:p>
          <a:p>
            <a:r>
              <a:rPr lang="en-US" dirty="0"/>
              <a:t>Syntax: </a:t>
            </a:r>
          </a:p>
          <a:p>
            <a:pPr marL="45720" indent="0">
              <a:buNone/>
            </a:pPr>
            <a:r>
              <a:rPr lang="en-US" dirty="0"/>
              <a:t>     for (</a:t>
            </a:r>
            <a:r>
              <a:rPr lang="en-US" dirty="0" err="1"/>
              <a:t>variablename</a:t>
            </a:r>
            <a:r>
              <a:rPr lang="en-US" dirty="0"/>
              <a:t> in object)</a:t>
            </a:r>
          </a:p>
          <a:p>
            <a:pPr marL="45720" indent="0">
              <a:buNone/>
            </a:pPr>
            <a:r>
              <a:rPr lang="en-US" dirty="0"/>
              <a:t>	{ //statements}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5391364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statements – </a:t>
            </a:r>
            <a:r>
              <a:rPr lang="en-IN" b="1" dirty="0" err="1"/>
              <a:t>for..in</a:t>
            </a:r>
            <a:br>
              <a:rPr lang="en-IN" b="1" dirty="0"/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0625"/>
            <a:ext cx="7460200" cy="93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1749"/>
            <a:ext cx="990600" cy="154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2590127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statements – </a:t>
            </a:r>
            <a:r>
              <a:rPr lang="en-IN" b="1" dirty="0" err="1"/>
              <a:t>for..in</a:t>
            </a:r>
            <a:br>
              <a:rPr lang="en-IN" b="1" dirty="0"/>
            </a:b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5857"/>
            <a:ext cx="8153400" cy="8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19350"/>
            <a:ext cx="225188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2862939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 – for </a:t>
            </a:r>
            <a:r>
              <a:rPr lang="en-IN" b="1" dirty="0" err="1"/>
              <a:t>each..in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2971799"/>
          </a:xfrm>
        </p:spPr>
        <p:txBody>
          <a:bodyPr>
            <a:normAutofit/>
          </a:bodyPr>
          <a:lstStyle/>
          <a:p>
            <a:r>
              <a:rPr lang="en-US" dirty="0"/>
              <a:t>The for </a:t>
            </a:r>
            <a:r>
              <a:rPr lang="en-US" dirty="0" err="1"/>
              <a:t>each..in</a:t>
            </a:r>
            <a:r>
              <a:rPr lang="en-US" dirty="0"/>
              <a:t> loop enumerates the property values of an object.</a:t>
            </a:r>
          </a:p>
          <a:p>
            <a:r>
              <a:rPr lang="en-US" dirty="0"/>
              <a:t>The for </a:t>
            </a:r>
            <a:r>
              <a:rPr lang="en-US" dirty="0" err="1"/>
              <a:t>each..in</a:t>
            </a:r>
            <a:r>
              <a:rPr lang="en-US" dirty="0"/>
              <a:t> loop works only for Mozilla variants</a:t>
            </a:r>
          </a:p>
          <a:p>
            <a:r>
              <a:rPr lang="en-US" dirty="0"/>
              <a:t>Syntax: </a:t>
            </a:r>
          </a:p>
          <a:p>
            <a:pPr marL="45720" indent="0">
              <a:buNone/>
            </a:pPr>
            <a:r>
              <a:rPr lang="en-US" dirty="0"/>
              <a:t>     for each (</a:t>
            </a:r>
            <a:r>
              <a:rPr lang="en-US" dirty="0" err="1"/>
              <a:t>variablename</a:t>
            </a:r>
            <a:r>
              <a:rPr lang="en-US" dirty="0"/>
              <a:t> in object)</a:t>
            </a:r>
          </a:p>
          <a:p>
            <a:pPr marL="45720" indent="0">
              <a:buNone/>
            </a:pPr>
            <a:r>
              <a:rPr lang="en-US" dirty="0"/>
              <a:t>	{ //statements}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310141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 – for </a:t>
            </a:r>
            <a:r>
              <a:rPr lang="en-IN" b="1" dirty="0" err="1"/>
              <a:t>each..in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137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474699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 – while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57351"/>
            <a:ext cx="6324600" cy="206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867150"/>
            <a:ext cx="1304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1980432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Looping statement – </a:t>
            </a:r>
            <a:r>
              <a:rPr lang="en-IN" b="1" dirty="0" err="1"/>
              <a:t>do..while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670003"/>
            <a:ext cx="5943600" cy="205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867150"/>
            <a:ext cx="1333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7103457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Loop or block interrupts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break – exits a loop or switch prematurely</a:t>
            </a:r>
          </a:p>
          <a:p>
            <a:r>
              <a:rPr lang="en-US" dirty="0"/>
              <a:t>continue – restarts a loops</a:t>
            </a:r>
          </a:p>
          <a:p>
            <a:r>
              <a:rPr lang="en-US" dirty="0"/>
              <a:t>label – identifier of a loop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1644726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break</a:t>
            </a:r>
            <a:br>
              <a:rPr lang="en-IN" b="1" dirty="0"/>
            </a:b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9459"/>
            <a:ext cx="6209688" cy="316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59078"/>
            <a:ext cx="561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06169712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break using label</a:t>
            </a:r>
            <a:br>
              <a:rPr lang="en-IN" b="1" dirty="0"/>
            </a:b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0150"/>
            <a:ext cx="4629150" cy="309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00150"/>
            <a:ext cx="1143000" cy="31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0616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Order of Execution of inline script</a:t>
            </a:r>
            <a:br>
              <a:rPr lang="en-IN" b="1" dirty="0"/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657351"/>
            <a:ext cx="6857999" cy="287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4285102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continue statement</a:t>
            </a:r>
            <a:br>
              <a:rPr lang="en-IN" b="1" dirty="0"/>
            </a:b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0150"/>
            <a:ext cx="4607737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06121"/>
            <a:ext cx="1219200" cy="171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5726022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with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with statement lets access members of cascaded objects using shortcut.</a:t>
            </a:r>
          </a:p>
          <a:p>
            <a:r>
              <a:rPr lang="en-US" dirty="0"/>
              <a:t>Syntax: </a:t>
            </a:r>
          </a:p>
          <a:p>
            <a:pPr marL="45720" indent="0">
              <a:buNone/>
            </a:pPr>
            <a:r>
              <a:rPr lang="en-US" dirty="0"/>
              <a:t>  with(object)</a:t>
            </a:r>
          </a:p>
          <a:p>
            <a:pPr marL="45720" indent="0">
              <a:buNone/>
            </a:pPr>
            <a:r>
              <a:rPr lang="en-US" dirty="0"/>
              <a:t>  {//statement}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2121504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with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43151"/>
            <a:ext cx="7315200" cy="4571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 above can be written as follows: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28750"/>
            <a:ext cx="6600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30" y="2800350"/>
            <a:ext cx="38671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7160999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JavaScript Pop-up boxes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2666999"/>
          </a:xfrm>
        </p:spPr>
        <p:txBody>
          <a:bodyPr>
            <a:normAutofit/>
          </a:bodyPr>
          <a:lstStyle/>
          <a:p>
            <a:r>
              <a:rPr lang="en-US" dirty="0"/>
              <a:t>alert() – It is a pop-up that displays some text or result</a:t>
            </a:r>
          </a:p>
          <a:p>
            <a:r>
              <a:rPr lang="en-US" dirty="0"/>
              <a:t>confirm() – It is a pop-up that asks the user to confirm by clicking “OK” or “cancel”</a:t>
            </a:r>
          </a:p>
          <a:p>
            <a:r>
              <a:rPr lang="en-US" dirty="0"/>
              <a:t>prompt() – This pop-up fetches input from the user.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3313459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JavaScript Pop-up box – alert()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2550"/>
            <a:ext cx="380822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05150"/>
            <a:ext cx="43148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5695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JavaScript Pop-up box – confirm()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38" y="1714500"/>
            <a:ext cx="57054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569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JavaScript Pop-up box – confirm()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92" y="1238250"/>
            <a:ext cx="43719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00350"/>
            <a:ext cx="43529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838450"/>
            <a:ext cx="43719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7336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JavaScript Pop-up box – prompt()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47775"/>
            <a:ext cx="48101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24150"/>
            <a:ext cx="4362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2724150"/>
            <a:ext cx="4352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5695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variable called c, assign a + b to it, and display the result in an alert box.</a:t>
            </a:r>
          </a:p>
          <a:p>
            <a:r>
              <a:rPr lang="en-US" dirty="0"/>
              <a:t>On one single line, declare three variables with the following names and values:</a:t>
            </a:r>
          </a:p>
          <a:p>
            <a:pPr marL="45720" indent="0">
              <a:buNone/>
            </a:pPr>
            <a:r>
              <a:rPr lang="en-US" dirty="0"/>
              <a:t>   </a:t>
            </a:r>
            <a:r>
              <a:rPr lang="en-US" dirty="0" err="1"/>
              <a:t>firstName</a:t>
            </a:r>
            <a:r>
              <a:rPr lang="en-US" dirty="0"/>
              <a:t> = "John"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lastName</a:t>
            </a:r>
            <a:r>
              <a:rPr lang="en-US" dirty="0"/>
              <a:t> = "Doe"</a:t>
            </a:r>
            <a:br>
              <a:rPr lang="en-US" dirty="0"/>
            </a:br>
            <a:r>
              <a:rPr lang="en-US" dirty="0"/>
              <a:t>   age = 35</a:t>
            </a:r>
          </a:p>
          <a:p>
            <a:pPr marL="4572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6437152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the correct </a:t>
            </a:r>
            <a:r>
              <a:rPr lang="en-US" b="1" dirty="0"/>
              <a:t>assignment operator</a:t>
            </a:r>
            <a:r>
              <a:rPr lang="en-US" dirty="0"/>
              <a:t> that will result in x being 50 (same as x = x * y).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var</a:t>
            </a:r>
            <a:r>
              <a:rPr lang="en-US" dirty="0"/>
              <a:t> length = 16;          //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= "Johnson"; //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x = {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firstName</a:t>
            </a:r>
            <a:r>
              <a:rPr lang="en-US" dirty="0"/>
              <a:t>: "John",</a:t>
            </a:r>
          </a:p>
          <a:p>
            <a:pPr marL="45720" indent="0">
              <a:buNone/>
            </a:pPr>
            <a:r>
              <a:rPr lang="en-US" dirty="0"/>
              <a:t>     </a:t>
            </a:r>
            <a:r>
              <a:rPr lang="en-US" dirty="0" err="1"/>
              <a:t>lastName</a:t>
            </a:r>
            <a:r>
              <a:rPr lang="en-US" dirty="0"/>
              <a:t>: "Doe"</a:t>
            </a:r>
          </a:p>
          <a:p>
            <a:pPr marL="45720" indent="0">
              <a:buNone/>
            </a:pPr>
            <a:r>
              <a:rPr lang="en-US" dirty="0"/>
              <a:t>     };                        //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64456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Order of Execution of inline script</a:t>
            </a:r>
            <a:br>
              <a:rPr lang="en-IN" b="1" dirty="0"/>
            </a:b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71674"/>
            <a:ext cx="6956274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92867824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Alert "John" by extracting information from the person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24150"/>
            <a:ext cx="27336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5995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the following property and value to the person object: country: Norway.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571750"/>
            <a:ext cx="24098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816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an object called person with name = John, age = 50.</a:t>
            </a:r>
            <a:br>
              <a:rPr lang="en-US" sz="2000" dirty="0"/>
            </a:br>
            <a:r>
              <a:rPr lang="en-US" sz="2000" dirty="0"/>
              <a:t>Then, access the object to alert("John is 50").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514600"/>
            <a:ext cx="44767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4564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89805"/>
            <a:ext cx="45624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7393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How to find the length of the string?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- Use the length property to alert the length of txt.</a:t>
            </a:r>
          </a:p>
          <a:p>
            <a:pPr marL="4572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7981571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90750"/>
            <a:ext cx="2676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6377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the splice() method to remove "Orange" and "Apple" from fruits.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19350"/>
            <a:ext cx="4867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707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REFERENCE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/>
              <a:t>Alexei White, JavaScript Programmer’s Reference, </a:t>
            </a:r>
            <a:r>
              <a:rPr lang="en-US" dirty="0" err="1"/>
              <a:t>Wrox</a:t>
            </a:r>
            <a:r>
              <a:rPr lang="en-US" dirty="0"/>
              <a:t>, ISBN:978-81-265-2363-4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33611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An Example of external script</a:t>
            </a:r>
            <a:br>
              <a:rPr lang="en-IN" b="1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10291" r="12430" b="51195"/>
          <a:stretch/>
        </p:blipFill>
        <p:spPr bwMode="auto">
          <a:xfrm>
            <a:off x="243386" y="1657350"/>
            <a:ext cx="8598090" cy="195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6" y="3943350"/>
            <a:ext cx="2647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42918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External script</a:t>
            </a:r>
            <a:br>
              <a:rPr lang="en-IN" b="1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919288"/>
            <a:ext cx="6540267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34635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Advantage of using external script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Once an external script is downloaded it is kept in memory.</a:t>
            </a:r>
          </a:p>
          <a:p>
            <a:r>
              <a:rPr lang="en-US" dirty="0"/>
              <a:t>The next time the page loads it refers to it.</a:t>
            </a:r>
          </a:p>
          <a:p>
            <a:r>
              <a:rPr lang="en-US" dirty="0"/>
              <a:t>There is no need to re-download the script every time the page is loaded.</a:t>
            </a:r>
          </a:p>
          <a:p>
            <a:r>
              <a:rPr lang="en-US" dirty="0"/>
              <a:t>For large scripts it suggested to make it external.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&lt;</a:t>
            </a:r>
            <a:r>
              <a:rPr lang="en-IN" b="1" dirty="0" err="1"/>
              <a:t>noscript</a:t>
            </a:r>
            <a:r>
              <a:rPr lang="en-IN" b="1" dirty="0"/>
              <a:t>&gt; Element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Sometimes JavaScript can be disabled in browsers.</a:t>
            </a:r>
          </a:p>
          <a:p>
            <a:r>
              <a:rPr lang="en-US" dirty="0"/>
              <a:t>In such case the alternate content can be specified in the &lt;</a:t>
            </a:r>
            <a:r>
              <a:rPr lang="en-US" dirty="0" err="1"/>
              <a:t>noscript</a:t>
            </a:r>
            <a:r>
              <a:rPr lang="en-US" dirty="0"/>
              <a:t>&gt; block.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&lt;</a:t>
            </a:r>
            <a:r>
              <a:rPr lang="en-IN" b="1" dirty="0" err="1"/>
              <a:t>noscript</a:t>
            </a:r>
            <a:r>
              <a:rPr lang="en-IN" b="1" dirty="0"/>
              <a:t>&gt; Element</a:t>
            </a:r>
            <a:br>
              <a:rPr lang="en-IN" b="1" dirty="0"/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7350"/>
            <a:ext cx="7620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JavaScript 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JavaScript is a client-side scripting language</a:t>
            </a:r>
          </a:p>
          <a:p>
            <a:r>
              <a:rPr lang="en-US" dirty="0"/>
              <a:t>It was earlier called as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When used in browser JavaScript is considered as a interpreted language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Deferred Scripts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The defer attribute of the script tag delays the execution of the script after the DOM has been loaded.</a:t>
            </a:r>
          </a:p>
          <a:p>
            <a:r>
              <a:rPr lang="en-US" dirty="0"/>
              <a:t>The DOM-Document Object Model is the object representation of all tags and details of the layout page.</a:t>
            </a:r>
          </a:p>
          <a:p>
            <a:r>
              <a:rPr lang="en-US" dirty="0"/>
              <a:t>Deferred script works only for external script.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External script</a:t>
            </a:r>
            <a:br>
              <a:rPr lang="en-IN" b="1" dirty="0"/>
            </a:b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0150"/>
            <a:ext cx="72675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00550"/>
            <a:ext cx="2667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20164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External script</a:t>
            </a:r>
            <a:br>
              <a:rPr lang="en-IN" b="1" dirty="0"/>
            </a:b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34" y="1200150"/>
            <a:ext cx="5410200" cy="16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34" y="3181349"/>
            <a:ext cx="3866866" cy="130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1325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Deferred script Demo</a:t>
            </a:r>
            <a:br>
              <a:rPr lang="en-IN" b="1" dirty="0"/>
            </a:b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9550"/>
            <a:ext cx="2667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8382000" cy="257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26487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Deferred script Demo</a:t>
            </a:r>
            <a:br>
              <a:rPr lang="en-IN" b="1" dirty="0"/>
            </a:b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81150"/>
            <a:ext cx="87153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56182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Event-driven Scripts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HTML has certain event attributes.</a:t>
            </a:r>
          </a:p>
          <a:p>
            <a:r>
              <a:rPr lang="en-US" dirty="0"/>
              <a:t>JavaScript can react to these events.</a:t>
            </a:r>
          </a:p>
          <a:p>
            <a:pPr lvl="1"/>
            <a:r>
              <a:rPr lang="en-US" dirty="0"/>
              <a:t>HTML Event attributes can execute JavaScript code directly</a:t>
            </a:r>
          </a:p>
          <a:p>
            <a:pPr lvl="1"/>
            <a:r>
              <a:rPr lang="en-US" dirty="0"/>
              <a:t>HTML Event attributes can call JavaScript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028386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HTML Event executing JavaScript code</a:t>
            </a:r>
            <a:br>
              <a:rPr lang="en-IN" b="1" dirty="0"/>
            </a:b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28750"/>
            <a:ext cx="723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61241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HTML Event executing JavaScript code</a:t>
            </a:r>
            <a:br>
              <a:rPr lang="en-IN" b="1" dirty="0"/>
            </a:b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757363"/>
            <a:ext cx="86296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59626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Event-driven Scripts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In the above example:</a:t>
            </a:r>
          </a:p>
          <a:p>
            <a:pPr lvl="1"/>
            <a:r>
              <a:rPr lang="en-US" dirty="0"/>
              <a:t>button – Element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 – Event</a:t>
            </a:r>
          </a:p>
          <a:p>
            <a:pPr lvl="1"/>
            <a:r>
              <a:rPr lang="en-US" dirty="0"/>
              <a:t>alert(‘hello’) – JavaScript 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17089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001000" cy="2266950"/>
          </a:xfrm>
        </p:spPr>
        <p:txBody>
          <a:bodyPr>
            <a:noAutofit/>
          </a:bodyPr>
          <a:lstStyle/>
          <a:p>
            <a:r>
              <a:rPr lang="en-IN" b="1" dirty="0"/>
              <a:t>HTML Event Attributes</a:t>
            </a:r>
            <a:br>
              <a:rPr lang="en-IN" b="1" dirty="0"/>
            </a:br>
            <a:endParaRPr lang="en-IN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4999"/>
            <a:ext cx="7813902" cy="230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11130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0"/>
            <a:ext cx="4572000" cy="2419349"/>
          </a:xfrm>
        </p:spPr>
        <p:txBody>
          <a:bodyPr>
            <a:noAutofit/>
          </a:bodyPr>
          <a:lstStyle/>
          <a:p>
            <a:r>
              <a:rPr lang="en-IN" b="1" dirty="0"/>
              <a:t>JavaScript – Interpreted Language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 browser downloads a page with embedded JavaScript, it receives the original source code of the script.</a:t>
            </a:r>
          </a:p>
          <a:p>
            <a:r>
              <a:rPr lang="en-US" dirty="0"/>
              <a:t>It is then passed to a program called an interpreter, which converts machine codes on the fly.</a:t>
            </a:r>
          </a:p>
          <a:p>
            <a:r>
              <a:rPr lang="en-US" dirty="0"/>
              <a:t>The browser does this every time  it loads the page and does not attempt to cache or validate the page before it is executed.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HTML Event executing JavaScript function</a:t>
            </a:r>
            <a:br>
              <a:rPr lang="en-IN" b="1" dirty="0"/>
            </a:b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0150"/>
            <a:ext cx="6972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34540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HTML Event executing JavaScript function</a:t>
            </a:r>
            <a:br>
              <a:rPr lang="en-IN" b="1" dirty="0"/>
            </a:b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00238"/>
            <a:ext cx="86487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491893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Dynamically Loaded Scripts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To load and run an external JavaScript we use </a:t>
            </a:r>
            <a:r>
              <a:rPr lang="en-US" dirty="0" err="1"/>
              <a:t>src</a:t>
            </a:r>
            <a:r>
              <a:rPr lang="en-US" dirty="0"/>
              <a:t> attribute in script tag.</a:t>
            </a:r>
          </a:p>
          <a:p>
            <a:r>
              <a:rPr lang="en-US" dirty="0"/>
              <a:t>Consider a situation where you need to choose between two JavaScript files at the time of loading.</a:t>
            </a:r>
          </a:p>
          <a:p>
            <a:r>
              <a:rPr lang="en-US" dirty="0"/>
              <a:t>So the script file has to be loaded dynamically.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Dynamically Loaded Scripts</a:t>
            </a:r>
            <a:br>
              <a:rPr lang="en-IN" b="1" dirty="0"/>
            </a:b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1200150"/>
            <a:ext cx="8338782" cy="248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3867150"/>
            <a:ext cx="33432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4476750"/>
            <a:ext cx="3381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97376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50"/>
            <a:ext cx="8382000" cy="2266950"/>
          </a:xfrm>
        </p:spPr>
        <p:txBody>
          <a:bodyPr>
            <a:noAutofit/>
          </a:bodyPr>
          <a:lstStyle/>
          <a:p>
            <a:r>
              <a:rPr lang="en-IN" b="1" dirty="0"/>
              <a:t>Dynamically Loaded Scripts</a:t>
            </a:r>
            <a:br>
              <a:rPr lang="en-IN" b="1" dirty="0"/>
            </a:b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0174"/>
            <a:ext cx="33061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16291" y="2724150"/>
            <a:ext cx="4079509" cy="130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24150"/>
            <a:ext cx="4226579" cy="130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9505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JavaScript in URL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javascript</a:t>
            </a:r>
            <a:r>
              <a:rPr lang="en-US" dirty="0"/>
              <a:t> protocol it is possible to add JavaScript to a URL.</a:t>
            </a:r>
          </a:p>
          <a:p>
            <a:r>
              <a:rPr lang="en-US" dirty="0"/>
              <a:t>From the URL the browser can interpret the response.</a:t>
            </a:r>
          </a:p>
          <a:p>
            <a:r>
              <a:rPr lang="en-US" dirty="0"/>
              <a:t>This response will become the source of the document.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8305800" cy="2266950"/>
          </a:xfrm>
        </p:spPr>
        <p:txBody>
          <a:bodyPr>
            <a:noAutofit/>
          </a:bodyPr>
          <a:lstStyle/>
          <a:p>
            <a:r>
              <a:rPr lang="en-IN" b="1" dirty="0"/>
              <a:t>JavaScript in URL</a:t>
            </a:r>
            <a:br>
              <a:rPr lang="en-IN" b="1" dirty="0"/>
            </a:b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32698"/>
            <a:ext cx="8610600" cy="28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4" y="2375278"/>
            <a:ext cx="7643813" cy="67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8" y="3286267"/>
            <a:ext cx="7619929" cy="12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JavaScript Basics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Character Encoding</a:t>
            </a:r>
          </a:p>
          <a:p>
            <a:r>
              <a:rPr lang="en-US" dirty="0"/>
              <a:t>Case sensitivity</a:t>
            </a:r>
          </a:p>
          <a:p>
            <a:r>
              <a:rPr lang="en-US" dirty="0"/>
              <a:t>Whitespace and semicolons</a:t>
            </a:r>
          </a:p>
          <a:p>
            <a:r>
              <a:rPr lang="en-US" dirty="0"/>
              <a:t>Literals</a:t>
            </a:r>
          </a:p>
          <a:p>
            <a:r>
              <a:rPr lang="en-US" dirty="0"/>
              <a:t>Reserved words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Memory and garbage collection</a:t>
            </a:r>
          </a:p>
          <a:p>
            <a:r>
              <a:rPr lang="en-US" dirty="0" err="1"/>
              <a:t>Datatypes</a:t>
            </a:r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Character Encoding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Characters are stored in the computer as bytes</a:t>
            </a:r>
          </a:p>
          <a:p>
            <a:r>
              <a:rPr lang="en-US" dirty="0"/>
              <a:t>Character encoding maps the entered character into a binary format and then to display a character it converts the binary format back into character.</a:t>
            </a:r>
          </a:p>
          <a:p>
            <a:r>
              <a:rPr lang="en-US" dirty="0"/>
              <a:t>JavaScript Engine stores literals in UTF-16 format.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Case Sensitivity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JavaScript is case sensitive.</a:t>
            </a:r>
          </a:p>
          <a:p>
            <a:pPr marL="45720" indent="0">
              <a:buNone/>
            </a:pPr>
            <a:r>
              <a:rPr lang="en-US" dirty="0"/>
              <a:t>var sum;</a:t>
            </a:r>
          </a:p>
          <a:p>
            <a:pPr marL="45720" indent="0">
              <a:buNone/>
            </a:pPr>
            <a:r>
              <a:rPr lang="en-US" dirty="0"/>
              <a:t>var SUM;</a:t>
            </a:r>
          </a:p>
          <a:p>
            <a:pPr marL="45720" indent="0">
              <a:buNone/>
            </a:pPr>
            <a:r>
              <a:rPr lang="en-US" dirty="0"/>
              <a:t>var Sum;</a:t>
            </a:r>
          </a:p>
          <a:p>
            <a:r>
              <a:rPr lang="en-US" dirty="0"/>
              <a:t>The above three variables are different.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19627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33350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JavaScript Interpreted Language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JavaScript is a light-weight way of writing applications.</a:t>
            </a:r>
          </a:p>
          <a:p>
            <a:r>
              <a:rPr lang="en-US" dirty="0"/>
              <a:t>The debugging environment is the browser itself.</a:t>
            </a:r>
          </a:p>
          <a:p>
            <a:r>
              <a:rPr lang="en-US" dirty="0"/>
              <a:t>The disadvantage is that the source code is visible.</a:t>
            </a:r>
          </a:p>
          <a:p>
            <a:r>
              <a:rPr lang="en-US" dirty="0"/>
              <a:t>JavaScript is not suitable for writing CPU-intensive applications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Whitespaces and Semicolon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Whitespaces are ignored in JavaScript.</a:t>
            </a:r>
          </a:p>
          <a:p>
            <a:r>
              <a:rPr lang="en-US" dirty="0"/>
              <a:t>Both the following functions give the same output.</a:t>
            </a:r>
          </a:p>
          <a:p>
            <a:pPr marL="45720" indent="0">
              <a:buNone/>
            </a:pPr>
            <a:r>
              <a:rPr lang="en-US" dirty="0"/>
              <a:t>function </a:t>
            </a:r>
            <a:r>
              <a:rPr lang="en-US" dirty="0" err="1"/>
              <a:t>disp</a:t>
            </a:r>
            <a:r>
              <a:rPr lang="en-US" dirty="0"/>
              <a:t>()</a:t>
            </a:r>
          </a:p>
          <a:p>
            <a:pPr marL="45720" indent="0">
              <a:buNone/>
            </a:pPr>
            <a:r>
              <a:rPr lang="en-US" dirty="0"/>
              <a:t>{</a:t>
            </a:r>
          </a:p>
          <a:p>
            <a:pPr marL="45720" indent="0">
              <a:buNone/>
            </a:pPr>
            <a:r>
              <a:rPr lang="en-US" dirty="0"/>
              <a:t>var a=10;</a:t>
            </a:r>
          </a:p>
          <a:p>
            <a:pPr marL="45720" indent="0">
              <a:buNone/>
            </a:pPr>
            <a:r>
              <a:rPr lang="en-US" dirty="0"/>
              <a:t>var b=20;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function </a:t>
            </a:r>
            <a:r>
              <a:rPr lang="en-US" dirty="0" err="1"/>
              <a:t>disp</a:t>
            </a:r>
            <a:r>
              <a:rPr lang="en-US" dirty="0"/>
              <a:t>(){var a=10; var b=20;}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605029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Whitespaces and Semicolon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Semicolon specifies the end of a statement.</a:t>
            </a:r>
          </a:p>
          <a:p>
            <a:r>
              <a:rPr lang="en-US" dirty="0"/>
              <a:t>Semicolon can be omitted if a line break is used.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0549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No Semicolon</a:t>
            </a:r>
            <a:br>
              <a:rPr lang="en-IN" b="1" dirty="0"/>
            </a:b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81150"/>
            <a:ext cx="48196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581150"/>
            <a:ext cx="288387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776215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Literals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literal is a data value that fixed in the source code.</a:t>
            </a:r>
          </a:p>
          <a:p>
            <a:r>
              <a:rPr lang="en-US" dirty="0"/>
              <a:t>In JavaScript literals can be: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Floating-point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Object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024934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Integer Literals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Numeric literals can be decimal, binary, octal or hexadecimal.</a:t>
            </a:r>
          </a:p>
          <a:p>
            <a:r>
              <a:rPr lang="en-US" dirty="0"/>
              <a:t>They can be signed or unsigned.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1287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Integer Literals</a:t>
            </a:r>
            <a:br>
              <a:rPr lang="en-IN" b="1" dirty="0"/>
            </a:b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2110"/>
            <a:ext cx="5976938" cy="29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02110"/>
            <a:ext cx="1884220" cy="86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87269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Floating-point Literals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Represent numbers with floating-decimal point.</a:t>
            </a:r>
          </a:p>
          <a:p>
            <a:r>
              <a:rPr lang="en-US" dirty="0"/>
              <a:t>The literal can be signed or unsigned</a:t>
            </a:r>
          </a:p>
          <a:p>
            <a:r>
              <a:rPr lang="en-US" dirty="0"/>
              <a:t>It can have an exponent.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1287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Floating-point Literals</a:t>
            </a:r>
            <a:br>
              <a:rPr lang="en-IN" b="1" dirty="0"/>
            </a:b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1387"/>
            <a:ext cx="4876800" cy="30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31386"/>
            <a:ext cx="2897488" cy="8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529294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Boolean Literals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Boolean literal can take value true or false.</a:t>
            </a:r>
          </a:p>
          <a:p>
            <a:pPr marL="45720" indent="0">
              <a:buNone/>
            </a:pPr>
            <a:r>
              <a:rPr lang="en-US" dirty="0"/>
              <a:t>var pass=true;</a:t>
            </a:r>
          </a:p>
          <a:p>
            <a:pPr marL="45720" indent="0">
              <a:buNone/>
            </a:pPr>
            <a:r>
              <a:rPr lang="en-US" dirty="0"/>
              <a:t>var fail=false;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1287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String Literals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String literal contains a chain of zero or more characters.</a:t>
            </a:r>
          </a:p>
          <a:p>
            <a:r>
              <a:rPr lang="en-US" dirty="0"/>
              <a:t>A string literal will be provided either within double codes or single codes.</a:t>
            </a:r>
          </a:p>
          <a:p>
            <a:r>
              <a:rPr lang="en-US" dirty="0"/>
              <a:t>To avoid nesting of single or double quotes or slashes in a string prepend them with a backslash.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12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33350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JavaScript Engine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In a browser the JavaScript engine interprets the JavaScript on a page.</a:t>
            </a:r>
          </a:p>
          <a:p>
            <a:r>
              <a:rPr lang="en-US" dirty="0"/>
              <a:t>In a browser the HTML and CSS is rendered by a Layout engine.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596016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String Literals</a:t>
            </a:r>
            <a:br>
              <a:rPr lang="en-IN" b="1" dirty="0"/>
            </a:b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5943600" cy="262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24350"/>
            <a:ext cx="6267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21779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Array Literals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An array is a single variable that can hold multiple values and can be indexed.</a:t>
            </a:r>
          </a:p>
          <a:p>
            <a:r>
              <a:rPr lang="en-US" dirty="0"/>
              <a:t>Arrays can be one dimensional or multi-dimensional.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1287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Array Literals</a:t>
            </a:r>
            <a:br>
              <a:rPr lang="en-IN" b="1" dirty="0"/>
            </a:br>
            <a:endParaRPr lang="en-IN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7" y="1668133"/>
            <a:ext cx="7677150" cy="25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6" y="4400550"/>
            <a:ext cx="33881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4107219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Multi-Dimensional Arrays</a:t>
            </a:r>
            <a:br>
              <a:rPr lang="en-IN" b="1" dirty="0"/>
            </a:br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7350"/>
            <a:ext cx="57340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28774"/>
            <a:ext cx="1066800" cy="130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704335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Regular Expression Literal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Regular Expression is a pattern that describes a text.</a:t>
            </a:r>
          </a:p>
          <a:p>
            <a:r>
              <a:rPr lang="en-US" dirty="0"/>
              <a:t>Using this pattern searching, text processing and data validation could be done.</a:t>
            </a:r>
          </a:p>
          <a:p>
            <a:pPr marL="45720" indent="0">
              <a:buNone/>
            </a:pPr>
            <a:r>
              <a:rPr lang="en-US" dirty="0"/>
              <a:t>var </a:t>
            </a:r>
            <a:r>
              <a:rPr lang="en-US" dirty="0" err="1"/>
              <a:t>apat</a:t>
            </a:r>
            <a:r>
              <a:rPr lang="en-US" dirty="0"/>
              <a:t>=/hello/;   (or)</a:t>
            </a:r>
          </a:p>
          <a:p>
            <a:pPr marL="45720" indent="0">
              <a:buNone/>
            </a:pPr>
            <a:r>
              <a:rPr lang="en-US" dirty="0"/>
              <a:t>var </a:t>
            </a:r>
            <a:r>
              <a:rPr lang="en-US" dirty="0" err="1"/>
              <a:t>bpat</a:t>
            </a:r>
            <a:r>
              <a:rPr lang="en-US" dirty="0"/>
              <a:t>=new </a:t>
            </a:r>
            <a:r>
              <a:rPr lang="en-US" dirty="0" err="1"/>
              <a:t>RegExp</a:t>
            </a:r>
            <a:r>
              <a:rPr lang="en-US" dirty="0"/>
              <a:t>(“hello”);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1287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Object Literals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An object literal is a collection of name/value pairs. </a:t>
            </a:r>
          </a:p>
          <a:p>
            <a:r>
              <a:rPr lang="en-US" dirty="0"/>
              <a:t>To access a member use ‘.’ notation.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1287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Object Literal</a:t>
            </a:r>
            <a:br>
              <a:rPr lang="en-IN" b="1" dirty="0"/>
            </a:br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5472112" cy="27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733550"/>
            <a:ext cx="30642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211215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Comments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// Single line comments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/* Multi-line</a:t>
            </a:r>
          </a:p>
          <a:p>
            <a:pPr marL="45720" indent="0">
              <a:buNone/>
            </a:pPr>
            <a:r>
              <a:rPr lang="en-US" dirty="0"/>
              <a:t>Comments */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427854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Reserved Words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Reserved words are keywords that have a special meaning in JavaScript.</a:t>
            </a:r>
          </a:p>
          <a:p>
            <a:r>
              <a:rPr lang="en-US" dirty="0"/>
              <a:t>There are 63 reserved words in JavaScript.</a:t>
            </a:r>
          </a:p>
          <a:p>
            <a:r>
              <a:rPr lang="en-US" dirty="0"/>
              <a:t>These words cannot be used as identifiers.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411598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33450"/>
            <a:ext cx="8305800" cy="2266950"/>
          </a:xfrm>
        </p:spPr>
        <p:txBody>
          <a:bodyPr>
            <a:noAutofit/>
          </a:bodyPr>
          <a:lstStyle/>
          <a:p>
            <a:r>
              <a:rPr lang="en-IN" b="1" dirty="0"/>
              <a:t>Reserved Words</a:t>
            </a:r>
            <a:br>
              <a:rPr lang="en-IN" b="1" dirty="0"/>
            </a:b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66749"/>
            <a:ext cx="4495800" cy="40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829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A Simple JavaScript Application </a:t>
            </a:r>
            <a:br>
              <a:rPr lang="en-IN" b="1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7" t="19963" r="37728" b="47858"/>
          <a:stretch/>
        </p:blipFill>
        <p:spPr bwMode="auto">
          <a:xfrm>
            <a:off x="762000" y="1809750"/>
            <a:ext cx="7315200" cy="280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33450"/>
            <a:ext cx="8305800" cy="2266950"/>
          </a:xfrm>
        </p:spPr>
        <p:txBody>
          <a:bodyPr>
            <a:noAutofit/>
          </a:bodyPr>
          <a:lstStyle/>
          <a:p>
            <a:r>
              <a:rPr lang="en-IN" b="1" dirty="0"/>
              <a:t>New Reserved Words</a:t>
            </a:r>
            <a:br>
              <a:rPr lang="en-IN" b="1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833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4976003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Variables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variable is a named unit of data which can be assigned with a value.</a:t>
            </a:r>
          </a:p>
          <a:p>
            <a:r>
              <a:rPr lang="en-US" dirty="0"/>
              <a:t>A variable in JavaScript is declared using var keyword.</a:t>
            </a:r>
          </a:p>
          <a:p>
            <a:pPr marL="45720" indent="0">
              <a:buNone/>
            </a:pPr>
            <a:r>
              <a:rPr lang="en-US" dirty="0"/>
              <a:t>var runs=70;</a:t>
            </a:r>
          </a:p>
          <a:p>
            <a:r>
              <a:rPr lang="en-US" dirty="0"/>
              <a:t>var – Indicates that run is a new identifier in the current scope</a:t>
            </a:r>
          </a:p>
          <a:p>
            <a:r>
              <a:rPr lang="en-US" dirty="0"/>
              <a:t>runs – Identifier</a:t>
            </a:r>
          </a:p>
          <a:p>
            <a:r>
              <a:rPr lang="en-US" dirty="0"/>
              <a:t>70 – Value assigned to the variable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392369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Variables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Multiple variables can be declared in a single line.</a:t>
            </a:r>
          </a:p>
          <a:p>
            <a:pPr marL="45720" indent="0">
              <a:buNone/>
            </a:pPr>
            <a:r>
              <a:rPr lang="en-US" dirty="0"/>
              <a:t>var </a:t>
            </a:r>
            <a:r>
              <a:rPr lang="en-US" dirty="0" err="1"/>
              <a:t>x,y,z</a:t>
            </a:r>
            <a:r>
              <a:rPr lang="en-US" dirty="0"/>
              <a:t>=10; //z is only initialized</a:t>
            </a:r>
          </a:p>
          <a:p>
            <a:pPr marL="45720" indent="0">
              <a:buNone/>
            </a:pPr>
            <a:r>
              <a:rPr lang="en-US" dirty="0"/>
              <a:t>var x=10,y=20,z=30;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4609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Implicit Declaration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Declaring a variable without var keyword is called implicit declaration</a:t>
            </a:r>
          </a:p>
          <a:p>
            <a:r>
              <a:rPr lang="en-US" dirty="0"/>
              <a:t>During implicit declaration the variable gets a global scope.</a:t>
            </a:r>
          </a:p>
          <a:p>
            <a:r>
              <a:rPr lang="en-US" dirty="0"/>
              <a:t>Such a variable is visible to all blocks, functions and statements.</a:t>
            </a:r>
          </a:p>
          <a:p>
            <a:pPr marL="45720" indent="0">
              <a:buNone/>
            </a:pPr>
            <a:r>
              <a:rPr lang="en-US" dirty="0"/>
              <a:t>runs=70; </a:t>
            </a:r>
          </a:p>
          <a:p>
            <a:pPr marL="45720" indent="0">
              <a:buNone/>
            </a:pPr>
            <a:r>
              <a:rPr lang="en-US" dirty="0"/>
              <a:t>runs – Implicitly declared variable</a:t>
            </a:r>
          </a:p>
          <a:p>
            <a:pPr marL="45720" indent="0">
              <a:buNone/>
            </a:pPr>
            <a:r>
              <a:rPr lang="en-US" dirty="0"/>
              <a:t>70 – Value assigned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7866544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Identifiers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Identifiers are the names that is given to variables and functions.</a:t>
            </a:r>
          </a:p>
          <a:p>
            <a:pPr lvl="1"/>
            <a:r>
              <a:rPr lang="en-US" dirty="0"/>
              <a:t>Identifiers are case sensitive</a:t>
            </a:r>
          </a:p>
          <a:p>
            <a:pPr lvl="1"/>
            <a:r>
              <a:rPr lang="en-US" dirty="0"/>
              <a:t>They must begin with a letter or underscore</a:t>
            </a:r>
          </a:p>
          <a:p>
            <a:pPr lvl="1"/>
            <a:r>
              <a:rPr lang="en-US" dirty="0"/>
              <a:t>They should not begin with number but can contain a number</a:t>
            </a:r>
          </a:p>
          <a:p>
            <a:pPr lvl="1"/>
            <a:r>
              <a:rPr lang="en-US" dirty="0"/>
              <a:t>They should not contain punctuation</a:t>
            </a:r>
          </a:p>
          <a:p>
            <a:pPr lvl="1"/>
            <a:r>
              <a:rPr lang="en-US" dirty="0"/>
              <a:t>They should not contain mathematical or logical operators</a:t>
            </a:r>
          </a:p>
          <a:p>
            <a:pPr lvl="1"/>
            <a:r>
              <a:rPr lang="en-US" dirty="0"/>
              <a:t>They should not have spaces</a:t>
            </a:r>
          </a:p>
          <a:p>
            <a:pPr lvl="1"/>
            <a:r>
              <a:rPr lang="en-US" dirty="0"/>
              <a:t>They should not be keywords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002242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Weak Typing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JavaScript is a weakly typed language</a:t>
            </a:r>
          </a:p>
          <a:p>
            <a:pPr lvl="1"/>
            <a:r>
              <a:rPr lang="en-US" dirty="0"/>
              <a:t>Hence the type conversions are not strict</a:t>
            </a:r>
          </a:p>
          <a:p>
            <a:pPr lvl="1"/>
            <a:r>
              <a:rPr lang="en-US" dirty="0"/>
              <a:t>Re-assigning types is possible</a:t>
            </a:r>
          </a:p>
          <a:p>
            <a:pPr lvl="1"/>
            <a:r>
              <a:rPr lang="en-US" dirty="0"/>
              <a:t>Types are not compared directly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4218395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Weak Typing</a:t>
            </a:r>
            <a:br>
              <a:rPr lang="en-IN" b="1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7708"/>
            <a:ext cx="6019800" cy="314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62736"/>
            <a:ext cx="1964490" cy="78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573656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Memory and Garbage Collection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JavaScript performs automatic memory management through garbage collection.</a:t>
            </a:r>
          </a:p>
          <a:p>
            <a:r>
              <a:rPr lang="en-US" dirty="0"/>
              <a:t>JavaScript automatically allocates memory when values are declared.</a:t>
            </a:r>
          </a:p>
          <a:p>
            <a:r>
              <a:rPr lang="en-US" dirty="0"/>
              <a:t>It allocates memory for objects, arrays and functions.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630998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Memory and Garbage Collection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When a program is executing the garbage collector checks if any of its objects are no longer referenced.</a:t>
            </a:r>
          </a:p>
          <a:p>
            <a:r>
              <a:rPr lang="en-US" dirty="0"/>
              <a:t>When we exit a page all the memory used by JavaScript and DOM will be identified and released.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846530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Memory and Garbage Collection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In JavaScript garbage collection is done using two algorithms:</a:t>
            </a:r>
          </a:p>
          <a:p>
            <a:pPr lvl="1"/>
            <a:r>
              <a:rPr lang="en-US" dirty="0"/>
              <a:t>Reference-counting algorithm</a:t>
            </a:r>
          </a:p>
          <a:p>
            <a:pPr lvl="1"/>
            <a:r>
              <a:rPr lang="en-US" dirty="0"/>
              <a:t>Mark-and-Sweep algorithm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57682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153400" cy="2266950"/>
          </a:xfrm>
        </p:spPr>
        <p:txBody>
          <a:bodyPr>
            <a:noAutofit/>
          </a:bodyPr>
          <a:lstStyle/>
          <a:p>
            <a:r>
              <a:rPr lang="en-IN" b="1" dirty="0"/>
              <a:t>A Simple JavaScript Application 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66827" b="78335"/>
          <a:stretch/>
        </p:blipFill>
        <p:spPr bwMode="auto">
          <a:xfrm>
            <a:off x="1066800" y="1841496"/>
            <a:ext cx="6172200" cy="2330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236430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Data Types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JavaScript supports two kinds of </a:t>
            </a:r>
            <a:r>
              <a:rPr lang="en-US" dirty="0" err="1"/>
              <a:t>datatypes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Primitive type</a:t>
            </a:r>
          </a:p>
          <a:p>
            <a:pPr lvl="1"/>
            <a:r>
              <a:rPr lang="en-US" dirty="0"/>
              <a:t>Reference type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46001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Primitive Data Types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marL="45720" indent="0">
              <a:buNone/>
            </a:pPr>
            <a:r>
              <a:rPr lang="en-US" dirty="0"/>
              <a:t>(null and undefined cannot store any data)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41965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Reference Types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Reference types – Composite types</a:t>
            </a:r>
          </a:p>
          <a:p>
            <a:pPr lvl="1"/>
            <a:r>
              <a:rPr lang="en-US" dirty="0"/>
              <a:t>Object</a:t>
            </a:r>
          </a:p>
          <a:p>
            <a:pPr lvl="2"/>
            <a:r>
              <a:rPr lang="en-US" dirty="0"/>
              <a:t>Array</a:t>
            </a:r>
          </a:p>
          <a:p>
            <a:pPr lvl="2"/>
            <a:r>
              <a:rPr lang="en-US" dirty="0"/>
              <a:t>Function</a:t>
            </a:r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 err="1"/>
              <a:t>RegExp</a:t>
            </a:r>
            <a:endParaRPr lang="en-US" dirty="0"/>
          </a:p>
          <a:p>
            <a:pPr lvl="2"/>
            <a:r>
              <a:rPr lang="en-US" dirty="0"/>
              <a:t>Error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307994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Data Types - Manipulation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For primitive </a:t>
            </a:r>
            <a:r>
              <a:rPr lang="en-US" dirty="0" err="1"/>
              <a:t>datatypes</a:t>
            </a:r>
            <a:r>
              <a:rPr lang="en-US" dirty="0"/>
              <a:t> when we declare and assign a value, it is stored in the memory location assigned for the identifier.</a:t>
            </a:r>
          </a:p>
          <a:p>
            <a:r>
              <a:rPr lang="en-US" dirty="0"/>
              <a:t>For reference types a reference is assigned with the memory address that contains the data of the object.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4184171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57250"/>
            <a:ext cx="8229600" cy="2266950"/>
          </a:xfrm>
        </p:spPr>
        <p:txBody>
          <a:bodyPr>
            <a:noAutofit/>
          </a:bodyPr>
          <a:lstStyle/>
          <a:p>
            <a:r>
              <a:rPr lang="en-IN" b="1" dirty="0"/>
              <a:t>Value </a:t>
            </a:r>
            <a:r>
              <a:rPr lang="en-IN" b="1" dirty="0" err="1"/>
              <a:t>vs</a:t>
            </a:r>
            <a:r>
              <a:rPr lang="en-IN" b="1" dirty="0"/>
              <a:t> Reference Manipulation</a:t>
            </a:r>
            <a:br>
              <a:rPr lang="en-IN" b="1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7750"/>
            <a:ext cx="846813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39" y="2343150"/>
            <a:ext cx="685800" cy="120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4042368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57250"/>
            <a:ext cx="8229600" cy="2266950"/>
          </a:xfrm>
        </p:spPr>
        <p:txBody>
          <a:bodyPr>
            <a:noAutofit/>
          </a:bodyPr>
          <a:lstStyle/>
          <a:p>
            <a:r>
              <a:rPr lang="en-IN" b="1" dirty="0"/>
              <a:t>Primitive type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2190750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58115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    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2341513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57250"/>
            <a:ext cx="8229600" cy="2266950"/>
          </a:xfrm>
        </p:spPr>
        <p:txBody>
          <a:bodyPr>
            <a:noAutofit/>
          </a:bodyPr>
          <a:lstStyle/>
          <a:p>
            <a:r>
              <a:rPr lang="en-IN" b="1" dirty="0"/>
              <a:t>Reference Manipulation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190750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83922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58115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    point1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3238500" y="2560082"/>
            <a:ext cx="1181100" cy="773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3373219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xcoord:10</a:t>
            </a:r>
          </a:p>
          <a:p>
            <a:r>
              <a:rPr lang="en-US" dirty="0"/>
              <a:t>ycoord:20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158115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    point2=point1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2190750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83922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181600" y="2560082"/>
            <a:ext cx="1562100" cy="773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2520148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Understanding null and undefined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null is an object with type as null.</a:t>
            </a:r>
          </a:p>
          <a:p>
            <a:pPr lvl="1"/>
            <a:r>
              <a:rPr lang="en-US" dirty="0"/>
              <a:t>Represents empty value</a:t>
            </a:r>
          </a:p>
          <a:p>
            <a:pPr lvl="1"/>
            <a:r>
              <a:rPr lang="en-US" dirty="0"/>
              <a:t>When a variable is null it is set to empty value</a:t>
            </a:r>
          </a:p>
          <a:p>
            <a:r>
              <a:rPr lang="en-US" dirty="0"/>
              <a:t>undefined is not an object but has type undefined.</a:t>
            </a:r>
          </a:p>
          <a:p>
            <a:pPr lvl="1"/>
            <a:r>
              <a:rPr lang="en-US" dirty="0"/>
              <a:t>A variable has been created but has no value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416461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534400" cy="2266950"/>
          </a:xfrm>
        </p:spPr>
        <p:txBody>
          <a:bodyPr>
            <a:noAutofit/>
          </a:bodyPr>
          <a:lstStyle/>
          <a:p>
            <a:r>
              <a:rPr lang="en-IN" b="1" dirty="0"/>
              <a:t>Understanding null and undefined</a:t>
            </a:r>
            <a:br>
              <a:rPr lang="en-IN" b="1" dirty="0"/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3550"/>
            <a:ext cx="5105400" cy="290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33550"/>
            <a:ext cx="2250931" cy="14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895366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Determining type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/>
          </a:bodyPr>
          <a:lstStyle/>
          <a:p>
            <a:r>
              <a:rPr lang="en-US" dirty="0"/>
              <a:t>In JavaScript a variable can take any value.</a:t>
            </a:r>
          </a:p>
          <a:p>
            <a:r>
              <a:rPr lang="en-US" dirty="0"/>
              <a:t>To determine the type of the value a variable has taken “typeof” operator is used.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89961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Augmenting a script in webpage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A script is placed within the script tag &lt;script&gt;.</a:t>
            </a:r>
          </a:p>
          <a:p>
            <a:r>
              <a:rPr lang="en-US" dirty="0"/>
              <a:t>There can be two script blocks, in such case the first block executes first.</a:t>
            </a:r>
          </a:p>
          <a:p>
            <a:r>
              <a:rPr lang="en-US" dirty="0"/>
              <a:t>There can be script block in head and body, in such case the script block in the head gets executed first.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534400" cy="2266950"/>
          </a:xfrm>
        </p:spPr>
        <p:txBody>
          <a:bodyPr>
            <a:noAutofit/>
          </a:bodyPr>
          <a:lstStyle/>
          <a:p>
            <a:r>
              <a:rPr lang="en-IN" b="1" dirty="0"/>
              <a:t>Determining type</a:t>
            </a:r>
            <a:br>
              <a:rPr lang="en-IN" b="1" dirty="0"/>
            </a:b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150"/>
            <a:ext cx="5219700" cy="324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81149"/>
            <a:ext cx="1524000" cy="13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5634706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Type Conversion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supports implicit type conversion.</a:t>
            </a:r>
          </a:p>
          <a:p>
            <a:r>
              <a:rPr lang="en-US" dirty="0"/>
              <a:t>During implicit conversion the original value of the variable will not be modified.</a:t>
            </a:r>
          </a:p>
          <a:p>
            <a:r>
              <a:rPr lang="en-US" dirty="0"/>
              <a:t>Example:</a:t>
            </a:r>
          </a:p>
          <a:p>
            <a:pPr marL="45720" indent="0">
              <a:buNone/>
            </a:pPr>
            <a:r>
              <a:rPr lang="en-US" dirty="0"/>
              <a:t>var a=10; // a is a number</a:t>
            </a:r>
          </a:p>
          <a:p>
            <a:pPr marL="45720" indent="0">
              <a:buNone/>
            </a:pPr>
            <a:r>
              <a:rPr lang="en-US" dirty="0" err="1"/>
              <a:t>document.write</a:t>
            </a:r>
            <a:r>
              <a:rPr lang="en-US" dirty="0"/>
              <a:t>(a+”&lt;</a:t>
            </a:r>
            <a:r>
              <a:rPr lang="en-US" dirty="0" err="1"/>
              <a:t>br</a:t>
            </a:r>
            <a:r>
              <a:rPr lang="en-US" dirty="0"/>
              <a:t>/&gt;”); // number is converted to string</a:t>
            </a:r>
          </a:p>
          <a:p>
            <a:r>
              <a:rPr lang="en-US" dirty="0"/>
              <a:t>Example:</a:t>
            </a:r>
          </a:p>
          <a:p>
            <a:pPr marL="45720" indent="0">
              <a:buNone/>
            </a:pPr>
            <a:r>
              <a:rPr lang="en-US" dirty="0"/>
              <a:t>if(a) //number converted to Boolean</a:t>
            </a:r>
          </a:p>
          <a:p>
            <a:pPr marL="4572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863504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Primitive Type Conversion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/>
          </a:bodyPr>
          <a:lstStyle/>
          <a:p>
            <a:r>
              <a:rPr lang="en-US" dirty="0"/>
              <a:t>‘+’ operator has a duality role.</a:t>
            </a:r>
          </a:p>
          <a:p>
            <a:pPr marL="45720" indent="0">
              <a:buNone/>
            </a:pPr>
            <a:r>
              <a:rPr lang="en-US" dirty="0"/>
              <a:t>var a=2+2;  //Adds numbers</a:t>
            </a:r>
          </a:p>
          <a:p>
            <a:pPr marL="45720" indent="0">
              <a:buNone/>
            </a:pPr>
            <a:r>
              <a:rPr lang="en-US" dirty="0"/>
              <a:t>var b=“</a:t>
            </a:r>
            <a:r>
              <a:rPr lang="en-US" dirty="0" err="1"/>
              <a:t>hello”+”world</a:t>
            </a:r>
            <a:r>
              <a:rPr lang="en-US" dirty="0"/>
              <a:t>”; //Concatenates two strings</a:t>
            </a:r>
          </a:p>
          <a:p>
            <a:r>
              <a:rPr lang="en-US" dirty="0"/>
              <a:t>If we add a number and a string then both are casted as strings</a:t>
            </a:r>
          </a:p>
          <a:p>
            <a:pPr marL="45720" indent="0">
              <a:buNone/>
            </a:pPr>
            <a:r>
              <a:rPr lang="en-US" dirty="0"/>
              <a:t>var </a:t>
            </a:r>
            <a:r>
              <a:rPr lang="en-US" dirty="0" err="1"/>
              <a:t>ab</a:t>
            </a:r>
            <a:r>
              <a:rPr lang="en-US" dirty="0"/>
              <a:t>=2+”2”; //22</a:t>
            </a:r>
          </a:p>
          <a:p>
            <a:r>
              <a:rPr lang="en-US" dirty="0"/>
              <a:t>If we subtract a number and a string we get a number as “-” operator is not dual and is solely numeric.</a:t>
            </a:r>
          </a:p>
          <a:p>
            <a:pPr marL="45720" indent="0">
              <a:buNone/>
            </a:pPr>
            <a:r>
              <a:rPr lang="en-US" dirty="0"/>
              <a:t>var </a:t>
            </a:r>
            <a:r>
              <a:rPr lang="en-US" dirty="0" err="1"/>
              <a:t>ab</a:t>
            </a:r>
            <a:r>
              <a:rPr lang="en-US" dirty="0"/>
              <a:t>=3-”2”;//1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424814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Primitive Type Conversion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/>
          </a:bodyPr>
          <a:lstStyle/>
          <a:p>
            <a:r>
              <a:rPr lang="en-US" dirty="0"/>
              <a:t>When we add a number and Boolean, the Boolean is converted to number as + is a numeric operator.</a:t>
            </a:r>
          </a:p>
          <a:p>
            <a:pPr marL="45720" indent="0">
              <a:buNone/>
            </a:pPr>
            <a:r>
              <a:rPr lang="en-US" dirty="0"/>
              <a:t>var a=1+true; //1+1=2</a:t>
            </a:r>
          </a:p>
          <a:p>
            <a:pPr marL="45720" indent="0">
              <a:buNone/>
            </a:pPr>
            <a:r>
              <a:rPr lang="en-US" dirty="0"/>
              <a:t>var b=1+false;//1+0=1</a:t>
            </a:r>
          </a:p>
          <a:p>
            <a:r>
              <a:rPr lang="en-US" dirty="0"/>
              <a:t>When we apply + operator for Boolean and a string a concatenation occurs.</a:t>
            </a:r>
          </a:p>
          <a:p>
            <a:pPr marL="45720" indent="0">
              <a:buNone/>
            </a:pPr>
            <a:r>
              <a:rPr lang="en-US" dirty="0"/>
              <a:t>var </a:t>
            </a:r>
            <a:r>
              <a:rPr lang="en-US" dirty="0" err="1"/>
              <a:t>ab</a:t>
            </a:r>
            <a:r>
              <a:rPr lang="en-US" dirty="0"/>
              <a:t>=“</a:t>
            </a:r>
            <a:r>
              <a:rPr lang="en-US" dirty="0" err="1"/>
              <a:t>true”+true</a:t>
            </a:r>
            <a:r>
              <a:rPr lang="en-US" dirty="0"/>
              <a:t>; //”</a:t>
            </a:r>
            <a:r>
              <a:rPr lang="en-US" dirty="0" err="1"/>
              <a:t>truetrue</a:t>
            </a:r>
            <a:r>
              <a:rPr lang="en-US" dirty="0"/>
              <a:t>”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1363031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Primitive Type Conversion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var a=“</a:t>
            </a:r>
            <a:r>
              <a:rPr lang="en-US" dirty="0" err="1"/>
              <a:t>null”+null</a:t>
            </a:r>
            <a:r>
              <a:rPr lang="en-US" dirty="0"/>
              <a:t>; //”</a:t>
            </a:r>
            <a:r>
              <a:rPr lang="en-US" dirty="0" err="1"/>
              <a:t>nullnull</a:t>
            </a:r>
            <a:r>
              <a:rPr lang="en-US" dirty="0"/>
              <a:t>”</a:t>
            </a:r>
          </a:p>
          <a:p>
            <a:pPr marL="45720" indent="0">
              <a:buNone/>
            </a:pPr>
            <a:r>
              <a:rPr lang="en-US" dirty="0"/>
              <a:t>var b=“</a:t>
            </a:r>
            <a:r>
              <a:rPr lang="en-US" dirty="0" err="1"/>
              <a:t>undefined”+undefined</a:t>
            </a:r>
            <a:r>
              <a:rPr lang="en-US" dirty="0"/>
              <a:t>; //”</a:t>
            </a:r>
            <a:r>
              <a:rPr lang="en-US" dirty="0" err="1"/>
              <a:t>undefinedundefined</a:t>
            </a:r>
            <a:r>
              <a:rPr lang="en-US" dirty="0"/>
              <a:t>”</a:t>
            </a:r>
          </a:p>
          <a:p>
            <a:pPr marL="45720" indent="0">
              <a:buNone/>
            </a:pPr>
            <a:r>
              <a:rPr lang="en-US" dirty="0"/>
              <a:t>var c=1+null; // 1+0=1</a:t>
            </a:r>
          </a:p>
          <a:p>
            <a:pPr marL="45720" indent="0">
              <a:buNone/>
            </a:pPr>
            <a:r>
              <a:rPr lang="en-US" dirty="0"/>
              <a:t>var d=1+undefined; // 1+ </a:t>
            </a:r>
            <a:r>
              <a:rPr lang="en-US" dirty="0" err="1"/>
              <a:t>NaN</a:t>
            </a:r>
            <a:r>
              <a:rPr lang="en-US" dirty="0"/>
              <a:t> = </a:t>
            </a:r>
            <a:r>
              <a:rPr lang="en-US" dirty="0" err="1"/>
              <a:t>NaN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var e=</a:t>
            </a:r>
            <a:r>
              <a:rPr lang="en-US" dirty="0" err="1"/>
              <a:t>true+null</a:t>
            </a:r>
            <a:r>
              <a:rPr lang="en-US" dirty="0"/>
              <a:t>; //1+0=1</a:t>
            </a:r>
          </a:p>
          <a:p>
            <a:pPr marL="45720" indent="0">
              <a:buNone/>
            </a:pPr>
            <a:r>
              <a:rPr lang="en-US" dirty="0"/>
              <a:t>var f=</a:t>
            </a:r>
            <a:r>
              <a:rPr lang="en-US" dirty="0" err="1"/>
              <a:t>true+undefined</a:t>
            </a:r>
            <a:r>
              <a:rPr lang="en-US" dirty="0"/>
              <a:t>; //1+NaN =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499091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Conversion of different types to Numbers</a:t>
            </a:r>
            <a:br>
              <a:rPr lang="en-IN" b="1" dirty="0"/>
            </a:br>
            <a:endParaRPr lang="en-IN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09750"/>
            <a:ext cx="6934200" cy="18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103613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Conversion of different types to Boolean</a:t>
            </a:r>
            <a:br>
              <a:rPr lang="en-IN" b="1" dirty="0"/>
            </a:b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57350"/>
            <a:ext cx="65759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1637922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Conversion of different types to Strings</a:t>
            </a:r>
            <a:br>
              <a:rPr lang="en-IN" b="1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7350"/>
            <a:ext cx="737266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3208220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Type Casting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/>
          </a:bodyPr>
          <a:lstStyle/>
          <a:p>
            <a:r>
              <a:rPr lang="en-US" dirty="0"/>
              <a:t>Global object in JavaScript provides methods for explicit type conversions. 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String to Integer casting  -  parseInt(“12”);  //12</a:t>
            </a:r>
          </a:p>
          <a:p>
            <a:pPr lvl="1"/>
            <a:r>
              <a:rPr lang="en-US" dirty="0"/>
              <a:t>String to Float casting -  parseFloat(“12.34”);  //12.34</a:t>
            </a:r>
          </a:p>
          <a:p>
            <a:pPr lvl="1"/>
            <a:r>
              <a:rPr lang="en-US" dirty="0"/>
              <a:t>Object to String casting  -  Object.toString();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4011697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Composite to Primitive Conversion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Object to Boolean</a:t>
            </a:r>
          </a:p>
          <a:p>
            <a:pPr marL="45720" indent="0">
              <a:buNone/>
            </a:pPr>
            <a:r>
              <a:rPr lang="en-US" dirty="0"/>
              <a:t>if (</a:t>
            </a:r>
            <a:r>
              <a:rPr lang="en-US" dirty="0" err="1"/>
              <a:t>document.body</a:t>
            </a:r>
            <a:r>
              <a:rPr lang="en-US" dirty="0"/>
              <a:t>) {….}</a:t>
            </a:r>
          </a:p>
          <a:p>
            <a:pPr lvl="1"/>
            <a:r>
              <a:rPr lang="en-US" dirty="0"/>
              <a:t>Here </a:t>
            </a:r>
            <a:r>
              <a:rPr lang="en-US" dirty="0" err="1"/>
              <a:t>document.body</a:t>
            </a:r>
            <a:r>
              <a:rPr lang="en-US" dirty="0"/>
              <a:t> is an Object in DOM which is converted to true or false</a:t>
            </a:r>
          </a:p>
          <a:p>
            <a:r>
              <a:rPr lang="en-US" dirty="0"/>
              <a:t>Example: Object to String</a:t>
            </a:r>
          </a:p>
          <a:p>
            <a:pPr marL="45720" indent="0">
              <a:buNone/>
            </a:pPr>
            <a:r>
              <a:rPr lang="da-DK" dirty="0"/>
              <a:t>var array1=[100];</a:t>
            </a:r>
          </a:p>
          <a:p>
            <a:pPr marL="45720" indent="0">
              <a:buNone/>
            </a:pPr>
            <a:r>
              <a:rPr lang="da-DK" dirty="0"/>
              <a:t>var str1 = (array1).toString();   //100</a:t>
            </a:r>
          </a:p>
          <a:p>
            <a:pPr marL="45720" indent="0">
              <a:buNone/>
            </a:pPr>
            <a:r>
              <a:rPr lang="da-DK" dirty="0"/>
              <a:t>var op=str1-50;</a:t>
            </a:r>
          </a:p>
          <a:p>
            <a:pPr marL="45720" indent="0">
              <a:buNone/>
            </a:pPr>
            <a:r>
              <a:rPr lang="da-DK" dirty="0"/>
              <a:t>document.write(op);   //50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4011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/>
              <a:t>&lt;script&gt; - Element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/>
              <a:t>To embed JavaScript in a webpage we need &lt;script&gt; tag which is a HTML element.</a:t>
            </a:r>
          </a:p>
          <a:p>
            <a:r>
              <a:rPr lang="en-US" dirty="0"/>
              <a:t>The script can be embedded inline to a page content or refer to an external script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Primitive Objects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/>
          </a:bodyPr>
          <a:lstStyle/>
          <a:p>
            <a:r>
              <a:rPr lang="en-US" dirty="0"/>
              <a:t>For primitive types – Number, Boolean and String an respective Objects are also available.</a:t>
            </a:r>
          </a:p>
          <a:p>
            <a:r>
              <a:rPr lang="en-US" dirty="0"/>
              <a:t>The Objects have properties and methods.</a:t>
            </a:r>
          </a:p>
          <a:p>
            <a:pPr marL="45720" indent="0">
              <a:buNone/>
            </a:pPr>
            <a:r>
              <a:rPr lang="en-US" dirty="0"/>
              <a:t>var addend=70;</a:t>
            </a:r>
          </a:p>
          <a:p>
            <a:pPr marL="45720" indent="0">
              <a:buNone/>
            </a:pPr>
            <a:r>
              <a:rPr lang="en-US" dirty="0"/>
              <a:t>var adder = new Number(50);</a:t>
            </a:r>
          </a:p>
          <a:p>
            <a:pPr marL="45720" indent="0">
              <a:buNone/>
            </a:pPr>
            <a:r>
              <a:rPr lang="en-US" dirty="0" err="1"/>
              <a:t>document.write</a:t>
            </a:r>
            <a:r>
              <a:rPr lang="en-US" dirty="0"/>
              <a:t>(typeof addend);  // Number</a:t>
            </a:r>
          </a:p>
          <a:p>
            <a:pPr marL="45720" indent="0">
              <a:buNone/>
            </a:pPr>
            <a:r>
              <a:rPr lang="en-US" dirty="0" err="1"/>
              <a:t>document.write</a:t>
            </a:r>
            <a:r>
              <a:rPr lang="en-US" dirty="0"/>
              <a:t>(typeof adder);  //  Object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4011697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JavaScript Operators</a:t>
            </a:r>
            <a:br>
              <a:rPr lang="en-IN" b="1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7350"/>
            <a:ext cx="77275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4011697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Comparison Operators </a:t>
            </a:r>
            <a:br>
              <a:rPr lang="en-IN" b="1" dirty="0"/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949"/>
            <a:ext cx="6781800" cy="31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5188960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Comparison Operators</a:t>
            </a:r>
            <a:br>
              <a:rPr lang="en-IN" b="1" dirty="0"/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9750"/>
            <a:ext cx="836141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31948175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Comparison Operators</a:t>
            </a:r>
            <a:br>
              <a:rPr lang="en-IN" b="1" dirty="0"/>
            </a:b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4950"/>
            <a:ext cx="6477000" cy="309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0433394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/>
              <a:t>Assignment Operators</a:t>
            </a:r>
            <a:br>
              <a:rPr lang="en-IN" b="1" dirty="0"/>
            </a:b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6750"/>
            <a:ext cx="6096000" cy="404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916648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Logical Operators</a:t>
            </a:r>
            <a:br>
              <a:rPr lang="en-IN" b="1" dirty="0"/>
            </a:b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52858"/>
            <a:ext cx="7939017" cy="28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916648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Type Conversion on non Boolean Types</a:t>
            </a:r>
            <a:br>
              <a:rPr lang="en-IN" b="1" dirty="0"/>
            </a:b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12636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18464787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Short-Circuit Evaluation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3074670"/>
          </a:xfrm>
        </p:spPr>
        <p:txBody>
          <a:bodyPr>
            <a:normAutofit/>
          </a:bodyPr>
          <a:lstStyle/>
          <a:p>
            <a:r>
              <a:rPr lang="en-US" dirty="0"/>
              <a:t>Incase of logical operators:</a:t>
            </a:r>
          </a:p>
          <a:p>
            <a:pPr lvl="1"/>
            <a:r>
              <a:rPr lang="en-US" dirty="0"/>
              <a:t>For &amp;&amp; operator –</a:t>
            </a:r>
          </a:p>
          <a:p>
            <a:pPr marL="502920" lvl="2" indent="0">
              <a:buNone/>
            </a:pPr>
            <a:r>
              <a:rPr lang="en-US" dirty="0"/>
              <a:t>false &amp;&amp; any code  - results in false</a:t>
            </a:r>
          </a:p>
          <a:p>
            <a:pPr marL="502920" lvl="2" indent="0">
              <a:buNone/>
            </a:pPr>
            <a:r>
              <a:rPr lang="en-US" dirty="0"/>
              <a:t>It is enough to check the first operand – short circuit</a:t>
            </a:r>
          </a:p>
          <a:p>
            <a:pPr lvl="1"/>
            <a:r>
              <a:rPr lang="en-US" dirty="0"/>
              <a:t>For || operator – </a:t>
            </a:r>
          </a:p>
          <a:p>
            <a:pPr marL="502920" lvl="2" indent="0">
              <a:buNone/>
            </a:pPr>
            <a:r>
              <a:rPr lang="en-US" dirty="0"/>
              <a:t>true || any code – results in true</a:t>
            </a:r>
          </a:p>
          <a:p>
            <a:pPr marL="502920" lvl="2" indent="0">
              <a:buNone/>
            </a:pPr>
            <a:r>
              <a:rPr lang="en-US" dirty="0"/>
              <a:t>It is enough to check the first operand – short circuit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6770933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Short-Circuit Logical Operator Demo</a:t>
            </a:r>
            <a:br>
              <a:rPr lang="en-IN" b="1" dirty="0"/>
            </a:b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7350"/>
            <a:ext cx="8458200" cy="115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57550"/>
            <a:ext cx="320657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</p:spTree>
    <p:extLst>
      <p:ext uri="{BB962C8B-B14F-4D97-AF65-F5344CB8AC3E}">
        <p14:creationId xmlns:p14="http://schemas.microsoft.com/office/powerpoint/2010/main" val="2159314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0C09F-0DD9-41DF-81BB-4DD6FD164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E342A2-A4E5-46FF-91E3-DADBF7EB4D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A14668-0D3D-48DC-8046-01AAFF0D22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698f68-e4a3-4119-8942-1798ec9a9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5480</TotalTime>
  <Words>3460</Words>
  <Application>Microsoft Office PowerPoint</Application>
  <PresentationFormat>On-screen Show (16:9)</PresentationFormat>
  <Paragraphs>595</Paragraphs>
  <Slides>147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48" baseType="lpstr">
      <vt:lpstr>Perspective</vt:lpstr>
      <vt:lpstr>JavaScript Introduction</vt:lpstr>
      <vt:lpstr>JavaScript Introduction </vt:lpstr>
      <vt:lpstr>JavaScript – Interpreted Language </vt:lpstr>
      <vt:lpstr>JavaScript Interpreted Language </vt:lpstr>
      <vt:lpstr>JavaScript Engine </vt:lpstr>
      <vt:lpstr>A Simple JavaScript Application  </vt:lpstr>
      <vt:lpstr>A Simple JavaScript Application  </vt:lpstr>
      <vt:lpstr>Augmenting a script in webpage </vt:lpstr>
      <vt:lpstr>&lt;script&gt; - Element </vt:lpstr>
      <vt:lpstr>Attributes of script Tag </vt:lpstr>
      <vt:lpstr>An Example of inline script </vt:lpstr>
      <vt:lpstr>Execution order of inline script </vt:lpstr>
      <vt:lpstr>Order of Execution of inline script </vt:lpstr>
      <vt:lpstr>Order of Execution of inline script </vt:lpstr>
      <vt:lpstr>An Example of external script </vt:lpstr>
      <vt:lpstr>External script </vt:lpstr>
      <vt:lpstr>Advantage of using external script </vt:lpstr>
      <vt:lpstr>&lt;noscript&gt; Element </vt:lpstr>
      <vt:lpstr>&lt;noscript&gt; Element </vt:lpstr>
      <vt:lpstr>Deferred Scripts </vt:lpstr>
      <vt:lpstr>External script </vt:lpstr>
      <vt:lpstr>External script </vt:lpstr>
      <vt:lpstr>Deferred script Demo </vt:lpstr>
      <vt:lpstr>Deferred script Demo </vt:lpstr>
      <vt:lpstr>Event-driven Scripts </vt:lpstr>
      <vt:lpstr>HTML Event executing JavaScript code </vt:lpstr>
      <vt:lpstr>HTML Event executing JavaScript code </vt:lpstr>
      <vt:lpstr>Event-driven Scripts </vt:lpstr>
      <vt:lpstr>HTML Event Attributes </vt:lpstr>
      <vt:lpstr>HTML Event executing JavaScript function </vt:lpstr>
      <vt:lpstr>HTML Event executing JavaScript function </vt:lpstr>
      <vt:lpstr>Dynamically Loaded Scripts </vt:lpstr>
      <vt:lpstr>Dynamically Loaded Scripts </vt:lpstr>
      <vt:lpstr>Dynamically Loaded Scripts </vt:lpstr>
      <vt:lpstr>JavaScript in URL </vt:lpstr>
      <vt:lpstr>JavaScript in URL </vt:lpstr>
      <vt:lpstr>JavaScript Basics </vt:lpstr>
      <vt:lpstr>Character Encoding </vt:lpstr>
      <vt:lpstr>Case Sensitivity </vt:lpstr>
      <vt:lpstr>Whitespaces and Semicolon </vt:lpstr>
      <vt:lpstr>Whitespaces and Semicolon </vt:lpstr>
      <vt:lpstr>No Semicolon </vt:lpstr>
      <vt:lpstr>Literals </vt:lpstr>
      <vt:lpstr>Integer Literals </vt:lpstr>
      <vt:lpstr>Integer Literals </vt:lpstr>
      <vt:lpstr>Floating-point Literals </vt:lpstr>
      <vt:lpstr>Floating-point Literals </vt:lpstr>
      <vt:lpstr>Boolean Literals </vt:lpstr>
      <vt:lpstr>String Literals </vt:lpstr>
      <vt:lpstr>String Literals </vt:lpstr>
      <vt:lpstr>Array Literals </vt:lpstr>
      <vt:lpstr>Array Literals </vt:lpstr>
      <vt:lpstr>Multi-Dimensional Arrays </vt:lpstr>
      <vt:lpstr>Regular Expression Literal </vt:lpstr>
      <vt:lpstr>Object Literals </vt:lpstr>
      <vt:lpstr>Object Literal </vt:lpstr>
      <vt:lpstr>Comments </vt:lpstr>
      <vt:lpstr>Reserved Words </vt:lpstr>
      <vt:lpstr>Reserved Words </vt:lpstr>
      <vt:lpstr>New Reserved Words </vt:lpstr>
      <vt:lpstr>Variables </vt:lpstr>
      <vt:lpstr>Variables </vt:lpstr>
      <vt:lpstr>Implicit Declaration </vt:lpstr>
      <vt:lpstr>Identifiers </vt:lpstr>
      <vt:lpstr>Weak Typing </vt:lpstr>
      <vt:lpstr>Weak Typing </vt:lpstr>
      <vt:lpstr>Memory and Garbage Collection </vt:lpstr>
      <vt:lpstr>Memory and Garbage Collection </vt:lpstr>
      <vt:lpstr>Memory and Garbage Collection </vt:lpstr>
      <vt:lpstr>Data Types </vt:lpstr>
      <vt:lpstr>Primitive Data Types </vt:lpstr>
      <vt:lpstr>Reference Types </vt:lpstr>
      <vt:lpstr>Data Types - Manipulation </vt:lpstr>
      <vt:lpstr>Value vs Reference Manipulation </vt:lpstr>
      <vt:lpstr>Primitive type </vt:lpstr>
      <vt:lpstr>Reference Manipulation </vt:lpstr>
      <vt:lpstr>Understanding null and undefined </vt:lpstr>
      <vt:lpstr>Understanding null and undefined </vt:lpstr>
      <vt:lpstr>Determining type </vt:lpstr>
      <vt:lpstr>Determining type </vt:lpstr>
      <vt:lpstr>Type Conversion </vt:lpstr>
      <vt:lpstr>Primitive Type Conversion </vt:lpstr>
      <vt:lpstr>Primitive Type Conversion </vt:lpstr>
      <vt:lpstr>Primitive Type Conversion </vt:lpstr>
      <vt:lpstr>Conversion of different types to Numbers </vt:lpstr>
      <vt:lpstr>Conversion of different types to Boolean </vt:lpstr>
      <vt:lpstr>Conversion of different types to Strings </vt:lpstr>
      <vt:lpstr>Type Casting </vt:lpstr>
      <vt:lpstr>Composite to Primitive Conversion </vt:lpstr>
      <vt:lpstr>Primitive Objects </vt:lpstr>
      <vt:lpstr>JavaScript Operators </vt:lpstr>
      <vt:lpstr>Comparison Operators  </vt:lpstr>
      <vt:lpstr>Comparison Operators </vt:lpstr>
      <vt:lpstr>Comparison Operators </vt:lpstr>
      <vt:lpstr>Assignment Operators </vt:lpstr>
      <vt:lpstr>Logical Operators </vt:lpstr>
      <vt:lpstr>Type Conversion on non Boolean Types </vt:lpstr>
      <vt:lpstr>Short-Circuit Evaluation </vt:lpstr>
      <vt:lpstr>Short-Circuit Logical Operator Demo </vt:lpstr>
      <vt:lpstr>Bitwise Operators  </vt:lpstr>
      <vt:lpstr>Combinational Operators  </vt:lpstr>
      <vt:lpstr>Other Operators </vt:lpstr>
      <vt:lpstr>Comma Operator </vt:lpstr>
      <vt:lpstr>Conditional Operator </vt:lpstr>
      <vt:lpstr>delete Operator </vt:lpstr>
      <vt:lpstr>delete Operator </vt:lpstr>
      <vt:lpstr>dot Operator </vt:lpstr>
      <vt:lpstr>in Operator </vt:lpstr>
      <vt:lpstr>instanceof Operator </vt:lpstr>
      <vt:lpstr>new Operator </vt:lpstr>
      <vt:lpstr>typeof Operator </vt:lpstr>
      <vt:lpstr>void Operator </vt:lpstr>
      <vt:lpstr>Statements </vt:lpstr>
      <vt:lpstr>Conditional statements - if</vt:lpstr>
      <vt:lpstr>Conditional statements – elseif ladder</vt:lpstr>
      <vt:lpstr>Conditional statement – nested if</vt:lpstr>
      <vt:lpstr>switch..case </vt:lpstr>
      <vt:lpstr>switch..case</vt:lpstr>
      <vt:lpstr>Looping statements - for </vt:lpstr>
      <vt:lpstr>Looping statement – for..in</vt:lpstr>
      <vt:lpstr>Looping statements – for..in </vt:lpstr>
      <vt:lpstr>Looping statements – for..in </vt:lpstr>
      <vt:lpstr>Looping statement – for each..in</vt:lpstr>
      <vt:lpstr>Looping statement – for each..in</vt:lpstr>
      <vt:lpstr>Looping statement – while</vt:lpstr>
      <vt:lpstr>Looping statement – do..while</vt:lpstr>
      <vt:lpstr>Loop or block interrupts </vt:lpstr>
      <vt:lpstr>break </vt:lpstr>
      <vt:lpstr>break using label </vt:lpstr>
      <vt:lpstr>continue statement </vt:lpstr>
      <vt:lpstr>with statement </vt:lpstr>
      <vt:lpstr>with statement </vt:lpstr>
      <vt:lpstr>JavaScript Pop-up boxes </vt:lpstr>
      <vt:lpstr>JavaScript Pop-up box – alert() </vt:lpstr>
      <vt:lpstr>JavaScript Pop-up box – confirm() </vt:lpstr>
      <vt:lpstr>JavaScript Pop-up box – confirm() </vt:lpstr>
      <vt:lpstr>JavaScript Pop-up box – prompt() </vt:lpstr>
      <vt:lpstr>Exercises</vt:lpstr>
      <vt:lpstr>Use the correct assignment operator that will result in x being 50 (same as x = x * y).</vt:lpstr>
      <vt:lpstr>Alert "John" by extracting information from the person object</vt:lpstr>
      <vt:lpstr>Add the following property and value to the person object: country: Norway.</vt:lpstr>
      <vt:lpstr>Create an object called person with name = John, age = 50. Then, access the object to alert("John is 50").</vt:lpstr>
      <vt:lpstr>PowerPoint Presentation</vt:lpstr>
      <vt:lpstr>PowerPoint Presentation</vt:lpstr>
      <vt:lpstr>PowerPoint Presentation</vt:lpstr>
      <vt:lpstr>Use the splice() method to remove "Orange" and "Apple" from fruits.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324</cp:revision>
  <dcterms:created xsi:type="dcterms:W3CDTF">2006-08-16T00:00:00Z</dcterms:created>
  <dcterms:modified xsi:type="dcterms:W3CDTF">2020-08-22T06:31:14Z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