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52"/>
  </p:notesMasterIdLst>
  <p:sldIdLst>
    <p:sldId id="256" r:id="rId5"/>
    <p:sldId id="342" r:id="rId6"/>
    <p:sldId id="285" r:id="rId7"/>
    <p:sldId id="464" r:id="rId8"/>
    <p:sldId id="504" r:id="rId9"/>
    <p:sldId id="439" r:id="rId10"/>
    <p:sldId id="468" r:id="rId11"/>
    <p:sldId id="467" r:id="rId12"/>
    <p:sldId id="505" r:id="rId13"/>
    <p:sldId id="471" r:id="rId14"/>
    <p:sldId id="466" r:id="rId15"/>
    <p:sldId id="469" r:id="rId16"/>
    <p:sldId id="470" r:id="rId17"/>
    <p:sldId id="472" r:id="rId18"/>
    <p:sldId id="465" r:id="rId19"/>
    <p:sldId id="476" r:id="rId20"/>
    <p:sldId id="477" r:id="rId21"/>
    <p:sldId id="440" r:id="rId22"/>
    <p:sldId id="473" r:id="rId23"/>
    <p:sldId id="474" r:id="rId24"/>
    <p:sldId id="475" r:id="rId25"/>
    <p:sldId id="479" r:id="rId26"/>
    <p:sldId id="478" r:id="rId27"/>
    <p:sldId id="480" r:id="rId28"/>
    <p:sldId id="481" r:id="rId29"/>
    <p:sldId id="482" r:id="rId30"/>
    <p:sldId id="484" r:id="rId31"/>
    <p:sldId id="483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4" r:id="rId41"/>
    <p:sldId id="493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6B218-6D30-4695-6181-7D58849D2FC5}" v="2" dt="2020-09-03T12:20:18.804"/>
    <p1510:client id="{D71F4250-9563-4E93-B710-4D75E653852F}" v="2" dt="2020-09-03T15:40:49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 verma" userId="S::sanjana.verma2019@vitstudent.ac.in::6ef09ee7-431a-49b7-b835-13b654a91cca" providerId="AD" clId="Web-{18C6B218-6D30-4695-6181-7D58849D2FC5}"/>
    <pc:docChg chg="modSld">
      <pc:chgData name="sanjana verma" userId="S::sanjana.verma2019@vitstudent.ac.in::6ef09ee7-431a-49b7-b835-13b654a91cca" providerId="AD" clId="Web-{18C6B218-6D30-4695-6181-7D58849D2FC5}" dt="2020-09-03T12:20:18.804" v="1" actId="1076"/>
      <pc:docMkLst>
        <pc:docMk/>
      </pc:docMkLst>
      <pc:sldChg chg="modSp">
        <pc:chgData name="sanjana verma" userId="S::sanjana.verma2019@vitstudent.ac.in::6ef09ee7-431a-49b7-b835-13b654a91cca" providerId="AD" clId="Web-{18C6B218-6D30-4695-6181-7D58849D2FC5}" dt="2020-09-03T12:20:18.804" v="1" actId="1076"/>
        <pc:sldMkLst>
          <pc:docMk/>
          <pc:sldMk cId="2247623159" sldId="468"/>
        </pc:sldMkLst>
        <pc:picChg chg="mod">
          <ac:chgData name="sanjana verma" userId="S::sanjana.verma2019@vitstudent.ac.in::6ef09ee7-431a-49b7-b835-13b654a91cca" providerId="AD" clId="Web-{18C6B218-6D30-4695-6181-7D58849D2FC5}" dt="2020-09-03T12:20:18.804" v="1" actId="1076"/>
          <ac:picMkLst>
            <pc:docMk/>
            <pc:sldMk cId="2247623159" sldId="468"/>
            <ac:picMk id="3074" creationId="{00000000-0000-0000-0000-000000000000}"/>
          </ac:picMkLst>
        </pc:picChg>
      </pc:sldChg>
    </pc:docChg>
  </pc:docChgLst>
  <pc:docChgLst>
    <pc:chgData name="DIVYA SHREE S" userId="S::divyashree.s2019@vitstudent.ac.in::e5f22140-4c67-4f8d-83fb-0f7d6fdb9534" providerId="AD" clId="Web-{D71F4250-9563-4E93-B710-4D75E653852F}"/>
    <pc:docChg chg="modSld">
      <pc:chgData name="DIVYA SHREE S" userId="S::divyashree.s2019@vitstudent.ac.in::e5f22140-4c67-4f8d-83fb-0f7d6fdb9534" providerId="AD" clId="Web-{D71F4250-9563-4E93-B710-4D75E653852F}" dt="2020-09-03T15:40:49.182" v="1" actId="1076"/>
      <pc:docMkLst>
        <pc:docMk/>
      </pc:docMkLst>
      <pc:sldChg chg="modSp">
        <pc:chgData name="DIVYA SHREE S" userId="S::divyashree.s2019@vitstudent.ac.in::e5f22140-4c67-4f8d-83fb-0f7d6fdb9534" providerId="AD" clId="Web-{D71F4250-9563-4E93-B710-4D75E653852F}" dt="2020-09-03T15:40:49.182" v="1" actId="1076"/>
        <pc:sldMkLst>
          <pc:docMk/>
          <pc:sldMk cId="3744312850" sldId="499"/>
        </pc:sldMkLst>
        <pc:picChg chg="mod">
          <ac:chgData name="DIVYA SHREE S" userId="S::divyashree.s2019@vitstudent.ac.in::e5f22140-4c67-4f8d-83fb-0f7d6fdb9534" providerId="AD" clId="Web-{D71F4250-9563-4E93-B710-4D75E653852F}" dt="2020-09-03T15:40:49.182" v="1" actId="1076"/>
          <ac:picMkLst>
            <pc:docMk/>
            <pc:sldMk cId="3744312850" sldId="499"/>
            <ac:picMk id="3072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5163-A203-4561-86E2-D5D00C327B98}" type="datetime1">
              <a:rPr lang="en-US" smtClean="0"/>
              <a:t>9/3/2020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Prof Maheswari S VIT Chennai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D50-92D3-4546-A30B-1205EB86A20C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FD4E-1C83-4D02-B7A3-AD2C46694B6E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785A-75B5-4591-81EB-A2C85F79FE88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FA0-6145-4CE5-A00F-03D3FA38A8A4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94F-4FDB-4124-8991-ED90A44A8D86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7E38-DCCC-40A9-A3FD-343EA1CD071E}" type="datetime1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916-A858-45ED-BE33-DEC28FB6810A}" type="datetime1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C1A2-6414-44B2-BF44-EEF167D64CEA}" type="datetime1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F2FE-E84F-482F-9CD5-037EC55702B5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930-F8D5-49F5-A661-B95620C968FC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562262E-2FCE-4167-83A3-557126F4CA26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Prof Maheswari S VIT Chennai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Document Object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Node Properties Demo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5350"/>
            <a:ext cx="7467600" cy="370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Node Properties Demo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4200"/>
            <a:ext cx="5357813" cy="376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864200"/>
            <a:ext cx="1438395" cy="163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2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Node Properties Demo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0" y="819150"/>
            <a:ext cx="6504470" cy="382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Node Properties Demo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1550"/>
            <a:ext cx="786161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Node Methods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6" y="1123950"/>
            <a:ext cx="827761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5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Checking for parent node and child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2550"/>
            <a:ext cx="3352800" cy="352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60" y="1352550"/>
            <a:ext cx="2222384" cy="176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2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Element Collections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95" y="1581150"/>
            <a:ext cx="764165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9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Element Collections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8750"/>
            <a:ext cx="6082511" cy="265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48150"/>
            <a:ext cx="5467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Finding Specific Elements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/>
          </a:bodyPr>
          <a:lstStyle/>
          <a:p>
            <a:r>
              <a:rPr lang="en-US" err="1"/>
              <a:t>getElementsByName</a:t>
            </a:r>
            <a:r>
              <a:rPr lang="en-US"/>
              <a:t>() – </a:t>
            </a:r>
          </a:p>
          <a:p>
            <a:pPr lvl="1"/>
            <a:r>
              <a:rPr lang="en-US"/>
              <a:t>Static function</a:t>
            </a:r>
          </a:p>
          <a:p>
            <a:pPr lvl="1"/>
            <a:r>
              <a:rPr lang="en-US"/>
              <a:t>Older HTML documents use name instead of id.</a:t>
            </a:r>
          </a:p>
          <a:p>
            <a:pPr lvl="1"/>
            <a:r>
              <a:rPr lang="en-US"/>
              <a:t>Multiple tags can have the same name. Ex. &lt;</a:t>
            </a:r>
            <a:r>
              <a:rPr lang="en-US" err="1"/>
              <a:t>img</a:t>
            </a:r>
            <a:r>
              <a:rPr lang="en-US"/>
              <a:t>&gt; and &lt;form&gt; can have the same name.</a:t>
            </a:r>
          </a:p>
          <a:p>
            <a:pPr lvl="1"/>
            <a:r>
              <a:rPr lang="en-US"/>
              <a:t>This method return a list of nodes rather than a single node.</a:t>
            </a:r>
          </a:p>
          <a:p>
            <a:pPr lvl="1"/>
            <a:r>
              <a:rPr lang="en-US"/>
              <a:t>name is not unique as id.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Finding Specific Elements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varList</a:t>
            </a:r>
            <a:r>
              <a:rPr lang="en-US"/>
              <a:t> = </a:t>
            </a:r>
            <a:r>
              <a:rPr lang="en-US" err="1"/>
              <a:t>document.getElementsByName</a:t>
            </a:r>
            <a:r>
              <a:rPr lang="en-US"/>
              <a:t>('</a:t>
            </a:r>
            <a:r>
              <a:rPr lang="en-US" err="1"/>
              <a:t>myp</a:t>
            </a:r>
            <a:r>
              <a:rPr lang="en-US"/>
              <a:t>');</a:t>
            </a:r>
          </a:p>
          <a:p>
            <a:pPr marL="0" indent="0">
              <a:buNone/>
            </a:pPr>
            <a:r>
              <a:rPr lang="en-US"/>
              <a:t>for (var i = 0; i &lt; </a:t>
            </a:r>
            <a:r>
              <a:rPr lang="en-US" err="1"/>
              <a:t>varList.length</a:t>
            </a:r>
            <a:r>
              <a:rPr lang="en-US"/>
              <a:t>; i++)</a:t>
            </a:r>
          </a:p>
          <a:p>
            <a:pPr marL="0" indent="0">
              <a:buNone/>
            </a:pPr>
            <a:r>
              <a:rPr lang="en-US"/>
              <a:t>alert(</a:t>
            </a:r>
            <a:r>
              <a:rPr lang="en-US" err="1"/>
              <a:t>varList.item</a:t>
            </a:r>
            <a:r>
              <a:rPr lang="en-US"/>
              <a:t>(i).</a:t>
            </a:r>
            <a:r>
              <a:rPr lang="en-US" err="1"/>
              <a:t>nodeName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_________________________________</a:t>
            </a:r>
          </a:p>
          <a:p>
            <a:pPr marL="0" indent="0">
              <a:buNone/>
            </a:pPr>
            <a:r>
              <a:rPr lang="en-US" err="1"/>
              <a:t>varList</a:t>
            </a:r>
            <a:r>
              <a:rPr lang="en-US"/>
              <a:t> = </a:t>
            </a:r>
            <a:r>
              <a:rPr lang="en-US" err="1"/>
              <a:t>document.getElementsByName</a:t>
            </a:r>
            <a:r>
              <a:rPr lang="en-US"/>
              <a:t>('</a:t>
            </a:r>
            <a:r>
              <a:rPr lang="en-US" err="1"/>
              <a:t>myp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for (var i = 0; i &lt;</a:t>
            </a:r>
            <a:r>
              <a:rPr lang="en-US" err="1"/>
              <a:t>varList.length</a:t>
            </a:r>
            <a:r>
              <a:rPr lang="en-US"/>
              <a:t>; i++)</a:t>
            </a:r>
          </a:p>
          <a:p>
            <a:pPr marL="0" indent="0">
              <a:buNone/>
            </a:pPr>
            <a:r>
              <a:rPr lang="en-US"/>
              <a:t>alert(</a:t>
            </a:r>
            <a:r>
              <a:rPr lang="en-US" err="1"/>
              <a:t>varList</a:t>
            </a:r>
            <a:r>
              <a:rPr lang="en-US"/>
              <a:t>[i].</a:t>
            </a:r>
            <a:r>
              <a:rPr lang="en-US" err="1"/>
              <a:t>nodeName</a:t>
            </a:r>
            <a:r>
              <a:rPr lang="en-US"/>
              <a:t>);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Document Object Model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9150"/>
            <a:ext cx="73152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DOM Tree</a:t>
            </a:r>
          </a:p>
          <a:p>
            <a:r>
              <a:rPr lang="en-US"/>
              <a:t>Types of DOM Nodes for HTML</a:t>
            </a:r>
          </a:p>
          <a:p>
            <a:r>
              <a:rPr lang="en-US"/>
              <a:t>DOM Node Properties</a:t>
            </a:r>
          </a:p>
          <a:p>
            <a:r>
              <a:rPr lang="en-US"/>
              <a:t>DOM Node Methods</a:t>
            </a:r>
          </a:p>
          <a:p>
            <a:r>
              <a:rPr lang="en-US"/>
              <a:t>Checking for parent and child nodes</a:t>
            </a:r>
          </a:p>
          <a:p>
            <a:r>
              <a:rPr lang="en-US"/>
              <a:t>Element Collection</a:t>
            </a:r>
          </a:p>
          <a:p>
            <a:r>
              <a:rPr lang="en-US"/>
              <a:t>Finding specific elements</a:t>
            </a:r>
          </a:p>
          <a:p>
            <a:r>
              <a:rPr lang="en-US"/>
              <a:t>Creating Nodes</a:t>
            </a:r>
          </a:p>
          <a:p>
            <a:r>
              <a:rPr lang="en-US"/>
              <a:t>Appending and Inserting Nodes</a:t>
            </a:r>
          </a:p>
          <a:p>
            <a:r>
              <a:rPr lang="en-US"/>
              <a:t>Copying Nodes</a:t>
            </a:r>
          </a:p>
          <a:p>
            <a:r>
              <a:rPr lang="en-US"/>
              <a:t>Deleting or Replacing Nodes</a:t>
            </a:r>
          </a:p>
          <a:p>
            <a:r>
              <a:rPr lang="en-US"/>
              <a:t>Methods for manipulating </a:t>
            </a:r>
            <a:r>
              <a:rPr lang="en-US" err="1"/>
              <a:t>TextNode</a:t>
            </a:r>
            <a:endParaRPr lang="en-US"/>
          </a:p>
          <a:p>
            <a:r>
              <a:rPr lang="en-US"/>
              <a:t>Attribute Manipulation</a:t>
            </a:r>
          </a:p>
          <a:p>
            <a:r>
              <a:rPr lang="en-US"/>
              <a:t>DOM and CSS</a:t>
            </a:r>
          </a:p>
          <a:p>
            <a:r>
              <a:rPr lang="en-US"/>
              <a:t>Additional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Finding Specific Elements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/>
          </a:bodyPr>
          <a:lstStyle/>
          <a:p>
            <a:r>
              <a:rPr lang="en-US" err="1"/>
              <a:t>getElementsByTagName</a:t>
            </a:r>
            <a:r>
              <a:rPr lang="en-US"/>
              <a:t>() – </a:t>
            </a:r>
          </a:p>
          <a:p>
            <a:pPr lvl="1"/>
            <a:r>
              <a:rPr lang="en-US"/>
              <a:t>The method returns a list of all the tags in the document that are of the type passed as the parameter.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varallp</a:t>
            </a:r>
            <a:r>
              <a:rPr lang="en-US"/>
              <a:t> = </a:t>
            </a:r>
            <a:r>
              <a:rPr lang="en-US" err="1"/>
              <a:t>document.getElementsByTagName</a:t>
            </a:r>
            <a:r>
              <a:rPr lang="en-US"/>
              <a:t>('p');</a:t>
            </a:r>
          </a:p>
          <a:p>
            <a:pPr lvl="1"/>
            <a:r>
              <a:rPr lang="en-US"/>
              <a:t>It is possible to find elements within other elements. </a:t>
            </a:r>
          </a:p>
          <a:p>
            <a:pPr lvl="1"/>
            <a:r>
              <a:rPr lang="en-US"/>
              <a:t>For example, you might want to find a particular paragraph and then find the &lt;</a:t>
            </a:r>
            <a:r>
              <a:rPr lang="en-US" b="1" err="1"/>
              <a:t>em</a:t>
            </a:r>
            <a:r>
              <a:rPr lang="en-US"/>
              <a:t>&gt; tags within:</a:t>
            </a:r>
          </a:p>
          <a:p>
            <a:pPr marL="0" indent="0">
              <a:buNone/>
            </a:pPr>
            <a:r>
              <a:rPr lang="en-US"/>
              <a:t>	para1 = </a:t>
            </a:r>
            <a:r>
              <a:rPr lang="en-US" err="1"/>
              <a:t>document.getElementById</a:t>
            </a:r>
            <a:r>
              <a:rPr lang="en-US"/>
              <a:t>('p1');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emele</a:t>
            </a:r>
            <a:r>
              <a:rPr lang="en-US"/>
              <a:t> = para1.getElementsByTagName('</a:t>
            </a:r>
            <a:r>
              <a:rPr lang="en-US" err="1"/>
              <a:t>em</a:t>
            </a:r>
            <a:r>
              <a:rPr lang="en-US"/>
              <a:t>');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Creating Nodes – document methods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90650"/>
            <a:ext cx="8051237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Creating a node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/>
              <a:t>//New heading node created</a:t>
            </a:r>
          </a:p>
          <a:p>
            <a:pPr marL="45720" indent="0">
              <a:buNone/>
            </a:pPr>
            <a:r>
              <a:rPr lang="en-US"/>
              <a:t>var </a:t>
            </a:r>
            <a:r>
              <a:rPr lang="en-US" err="1"/>
              <a:t>newelementnode</a:t>
            </a:r>
            <a:r>
              <a:rPr lang="en-US"/>
              <a:t> = </a:t>
            </a:r>
            <a:r>
              <a:rPr lang="en-US" err="1"/>
              <a:t>document.createElement</a:t>
            </a:r>
            <a:r>
              <a:rPr lang="en-US"/>
              <a:t>(“h1”);</a:t>
            </a:r>
          </a:p>
          <a:p>
            <a:pPr marL="45720" indent="0">
              <a:buNone/>
            </a:pPr>
            <a:r>
              <a:rPr lang="en-US"/>
              <a:t>//New text node for the heading created</a:t>
            </a:r>
          </a:p>
          <a:p>
            <a:pPr marL="45720" indent="0">
              <a:buNone/>
            </a:pPr>
            <a:r>
              <a:rPr lang="en-US"/>
              <a:t>var </a:t>
            </a:r>
            <a:r>
              <a:rPr lang="en-US" err="1"/>
              <a:t>newtextnode</a:t>
            </a:r>
            <a:r>
              <a:rPr lang="en-US"/>
              <a:t> = </a:t>
            </a:r>
            <a:r>
              <a:rPr lang="en-US" err="1"/>
              <a:t>document.createTextNode</a:t>
            </a:r>
            <a:r>
              <a:rPr lang="en-US"/>
              <a:t>(“New text added”);</a:t>
            </a:r>
          </a:p>
          <a:p>
            <a:pPr marL="45720" indent="0">
              <a:buNone/>
            </a:pPr>
            <a:r>
              <a:rPr lang="en-US"/>
              <a:t>//The two objects needs to be linked</a:t>
            </a:r>
          </a:p>
          <a:p>
            <a:r>
              <a:rPr lang="en-US"/>
              <a:t>appendChild() – appends a child node to the node referencing it.</a:t>
            </a:r>
          </a:p>
          <a:p>
            <a:r>
              <a:rPr lang="en-US"/>
              <a:t>insertBefore() – inserts the new child before the referenced child</a:t>
            </a:r>
          </a:p>
          <a:p>
            <a:pPr marL="45720" indent="0">
              <a:buNone/>
            </a:pPr>
            <a:r>
              <a:rPr lang="en-US" err="1"/>
              <a:t>newelementnode.appendChild</a:t>
            </a:r>
            <a:r>
              <a:rPr lang="en-US"/>
              <a:t>(</a:t>
            </a:r>
            <a:r>
              <a:rPr lang="en-US" err="1"/>
              <a:t>newtextnode</a:t>
            </a:r>
            <a:r>
              <a:rPr lang="en-US"/>
              <a:t>);</a:t>
            </a:r>
          </a:p>
          <a:p>
            <a:pPr marL="45720" indent="0">
              <a:buNone/>
            </a:pPr>
            <a:r>
              <a:rPr lang="en-US" err="1"/>
              <a:t>parentNode.insertBefore</a:t>
            </a:r>
            <a:r>
              <a:rPr lang="en-US"/>
              <a:t>(</a:t>
            </a:r>
            <a:r>
              <a:rPr lang="en-US" err="1"/>
              <a:t>newNode</a:t>
            </a:r>
            <a:r>
              <a:rPr lang="en-US"/>
              <a:t>, </a:t>
            </a:r>
            <a:r>
              <a:rPr lang="en-US" err="1"/>
              <a:t>existingNode</a:t>
            </a:r>
            <a:r>
              <a:rPr lang="en-US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5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appendChild() 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550"/>
            <a:ext cx="650733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71550"/>
            <a:ext cx="1924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insertBefore() 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2950"/>
            <a:ext cx="8001000" cy="388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insertBefore() 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42" y="857250"/>
            <a:ext cx="3595099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24150"/>
            <a:ext cx="3134385" cy="18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3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Copying Nodes – cloneNode()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5350"/>
            <a:ext cx="653415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95350"/>
            <a:ext cx="2181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66925"/>
            <a:ext cx="21907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Deleting and Replacing nodes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/>
              <a:t>//deleting nodes</a:t>
            </a:r>
          </a:p>
          <a:p>
            <a:pPr marL="45720" indent="0">
              <a:buNone/>
            </a:pPr>
            <a:r>
              <a:rPr lang="en-US" err="1"/>
              <a:t>currentobject.removeChild</a:t>
            </a:r>
            <a:r>
              <a:rPr lang="en-US"/>
              <a:t>(</a:t>
            </a:r>
            <a:r>
              <a:rPr lang="en-US" err="1"/>
              <a:t>currentobject.lastChild</a:t>
            </a:r>
            <a:r>
              <a:rPr lang="en-US"/>
              <a:t>);</a:t>
            </a:r>
          </a:p>
          <a:p>
            <a:pPr marL="45720" indent="0">
              <a:buNone/>
            </a:pPr>
            <a:r>
              <a:rPr lang="en-US"/>
              <a:t>//Replacing nodes</a:t>
            </a:r>
          </a:p>
          <a:p>
            <a:pPr marL="45720" indent="0">
              <a:buNone/>
            </a:pPr>
            <a:r>
              <a:rPr lang="en-US" err="1"/>
              <a:t>parentNode.replaceChild</a:t>
            </a:r>
            <a:r>
              <a:rPr lang="en-US"/>
              <a:t>(</a:t>
            </a:r>
            <a:r>
              <a:rPr lang="en-US" err="1"/>
              <a:t>newChild</a:t>
            </a:r>
            <a:r>
              <a:rPr lang="en-US"/>
              <a:t>, </a:t>
            </a:r>
            <a:r>
              <a:rPr lang="en-US" err="1"/>
              <a:t>oldChild</a:t>
            </a:r>
            <a:r>
              <a:rPr lang="en-US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Deleting and Replacing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3950"/>
            <a:ext cx="567193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8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Deleting and Replacing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47750"/>
            <a:ext cx="617762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Document Object Model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/>
              <a:t>An object model defines the interface to the various aspects of the browser and the document that can be manipulated by JavaScript.</a:t>
            </a:r>
          </a:p>
          <a:p>
            <a:r>
              <a:rPr lang="en-US"/>
              <a:t>The DOM provides an application programming interface (API) that exposes the entirety of a Web page (including tags, attributes, style, and content) to a programming language like JavaScript.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Deleting and Replacing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104900"/>
            <a:ext cx="86010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3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Deleting and Replacing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95350"/>
            <a:ext cx="29432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4150"/>
            <a:ext cx="29527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07" y="2724150"/>
            <a:ext cx="3430233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9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Methods to Manipulate </a:t>
            </a:r>
            <a:r>
              <a:rPr lang="en-IN" b="1" err="1"/>
              <a:t>TextNodes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6350"/>
            <a:ext cx="7391400" cy="307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2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appendData</a:t>
            </a:r>
            <a:r>
              <a:rPr lang="en-IN" b="1"/>
              <a:t>()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666750"/>
            <a:ext cx="6134101" cy="398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3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appendData</a:t>
            </a:r>
            <a:r>
              <a:rPr lang="en-IN" b="1"/>
              <a:t>()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71550"/>
            <a:ext cx="3962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57157"/>
            <a:ext cx="39433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33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Attribute Manipulation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/>
          </a:bodyPr>
          <a:lstStyle/>
          <a:p>
            <a:r>
              <a:rPr lang="en-US" b="1" err="1"/>
              <a:t>getAttribute</a:t>
            </a:r>
            <a:r>
              <a:rPr lang="en-US" b="1"/>
              <a:t>(name)</a:t>
            </a:r>
            <a:endParaRPr lang="en-US"/>
          </a:p>
          <a:p>
            <a:r>
              <a:rPr lang="en-US" b="1" err="1"/>
              <a:t>setAttribute</a:t>
            </a:r>
            <a:r>
              <a:rPr lang="en-US" b="1"/>
              <a:t>(</a:t>
            </a:r>
            <a:r>
              <a:rPr lang="en-US" b="1" err="1"/>
              <a:t>attributename</a:t>
            </a:r>
            <a:r>
              <a:rPr lang="en-US" b="1"/>
              <a:t>, </a:t>
            </a:r>
            <a:r>
              <a:rPr lang="en-US" b="1" err="1"/>
              <a:t>attributevalue</a:t>
            </a:r>
            <a:r>
              <a:rPr lang="en-US" b="1"/>
              <a:t>)</a:t>
            </a:r>
            <a:endParaRPr lang="en-US"/>
          </a:p>
          <a:p>
            <a:r>
              <a:rPr lang="en-US" b="1" err="1"/>
              <a:t>removeAttribute</a:t>
            </a:r>
            <a:r>
              <a:rPr lang="en-US" b="1"/>
              <a:t>(</a:t>
            </a:r>
            <a:r>
              <a:rPr lang="en-US" b="1" err="1"/>
              <a:t>attributeName</a:t>
            </a:r>
            <a:r>
              <a:rPr lang="en-US" b="1"/>
              <a:t>)</a:t>
            </a:r>
          </a:p>
          <a:p>
            <a:r>
              <a:rPr lang="en-US" b="1" err="1"/>
              <a:t>hasAttributes</a:t>
            </a:r>
            <a:r>
              <a:rPr lang="en-US" b="1"/>
              <a:t>()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8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Attribute Manipulation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00100"/>
            <a:ext cx="4495800" cy="391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5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Attribute Manipulation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33513"/>
            <a:ext cx="79438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60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Attribute Manipulation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47750"/>
            <a:ext cx="6257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183429"/>
            <a:ext cx="62198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333750"/>
            <a:ext cx="62865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60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DOM and CSS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685799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DOM supports manipulation of CSS values.</a:t>
            </a:r>
          </a:p>
          <a:p>
            <a:r>
              <a:rPr lang="en-US" b="1"/>
              <a:t>For CSS property DOM has a corresponding DOM property.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DOM Tree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28750"/>
            <a:ext cx="3571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28751"/>
            <a:ext cx="4191000" cy="300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85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and CSS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1" y="781476"/>
            <a:ext cx="7179219" cy="39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6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DOM and CSS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76425"/>
            <a:ext cx="50101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52750"/>
            <a:ext cx="4981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6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Additional Properties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124199"/>
          </a:xfrm>
        </p:spPr>
        <p:txBody>
          <a:bodyPr>
            <a:normAutofit/>
          </a:bodyPr>
          <a:lstStyle/>
          <a:p>
            <a:r>
              <a:rPr lang="en-US" b="1" err="1"/>
              <a:t>innerHTML</a:t>
            </a:r>
            <a:r>
              <a:rPr lang="en-US" b="1"/>
              <a:t> - Holds a string representing the HTML contained by an element.</a:t>
            </a:r>
          </a:p>
          <a:p>
            <a:r>
              <a:rPr lang="en-US" b="1" err="1"/>
              <a:t>innerText</a:t>
            </a:r>
            <a:r>
              <a:rPr lang="en-US" b="1"/>
              <a:t> – Similar to </a:t>
            </a:r>
            <a:r>
              <a:rPr lang="en-US" b="1" err="1"/>
              <a:t>innerHTML</a:t>
            </a:r>
            <a:r>
              <a:rPr lang="en-US" b="1"/>
              <a:t>. But returns only as text. This text cannot be rendered on the screen.</a:t>
            </a:r>
          </a:p>
          <a:p>
            <a:r>
              <a:rPr lang="en-US" b="1" err="1"/>
              <a:t>outerHTML</a:t>
            </a:r>
            <a:r>
              <a:rPr lang="en-US" b="1"/>
              <a:t> -  To get the source of an element at runtime and to replace the source code of an element with HTML formatted text.</a:t>
            </a:r>
          </a:p>
          <a:p>
            <a:r>
              <a:rPr lang="en-US" b="1" err="1"/>
              <a:t>outerText</a:t>
            </a:r>
            <a:r>
              <a:rPr lang="en-US" b="1"/>
              <a:t> – Similar to </a:t>
            </a:r>
            <a:r>
              <a:rPr lang="en-US" b="1" err="1"/>
              <a:t>outerHTML</a:t>
            </a:r>
            <a:r>
              <a:rPr lang="en-US" b="1"/>
              <a:t> but replaced at runtime as plain text.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4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innerHTML</a:t>
            </a:r>
            <a:r>
              <a:rPr lang="en-IN" b="1"/>
              <a:t>, </a:t>
            </a:r>
            <a:r>
              <a:rPr lang="en-IN" b="1" err="1"/>
              <a:t>innerText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85" y="775147"/>
            <a:ext cx="6072187" cy="393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2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innerHTML</a:t>
            </a:r>
            <a:r>
              <a:rPr lang="en-IN" b="1"/>
              <a:t>, </a:t>
            </a:r>
            <a:r>
              <a:rPr lang="en-IN" b="1" err="1"/>
              <a:t>innerText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95350"/>
            <a:ext cx="25532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47913"/>
            <a:ext cx="5109450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outerHTML</a:t>
            </a:r>
            <a:r>
              <a:rPr lang="en-IN" b="1"/>
              <a:t>, </a:t>
            </a:r>
            <a:r>
              <a:rPr lang="en-IN" b="1" err="1"/>
              <a:t>outerText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66749"/>
            <a:ext cx="6172200" cy="399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2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outerHTML</a:t>
            </a:r>
            <a:r>
              <a:rPr lang="en-IN" b="1"/>
              <a:t>, </a:t>
            </a:r>
            <a:r>
              <a:rPr lang="en-IN" b="1" err="1"/>
              <a:t>outerText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16839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52750"/>
            <a:ext cx="397042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9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REFERENCES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/>
              <a:t>Alexei White, JavaScript Programmer’s Reference, </a:t>
            </a:r>
            <a:r>
              <a:rPr lang="en-US" err="1"/>
              <a:t>Wrox</a:t>
            </a:r>
            <a:r>
              <a:rPr lang="en-US"/>
              <a:t>, ISBN:978-81-265-2363-4</a:t>
            </a:r>
          </a:p>
          <a:p>
            <a:r>
              <a:rPr lang="en-US"/>
              <a:t>Thomas Powell, Fritz Schneider, The Complete Reference – JavaScript Second Edition, TATA McGraw Hill Edition, ISBN-10: 0-07-059027-4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6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61950"/>
            <a:ext cx="62198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59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Types of DOM Nodes for HTML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4" y="1504950"/>
            <a:ext cx="823768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Example of DOM Element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466850"/>
            <a:ext cx="4197453" cy="342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28750"/>
            <a:ext cx="1371600" cy="168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2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DOM Node Properties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3513"/>
            <a:ext cx="7772400" cy="313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2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/>
              <a:t>Returned integer	Node type Constant</a:t>
            </a:r>
          </a:p>
          <a:p>
            <a:pPr marL="45720" indent="0">
              <a:buNone/>
            </a:pPr>
            <a:r>
              <a:rPr lang="en-US"/>
              <a:t>1	ELEMENT_NODE</a:t>
            </a:r>
          </a:p>
          <a:p>
            <a:pPr marL="45720" indent="0">
              <a:buNone/>
            </a:pPr>
            <a:r>
              <a:rPr lang="en-US"/>
              <a:t>2	ATTRIBUTE_NODE</a:t>
            </a:r>
          </a:p>
          <a:p>
            <a:pPr marL="45720" indent="0">
              <a:buNone/>
            </a:pPr>
            <a:r>
              <a:rPr lang="en-US"/>
              <a:t>3	TEXT_NODE</a:t>
            </a:r>
          </a:p>
          <a:p>
            <a:pPr marL="45720" indent="0">
              <a:buNone/>
            </a:pPr>
            <a:r>
              <a:rPr lang="en-US"/>
              <a:t>4	CDATA_SECTION_NODE</a:t>
            </a:r>
          </a:p>
          <a:p>
            <a:pPr marL="45720" indent="0">
              <a:buNone/>
            </a:pPr>
            <a:r>
              <a:rPr lang="en-US"/>
              <a:t>5	ENTITY_REFERENCE_NODE</a:t>
            </a:r>
          </a:p>
          <a:p>
            <a:pPr marL="45720" indent="0">
              <a:buNone/>
            </a:pPr>
            <a:r>
              <a:rPr lang="en-US"/>
              <a:t>6	ENTITY_NODE</a:t>
            </a:r>
          </a:p>
          <a:p>
            <a:pPr marL="45720" indent="0">
              <a:buNone/>
            </a:pPr>
            <a:r>
              <a:rPr lang="en-US"/>
              <a:t>7	PROCESSING_INSTRUCTION_NODE</a:t>
            </a:r>
          </a:p>
          <a:p>
            <a:pPr marL="45720" indent="0">
              <a:buNone/>
            </a:pPr>
            <a:r>
              <a:rPr lang="en-US"/>
              <a:t>8	COMMENT_NODE</a:t>
            </a:r>
          </a:p>
          <a:p>
            <a:pPr marL="45720" indent="0">
              <a:buNone/>
            </a:pPr>
            <a:r>
              <a:rPr lang="en-US"/>
              <a:t>9	DOCUMENT_NODE</a:t>
            </a:r>
          </a:p>
          <a:p>
            <a:pPr marL="45720" indent="0">
              <a:buNone/>
            </a:pPr>
            <a:r>
              <a:rPr lang="en-US"/>
              <a:t>10	DOCUMENT_TYPE_NODE</a:t>
            </a:r>
          </a:p>
          <a:p>
            <a:pPr marL="45720" indent="0">
              <a:buNone/>
            </a:pPr>
            <a:r>
              <a:rPr lang="en-US"/>
              <a:t>11	DOCUMENT_FRAGMENT_NODE</a:t>
            </a:r>
          </a:p>
          <a:p>
            <a:pPr marL="45720" indent="0">
              <a:buNone/>
            </a:pPr>
            <a:r>
              <a:rPr lang="en-US"/>
              <a:t>12`	NOTATION_NODE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4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7E298-6190-458A-8969-022EC9C083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8066C4-59C0-4E7E-9541-50F605D2CD37}">
  <ds:schemaRefs>
    <ds:schemaRef ds:uri="ea698f68-e4a3-4119-8942-1798ec9a9a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34350C2-E26F-4C7F-99A0-2F669BB0D3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Application>Microsoft Office PowerPoint</Application>
  <PresentationFormat>On-screen Show (16:9)</PresentationFormat>
  <Slides>47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Perspective</vt:lpstr>
      <vt:lpstr>Document Object Model</vt:lpstr>
      <vt:lpstr>Document Object Model </vt:lpstr>
      <vt:lpstr>Document Object Model </vt:lpstr>
      <vt:lpstr>DOM Tree </vt:lpstr>
      <vt:lpstr>PowerPoint Presentation</vt:lpstr>
      <vt:lpstr>Types of DOM Nodes for HTML </vt:lpstr>
      <vt:lpstr>Example of DOM Element Node </vt:lpstr>
      <vt:lpstr>DOM Node Properties </vt:lpstr>
      <vt:lpstr>Node Type</vt:lpstr>
      <vt:lpstr>DOM Node Properties Demo </vt:lpstr>
      <vt:lpstr>DOM Node Properties Demo </vt:lpstr>
      <vt:lpstr>DOM Node Properties Demo </vt:lpstr>
      <vt:lpstr>DOM Node Properties Demo </vt:lpstr>
      <vt:lpstr>DOM Node Methods </vt:lpstr>
      <vt:lpstr>Checking for parent node and child node </vt:lpstr>
      <vt:lpstr>Element Collections </vt:lpstr>
      <vt:lpstr>Element Collections </vt:lpstr>
      <vt:lpstr>Finding Specific Elements </vt:lpstr>
      <vt:lpstr>Finding Specific Elements </vt:lpstr>
      <vt:lpstr>Finding Specific Elements </vt:lpstr>
      <vt:lpstr>Creating Nodes – document methods </vt:lpstr>
      <vt:lpstr>Creating a node </vt:lpstr>
      <vt:lpstr>appendChild()  </vt:lpstr>
      <vt:lpstr>insertBefore()  </vt:lpstr>
      <vt:lpstr>insertBefore()  </vt:lpstr>
      <vt:lpstr>Copying Nodes – cloneNode() </vt:lpstr>
      <vt:lpstr>Deleting and Replacing nodes </vt:lpstr>
      <vt:lpstr>Deleting and Replacing Node </vt:lpstr>
      <vt:lpstr>Deleting and Replacing Node </vt:lpstr>
      <vt:lpstr>Deleting and Replacing Node </vt:lpstr>
      <vt:lpstr>Deleting and Replacing Node </vt:lpstr>
      <vt:lpstr>Methods to Manipulate TextNodes </vt:lpstr>
      <vt:lpstr>appendData() </vt:lpstr>
      <vt:lpstr>appendData() </vt:lpstr>
      <vt:lpstr>Attribute Manipulation </vt:lpstr>
      <vt:lpstr>Attribute Manipulation </vt:lpstr>
      <vt:lpstr>Attribute Manipulation </vt:lpstr>
      <vt:lpstr>Attribute Manipulation </vt:lpstr>
      <vt:lpstr>DOM and CSS </vt:lpstr>
      <vt:lpstr>DOM and CSS </vt:lpstr>
      <vt:lpstr>DOM and CSS </vt:lpstr>
      <vt:lpstr>Additional Properties </vt:lpstr>
      <vt:lpstr>innerHTML, innerText </vt:lpstr>
      <vt:lpstr>innerHTML, innerText </vt:lpstr>
      <vt:lpstr>outerHTML, outerText </vt:lpstr>
      <vt:lpstr>outerHTML, outerText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revision>3</cp:revision>
  <dcterms:created xsi:type="dcterms:W3CDTF">2006-08-16T00:00:00Z</dcterms:created>
  <dcterms:modified xsi:type="dcterms:W3CDTF">2020-09-03T15:40:49Z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