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</p:sldMasterIdLst>
  <p:notesMasterIdLst>
    <p:notesMasterId r:id="rId57"/>
  </p:notesMasterIdLst>
  <p:sldIdLst>
    <p:sldId id="256" r:id="rId4"/>
    <p:sldId id="273" r:id="rId5"/>
    <p:sldId id="371" r:id="rId6"/>
    <p:sldId id="373" r:id="rId7"/>
    <p:sldId id="420" r:id="rId8"/>
    <p:sldId id="421" r:id="rId9"/>
    <p:sldId id="400" r:id="rId10"/>
    <p:sldId id="401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3" r:id="rId20"/>
    <p:sldId id="411" r:id="rId21"/>
    <p:sldId id="414" r:id="rId22"/>
    <p:sldId id="416" r:id="rId23"/>
    <p:sldId id="415" r:id="rId24"/>
    <p:sldId id="417" r:id="rId25"/>
    <p:sldId id="422" r:id="rId26"/>
    <p:sldId id="274" r:id="rId27"/>
    <p:sldId id="375" r:id="rId28"/>
    <p:sldId id="376" r:id="rId29"/>
    <p:sldId id="377" r:id="rId30"/>
    <p:sldId id="378" r:id="rId31"/>
    <p:sldId id="275" r:id="rId32"/>
    <p:sldId id="427" r:id="rId33"/>
    <p:sldId id="433" r:id="rId34"/>
    <p:sldId id="423" r:id="rId35"/>
    <p:sldId id="424" r:id="rId36"/>
    <p:sldId id="381" r:id="rId37"/>
    <p:sldId id="382" r:id="rId38"/>
    <p:sldId id="383" r:id="rId39"/>
    <p:sldId id="384" r:id="rId40"/>
    <p:sldId id="385" r:id="rId41"/>
    <p:sldId id="386" r:id="rId42"/>
    <p:sldId id="428" r:id="rId43"/>
    <p:sldId id="429" r:id="rId44"/>
    <p:sldId id="430" r:id="rId45"/>
    <p:sldId id="431" r:id="rId46"/>
    <p:sldId id="388" r:id="rId47"/>
    <p:sldId id="390" r:id="rId48"/>
    <p:sldId id="391" r:id="rId49"/>
    <p:sldId id="432" r:id="rId50"/>
    <p:sldId id="419" r:id="rId51"/>
    <p:sldId id="426" r:id="rId52"/>
    <p:sldId id="425" r:id="rId53"/>
    <p:sldId id="394" r:id="rId54"/>
    <p:sldId id="395" r:id="rId55"/>
    <p:sldId id="434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0131" autoAdjust="0"/>
  </p:normalViewPr>
  <p:slideViewPr>
    <p:cSldViewPr>
      <p:cViewPr>
        <p:scale>
          <a:sx n="64" d="100"/>
          <a:sy n="64" d="100"/>
        </p:scale>
        <p:origin x="-13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150C2C8-038C-4CE7-A072-1839EE6457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BE95892-5AFE-43E1-88A3-10D940D362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81E96633-C8EB-4D89-AC48-847C7DB6BD3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F27D7E1-46DF-4BAB-AAA2-F0E8558BAF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DF3944FF-511A-4F14-BBD9-18AA5EC958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8FB9C3F2-921D-4A68-A87F-C8A66E9F1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7F709C-9C18-4C0B-842A-3E389800F8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80D8AF29-4025-4794-8798-F51D7CBA3C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394A4E02-37AC-4C37-A81F-C003F852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B9BE0EF4-2A54-4389-80DF-CFD4F821C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4B2DE8-5003-4F2E-9669-5BDE0F77999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">
            <a:extLst>
              <a:ext uri="{FF2B5EF4-FFF2-40B4-BE49-F238E27FC236}">
                <a16:creationId xmlns:a16="http://schemas.microsoft.com/office/drawing/2014/main" id="{AA68C435-7942-470A-9A73-6682DAD7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>
            <a:extLst>
              <a:ext uri="{FF2B5EF4-FFF2-40B4-BE49-F238E27FC236}">
                <a16:creationId xmlns:a16="http://schemas.microsoft.com/office/drawing/2014/main" id="{EF3E31AC-B6EA-41F8-9D78-5B524367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Notes Placeholder">
            <a:extLst>
              <a:ext uri="{FF2B5EF4-FFF2-40B4-BE49-F238E27FC236}">
                <a16:creationId xmlns:a16="http://schemas.microsoft.com/office/drawing/2014/main" id="{7E8E8A43-41CD-4729-8239-3B2D5384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>
            <a:extLst>
              <a:ext uri="{FF2B5EF4-FFF2-40B4-BE49-F238E27FC236}">
                <a16:creationId xmlns:a16="http://schemas.microsoft.com/office/drawing/2014/main" id="{0B4EAD35-2CE7-43B9-8D89-434EC32A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Notes Placeholder">
            <a:extLst>
              <a:ext uri="{FF2B5EF4-FFF2-40B4-BE49-F238E27FC236}">
                <a16:creationId xmlns:a16="http://schemas.microsoft.com/office/drawing/2014/main" id="{35517823-8290-43E6-911C-7C3EEDE7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>
            <a:extLst>
              <a:ext uri="{FF2B5EF4-FFF2-40B4-BE49-F238E27FC236}">
                <a16:creationId xmlns:a16="http://schemas.microsoft.com/office/drawing/2014/main" id="{3B8D5C86-5A8D-4CF1-8AF8-D5F86A95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Notes Placeholder">
            <a:extLst>
              <a:ext uri="{FF2B5EF4-FFF2-40B4-BE49-F238E27FC236}">
                <a16:creationId xmlns:a16="http://schemas.microsoft.com/office/drawing/2014/main" id="{D565451B-7D0B-4030-A371-DAF38DB8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">
            <a:extLst>
              <a:ext uri="{FF2B5EF4-FFF2-40B4-BE49-F238E27FC236}">
                <a16:creationId xmlns:a16="http://schemas.microsoft.com/office/drawing/2014/main" id="{24BC3566-0E7F-4484-8C79-B5E16439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">
            <a:extLst>
              <a:ext uri="{FF2B5EF4-FFF2-40B4-BE49-F238E27FC236}">
                <a16:creationId xmlns:a16="http://schemas.microsoft.com/office/drawing/2014/main" id="{382234C8-3EC3-40B9-8987-84383F3E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">
            <a:extLst>
              <a:ext uri="{FF2B5EF4-FFF2-40B4-BE49-F238E27FC236}">
                <a16:creationId xmlns:a16="http://schemas.microsoft.com/office/drawing/2014/main" id="{B284220A-B641-4A2C-BEA2-E607CA14F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">
            <a:extLst>
              <a:ext uri="{FF2B5EF4-FFF2-40B4-BE49-F238E27FC236}">
                <a16:creationId xmlns:a16="http://schemas.microsoft.com/office/drawing/2014/main" id="{F756FB42-62F3-499F-935D-D71E173F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Notes Placeholder">
            <a:extLst>
              <a:ext uri="{FF2B5EF4-FFF2-40B4-BE49-F238E27FC236}">
                <a16:creationId xmlns:a16="http://schemas.microsoft.com/office/drawing/2014/main" id="{98CFE817-62E0-4B77-B8A4-663EB569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">
            <a:extLst>
              <a:ext uri="{FF2B5EF4-FFF2-40B4-BE49-F238E27FC236}">
                <a16:creationId xmlns:a16="http://schemas.microsoft.com/office/drawing/2014/main" id="{5F93EA8D-4C62-4889-A11C-C62129D0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Notes Placeholder">
            <a:extLst>
              <a:ext uri="{FF2B5EF4-FFF2-40B4-BE49-F238E27FC236}">
                <a16:creationId xmlns:a16="http://schemas.microsoft.com/office/drawing/2014/main" id="{D2F04A2A-71B3-477C-B4FC-882E91E7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>
            <a:extLst>
              <a:ext uri="{FF2B5EF4-FFF2-40B4-BE49-F238E27FC236}">
                <a16:creationId xmlns:a16="http://schemas.microsoft.com/office/drawing/2014/main" id="{A6A07918-651B-4BAC-A37D-A55CC7CF0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">
            <a:extLst>
              <a:ext uri="{FF2B5EF4-FFF2-40B4-BE49-F238E27FC236}">
                <a16:creationId xmlns:a16="http://schemas.microsoft.com/office/drawing/2014/main" id="{93BB1F5A-54D3-4C54-B319-6E859317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>
            <a:extLst>
              <a:ext uri="{FF2B5EF4-FFF2-40B4-BE49-F238E27FC236}">
                <a16:creationId xmlns:a16="http://schemas.microsoft.com/office/drawing/2014/main" id="{0440B0D9-3DED-458F-9DB1-6413C83D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">
            <a:extLst>
              <a:ext uri="{FF2B5EF4-FFF2-40B4-BE49-F238E27FC236}">
                <a16:creationId xmlns:a16="http://schemas.microsoft.com/office/drawing/2014/main" id="{2E75835A-99A7-4BC9-ABD9-D6EC6017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>
            <a:extLst>
              <a:ext uri="{FF2B5EF4-FFF2-40B4-BE49-F238E27FC236}">
                <a16:creationId xmlns:a16="http://schemas.microsoft.com/office/drawing/2014/main" id="{4A3CB03D-6CA4-4112-A314-9F4009321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">
            <a:extLst>
              <a:ext uri="{FF2B5EF4-FFF2-40B4-BE49-F238E27FC236}">
                <a16:creationId xmlns:a16="http://schemas.microsoft.com/office/drawing/2014/main" id="{442A999E-9A20-4B3B-BAA7-BC92BC23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>
            <a:extLst>
              <a:ext uri="{FF2B5EF4-FFF2-40B4-BE49-F238E27FC236}">
                <a16:creationId xmlns:a16="http://schemas.microsoft.com/office/drawing/2014/main" id="{BCAB343E-3A75-424F-A7EE-FD4FCB85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orizon.png">
            <a:extLst>
              <a:ext uri="{FF2B5EF4-FFF2-40B4-BE49-F238E27FC236}">
                <a16:creationId xmlns:a16="http://schemas.microsoft.com/office/drawing/2014/main" id="{05228112-1C6A-41A3-9FEA-76A18D71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>
            <a:fillRect/>
          </a:stretch>
        </p:blipFill>
        <p:spPr bwMode="auto"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 b="1" baseline="0">
                <a:solidFill>
                  <a:srgbClr val="FF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4B721F-2F8C-4656-B6B4-A46D0610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CD5E9C-A85E-401A-AEB5-2F0D0990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4343400" cy="365125"/>
          </a:xfrm>
        </p:spPr>
        <p:txBody>
          <a:bodyPr/>
          <a:lstStyle>
            <a:lvl1pPr>
              <a:defRPr cap="none"/>
            </a:lvl1pPr>
          </a:lstStyle>
          <a:p>
            <a:pPr>
              <a:defRPr/>
            </a:pPr>
            <a:r>
              <a:rPr lang="sv-SE"/>
              <a:t> Dr. L.M. Jenila Livingston, VIT Chennai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7A2518-93DE-4161-8943-ACFD9220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5128-1E4A-454E-841C-28A5371C7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3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0">
              <a:srgbClr val="383838"/>
            </a:gs>
            <a:gs pos="31000">
              <a:srgbClr val="000000"/>
            </a:gs>
            <a:gs pos="88000">
              <a:srgbClr val="002060"/>
            </a:gs>
            <a:gs pos="100000">
              <a:srgbClr val="0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3CD38-A63D-4345-9AF7-739F0F0229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6F35-7A42-4FC4-8AA2-A88FB7F603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356350"/>
            <a:ext cx="3505200" cy="365125"/>
          </a:xfrm>
        </p:spPr>
        <p:txBody>
          <a:bodyPr/>
          <a:lstStyle>
            <a:lvl1pPr>
              <a:defRPr cap="none"/>
            </a:lvl1pPr>
          </a:lstStyle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09C4-E836-4ABF-8570-6ED132C9B9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1CF2624-14C9-439D-80A4-4D40EAC0F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50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AF6F6-E847-47A5-8B7A-01EAF690432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6E9F8-371F-4966-AB29-0801B782E57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6356350"/>
            <a:ext cx="3657600" cy="365125"/>
          </a:xfrm>
        </p:spPr>
        <p:txBody>
          <a:bodyPr/>
          <a:lstStyle>
            <a:lvl1pPr>
              <a:defRPr cap="none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7BB6-4592-471A-A1F1-B2741EBE5C6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08D1341-DC59-4519-B8C3-863A320CA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8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214BC-C40E-4619-B42B-B2A17B04D5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8D655-ABE4-4BC7-B9FF-08C9300048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6356350"/>
            <a:ext cx="3657600" cy="365125"/>
          </a:xfrm>
        </p:spPr>
        <p:txBody>
          <a:bodyPr/>
          <a:lstStyle>
            <a:lvl1pPr>
              <a:defRPr cap="none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44AB7-7B11-4F81-9CA7-438EC90BFF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1355B3AE-55AE-4DA7-8690-756CBA2D5F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2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503B5-FC2A-49A7-92E8-6F00286B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DC340-D380-419D-84A3-19228C83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3429000" cy="365125"/>
          </a:xfrm>
        </p:spPr>
        <p:txBody>
          <a:bodyPr/>
          <a:lstStyle>
            <a:lvl1pPr>
              <a:defRPr cap="none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77C67-A54E-484A-8A69-E9C95E3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E7BCB-08D6-4F4A-B407-E9212E318A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13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A67CE-D66F-4DED-8BAE-DC27AA7D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3ED7-58E3-46BB-B303-6F132F16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3352800" cy="365125"/>
          </a:xfrm>
        </p:spPr>
        <p:txBody>
          <a:bodyPr/>
          <a:lstStyle>
            <a:lvl1pPr>
              <a:defRPr cap="none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8E760-B9CC-4203-9A3A-19AC20C6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DCF4D-D9A3-470E-A897-E104703F4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7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83838"/>
            </a:gs>
            <a:gs pos="31000">
              <a:srgbClr val="000000"/>
            </a:gs>
            <a:gs pos="87511">
              <a:srgbClr val="002060"/>
            </a:gs>
            <a:gs pos="100000">
              <a:srgbClr val="0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>
            <a:extLst>
              <a:ext uri="{FF2B5EF4-FFF2-40B4-BE49-F238E27FC236}">
                <a16:creationId xmlns:a16="http://schemas.microsoft.com/office/drawing/2014/main" id="{45C6B049-1F34-472B-8780-AB9B2510A5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686CD-708C-4E2F-9F2D-1CF900A6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94E83-4E15-45A4-AE25-3BEB42C9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7189-03EF-42CF-8FF9-7C54488A3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5E157-7915-4211-B960-F5D676C29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/>
              <a:t> Dr. L.M. Jenila Livingston, VIT Chennai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2ECC-2CF2-4B45-96A4-CF000A917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8C72E9D-460B-4B55-B017-B4B76F52B5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spc="50">
          <a:solidFill>
            <a:srgbClr val="FFC000"/>
          </a:solidFill>
          <a:latin typeface="Arial Black" panose="020B0A04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3200" kern="1200" spc="3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 Narrow" panose="020B0606020202030204" pitchFamily="34" charset="0"/>
        <a:buChar char="─"/>
        <a:defRPr sz="2800" kern="1200" spc="30">
          <a:solidFill>
            <a:srgbClr val="FFFFC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 kern="1200" spc="3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72B0E081-655F-45D6-B9A8-F0EDB9FB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D8D04F-D4A1-4D89-A63C-1255C62835FB}" type="slidenum">
              <a:rPr lang="en-US" altLang="en-US">
                <a:cs typeface="Arial" panose="020B0604020202020204" pitchFamily="34" charset="0"/>
              </a:rPr>
              <a:pPr eaLnBrk="1" hangingPunct="1"/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24442C-AE85-4E43-AEBE-47847B862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80175" cy="1447800"/>
          </a:xfrm>
        </p:spPr>
        <p:txBody>
          <a:bodyPr/>
          <a:lstStyle/>
          <a:p>
            <a:pPr eaLnBrk="1" fontAlgn="auto" hangingPunct="1">
              <a:defRPr/>
            </a:pPr>
            <a:r>
              <a:rPr lang="en-US" dirty="0"/>
              <a:t>Dr. Jenila Livingston L.M.</a:t>
            </a:r>
          </a:p>
          <a:p>
            <a:pPr eaLnBrk="1" fontAlgn="auto" hangingPunct="1">
              <a:defRPr/>
            </a:pPr>
            <a:r>
              <a:rPr lang="en-US" dirty="0"/>
              <a:t>SCOPE</a:t>
            </a:r>
          </a:p>
        </p:txBody>
      </p:sp>
      <p:sp>
        <p:nvSpPr>
          <p:cNvPr id="2050" name="Rectangle 4">
            <a:extLst>
              <a:ext uri="{FF2B5EF4-FFF2-40B4-BE49-F238E27FC236}">
                <a16:creationId xmlns:a16="http://schemas.microsoft.com/office/drawing/2014/main" id="{D7D0806C-6460-4FC8-822F-0518B296CF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3276600"/>
            <a:ext cx="8610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PHP Database Handling</a:t>
            </a:r>
          </a:p>
        </p:txBody>
      </p:sp>
      <p:pic>
        <p:nvPicPr>
          <p:cNvPr id="8197" name="Picture 4" descr="PHP-logo.svg">
            <a:extLst>
              <a:ext uri="{FF2B5EF4-FFF2-40B4-BE49-F238E27FC236}">
                <a16:creationId xmlns:a16="http://schemas.microsoft.com/office/drawing/2014/main" id="{68852A5F-14C5-4D07-869F-9633D9B5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447800"/>
            <a:ext cx="27511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5AC8A0D1-3D75-4791-9E4E-47D6FB001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0"/>
            <a:ext cx="269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E65301D5-17B9-46CA-B284-CB3574D8AD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824B37-0EBA-4238-9D01-F4033E633B5B}" type="slidenum">
              <a:rPr lang="en-US" altLang="en-US">
                <a:cs typeface="Arial" panose="020B0604020202020204" pitchFamily="34" charset="0"/>
              </a:rPr>
              <a:pPr eaLnBrk="1" hangingPunct="1"/>
              <a:t>10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AFC0A6A-0C20-488F-857C-07E3109BEB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defRPr/>
            </a:pPr>
            <a:endParaRPr lang="en-US" altLang="en-US"/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ECA80EFF-B963-40A6-8243-6528A1A1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990600"/>
            <a:ext cx="81819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">
            <a:extLst>
              <a:ext uri="{FF2B5EF4-FFF2-40B4-BE49-F238E27FC236}">
                <a16:creationId xmlns:a16="http://schemas.microsoft.com/office/drawing/2014/main" id="{49CC0E0E-F2EE-485A-A6ED-46159DDFB1D7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User Account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90007F-14F6-4E9E-9CD2-AABC001F7E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0D3B7466-5A64-4100-9999-086BDEAA34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6A7343-431F-4AAA-A779-040785184858}" type="slidenum">
              <a:rPr lang="en-US" altLang="en-US"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72AC204-3CEB-4C8B-AF11-1DFE98803F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defRPr/>
            </a:pPr>
            <a:endParaRPr lang="en-US" altLang="en-US"/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92C21B38-9413-4FBB-9F84-2E9B50434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itle 1">
            <a:extLst>
              <a:ext uri="{FF2B5EF4-FFF2-40B4-BE49-F238E27FC236}">
                <a16:creationId xmlns:a16="http://schemas.microsoft.com/office/drawing/2014/main" id="{EC579431-49B5-4BC3-A539-18C7B37BC8BB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User Account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7C7931-5A45-4247-97C2-80F6E6EC78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D9536E4-91E1-4837-AFAE-A1CCD0D0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4. Create Database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08CE4AF0-CE23-4892-824E-3C13E88B29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85E3FC-F2ED-4A15-97F2-AFBD82D64FCD}" type="slidenum">
              <a:rPr lang="en-US" altLang="en-US">
                <a:cs typeface="Arial" panose="020B0604020202020204" pitchFamily="34" charset="0"/>
              </a:rPr>
              <a:pPr eaLnBrk="1" hangingPunct="1"/>
              <a:t>12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745C7B50-281B-4235-B08A-740BD6296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280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5CE992-5F49-401C-9708-CF1CEDDC34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48101DB-EAE1-4F8E-B771-27981742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>
                <a:solidFill>
                  <a:srgbClr val="00B0F0"/>
                </a:solidFill>
              </a:rPr>
              <a:t>Univ</a:t>
            </a:r>
            <a:r>
              <a:rPr lang="en-US" altLang="en-US" dirty="0">
                <a:solidFill>
                  <a:srgbClr val="00B0F0"/>
                </a:solidFill>
              </a:rPr>
              <a:t> database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AC472BCB-F130-4E84-840C-8BC7DAC1BA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20771E-969A-431C-89D6-0385AD2DD669}" type="slidenum">
              <a:rPr lang="en-US" altLang="en-US">
                <a:cs typeface="Arial" panose="020B0604020202020204" pitchFamily="34" charset="0"/>
              </a:rPr>
              <a:pPr eaLnBrk="1" hangingPunct="1"/>
              <a:t>13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6C1655E-399A-4893-BF60-A9D51E0D08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5181600" cy="4114800"/>
          </a:xfrm>
        </p:spPr>
        <p:txBody>
          <a:bodyPr/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en-US" sz="2800" b="1" dirty="0"/>
              <a:t>- before and after creation</a:t>
            </a:r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D8F91760-6271-469A-A444-797E6AAB0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95463"/>
            <a:ext cx="29765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>
            <a:extLst>
              <a:ext uri="{FF2B5EF4-FFF2-40B4-BE49-F238E27FC236}">
                <a16:creationId xmlns:a16="http://schemas.microsoft.com/office/drawing/2014/main" id="{C47CA723-4E06-423A-95D1-1FD24412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62038"/>
            <a:ext cx="32004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64976F-FCA4-49F0-AD7E-7C0447B495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863D299-B6DD-42CA-BD4F-92B3BCBE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5. Create Table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DE968B4-1562-4A7F-B10A-2EC396EF83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B4F633-7397-43F4-B240-A47D63D3AD70}" type="slidenum">
              <a:rPr lang="en-US" altLang="en-US">
                <a:cs typeface="Arial" panose="020B0604020202020204" pitchFamily="34" charset="0"/>
              </a:rPr>
              <a:pPr eaLnBrk="1" hangingPunct="1"/>
              <a:t>14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4F52561A-AC77-4B85-BA40-CEC46606B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666875"/>
            <a:ext cx="71913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F8E95A-3B34-4083-BB66-10EEB1A7AE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8F48835-F24D-48FF-A657-89C37FC1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B0F0"/>
                </a:solidFill>
              </a:rPr>
              <a:t>student table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5CC15253-D532-446E-B1A7-DA78211F1A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4B9BEA-2AA9-4A0C-90B9-5C432001E021}" type="slidenum">
              <a:rPr lang="en-US" altLang="en-US"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C6C47D79-F2D4-4F0D-B3E6-199D56C8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38300"/>
            <a:ext cx="7620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3B426-1156-495B-A1BD-B9A5D34EBA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46B6A22-0271-4945-9BB0-EA09DB8F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B0F0"/>
                </a:solidFill>
              </a:rPr>
              <a:t>Adding attributes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DF830C01-F55F-4F02-89BA-2C40B60898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88300D-7900-4735-A36C-79DE389995FB}" type="slidenum">
              <a:rPr lang="en-US" altLang="en-US"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FA81ED1-8880-46AC-9C10-8CC0109524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defRPr/>
            </a:pPr>
            <a:endParaRPr lang="en-US" altLang="en-US"/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09ED0628-331C-46DC-8B73-5EE7BB69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447800"/>
            <a:ext cx="8805863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28F3CB-880C-484E-8B23-84F67822FF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DB760CD-F2E4-4AFF-953B-53372B2D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B0F0"/>
                </a:solidFill>
              </a:rPr>
              <a:t>Adding attributes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BAC803C3-6DA1-4AE0-81A5-92EF9E0B38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C86557-EB66-446D-8148-7417854327FB}" type="slidenum">
              <a:rPr lang="en-US" altLang="en-US"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59837B15-FFCF-4F9B-B469-46B6954D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4038"/>
            <a:ext cx="8945563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CFEA09-3491-441C-A1C0-A997277688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8C84D68-EA61-4C67-B7EB-5E5DF942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B0F0"/>
                </a:solidFill>
              </a:rPr>
              <a:t>student table schema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3DFBE9A7-AB9F-438E-9130-C46A00211E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3357EA-48E3-44ED-A6DA-433E927E049A}" type="slidenum">
              <a:rPr lang="en-US" altLang="en-US"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9DE40D33-1C29-4840-AC3C-8F0294AF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63713"/>
            <a:ext cx="55546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4F84-975B-4F6B-8CCC-F52989B311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2E6B93F-3F39-4D8A-BD96-904EB686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B0F0"/>
                </a:solidFill>
              </a:rPr>
              <a:t>Insert values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935E258E-2B73-4644-B24A-86E879D45A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0F696E-BE5E-4FCE-9AB4-5D34D2849CA8}" type="slidenum">
              <a:rPr lang="en-US" altLang="en-US">
                <a:cs typeface="Arial" panose="020B0604020202020204" pitchFamily="34" charset="0"/>
              </a:rPr>
              <a:pPr eaLnBrk="1" hangingPunct="1"/>
              <a:t>19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F1AFE252-10F9-4C4A-9F26-87EDA5A2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0914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3EDA6-A55A-48BD-A158-3C7D1EE99A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F4E43C-01E8-4C03-B618-549E79E1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Database Handling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4F752929-F385-4619-9F7B-70899675AD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A76F83-1032-4EFC-8578-652FED1E93ED}" type="slidenum">
              <a:rPr lang="en-US" altLang="en-US">
                <a:cs typeface="Arial" panose="020B0604020202020204" pitchFamily="34" charset="0"/>
              </a:rPr>
              <a:pPr eaLnBrk="1" hangingPunct="1"/>
              <a:t>2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44BA284-D1E0-45CA-9451-D8FCD5C9322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defRPr/>
            </a:pPr>
            <a:r>
              <a:rPr lang="en-US" altLang="en-US" sz="2800" b="1" dirty="0"/>
              <a:t>PHP can connect to</a:t>
            </a:r>
          </a:p>
          <a:p>
            <a:pPr lvl="1" eaLnBrk="1" fontAlgn="auto" hangingPunct="1">
              <a:defRPr/>
            </a:pPr>
            <a:r>
              <a:rPr lang="en-US" altLang="en-US" b="1" dirty="0"/>
              <a:t>MySQL/</a:t>
            </a:r>
            <a:r>
              <a:rPr lang="en-US" altLang="en-US" b="1" dirty="0" err="1"/>
              <a:t>MySQLi</a:t>
            </a:r>
            <a:r>
              <a:rPr lang="en-US" altLang="en-US" b="1" dirty="0"/>
              <a:t> (</a:t>
            </a:r>
            <a:r>
              <a:rPr lang="en-US" altLang="en-US" b="1" dirty="0" err="1"/>
              <a:t>i</a:t>
            </a:r>
            <a:r>
              <a:rPr lang="en-US" altLang="en-US" b="1" dirty="0"/>
              <a:t>-improved)</a:t>
            </a:r>
          </a:p>
          <a:p>
            <a:pPr lvl="1" eaLnBrk="1" fontAlgn="auto" hangingPunct="1">
              <a:defRPr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MSSQL</a:t>
            </a:r>
          </a:p>
          <a:p>
            <a:pPr lvl="1" eaLnBrk="1" fontAlgn="auto" hangingPunct="1">
              <a:defRPr/>
            </a:pPr>
            <a:r>
              <a:rPr lang="en-US" altLang="en-US" b="1" dirty="0"/>
              <a:t>Access and other databases like Oracle, </a:t>
            </a:r>
            <a:r>
              <a:rPr lang="en-US" altLang="en-US" b="1" dirty="0" err="1"/>
              <a:t>Postgre</a:t>
            </a:r>
            <a:r>
              <a:rPr lang="en-US" altLang="en-US" b="1" dirty="0"/>
              <a:t>, SQLite </a:t>
            </a:r>
            <a:r>
              <a:rPr lang="en-US" altLang="en-US" b="1" dirty="0" err="1"/>
              <a:t>etc</a:t>
            </a:r>
            <a:endParaRPr lang="en-US" altLang="en-US" b="1" dirty="0"/>
          </a:p>
          <a:p>
            <a:pPr eaLnBrk="1" fontAlgn="auto" hangingPunct="1">
              <a:defRPr/>
            </a:pPr>
            <a:r>
              <a:rPr lang="en-US" altLang="en-US" sz="2800" b="1" dirty="0"/>
              <a:t>There are separate methods available for connecting to the databases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97BF2-1E4D-4CDB-A2F3-CB585E13FB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EF29400-368B-42EB-8BFE-6A83F42F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B0F0"/>
                </a:solidFill>
              </a:rPr>
              <a:t>Insert values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C26F3252-F569-40E4-9202-F48F25FB7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33991F-6686-4AD5-BE82-545F3B0BFB81}" type="slidenum">
              <a:rPr lang="en-US" altLang="en-US">
                <a:cs typeface="Arial" panose="020B0604020202020204" pitchFamily="34" charset="0"/>
              </a:rPr>
              <a:pPr eaLnBrk="1" hangingPunct="1"/>
              <a:t>20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7DA620FB-8911-489A-A79B-9865EB756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066800"/>
            <a:ext cx="6399213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31DA4C-59C2-4D58-BE8D-0445AD4D50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1D34EB8-829D-48C3-A194-434CD60A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B0F0"/>
                </a:solidFill>
              </a:rPr>
              <a:t>Student table after data Insertion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31CADCC-316F-44C9-9A29-F834465CEB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48E4C4-075D-4E02-9961-6814AC64750B}" type="slidenum">
              <a:rPr lang="en-US" altLang="en-US"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ED8B0A58-47DC-4E48-BCD0-4981A223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371600"/>
            <a:ext cx="4960937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DBCF93-6A40-49F4-AFF6-48C0CEEBAF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4F4CD1C-4176-434A-9DAA-CAA5A3A4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6. Coding – </a:t>
            </a:r>
            <a:r>
              <a:rPr lang="en-US" altLang="en-US" dirty="0" err="1"/>
              <a:t>db.php</a:t>
            </a:r>
            <a:endParaRPr lang="en-US" altLang="en-US" dirty="0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00D21124-024F-4C98-9228-CE19CC9487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0697A4-2454-42AA-B661-9650BB02C7DB}" type="slidenum">
              <a:rPr lang="en-US" altLang="en-US">
                <a:cs typeface="Arial" panose="020B0604020202020204" pitchFamily="34" charset="0"/>
              </a:rPr>
              <a:pPr eaLnBrk="1" hangingPunct="1"/>
              <a:t>22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4CF8597-FD64-4034-B38B-A6B426DF4D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816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&lt;?</a:t>
            </a:r>
            <a:r>
              <a:rPr lang="en-US" altLang="en-US" sz="2600" b="1" dirty="0" err="1">
                <a:solidFill>
                  <a:schemeClr val="bg1"/>
                </a:solidFill>
              </a:rPr>
              <a:t>php</a:t>
            </a:r>
            <a:endParaRPr lang="en-US" altLang="en-US" sz="2600" b="1" dirty="0">
              <a:solidFill>
                <a:schemeClr val="bg1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$con = </a:t>
            </a:r>
            <a:r>
              <a:rPr lang="en-US" altLang="en-US" sz="2600" b="1" dirty="0" err="1">
                <a:solidFill>
                  <a:srgbClr val="0070C0"/>
                </a:solidFill>
              </a:rPr>
              <a:t>mysqli_connect</a:t>
            </a:r>
            <a:r>
              <a:rPr lang="en-US" altLang="en-US" sz="2600" b="1" dirty="0">
                <a:solidFill>
                  <a:schemeClr val="bg1"/>
                </a:solidFill>
              </a:rPr>
              <a:t>("</a:t>
            </a:r>
            <a:r>
              <a:rPr lang="en-US" altLang="en-US" sz="2600" b="1" dirty="0" err="1">
                <a:solidFill>
                  <a:schemeClr val="bg1"/>
                </a:solidFill>
              </a:rPr>
              <a:t>localhost","root</a:t>
            </a:r>
            <a:r>
              <a:rPr lang="en-US" altLang="en-US" sz="2600" b="1" dirty="0">
                <a:solidFill>
                  <a:schemeClr val="bg1"/>
                </a:solidFill>
              </a:rPr>
              <a:t>","");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 err="1">
                <a:solidFill>
                  <a:srgbClr val="0070C0"/>
                </a:solidFill>
              </a:rPr>
              <a:t>mysqli_select_db</a:t>
            </a:r>
            <a:r>
              <a:rPr lang="en-US" altLang="en-US" sz="2600" b="1" dirty="0">
                <a:solidFill>
                  <a:schemeClr val="bg1"/>
                </a:solidFill>
              </a:rPr>
              <a:t>($con,“</a:t>
            </a:r>
            <a:r>
              <a:rPr lang="en-US" altLang="en-US" sz="2600" b="1" dirty="0" err="1">
                <a:solidFill>
                  <a:schemeClr val="bg1"/>
                </a:solidFill>
              </a:rPr>
              <a:t>univ</a:t>
            </a:r>
            <a:r>
              <a:rPr lang="en-US" altLang="en-US" sz="2600" b="1" dirty="0">
                <a:solidFill>
                  <a:schemeClr val="bg1"/>
                </a:solidFill>
              </a:rPr>
              <a:t>");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$</a:t>
            </a:r>
            <a:r>
              <a:rPr lang="en-US" altLang="en-US" sz="2600" b="1" dirty="0" err="1">
                <a:solidFill>
                  <a:schemeClr val="bg1"/>
                </a:solidFill>
              </a:rPr>
              <a:t>sel</a:t>
            </a:r>
            <a:r>
              <a:rPr lang="en-US" altLang="en-US" sz="2600" b="1" dirty="0">
                <a:solidFill>
                  <a:schemeClr val="bg1"/>
                </a:solidFill>
              </a:rPr>
              <a:t>='select * from student';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$</a:t>
            </a:r>
            <a:r>
              <a:rPr lang="en-US" altLang="en-US" sz="2600" b="1" dirty="0" err="1">
                <a:solidFill>
                  <a:schemeClr val="bg1"/>
                </a:solidFill>
              </a:rPr>
              <a:t>sq</a:t>
            </a:r>
            <a:r>
              <a:rPr lang="en-US" altLang="en-US" sz="2600" b="1" dirty="0">
                <a:solidFill>
                  <a:schemeClr val="bg1"/>
                </a:solidFill>
              </a:rPr>
              <a:t>=</a:t>
            </a:r>
            <a:r>
              <a:rPr lang="en-US" altLang="en-US" sz="2600" b="1" dirty="0" err="1">
                <a:solidFill>
                  <a:srgbClr val="0070C0"/>
                </a:solidFill>
              </a:rPr>
              <a:t>mysqli_query</a:t>
            </a:r>
            <a:r>
              <a:rPr lang="en-US" altLang="en-US" sz="2600" b="1" dirty="0">
                <a:solidFill>
                  <a:schemeClr val="bg1"/>
                </a:solidFill>
              </a:rPr>
              <a:t>($con,$</a:t>
            </a:r>
            <a:r>
              <a:rPr lang="en-US" altLang="en-US" sz="2600" b="1" dirty="0" err="1">
                <a:solidFill>
                  <a:schemeClr val="bg1"/>
                </a:solidFill>
              </a:rPr>
              <a:t>sel</a:t>
            </a:r>
            <a:r>
              <a:rPr lang="en-US" altLang="en-US" sz="2600" b="1" dirty="0">
                <a:solidFill>
                  <a:schemeClr val="bg1"/>
                </a:solidFill>
              </a:rPr>
              <a:t>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600" b="1" dirty="0">
              <a:solidFill>
                <a:schemeClr val="bg1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while ($row=</a:t>
            </a:r>
            <a:r>
              <a:rPr lang="en-US" altLang="en-US" sz="2600" b="1" dirty="0" err="1">
                <a:solidFill>
                  <a:schemeClr val="bg1"/>
                </a:solidFill>
              </a:rPr>
              <a:t>mysqli_fetch_array</a:t>
            </a:r>
            <a:r>
              <a:rPr lang="en-US" altLang="en-US" sz="2600" b="1" dirty="0">
                <a:solidFill>
                  <a:schemeClr val="bg1"/>
                </a:solidFill>
              </a:rPr>
              <a:t>($</a:t>
            </a:r>
            <a:r>
              <a:rPr lang="en-US" altLang="en-US" sz="2600" b="1" dirty="0" err="1">
                <a:solidFill>
                  <a:schemeClr val="bg1"/>
                </a:solidFill>
              </a:rPr>
              <a:t>sq</a:t>
            </a:r>
            <a:r>
              <a:rPr lang="en-US" altLang="en-US" sz="2600" b="1" dirty="0">
                <a:solidFill>
                  <a:schemeClr val="bg1"/>
                </a:solidFill>
              </a:rPr>
              <a:t>))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echo $row['</a:t>
            </a:r>
            <a:r>
              <a:rPr lang="en-US" altLang="en-US" sz="2600" b="1" dirty="0" err="1">
                <a:solidFill>
                  <a:schemeClr val="bg1"/>
                </a:solidFill>
              </a:rPr>
              <a:t>regno</a:t>
            </a:r>
            <a:r>
              <a:rPr lang="en-US" altLang="en-US" sz="2600" b="1" dirty="0">
                <a:solidFill>
                  <a:schemeClr val="bg1"/>
                </a:solidFill>
              </a:rPr>
              <a:t>']." ".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         $row['</a:t>
            </a:r>
            <a:r>
              <a:rPr lang="en-US" altLang="en-US" sz="2600" b="1" dirty="0" err="1">
                <a:solidFill>
                  <a:schemeClr val="bg1"/>
                </a:solidFill>
              </a:rPr>
              <a:t>sname</a:t>
            </a:r>
            <a:r>
              <a:rPr lang="en-US" altLang="en-US" sz="2600" b="1" dirty="0">
                <a:solidFill>
                  <a:schemeClr val="bg1"/>
                </a:solidFill>
              </a:rPr>
              <a:t>']." ".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         $row['mobile'].'&lt;</a:t>
            </a:r>
            <a:r>
              <a:rPr lang="en-US" altLang="en-US" sz="2600" b="1" dirty="0" err="1">
                <a:solidFill>
                  <a:schemeClr val="bg1"/>
                </a:solidFill>
              </a:rPr>
              <a:t>br</a:t>
            </a:r>
            <a:r>
              <a:rPr lang="en-US" altLang="en-US" sz="2600" b="1" dirty="0">
                <a:solidFill>
                  <a:schemeClr val="bg1"/>
                </a:solidFill>
              </a:rPr>
              <a:t>&gt;';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}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600" b="1" dirty="0">
                <a:solidFill>
                  <a:schemeClr val="bg1"/>
                </a:solidFill>
              </a:rPr>
              <a:t>?&gt;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C33D7-794B-464F-8C35-E10DA7B2BA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084B-DF23-476A-837F-A070CD16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 B: </a:t>
            </a:r>
            <a:r>
              <a:rPr lang="en-US" dirty="0" err="1"/>
              <a:t>MySQLi</a:t>
            </a:r>
            <a:r>
              <a:rPr lang="en-US" dirty="0"/>
              <a:t>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FAA2A-868F-4392-A7AE-25FE45E8AD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A4DF004-5806-4C9B-8CEA-E5DA160BD0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A7D6E6-1E96-4A02-9768-4A260DDDF7BD}" type="slidenum">
              <a:rPr lang="en-US" altLang="en-US">
                <a:cs typeface="Arial" panose="020B0604020202020204" pitchFamily="34" charset="0"/>
              </a:rPr>
              <a:pPr eaLnBrk="1" hangingPunct="1"/>
              <a:t>23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D016BA-8729-4866-92C6-4DA333A524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altLang="en-US" b="1" dirty="0" err="1"/>
              <a:t>mysqli_connect</a:t>
            </a:r>
            <a:r>
              <a:rPr lang="en-US" altLang="en-US" b="1" dirty="0"/>
              <a:t>()		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altLang="en-US" b="1" dirty="0" err="1"/>
              <a:t>mysqli_close</a:t>
            </a:r>
            <a:r>
              <a:rPr lang="en-US" altLang="en-US" b="1" dirty="0"/>
              <a:t>()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altLang="en-US" b="1" dirty="0" err="1"/>
              <a:t>mysqli_select_db</a:t>
            </a:r>
            <a:r>
              <a:rPr lang="en-US" altLang="en-US" b="1" dirty="0"/>
              <a:t>()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altLang="en-US" b="1" dirty="0" err="1"/>
              <a:t>mysqli_query</a:t>
            </a:r>
            <a:r>
              <a:rPr lang="en-US" altLang="en-US" b="1" dirty="0"/>
              <a:t>()		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altLang="en-US" b="1" dirty="0" err="1"/>
              <a:t>mysqli_fetch_array</a:t>
            </a:r>
            <a:r>
              <a:rPr lang="en-US" altLang="en-US" b="1" dirty="0"/>
              <a:t>() 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altLang="en-US" b="1" dirty="0" err="1"/>
              <a:t>mysqli_num_rows</a:t>
            </a:r>
            <a:r>
              <a:rPr lang="en-US" altLang="en-US" b="1" dirty="0"/>
              <a:t>() </a:t>
            </a:r>
          </a:p>
          <a:p>
            <a:pPr eaLnBrk="1" fontAlgn="auto" hangingPunct="1"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F5358B0-A106-4C50-B1B2-2E09E0E7E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1. MySQL dbserver Connection (mysqli_connect)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5E9E8D44-7D95-4EC4-BF35-2B0E198165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ADC607-970A-454F-AD8A-3B968ADF2988}" type="slidenum">
              <a:rPr lang="en-US" altLang="en-US">
                <a:cs typeface="Arial" panose="020B0604020202020204" pitchFamily="34" charset="0"/>
              </a:rPr>
              <a:pPr eaLnBrk="1" hangingPunct="1"/>
              <a:t>24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A56BCBF-17BA-41E6-941D-97F29250E4F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304800" y="1524000"/>
            <a:ext cx="8839200" cy="4343400"/>
          </a:xfrm>
        </p:spPr>
        <p:txBody>
          <a:bodyPr>
            <a:noAutofit/>
          </a:bodyPr>
          <a:lstStyle/>
          <a:p>
            <a:pPr marL="0" lvl="2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method is used for connecting to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MySQLi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using a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password</a:t>
            </a:r>
          </a:p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rgbClr val="FFCCFF"/>
                </a:solidFill>
              </a:rPr>
              <a:t>Syntax: </a:t>
            </a:r>
          </a:p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 err="1">
                <a:solidFill>
                  <a:srgbClr val="FFCCFF"/>
                </a:solidFill>
              </a:rPr>
              <a:t>mysqli_connect</a:t>
            </a:r>
            <a:r>
              <a:rPr lang="en-US" altLang="en-US" sz="2800" b="1" dirty="0">
                <a:solidFill>
                  <a:srgbClr val="FFCCFF"/>
                </a:solidFill>
              </a:rPr>
              <a:t>(</a:t>
            </a:r>
            <a:r>
              <a:rPr lang="en-US" altLang="en-US" sz="2800" b="1" dirty="0" err="1">
                <a:solidFill>
                  <a:srgbClr val="FFCCFF"/>
                </a:solidFill>
              </a:rPr>
              <a:t>dbserver,userid,password</a:t>
            </a:r>
            <a:r>
              <a:rPr lang="en-US" altLang="en-US" sz="2800" b="1" dirty="0">
                <a:solidFill>
                  <a:srgbClr val="FFCCFF"/>
                </a:solidFill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en-US" sz="2800" b="1" dirty="0">
              <a:solidFill>
                <a:srgbClr val="FFCCFF"/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/>
              <a:t>Example:</a:t>
            </a:r>
            <a:endParaRPr lang="en-US" altLang="en-US" b="1" dirty="0"/>
          </a:p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rgbClr val="FFCCFF"/>
                </a:solidFill>
              </a:rPr>
              <a:t>$con = </a:t>
            </a:r>
            <a:r>
              <a:rPr lang="en-US" altLang="en-US" sz="2800" b="1" dirty="0" err="1">
                <a:solidFill>
                  <a:srgbClr val="FFCCFF"/>
                </a:solidFill>
              </a:rPr>
              <a:t>mysqli_connect</a:t>
            </a:r>
            <a:r>
              <a:rPr lang="en-US" altLang="en-US" sz="2800" b="1" dirty="0">
                <a:solidFill>
                  <a:srgbClr val="FFCCFF"/>
                </a:solidFill>
              </a:rPr>
              <a:t>("</a:t>
            </a:r>
            <a:r>
              <a:rPr lang="en-US" altLang="en-US" sz="2800" b="1" dirty="0" err="1">
                <a:solidFill>
                  <a:srgbClr val="FFCCFF"/>
                </a:solidFill>
              </a:rPr>
              <a:t>localhost","root","root</a:t>
            </a:r>
            <a:r>
              <a:rPr lang="en-US" altLang="en-US" sz="2800" b="1" dirty="0">
                <a:solidFill>
                  <a:srgbClr val="FFCCFF"/>
                </a:solidFill>
              </a:rPr>
              <a:t>");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400" b="1" dirty="0"/>
              <a:t>This gets a connection to the local </a:t>
            </a:r>
            <a:r>
              <a:rPr lang="en-US" altLang="en-US" sz="2400" b="1" dirty="0" err="1"/>
              <a:t>mysql</a:t>
            </a:r>
            <a:r>
              <a:rPr lang="en-US" altLang="en-US" sz="2400" b="1" dirty="0"/>
              <a:t> server using the credentials root and root</a:t>
            </a:r>
          </a:p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rgbClr val="FFCCFF"/>
                </a:solidFill>
              </a:rPr>
              <a:t>$con = </a:t>
            </a:r>
            <a:r>
              <a:rPr lang="en-US" altLang="en-US" sz="2800" b="1" dirty="0" err="1">
                <a:solidFill>
                  <a:srgbClr val="FFCCFF"/>
                </a:solidFill>
              </a:rPr>
              <a:t>mysqli_connect</a:t>
            </a:r>
            <a:r>
              <a:rPr lang="en-US" altLang="en-US" sz="2800" b="1" dirty="0">
                <a:solidFill>
                  <a:srgbClr val="FFCCFF"/>
                </a:solidFill>
              </a:rPr>
              <a:t>("</a:t>
            </a:r>
            <a:r>
              <a:rPr lang="en-US" altLang="en-US" sz="2800" b="1" dirty="0" err="1">
                <a:solidFill>
                  <a:srgbClr val="FFCCFF"/>
                </a:solidFill>
              </a:rPr>
              <a:t>localhost","root</a:t>
            </a:r>
            <a:r>
              <a:rPr lang="en-US" altLang="en-US" sz="2800" b="1" dirty="0">
                <a:solidFill>
                  <a:srgbClr val="FFCCFF"/>
                </a:solidFill>
              </a:rPr>
              <a:t>","");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5D953A-67B0-4EF4-82C0-37F1520BFE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E61AE8-3B4F-429B-8E6C-B524CFD088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0" tIns="544728" rIns="0" bIns="0">
            <a:spAutoFit/>
          </a:bodyPr>
          <a:lstStyle/>
          <a:p>
            <a:pPr marL="2529205" eaLnBrk="1" fontAlgn="auto" hangingPunct="1">
              <a:spcAft>
                <a:spcPts val="0"/>
              </a:spcAft>
              <a:defRPr/>
            </a:pPr>
            <a:r>
              <a:rPr spc="-95" dirty="0">
                <a:solidFill>
                  <a:srgbClr val="00B0F0"/>
                </a:solidFill>
              </a:rPr>
              <a:t>P</a:t>
            </a:r>
            <a:r>
              <a:rPr dirty="0">
                <a:solidFill>
                  <a:srgbClr val="00B0F0"/>
                </a:solidFill>
              </a:rPr>
              <a:t>a</a:t>
            </a:r>
            <a:r>
              <a:rPr spc="-85" dirty="0">
                <a:solidFill>
                  <a:srgbClr val="00B0F0"/>
                </a:solidFill>
              </a:rPr>
              <a:t>r</a:t>
            </a:r>
            <a:r>
              <a:rPr dirty="0">
                <a:solidFill>
                  <a:srgbClr val="00B0F0"/>
                </a:solidFill>
              </a:rPr>
              <a:t>am</a:t>
            </a:r>
            <a:r>
              <a:rPr spc="-15" dirty="0">
                <a:solidFill>
                  <a:srgbClr val="00B0F0"/>
                </a:solidFill>
              </a:rPr>
              <a:t>e</a:t>
            </a:r>
            <a:r>
              <a:rPr spc="-50" dirty="0">
                <a:solidFill>
                  <a:srgbClr val="00B0F0"/>
                </a:solidFill>
              </a:rPr>
              <a:t>t</a:t>
            </a:r>
            <a:r>
              <a:rPr dirty="0">
                <a:solidFill>
                  <a:srgbClr val="00B0F0"/>
                </a:solidFill>
              </a:rPr>
              <a:t>e</a:t>
            </a:r>
            <a:r>
              <a:rPr spc="-70" dirty="0">
                <a:solidFill>
                  <a:srgbClr val="00B0F0"/>
                </a:solidFill>
              </a:rPr>
              <a:t>r</a:t>
            </a:r>
            <a:r>
              <a:rPr dirty="0">
                <a:solidFill>
                  <a:srgbClr val="00B0F0"/>
                </a:solidFill>
              </a:rPr>
              <a:t>s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BC64858A-6CD3-4F8A-A64B-C49A2C024387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752600"/>
          <a:ext cx="7772400" cy="40957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1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97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Parameter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222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092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servername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Optional.  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Specifies  the  server  to connect    to.    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Default 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value    is "localhost"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207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Optional.  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Specifies  the  username to log in with. 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Default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value is the name  of  the  user  that  owns  the server process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254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password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Optional. 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Specifies the password to</a:t>
                      </a:r>
                    </a:p>
                    <a:p>
                      <a:pPr marL="22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log in with. 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Default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is ""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49BEF-02E3-41D0-B80D-2C95003286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32788" name="Slide Number Placeholder 4">
            <a:extLst>
              <a:ext uri="{FF2B5EF4-FFF2-40B4-BE49-F238E27FC236}">
                <a16:creationId xmlns:a16="http://schemas.microsoft.com/office/drawing/2014/main" id="{50F32D95-2760-42A6-8D2E-9B2D2A25E6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DB9FFF-0DB4-4A4F-9EBE-4F51B5072641}" type="slidenum">
              <a:rPr lang="en-US" altLang="en-US">
                <a:cs typeface="Arial" panose="020B0604020202020204" pitchFamily="34" charset="0"/>
              </a:rPr>
              <a:pPr eaLnBrk="1" hangingPunct="1"/>
              <a:t>25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3">
            <a:extLst>
              <a:ext uri="{FF2B5EF4-FFF2-40B4-BE49-F238E27FC236}">
                <a16:creationId xmlns:a16="http://schemas.microsoft.com/office/drawing/2014/main" id="{E65EA4E0-5457-4782-BB71-0BD8A079E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1371600"/>
            <a:ext cx="772795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buFont typeface="Arial Narrow" panose="020B0606020202030204" pitchFamily="34" charset="0"/>
              <a:buNone/>
            </a:pPr>
            <a:r>
              <a:rPr lang="en-US" altLang="en-US" sz="2400" b="1">
                <a:cs typeface="Arial" panose="020B0604020202020204" pitchFamily="34" charset="0"/>
              </a:rPr>
              <a:t>We store the connection in a variable ($con) for later use in the script. The "die" part will be executed if the connection fails. </a:t>
            </a:r>
          </a:p>
          <a:p>
            <a:pPr lvl="1" algn="just" eaLnBrk="1" hangingPunct="1">
              <a:buFont typeface="Arial Narrow" panose="020B0606020202030204" pitchFamily="34" charset="0"/>
              <a:buNone/>
            </a:pPr>
            <a:endParaRPr lang="en-US" altLang="en-US" sz="3500" b="1">
              <a:solidFill>
                <a:srgbClr val="FFCCFF"/>
              </a:solidFill>
              <a:cs typeface="Arial" panose="020B0604020202020204" pitchFamily="34" charset="0"/>
            </a:endParaRPr>
          </a:p>
          <a:p>
            <a:pPr algn="just" eaLnBrk="1" hangingPunct="1"/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&lt;?php</a:t>
            </a:r>
          </a:p>
          <a:p>
            <a:pPr eaLnBrk="1" hangingPunct="1"/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$con = mysqli_connect("localhost",“jenila",“leni"); </a:t>
            </a:r>
          </a:p>
          <a:p>
            <a:pPr eaLnBrk="1" hangingPunct="1"/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if (!$con)</a:t>
            </a:r>
          </a:p>
          <a:p>
            <a:pPr eaLnBrk="1" hangingPunct="1"/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die('Could not connect: ' . mysqli_error());</a:t>
            </a:r>
          </a:p>
          <a:p>
            <a:pPr eaLnBrk="1" hangingPunct="1"/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}</a:t>
            </a:r>
          </a:p>
          <a:p>
            <a:pPr algn="just" eaLnBrk="1" hangingPunct="1"/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?&gt;</a:t>
            </a:r>
          </a:p>
        </p:txBody>
      </p:sp>
      <p:sp>
        <p:nvSpPr>
          <p:cNvPr id="26627" name="Title 3">
            <a:extLst>
              <a:ext uri="{FF2B5EF4-FFF2-40B4-BE49-F238E27FC236}">
                <a16:creationId xmlns:a16="http://schemas.microsoft.com/office/drawing/2014/main" id="{6162D827-62D3-409C-BFED-A61B79D2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0"/>
            <a:ext cx="7924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748E1A-9505-4F69-A2BA-AC188CD382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33797" name="Slide Number Placeholder 2">
            <a:extLst>
              <a:ext uri="{FF2B5EF4-FFF2-40B4-BE49-F238E27FC236}">
                <a16:creationId xmlns:a16="http://schemas.microsoft.com/office/drawing/2014/main" id="{12E078BB-DC3E-4FA9-9222-C3DEC4E3F2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BDDC87-204F-48F4-BC28-1CB0B3F45934}" type="slidenum">
              <a:rPr lang="en-US" altLang="en-US">
                <a:cs typeface="Arial" panose="020B0604020202020204" pitchFamily="34" charset="0"/>
              </a:rPr>
              <a:pPr eaLnBrk="1" hangingPunct="1"/>
              <a:t>26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E2E197-05A8-4F59-927D-083C9B008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96875"/>
            <a:ext cx="8229600" cy="1117600"/>
          </a:xfrm>
        </p:spPr>
        <p:txBody>
          <a:bodyPr lIns="0" tIns="557428" rIns="0" bIns="0">
            <a:spAutoFit/>
          </a:bodyPr>
          <a:lstStyle/>
          <a:p>
            <a:pPr marL="2252663" indent="-2252663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00B0F0"/>
                </a:solidFill>
              </a:rPr>
              <a:t>M</a:t>
            </a:r>
            <a:r>
              <a:rPr lang="en-US" spc="-40" dirty="0" err="1">
                <a:solidFill>
                  <a:srgbClr val="00B0F0"/>
                </a:solidFill>
              </a:rPr>
              <a:t>y</a:t>
            </a:r>
            <a:r>
              <a:rPr lang="en-US" spc="-5" dirty="0" err="1">
                <a:solidFill>
                  <a:srgbClr val="00B0F0"/>
                </a:solidFill>
              </a:rPr>
              <a:t>sql_er</a:t>
            </a:r>
            <a:r>
              <a:rPr lang="en-US" spc="-65" dirty="0" err="1">
                <a:solidFill>
                  <a:srgbClr val="00B0F0"/>
                </a:solidFill>
              </a:rPr>
              <a:t>r</a:t>
            </a:r>
            <a:r>
              <a:rPr lang="en-US" spc="-5" dirty="0" err="1">
                <a:solidFill>
                  <a:srgbClr val="00B0F0"/>
                </a:solidFill>
              </a:rPr>
              <a:t>o</a:t>
            </a:r>
            <a:r>
              <a:rPr lang="en-US" spc="5" dirty="0" err="1">
                <a:solidFill>
                  <a:srgbClr val="00B0F0"/>
                </a:solidFill>
              </a:rPr>
              <a:t>r</a:t>
            </a:r>
            <a:r>
              <a:rPr lang="en-US" spc="-5" dirty="0">
                <a:solidFill>
                  <a:srgbClr val="00B0F0"/>
                </a:solidFill>
              </a:rPr>
              <a:t>()</a:t>
            </a:r>
            <a:endParaRPr spc="-5" dirty="0">
              <a:solidFill>
                <a:srgbClr val="00B0F0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CF05C8-FE1C-4186-92B7-F6F53946E301}"/>
              </a:ext>
            </a:extLst>
          </p:cNvPr>
          <p:cNvSpPr txBox="1"/>
          <p:nvPr/>
        </p:nvSpPr>
        <p:spPr>
          <a:xfrm>
            <a:off x="536575" y="2057400"/>
            <a:ext cx="7616825" cy="2586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lvl="1" indent="-342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altLang="en-US" sz="2800" b="1" dirty="0">
                <a:cs typeface="Arial" panose="020B0604020202020204" pitchFamily="34" charset="0"/>
              </a:rPr>
              <a:t>If server cannot be connected, it will throw an error stating the problem</a:t>
            </a:r>
          </a:p>
          <a:p>
            <a:pPr marL="355600" lvl="1" indent="-342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en-US" altLang="en-US" sz="2800" b="1" dirty="0">
              <a:cs typeface="Arial" panose="020B0604020202020204" pitchFamily="34" charset="0"/>
            </a:endParaRPr>
          </a:p>
          <a:p>
            <a:pPr marL="355600" indent="-342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1</a:t>
            </a:r>
            <a:r>
              <a:rPr sz="2800" b="1" spc="-15" dirty="0">
                <a:solidFill>
                  <a:srgbClr val="FFCCFF"/>
                </a:solidFill>
                <a:cs typeface="Arial" panose="020B0604020202020204" pitchFamily="34" charset="0"/>
              </a:rPr>
              <a:t>0</a:t>
            </a: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4</a:t>
            </a:r>
            <a:r>
              <a:rPr sz="2800" b="1" spc="-15" dirty="0">
                <a:solidFill>
                  <a:srgbClr val="FFCCFF"/>
                </a:solidFill>
                <a:cs typeface="Arial" panose="020B0604020202020204" pitchFamily="34" charset="0"/>
              </a:rPr>
              <a:t>9</a:t>
            </a: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:</a:t>
            </a:r>
            <a:r>
              <a:rPr sz="2800" b="1" spc="10" dirty="0">
                <a:solidFill>
                  <a:srgbClr val="FFCCFF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U</a:t>
            </a:r>
            <a:r>
              <a:rPr sz="2800" b="1" spc="-15" dirty="0">
                <a:solidFill>
                  <a:srgbClr val="FFCCFF"/>
                </a:solidFill>
                <a:cs typeface="Arial" panose="020B0604020202020204" pitchFamily="34" charset="0"/>
              </a:rPr>
              <a:t>n</a:t>
            </a: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k</a:t>
            </a:r>
            <a:r>
              <a:rPr sz="2800" b="1" spc="-15" dirty="0">
                <a:solidFill>
                  <a:srgbClr val="FFCCFF"/>
                </a:solidFill>
                <a:cs typeface="Arial" panose="020B0604020202020204" pitchFamily="34" charset="0"/>
              </a:rPr>
              <a:t>no</a:t>
            </a: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wn</a:t>
            </a:r>
            <a:r>
              <a:rPr sz="2800" b="1" spc="-5" dirty="0">
                <a:solidFill>
                  <a:srgbClr val="FFCCFF"/>
                </a:solidFill>
                <a:cs typeface="Arial" panose="020B0604020202020204" pitchFamily="34" charset="0"/>
              </a:rPr>
              <a:t> d</a:t>
            </a:r>
            <a:r>
              <a:rPr sz="2800" b="1" spc="-25" dirty="0">
                <a:solidFill>
                  <a:srgbClr val="FFCCFF"/>
                </a:solidFill>
                <a:cs typeface="Arial" panose="020B0604020202020204" pitchFamily="34" charset="0"/>
              </a:rPr>
              <a:t>a</a:t>
            </a:r>
            <a:r>
              <a:rPr sz="2800" b="1" spc="-45" dirty="0">
                <a:solidFill>
                  <a:srgbClr val="FFCCFF"/>
                </a:solidFill>
                <a:cs typeface="Arial" panose="020B0604020202020204" pitchFamily="34" charset="0"/>
              </a:rPr>
              <a:t>t</a:t>
            </a: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abase</a:t>
            </a:r>
            <a:endParaRPr lang="en-US" sz="2800" b="1" dirty="0">
              <a:solidFill>
                <a:srgbClr val="FFCCFF"/>
              </a:solidFill>
              <a:cs typeface="Arial" panose="020B0604020202020204" pitchFamily="34" charset="0"/>
            </a:endParaRPr>
          </a:p>
          <a:p>
            <a:pPr marL="355600">
              <a:defRPr/>
            </a:pPr>
            <a:endParaRPr lang="en-US" sz="2800" b="1" dirty="0">
              <a:solidFill>
                <a:srgbClr val="FFCCFF"/>
              </a:solidFill>
              <a:cs typeface="Arial" panose="020B0604020202020204" pitchFamily="34" charset="0"/>
            </a:endParaRPr>
          </a:p>
          <a:p>
            <a:pPr marL="355600">
              <a:defRPr/>
            </a:pP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10</a:t>
            </a:r>
            <a:r>
              <a:rPr sz="2800" b="1" spc="-15" dirty="0">
                <a:solidFill>
                  <a:srgbClr val="FFCCFF"/>
                </a:solidFill>
                <a:cs typeface="Arial" panose="020B0604020202020204" pitchFamily="34" charset="0"/>
              </a:rPr>
              <a:t>4</a:t>
            </a: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6:</a:t>
            </a:r>
            <a:r>
              <a:rPr sz="2800" b="1" spc="5" dirty="0">
                <a:solidFill>
                  <a:srgbClr val="FFCCFF"/>
                </a:solidFill>
                <a:cs typeface="Arial" panose="020B0604020202020204" pitchFamily="34" charset="0"/>
              </a:rPr>
              <a:t> </a:t>
            </a:r>
            <a:r>
              <a:rPr sz="2800" b="1" spc="-15" dirty="0">
                <a:solidFill>
                  <a:srgbClr val="FFCCFF"/>
                </a:solidFill>
                <a:cs typeface="Arial" panose="020B0604020202020204" pitchFamily="34" charset="0"/>
              </a:rPr>
              <a:t>No</a:t>
            </a:r>
            <a:r>
              <a:rPr sz="2800" b="1" spc="-5" dirty="0">
                <a:solidFill>
                  <a:srgbClr val="FFCCFF"/>
                </a:solidFill>
                <a:cs typeface="Arial" panose="020B0604020202020204" pitchFamily="34" charset="0"/>
              </a:rPr>
              <a:t> d</a:t>
            </a:r>
            <a:r>
              <a:rPr sz="2800" b="1" spc="-35" dirty="0">
                <a:solidFill>
                  <a:srgbClr val="FFCCFF"/>
                </a:solidFill>
                <a:cs typeface="Arial" panose="020B0604020202020204" pitchFamily="34" charset="0"/>
              </a:rPr>
              <a:t>a</a:t>
            </a:r>
            <a:r>
              <a:rPr sz="2800" b="1" spc="-45" dirty="0">
                <a:solidFill>
                  <a:srgbClr val="FFCCFF"/>
                </a:solidFill>
                <a:cs typeface="Arial" panose="020B0604020202020204" pitchFamily="34" charset="0"/>
              </a:rPr>
              <a:t>t</a:t>
            </a: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abase </a:t>
            </a:r>
            <a:r>
              <a:rPr sz="2800" b="1" spc="-5" dirty="0">
                <a:solidFill>
                  <a:srgbClr val="FFCCFF"/>
                </a:solidFill>
                <a:cs typeface="Arial" panose="020B0604020202020204" pitchFamily="34" charset="0"/>
              </a:rPr>
              <a:t>selec</a:t>
            </a:r>
            <a:r>
              <a:rPr sz="2800" b="1" spc="-40" dirty="0">
                <a:solidFill>
                  <a:srgbClr val="FFCCFF"/>
                </a:solidFill>
                <a:cs typeface="Arial" panose="020B0604020202020204" pitchFamily="34" charset="0"/>
              </a:rPr>
              <a:t>t</a:t>
            </a:r>
            <a:r>
              <a:rPr sz="2800" b="1" dirty="0">
                <a:solidFill>
                  <a:srgbClr val="FFCCFF"/>
                </a:solidFill>
                <a:cs typeface="Arial" panose="020B0604020202020204" pitchFamily="34" charset="0"/>
              </a:rPr>
              <a:t>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FADDB-9D1F-4C1D-BC41-B42CE5E480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F7510359-98CB-426A-BB9A-5F2637505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462228-CA60-426D-9D4B-D86DEB3848E1}" type="slidenum">
              <a:rPr lang="en-US" altLang="en-US">
                <a:cs typeface="Arial" panose="020B0604020202020204" pitchFamily="34" charset="0"/>
              </a:rPr>
              <a:pPr eaLnBrk="1" hangingPunct="1"/>
              <a:t>27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771E513-A8AF-41AD-B8CB-188A8A425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2. </a:t>
            </a:r>
            <a:r>
              <a:rPr lang="en-US" altLang="en-US" dirty="0" err="1"/>
              <a:t>MySQLi</a:t>
            </a:r>
            <a:r>
              <a:rPr lang="en-US" altLang="en-US" dirty="0"/>
              <a:t> Close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7F110434-0FB3-46B4-AEA2-B44E4F1B5B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F457BC-F9D5-4D27-BE4F-8A851892C3D8}" type="slidenum">
              <a:rPr lang="en-US" altLang="en-US">
                <a:cs typeface="Arial" panose="020B0604020202020204" pitchFamily="34" charset="0"/>
              </a:rPr>
              <a:pPr eaLnBrk="1" hangingPunct="1"/>
              <a:t>28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5201C41-BD5B-4771-AFA8-3F42501FBB7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defRPr/>
            </a:pPr>
            <a:r>
              <a:rPr lang="en-US" altLang="en-US" sz="2800" b="1" dirty="0"/>
              <a:t>To close a </a:t>
            </a:r>
            <a:r>
              <a:rPr lang="en-US" altLang="en-US" sz="2800" b="1" dirty="0" err="1"/>
              <a:t>db</a:t>
            </a:r>
            <a:r>
              <a:rPr lang="en-US" altLang="en-US" sz="2800" b="1" dirty="0"/>
              <a:t> connection we have close method</a:t>
            </a:r>
          </a:p>
          <a:p>
            <a:pPr lvl="1" eaLnBrk="1" fontAlgn="auto" hangingPunct="1">
              <a:defRPr/>
            </a:pPr>
            <a:r>
              <a:rPr lang="en-US" altLang="en-US" b="1" dirty="0" err="1">
                <a:solidFill>
                  <a:srgbClr val="FFCCFF"/>
                </a:solidFill>
              </a:rPr>
              <a:t>mysqli_close</a:t>
            </a:r>
            <a:r>
              <a:rPr lang="en-US" altLang="en-US" b="1" dirty="0">
                <a:solidFill>
                  <a:srgbClr val="FFCCFF"/>
                </a:solidFill>
              </a:rPr>
              <a:t>(connection);</a:t>
            </a:r>
          </a:p>
          <a:p>
            <a:pPr lvl="1" eaLnBrk="1" fontAlgn="auto" hangingPunct="1">
              <a:defRPr/>
            </a:pPr>
            <a:endParaRPr lang="en-US" altLang="en-US" b="1" dirty="0"/>
          </a:p>
          <a:p>
            <a:pPr eaLnBrk="1" fontAlgn="auto" hangingPunct="1">
              <a:defRPr/>
            </a:pPr>
            <a:r>
              <a:rPr lang="en-US" altLang="en-US" sz="2800" b="1" dirty="0"/>
              <a:t>Example:</a:t>
            </a:r>
          </a:p>
          <a:p>
            <a:pPr lvl="1" eaLnBrk="1" fontAlgn="auto" hangingPunct="1">
              <a:defRPr/>
            </a:pPr>
            <a:r>
              <a:rPr lang="en-US" altLang="en-US" b="1" dirty="0" err="1">
                <a:solidFill>
                  <a:srgbClr val="FFCCFF"/>
                </a:solidFill>
              </a:rPr>
              <a:t>mysqli_close</a:t>
            </a:r>
            <a:r>
              <a:rPr lang="en-US" altLang="en-US" b="1" dirty="0">
                <a:solidFill>
                  <a:srgbClr val="FFCCFF"/>
                </a:solidFill>
              </a:rPr>
              <a:t>($con);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067C65-DA6C-4794-B36E-F23CFEF583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2EFD90-0239-40C2-B251-D484F9891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3. Connect Database </a:t>
            </a:r>
            <a:br>
              <a:rPr lang="en-US" altLang="en-US" b="1" dirty="0">
                <a:solidFill>
                  <a:srgbClr val="0070C0"/>
                </a:solidFill>
                <a:cs typeface="Calibri" pitchFamily="34" charset="0"/>
              </a:rPr>
            </a:br>
            <a:r>
              <a:rPr lang="en-US" altLang="en-US" dirty="0"/>
              <a:t>(</a:t>
            </a:r>
            <a:r>
              <a:rPr lang="en-US" altLang="en-US" dirty="0" err="1"/>
              <a:t>mysqli_select_db</a:t>
            </a:r>
            <a:r>
              <a:rPr lang="en-US" altLang="en-US" dirty="0"/>
              <a:t>)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DC1C1945-1397-4B98-BA32-BD162CFD92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72B4C5-F28E-42E8-9A98-B0E01B86729F}" type="slidenum">
              <a:rPr lang="en-US" altLang="en-US">
                <a:cs typeface="Arial" panose="020B0604020202020204" pitchFamily="34" charset="0"/>
              </a:rPr>
              <a:pPr eaLnBrk="1" hangingPunct="1"/>
              <a:t>29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5066A1B-4AAF-40A4-9314-C250472DAC8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0" y="1600200"/>
            <a:ext cx="9144000" cy="4114800"/>
          </a:xfrm>
        </p:spPr>
        <p:txBody>
          <a:bodyPr/>
          <a:lstStyle/>
          <a:p>
            <a:pPr eaLnBrk="1" fontAlgn="auto" hangingPunct="1"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FFCCFF"/>
                </a:solidFill>
              </a:rPr>
              <a:t>Syntax:           </a:t>
            </a:r>
            <a:r>
              <a:rPr lang="en-US" sz="2800" b="1" dirty="0" err="1">
                <a:solidFill>
                  <a:srgbClr val="FFCCFF"/>
                </a:solidFill>
              </a:rPr>
              <a:t>mysqli_select_db</a:t>
            </a:r>
            <a:r>
              <a:rPr lang="en-US" sz="2800" b="1" dirty="0">
                <a:solidFill>
                  <a:srgbClr val="FFCCFF"/>
                </a:solidFill>
              </a:rPr>
              <a:t>(</a:t>
            </a:r>
            <a:r>
              <a:rPr lang="en-US" sz="2800" b="1" dirty="0" err="1">
                <a:solidFill>
                  <a:srgbClr val="FFCCFF"/>
                </a:solidFill>
              </a:rPr>
              <a:t>connection,dbname</a:t>
            </a:r>
            <a:r>
              <a:rPr lang="en-US" sz="2800" b="1" dirty="0">
                <a:solidFill>
                  <a:srgbClr val="FFCCFF"/>
                </a:solidFill>
              </a:rPr>
              <a:t>)</a:t>
            </a:r>
          </a:p>
          <a:p>
            <a:pPr eaLnBrk="1" fontAlgn="auto" hangingPunct="1">
              <a:buFont typeface="Arial" charset="0"/>
              <a:buChar char="•"/>
              <a:defRPr/>
            </a:pPr>
            <a:endParaRPr lang="en-US" sz="2800" b="1" dirty="0">
              <a:solidFill>
                <a:srgbClr val="FFCCFF"/>
              </a:solidFill>
            </a:endParaRPr>
          </a:p>
          <a:p>
            <a:pPr marL="457200" lvl="1" indent="0" eaLnBrk="1" fontAlgn="auto" hangingPunct="1">
              <a:buFont typeface="Arial Narrow" panose="020B0606020202030204" pitchFamily="34" charset="0"/>
              <a:buNone/>
              <a:defRPr/>
            </a:pPr>
            <a:r>
              <a:rPr lang="en-US" b="1" dirty="0" err="1">
                <a:solidFill>
                  <a:srgbClr val="FFCCFF"/>
                </a:solidFill>
              </a:rPr>
              <a:t>mysqli_select_db</a:t>
            </a:r>
            <a:r>
              <a:rPr lang="en-US" b="1" dirty="0">
                <a:solidFill>
                  <a:srgbClr val="FFCCFF"/>
                </a:solidFill>
              </a:rPr>
              <a:t>($con,”</a:t>
            </a:r>
            <a:r>
              <a:rPr lang="en-US" b="1" spc="-15" dirty="0" err="1">
                <a:solidFill>
                  <a:srgbClr val="FFCCFF"/>
                </a:solidFill>
                <a:cs typeface="Calibri"/>
              </a:rPr>
              <a:t>univ</a:t>
            </a:r>
            <a:r>
              <a:rPr lang="en-US" b="1" dirty="0">
                <a:solidFill>
                  <a:srgbClr val="FFCCFF"/>
                </a:solidFill>
              </a:rPr>
              <a:t>”);</a:t>
            </a:r>
          </a:p>
          <a:p>
            <a:pPr marL="457200" lvl="1" indent="0" eaLnBrk="1" fontAlgn="auto" hangingPunct="1">
              <a:buFont typeface="Arial Narrow" panose="020B0606020202030204" pitchFamily="34" charset="0"/>
              <a:buNone/>
              <a:defRPr/>
            </a:pPr>
            <a:r>
              <a:rPr lang="en-US" b="1" dirty="0"/>
              <a:t>This will select the </a:t>
            </a:r>
            <a:r>
              <a:rPr lang="en-US" b="1" spc="-15" dirty="0" err="1">
                <a:cs typeface="Calibri"/>
              </a:rPr>
              <a:t>univ</a:t>
            </a:r>
            <a:r>
              <a:rPr lang="en-US" b="1" spc="-15" dirty="0">
                <a:cs typeface="Calibri"/>
              </a:rPr>
              <a:t> </a:t>
            </a:r>
            <a:r>
              <a:rPr lang="en-US" b="1" spc="-5" dirty="0" err="1">
                <a:cs typeface="Calibri"/>
              </a:rPr>
              <a:t>db</a:t>
            </a:r>
            <a:r>
              <a:rPr lang="en-US" b="1" spc="-5" dirty="0">
                <a:cs typeface="Calibri"/>
              </a:rPr>
              <a:t> </a:t>
            </a:r>
            <a:r>
              <a:rPr lang="en-US" b="1" dirty="0"/>
              <a:t>under the server localhost</a:t>
            </a:r>
          </a:p>
          <a:p>
            <a:pPr marL="457200" lvl="1" indent="0" eaLnBrk="1" fontAlgn="auto" hangingPunct="1">
              <a:buFont typeface="Arial Narrow" panose="020B0606020202030204" pitchFamily="34" charset="0"/>
              <a:buNone/>
              <a:defRPr/>
            </a:pPr>
            <a:endParaRPr lang="en-US" b="1" dirty="0">
              <a:solidFill>
                <a:srgbClr val="FFCCFF"/>
              </a:solidFill>
            </a:endParaRPr>
          </a:p>
          <a:p>
            <a:pPr lvl="1" eaLnBrk="1" fontAlgn="auto" hangingPunct="1">
              <a:defRPr/>
            </a:pPr>
            <a:endParaRPr 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8CD2C5-BCEF-4C27-94B2-8E3026891A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04FF6E9-6DAB-4D0D-9CA7-C12B830B6EFE}"/>
              </a:ext>
            </a:extLst>
          </p:cNvPr>
          <p:cNvSpPr txBox="1"/>
          <p:nvPr/>
        </p:nvSpPr>
        <p:spPr>
          <a:xfrm>
            <a:off x="536575" y="1600200"/>
            <a:ext cx="8455025" cy="3178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  <a:tab pos="1821814" algn="l"/>
                <a:tab pos="2265045" algn="l"/>
                <a:tab pos="3044190" algn="l"/>
                <a:tab pos="4137025" algn="l"/>
                <a:tab pos="5739130" algn="l"/>
              </a:tabLst>
              <a:defRPr/>
            </a:pPr>
            <a:r>
              <a:rPr sz="3600" b="1" dirty="0">
                <a:cs typeface="Arial" panose="020B0604020202020204" pitchFamily="34" charset="0"/>
              </a:rPr>
              <a:t>MySQL</a:t>
            </a:r>
            <a:r>
              <a:rPr lang="en-US" sz="3600" b="1" dirty="0">
                <a:cs typeface="Arial" panose="020B0604020202020204" pitchFamily="34" charset="0"/>
              </a:rPr>
              <a:t> </a:t>
            </a:r>
            <a:r>
              <a:rPr sz="3600" b="1" dirty="0">
                <a:cs typeface="Arial" panose="020B0604020202020204" pitchFamily="34" charset="0"/>
              </a:rPr>
              <a:t>is</a:t>
            </a:r>
            <a:r>
              <a:rPr lang="en-US" sz="3600" b="1" dirty="0">
                <a:cs typeface="Arial" panose="020B0604020202020204" pitchFamily="34" charset="0"/>
              </a:rPr>
              <a:t> </a:t>
            </a:r>
            <a:r>
              <a:rPr sz="3600" b="1" spc="-20" dirty="0">
                <a:cs typeface="Arial" panose="020B0604020202020204" pitchFamily="34" charset="0"/>
              </a:rPr>
              <a:t>the</a:t>
            </a:r>
            <a:r>
              <a:rPr lang="en-US" sz="3600" b="1" dirty="0">
                <a:cs typeface="Arial" panose="020B0604020202020204" pitchFamily="34" charset="0"/>
              </a:rPr>
              <a:t> </a:t>
            </a:r>
            <a:r>
              <a:rPr sz="3600" b="1" dirty="0">
                <a:cs typeface="Arial" panose="020B0604020202020204" pitchFamily="34" charset="0"/>
              </a:rPr>
              <a:t>mo</a:t>
            </a:r>
            <a:r>
              <a:rPr sz="3600" b="1" spc="-40" dirty="0">
                <a:cs typeface="Arial" panose="020B0604020202020204" pitchFamily="34" charset="0"/>
              </a:rPr>
              <a:t>s</a:t>
            </a:r>
            <a:r>
              <a:rPr sz="3600" b="1" spc="-15" dirty="0">
                <a:cs typeface="Arial" panose="020B0604020202020204" pitchFamily="34" charset="0"/>
              </a:rPr>
              <a:t>t</a:t>
            </a:r>
            <a:r>
              <a:rPr lang="en-US" sz="3600" b="1" dirty="0">
                <a:cs typeface="Arial" panose="020B0604020202020204" pitchFamily="34" charset="0"/>
              </a:rPr>
              <a:t> </a:t>
            </a:r>
            <a:r>
              <a:rPr sz="3600" b="1" spc="-5" dirty="0">
                <a:cs typeface="Arial" panose="020B0604020202020204" pitchFamily="34" charset="0"/>
              </a:rPr>
              <a:t>popula</a:t>
            </a:r>
            <a:r>
              <a:rPr sz="3600" b="1" dirty="0">
                <a:cs typeface="Arial" panose="020B0604020202020204" pitchFamily="34" charset="0"/>
              </a:rPr>
              <a:t>r</a:t>
            </a:r>
            <a:r>
              <a:rPr lang="en-US" sz="3600" b="1" dirty="0">
                <a:cs typeface="Arial" panose="020B0604020202020204" pitchFamily="34" charset="0"/>
              </a:rPr>
              <a:t> </a:t>
            </a:r>
            <a:r>
              <a:rPr sz="3600" b="1" spc="-5" dirty="0">
                <a:cs typeface="Arial" panose="020B0604020202020204" pitchFamily="34" charset="0"/>
              </a:rPr>
              <a:t>ope</a:t>
            </a:r>
            <a:r>
              <a:rPr sz="3600" b="1" spc="10" dirty="0">
                <a:cs typeface="Arial" panose="020B0604020202020204" pitchFamily="34" charset="0"/>
              </a:rPr>
              <a:t>n</a:t>
            </a:r>
            <a:r>
              <a:rPr sz="3600" b="1" dirty="0">
                <a:cs typeface="Arial" panose="020B0604020202020204" pitchFamily="34" charset="0"/>
              </a:rPr>
              <a:t>-</a:t>
            </a:r>
            <a:r>
              <a:rPr sz="3600" b="1" spc="-5" dirty="0">
                <a:cs typeface="Arial" panose="020B0604020202020204" pitchFamily="34" charset="0"/>
              </a:rPr>
              <a:t>so</a:t>
            </a:r>
            <a:r>
              <a:rPr sz="3600" b="1" spc="-15" dirty="0">
                <a:cs typeface="Arial" panose="020B0604020202020204" pitchFamily="34" charset="0"/>
              </a:rPr>
              <a:t>u</a:t>
            </a:r>
            <a:r>
              <a:rPr sz="3600" b="1" spc="-60" dirty="0">
                <a:cs typeface="Arial" panose="020B0604020202020204" pitchFamily="34" charset="0"/>
              </a:rPr>
              <a:t>r</a:t>
            </a:r>
            <a:r>
              <a:rPr sz="3600" b="1" spc="-35" dirty="0">
                <a:cs typeface="Arial" panose="020B0604020202020204" pitchFamily="34" charset="0"/>
              </a:rPr>
              <a:t>c</a:t>
            </a:r>
            <a:r>
              <a:rPr sz="3600" b="1" spc="-20" dirty="0">
                <a:cs typeface="Arial" panose="020B0604020202020204" pitchFamily="34" charset="0"/>
              </a:rPr>
              <a:t>e</a:t>
            </a:r>
            <a:r>
              <a:rPr lang="en-US" sz="3600" b="1" spc="-20" dirty="0">
                <a:cs typeface="Arial" panose="020B0604020202020204" pitchFamily="34" charset="0"/>
              </a:rPr>
              <a:t> </a:t>
            </a:r>
            <a:r>
              <a:rPr sz="3600" b="1" spc="-5" dirty="0">
                <a:cs typeface="Arial" panose="020B0604020202020204" pitchFamily="34" charset="0"/>
              </a:rPr>
              <a:t>d</a:t>
            </a:r>
            <a:r>
              <a:rPr sz="3600" b="1" spc="-30" dirty="0">
                <a:cs typeface="Arial" panose="020B0604020202020204" pitchFamily="34" charset="0"/>
              </a:rPr>
              <a:t>a</a:t>
            </a:r>
            <a:r>
              <a:rPr sz="3600" b="1" spc="-55" dirty="0">
                <a:cs typeface="Arial" panose="020B0604020202020204" pitchFamily="34" charset="0"/>
              </a:rPr>
              <a:t>t</a:t>
            </a:r>
            <a:r>
              <a:rPr sz="3600" b="1" dirty="0">
                <a:cs typeface="Arial" panose="020B0604020202020204" pitchFamily="34" charset="0"/>
              </a:rPr>
              <a:t>abase</a:t>
            </a:r>
            <a:r>
              <a:rPr sz="3600" b="1" spc="-25" dirty="0">
                <a:cs typeface="Arial" panose="020B0604020202020204" pitchFamily="34" charset="0"/>
              </a:rPr>
              <a:t> </a:t>
            </a:r>
            <a:r>
              <a:rPr sz="3600" b="1" spc="-70" dirty="0">
                <a:cs typeface="Arial" panose="020B0604020202020204" pitchFamily="34" charset="0"/>
              </a:rPr>
              <a:t>s</a:t>
            </a:r>
            <a:r>
              <a:rPr sz="3600" b="1" spc="-55" dirty="0">
                <a:cs typeface="Arial" panose="020B0604020202020204" pitchFamily="34" charset="0"/>
              </a:rPr>
              <a:t>y</a:t>
            </a:r>
            <a:r>
              <a:rPr sz="3600" b="1" spc="-40" dirty="0">
                <a:cs typeface="Arial" panose="020B0604020202020204" pitchFamily="34" charset="0"/>
              </a:rPr>
              <a:t>s</a:t>
            </a:r>
            <a:r>
              <a:rPr sz="3600" b="1" spc="-45" dirty="0">
                <a:cs typeface="Arial" panose="020B0604020202020204" pitchFamily="34" charset="0"/>
              </a:rPr>
              <a:t>t</a:t>
            </a:r>
            <a:r>
              <a:rPr sz="3600" b="1" dirty="0">
                <a:cs typeface="Arial" panose="020B0604020202020204" pitchFamily="34" charset="0"/>
              </a:rPr>
              <a:t>e</a:t>
            </a:r>
            <a:r>
              <a:rPr sz="3600" b="1" spc="-5" dirty="0">
                <a:cs typeface="Arial" panose="020B0604020202020204" pitchFamily="34" charset="0"/>
              </a:rPr>
              <a:t>m</a:t>
            </a:r>
            <a:r>
              <a:rPr sz="3600" b="1" dirty="0">
                <a:cs typeface="Arial" panose="020B0604020202020204" pitchFamily="34" charset="0"/>
              </a:rPr>
              <a:t>.</a:t>
            </a:r>
          </a:p>
          <a:p>
            <a:pPr marL="469900">
              <a:spcBef>
                <a:spcPts val="860"/>
              </a:spcBef>
              <a:defRPr/>
            </a:pPr>
            <a:r>
              <a:rPr sz="2800" b="1" spc="250" dirty="0">
                <a:solidFill>
                  <a:srgbClr val="FFFFCC"/>
                </a:solidFill>
                <a:cs typeface="Arial" panose="020B0604020202020204" pitchFamily="34" charset="0"/>
              </a:rPr>
              <a:t>–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My</a:t>
            </a:r>
            <a:r>
              <a:rPr sz="2800" b="1" spc="10" dirty="0">
                <a:solidFill>
                  <a:srgbClr val="FFFFCC"/>
                </a:solidFill>
                <a:cs typeface="Arial" panose="020B0604020202020204" pitchFamily="34" charset="0"/>
              </a:rPr>
              <a:t>S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QL</a:t>
            </a:r>
            <a:r>
              <a:rPr sz="2800" b="1" spc="-3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is a</a:t>
            </a:r>
            <a:r>
              <a:rPr sz="2800" b="1" spc="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d</a:t>
            </a:r>
            <a:r>
              <a:rPr sz="2800" b="1" spc="-30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z="2800" b="1" spc="-70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ab</a:t>
            </a:r>
            <a:r>
              <a:rPr sz="2800" b="1" spc="5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z="2800" b="1" spc="-20" dirty="0">
                <a:solidFill>
                  <a:srgbClr val="FFFFCC"/>
                </a:solidFill>
                <a:cs typeface="Arial" panose="020B0604020202020204" pitchFamily="34" charset="0"/>
              </a:rPr>
              <a:t>se</a:t>
            </a:r>
            <a:r>
              <a:rPr sz="2800" b="1" spc="-3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spc="-25" dirty="0">
                <a:solidFill>
                  <a:srgbClr val="FFFFCC"/>
                </a:solidFill>
                <a:cs typeface="Arial" panose="020B0604020202020204" pitchFamily="34" charset="0"/>
              </a:rPr>
              <a:t>se</a:t>
            </a:r>
            <a:r>
              <a:rPr sz="2800" b="1" spc="15" dirty="0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sz="2800" b="1" spc="-55" dirty="0">
                <a:solidFill>
                  <a:srgbClr val="FFFFCC"/>
                </a:solidFill>
                <a:cs typeface="Arial" panose="020B0604020202020204" pitchFamily="34" charset="0"/>
              </a:rPr>
              <a:t>v</a:t>
            </a:r>
            <a:r>
              <a:rPr sz="2800" b="1" spc="-20" dirty="0">
                <a:solidFill>
                  <a:srgbClr val="FFFFCC"/>
                </a:solidFill>
                <a:cs typeface="Arial" panose="020B0604020202020204" pitchFamily="34" charset="0"/>
              </a:rPr>
              <a:t>er</a:t>
            </a:r>
            <a:endParaRPr sz="2800" b="1" dirty="0">
              <a:solidFill>
                <a:srgbClr val="FFFFCC"/>
              </a:solidFill>
              <a:cs typeface="Arial" panose="020B0604020202020204" pitchFamily="34" charset="0"/>
            </a:endParaRPr>
          </a:p>
          <a:p>
            <a:pPr marL="469900">
              <a:spcBef>
                <a:spcPts val="865"/>
              </a:spcBef>
              <a:defRPr/>
            </a:pPr>
            <a:r>
              <a:rPr sz="2800" b="1" spc="250" dirty="0">
                <a:solidFill>
                  <a:srgbClr val="FFFFCC"/>
                </a:solidFill>
                <a:cs typeface="Arial" panose="020B0604020202020204" pitchFamily="34" charset="0"/>
              </a:rPr>
              <a:t>–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MySQL</a:t>
            </a:r>
            <a:r>
              <a:rPr sz="2800" b="1" spc="10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spc="-15" dirty="0">
                <a:solidFill>
                  <a:srgbClr val="FFFFCC"/>
                </a:solidFill>
                <a:cs typeface="Arial" panose="020B0604020202020204" pitchFamily="34" charset="0"/>
              </a:rPr>
              <a:t>i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s</a:t>
            </a:r>
            <a:r>
              <a:rPr sz="2800" b="1" spc="12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ideal</a:t>
            </a:r>
            <a:r>
              <a:rPr sz="2800" b="1" spc="9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spc="-80" dirty="0">
                <a:solidFill>
                  <a:srgbClr val="FFFFCC"/>
                </a:solidFill>
                <a:cs typeface="Arial" panose="020B0604020202020204" pitchFamily="34" charset="0"/>
              </a:rPr>
              <a:t>f</a:t>
            </a:r>
            <a:r>
              <a:rPr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o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sz="2800" b="1" spc="11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bot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h</a:t>
            </a:r>
            <a:r>
              <a:rPr sz="2800" b="1" spc="9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smal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l</a:t>
            </a:r>
            <a:r>
              <a:rPr sz="2800" b="1" spc="12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z="2800" b="1" spc="-20" dirty="0">
                <a:solidFill>
                  <a:srgbClr val="FFFFCC"/>
                </a:solidFill>
                <a:cs typeface="Arial" panose="020B0604020202020204" pitchFamily="34" charset="0"/>
              </a:rPr>
              <a:t>n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d</a:t>
            </a:r>
            <a:r>
              <a:rPr sz="2800" b="1" spc="114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la</a:t>
            </a:r>
            <a:r>
              <a:rPr sz="2800" b="1" spc="-55" dirty="0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sz="2800" b="1" spc="-30" dirty="0">
                <a:solidFill>
                  <a:srgbClr val="FFFFCC"/>
                </a:solidFill>
                <a:cs typeface="Arial" panose="020B0604020202020204" pitchFamily="34" charset="0"/>
              </a:rPr>
              <a:t>g</a:t>
            </a:r>
            <a:r>
              <a:rPr sz="2800" b="1" spc="-20" dirty="0">
                <a:solidFill>
                  <a:srgbClr val="FFFFCC"/>
                </a:solidFill>
                <a:cs typeface="Arial" panose="020B0604020202020204" pitchFamily="34" charset="0"/>
              </a:rPr>
              <a:t>e</a:t>
            </a:r>
            <a:endParaRPr sz="2800" b="1" dirty="0">
              <a:solidFill>
                <a:srgbClr val="FFFFCC"/>
              </a:solidFill>
              <a:cs typeface="Arial" panose="020B0604020202020204" pitchFamily="34" charset="0"/>
            </a:endParaRPr>
          </a:p>
          <a:p>
            <a:pPr marL="756285">
              <a:defRPr/>
            </a:pP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ap</a:t>
            </a:r>
            <a:r>
              <a:rPr sz="2800" b="1" spc="5" dirty="0">
                <a:solidFill>
                  <a:srgbClr val="FFFFCC"/>
                </a:solidFill>
                <a:cs typeface="Arial" panose="020B0604020202020204" pitchFamily="34" charset="0"/>
              </a:rPr>
              <a:t>p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li</a:t>
            </a:r>
            <a:r>
              <a:rPr sz="2800" b="1" spc="-25" dirty="0">
                <a:solidFill>
                  <a:srgbClr val="FFFFCC"/>
                </a:solidFill>
                <a:cs typeface="Arial" panose="020B0604020202020204" pitchFamily="34" charset="0"/>
              </a:rPr>
              <a:t>c</a:t>
            </a:r>
            <a:r>
              <a:rPr sz="2800" b="1" spc="-35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tions</a:t>
            </a:r>
          </a:p>
          <a:p>
            <a:pPr marL="469900">
              <a:spcBef>
                <a:spcPts val="865"/>
              </a:spcBef>
              <a:defRPr/>
            </a:pPr>
            <a:r>
              <a:rPr sz="2800" b="1" spc="250" dirty="0">
                <a:solidFill>
                  <a:srgbClr val="FFFFCC"/>
                </a:solidFill>
                <a:cs typeface="Arial" panose="020B0604020202020204" pitchFamily="34" charset="0"/>
              </a:rPr>
              <a:t>–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My</a:t>
            </a:r>
            <a:r>
              <a:rPr sz="2800" b="1" spc="10" dirty="0">
                <a:solidFill>
                  <a:srgbClr val="FFFFCC"/>
                </a:solidFill>
                <a:cs typeface="Arial" panose="020B0604020202020204" pitchFamily="34" charset="0"/>
              </a:rPr>
              <a:t>S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QL</a:t>
            </a:r>
            <a:r>
              <a:rPr sz="2800" b="1" spc="-3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sup</a:t>
            </a:r>
            <a:r>
              <a:rPr sz="2800" b="1" spc="5" dirty="0">
                <a:solidFill>
                  <a:srgbClr val="FFFFCC"/>
                </a:solidFill>
                <a:cs typeface="Arial" panose="020B0604020202020204" pitchFamily="34" charset="0"/>
              </a:rPr>
              <a:t>p</a:t>
            </a:r>
            <a:r>
              <a:rPr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ort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s</a:t>
            </a:r>
            <a:r>
              <a:rPr sz="2800" b="1" spc="-1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spc="-40" dirty="0">
                <a:solidFill>
                  <a:srgbClr val="FFFFCC"/>
                </a:solidFill>
                <a:cs typeface="Arial" panose="020B0604020202020204" pitchFamily="34" charset="0"/>
              </a:rPr>
              <a:t>s</a:t>
            </a:r>
            <a:r>
              <a:rPr sz="2800" b="1" spc="-70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an</a:t>
            </a:r>
            <a:r>
              <a:rPr sz="2800" b="1" spc="5" dirty="0">
                <a:solidFill>
                  <a:srgbClr val="FFFFCC"/>
                </a:solidFill>
                <a:cs typeface="Arial" panose="020B0604020202020204" pitchFamily="34" charset="0"/>
              </a:rPr>
              <a:t>d</a:t>
            </a:r>
            <a:r>
              <a:rPr sz="2800" b="1" spc="-20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z="2800" b="1" spc="-55" dirty="0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d</a:t>
            </a:r>
            <a:r>
              <a:rPr sz="2800" b="1" spc="-4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SQL</a:t>
            </a:r>
            <a:endParaRPr sz="2800" b="1" dirty="0">
              <a:solidFill>
                <a:srgbClr val="FFFFCC"/>
              </a:solidFill>
              <a:cs typeface="Arial" panose="020B0604020202020204" pitchFamily="34" charset="0"/>
            </a:endParaRPr>
          </a:p>
        </p:txBody>
      </p:sp>
      <p:sp>
        <p:nvSpPr>
          <p:cNvPr id="4099" name="Title 6">
            <a:extLst>
              <a:ext uri="{FF2B5EF4-FFF2-40B4-BE49-F238E27FC236}">
                <a16:creationId xmlns:a16="http://schemas.microsoft.com/office/drawing/2014/main" id="{07AE8D02-6F20-423D-956D-273373A8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MySQL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245583-DCCE-4E66-8613-03142139DC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55310A6B-7243-4DE6-BB80-3DC3EBFAC6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11705B-2CB7-438D-B47C-D3F5690E0706}" type="slidenum">
              <a:rPr lang="en-US" altLang="en-US">
                <a:cs typeface="Arial" panose="020B0604020202020204" pitchFamily="34" charset="0"/>
              </a:rPr>
              <a:pPr eaLnBrk="1" hangingPunct="1"/>
              <a:t>3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95C71C9-BCDB-42F1-877E-D07B8496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4. Working with Queries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EA82257A-A136-42E2-8752-21029B823D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E6DEF4-F7C0-47CF-8257-771ADFCCC75B}" type="slidenum">
              <a:rPr lang="en-US" altLang="en-US">
                <a:cs typeface="Arial" panose="020B0604020202020204" pitchFamily="34" charset="0"/>
              </a:rPr>
              <a:pPr eaLnBrk="1" hangingPunct="1"/>
              <a:t>30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4F3B-66F0-4EBF-9837-A576C9E99E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8382000" cy="4419600"/>
          </a:xfrm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/>
              <a:t>To get PHP to execute the SQL statements we must use the </a:t>
            </a:r>
            <a:r>
              <a:rPr lang="en-US" altLang="en-US" sz="2800" b="1" dirty="0" err="1"/>
              <a:t>mysql_query</a:t>
            </a:r>
            <a:r>
              <a:rPr lang="en-US" altLang="en-US" sz="2800" b="1" dirty="0"/>
              <a:t>() function. This function is used to send a query or command to a MySQL connection.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en-US" sz="2800" b="1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rgbClr val="FFCCFF"/>
                </a:solidFill>
              </a:rPr>
              <a:t>Syntax: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 err="1">
                <a:solidFill>
                  <a:srgbClr val="FFCCFF"/>
                </a:solidFill>
              </a:rPr>
              <a:t>mysqli_query</a:t>
            </a:r>
            <a:r>
              <a:rPr lang="en-US" altLang="en-US" sz="2800" b="1" dirty="0">
                <a:solidFill>
                  <a:srgbClr val="FFCCFF"/>
                </a:solidFill>
              </a:rPr>
              <a:t>($con,”</a:t>
            </a:r>
            <a:r>
              <a:rPr lang="en-US" altLang="en-US" sz="2800" b="1" dirty="0" err="1">
                <a:solidFill>
                  <a:srgbClr val="FFCCFF"/>
                </a:solidFill>
              </a:rPr>
              <a:t>sqlquery</a:t>
            </a:r>
            <a:r>
              <a:rPr lang="en-US" altLang="en-US" sz="2800" b="1" dirty="0">
                <a:solidFill>
                  <a:srgbClr val="FFCCFF"/>
                </a:solidFill>
              </a:rPr>
              <a:t>”);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rgbClr val="FFCCFF"/>
                </a:solidFill>
              </a:rPr>
              <a:t>or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800" b="1" dirty="0">
                <a:solidFill>
                  <a:srgbClr val="FFCCFF"/>
                </a:solidFill>
              </a:rPr>
              <a:t>$</a:t>
            </a:r>
            <a:r>
              <a:rPr lang="en-US" altLang="en-US" sz="2800" b="1" dirty="0" err="1">
                <a:solidFill>
                  <a:srgbClr val="FFCCFF"/>
                </a:solidFill>
              </a:rPr>
              <a:t>sql</a:t>
            </a:r>
            <a:r>
              <a:rPr lang="en-US" altLang="en-US" sz="2800" b="1" dirty="0">
                <a:solidFill>
                  <a:srgbClr val="FFCCFF"/>
                </a:solidFill>
              </a:rPr>
              <a:t>=“Any SQL Query”;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rgbClr val="FFCCFF"/>
                </a:solidFill>
              </a:rPr>
              <a:t>   </a:t>
            </a:r>
            <a:r>
              <a:rPr lang="en-US" altLang="en-US" sz="2800" b="1" dirty="0" err="1">
                <a:solidFill>
                  <a:srgbClr val="FFCCFF"/>
                </a:solidFill>
              </a:rPr>
              <a:t>mysqli_query</a:t>
            </a:r>
            <a:r>
              <a:rPr lang="en-US" altLang="en-US" sz="2800" b="1" dirty="0">
                <a:solidFill>
                  <a:srgbClr val="FFCCFF"/>
                </a:solidFill>
              </a:rPr>
              <a:t>($con,$</a:t>
            </a:r>
            <a:r>
              <a:rPr lang="en-US" altLang="en-US" sz="2800" b="1" dirty="0" err="1">
                <a:solidFill>
                  <a:srgbClr val="FFCCFF"/>
                </a:solidFill>
              </a:rPr>
              <a:t>sql</a:t>
            </a:r>
            <a:r>
              <a:rPr lang="en-US" altLang="en-US" sz="2800" b="1" dirty="0">
                <a:solidFill>
                  <a:srgbClr val="FFCCFF"/>
                </a:solidFill>
              </a:rPr>
              <a:t>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en-US" sz="2800" b="1" dirty="0">
              <a:solidFill>
                <a:srgbClr val="FFCCFF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en-US" sz="2800" b="1" dirty="0">
              <a:solidFill>
                <a:srgbClr val="FFCCFF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en-US" sz="2800" b="1" dirty="0">
              <a:solidFill>
                <a:srgbClr val="FFCCFF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b="1" dirty="0">
              <a:solidFill>
                <a:srgbClr val="FFCCFF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FFCC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42185-DBC5-41FB-A271-F8F2B78D70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16925C-673A-4963-84C9-F2AC612E4D02}"/>
              </a:ext>
            </a:extLst>
          </p:cNvPr>
          <p:cNvSpPr txBox="1"/>
          <p:nvPr/>
        </p:nvSpPr>
        <p:spPr>
          <a:xfrm>
            <a:off x="2474913" y="355600"/>
            <a:ext cx="4611687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2063114" algn="l"/>
              </a:tabLst>
              <a:defRPr/>
            </a:pPr>
            <a:r>
              <a:rPr sz="3600" dirty="0">
                <a:solidFill>
                  <a:srgbClr val="00B0F0"/>
                </a:solidFill>
                <a:latin typeface="Arial Black" panose="020B0A04020102020204" pitchFamily="34" charset="0"/>
                <a:cs typeface="Calibri"/>
              </a:rPr>
              <a:t>G</a:t>
            </a:r>
            <a:r>
              <a:rPr sz="3600" spc="-70" dirty="0">
                <a:solidFill>
                  <a:srgbClr val="00B0F0"/>
                </a:solidFill>
                <a:latin typeface="Arial Black" panose="020B0A04020102020204" pitchFamily="34" charset="0"/>
                <a:cs typeface="Calibri"/>
              </a:rPr>
              <a:t>r</a:t>
            </a:r>
            <a:r>
              <a:rPr sz="3600" spc="-5" dirty="0">
                <a:solidFill>
                  <a:srgbClr val="00B0F0"/>
                </a:solidFill>
                <a:latin typeface="Arial Black" panose="020B0A04020102020204" pitchFamily="34" charset="0"/>
                <a:cs typeface="Calibri"/>
              </a:rPr>
              <a:t>oce</a:t>
            </a:r>
            <a:r>
              <a:rPr sz="3600" spc="25" dirty="0">
                <a:solidFill>
                  <a:srgbClr val="00B0F0"/>
                </a:solidFill>
                <a:latin typeface="Arial Black" panose="020B0A04020102020204" pitchFamily="34" charset="0"/>
                <a:cs typeface="Calibri"/>
              </a:rPr>
              <a:t>r</a:t>
            </a:r>
            <a:r>
              <a:rPr sz="3600" dirty="0">
                <a:solidFill>
                  <a:srgbClr val="00B0F0"/>
                </a:solidFill>
                <a:latin typeface="Arial Black" panose="020B0A04020102020204" pitchFamily="34" charset="0"/>
                <a:cs typeface="Calibri"/>
              </a:rPr>
              <a:t>y	</a:t>
            </a:r>
            <a:r>
              <a:rPr sz="3600" spc="-5" dirty="0">
                <a:solidFill>
                  <a:srgbClr val="00B0F0"/>
                </a:solidFill>
                <a:latin typeface="Arial Black" panose="020B0A04020102020204" pitchFamily="34" charset="0"/>
                <a:cs typeface="Calibri"/>
              </a:rPr>
              <a:t>D</a:t>
            </a:r>
            <a:r>
              <a:rPr sz="3600" spc="-35" dirty="0">
                <a:solidFill>
                  <a:srgbClr val="00B0F0"/>
                </a:solidFill>
                <a:latin typeface="Arial Black" panose="020B0A04020102020204" pitchFamily="34" charset="0"/>
                <a:cs typeface="Calibri"/>
              </a:rPr>
              <a:t>a</a:t>
            </a:r>
            <a:r>
              <a:rPr sz="3600" spc="-50" dirty="0">
                <a:solidFill>
                  <a:srgbClr val="00B0F0"/>
                </a:solidFill>
                <a:latin typeface="Arial Black" panose="020B0A04020102020204" pitchFamily="34" charset="0"/>
                <a:cs typeface="Calibri"/>
              </a:rPr>
              <a:t>t</a:t>
            </a:r>
            <a:r>
              <a:rPr sz="3600" dirty="0">
                <a:solidFill>
                  <a:srgbClr val="00B0F0"/>
                </a:solidFill>
                <a:latin typeface="Arial Black" panose="020B0A04020102020204" pitchFamily="34" charset="0"/>
                <a:cs typeface="Calibri"/>
              </a:rPr>
              <a:t>abase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1B12F4EE-4569-415A-AA64-0F40177B3C91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905000"/>
          <a:ext cx="8305800" cy="3505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3363"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</a:pPr>
                      <a:r>
                        <a:rPr sz="2400" dirty="0"/>
                        <a:t>P</a:t>
                      </a:r>
                      <a:r>
                        <a:rPr sz="2400" spc="-40" dirty="0"/>
                        <a:t>r</a:t>
                      </a:r>
                      <a:r>
                        <a:rPr sz="2400" dirty="0"/>
                        <a:t>o</a:t>
                      </a:r>
                      <a:r>
                        <a:rPr sz="2400" spc="5" dirty="0"/>
                        <a:t>d</a:t>
                      </a:r>
                      <a:r>
                        <a:rPr sz="2400" dirty="0"/>
                        <a:t>uctc</a:t>
                      </a:r>
                      <a:r>
                        <a:rPr sz="2400" spc="5" dirty="0"/>
                        <a:t>o</a:t>
                      </a:r>
                      <a:r>
                        <a:rPr sz="2400" dirty="0"/>
                        <a:t>de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2875" algn="ctr">
                        <a:lnSpc>
                          <a:spcPct val="100000"/>
                        </a:lnSpc>
                      </a:pPr>
                      <a:r>
                        <a:rPr sz="2400" dirty="0"/>
                        <a:t>P</a:t>
                      </a:r>
                      <a:r>
                        <a:rPr sz="2400" spc="-40" dirty="0"/>
                        <a:t>r</a:t>
                      </a:r>
                      <a:r>
                        <a:rPr sz="2400" dirty="0"/>
                        <a:t>o</a:t>
                      </a:r>
                      <a:r>
                        <a:rPr sz="2400" spc="5" dirty="0"/>
                        <a:t>d</a:t>
                      </a:r>
                      <a:r>
                        <a:rPr sz="2400" dirty="0"/>
                        <a:t>uct</a:t>
                      </a:r>
                      <a:r>
                        <a:rPr sz="2400" spc="5" dirty="0"/>
                        <a:t>N</a:t>
                      </a:r>
                      <a:r>
                        <a:rPr sz="2400" dirty="0"/>
                        <a:t>ame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Cost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</a:pPr>
                      <a:r>
                        <a:rPr sz="2400" dirty="0"/>
                        <a:t>M</a:t>
                      </a:r>
                      <a:r>
                        <a:rPr sz="2400" spc="5" dirty="0"/>
                        <a:t>a</a:t>
                      </a:r>
                      <a:r>
                        <a:rPr sz="2400" dirty="0"/>
                        <a:t>n</a:t>
                      </a:r>
                      <a:r>
                        <a:rPr sz="2400" spc="5" dirty="0"/>
                        <a:t>u</a:t>
                      </a:r>
                      <a:r>
                        <a:rPr sz="2400" dirty="0"/>
                        <a:t>f</a:t>
                      </a:r>
                      <a:r>
                        <a:rPr sz="2400" spc="10" dirty="0"/>
                        <a:t>a</a:t>
                      </a:r>
                      <a:r>
                        <a:rPr sz="2400" dirty="0"/>
                        <a:t>c</a:t>
                      </a:r>
                      <a:r>
                        <a:rPr sz="2400" spc="-10" dirty="0"/>
                        <a:t>tu</a:t>
                      </a:r>
                      <a:r>
                        <a:rPr sz="2400" spc="-40" dirty="0"/>
                        <a:t>r</a:t>
                      </a:r>
                      <a:r>
                        <a:rPr sz="2400" dirty="0"/>
                        <a:t>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6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P001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1495" algn="ctr">
                        <a:lnSpc>
                          <a:spcPct val="100000"/>
                        </a:lnSpc>
                      </a:pPr>
                      <a:r>
                        <a:rPr sz="2400" dirty="0"/>
                        <a:t>Cheese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2400" spc="5" dirty="0"/>
                        <a:t>150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0190" algn="ctr">
                        <a:lnSpc>
                          <a:spcPct val="100000"/>
                        </a:lnSpc>
                      </a:pPr>
                      <a:r>
                        <a:rPr sz="2400" dirty="0"/>
                        <a:t>Crea</a:t>
                      </a:r>
                      <a:r>
                        <a:rPr sz="2400" spc="-25" dirty="0"/>
                        <a:t>m</a:t>
                      </a:r>
                      <a:r>
                        <a:rPr sz="2400" dirty="0"/>
                        <a:t>center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P002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4025"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  </a:t>
                      </a:r>
                      <a:r>
                        <a:rPr sz="2400" dirty="0"/>
                        <a:t>Salt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5" dirty="0"/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spc="-145" dirty="0"/>
                        <a:t>T</a:t>
                      </a:r>
                      <a:r>
                        <a:rPr sz="2400" dirty="0"/>
                        <a:t>a</a:t>
                      </a:r>
                      <a:r>
                        <a:rPr sz="2400" spc="-10" dirty="0"/>
                        <a:t>t</a:t>
                      </a:r>
                      <a:r>
                        <a:rPr sz="2400" dirty="0"/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6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P003</a:t>
                      </a:r>
                      <a:endParaRPr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6880"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  Butter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5" dirty="0"/>
                        <a:t>40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400" spc="5" dirty="0"/>
                        <a:t>XYZ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80F9D-5180-4C47-A454-155A211BF5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38943" name="Slide Number Placeholder 4">
            <a:extLst>
              <a:ext uri="{FF2B5EF4-FFF2-40B4-BE49-F238E27FC236}">
                <a16:creationId xmlns:a16="http://schemas.microsoft.com/office/drawing/2014/main" id="{D9DEE4FB-A806-4547-9420-92514E5E56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5B2BB9-93D0-472F-86D4-506C77F29A59}" type="slidenum">
              <a:rPr lang="en-US" altLang="en-US">
                <a:cs typeface="Arial" panose="020B0604020202020204" pitchFamily="34" charset="0"/>
              </a:rPr>
              <a:pPr eaLnBrk="1" hangingPunct="1"/>
              <a:t>31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8944" name="object 2">
            <a:extLst>
              <a:ext uri="{FF2B5EF4-FFF2-40B4-BE49-F238E27FC236}">
                <a16:creationId xmlns:a16="http://schemas.microsoft.com/office/drawing/2014/main" id="{54967B3E-5C5B-488D-8F19-D261870C4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111250"/>
            <a:ext cx="4192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062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062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062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062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062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2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2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2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2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cs typeface="Arial" panose="020B0604020202020204" pitchFamily="34" charset="0"/>
              </a:rPr>
              <a:t>Product Table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A99E4BA-D636-4A52-9752-D946013A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685800"/>
          </a:xfrm>
        </p:spPr>
        <p:txBody>
          <a:bodyPr lIns="0" tIns="130301" rIns="0" bIns="0">
            <a:spAutoFit/>
          </a:bodyPr>
          <a:lstStyle/>
          <a:p>
            <a:pPr marL="852169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B0F0"/>
                </a:solidFill>
              </a:rPr>
              <a:t>4.1 Create database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AD9B21E5-D863-4CF0-BD74-B40266E776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C963B6-8A10-4530-96BF-744ECE7A45EC}" type="slidenum">
              <a:rPr lang="en-US" altLang="en-US">
                <a:cs typeface="Arial" panose="020B0604020202020204" pitchFamily="34" charset="0"/>
              </a:rPr>
              <a:pPr eaLnBrk="1" hangingPunct="1"/>
              <a:t>32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CC19-92FE-4F2D-AA80-B85D44206C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8610600" cy="4525963"/>
          </a:xfrm>
        </p:spPr>
        <p:txBody>
          <a:bodyPr/>
          <a:lstStyle/>
          <a:p>
            <a:pPr algn="just" eaLnBrk="1" fontAlgn="auto" hangingPunct="1">
              <a:spcBef>
                <a:spcPct val="0"/>
              </a:spcBef>
              <a:defRPr/>
            </a:pPr>
            <a:r>
              <a:rPr lang="en-US" altLang="en-US" sz="2800" b="1" dirty="0">
                <a:cs typeface="Calibri" pitchFamily="34" charset="0"/>
              </a:rPr>
              <a:t>The CREATE DATABASE statement is used to create a database in MySQL.</a:t>
            </a:r>
          </a:p>
          <a:p>
            <a:pPr eaLnBrk="1" fontAlgn="auto" hangingPunct="1">
              <a:spcBef>
                <a:spcPts val="675"/>
              </a:spcBef>
              <a:buFontTx/>
              <a:buNone/>
              <a:defRPr/>
            </a:pPr>
            <a:r>
              <a:rPr lang="en-US" altLang="en-US" sz="2800" b="1" dirty="0">
                <a:cs typeface="Calibri" pitchFamily="34" charset="0"/>
              </a:rPr>
              <a:t>Syntax:</a:t>
            </a:r>
          </a:p>
          <a:p>
            <a:pPr eaLnBrk="1" fontAlgn="auto" hangingPunct="1">
              <a:spcBef>
                <a:spcPts val="675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0070C0"/>
                </a:solidFill>
                <a:cs typeface="Calibri" pitchFamily="34" charset="0"/>
              </a:rPr>
              <a:t>		</a:t>
            </a:r>
            <a:r>
              <a:rPr lang="en-US" altLang="en-US" sz="2800" b="1" dirty="0">
                <a:solidFill>
                  <a:srgbClr val="FFCCFF"/>
                </a:solidFill>
                <a:cs typeface="Calibri" pitchFamily="34" charset="0"/>
              </a:rPr>
              <a:t>$</a:t>
            </a:r>
            <a:r>
              <a:rPr lang="en-US" altLang="en-US" sz="2800" b="1" dirty="0" err="1">
                <a:solidFill>
                  <a:srgbClr val="FFCCFF"/>
                </a:solidFill>
                <a:cs typeface="Calibri" pitchFamily="34" charset="0"/>
              </a:rPr>
              <a:t>sql</a:t>
            </a:r>
            <a:r>
              <a:rPr lang="en-US" altLang="en-US" sz="2800" b="1" dirty="0">
                <a:solidFill>
                  <a:srgbClr val="FFCCFF"/>
                </a:solidFill>
                <a:cs typeface="Calibri" pitchFamily="34" charset="0"/>
              </a:rPr>
              <a:t>=CREATE DATABASE </a:t>
            </a:r>
            <a:r>
              <a:rPr lang="en-US" altLang="en-US" sz="2800" b="1" dirty="0" err="1">
                <a:solidFill>
                  <a:srgbClr val="FFCCFF"/>
                </a:solidFill>
                <a:cs typeface="Calibri" pitchFamily="34" charset="0"/>
              </a:rPr>
              <a:t>database_name</a:t>
            </a:r>
            <a:r>
              <a:rPr lang="en-US" altLang="en-US" sz="2800" b="1" dirty="0">
                <a:solidFill>
                  <a:srgbClr val="FFCCFF"/>
                </a:solidFill>
                <a:cs typeface="Calibri" pitchFamily="34" charset="0"/>
              </a:rPr>
              <a:t>;</a:t>
            </a:r>
          </a:p>
          <a:p>
            <a:pPr indent="0" algn="just" eaLnBrk="1" fontAlgn="auto" hangingPunct="1">
              <a:spcBef>
                <a:spcPts val="675"/>
              </a:spcBef>
              <a:buFont typeface="Arial" charset="0"/>
              <a:buNone/>
              <a:defRPr/>
            </a:pPr>
            <a:r>
              <a:rPr lang="en-US" sz="2800" b="1" dirty="0"/>
              <a:t>      </a:t>
            </a:r>
            <a:r>
              <a:rPr lang="en-US" sz="2800" b="1" dirty="0">
                <a:solidFill>
                  <a:srgbClr val="FFFFCC"/>
                </a:solidFill>
                <a:ea typeface="Calibri" pitchFamily="34" charset="0"/>
                <a:cs typeface="Calibri" pitchFamily="34" charset="0"/>
              </a:rPr>
              <a:t>$result=</a:t>
            </a:r>
            <a:r>
              <a:rPr lang="en-US" sz="2800" b="1" dirty="0" err="1">
                <a:solidFill>
                  <a:srgbClr val="FFFFCC"/>
                </a:solidFill>
                <a:ea typeface="Calibri" pitchFamily="34" charset="0"/>
                <a:cs typeface="Calibri" pitchFamily="34" charset="0"/>
              </a:rPr>
              <a:t>mysqli_query</a:t>
            </a:r>
            <a:r>
              <a:rPr lang="en-US" sz="2800" b="1" dirty="0">
                <a:solidFill>
                  <a:srgbClr val="FFFFCC"/>
                </a:solidFill>
                <a:ea typeface="Calibri" pitchFamily="34" charset="0"/>
                <a:cs typeface="Calibri" pitchFamily="34" charset="0"/>
              </a:rPr>
              <a:t>($con,$</a:t>
            </a:r>
            <a:r>
              <a:rPr lang="en-US" sz="2800" b="1" dirty="0" err="1">
                <a:solidFill>
                  <a:srgbClr val="FFFFCC"/>
                </a:solidFill>
                <a:ea typeface="Calibri" pitchFamily="34" charset="0"/>
                <a:cs typeface="Calibri" pitchFamily="34" charset="0"/>
              </a:rPr>
              <a:t>sql</a:t>
            </a:r>
            <a:r>
              <a:rPr lang="en-US" sz="2800" b="1" dirty="0">
                <a:solidFill>
                  <a:srgbClr val="FFFFCC"/>
                </a:solidFill>
                <a:ea typeface="Calibri" pitchFamily="34" charset="0"/>
                <a:cs typeface="Calibri" pitchFamily="34" charset="0"/>
              </a:rPr>
              <a:t>)</a:t>
            </a:r>
            <a:endParaRPr lang="en-US" sz="2800" b="1" dirty="0">
              <a:solidFill>
                <a:srgbClr val="FFFFCC"/>
              </a:solidFill>
            </a:endParaRPr>
          </a:p>
          <a:p>
            <a:pPr eaLnBrk="1" fontAlgn="auto" hangingPunct="1">
              <a:defRPr/>
            </a:pPr>
            <a:endParaRPr lang="en-US" sz="28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CDAC57-E848-4531-8B31-448ECFFD4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CE16FD-9639-4E14-8846-B1C719562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025"/>
            <a:ext cx="8229600" cy="685800"/>
          </a:xfrm>
        </p:spPr>
        <p:txBody>
          <a:bodyPr lIns="0" tIns="130301" rIns="0" bIns="0">
            <a:spAutoFit/>
          </a:bodyPr>
          <a:lstStyle/>
          <a:p>
            <a:pPr marL="852169"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rgbClr val="00B0F0"/>
                </a:solidFill>
              </a:rPr>
              <a:t>Create a Database</a:t>
            </a:r>
          </a:p>
        </p:txBody>
      </p:sp>
      <p:sp>
        <p:nvSpPr>
          <p:cNvPr id="40963" name="object 3">
            <a:extLst>
              <a:ext uri="{FF2B5EF4-FFF2-40B4-BE49-F238E27FC236}">
                <a16:creationId xmlns:a16="http://schemas.microsoft.com/office/drawing/2014/main" id="{3DE342FD-F5AD-406C-AC2B-299B4119C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108075"/>
            <a:ext cx="8070850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cs typeface="Arial" panose="020B0604020202020204" pitchFamily="34" charset="0"/>
              </a:rPr>
              <a:t>Example :The following example creates a database called "grocery"</a:t>
            </a:r>
          </a:p>
          <a:p>
            <a:pPr eaLnBrk="1" hangingPunct="1">
              <a:spcBef>
                <a:spcPts val="725"/>
              </a:spcBef>
            </a:pPr>
            <a:endParaRPr lang="en-US" altLang="en-US" sz="2800" b="1">
              <a:cs typeface="Arial" panose="020B0604020202020204" pitchFamily="34" charset="0"/>
            </a:endParaRPr>
          </a:p>
          <a:p>
            <a:pPr eaLnBrk="1" hangingPunct="1">
              <a:spcBef>
                <a:spcPts val="725"/>
              </a:spcBef>
            </a:pPr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$sql="CREATE database grocery";</a:t>
            </a:r>
          </a:p>
        </p:txBody>
      </p:sp>
      <p:sp>
        <p:nvSpPr>
          <p:cNvPr id="40964" name="object 4">
            <a:extLst>
              <a:ext uri="{FF2B5EF4-FFF2-40B4-BE49-F238E27FC236}">
                <a16:creationId xmlns:a16="http://schemas.microsoft.com/office/drawing/2014/main" id="{D41556D4-EB3B-4060-8E09-218B30097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67818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$result=mysqli_query($con,$sql) </a:t>
            </a:r>
            <a:r>
              <a:rPr lang="en-US" altLang="en-US" sz="2800" b="1">
                <a:solidFill>
                  <a:srgbClr val="FFFFCC"/>
                </a:solidFill>
                <a:cs typeface="Arial" panose="020B0604020202020204" pitchFamily="34" charset="0"/>
              </a:rPr>
              <a:t>or die(mysqli_error());</a:t>
            </a:r>
          </a:p>
          <a:p>
            <a:pPr eaLnBrk="1" hangingPunct="1">
              <a:spcBef>
                <a:spcPts val="725"/>
              </a:spcBef>
            </a:pPr>
            <a:r>
              <a:rPr lang="en-US" altLang="en-US" sz="2800" b="1">
                <a:solidFill>
                  <a:srgbClr val="FFFFCC"/>
                </a:solidFill>
                <a:cs typeface="Arial" panose="020B0604020202020204" pitchFamily="34" charset="0"/>
              </a:rPr>
              <a:t>if ($result)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1864683-2F96-4E06-B279-7907E3939B3D}"/>
              </a:ext>
            </a:extLst>
          </p:cNvPr>
          <p:cNvSpPr txBox="1"/>
          <p:nvPr/>
        </p:nvSpPr>
        <p:spPr>
          <a:xfrm>
            <a:off x="457200" y="4953000"/>
            <a:ext cx="7924800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2880">
              <a:tabLst>
                <a:tab pos="817244" algn="l"/>
              </a:tabLst>
              <a:defRPr/>
            </a:pPr>
            <a:r>
              <a:rPr lang="en-US" sz="2800" b="1" dirty="0">
                <a:solidFill>
                  <a:srgbClr val="FFFFCC"/>
                </a:solidFill>
                <a:cs typeface="Arial" panose="020B0604020202020204" pitchFamily="34" charset="0"/>
              </a:rPr>
              <a:t>   echo </a:t>
            </a:r>
            <a:r>
              <a:rPr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"d</a:t>
            </a:r>
            <a:r>
              <a:rPr sz="2800" b="1" spc="-30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z="2800" b="1" spc="-35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abase</a:t>
            </a:r>
            <a:r>
              <a:rPr sz="2800" b="1" spc="-3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c</a:t>
            </a:r>
            <a:r>
              <a:rPr sz="2800" b="1" spc="-40" dirty="0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e</a:t>
            </a:r>
            <a:r>
              <a:rPr sz="2800" b="1" spc="-30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z="2800" b="1" spc="-35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ed</a:t>
            </a:r>
            <a:r>
              <a:rPr sz="2800" b="1" spc="-3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succes</a:t>
            </a:r>
            <a:r>
              <a:rPr sz="2800" b="1" spc="-25" dirty="0">
                <a:solidFill>
                  <a:srgbClr val="FFFFCC"/>
                </a:solidFill>
                <a:cs typeface="Arial" panose="020B0604020202020204" pitchFamily="34" charset="0"/>
              </a:rPr>
              <a:t>s</a:t>
            </a:r>
            <a:r>
              <a:rPr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fu</a:t>
            </a:r>
            <a:r>
              <a:rPr sz="2800" b="1" spc="-15" dirty="0">
                <a:solidFill>
                  <a:srgbClr val="FFFFCC"/>
                </a:solidFill>
                <a:cs typeface="Arial" panose="020B0604020202020204" pitchFamily="34" charset="0"/>
              </a:rPr>
              <a:t>l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l</a:t>
            </a:r>
            <a:r>
              <a:rPr sz="2800" b="1" spc="-15" dirty="0">
                <a:solidFill>
                  <a:srgbClr val="FFFFCC"/>
                </a:solidFill>
                <a:cs typeface="Arial" panose="020B0604020202020204" pitchFamily="34" charset="0"/>
              </a:rPr>
              <a:t>y</a:t>
            </a:r>
            <a:r>
              <a:rPr sz="2800" b="1" dirty="0">
                <a:solidFill>
                  <a:srgbClr val="FFFFCC"/>
                </a:solidFill>
                <a:cs typeface="Arial" panose="020B0604020202020204" pitchFamily="34" charset="0"/>
              </a:rPr>
              <a:t>"</a:t>
            </a:r>
            <a:r>
              <a:rPr sz="2800" b="1" spc="-10" dirty="0">
                <a:solidFill>
                  <a:srgbClr val="FFFFCC"/>
                </a:solidFill>
                <a:cs typeface="Arial" panose="020B0604020202020204" pitchFamily="34" charset="0"/>
              </a:rPr>
              <a:t>;</a:t>
            </a:r>
            <a:r>
              <a:rPr sz="2800" b="1" spc="-2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endParaRPr sz="2800" b="1" dirty="0">
              <a:solidFill>
                <a:srgbClr val="FFFFCC"/>
              </a:solidFill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9B56-7DF2-41C4-BEE0-5B2A04A5ED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40967" name="Slide Number Placeholder 3">
            <a:extLst>
              <a:ext uri="{FF2B5EF4-FFF2-40B4-BE49-F238E27FC236}">
                <a16:creationId xmlns:a16="http://schemas.microsoft.com/office/drawing/2014/main" id="{99C1D9D6-0958-4D39-9CA3-AA2A69A025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5317E7-1118-4702-A1EA-121C77D56CC2}" type="slidenum">
              <a:rPr lang="en-US" altLang="en-US">
                <a:cs typeface="Arial" panose="020B0604020202020204" pitchFamily="34" charset="0"/>
              </a:rPr>
              <a:pPr eaLnBrk="1" hangingPunct="1"/>
              <a:t>33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9575CD7-E7B3-4CCB-8E14-E5D2BCF6C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417513"/>
            <a:ext cx="8229600" cy="685800"/>
          </a:xfrm>
        </p:spPr>
        <p:txBody>
          <a:bodyPr lIns="0" tIns="130301" rIns="0" bIns="0">
            <a:spAutoFit/>
          </a:bodyPr>
          <a:lstStyle/>
          <a:p>
            <a:pPr marL="852169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F0"/>
                </a:solidFill>
              </a:rPr>
              <a:t>4.2 </a:t>
            </a:r>
            <a:r>
              <a:rPr dirty="0">
                <a:solidFill>
                  <a:srgbClr val="00B0F0"/>
                </a:solidFill>
              </a:rPr>
              <a:t>Create a Table</a:t>
            </a:r>
          </a:p>
        </p:txBody>
      </p:sp>
      <p:sp>
        <p:nvSpPr>
          <p:cNvPr id="43011" name="object 4">
            <a:extLst>
              <a:ext uri="{FF2B5EF4-FFF2-40B4-BE49-F238E27FC236}">
                <a16:creationId xmlns:a16="http://schemas.microsoft.com/office/drawing/2014/main" id="{0C14136F-0F73-46B7-B6F5-446B5A8B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881563"/>
            <a:ext cx="81502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tabLst>
                <a:tab pos="355600" algn="l"/>
                <a:tab pos="1041400" algn="l"/>
                <a:tab pos="1933575" algn="l"/>
                <a:tab pos="2673350" algn="l"/>
                <a:tab pos="3362325" algn="l"/>
                <a:tab pos="4559300" algn="l"/>
                <a:tab pos="5576888" algn="l"/>
              </a:tabLs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 Narrow" pitchFamily="34" charset="0"/>
              <a:buChar char="─"/>
              <a:tabLst>
                <a:tab pos="355600" algn="l"/>
                <a:tab pos="1041400" algn="l"/>
                <a:tab pos="1933575" algn="l"/>
                <a:tab pos="2673350" algn="l"/>
                <a:tab pos="3362325" algn="l"/>
                <a:tab pos="4559300" algn="l"/>
                <a:tab pos="5576888" algn="l"/>
              </a:tabLst>
              <a:defRPr sz="2800">
                <a:solidFill>
                  <a:srgbClr val="FFFFCC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355600" algn="l"/>
                <a:tab pos="1041400" algn="l"/>
                <a:tab pos="1933575" algn="l"/>
                <a:tab pos="2673350" algn="l"/>
                <a:tab pos="3362325" algn="l"/>
                <a:tab pos="4559300" algn="l"/>
                <a:tab pos="5576888" algn="l"/>
              </a:tabLst>
              <a:defRPr sz="24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tabLst>
                <a:tab pos="355600" algn="l"/>
                <a:tab pos="1041400" algn="l"/>
                <a:tab pos="1933575" algn="l"/>
                <a:tab pos="2673350" algn="l"/>
                <a:tab pos="3362325" algn="l"/>
                <a:tab pos="4559300" algn="l"/>
                <a:tab pos="5576888" algn="l"/>
              </a:tabLst>
              <a:defRPr sz="20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tabLst>
                <a:tab pos="355600" algn="l"/>
                <a:tab pos="1041400" algn="l"/>
                <a:tab pos="1933575" algn="l"/>
                <a:tab pos="2673350" algn="l"/>
                <a:tab pos="3362325" algn="l"/>
                <a:tab pos="4559300" algn="l"/>
                <a:tab pos="5576888" algn="l"/>
              </a:tabLst>
              <a:defRPr sz="17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tabLst>
                <a:tab pos="355600" algn="l"/>
                <a:tab pos="1041400" algn="l"/>
                <a:tab pos="1933575" algn="l"/>
                <a:tab pos="2673350" algn="l"/>
                <a:tab pos="3362325" algn="l"/>
                <a:tab pos="4559300" algn="l"/>
                <a:tab pos="5576888" algn="l"/>
              </a:tabLst>
              <a:defRPr sz="17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tabLst>
                <a:tab pos="355600" algn="l"/>
                <a:tab pos="1041400" algn="l"/>
                <a:tab pos="1933575" algn="l"/>
                <a:tab pos="2673350" algn="l"/>
                <a:tab pos="3362325" algn="l"/>
                <a:tab pos="4559300" algn="l"/>
                <a:tab pos="5576888" algn="l"/>
              </a:tabLst>
              <a:defRPr sz="17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tabLst>
                <a:tab pos="355600" algn="l"/>
                <a:tab pos="1041400" algn="l"/>
                <a:tab pos="1933575" algn="l"/>
                <a:tab pos="2673350" algn="l"/>
                <a:tab pos="3362325" algn="l"/>
                <a:tab pos="4559300" algn="l"/>
                <a:tab pos="5576888" algn="l"/>
              </a:tabLst>
              <a:defRPr sz="17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tabLst>
                <a:tab pos="355600" algn="l"/>
                <a:tab pos="1041400" algn="l"/>
                <a:tab pos="1933575" algn="l"/>
                <a:tab pos="2673350" algn="l"/>
                <a:tab pos="3362325" algn="l"/>
                <a:tab pos="4559300" algn="l"/>
                <a:tab pos="5576888" algn="l"/>
              </a:tabLst>
              <a:defRPr sz="1700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>
              <a:lnSpc>
                <a:spcPts val="2588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must add the CREATE TABLE </a:t>
            </a:r>
            <a:r>
              <a:rPr lang="en-US" sz="2800" b="1" spc="-2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800" b="1" spc="-1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mysql_query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() function to execute the command.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B3D6961B-9F8A-419C-A4CC-98115591CF20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051050"/>
          <a:ext cx="5334000" cy="2809875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68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377825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Syntax: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07">
                <a:tc>
                  <a:txBody>
                    <a:bodyPr/>
                    <a:lstStyle/>
                    <a:p>
                      <a:pPr marL="377825" marR="0" lvl="0" indent="0" algn="just" defTabSz="914400" rtl="0" eaLnBrk="1" fontAlgn="base" latinLnBrk="0" hangingPunct="1">
                        <a:lnSpc>
                          <a:spcPts val="2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CREATE TABLE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table_name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Arial" panose="020B0604020202020204" pitchFamily="34" charset="0"/>
                        <a:ea typeface="Calibri" pitchFamily="34" charset="0"/>
                        <a:cs typeface="Arial" panose="020B0604020202020204" pitchFamily="34" charset="0"/>
                      </a:endParaRPr>
                    </a:p>
                    <a:p>
                      <a:pPr marL="377825" marR="0" lvl="0" indent="0" algn="just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pPr marL="377825" marR="0" lvl="0" indent="0" algn="just" defTabSz="914400" rtl="0" eaLnBrk="1" fontAlgn="base" latinLnBrk="0" hangingPunct="1">
                        <a:lnSpc>
                          <a:spcPts val="2588"/>
                        </a:lnSpc>
                        <a:spcBef>
                          <a:spcPts val="1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column_name1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, column_name2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, column_name3     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377825" marR="0" lvl="0" indent="0" algn="just" defTabSz="914400" rtl="0" eaLnBrk="1" fontAlgn="base" latinLnBrk="0" hangingPunct="1">
                        <a:lnSpc>
                          <a:spcPts val="24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....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Arial" panose="020B0604020202020204" pitchFamily="34" charset="0"/>
                        <a:ea typeface="Calibri" pitchFamily="34" charset="0"/>
                        <a:cs typeface="Arial" panose="020B0604020202020204" pitchFamily="34" charset="0"/>
                      </a:endParaRPr>
                    </a:p>
                    <a:p>
                      <a:pPr marL="377825" marR="0" lvl="0" indent="0" algn="just" defTabSz="914400" rtl="0" eaLnBrk="1" fontAlgn="base" latinLnBrk="0" hangingPunct="1">
                        <a:lnSpc>
                          <a:spcPts val="2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4EA9B-3D82-4158-BC0A-EE5A38C9A3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41992" name="Slide Number Placeholder 5">
            <a:extLst>
              <a:ext uri="{FF2B5EF4-FFF2-40B4-BE49-F238E27FC236}">
                <a16:creationId xmlns:a16="http://schemas.microsoft.com/office/drawing/2014/main" id="{28EE093C-4E1F-49EE-A73F-74AD1DF8F1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D3A4CF-3A6E-4C31-B12F-B36894A8A2E4}" type="slidenum">
              <a:rPr lang="en-US" altLang="en-US">
                <a:cs typeface="Arial" panose="020B0604020202020204" pitchFamily="34" charset="0"/>
              </a:rPr>
              <a:pPr eaLnBrk="1" hangingPunct="1"/>
              <a:t>34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1993" name="Rectangle 5">
            <a:extLst>
              <a:ext uri="{FF2B5EF4-FFF2-40B4-BE49-F238E27FC236}">
                <a16:creationId xmlns:a16="http://schemas.microsoft.com/office/drawing/2014/main" id="{06E9A279-DF9E-405B-9F79-77B5628E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7772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7825" indent="-342900" eaLnBrk="0" hangingPunct="0">
              <a:tabLst>
                <a:tab pos="377825" algn="l"/>
                <a:tab pos="987425" algn="l"/>
                <a:tab pos="2060575" algn="l"/>
                <a:tab pos="2954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77825" algn="l"/>
                <a:tab pos="987425" algn="l"/>
                <a:tab pos="2060575" algn="l"/>
                <a:tab pos="2954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77825" algn="l"/>
                <a:tab pos="987425" algn="l"/>
                <a:tab pos="2060575" algn="l"/>
                <a:tab pos="2954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77825" algn="l"/>
                <a:tab pos="987425" algn="l"/>
                <a:tab pos="2060575" algn="l"/>
                <a:tab pos="2954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77825" algn="l"/>
                <a:tab pos="987425" algn="l"/>
                <a:tab pos="2060575" algn="l"/>
                <a:tab pos="2954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87425" algn="l"/>
                <a:tab pos="2060575" algn="l"/>
                <a:tab pos="2954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87425" algn="l"/>
                <a:tab pos="2060575" algn="l"/>
                <a:tab pos="2954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87425" algn="l"/>
                <a:tab pos="2060575" algn="l"/>
                <a:tab pos="2954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7825" algn="l"/>
                <a:tab pos="987425" algn="l"/>
                <a:tab pos="2060575" algn="l"/>
                <a:tab pos="29543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en-US" sz="2800" b="1">
                <a:cs typeface="Calibri" panose="020F0502020204030204" pitchFamily="34" charset="0"/>
              </a:rPr>
              <a:t>The CREATE TABLE statement is used create a table in MySQL.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C4D48F8-CAD2-4BBB-A5CF-1E0CCC5B6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61963"/>
            <a:ext cx="8229600" cy="685800"/>
          </a:xfrm>
        </p:spPr>
        <p:txBody>
          <a:bodyPr lIns="0" tIns="130301" rIns="0" bIns="0">
            <a:spAutoFit/>
          </a:bodyPr>
          <a:lstStyle/>
          <a:p>
            <a:pPr marL="852169"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rgbClr val="00B0F0"/>
                </a:solidFill>
              </a:rPr>
              <a:t>Create a Table</a:t>
            </a:r>
          </a:p>
        </p:txBody>
      </p:sp>
      <p:sp>
        <p:nvSpPr>
          <p:cNvPr id="43011" name="object 3">
            <a:extLst>
              <a:ext uri="{FF2B5EF4-FFF2-40B4-BE49-F238E27FC236}">
                <a16:creationId xmlns:a16="http://schemas.microsoft.com/office/drawing/2014/main" id="{EA5170FF-AAA4-481D-BB43-E30738B2F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531938"/>
            <a:ext cx="8226425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763"/>
              </a:spcBef>
            </a:pPr>
            <a:r>
              <a:rPr lang="en-US" altLang="en-US" sz="3200" b="1">
                <a:cs typeface="Arial" panose="020B0604020202020204" pitchFamily="34" charset="0"/>
              </a:rPr>
              <a:t>Example:</a:t>
            </a:r>
          </a:p>
          <a:p>
            <a:pPr eaLnBrk="1" hangingPunct="1">
              <a:spcBef>
                <a:spcPts val="763"/>
              </a:spcBef>
            </a:pPr>
            <a:endParaRPr lang="en-US" altLang="en-US" sz="3200" b="1">
              <a:cs typeface="Arial" panose="020B0604020202020204" pitchFamily="34" charset="0"/>
            </a:endParaRPr>
          </a:p>
          <a:p>
            <a:pPr eaLnBrk="1" hangingPunct="1">
              <a:spcBef>
                <a:spcPts val="763"/>
              </a:spcBef>
            </a:pPr>
            <a:r>
              <a:rPr lang="en-US" altLang="en-US" sz="3200" b="1">
                <a:solidFill>
                  <a:srgbClr val="FFCCFF"/>
                </a:solidFill>
                <a:cs typeface="Arial" panose="020B0604020202020204" pitchFamily="34" charset="0"/>
              </a:rPr>
              <a:t>$sql="create table product(productcode char(7), productname varchar(20),cost int, Manufacturer varchar2(15))";</a:t>
            </a:r>
          </a:p>
          <a:p>
            <a:pPr eaLnBrk="1" hangingPunct="1"/>
            <a:endParaRPr lang="en-US" altLang="en-US" sz="3200" b="1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3200" b="1">
                <a:solidFill>
                  <a:srgbClr val="FFFFCC"/>
                </a:solidFill>
                <a:cs typeface="Arial" panose="020B0604020202020204" pitchFamily="34" charset="0"/>
              </a:rPr>
              <a:t>mysqli_query($con,$sql);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ECD5B-5A7D-48A6-B505-D44CB88D6F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43013" name="Slide Number Placeholder 3">
            <a:extLst>
              <a:ext uri="{FF2B5EF4-FFF2-40B4-BE49-F238E27FC236}">
                <a16:creationId xmlns:a16="http://schemas.microsoft.com/office/drawing/2014/main" id="{88677FEA-D3C6-4B38-9F9E-37D226DF6C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44D9A5-11CC-4F76-919E-03A1BC0764C0}" type="slidenum">
              <a:rPr lang="en-US" altLang="en-US">
                <a:cs typeface="Arial" panose="020B0604020202020204" pitchFamily="34" charset="0"/>
              </a:rPr>
              <a:pPr eaLnBrk="1" hangingPunct="1"/>
              <a:t>35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219F937-255B-4FAC-B6A3-E141B6E22D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442913"/>
            <a:ext cx="8305800" cy="684212"/>
          </a:xfrm>
        </p:spPr>
        <p:txBody>
          <a:bodyPr lIns="0" tIns="130301" rIns="0" bIns="0">
            <a:spAutoFit/>
          </a:bodyPr>
          <a:lstStyle/>
          <a:p>
            <a:pPr marL="852169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F0"/>
                </a:solidFill>
              </a:rPr>
              <a:t>4.3 </a:t>
            </a:r>
            <a:r>
              <a:rPr dirty="0">
                <a:solidFill>
                  <a:srgbClr val="00B0F0"/>
                </a:solidFill>
              </a:rPr>
              <a:t>Insert Data into a Table</a:t>
            </a:r>
          </a:p>
        </p:txBody>
      </p:sp>
      <p:sp>
        <p:nvSpPr>
          <p:cNvPr id="44035" name="object 3">
            <a:extLst>
              <a:ext uri="{FF2B5EF4-FFF2-40B4-BE49-F238E27FC236}">
                <a16:creationId xmlns:a16="http://schemas.microsoft.com/office/drawing/2014/main" id="{3DFE10B3-2493-48A2-9432-2DFC1273E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295400"/>
            <a:ext cx="84597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b="1">
                <a:cs typeface="Arial" panose="020B0604020202020204" pitchFamily="34" charset="0"/>
              </a:rPr>
              <a:t>The </a:t>
            </a:r>
            <a:r>
              <a:rPr lang="en-US" altLang="en-US" sz="2400" b="1">
                <a:solidFill>
                  <a:srgbClr val="FFFFCC"/>
                </a:solidFill>
                <a:cs typeface="Arial" panose="020B0604020202020204" pitchFamily="34" charset="0"/>
              </a:rPr>
              <a:t>INSERT  INTO </a:t>
            </a:r>
            <a:r>
              <a:rPr lang="en-US" altLang="en-US" sz="2400" b="1">
                <a:cs typeface="Arial" panose="020B0604020202020204" pitchFamily="34" charset="0"/>
              </a:rPr>
              <a:t>statement is used to add new  records to a database table.</a:t>
            </a:r>
          </a:p>
          <a:p>
            <a:pPr eaLnBrk="1" hangingPunct="1">
              <a:spcBef>
                <a:spcPts val="575"/>
              </a:spcBef>
            </a:pPr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Syntax:</a:t>
            </a:r>
          </a:p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cs typeface="Arial" panose="020B0604020202020204" pitchFamily="34" charset="0"/>
              </a:rPr>
              <a:t>INSERT INTO statement  is in two forms.</a:t>
            </a:r>
          </a:p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cs typeface="Arial" panose="020B0604020202020204" pitchFamily="34" charset="0"/>
              </a:rPr>
              <a:t>The  first  form  doesn't  specify  the  column  names  where  the data will be inserted, only their values:</a:t>
            </a:r>
          </a:p>
          <a:p>
            <a:pPr eaLnBrk="1" hangingPunct="1">
              <a:spcBef>
                <a:spcPts val="575"/>
              </a:spcBef>
            </a:pPr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INSERT INTO table_name VALUES (value1, value2, ...)</a:t>
            </a:r>
          </a:p>
          <a:p>
            <a:pPr eaLnBrk="1" hangingPunct="1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cs typeface="Arial" panose="020B0604020202020204" pitchFamily="34" charset="0"/>
              </a:rPr>
              <a:t>The  second  form  specifies  both  the  column  names  and  the values to be inserted:</a:t>
            </a:r>
          </a:p>
          <a:p>
            <a:pPr eaLnBrk="1" hangingPunct="1">
              <a:spcBef>
                <a:spcPts val="575"/>
              </a:spcBef>
            </a:pPr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INSERT INTO table_name (column1, column2, ...)</a:t>
            </a:r>
          </a:p>
          <a:p>
            <a:pPr eaLnBrk="1" hangingPunct="1"/>
            <a:r>
              <a:rPr lang="en-US" altLang="en-US" sz="2400" b="1">
                <a:solidFill>
                  <a:srgbClr val="FFCCFF"/>
                </a:solidFill>
                <a:cs typeface="Arial" panose="020B0604020202020204" pitchFamily="34" charset="0"/>
              </a:rPr>
              <a:t>VALUES (value1, value2, ...)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D6830-7B02-4C3F-A4FF-7430D4178B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44037" name="Slide Number Placeholder 3">
            <a:extLst>
              <a:ext uri="{FF2B5EF4-FFF2-40B4-BE49-F238E27FC236}">
                <a16:creationId xmlns:a16="http://schemas.microsoft.com/office/drawing/2014/main" id="{1475936D-592F-49E9-B0E2-83508C6C9A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39E869-8CD2-4234-BE7C-D2F3BF2FBC8A}" type="slidenum">
              <a:rPr lang="en-US" altLang="en-US">
                <a:cs typeface="Arial" panose="020B0604020202020204" pitchFamily="34" charset="0"/>
              </a:rPr>
              <a:pPr eaLnBrk="1" hangingPunct="1"/>
              <a:t>36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E8E41E-B37E-425C-8F5A-5493DB6EB98D}"/>
              </a:ext>
            </a:extLst>
          </p:cNvPr>
          <p:cNvSpPr txBox="1"/>
          <p:nvPr/>
        </p:nvSpPr>
        <p:spPr>
          <a:xfrm>
            <a:off x="590550" y="322263"/>
            <a:ext cx="7964488" cy="685800"/>
          </a:xfrm>
          <a:prstGeom prst="rect">
            <a:avLst/>
          </a:prstGeom>
        </p:spPr>
        <p:txBody>
          <a:bodyPr lIns="0" tIns="130301" rIns="0" bIns="0" anchor="b">
            <a:spAutoFit/>
          </a:bodyPr>
          <a:lstStyle>
            <a:lvl1pPr marL="852169" fontAlgn="auto">
              <a:spcAft>
                <a:spcPts val="0"/>
              </a:spcAft>
              <a:defRPr sz="3600" spc="50">
                <a:solidFill>
                  <a:srgbClr val="00B0F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>
              <a:defRPr sz="3600">
                <a:solidFill>
                  <a:srgbClr val="FFC000"/>
                </a:solidFill>
                <a:latin typeface="Arial Black" pitchFamily="34" charset="0"/>
              </a:defRPr>
            </a:lvl2pPr>
            <a:lvl3pPr>
              <a:defRPr sz="3600">
                <a:solidFill>
                  <a:srgbClr val="FFC000"/>
                </a:solidFill>
                <a:latin typeface="Arial Black" pitchFamily="34" charset="0"/>
              </a:defRPr>
            </a:lvl3pPr>
            <a:lvl4pPr>
              <a:defRPr sz="3600">
                <a:solidFill>
                  <a:srgbClr val="FFC000"/>
                </a:solidFill>
                <a:latin typeface="Arial Black" pitchFamily="34" charset="0"/>
              </a:defRPr>
            </a:lvl4pPr>
            <a:lvl5pPr>
              <a:defRPr sz="3600">
                <a:solidFill>
                  <a:srgbClr val="FFC000"/>
                </a:solidFill>
                <a:latin typeface="Arial Black" pitchFamily="34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dirty="0"/>
              <a:t>Insert Data into a Table</a:t>
            </a:r>
          </a:p>
        </p:txBody>
      </p:sp>
      <p:sp>
        <p:nvSpPr>
          <p:cNvPr id="45059" name="object 3">
            <a:extLst>
              <a:ext uri="{FF2B5EF4-FFF2-40B4-BE49-F238E27FC236}">
                <a16:creationId xmlns:a16="http://schemas.microsoft.com/office/drawing/2014/main" id="{3417F14F-D5E9-45F6-82B0-8F70848F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524000"/>
            <a:ext cx="8296275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800" b="1">
                <a:cs typeface="Arial" panose="020B0604020202020204" pitchFamily="34" charset="0"/>
              </a:rPr>
              <a:t>Example: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800" b="1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sql= "insert into product</a:t>
            </a:r>
          </a:p>
          <a:p>
            <a:pPr eaLnBrk="1" hangingPunct="1"/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            (productcode,productname,cost) </a:t>
            </a:r>
          </a:p>
          <a:p>
            <a:pPr eaLnBrk="1" hangingPunct="1"/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values (‘P001','Cheese',150)";</a:t>
            </a:r>
          </a:p>
          <a:p>
            <a:pPr eaLnBrk="1" hangingPunct="1">
              <a:lnSpc>
                <a:spcPct val="120000"/>
              </a:lnSpc>
            </a:pPr>
            <a:endParaRPr lang="en-US" altLang="en-US" sz="2800" b="1">
              <a:solidFill>
                <a:srgbClr val="FFCC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mysqli_query($con,$sql)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EB3A8-8C8A-415E-B124-E754A21D90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45061" name="Slide Number Placeholder 3">
            <a:extLst>
              <a:ext uri="{FF2B5EF4-FFF2-40B4-BE49-F238E27FC236}">
                <a16:creationId xmlns:a16="http://schemas.microsoft.com/office/drawing/2014/main" id="{7118DAEC-7E0A-469E-AB6E-35DA73F08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1067AB-9DA9-49BB-BFB5-F257CD89CBF3}" type="slidenum">
              <a:rPr lang="en-US" altLang="en-US">
                <a:cs typeface="Arial" panose="020B0604020202020204" pitchFamily="34" charset="0"/>
              </a:rPr>
              <a:pPr eaLnBrk="1" hangingPunct="1"/>
              <a:t>37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010308-D2FA-4631-A4C5-6EDB93750C35}"/>
              </a:ext>
            </a:extLst>
          </p:cNvPr>
          <p:cNvSpPr txBox="1"/>
          <p:nvPr/>
        </p:nvSpPr>
        <p:spPr>
          <a:xfrm>
            <a:off x="0" y="200025"/>
            <a:ext cx="9144000" cy="685800"/>
          </a:xfrm>
          <a:prstGeom prst="rect">
            <a:avLst/>
          </a:prstGeom>
        </p:spPr>
        <p:txBody>
          <a:bodyPr lIns="0" tIns="130301" rIns="0" bIns="0" anchor="b">
            <a:spAutoFit/>
          </a:bodyPr>
          <a:lstStyle>
            <a:lvl1pPr marL="852169" fontAlgn="auto">
              <a:spcAft>
                <a:spcPts val="0"/>
              </a:spcAft>
              <a:defRPr sz="3600" spc="50">
                <a:solidFill>
                  <a:srgbClr val="00B0F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>
              <a:defRPr sz="3600">
                <a:solidFill>
                  <a:srgbClr val="FFC000"/>
                </a:solidFill>
                <a:latin typeface="Arial Black" pitchFamily="34" charset="0"/>
              </a:defRPr>
            </a:lvl2pPr>
            <a:lvl3pPr>
              <a:defRPr sz="3600">
                <a:solidFill>
                  <a:srgbClr val="FFC000"/>
                </a:solidFill>
                <a:latin typeface="Arial Black" pitchFamily="34" charset="0"/>
              </a:defRPr>
            </a:lvl3pPr>
            <a:lvl4pPr>
              <a:defRPr sz="3600">
                <a:solidFill>
                  <a:srgbClr val="FFC000"/>
                </a:solidFill>
                <a:latin typeface="Arial Black" pitchFamily="34" charset="0"/>
              </a:defRPr>
            </a:lvl4pPr>
            <a:lvl5pPr>
              <a:defRPr sz="3600">
                <a:solidFill>
                  <a:srgbClr val="FFC000"/>
                </a:solidFill>
                <a:latin typeface="Arial Black" pitchFamily="34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dirty="0"/>
              <a:t>Insert Data from a Form</a:t>
            </a:r>
          </a:p>
        </p:txBody>
      </p:sp>
      <p:sp>
        <p:nvSpPr>
          <p:cNvPr id="46083" name="object 3">
            <a:extLst>
              <a:ext uri="{FF2B5EF4-FFF2-40B4-BE49-F238E27FC236}">
                <a16:creationId xmlns:a16="http://schemas.microsoft.com/office/drawing/2014/main" id="{FA49C36D-6BEB-4265-9E92-7CF5DB578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927225"/>
            <a:ext cx="8877300" cy="37925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&lt;html&gt; &lt;body&gt;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&lt;form action="fromform.php" method="</a:t>
            </a: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post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"&gt;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Product Code: &lt;input type="text" name="</a:t>
            </a: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pcode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"&gt;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Product Name: &lt;input type="text" name="</a:t>
            </a: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pname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"&gt;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Cost: &lt;input type="text" name="cost"&gt;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&lt;input type="submit"&gt;	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&lt;/form&gt; &lt;/body&gt;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&lt;/html&gt;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CACDC-78CE-4818-A452-B07FD7DB37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46085" name="Slide Number Placeholder 3">
            <a:extLst>
              <a:ext uri="{FF2B5EF4-FFF2-40B4-BE49-F238E27FC236}">
                <a16:creationId xmlns:a16="http://schemas.microsoft.com/office/drawing/2014/main" id="{84B79414-BAE8-4782-A7DD-B7D058FA89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FECCA3-01C2-446A-A427-447DFCEF741A}" type="slidenum">
              <a:rPr lang="en-US" altLang="en-US">
                <a:cs typeface="Arial" panose="020B0604020202020204" pitchFamily="34" charset="0"/>
              </a:rPr>
              <a:pPr eaLnBrk="1" hangingPunct="1"/>
              <a:t>38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2C61B469-35AE-4A55-9222-B0DE966D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930275"/>
            <a:ext cx="8629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CC"/>
                </a:solidFill>
                <a:cs typeface="Arial" panose="020B0604020202020204" pitchFamily="34" charset="0"/>
              </a:rPr>
              <a:t>Create an HTML form that can be used to add new records to the “</a:t>
            </a:r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product</a:t>
            </a:r>
            <a:r>
              <a:rPr lang="en-US" altLang="en-US" sz="2800" b="1">
                <a:solidFill>
                  <a:srgbClr val="FFFFCC"/>
                </a:solidFill>
                <a:cs typeface="Arial" panose="020B0604020202020204" pitchFamily="34" charset="0"/>
              </a:rPr>
              <a:t>" table.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6809E4-F031-4CC8-9F34-14C49EB62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144463"/>
            <a:ext cx="8229600" cy="685800"/>
          </a:xfrm>
        </p:spPr>
        <p:txBody>
          <a:bodyPr lIns="0" tIns="130301" rIns="0" bIns="0">
            <a:spAutoFit/>
          </a:bodyPr>
          <a:lstStyle/>
          <a:p>
            <a:pPr marL="852169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F0"/>
                </a:solidFill>
              </a:rPr>
              <a:t>Insert values f</a:t>
            </a:r>
            <a:r>
              <a:rPr dirty="0">
                <a:solidFill>
                  <a:srgbClr val="00B0F0"/>
                </a:solidFill>
              </a:rPr>
              <a:t>rom</a:t>
            </a:r>
            <a:r>
              <a:rPr lang="en-US" dirty="0">
                <a:solidFill>
                  <a:srgbClr val="00B0F0"/>
                </a:solidFill>
              </a:rPr>
              <a:t> a </a:t>
            </a:r>
            <a:r>
              <a:rPr dirty="0">
                <a:solidFill>
                  <a:srgbClr val="00B0F0"/>
                </a:solidFill>
              </a:rPr>
              <a:t>form</a:t>
            </a:r>
          </a:p>
        </p:txBody>
      </p:sp>
      <p:sp>
        <p:nvSpPr>
          <p:cNvPr id="47107" name="object 3">
            <a:extLst>
              <a:ext uri="{FF2B5EF4-FFF2-40B4-BE49-F238E27FC236}">
                <a16:creationId xmlns:a16="http://schemas.microsoft.com/office/drawing/2014/main" id="{99070562-D084-4D9A-9501-D2E20AA5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7620000" cy="38084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39788" indent="-827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$sql="insert into product (productcode,productname,cost)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	values('$_POST[</a:t>
            </a: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pcode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]',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			    '$_POST[</a:t>
            </a: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pname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]',</a:t>
            </a:r>
          </a:p>
          <a:p>
            <a:pPr eaLnBrk="1" hangingPunct="1"/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                    '$_POST[</a:t>
            </a: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cost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]')”;</a:t>
            </a:r>
          </a:p>
          <a:p>
            <a:pPr eaLnBrk="1" hangingPunct="1"/>
            <a:endParaRPr lang="en-US" altLang="en-US" sz="28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mysqli_query ($con,$sql);</a:t>
            </a:r>
          </a:p>
          <a:p>
            <a:pPr eaLnBrk="1" hangingPunct="1">
              <a:spcBef>
                <a:spcPts val="763"/>
              </a:spcBef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echo "No. of records added: 1";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44E1D-D80A-49BD-BFAB-A05FE42DBD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47109" name="Slide Number Placeholder 3">
            <a:extLst>
              <a:ext uri="{FF2B5EF4-FFF2-40B4-BE49-F238E27FC236}">
                <a16:creationId xmlns:a16="http://schemas.microsoft.com/office/drawing/2014/main" id="{45A082A1-4917-41EB-BDF4-38DE1B62A2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DFEC56-EE37-4022-A7C0-830D3660F881}" type="slidenum">
              <a:rPr lang="en-US" altLang="en-US">
                <a:cs typeface="Arial" panose="020B0604020202020204" pitchFamily="34" charset="0"/>
              </a:rPr>
              <a:pPr eaLnBrk="1" hangingPunct="1"/>
              <a:t>39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object 5">
            <a:extLst>
              <a:ext uri="{FF2B5EF4-FFF2-40B4-BE49-F238E27FC236}">
                <a16:creationId xmlns:a16="http://schemas.microsoft.com/office/drawing/2014/main" id="{76D6789B-12C9-42C2-B355-4257AD9AA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493838"/>
            <a:ext cx="864552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812800" indent="-457200" eaLnBrk="1" hangingPunct="1">
              <a:spcBef>
                <a:spcPts val="763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spc="-3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spc="-4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ses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n-US" sz="2800" b="1" spc="-3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fu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 for </a:t>
            </a:r>
            <a:r>
              <a:rPr lang="en-US" sz="2800" b="1" spc="-3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spc="-4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oring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information category wise.</a:t>
            </a:r>
          </a:p>
          <a:p>
            <a:pPr marL="812800" indent="-457200" eaLnBrk="1" hangingPunct="1">
              <a:spcBef>
                <a:spcPts val="763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Data in MySQL is stored in database </a:t>
            </a:r>
            <a:r>
              <a:rPr lang="en-US" alt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objects called </a:t>
            </a:r>
            <a:r>
              <a:rPr lang="en-US" altLang="en-US" sz="2800" b="1" spc="-5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US" alt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12800" indent="-457200" eaLnBrk="1" hangingPunct="1">
              <a:spcBef>
                <a:spcPts val="763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table is a collection of related data entries and it consists of </a:t>
            </a:r>
            <a:r>
              <a:rPr lang="en-US" alt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and rows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12800" indent="-457200" eaLnBrk="1" hangingPunct="1">
              <a:spcBef>
                <a:spcPts val="763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University 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may have: “Department”, “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Faculty_info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Student_info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” “</a:t>
            </a:r>
            <a:r>
              <a:rPr lang="en-US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Placement_details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”….etc.</a:t>
            </a:r>
          </a:p>
          <a:p>
            <a:pPr eaLnBrk="1" hangingPunct="1">
              <a:spcBef>
                <a:spcPts val="763"/>
              </a:spcBef>
              <a:defRPr/>
            </a:pP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18BB853-EEE0-4EC0-8F71-8C862A91ED99}"/>
              </a:ext>
            </a:extLst>
          </p:cNvPr>
          <p:cNvSpPr txBox="1"/>
          <p:nvPr/>
        </p:nvSpPr>
        <p:spPr>
          <a:xfrm>
            <a:off x="569913" y="4160838"/>
            <a:ext cx="8074025" cy="492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355600" algn="l"/>
              </a:tabLst>
              <a:defRPr/>
            </a:pPr>
            <a:r>
              <a:rPr lang="en-US" sz="3200" spc="-5" dirty="0">
                <a:latin typeface="Calibri"/>
                <a:cs typeface="Calibri"/>
              </a:rPr>
              <a:t> 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0CA6-4924-40D7-8E64-3849CD72C1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11269" name="Slide Number Placeholder 6">
            <a:extLst>
              <a:ext uri="{FF2B5EF4-FFF2-40B4-BE49-F238E27FC236}">
                <a16:creationId xmlns:a16="http://schemas.microsoft.com/office/drawing/2014/main" id="{FC05C818-99DC-4886-B09C-09797AE0B2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96A7B0-215C-42B8-BD8C-E033AC776367}" type="slidenum">
              <a:rPr lang="en-US" altLang="en-US">
                <a:cs typeface="Arial" panose="020B0604020202020204" pitchFamily="34" charset="0"/>
              </a:rPr>
              <a:pPr eaLnBrk="1" hangingPunct="1"/>
              <a:t>4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7CF2312-1FA1-4796-8C9E-06103559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MySQL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B81602-ED14-48EC-A4CD-3CCC03DED1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188" y="381000"/>
            <a:ext cx="8229600" cy="685800"/>
          </a:xfrm>
        </p:spPr>
        <p:txBody>
          <a:bodyPr lIns="0" tIns="130301" rIns="0" bIns="0">
            <a:spAutoFit/>
          </a:bodyPr>
          <a:lstStyle/>
          <a:p>
            <a:pPr marL="852169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F0"/>
                </a:solidFill>
              </a:rPr>
              <a:t>4.4 </a:t>
            </a:r>
            <a:r>
              <a:rPr dirty="0">
                <a:solidFill>
                  <a:srgbClr val="00B0F0"/>
                </a:solidFill>
              </a:rPr>
              <a:t>Update data in a </a:t>
            </a:r>
            <a:r>
              <a:rPr lang="en-US" dirty="0">
                <a:solidFill>
                  <a:srgbClr val="00B0F0"/>
                </a:solidFill>
              </a:rPr>
              <a:t>Table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8131" name="object 3">
            <a:extLst>
              <a:ext uri="{FF2B5EF4-FFF2-40B4-BE49-F238E27FC236}">
                <a16:creationId xmlns:a16="http://schemas.microsoft.com/office/drawing/2014/main" id="{834BFEE0-5470-4AB8-B2ED-F93C9EA1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02798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cs typeface="Arial" panose="020B0604020202020204" pitchFamily="34" charset="0"/>
              </a:rPr>
              <a:t>The UPDATE statement is used to update existing records in a table.</a:t>
            </a:r>
          </a:p>
          <a:p>
            <a:pPr eaLnBrk="1" hangingPunct="1"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altLang="en-US" sz="2800" b="1">
                <a:cs typeface="Arial" panose="020B0604020202020204" pitchFamily="34" charset="0"/>
              </a:rPr>
              <a:t>Syntax:</a:t>
            </a:r>
          </a:p>
          <a:p>
            <a:pPr eaLnBrk="1" hangingPunct="1">
              <a:spcBef>
                <a:spcPts val="763"/>
              </a:spcBef>
            </a:pPr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UPDATE table_name</a:t>
            </a:r>
          </a:p>
          <a:p>
            <a:pPr eaLnBrk="1" hangingPunct="1"/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SET column1=value, column2=value2,...</a:t>
            </a:r>
          </a:p>
          <a:p>
            <a:pPr eaLnBrk="1" hangingPunct="1"/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WHERE some_column=some_value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29B99-29EB-49B9-8E38-3EADD16A9561}"/>
              </a:ext>
            </a:extLst>
          </p:cNvPr>
          <p:cNvSpPr/>
          <p:nvPr/>
        </p:nvSpPr>
        <p:spPr>
          <a:xfrm>
            <a:off x="319088" y="4572000"/>
            <a:ext cx="83058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57200">
              <a:buFont typeface="Arial" panose="020B0604020202020204" pitchFamily="34" charset="0"/>
              <a:buChar char="•"/>
              <a:defRPr/>
            </a:pPr>
            <a:r>
              <a:rPr lang="en-US" sz="2800" b="1" spc="-65" dirty="0">
                <a:solidFill>
                  <a:srgbClr val="FFFFCC"/>
                </a:solidFill>
                <a:cs typeface="Arial" panose="020B0604020202020204" pitchFamily="34" charset="0"/>
              </a:rPr>
              <a:t>Example:</a:t>
            </a:r>
          </a:p>
          <a:p>
            <a:pPr marL="12700">
              <a:defRPr/>
            </a:pPr>
            <a:r>
              <a:rPr lang="en-US" sz="2800" b="1" spc="-65" dirty="0" err="1">
                <a:solidFill>
                  <a:srgbClr val="FFFFCC"/>
                </a:solidFill>
                <a:cs typeface="Arial" panose="020B0604020202020204" pitchFamily="34" charset="0"/>
              </a:rPr>
              <a:t>m</a:t>
            </a:r>
            <a:r>
              <a:rPr lang="en-US" sz="2800" b="1" spc="-25" dirty="0" err="1">
                <a:solidFill>
                  <a:srgbClr val="FFFFCC"/>
                </a:solidFill>
                <a:cs typeface="Arial" panose="020B0604020202020204" pitchFamily="34" charset="0"/>
              </a:rPr>
              <a:t>y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sq</a:t>
            </a:r>
            <a:r>
              <a:rPr lang="en-US" sz="2800" b="1" spc="-15" dirty="0" err="1">
                <a:solidFill>
                  <a:srgbClr val="FFFFCC"/>
                </a:solidFill>
                <a:cs typeface="Arial" panose="020B0604020202020204" pitchFamily="34" charset="0"/>
              </a:rPr>
              <a:t>li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_quer</a:t>
            </a:r>
            <a:r>
              <a:rPr lang="en-US" sz="2800" b="1" spc="10" dirty="0" err="1">
                <a:solidFill>
                  <a:srgbClr val="FFFFCC"/>
                </a:solidFill>
                <a:cs typeface="Arial" panose="020B0604020202020204" pitchFamily="34" charset="0"/>
              </a:rPr>
              <a:t>y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($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con,"upd</a:t>
            </a:r>
            <a:r>
              <a:rPr lang="en-US" sz="2800" b="1" spc="-20" dirty="0" err="1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lang="en-US" sz="2800" b="1" spc="-45" dirty="0" err="1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lang="en-US" sz="2800" b="1" dirty="0" err="1">
                <a:solidFill>
                  <a:srgbClr val="FFFFCC"/>
                </a:solidFill>
                <a:cs typeface="Arial" panose="020B0604020202020204" pitchFamily="34" charset="0"/>
              </a:rPr>
              <a:t>e</a:t>
            </a:r>
            <a:r>
              <a:rPr lang="en-US" sz="2800" b="1" spc="4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p</a:t>
            </a:r>
            <a:r>
              <a:rPr lang="en-US" sz="2800" b="1" spc="-50" dirty="0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oduct</a:t>
            </a:r>
            <a:r>
              <a:rPr lang="en-US" sz="2800" b="1" spc="-1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set</a:t>
            </a:r>
            <a:endParaRPr lang="en-US" sz="2800" b="1" dirty="0">
              <a:solidFill>
                <a:srgbClr val="FFFFCC"/>
              </a:solidFill>
              <a:cs typeface="Arial" panose="020B0604020202020204" pitchFamily="34" charset="0"/>
            </a:endParaRPr>
          </a:p>
          <a:p>
            <a:pPr marL="12700">
              <a:defRPr/>
            </a:pPr>
            <a:r>
              <a:rPr lang="en-US" sz="2800" b="1" spc="-30" dirty="0">
                <a:solidFill>
                  <a:srgbClr val="FFFFCC"/>
                </a:solidFill>
                <a:cs typeface="Arial" panose="020B0604020202020204" pitchFamily="34" charset="0"/>
              </a:rPr>
              <a:t>c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o</a:t>
            </a:r>
            <a:r>
              <a:rPr lang="en-US" sz="2800" b="1" spc="-40" dirty="0">
                <a:solidFill>
                  <a:srgbClr val="FFFFCC"/>
                </a:solidFill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FFFFCC"/>
                </a:solidFill>
                <a:cs typeface="Arial" panose="020B0604020202020204" pitchFamily="34" charset="0"/>
              </a:rPr>
              <a:t>t=</a:t>
            </a:r>
            <a:r>
              <a:rPr lang="en-US" sz="2800" b="1" spc="-15" dirty="0">
                <a:solidFill>
                  <a:srgbClr val="FFFFCC"/>
                </a:solidFill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rgbClr val="FFFFCC"/>
                </a:solidFill>
                <a:cs typeface="Arial" panose="020B0604020202020204" pitchFamily="34" charset="0"/>
              </a:rPr>
              <a:t>00</a:t>
            </a:r>
            <a:r>
              <a:rPr lang="en-US" sz="2800" b="1" spc="-1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FFCC"/>
                </a:solidFill>
                <a:cs typeface="Arial" panose="020B0604020202020204" pitchFamily="34" charset="0"/>
              </a:rPr>
              <a:t>whe</a:t>
            </a:r>
            <a:r>
              <a:rPr lang="en-US" sz="2800" b="1" spc="-35" dirty="0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lang="en-US" sz="2800" b="1" dirty="0">
                <a:solidFill>
                  <a:srgbClr val="FFFFCC"/>
                </a:solidFill>
                <a:cs typeface="Arial" panose="020B0604020202020204" pitchFamily="34" charset="0"/>
              </a:rPr>
              <a:t>e</a:t>
            </a:r>
            <a:r>
              <a:rPr lang="en-US" sz="2800" b="1" spc="-2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p</a:t>
            </a:r>
            <a:r>
              <a:rPr lang="en-US" sz="2800" b="1" spc="-55" dirty="0" err="1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oduct</a:t>
            </a:r>
            <a:r>
              <a:rPr lang="en-US" sz="2800" b="1" spc="-30" dirty="0" err="1">
                <a:solidFill>
                  <a:srgbClr val="FFFFCC"/>
                </a:solidFill>
                <a:cs typeface="Arial" panose="020B0604020202020204" pitchFamily="34" charset="0"/>
              </a:rPr>
              <a:t>c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od</a:t>
            </a:r>
            <a:r>
              <a:rPr lang="en-US" sz="2800" b="1" dirty="0" err="1">
                <a:solidFill>
                  <a:srgbClr val="FFFFCC"/>
                </a:solidFill>
                <a:cs typeface="Arial" panose="020B0604020202020204" pitchFamily="34" charset="0"/>
              </a:rPr>
              <a:t>e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=‘P001'");</a:t>
            </a:r>
            <a:endParaRPr lang="en-US" sz="2800" b="1" dirty="0">
              <a:solidFill>
                <a:srgbClr val="FFFFCC"/>
              </a:solidFill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8F508-1991-45CC-8533-D98A5B960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48134" name="Slide Number Placeholder 4">
            <a:extLst>
              <a:ext uri="{FF2B5EF4-FFF2-40B4-BE49-F238E27FC236}">
                <a16:creationId xmlns:a16="http://schemas.microsoft.com/office/drawing/2014/main" id="{C3FCB1FD-298C-4D83-9F2B-DCDF1B0E3C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09ED5A-51B1-4793-B422-A035F75FB8FA}" type="slidenum">
              <a:rPr lang="en-US" altLang="en-US">
                <a:cs typeface="Arial" panose="020B0604020202020204" pitchFamily="34" charset="0"/>
              </a:rPr>
              <a:pPr eaLnBrk="1" hangingPunct="1"/>
              <a:t>40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C35998-EE58-436D-82D7-6EB5F2EBC7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431800"/>
            <a:ext cx="8229600" cy="685800"/>
          </a:xfrm>
        </p:spPr>
        <p:txBody>
          <a:bodyPr lIns="0" tIns="130301" rIns="0" bIns="0">
            <a:spAutoFit/>
          </a:bodyPr>
          <a:lstStyle/>
          <a:p>
            <a:pPr marL="852169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B0F0"/>
                </a:solidFill>
              </a:rPr>
              <a:t>4.5 </a:t>
            </a:r>
            <a:r>
              <a:rPr dirty="0">
                <a:solidFill>
                  <a:srgbClr val="00B0F0"/>
                </a:solidFill>
              </a:rPr>
              <a:t>Delete data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dirty="0">
                <a:solidFill>
                  <a:srgbClr val="00B0F0"/>
                </a:solidFill>
              </a:rPr>
              <a:t> a </a:t>
            </a:r>
            <a:r>
              <a:rPr lang="en-US" dirty="0">
                <a:solidFill>
                  <a:srgbClr val="00B0F0"/>
                </a:solidFill>
              </a:rPr>
              <a:t>table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92486B4-B744-4863-9E81-9B6805A38AA9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457200" y="1600200"/>
            <a:ext cx="8229600" cy="2487613"/>
          </a:xfrm>
        </p:spPr>
        <p:txBody>
          <a:bodyPr lIns="0" tIns="0" rIns="0" bIns="0">
            <a:spAutoFit/>
          </a:bodyPr>
          <a:lstStyle/>
          <a:p>
            <a:pPr marL="355600" eaLnBrk="1" fontAlgn="auto" hangingPunct="1">
              <a:buFont typeface="Arial"/>
              <a:buChar char="•"/>
              <a:tabLst>
                <a:tab pos="355600" algn="l"/>
              </a:tabLst>
              <a:defRPr/>
            </a:pPr>
            <a:r>
              <a:rPr sz="2800" b="1" spc="-5" dirty="0"/>
              <a:t>Th</a:t>
            </a:r>
            <a:r>
              <a:rPr sz="2800" b="1" dirty="0"/>
              <a:t>e</a:t>
            </a:r>
            <a:r>
              <a:rPr sz="2800" b="1" spc="-30" dirty="0"/>
              <a:t> </a:t>
            </a:r>
            <a:r>
              <a:rPr sz="2800" b="1" spc="-5" dirty="0"/>
              <a:t>DELET</a:t>
            </a:r>
            <a:r>
              <a:rPr sz="2800" b="1" dirty="0"/>
              <a:t>E </a:t>
            </a:r>
            <a:r>
              <a:rPr sz="2800" b="1" spc="-5" dirty="0"/>
              <a:t>F</a:t>
            </a:r>
            <a:r>
              <a:rPr sz="2800" b="1" spc="-30" dirty="0"/>
              <a:t>R</a:t>
            </a:r>
            <a:r>
              <a:rPr sz="2800" b="1" spc="-5" dirty="0"/>
              <a:t>O</a:t>
            </a:r>
            <a:r>
              <a:rPr sz="2800" b="1" dirty="0"/>
              <a:t>M</a:t>
            </a:r>
            <a:r>
              <a:rPr sz="2800" b="1" spc="-25" dirty="0"/>
              <a:t> </a:t>
            </a:r>
            <a:r>
              <a:rPr sz="2800" b="1" spc="-35" dirty="0"/>
              <a:t>st</a:t>
            </a:r>
            <a:r>
              <a:rPr sz="2800" b="1" spc="-25" dirty="0"/>
              <a:t>a</a:t>
            </a:r>
            <a:r>
              <a:rPr sz="2800" b="1" spc="-35" dirty="0"/>
              <a:t>t</a:t>
            </a:r>
            <a:r>
              <a:rPr sz="2800" b="1" dirty="0"/>
              <a:t>em</a:t>
            </a:r>
            <a:r>
              <a:rPr sz="2800" b="1" spc="-15" dirty="0"/>
              <a:t>e</a:t>
            </a:r>
            <a:r>
              <a:rPr sz="2800" b="1" spc="-30" dirty="0"/>
              <a:t>n</a:t>
            </a:r>
            <a:r>
              <a:rPr sz="2800" b="1" dirty="0"/>
              <a:t>t</a:t>
            </a:r>
            <a:r>
              <a:rPr sz="2800" b="1" spc="-30" dirty="0"/>
              <a:t> </a:t>
            </a:r>
            <a:r>
              <a:rPr sz="2800" b="1" dirty="0"/>
              <a:t>is</a:t>
            </a:r>
            <a:r>
              <a:rPr lang="en-US" sz="2800" b="1" spc="-5" dirty="0"/>
              <a:t> </a:t>
            </a:r>
            <a:r>
              <a:rPr sz="2800" b="1" spc="-5" dirty="0"/>
              <a:t>use</a:t>
            </a:r>
            <a:r>
              <a:rPr sz="2800" b="1" dirty="0"/>
              <a:t>d</a:t>
            </a:r>
            <a:r>
              <a:rPr lang="en-US" sz="2800" b="1" spc="-10" dirty="0"/>
              <a:t> </a:t>
            </a:r>
            <a:r>
              <a:rPr sz="2800" b="1" spc="-30" dirty="0"/>
              <a:t>t</a:t>
            </a:r>
            <a:r>
              <a:rPr sz="2800" b="1" dirty="0"/>
              <a:t>o</a:t>
            </a:r>
            <a:r>
              <a:rPr sz="2800" b="1" spc="-5" dirty="0"/>
              <a:t> </a:t>
            </a:r>
            <a:r>
              <a:rPr sz="2800" b="1" spc="-15" dirty="0"/>
              <a:t>d</a:t>
            </a:r>
            <a:r>
              <a:rPr sz="2800" b="1" dirty="0"/>
              <a:t>e</a:t>
            </a:r>
            <a:r>
              <a:rPr sz="2800" b="1" spc="-15" dirty="0"/>
              <a:t>l</a:t>
            </a:r>
            <a:r>
              <a:rPr sz="2800" b="1" spc="-35" dirty="0"/>
              <a:t>et</a:t>
            </a:r>
            <a:r>
              <a:rPr sz="2800" b="1" spc="-15" dirty="0"/>
              <a:t>e</a:t>
            </a:r>
            <a:r>
              <a:rPr lang="en-US" sz="2800" b="1" dirty="0"/>
              <a:t> </a:t>
            </a:r>
            <a:r>
              <a:rPr sz="2800" b="1" spc="-55" dirty="0"/>
              <a:t>r</a:t>
            </a:r>
            <a:r>
              <a:rPr sz="2800" b="1" spc="-15" dirty="0"/>
              <a:t>e</a:t>
            </a:r>
            <a:r>
              <a:rPr sz="2800" b="1" spc="-45" dirty="0"/>
              <a:t>c</a:t>
            </a:r>
            <a:r>
              <a:rPr sz="2800" b="1" spc="-25" dirty="0"/>
              <a:t>o</a:t>
            </a:r>
            <a:r>
              <a:rPr sz="2800" b="1" spc="-50" dirty="0"/>
              <a:t>r</a:t>
            </a:r>
            <a:r>
              <a:rPr sz="2800" b="1" spc="-5" dirty="0"/>
              <a:t>d</a:t>
            </a:r>
            <a:r>
              <a:rPr sz="2800" b="1" dirty="0"/>
              <a:t>s</a:t>
            </a:r>
            <a:r>
              <a:rPr sz="2800" b="1" spc="-20" dirty="0"/>
              <a:t> </a:t>
            </a:r>
            <a:r>
              <a:rPr sz="2800" b="1" spc="-15" dirty="0"/>
              <a:t>f</a:t>
            </a:r>
            <a:r>
              <a:rPr sz="2800" b="1" spc="-70" dirty="0"/>
              <a:t>r</a:t>
            </a:r>
            <a:r>
              <a:rPr sz="2800" b="1" spc="-5" dirty="0"/>
              <a:t>o</a:t>
            </a:r>
            <a:r>
              <a:rPr sz="2800" b="1" dirty="0"/>
              <a:t>m</a:t>
            </a:r>
            <a:r>
              <a:rPr sz="2800" b="1" spc="10" dirty="0"/>
              <a:t> </a:t>
            </a:r>
            <a:r>
              <a:rPr sz="2800" b="1" dirty="0"/>
              <a:t>a</a:t>
            </a:r>
            <a:r>
              <a:rPr lang="en-US" sz="2800" b="1" dirty="0"/>
              <a:t> </a:t>
            </a:r>
            <a:r>
              <a:rPr sz="2800" b="1" spc="-5" dirty="0"/>
              <a:t>d</a:t>
            </a:r>
            <a:r>
              <a:rPr sz="2800" b="1" spc="-30" dirty="0"/>
              <a:t>a</a:t>
            </a:r>
            <a:r>
              <a:rPr sz="2800" b="1" spc="-45" dirty="0"/>
              <a:t>t</a:t>
            </a:r>
            <a:r>
              <a:rPr sz="2800" b="1" dirty="0"/>
              <a:t>abase</a:t>
            </a:r>
            <a:r>
              <a:rPr sz="2800" b="1" spc="-20" dirty="0"/>
              <a:t> </a:t>
            </a:r>
            <a:r>
              <a:rPr sz="2800" b="1" spc="-45" dirty="0"/>
              <a:t>t</a:t>
            </a:r>
            <a:r>
              <a:rPr sz="2800" b="1" dirty="0"/>
              <a:t>abl</a:t>
            </a:r>
            <a:r>
              <a:rPr sz="2800" b="1" spc="-15" dirty="0"/>
              <a:t>e</a:t>
            </a:r>
            <a:r>
              <a:rPr sz="2800" b="1" dirty="0"/>
              <a:t>.</a:t>
            </a:r>
          </a:p>
          <a:p>
            <a:pPr marL="355600" eaLnBrk="1" fontAlgn="auto" hangingPunct="1"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  <a:defRPr/>
            </a:pPr>
            <a:r>
              <a:rPr sz="2800" b="1" spc="-35" dirty="0"/>
              <a:t>S</a:t>
            </a:r>
            <a:r>
              <a:rPr sz="2800" b="1" dirty="0"/>
              <a:t>y</a:t>
            </a:r>
            <a:r>
              <a:rPr sz="2800" b="1" spc="-35" dirty="0"/>
              <a:t>n</a:t>
            </a:r>
            <a:r>
              <a:rPr sz="2800" b="1" spc="-45" dirty="0"/>
              <a:t>t</a:t>
            </a:r>
            <a:r>
              <a:rPr sz="2800" b="1" spc="-25" dirty="0"/>
              <a:t>a</a:t>
            </a:r>
            <a:r>
              <a:rPr sz="2800" b="1" dirty="0"/>
              <a:t>x</a:t>
            </a:r>
            <a:r>
              <a:rPr lang="en-US" sz="2800" b="1" dirty="0"/>
              <a:t>:</a:t>
            </a:r>
            <a:endParaRPr sz="2800" b="1" dirty="0"/>
          </a:p>
          <a:p>
            <a:pPr marL="12700" indent="0" eaLnBrk="1" fontAlgn="auto" hangingPunct="1">
              <a:spcBef>
                <a:spcPts val="720"/>
              </a:spcBef>
              <a:buFont typeface="Arial" charset="0"/>
              <a:buNone/>
              <a:defRPr/>
            </a:pPr>
            <a:r>
              <a:rPr sz="2800" b="1" spc="-5" dirty="0">
                <a:solidFill>
                  <a:srgbClr val="FFCCFF"/>
                </a:solidFill>
              </a:rPr>
              <a:t>DELET</a:t>
            </a:r>
            <a:r>
              <a:rPr sz="2800" b="1" dirty="0">
                <a:solidFill>
                  <a:srgbClr val="FFCCFF"/>
                </a:solidFill>
              </a:rPr>
              <a:t>E</a:t>
            </a:r>
            <a:r>
              <a:rPr sz="2800" b="1" spc="-20" dirty="0">
                <a:solidFill>
                  <a:srgbClr val="FFCCFF"/>
                </a:solidFill>
              </a:rPr>
              <a:t> </a:t>
            </a:r>
            <a:r>
              <a:rPr sz="2800" b="1" spc="-5" dirty="0">
                <a:solidFill>
                  <a:srgbClr val="FFCCFF"/>
                </a:solidFill>
              </a:rPr>
              <a:t>F</a:t>
            </a:r>
            <a:r>
              <a:rPr sz="2800" b="1" spc="-25" dirty="0">
                <a:solidFill>
                  <a:srgbClr val="FFCCFF"/>
                </a:solidFill>
              </a:rPr>
              <a:t>R</a:t>
            </a:r>
            <a:r>
              <a:rPr sz="2800" b="1" spc="-5" dirty="0">
                <a:solidFill>
                  <a:srgbClr val="FFCCFF"/>
                </a:solidFill>
              </a:rPr>
              <a:t>O</a:t>
            </a:r>
            <a:r>
              <a:rPr sz="2800" b="1" dirty="0">
                <a:solidFill>
                  <a:srgbClr val="FFCCFF"/>
                </a:solidFill>
              </a:rPr>
              <a:t>M</a:t>
            </a:r>
            <a:r>
              <a:rPr sz="2800" b="1" spc="-20" dirty="0">
                <a:solidFill>
                  <a:srgbClr val="FFCCFF"/>
                </a:solidFill>
              </a:rPr>
              <a:t> </a:t>
            </a:r>
            <a:r>
              <a:rPr sz="2800" b="1" spc="-35" dirty="0" err="1">
                <a:solidFill>
                  <a:srgbClr val="FFCCFF"/>
                </a:solidFill>
              </a:rPr>
              <a:t>t</a:t>
            </a:r>
            <a:r>
              <a:rPr sz="2800" b="1" dirty="0" err="1">
                <a:solidFill>
                  <a:srgbClr val="FFCCFF"/>
                </a:solidFill>
              </a:rPr>
              <a:t>abl</a:t>
            </a:r>
            <a:r>
              <a:rPr sz="2800" b="1" spc="-15" dirty="0" err="1">
                <a:solidFill>
                  <a:srgbClr val="FFCCFF"/>
                </a:solidFill>
              </a:rPr>
              <a:t>e</a:t>
            </a:r>
            <a:r>
              <a:rPr sz="2800" b="1" spc="-5" dirty="0" err="1">
                <a:solidFill>
                  <a:srgbClr val="FFCCFF"/>
                </a:solidFill>
              </a:rPr>
              <a:t>_name</a:t>
            </a:r>
            <a:r>
              <a:rPr lang="en-US" sz="2800" b="1" dirty="0">
                <a:solidFill>
                  <a:srgbClr val="FFCCFF"/>
                </a:solidFill>
              </a:rPr>
              <a:t> </a:t>
            </a:r>
            <a:r>
              <a:rPr sz="2800" b="1" dirty="0">
                <a:solidFill>
                  <a:srgbClr val="FFCCFF"/>
                </a:solidFill>
              </a:rPr>
              <a:t>WHERE</a:t>
            </a:r>
            <a:r>
              <a:rPr sz="2800" b="1" spc="-15" dirty="0">
                <a:solidFill>
                  <a:srgbClr val="FFCCFF"/>
                </a:solidFill>
              </a:rPr>
              <a:t> </a:t>
            </a:r>
            <a:r>
              <a:rPr sz="2800" b="1" spc="-40" dirty="0" err="1">
                <a:solidFill>
                  <a:srgbClr val="FFCCFF"/>
                </a:solidFill>
              </a:rPr>
              <a:t>c</a:t>
            </a:r>
            <a:r>
              <a:rPr sz="2800" b="1" spc="-5" dirty="0" err="1">
                <a:solidFill>
                  <a:srgbClr val="FFCCFF"/>
                </a:solidFill>
              </a:rPr>
              <a:t>olum</a:t>
            </a:r>
            <a:r>
              <a:rPr sz="2800" b="1" dirty="0" err="1">
                <a:solidFill>
                  <a:srgbClr val="FFCCFF"/>
                </a:solidFill>
              </a:rPr>
              <a:t>n</a:t>
            </a:r>
            <a:r>
              <a:rPr lang="en-US" sz="2800" b="1" dirty="0" err="1">
                <a:solidFill>
                  <a:srgbClr val="FFCCFF"/>
                </a:solidFill>
              </a:rPr>
              <a:t>_name</a:t>
            </a:r>
            <a:r>
              <a:rPr sz="2800" b="1" spc="-5" dirty="0">
                <a:solidFill>
                  <a:srgbClr val="FFCCFF"/>
                </a:solidFill>
              </a:rPr>
              <a:t> </a:t>
            </a:r>
            <a:r>
              <a:rPr sz="2800" b="1" dirty="0">
                <a:solidFill>
                  <a:srgbClr val="FFCCFF"/>
                </a:solidFill>
              </a:rPr>
              <a:t>=</a:t>
            </a:r>
            <a:r>
              <a:rPr sz="2800" b="1" spc="-5" dirty="0">
                <a:solidFill>
                  <a:srgbClr val="FFCCFF"/>
                </a:solidFill>
              </a:rPr>
              <a:t> </a:t>
            </a:r>
            <a:r>
              <a:rPr sz="2800" b="1" spc="-65" dirty="0">
                <a:solidFill>
                  <a:srgbClr val="FFCCFF"/>
                </a:solidFill>
              </a:rPr>
              <a:t>v</a:t>
            </a:r>
            <a:r>
              <a:rPr sz="2800" b="1" dirty="0">
                <a:solidFill>
                  <a:srgbClr val="FFCCFF"/>
                </a:solidFill>
              </a:rPr>
              <a:t>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6367F-37C6-4166-8B65-9A6461C2B507}"/>
              </a:ext>
            </a:extLst>
          </p:cNvPr>
          <p:cNvSpPr/>
          <p:nvPr/>
        </p:nvSpPr>
        <p:spPr>
          <a:xfrm>
            <a:off x="533400" y="4419600"/>
            <a:ext cx="82296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spc="-70" dirty="0">
                <a:solidFill>
                  <a:srgbClr val="FFFFCC"/>
                </a:solidFill>
                <a:cs typeface="Arial" panose="020B0604020202020204" pitchFamily="34" charset="0"/>
              </a:rPr>
              <a:t>Example:</a:t>
            </a:r>
          </a:p>
          <a:p>
            <a:pPr>
              <a:defRPr/>
            </a:pPr>
            <a:r>
              <a:rPr lang="en-US" sz="2800" b="1" spc="-70" dirty="0" err="1">
                <a:solidFill>
                  <a:srgbClr val="FFFFCC"/>
                </a:solidFill>
                <a:cs typeface="Arial" panose="020B0604020202020204" pitchFamily="34" charset="0"/>
              </a:rPr>
              <a:t>m</a:t>
            </a:r>
            <a:r>
              <a:rPr lang="en-US" sz="2800" b="1" spc="-25" dirty="0" err="1">
                <a:solidFill>
                  <a:srgbClr val="FFFFCC"/>
                </a:solidFill>
                <a:cs typeface="Arial" panose="020B0604020202020204" pitchFamily="34" charset="0"/>
              </a:rPr>
              <a:t>y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sq</a:t>
            </a:r>
            <a:r>
              <a:rPr lang="en-US" sz="2800" b="1" spc="-20" dirty="0" err="1">
                <a:solidFill>
                  <a:srgbClr val="FFFFCC"/>
                </a:solidFill>
                <a:cs typeface="Arial" panose="020B0604020202020204" pitchFamily="34" charset="0"/>
              </a:rPr>
              <a:t>li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_quer</a:t>
            </a:r>
            <a:r>
              <a:rPr lang="en-US" sz="2800" b="1" spc="10" dirty="0" err="1">
                <a:solidFill>
                  <a:srgbClr val="FFFFCC"/>
                </a:solidFill>
                <a:cs typeface="Arial" panose="020B0604020202020204" pitchFamily="34" charset="0"/>
              </a:rPr>
              <a:t>y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($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con,"de</a:t>
            </a:r>
            <a:r>
              <a:rPr lang="en-US" sz="2800" b="1" spc="-10" dirty="0" err="1">
                <a:solidFill>
                  <a:srgbClr val="FFFFCC"/>
                </a:solidFill>
                <a:cs typeface="Arial" panose="020B0604020202020204" pitchFamily="34" charset="0"/>
              </a:rPr>
              <a:t>l</a:t>
            </a:r>
            <a:r>
              <a:rPr lang="en-US" sz="2800" b="1" spc="-15" dirty="0" err="1">
                <a:solidFill>
                  <a:srgbClr val="FFFFCC"/>
                </a:solidFill>
                <a:cs typeface="Arial" panose="020B0604020202020204" pitchFamily="34" charset="0"/>
              </a:rPr>
              <a:t>e</a:t>
            </a:r>
            <a:r>
              <a:rPr lang="en-US" sz="2800" b="1" spc="-45" dirty="0" err="1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lang="en-US" sz="2800" b="1" dirty="0" err="1">
                <a:solidFill>
                  <a:srgbClr val="FFFFCC"/>
                </a:solidFill>
                <a:cs typeface="Arial" panose="020B0604020202020204" pitchFamily="34" charset="0"/>
              </a:rPr>
              <a:t>e</a:t>
            </a:r>
            <a:r>
              <a:rPr lang="en-US" sz="2800" b="1" spc="1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f</a:t>
            </a:r>
            <a:r>
              <a:rPr lang="en-US" sz="2800" b="1" spc="-60" dirty="0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o</a:t>
            </a:r>
            <a:r>
              <a:rPr lang="en-US" sz="2800" b="1" dirty="0">
                <a:solidFill>
                  <a:srgbClr val="FFFFCC"/>
                </a:solidFill>
                <a:cs typeface="Arial" panose="020B0604020202020204" pitchFamily="34" charset="0"/>
              </a:rPr>
              <a:t>m </a:t>
            </a:r>
            <a:r>
              <a:rPr lang="en-US" sz="2800" b="1" spc="-15" dirty="0">
                <a:solidFill>
                  <a:srgbClr val="FFFFCC"/>
                </a:solidFill>
                <a:cs typeface="Arial" panose="020B0604020202020204" pitchFamily="34" charset="0"/>
              </a:rPr>
              <a:t>p</a:t>
            </a:r>
            <a:r>
              <a:rPr lang="en-US" sz="2800" b="1" spc="-55" dirty="0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oduc</a:t>
            </a:r>
            <a:r>
              <a:rPr lang="en-US" sz="2800" b="1" spc="-10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endParaRPr lang="en-US" sz="2800" b="1" dirty="0">
              <a:solidFill>
                <a:srgbClr val="FFFFCC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800" b="1" dirty="0">
                <a:solidFill>
                  <a:srgbClr val="FFFFCC"/>
                </a:solidFill>
                <a:cs typeface="Arial" panose="020B0604020202020204" pitchFamily="34" charset="0"/>
              </a:rPr>
              <a:t>whe</a:t>
            </a:r>
            <a:r>
              <a:rPr lang="en-US" sz="2800" b="1" spc="-40" dirty="0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lang="en-US" sz="2800" b="1" dirty="0">
                <a:solidFill>
                  <a:srgbClr val="FFFFCC"/>
                </a:solidFill>
                <a:cs typeface="Arial" panose="020B0604020202020204" pitchFamily="34" charset="0"/>
              </a:rPr>
              <a:t>e</a:t>
            </a:r>
            <a:r>
              <a:rPr lang="en-US" sz="2800" b="1" spc="-40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p</a:t>
            </a:r>
            <a:r>
              <a:rPr lang="en-US" sz="2800" b="1" spc="-50" dirty="0" err="1">
                <a:solidFill>
                  <a:srgbClr val="FFFFCC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oduct</a:t>
            </a:r>
            <a:r>
              <a:rPr lang="en-US" sz="2800" b="1" spc="-25" dirty="0" err="1">
                <a:solidFill>
                  <a:srgbClr val="FFFFCC"/>
                </a:solidFill>
                <a:cs typeface="Arial" panose="020B0604020202020204" pitchFamily="34" charset="0"/>
              </a:rPr>
              <a:t>c</a:t>
            </a:r>
            <a:r>
              <a:rPr lang="en-US" sz="2800" b="1" spc="-5" dirty="0" err="1">
                <a:solidFill>
                  <a:srgbClr val="FFFFCC"/>
                </a:solidFill>
                <a:cs typeface="Arial" panose="020B0604020202020204" pitchFamily="34" charset="0"/>
              </a:rPr>
              <a:t>od</a:t>
            </a:r>
            <a:r>
              <a:rPr lang="en-US" sz="2800" b="1" dirty="0" err="1">
                <a:solidFill>
                  <a:srgbClr val="FFFFCC"/>
                </a:solidFill>
                <a:cs typeface="Arial" panose="020B0604020202020204" pitchFamily="34" charset="0"/>
              </a:rPr>
              <a:t>e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=‘</a:t>
            </a:r>
            <a:r>
              <a:rPr lang="en-US" sz="2800" b="1" spc="-20" dirty="0">
                <a:solidFill>
                  <a:srgbClr val="FFFFCC"/>
                </a:solidFill>
                <a:cs typeface="Arial" panose="020B0604020202020204" pitchFamily="34" charset="0"/>
              </a:rPr>
              <a:t>P002</a:t>
            </a:r>
            <a:r>
              <a:rPr lang="en-US" sz="2800" b="1" dirty="0">
                <a:solidFill>
                  <a:srgbClr val="FFFFCC"/>
                </a:solidFill>
                <a:cs typeface="Arial" panose="020B0604020202020204" pitchFamily="34" charset="0"/>
              </a:rPr>
              <a:t>'</a:t>
            </a:r>
            <a:r>
              <a:rPr lang="en-US" sz="2800" b="1" spc="-15" dirty="0">
                <a:solidFill>
                  <a:srgbClr val="FFFFCC"/>
                </a:solidFill>
                <a:cs typeface="Arial" panose="020B0604020202020204" pitchFamily="34" charset="0"/>
              </a:rPr>
              <a:t>"</a:t>
            </a:r>
            <a:r>
              <a:rPr lang="en-US" sz="2800" b="1" spc="-5" dirty="0">
                <a:solidFill>
                  <a:srgbClr val="FFFFCC"/>
                </a:solidFill>
                <a:cs typeface="Arial" panose="020B0604020202020204" pitchFamily="34" charset="0"/>
              </a:rPr>
              <a:t>);</a:t>
            </a:r>
            <a:endParaRPr lang="en-US" sz="2800" b="1" dirty="0">
              <a:solidFill>
                <a:srgbClr val="FFFFCC"/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6C64-B622-4ACC-8FAA-1B4496C99A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49158" name="Slide Number Placeholder 5">
            <a:extLst>
              <a:ext uri="{FF2B5EF4-FFF2-40B4-BE49-F238E27FC236}">
                <a16:creationId xmlns:a16="http://schemas.microsoft.com/office/drawing/2014/main" id="{40576B00-9613-4B97-AB86-B73DCA9114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9D264F-6CB5-40D9-BEC5-E29895482EB5}" type="slidenum">
              <a:rPr lang="en-US" altLang="en-US">
                <a:cs typeface="Arial" panose="020B0604020202020204" pitchFamily="34" charset="0"/>
              </a:rPr>
              <a:pPr eaLnBrk="1" hangingPunct="1"/>
              <a:t>41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D6941F-3590-4F33-8A67-95F8E2AD4A38}"/>
              </a:ext>
            </a:extLst>
          </p:cNvPr>
          <p:cNvSpPr txBox="1"/>
          <p:nvPr/>
        </p:nvSpPr>
        <p:spPr>
          <a:xfrm>
            <a:off x="123825" y="304800"/>
            <a:ext cx="8458200" cy="685800"/>
          </a:xfrm>
          <a:prstGeom prst="rect">
            <a:avLst/>
          </a:prstGeom>
        </p:spPr>
        <p:txBody>
          <a:bodyPr lIns="0" tIns="130301" rIns="0" bIns="0" anchor="b">
            <a:spAutoFit/>
          </a:bodyPr>
          <a:lstStyle>
            <a:lvl1pPr marL="852169" fontAlgn="auto">
              <a:spcAft>
                <a:spcPts val="0"/>
              </a:spcAft>
              <a:defRPr sz="3600" spc="50">
                <a:solidFill>
                  <a:srgbClr val="00B0F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  <a:lvl2pPr>
              <a:defRPr sz="3600">
                <a:solidFill>
                  <a:srgbClr val="FFC000"/>
                </a:solidFill>
                <a:latin typeface="Arial Black" pitchFamily="34" charset="0"/>
              </a:defRPr>
            </a:lvl2pPr>
            <a:lvl3pPr>
              <a:defRPr sz="3600">
                <a:solidFill>
                  <a:srgbClr val="FFC000"/>
                </a:solidFill>
                <a:latin typeface="Arial Black" pitchFamily="34" charset="0"/>
              </a:defRPr>
            </a:lvl3pPr>
            <a:lvl4pPr>
              <a:defRPr sz="3600">
                <a:solidFill>
                  <a:srgbClr val="FFC000"/>
                </a:solidFill>
                <a:latin typeface="Arial Black" pitchFamily="34" charset="0"/>
              </a:defRPr>
            </a:lvl4pPr>
            <a:lvl5pPr>
              <a:defRPr sz="3600">
                <a:solidFill>
                  <a:srgbClr val="FFC000"/>
                </a:solidFill>
                <a:latin typeface="Arial Black" pitchFamily="34" charset="0"/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4.6 </a:t>
            </a:r>
            <a:r>
              <a:rPr dirty="0"/>
              <a:t>Select Data from a Table</a:t>
            </a:r>
          </a:p>
        </p:txBody>
      </p:sp>
      <p:sp>
        <p:nvSpPr>
          <p:cNvPr id="50179" name="object 3">
            <a:extLst>
              <a:ext uri="{FF2B5EF4-FFF2-40B4-BE49-F238E27FC236}">
                <a16:creationId xmlns:a16="http://schemas.microsoft.com/office/drawing/2014/main" id="{A46F9788-84D9-4893-9205-471E275CD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447800"/>
            <a:ext cx="8329612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cs typeface="Arial" panose="020B0604020202020204" pitchFamily="34" charset="0"/>
              </a:rPr>
              <a:t>The SELECT statement is used to select  data from a table.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800" b="1">
              <a:cs typeface="Arial" panose="020B0604020202020204" pitchFamily="34" charset="0"/>
            </a:endParaRPr>
          </a:p>
          <a:p>
            <a:pPr eaLnBrk="1" hangingPunct="1"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altLang="en-US" sz="2800" b="1">
                <a:cs typeface="Arial" panose="020B0604020202020204" pitchFamily="34" charset="0"/>
              </a:rPr>
              <a:t>Syntax:</a:t>
            </a:r>
          </a:p>
          <a:p>
            <a:pPr eaLnBrk="1" hangingPunct="1">
              <a:spcBef>
                <a:spcPts val="675"/>
              </a:spcBef>
            </a:pPr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SELECT column_name(s) FROM table_name;</a:t>
            </a:r>
          </a:p>
          <a:p>
            <a:pPr eaLnBrk="1" hangingPunct="1">
              <a:spcBef>
                <a:spcPts val="675"/>
              </a:spcBef>
            </a:pPr>
            <a:endParaRPr lang="en-US" altLang="en-US" sz="2800" b="1">
              <a:solidFill>
                <a:srgbClr val="FFCCFF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FCCFF"/>
                </a:solidFill>
                <a:cs typeface="Arial" panose="020B0604020202020204" pitchFamily="34" charset="0"/>
              </a:rPr>
              <a:t>SELECT column_name(s) FROM table_name where condition;</a:t>
            </a:r>
          </a:p>
          <a:p>
            <a:pPr eaLnBrk="1" hangingPunct="1">
              <a:spcBef>
                <a:spcPts val="675"/>
              </a:spcBef>
            </a:pPr>
            <a:endParaRPr lang="en-US" altLang="en-US" sz="2800" b="1">
              <a:solidFill>
                <a:srgbClr val="FFCCFF"/>
              </a:solidFill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C54F0-D816-4CCB-A594-1A28BE2807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50181" name="Slide Number Placeholder 3">
            <a:extLst>
              <a:ext uri="{FF2B5EF4-FFF2-40B4-BE49-F238E27FC236}">
                <a16:creationId xmlns:a16="http://schemas.microsoft.com/office/drawing/2014/main" id="{8475AC0B-9946-4AB3-996F-8EC3085708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947E5E-A129-46D2-B491-C42E861092E2}" type="slidenum">
              <a:rPr lang="en-US" altLang="en-US">
                <a:cs typeface="Arial" panose="020B0604020202020204" pitchFamily="34" charset="0"/>
              </a:rPr>
              <a:pPr eaLnBrk="1" hangingPunct="1"/>
              <a:t>42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5E5056-A290-4DCB-A32A-09636511B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-5" dirty="0"/>
              <a:t>5. Selec</a:t>
            </a:r>
            <a:r>
              <a:rPr lang="en-US" dirty="0"/>
              <a:t>t</a:t>
            </a:r>
            <a:r>
              <a:rPr lang="en-US" spc="5" dirty="0"/>
              <a:t> </a:t>
            </a:r>
            <a:r>
              <a:rPr lang="en-US" spc="-5" dirty="0"/>
              <a:t>D</a:t>
            </a:r>
            <a:r>
              <a:rPr lang="en-US" spc="-30" dirty="0"/>
              <a:t>a</a:t>
            </a:r>
            <a:r>
              <a:rPr lang="en-US" spc="-50" dirty="0"/>
              <a:t>t</a:t>
            </a:r>
            <a:r>
              <a:rPr lang="en-US" dirty="0"/>
              <a:t>a </a:t>
            </a:r>
            <a:r>
              <a:rPr lang="en-US" spc="-5" dirty="0"/>
              <a:t>f</a:t>
            </a:r>
            <a:r>
              <a:rPr lang="en-US" spc="-70" dirty="0"/>
              <a:t>r</a:t>
            </a:r>
            <a:r>
              <a:rPr lang="en-US" spc="-5" dirty="0"/>
              <a:t>o</a:t>
            </a:r>
            <a:r>
              <a:rPr lang="en-US" dirty="0"/>
              <a:t>m a </a:t>
            </a:r>
            <a:r>
              <a:rPr lang="en-US" spc="-340" dirty="0"/>
              <a:t>T</a:t>
            </a:r>
            <a:r>
              <a:rPr lang="en-US" dirty="0"/>
              <a:t>able (</a:t>
            </a:r>
            <a:r>
              <a:rPr lang="en-US" dirty="0" err="1"/>
              <a:t>mysqli_fetch_array</a:t>
            </a:r>
            <a:r>
              <a:rPr lang="en-US" dirty="0"/>
              <a:t>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11B9AD83-6A84-4139-B5E3-571E984626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2B323C-A845-4563-B28B-9539471ECDE7}" type="slidenum">
              <a:rPr lang="en-US" altLang="en-US">
                <a:cs typeface="Arial" panose="020B0604020202020204" pitchFamily="34" charset="0"/>
              </a:rPr>
              <a:pPr eaLnBrk="1" hangingPunct="1"/>
              <a:t>43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5FF891E-43B5-490F-BA57-4BCDA9C5563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0" y="1600200"/>
            <a:ext cx="8534400" cy="4724400"/>
          </a:xfrm>
        </p:spPr>
        <p:txBody>
          <a:bodyPr/>
          <a:lstStyle/>
          <a:p>
            <a:pPr lvl="1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FFCCFF"/>
                </a:solidFill>
              </a:rPr>
              <a:t>$</a:t>
            </a:r>
            <a:r>
              <a:rPr lang="en-US" altLang="en-US" b="1" dirty="0" err="1">
                <a:solidFill>
                  <a:srgbClr val="FFCCFF"/>
                </a:solidFill>
              </a:rPr>
              <a:t>rs</a:t>
            </a:r>
            <a:r>
              <a:rPr lang="en-US" altLang="en-US" b="1" dirty="0">
                <a:solidFill>
                  <a:srgbClr val="FFCCFF"/>
                </a:solidFill>
              </a:rPr>
              <a:t>=</a:t>
            </a:r>
            <a:r>
              <a:rPr lang="en-US" altLang="en-US" b="1" dirty="0" err="1">
                <a:solidFill>
                  <a:srgbClr val="FFCCFF"/>
                </a:solidFill>
              </a:rPr>
              <a:t>mysqli_query</a:t>
            </a:r>
            <a:r>
              <a:rPr lang="en-US" altLang="en-US" b="1" dirty="0">
                <a:solidFill>
                  <a:srgbClr val="FFCCFF"/>
                </a:solidFill>
              </a:rPr>
              <a:t>($</a:t>
            </a:r>
            <a:r>
              <a:rPr lang="en-US" altLang="en-US" b="1" dirty="0" err="1">
                <a:solidFill>
                  <a:srgbClr val="FFCCFF"/>
                </a:solidFill>
              </a:rPr>
              <a:t>con,select</a:t>
            </a:r>
            <a:r>
              <a:rPr lang="en-US" altLang="en-US" b="1" dirty="0">
                <a:solidFill>
                  <a:srgbClr val="FFCCFF"/>
                </a:solidFill>
              </a:rPr>
              <a:t> </a:t>
            </a:r>
            <a:r>
              <a:rPr lang="en-US" altLang="en-US" b="1" dirty="0" err="1">
                <a:solidFill>
                  <a:srgbClr val="FFCCFF"/>
                </a:solidFill>
              </a:rPr>
              <a:t>stmt</a:t>
            </a:r>
            <a:r>
              <a:rPr lang="en-US" altLang="en-US" b="1" dirty="0">
                <a:solidFill>
                  <a:srgbClr val="FFCCFF"/>
                </a:solidFill>
              </a:rPr>
              <a:t>);</a:t>
            </a:r>
          </a:p>
          <a:p>
            <a:pPr lvl="1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The rows of select statement will be stored in $</a:t>
            </a:r>
            <a:r>
              <a:rPr lang="en-US" altLang="en-US" b="1" dirty="0" err="1"/>
              <a:t>rs</a:t>
            </a:r>
            <a:endParaRPr lang="en-US" altLang="en-US" b="1" dirty="0"/>
          </a:p>
          <a:p>
            <a:pPr lvl="1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FFCCFF"/>
                </a:solidFill>
              </a:rPr>
              <a:t>$row = </a:t>
            </a:r>
            <a:r>
              <a:rPr lang="en-US" altLang="en-US" b="1" dirty="0" err="1">
                <a:solidFill>
                  <a:srgbClr val="FFCCFF"/>
                </a:solidFill>
              </a:rPr>
              <a:t>mysqli_fetch_array</a:t>
            </a:r>
            <a:r>
              <a:rPr lang="en-US" altLang="en-US" b="1" dirty="0">
                <a:solidFill>
                  <a:srgbClr val="FFCCFF"/>
                </a:solidFill>
              </a:rPr>
              <a:t>($</a:t>
            </a:r>
            <a:r>
              <a:rPr lang="en-US" altLang="en-US" b="1" dirty="0" err="1">
                <a:solidFill>
                  <a:srgbClr val="FFCCFF"/>
                </a:solidFill>
              </a:rPr>
              <a:t>rs</a:t>
            </a:r>
            <a:r>
              <a:rPr lang="en-US" altLang="en-US" b="1" dirty="0">
                <a:solidFill>
                  <a:srgbClr val="FFCCFF"/>
                </a:solidFill>
              </a:rPr>
              <a:t>);</a:t>
            </a:r>
          </a:p>
          <a:p>
            <a:pPr lvl="2" eaLnBrk="1" fontAlgn="auto" hangingPunct="1">
              <a:buFont typeface="Arial" panose="020B0604020202020204" pitchFamily="34" charset="0"/>
              <a:buChar char="─"/>
              <a:defRPr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will fetch a row and store in $row</a:t>
            </a:r>
          </a:p>
          <a:p>
            <a:pPr lvl="2" eaLnBrk="1" fontAlgn="auto" hangingPunct="1">
              <a:buFont typeface="Arial" panose="020B0604020202020204" pitchFamily="34" charset="0"/>
              <a:buChar char="─"/>
              <a:defRPr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Values can be accessed like - $row[“ID”] – returns value of column ID in the fetched row.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561FE4-6935-4794-AF60-D5D5794289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FEB155-8B96-40EE-8DFB-10CC95D4D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382000" cy="1117600"/>
          </a:xfrm>
        </p:spPr>
        <p:txBody>
          <a:bodyPr lIns="0" tIns="557428" rIns="0" bIns="0">
            <a:spAutoFit/>
          </a:bodyPr>
          <a:lstStyle/>
          <a:p>
            <a:pPr marL="1074738" indent="-1074738" eaLnBrk="1" fontAlgn="auto" hangingPunct="1">
              <a:spcAft>
                <a:spcPts val="0"/>
              </a:spcAft>
              <a:defRPr/>
            </a:pPr>
            <a:r>
              <a:rPr lang="en-US" spc="-5" dirty="0">
                <a:solidFill>
                  <a:srgbClr val="00B0F0"/>
                </a:solidFill>
              </a:rPr>
              <a:t>Using </a:t>
            </a:r>
            <a:r>
              <a:rPr lang="en-US" dirty="0">
                <a:solidFill>
                  <a:srgbClr val="00B0F0"/>
                </a:solidFill>
              </a:rPr>
              <a:t>Associative array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2227" name="object 3">
            <a:extLst>
              <a:ext uri="{FF2B5EF4-FFF2-40B4-BE49-F238E27FC236}">
                <a16:creationId xmlns:a16="http://schemas.microsoft.com/office/drawing/2014/main" id="{27DEA57D-0F41-48DD-BA76-7F5E8456C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1524000"/>
            <a:ext cx="7742237" cy="40624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763"/>
              </a:spcBef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$result=mysqli_query($con,"select * from product where productcode=‘P001’");</a:t>
            </a:r>
          </a:p>
          <a:p>
            <a:pPr eaLnBrk="1" hangingPunct="1">
              <a:spcBef>
                <a:spcPts val="763"/>
              </a:spcBef>
            </a:pP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while ($row=mysqli_fetch_array($result))</a:t>
            </a:r>
          </a:p>
          <a:p>
            <a:pPr eaLnBrk="1" hangingPunct="1">
              <a:spcBef>
                <a:spcPts val="775"/>
              </a:spcBef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ts val="763"/>
              </a:spcBef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echo $row</a:t>
            </a: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['productcode']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." ".</a:t>
            </a:r>
          </a:p>
          <a:p>
            <a:pPr eaLnBrk="1" hangingPunct="1">
              <a:spcBef>
                <a:spcPts val="763"/>
              </a:spcBef>
            </a:pP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	      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$row</a:t>
            </a: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['productname']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." ".</a:t>
            </a:r>
          </a:p>
          <a:p>
            <a:pPr eaLnBrk="1" hangingPunct="1">
              <a:spcBef>
                <a:spcPts val="763"/>
              </a:spcBef>
            </a:pP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	      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$row</a:t>
            </a:r>
            <a:r>
              <a:rPr lang="en-US" altLang="en-US" sz="2800" b="1">
                <a:solidFill>
                  <a:srgbClr val="0070C0"/>
                </a:solidFill>
                <a:cs typeface="Arial" panose="020B0604020202020204" pitchFamily="34" charset="0"/>
              </a:rPr>
              <a:t>['cost']</a:t>
            </a: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.'&lt;br&gt;';</a:t>
            </a:r>
          </a:p>
          <a:p>
            <a:pPr eaLnBrk="1" hangingPunct="1">
              <a:spcBef>
                <a:spcPts val="763"/>
              </a:spcBef>
            </a:pPr>
            <a:r>
              <a:rPr lang="en-US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D688B-272E-45FB-97F2-5B431CA558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52229" name="Slide Number Placeholder 3">
            <a:extLst>
              <a:ext uri="{FF2B5EF4-FFF2-40B4-BE49-F238E27FC236}">
                <a16:creationId xmlns:a16="http://schemas.microsoft.com/office/drawing/2014/main" id="{F99A9B28-1EB8-45E9-911D-23506176DD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BB73B2-0A21-4998-B332-57E361673145}" type="slidenum">
              <a:rPr lang="en-US" altLang="en-US">
                <a:cs typeface="Arial" panose="020B0604020202020204" pitchFamily="34" charset="0"/>
              </a:rPr>
              <a:pPr eaLnBrk="1" hangingPunct="1"/>
              <a:t>44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8647A5-C86D-4517-93BF-2B7CB9840A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98463"/>
            <a:ext cx="8229600" cy="595312"/>
          </a:xfrm>
        </p:spPr>
        <p:txBody>
          <a:bodyPr lIns="0" tIns="41402" rIns="0" bIns="0">
            <a:spAutoFit/>
          </a:bodyPr>
          <a:lstStyle/>
          <a:p>
            <a:pPr marL="1631950" indent="-1535113"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rgbClr val="00B0F0"/>
                </a:solidFill>
              </a:rPr>
              <a:t>Using</a:t>
            </a:r>
            <a:r>
              <a:rPr spc="-10" dirty="0">
                <a:solidFill>
                  <a:srgbClr val="00B0F0"/>
                </a:solidFill>
              </a:rPr>
              <a:t> </a:t>
            </a:r>
            <a:r>
              <a:rPr lang="en-US" spc="-20" dirty="0">
                <a:solidFill>
                  <a:srgbClr val="00B0F0"/>
                </a:solidFill>
              </a:rPr>
              <a:t>Numerical array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C3DC1BE-B1C5-4FEB-8586-D8E76CAFAF2D}"/>
              </a:ext>
            </a:extLst>
          </p:cNvPr>
          <p:cNvSpPr txBox="1"/>
          <p:nvPr/>
        </p:nvSpPr>
        <p:spPr>
          <a:xfrm>
            <a:off x="609600" y="1600200"/>
            <a:ext cx="7902575" cy="3425825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>
            <a:spAutoFit/>
          </a:bodyPr>
          <a:lstStyle/>
          <a:p>
            <a:pPr marL="12700">
              <a:spcBef>
                <a:spcPts val="770"/>
              </a:spcBef>
              <a:defRPr/>
            </a:pP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$</a:t>
            </a:r>
            <a:r>
              <a:rPr sz="2800" b="1" spc="-45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es</a:t>
            </a:r>
            <a:r>
              <a:rPr sz="2800" b="1" spc="-15" dirty="0">
                <a:solidFill>
                  <a:schemeClr val="bg1"/>
                </a:solidFill>
                <a:cs typeface="Arial" panose="020B0604020202020204" pitchFamily="34" charset="0"/>
              </a:rPr>
              <a:t>u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l</a:t>
            </a:r>
            <a:r>
              <a:rPr sz="2800" b="1" spc="-15" dirty="0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=</a:t>
            </a:r>
            <a:r>
              <a:rPr sz="2800" b="1" spc="-70" dirty="0" err="1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r>
              <a:rPr sz="2800" b="1" spc="-25" dirty="0" err="1">
                <a:solidFill>
                  <a:schemeClr val="bg1"/>
                </a:solidFill>
                <a:cs typeface="Arial" panose="020B0604020202020204" pitchFamily="34" charset="0"/>
              </a:rPr>
              <a:t>y</a:t>
            </a:r>
            <a:r>
              <a:rPr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sq</a:t>
            </a:r>
            <a:r>
              <a:rPr sz="2800" b="1" spc="-20" dirty="0" err="1">
                <a:solidFill>
                  <a:schemeClr val="bg1"/>
                </a:solidFill>
                <a:cs typeface="Arial" panose="020B0604020202020204" pitchFamily="34" charset="0"/>
              </a:rPr>
              <a:t>l</a:t>
            </a:r>
            <a:r>
              <a:rPr lang="en-US" sz="2800" b="1" spc="-20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_quer</a:t>
            </a:r>
            <a:r>
              <a:rPr sz="2800" b="1" spc="5" dirty="0" err="1">
                <a:solidFill>
                  <a:schemeClr val="bg1"/>
                </a:solidFill>
                <a:cs typeface="Arial" panose="020B0604020202020204" pitchFamily="34" charset="0"/>
              </a:rPr>
              <a:t>y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$</a:t>
            </a:r>
            <a:r>
              <a:rPr lang="en-US"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con,</a:t>
            </a:r>
            <a:r>
              <a:rPr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"se</a:t>
            </a:r>
            <a:r>
              <a:rPr sz="2800" b="1" spc="-10" dirty="0" err="1">
                <a:solidFill>
                  <a:schemeClr val="bg1"/>
                </a:solidFill>
                <a:cs typeface="Arial" panose="020B0604020202020204" pitchFamily="34" charset="0"/>
              </a:rPr>
              <a:t>l</a:t>
            </a:r>
            <a:r>
              <a:rPr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ect</a:t>
            </a:r>
            <a:r>
              <a:rPr sz="2800" b="1" spc="5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* 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f</a:t>
            </a:r>
            <a:r>
              <a:rPr sz="2800" b="1" spc="-55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m </a:t>
            </a:r>
            <a:r>
              <a:rPr sz="2800" b="1" spc="-15" dirty="0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sz="2800" b="1" spc="-55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oduc</a:t>
            </a:r>
            <a:r>
              <a:rPr sz="2800" b="1" spc="-10" dirty="0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whe</a:t>
            </a:r>
            <a:r>
              <a:rPr sz="2800" b="1" spc="-40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e</a:t>
            </a:r>
            <a:r>
              <a:rPr sz="2800" b="1" spc="-4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sz="2800" b="1" spc="-50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od</a:t>
            </a:r>
            <a:r>
              <a:rPr sz="2800" b="1" spc="-25" dirty="0">
                <a:solidFill>
                  <a:schemeClr val="bg1"/>
                </a:solidFill>
                <a:cs typeface="Arial" panose="020B0604020202020204" pitchFamily="34" charset="0"/>
              </a:rPr>
              <a:t>c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od</a:t>
            </a:r>
            <a:r>
              <a:rPr sz="2800" b="1" spc="5" dirty="0">
                <a:solidFill>
                  <a:schemeClr val="bg1"/>
                </a:solidFill>
                <a:cs typeface="Arial" panose="020B0604020202020204" pitchFamily="34" charset="0"/>
              </a:rPr>
              <a:t>e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='CH</a:t>
            </a:r>
            <a:r>
              <a:rPr sz="2800" b="1" spc="-10" dirty="0">
                <a:solidFill>
                  <a:schemeClr val="bg1"/>
                </a:solidFill>
                <a:cs typeface="Arial" panose="020B0604020202020204" pitchFamily="34" charset="0"/>
              </a:rPr>
              <a:t>E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'");</a:t>
            </a: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2700">
              <a:spcBef>
                <a:spcPts val="770"/>
              </a:spcBef>
              <a:defRPr/>
            </a:pP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2700">
              <a:defRPr/>
            </a:pPr>
            <a:r>
              <a:rPr 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whi</a:t>
            </a:r>
            <a:r>
              <a:rPr lang="en-US" sz="2800" b="1" spc="-10" dirty="0">
                <a:solidFill>
                  <a:srgbClr val="0070C0"/>
                </a:solidFill>
                <a:cs typeface="Arial" panose="020B0604020202020204" pitchFamily="34" charset="0"/>
              </a:rPr>
              <a:t>l</a:t>
            </a:r>
            <a:r>
              <a:rPr 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e </a:t>
            </a:r>
            <a:r>
              <a:rPr lang="en-US" sz="2800" b="1" spc="-5" dirty="0">
                <a:solidFill>
                  <a:srgbClr val="0070C0"/>
                </a:solidFill>
                <a:cs typeface="Arial" panose="020B0604020202020204" pitchFamily="34" charset="0"/>
              </a:rPr>
              <a:t>($</a:t>
            </a:r>
            <a:r>
              <a:rPr lang="en-US" sz="2800" b="1" spc="-60" dirty="0">
                <a:solidFill>
                  <a:srgbClr val="0070C0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>
                <a:solidFill>
                  <a:srgbClr val="0070C0"/>
                </a:solidFill>
                <a:cs typeface="Arial" panose="020B0604020202020204" pitchFamily="34" charset="0"/>
              </a:rPr>
              <a:t>ow=</a:t>
            </a:r>
            <a:r>
              <a:rPr lang="en-US" sz="2800" b="1" spc="-65" dirty="0" err="1">
                <a:solidFill>
                  <a:srgbClr val="0070C0"/>
                </a:solidFill>
                <a:cs typeface="Arial" panose="020B0604020202020204" pitchFamily="34" charset="0"/>
              </a:rPr>
              <a:t>m</a:t>
            </a:r>
            <a:r>
              <a:rPr lang="en-US" sz="2800" b="1" spc="-25" dirty="0" err="1">
                <a:solidFill>
                  <a:srgbClr val="0070C0"/>
                </a:solidFill>
                <a:cs typeface="Arial" panose="020B0604020202020204" pitchFamily="34" charset="0"/>
              </a:rPr>
              <a:t>y</a:t>
            </a:r>
            <a:r>
              <a:rPr lang="en-US" sz="2800" b="1" spc="-5" dirty="0" err="1">
                <a:solidFill>
                  <a:srgbClr val="0070C0"/>
                </a:solidFill>
                <a:cs typeface="Arial" panose="020B0604020202020204" pitchFamily="34" charset="0"/>
              </a:rPr>
              <a:t>sq</a:t>
            </a:r>
            <a:r>
              <a:rPr lang="en-US" sz="2800" b="1" spc="-15" dirty="0" err="1">
                <a:solidFill>
                  <a:srgbClr val="0070C0"/>
                </a:solidFill>
                <a:cs typeface="Arial" panose="020B0604020202020204" pitchFamily="34" charset="0"/>
              </a:rPr>
              <a:t>li</a:t>
            </a:r>
            <a:r>
              <a:rPr lang="en-US" sz="2800" b="1" spc="-5" dirty="0" err="1">
                <a:solidFill>
                  <a:srgbClr val="0070C0"/>
                </a:solidFill>
                <a:cs typeface="Arial" panose="020B0604020202020204" pitchFamily="34" charset="0"/>
              </a:rPr>
              <a:t>_</a:t>
            </a:r>
            <a:r>
              <a:rPr lang="en-US" sz="2800" b="1" spc="-95" dirty="0" err="1">
                <a:solidFill>
                  <a:srgbClr val="0070C0"/>
                </a:solidFill>
                <a:cs typeface="Arial" panose="020B0604020202020204" pitchFamily="34" charset="0"/>
              </a:rPr>
              <a:t>f</a:t>
            </a:r>
            <a:r>
              <a:rPr lang="en-US" sz="2800" b="1" spc="-15" dirty="0" err="1">
                <a:solidFill>
                  <a:srgbClr val="0070C0"/>
                </a:solidFill>
                <a:cs typeface="Arial" panose="020B0604020202020204" pitchFamily="34" charset="0"/>
              </a:rPr>
              <a:t>e</a:t>
            </a:r>
            <a:r>
              <a:rPr lang="en-US" sz="2800" b="1" spc="-45" dirty="0" err="1">
                <a:solidFill>
                  <a:srgbClr val="0070C0"/>
                </a:solidFill>
                <a:cs typeface="Arial" panose="020B0604020202020204" pitchFamily="34" charset="0"/>
              </a:rPr>
              <a:t>t</a:t>
            </a:r>
            <a:r>
              <a:rPr lang="en-US" sz="2800" b="1" dirty="0" err="1">
                <a:solidFill>
                  <a:srgbClr val="0070C0"/>
                </a:solidFill>
                <a:cs typeface="Arial" panose="020B0604020202020204" pitchFamily="34" charset="0"/>
              </a:rPr>
              <a:t>ch_ar</a:t>
            </a:r>
            <a:r>
              <a:rPr lang="en-US" sz="2800" b="1" spc="-65" dirty="0" err="1">
                <a:solidFill>
                  <a:srgbClr val="0070C0"/>
                </a:solidFill>
                <a:cs typeface="Arial" panose="020B0604020202020204" pitchFamily="34" charset="0"/>
              </a:rPr>
              <a:t>r</a:t>
            </a:r>
            <a:r>
              <a:rPr lang="en-US" sz="2800" b="1" spc="-60" dirty="0" err="1">
                <a:solidFill>
                  <a:srgbClr val="0070C0"/>
                </a:solidFill>
                <a:cs typeface="Arial" panose="020B0604020202020204" pitchFamily="34" charset="0"/>
              </a:rPr>
              <a:t>a</a:t>
            </a:r>
            <a:r>
              <a:rPr lang="en-US" sz="2800" b="1" spc="5" dirty="0" err="1">
                <a:solidFill>
                  <a:srgbClr val="0070C0"/>
                </a:solidFill>
                <a:cs typeface="Arial" panose="020B0604020202020204" pitchFamily="34" charset="0"/>
              </a:rPr>
              <a:t>y</a:t>
            </a:r>
            <a:r>
              <a:rPr lang="en-US" sz="2800" b="1" spc="-5" dirty="0">
                <a:solidFill>
                  <a:srgbClr val="0070C0"/>
                </a:solidFill>
                <a:cs typeface="Arial" panose="020B0604020202020204" pitchFamily="34" charset="0"/>
              </a:rPr>
              <a:t>($</a:t>
            </a:r>
            <a:r>
              <a:rPr lang="en-US" sz="2800" b="1" spc="-40" dirty="0">
                <a:solidFill>
                  <a:srgbClr val="0070C0"/>
                </a:solidFill>
                <a:cs typeface="Arial" panose="020B0604020202020204" pitchFamily="34" charset="0"/>
              </a:rPr>
              <a:t>r</a:t>
            </a:r>
            <a:r>
              <a:rPr 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esu</a:t>
            </a:r>
            <a:r>
              <a:rPr lang="en-US" sz="2800" b="1" spc="-20" dirty="0">
                <a:solidFill>
                  <a:srgbClr val="0070C0"/>
                </a:solidFill>
                <a:cs typeface="Arial" panose="020B0604020202020204" pitchFamily="34" charset="0"/>
              </a:rPr>
              <a:t>l</a:t>
            </a:r>
            <a:r>
              <a:rPr 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t))</a:t>
            </a:r>
          </a:p>
          <a:p>
            <a:pPr marL="12700">
              <a:spcBef>
                <a:spcPts val="77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{</a:t>
            </a:r>
          </a:p>
          <a:p>
            <a:pPr marL="102235">
              <a:spcBef>
                <a:spcPts val="765"/>
              </a:spcBef>
              <a:defRPr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echo</a:t>
            </a:r>
            <a:r>
              <a:rPr lang="en-US" sz="2800" b="1" spc="-1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$</a:t>
            </a:r>
            <a:r>
              <a:rPr lang="en-US" sz="2800" b="1" spc="-60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ow</a:t>
            </a:r>
            <a:r>
              <a:rPr lang="en-US" sz="2800" b="1" spc="-5" dirty="0">
                <a:solidFill>
                  <a:srgbClr val="0070C0"/>
                </a:solidFill>
                <a:cs typeface="Arial" panose="020B0604020202020204" pitchFamily="34" charset="0"/>
              </a:rPr>
              <a:t>[</a:t>
            </a:r>
            <a:r>
              <a:rPr 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0]. 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"".$</a:t>
            </a:r>
            <a:r>
              <a:rPr lang="en-US" sz="2800" b="1" spc="-55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ow</a:t>
            </a:r>
            <a:r>
              <a:rPr lang="en-US" sz="2800" b="1" spc="-5" dirty="0">
                <a:solidFill>
                  <a:srgbClr val="0070C0"/>
                </a:solidFill>
                <a:cs typeface="Arial" panose="020B0604020202020204" pitchFamily="34" charset="0"/>
              </a:rPr>
              <a:t>[1</a:t>
            </a:r>
            <a:r>
              <a:rPr 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]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."".</a:t>
            </a:r>
            <a:r>
              <a:rPr lang="en-US" sz="2800" b="1" spc="-15" dirty="0">
                <a:solidFill>
                  <a:schemeClr val="bg1"/>
                </a:solidFill>
                <a:cs typeface="Arial" panose="020B0604020202020204" pitchFamily="34" charset="0"/>
              </a:rPr>
              <a:t>$</a:t>
            </a:r>
            <a:r>
              <a:rPr lang="en-US" sz="2800" b="1" spc="-55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spc="-15" dirty="0">
                <a:solidFill>
                  <a:schemeClr val="bg1"/>
                </a:solidFill>
                <a:cs typeface="Arial" panose="020B0604020202020204" pitchFamily="34" charset="0"/>
              </a:rPr>
              <a:t>o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w</a:t>
            </a:r>
            <a:r>
              <a:rPr 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[2]</a:t>
            </a:r>
            <a:r>
              <a:rPr lang="en-US" sz="2800" b="1" spc="-10" dirty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'&lt;</a:t>
            </a:r>
            <a:r>
              <a:rPr lang="en-US"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br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&gt;';</a:t>
            </a: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2700">
              <a:spcBef>
                <a:spcPts val="765"/>
              </a:spcBef>
              <a:defRPr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}</a:t>
            </a:r>
            <a:endParaRPr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EB823-E617-421F-940A-75DE57CF6B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53253" name="Slide Number Placeholder 4">
            <a:extLst>
              <a:ext uri="{FF2B5EF4-FFF2-40B4-BE49-F238E27FC236}">
                <a16:creationId xmlns:a16="http://schemas.microsoft.com/office/drawing/2014/main" id="{A6A71B84-D8EC-4338-8404-00EEDB1A13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94A235-AAC6-4AAE-A256-3E26CFFB98E5}" type="slidenum">
              <a:rPr lang="en-US" altLang="en-US">
                <a:cs typeface="Arial" panose="020B0604020202020204" pitchFamily="34" charset="0"/>
              </a:rPr>
              <a:pPr eaLnBrk="1" hangingPunct="1"/>
              <a:t>45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DE2B61-0D35-4D1F-B3F0-A5E7654871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103313"/>
          </a:xfrm>
        </p:spPr>
        <p:txBody>
          <a:bodyPr lIns="0" tIns="544728" rIns="0" bIns="0">
            <a:spAutoFit/>
          </a:bodyPr>
          <a:lstStyle/>
          <a:p>
            <a:pPr marL="2230438" indent="-2230438"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rgbClr val="00B0F0"/>
                </a:solidFill>
              </a:rPr>
              <a:t>Using</a:t>
            </a:r>
            <a:r>
              <a:rPr spc="-30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o</a:t>
            </a:r>
            <a:r>
              <a:rPr spc="-60" dirty="0">
                <a:solidFill>
                  <a:srgbClr val="00B0F0"/>
                </a:solidFill>
              </a:rPr>
              <a:t>r</a:t>
            </a:r>
            <a:r>
              <a:rPr spc="-5" dirty="0">
                <a:solidFill>
                  <a:srgbClr val="00B0F0"/>
                </a:solidFill>
              </a:rPr>
              <a:t>der</a:t>
            </a:r>
            <a:r>
              <a:rPr spc="-15" dirty="0">
                <a:solidFill>
                  <a:srgbClr val="00B0F0"/>
                </a:solidFill>
              </a:rPr>
              <a:t>b</a:t>
            </a:r>
            <a:r>
              <a:rPr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458AAAD-91A4-408F-BAC9-F7AA628470AA}"/>
              </a:ext>
            </a:extLst>
          </p:cNvPr>
          <p:cNvSpPr txBox="1"/>
          <p:nvPr/>
        </p:nvSpPr>
        <p:spPr>
          <a:xfrm>
            <a:off x="631825" y="1709738"/>
            <a:ext cx="7902575" cy="39608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>
            <a:spAutoFit/>
          </a:bodyPr>
          <a:lstStyle/>
          <a:p>
            <a:pPr marL="12700">
              <a:spcBef>
                <a:spcPts val="765"/>
              </a:spcBef>
              <a:defRPr/>
            </a:pP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$</a:t>
            </a:r>
            <a:r>
              <a:rPr sz="2800" b="1" spc="-45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esu</a:t>
            </a:r>
            <a:r>
              <a:rPr sz="2800" b="1" spc="-20" dirty="0">
                <a:solidFill>
                  <a:schemeClr val="bg1"/>
                </a:solidFill>
                <a:cs typeface="Arial" panose="020B0604020202020204" pitchFamily="34" charset="0"/>
              </a:rPr>
              <a:t>l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=</a:t>
            </a:r>
            <a:r>
              <a:rPr sz="2800" b="1" spc="-65" dirty="0" err="1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r>
              <a:rPr sz="2800" b="1" spc="-25" dirty="0" err="1">
                <a:solidFill>
                  <a:schemeClr val="bg1"/>
                </a:solidFill>
                <a:cs typeface="Arial" panose="020B0604020202020204" pitchFamily="34" charset="0"/>
              </a:rPr>
              <a:t>y</a:t>
            </a:r>
            <a:r>
              <a:rPr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sq</a:t>
            </a:r>
            <a:r>
              <a:rPr sz="2800" b="1" spc="-15" dirty="0" err="1">
                <a:solidFill>
                  <a:schemeClr val="bg1"/>
                </a:solidFill>
                <a:cs typeface="Arial" panose="020B0604020202020204" pitchFamily="34" charset="0"/>
              </a:rPr>
              <a:t>l</a:t>
            </a:r>
            <a:r>
              <a:rPr lang="en-US" sz="2800" b="1" spc="-15" dirty="0" err="1">
                <a:solidFill>
                  <a:schemeClr val="bg1"/>
                </a:solidFill>
                <a:cs typeface="Arial" panose="020B0604020202020204" pitchFamily="34" charset="0"/>
              </a:rPr>
              <a:t>i</a:t>
            </a:r>
            <a:r>
              <a:rPr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_quer</a:t>
            </a:r>
            <a:r>
              <a:rPr sz="2800" b="1" spc="10" dirty="0" err="1">
                <a:solidFill>
                  <a:schemeClr val="bg1"/>
                </a:solidFill>
                <a:cs typeface="Arial" panose="020B0604020202020204" pitchFamily="34" charset="0"/>
              </a:rPr>
              <a:t>y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("selec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r>
              <a:rPr sz="2800" b="1" spc="1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* 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f</a:t>
            </a:r>
            <a:r>
              <a:rPr sz="2800" b="1" spc="-50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m 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sz="2800" b="1" spc="-60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oduct</a:t>
            </a:r>
            <a:endParaRPr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355600">
              <a:defRPr/>
            </a:pPr>
            <a:r>
              <a:rPr sz="2800" b="1" spc="-5" dirty="0">
                <a:solidFill>
                  <a:srgbClr val="0070C0"/>
                </a:solidFill>
                <a:cs typeface="Arial" panose="020B0604020202020204" pitchFamily="34" charset="0"/>
              </a:rPr>
              <a:t>o</a:t>
            </a:r>
            <a:r>
              <a:rPr sz="2800" b="1" spc="-50" dirty="0">
                <a:solidFill>
                  <a:srgbClr val="0070C0"/>
                </a:solidFill>
                <a:cs typeface="Arial" panose="020B0604020202020204" pitchFamily="34" charset="0"/>
              </a:rPr>
              <a:t>r</a:t>
            </a:r>
            <a:r>
              <a:rPr sz="2800" b="1" spc="-5" dirty="0">
                <a:solidFill>
                  <a:srgbClr val="0070C0"/>
                </a:solidFill>
                <a:cs typeface="Arial" panose="020B0604020202020204" pitchFamily="34" charset="0"/>
              </a:rPr>
              <a:t>de</a:t>
            </a:r>
            <a:r>
              <a:rPr sz="2800" b="1" dirty="0">
                <a:solidFill>
                  <a:srgbClr val="0070C0"/>
                </a:solidFill>
                <a:cs typeface="Arial" panose="020B0604020202020204" pitchFamily="34" charset="0"/>
              </a:rPr>
              <a:t>r</a:t>
            </a:r>
            <a:r>
              <a:rPr sz="2800" b="1" spc="-15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sz="2800" b="1" spc="-20" dirty="0">
                <a:solidFill>
                  <a:srgbClr val="0070C0"/>
                </a:solidFill>
                <a:cs typeface="Arial" panose="020B0604020202020204" pitchFamily="34" charset="0"/>
              </a:rPr>
              <a:t>b</a:t>
            </a:r>
            <a:r>
              <a:rPr sz="2800" b="1" dirty="0">
                <a:solidFill>
                  <a:srgbClr val="0070C0"/>
                </a:solidFill>
                <a:cs typeface="Arial" panose="020B0604020202020204" pitchFamily="34" charset="0"/>
              </a:rPr>
              <a:t>y </a:t>
            </a:r>
            <a:r>
              <a:rPr sz="2800" b="1" spc="-30" dirty="0">
                <a:solidFill>
                  <a:schemeClr val="bg1"/>
                </a:solidFill>
                <a:cs typeface="Arial" panose="020B0604020202020204" pitchFamily="34" charset="0"/>
              </a:rPr>
              <a:t>c</a:t>
            </a:r>
            <a:r>
              <a:rPr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</a:t>
            </a:r>
            <a:r>
              <a:rPr sz="2800" b="1" spc="-40" dirty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r>
              <a:rPr sz="2800" b="1" spc="-1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de</a:t>
            </a:r>
            <a:r>
              <a:rPr sz="2800" b="1" spc="-10" dirty="0" err="1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r>
              <a:rPr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c</a:t>
            </a:r>
            <a:r>
              <a:rPr sz="2800" b="1" dirty="0">
                <a:solidFill>
                  <a:schemeClr val="bg1"/>
                </a:solidFill>
                <a:cs typeface="Arial" panose="020B0604020202020204" pitchFamily="34" charset="0"/>
              </a:rPr>
              <a:t>");</a:t>
            </a: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2700">
              <a:defRPr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whi</a:t>
            </a:r>
            <a:r>
              <a:rPr lang="en-US" sz="2800" b="1" spc="-15" dirty="0">
                <a:solidFill>
                  <a:schemeClr val="bg1"/>
                </a:solidFill>
                <a:cs typeface="Arial" panose="020B0604020202020204" pitchFamily="34" charset="0"/>
              </a:rPr>
              <a:t>l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(</a:t>
            </a:r>
            <a:r>
              <a:rPr lang="en-US" sz="2800" b="1" spc="-10" dirty="0">
                <a:solidFill>
                  <a:schemeClr val="bg1"/>
                </a:solidFill>
                <a:cs typeface="Arial" panose="020B0604020202020204" pitchFamily="34" charset="0"/>
              </a:rPr>
              <a:t>$</a:t>
            </a:r>
            <a:r>
              <a:rPr lang="en-US" sz="2800" b="1" spc="-55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spc="-15" dirty="0">
                <a:solidFill>
                  <a:schemeClr val="bg1"/>
                </a:solidFill>
                <a:cs typeface="Arial" panose="020B0604020202020204" pitchFamily="34" charset="0"/>
              </a:rPr>
              <a:t>o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w=</a:t>
            </a:r>
            <a:r>
              <a:rPr lang="en-US" sz="2800" b="1" spc="-70" dirty="0" err="1">
                <a:solidFill>
                  <a:schemeClr val="bg1"/>
                </a:solidFill>
                <a:cs typeface="Arial" panose="020B0604020202020204" pitchFamily="34" charset="0"/>
              </a:rPr>
              <a:t>m</a:t>
            </a:r>
            <a:r>
              <a:rPr lang="en-US" sz="2800" b="1" spc="-25" dirty="0" err="1">
                <a:solidFill>
                  <a:schemeClr val="bg1"/>
                </a:solidFill>
                <a:cs typeface="Arial" panose="020B0604020202020204" pitchFamily="34" charset="0"/>
              </a:rPr>
              <a:t>y</a:t>
            </a:r>
            <a:r>
              <a:rPr lang="en-US"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sq</a:t>
            </a:r>
            <a:r>
              <a:rPr lang="en-US" sz="2800" b="1" spc="-20" dirty="0" err="1">
                <a:solidFill>
                  <a:schemeClr val="bg1"/>
                </a:solidFill>
                <a:cs typeface="Arial" panose="020B0604020202020204" pitchFamily="34" charset="0"/>
              </a:rPr>
              <a:t>li</a:t>
            </a:r>
            <a:r>
              <a:rPr lang="en-US"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_</a:t>
            </a:r>
            <a:r>
              <a:rPr lang="en-US" sz="2800" b="1" spc="-95" dirty="0" err="1">
                <a:solidFill>
                  <a:schemeClr val="bg1"/>
                </a:solidFill>
                <a:cs typeface="Arial" panose="020B0604020202020204" pitchFamily="34" charset="0"/>
              </a:rPr>
              <a:t>f</a:t>
            </a:r>
            <a:r>
              <a:rPr lang="en-US" sz="2800" b="1" spc="-15" dirty="0" err="1">
                <a:solidFill>
                  <a:schemeClr val="bg1"/>
                </a:solidFill>
                <a:cs typeface="Arial" panose="020B0604020202020204" pitchFamily="34" charset="0"/>
              </a:rPr>
              <a:t>e</a:t>
            </a:r>
            <a:r>
              <a:rPr lang="en-US" sz="2800" b="1" spc="-45" dirty="0" err="1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r>
              <a:rPr lang="en-US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ch_ar</a:t>
            </a:r>
            <a:r>
              <a:rPr lang="en-US" sz="2800" b="1" spc="-75" dirty="0" err="1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spc="-65" dirty="0" err="1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  <a:r>
              <a:rPr lang="en-US" sz="2800" b="1" spc="5" dirty="0" err="1">
                <a:solidFill>
                  <a:schemeClr val="bg1"/>
                </a:solidFill>
                <a:cs typeface="Arial" panose="020B0604020202020204" pitchFamily="34" charset="0"/>
              </a:rPr>
              <a:t>y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($</a:t>
            </a:r>
            <a:r>
              <a:rPr lang="en-US" sz="2800" b="1" spc="-45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es</a:t>
            </a:r>
            <a:r>
              <a:rPr lang="en-US" sz="2800" b="1" spc="-15" dirty="0">
                <a:solidFill>
                  <a:schemeClr val="bg1"/>
                </a:solidFill>
                <a:cs typeface="Arial" panose="020B0604020202020204" pitchFamily="34" charset="0"/>
              </a:rPr>
              <a:t>u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l</a:t>
            </a:r>
            <a:r>
              <a:rPr lang="en-US" sz="2800" b="1" spc="-15" dirty="0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))</a:t>
            </a: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2700">
              <a:spcBef>
                <a:spcPts val="765"/>
              </a:spcBef>
              <a:defRPr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{</a:t>
            </a:r>
          </a:p>
          <a:p>
            <a:pPr marL="102235">
              <a:spcBef>
                <a:spcPts val="765"/>
              </a:spcBef>
              <a:defRPr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echo</a:t>
            </a:r>
            <a:r>
              <a:rPr lang="en-US" sz="2800" b="1" spc="-1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$</a:t>
            </a:r>
            <a:r>
              <a:rPr lang="en-US" sz="2800" b="1" spc="-60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ow[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'</a:t>
            </a:r>
            <a:r>
              <a:rPr lang="en-US"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sz="2800" b="1" spc="-50" dirty="0" err="1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oduct</a:t>
            </a:r>
            <a:r>
              <a:rPr lang="en-US" sz="2800" b="1" spc="-25" dirty="0" err="1">
                <a:solidFill>
                  <a:schemeClr val="bg1"/>
                </a:solidFill>
                <a:cs typeface="Arial" panose="020B0604020202020204" pitchFamily="34" charset="0"/>
              </a:rPr>
              <a:t>c</a:t>
            </a:r>
            <a:r>
              <a:rPr lang="en-US"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od</a:t>
            </a:r>
            <a:r>
              <a:rPr lang="en-US" sz="2800" b="1" spc="5" dirty="0" err="1">
                <a:solidFill>
                  <a:schemeClr val="bg1"/>
                </a:solidFill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']."".</a:t>
            </a:r>
          </a:p>
          <a:p>
            <a:pPr marL="102235">
              <a:spcBef>
                <a:spcPts val="765"/>
              </a:spcBef>
              <a:defRPr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         $</a:t>
            </a:r>
            <a:r>
              <a:rPr lang="en-US" sz="2800" b="1" spc="-55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ow['</a:t>
            </a:r>
            <a:r>
              <a:rPr lang="en-US"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US" sz="2800" b="1" spc="-50" dirty="0" err="1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odnam</a:t>
            </a:r>
            <a:r>
              <a:rPr lang="en-US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']." ".</a:t>
            </a:r>
          </a:p>
          <a:p>
            <a:pPr marL="102235">
              <a:spcBef>
                <a:spcPts val="765"/>
              </a:spcBef>
              <a:defRPr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         $</a:t>
            </a:r>
            <a:r>
              <a:rPr lang="en-US" sz="2800" b="1" spc="-60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ow['</a:t>
            </a:r>
            <a:r>
              <a:rPr lang="en-US" sz="2800" b="1" spc="-25" dirty="0">
                <a:solidFill>
                  <a:schemeClr val="bg1"/>
                </a:solidFill>
                <a:cs typeface="Arial" panose="020B0604020202020204" pitchFamily="34" charset="0"/>
              </a:rPr>
              <a:t>c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o</a:t>
            </a:r>
            <a:r>
              <a:rPr lang="en-US" sz="2800" b="1" spc="-40" dirty="0">
                <a:solidFill>
                  <a:schemeClr val="bg1"/>
                </a:solidFill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t'].'</a:t>
            </a:r>
            <a:r>
              <a:rPr lang="en-US" sz="2800" b="1" spc="-5" dirty="0">
                <a:solidFill>
                  <a:schemeClr val="bg1"/>
                </a:solidFill>
                <a:cs typeface="Arial" panose="020B0604020202020204" pitchFamily="34" charset="0"/>
              </a:rPr>
              <a:t>&lt;</a:t>
            </a:r>
            <a:r>
              <a:rPr lang="en-US" sz="2800" b="1" spc="-5" dirty="0" err="1">
                <a:solidFill>
                  <a:schemeClr val="bg1"/>
                </a:solidFill>
                <a:cs typeface="Arial" panose="020B0604020202020204" pitchFamily="34" charset="0"/>
              </a:rPr>
              <a:t>br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&gt;';</a:t>
            </a:r>
          </a:p>
          <a:p>
            <a:pPr marL="12700">
              <a:spcBef>
                <a:spcPts val="765"/>
              </a:spcBef>
              <a:defRPr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}</a:t>
            </a:r>
            <a:endParaRPr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A93BA-682D-4C20-A999-36236894D1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54277" name="Slide Number Placeholder 4">
            <a:extLst>
              <a:ext uri="{FF2B5EF4-FFF2-40B4-BE49-F238E27FC236}">
                <a16:creationId xmlns:a16="http://schemas.microsoft.com/office/drawing/2014/main" id="{735E8418-ADA2-4763-B45C-53490CE61C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2171E9-9200-4DFB-B8A4-09376165F871}" type="slidenum">
              <a:rPr lang="en-US" altLang="en-US">
                <a:cs typeface="Arial" panose="020B0604020202020204" pitchFamily="34" charset="0"/>
              </a:rPr>
              <a:pPr eaLnBrk="1" hangingPunct="1"/>
              <a:t>46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73500C14-762B-4AAE-8872-F23CBE286C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5E2A92-2772-4662-BDED-D133F1A4CBBE}" type="slidenum">
              <a:rPr lang="en-US" altLang="en-US">
                <a:cs typeface="Arial" panose="020B0604020202020204" pitchFamily="34" charset="0"/>
              </a:rPr>
              <a:pPr eaLnBrk="1" hangingPunct="1"/>
              <a:t>47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12891C3-93B2-430F-90C0-7EBBA9CF14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8229600" cy="52578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&lt;?</a:t>
            </a:r>
            <a:r>
              <a:rPr lang="en-US" altLang="en-US" sz="2800" b="1" dirty="0" err="1">
                <a:solidFill>
                  <a:schemeClr val="bg1"/>
                </a:solidFill>
              </a:rPr>
              <a:t>php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$con = </a:t>
            </a:r>
            <a:r>
              <a:rPr lang="en-US" altLang="en-US" sz="2800" b="1" dirty="0" err="1">
                <a:solidFill>
                  <a:schemeClr val="bg1"/>
                </a:solidFill>
              </a:rPr>
              <a:t>mysqli_connect</a:t>
            </a:r>
            <a:r>
              <a:rPr lang="en-US" altLang="en-US" sz="2800" b="1" dirty="0">
                <a:solidFill>
                  <a:schemeClr val="bg1"/>
                </a:solidFill>
              </a:rPr>
              <a:t>("</a:t>
            </a:r>
            <a:r>
              <a:rPr lang="en-US" altLang="en-US" sz="2800" b="1" dirty="0" err="1">
                <a:solidFill>
                  <a:schemeClr val="bg1"/>
                </a:solidFill>
              </a:rPr>
              <a:t>localhost","root</a:t>
            </a:r>
            <a:r>
              <a:rPr lang="en-US" altLang="en-US" sz="2800" b="1" dirty="0">
                <a:solidFill>
                  <a:schemeClr val="bg1"/>
                </a:solidFill>
              </a:rPr>
              <a:t>","");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 err="1">
                <a:solidFill>
                  <a:schemeClr val="bg1"/>
                </a:solidFill>
              </a:rPr>
              <a:t>mysqli_select_db</a:t>
            </a:r>
            <a:r>
              <a:rPr lang="en-US" altLang="en-US" sz="2800" b="1" dirty="0">
                <a:solidFill>
                  <a:schemeClr val="bg1"/>
                </a:solidFill>
              </a:rPr>
              <a:t>($con,“</a:t>
            </a:r>
            <a:r>
              <a:rPr lang="en-US" altLang="en-US" sz="2800" b="1" dirty="0" err="1">
                <a:solidFill>
                  <a:schemeClr val="bg1"/>
                </a:solidFill>
              </a:rPr>
              <a:t>univ</a:t>
            </a:r>
            <a:r>
              <a:rPr lang="en-US" altLang="en-US" sz="2800" b="1" dirty="0">
                <a:solidFill>
                  <a:schemeClr val="bg1"/>
                </a:solidFill>
              </a:rPr>
              <a:t>");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$</a:t>
            </a:r>
            <a:r>
              <a:rPr lang="en-US" altLang="en-US" sz="2800" b="1" dirty="0" err="1">
                <a:solidFill>
                  <a:schemeClr val="bg1"/>
                </a:solidFill>
              </a:rPr>
              <a:t>sel</a:t>
            </a:r>
            <a:r>
              <a:rPr lang="en-US" altLang="en-US" sz="2800" b="1" dirty="0">
                <a:solidFill>
                  <a:schemeClr val="bg1"/>
                </a:solidFill>
              </a:rPr>
              <a:t>='select * from student';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$</a:t>
            </a:r>
            <a:r>
              <a:rPr lang="en-US" altLang="en-US" sz="2800" b="1" dirty="0" err="1">
                <a:solidFill>
                  <a:schemeClr val="bg1"/>
                </a:solidFill>
              </a:rPr>
              <a:t>sq</a:t>
            </a:r>
            <a:r>
              <a:rPr lang="en-US" altLang="en-US" sz="2800" b="1" dirty="0">
                <a:solidFill>
                  <a:schemeClr val="bg1"/>
                </a:solidFill>
              </a:rPr>
              <a:t>=</a:t>
            </a:r>
            <a:r>
              <a:rPr lang="en-US" altLang="en-US" sz="2800" b="1" dirty="0" err="1">
                <a:solidFill>
                  <a:schemeClr val="bg1"/>
                </a:solidFill>
              </a:rPr>
              <a:t>mysqli_query</a:t>
            </a:r>
            <a:r>
              <a:rPr lang="en-US" altLang="en-US" sz="2800" b="1" dirty="0">
                <a:solidFill>
                  <a:schemeClr val="bg1"/>
                </a:solidFill>
              </a:rPr>
              <a:t>($con,$</a:t>
            </a:r>
            <a:r>
              <a:rPr lang="en-US" altLang="en-US" sz="2800" b="1" dirty="0" err="1">
                <a:solidFill>
                  <a:schemeClr val="bg1"/>
                </a:solidFill>
              </a:rPr>
              <a:t>sel</a:t>
            </a:r>
            <a:r>
              <a:rPr lang="en-US" altLang="en-US" sz="2800" b="1" dirty="0">
                <a:solidFill>
                  <a:schemeClr val="bg1"/>
                </a:solidFill>
              </a:rPr>
              <a:t>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while ($row=</a:t>
            </a:r>
            <a:r>
              <a:rPr lang="en-US" altLang="en-US" sz="2800" b="1" dirty="0" err="1">
                <a:solidFill>
                  <a:schemeClr val="bg1"/>
                </a:solidFill>
              </a:rPr>
              <a:t>mysqli_fetch_array</a:t>
            </a:r>
            <a:r>
              <a:rPr lang="en-US" altLang="en-US" sz="2800" b="1" dirty="0">
                <a:solidFill>
                  <a:schemeClr val="bg1"/>
                </a:solidFill>
              </a:rPr>
              <a:t>($</a:t>
            </a:r>
            <a:r>
              <a:rPr lang="en-US" altLang="en-US" sz="2800" b="1" dirty="0" err="1">
                <a:solidFill>
                  <a:schemeClr val="bg1"/>
                </a:solidFill>
              </a:rPr>
              <a:t>sq</a:t>
            </a:r>
            <a:r>
              <a:rPr lang="en-US" altLang="en-US" sz="2800" b="1" dirty="0">
                <a:solidFill>
                  <a:schemeClr val="bg1"/>
                </a:solidFill>
              </a:rPr>
              <a:t>))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echo $row['</a:t>
            </a:r>
            <a:r>
              <a:rPr lang="en-US" altLang="en-US" sz="2800" b="1" dirty="0" err="1">
                <a:solidFill>
                  <a:schemeClr val="bg1"/>
                </a:solidFill>
              </a:rPr>
              <a:t>regno</a:t>
            </a:r>
            <a:r>
              <a:rPr lang="en-US" altLang="en-US" sz="2800" b="1" dirty="0">
                <a:solidFill>
                  <a:schemeClr val="bg1"/>
                </a:solidFill>
              </a:rPr>
              <a:t>']." ".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	$row['</a:t>
            </a:r>
            <a:r>
              <a:rPr lang="en-US" altLang="en-US" sz="2800" b="1" dirty="0" err="1">
                <a:solidFill>
                  <a:schemeClr val="bg1"/>
                </a:solidFill>
              </a:rPr>
              <a:t>sname</a:t>
            </a:r>
            <a:r>
              <a:rPr lang="en-US" altLang="en-US" sz="2800" b="1" dirty="0">
                <a:solidFill>
                  <a:schemeClr val="bg1"/>
                </a:solidFill>
              </a:rPr>
              <a:t>']." ".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	$row['mobile'].'&lt;</a:t>
            </a:r>
            <a:r>
              <a:rPr lang="en-US" altLang="en-US" sz="2800" b="1" dirty="0" err="1">
                <a:solidFill>
                  <a:schemeClr val="bg1"/>
                </a:solidFill>
              </a:rPr>
              <a:t>br</a:t>
            </a:r>
            <a:r>
              <a:rPr lang="en-US" altLang="en-US" sz="2800" b="1" dirty="0">
                <a:solidFill>
                  <a:schemeClr val="bg1"/>
                </a:solidFill>
              </a:rPr>
              <a:t>&gt;';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}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sz="2800" b="1" dirty="0">
                <a:solidFill>
                  <a:schemeClr val="bg1"/>
                </a:solidFill>
              </a:rPr>
              <a:t>?&gt;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10950-17B6-4AE9-AAA0-B98F4D724F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EC034B9D-2768-45C4-88A1-CE59E14C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3182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DB program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53C6A4A-1F2F-411A-B49B-E8F39A18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6. </a:t>
            </a:r>
            <a:r>
              <a:rPr lang="en-US" altLang="en-US" dirty="0" err="1"/>
              <a:t>mysqli_num_rows</a:t>
            </a:r>
            <a:endParaRPr lang="en-US" altLang="en-US" dirty="0"/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1747772B-1A1C-47F6-9F6E-9D7A696F5C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7DCC19-626E-4265-863B-644088772F13}" type="slidenum">
              <a:rPr lang="en-US" altLang="en-US">
                <a:cs typeface="Arial" panose="020B0604020202020204" pitchFamily="34" charset="0"/>
              </a:rPr>
              <a:pPr eaLnBrk="1" hangingPunct="1"/>
              <a:t>48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58AA5C2-E0A7-4A9C-B95A-D1B79EDA42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buFont typeface="Arial" charset="0"/>
              <a:buChar char="•"/>
              <a:defRPr/>
            </a:pPr>
            <a:r>
              <a:rPr lang="en-US" altLang="en-US" sz="2800" b="1" dirty="0"/>
              <a:t>Return the number of rows in a result set: </a:t>
            </a:r>
          </a:p>
          <a:p>
            <a:pPr eaLnBrk="1" fontAlgn="auto" hangingPunct="1">
              <a:buFont typeface="Arial" charset="0"/>
              <a:buChar char="•"/>
              <a:defRPr/>
            </a:pPr>
            <a:endParaRPr lang="en-US" altLang="en-US" sz="2800" b="1" dirty="0"/>
          </a:p>
          <a:p>
            <a:pPr eaLnBrk="1" fontAlgn="auto" hangingPunct="1">
              <a:buFont typeface="Arial" charset="0"/>
              <a:buChar char="•"/>
              <a:defRPr/>
            </a:pPr>
            <a:r>
              <a:rPr lang="en-US" altLang="en-US" sz="2800" b="1" dirty="0"/>
              <a:t>Syntax:</a:t>
            </a:r>
          </a:p>
          <a:p>
            <a:pPr marL="0" indent="0" eaLnBrk="1" fontAlgn="auto" hangingPunct="1">
              <a:buFont typeface="Arial" charset="0"/>
              <a:buNone/>
              <a:defRPr/>
            </a:pPr>
            <a:r>
              <a:rPr lang="en-US" altLang="en-US" sz="2800" b="1" dirty="0">
                <a:solidFill>
                  <a:srgbClr val="FFCCFF"/>
                </a:solidFill>
              </a:rPr>
              <a:t>$</a:t>
            </a:r>
            <a:r>
              <a:rPr lang="en-US" altLang="en-US" sz="2800" b="1" dirty="0" err="1">
                <a:solidFill>
                  <a:srgbClr val="FFCCFF"/>
                </a:solidFill>
              </a:rPr>
              <a:t>rowcount</a:t>
            </a:r>
            <a:r>
              <a:rPr lang="en-US" altLang="en-US" sz="2800" b="1" dirty="0">
                <a:solidFill>
                  <a:srgbClr val="FFCCFF"/>
                </a:solidFill>
              </a:rPr>
              <a:t>=</a:t>
            </a:r>
            <a:r>
              <a:rPr lang="en-US" altLang="en-US" sz="2800" b="1" dirty="0" err="1">
                <a:solidFill>
                  <a:srgbClr val="FFCCFF"/>
                </a:solidFill>
              </a:rPr>
              <a:t>mysqli_num_rows</a:t>
            </a:r>
            <a:r>
              <a:rPr lang="en-US" altLang="en-US" sz="2800" b="1" dirty="0">
                <a:solidFill>
                  <a:srgbClr val="FFCCFF"/>
                </a:solidFill>
              </a:rPr>
              <a:t>($result);</a:t>
            </a:r>
          </a:p>
          <a:p>
            <a:pPr marL="0" indent="0" eaLnBrk="1" fontAlgn="auto" hangingPunct="1">
              <a:buFont typeface="Arial" charset="0"/>
              <a:buNone/>
              <a:defRPr/>
            </a:pPr>
            <a:endParaRPr lang="en-US" altLang="en-US" sz="2800" b="1" dirty="0"/>
          </a:p>
          <a:p>
            <a:pPr marL="0" indent="0" eaLnBrk="1" fontAlgn="auto" hangingPunct="1">
              <a:buFont typeface="Arial" charset="0"/>
              <a:buNone/>
              <a:defRPr/>
            </a:pPr>
            <a:endParaRPr lang="en-US" altLang="en-US" sz="28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7F2982-CF06-47EB-80B5-12642C4023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55788AC-0D7C-43E8-9EAD-FD1032E20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Covered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58D6579A-0512-4225-AD5A-A40D9E5B19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FC5A8F-DAED-4981-8EDD-F8C97EAC0E34}" type="slidenum">
              <a:rPr lang="en-US" altLang="en-US">
                <a:cs typeface="Arial" panose="020B0604020202020204" pitchFamily="34" charset="0"/>
              </a:rPr>
              <a:pPr eaLnBrk="1" hangingPunct="1"/>
              <a:t>49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4316DE3-10D3-4B03-9506-A091A252A24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fontAlgn="auto" hangingPunct="1">
              <a:defRPr/>
            </a:pPr>
            <a:r>
              <a:rPr lang="en-US" altLang="en-US" b="1" dirty="0" err="1"/>
              <a:t>mysqli_connect</a:t>
            </a:r>
            <a:r>
              <a:rPr lang="en-US" altLang="en-US" b="1" dirty="0"/>
              <a:t>()		</a:t>
            </a:r>
          </a:p>
          <a:p>
            <a:pPr eaLnBrk="1" fontAlgn="auto" hangingPunct="1">
              <a:defRPr/>
            </a:pPr>
            <a:r>
              <a:rPr lang="en-US" altLang="en-US" b="1" dirty="0" err="1"/>
              <a:t>mysqli_select_db</a:t>
            </a:r>
            <a:r>
              <a:rPr lang="en-US" altLang="en-US" b="1" dirty="0"/>
              <a:t>()</a:t>
            </a:r>
          </a:p>
          <a:p>
            <a:pPr eaLnBrk="1" fontAlgn="auto" hangingPunct="1">
              <a:defRPr/>
            </a:pPr>
            <a:r>
              <a:rPr lang="en-US" altLang="en-US" b="1" dirty="0" err="1"/>
              <a:t>mysqli_close</a:t>
            </a:r>
            <a:r>
              <a:rPr lang="en-US" altLang="en-US" b="1" dirty="0"/>
              <a:t>()</a:t>
            </a:r>
          </a:p>
          <a:p>
            <a:pPr eaLnBrk="1" fontAlgn="auto" hangingPunct="1">
              <a:defRPr/>
            </a:pPr>
            <a:r>
              <a:rPr lang="en-US" altLang="en-US" b="1" dirty="0" err="1"/>
              <a:t>mysqli_query</a:t>
            </a:r>
            <a:r>
              <a:rPr lang="en-US" altLang="en-US" b="1" dirty="0"/>
              <a:t>()		</a:t>
            </a:r>
          </a:p>
          <a:p>
            <a:pPr eaLnBrk="1" fontAlgn="auto" hangingPunct="1">
              <a:defRPr/>
            </a:pPr>
            <a:r>
              <a:rPr lang="en-US" altLang="en-US" b="1" dirty="0" err="1"/>
              <a:t>mysqli_fetch_array</a:t>
            </a:r>
            <a:r>
              <a:rPr lang="en-US" altLang="en-US" b="1" dirty="0"/>
              <a:t>() </a:t>
            </a:r>
          </a:p>
          <a:p>
            <a:pPr eaLnBrk="1" fontAlgn="auto" hangingPunct="1">
              <a:defRPr/>
            </a:pPr>
            <a:r>
              <a:rPr lang="en-US" altLang="en-US" b="1" dirty="0" err="1"/>
              <a:t>mysqli_num_rows</a:t>
            </a:r>
            <a:r>
              <a:rPr lang="en-US" altLang="en-US" b="1" dirty="0"/>
              <a:t>() 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b="1" dirty="0"/>
          </a:p>
          <a:p>
            <a:pPr eaLnBrk="1" fontAlgn="auto" hangingPunct="1">
              <a:defRPr/>
            </a:pPr>
            <a:endParaRPr lang="en-US" alt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6B353F-2080-45B7-BDAC-DDCCC5E231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930E-4562-4E91-A70A-7760C737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CC"/>
                </a:solidFill>
              </a:rPr>
              <a:t>University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66A1-465E-4B94-B03F-CEDB2C8810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00B3A57-C127-4B53-A10F-37589F72A4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444DAE-BAB6-469C-9C2F-305F0003B71F}" type="slidenum">
              <a:rPr lang="en-US" altLang="en-US">
                <a:cs typeface="Arial" panose="020B0604020202020204" pitchFamily="34" charset="0"/>
              </a:rPr>
              <a:pPr eaLnBrk="1" hangingPunct="1"/>
              <a:t>5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B14A67-5D83-407E-B7AE-F8D988907A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defRPr/>
            </a:pPr>
            <a:r>
              <a:rPr lang="en-US" b="1" dirty="0"/>
              <a:t>Student Table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178E280-4042-43E0-A307-A2623FE7BAD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38400"/>
          <a:ext cx="6229350" cy="3505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363"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</a:pP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RegNo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2875" algn="ctr">
                        <a:lnSpc>
                          <a:spcPct val="100000"/>
                        </a:lnSpc>
                      </a:pP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sz="2400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6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19BCE1001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149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Rahul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24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9000333333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19BCE1003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4025"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Liana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24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9000044444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6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19BAI1001</a:t>
                      </a:r>
                      <a:endParaRPr sz="2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6880" algn="ctr">
                        <a:lnSpc>
                          <a:spcPct val="100000"/>
                        </a:lnSpc>
                      </a:pP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Harleen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24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9000044455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4D93-35E7-42CB-BC0D-10247037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696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 C: Write the table data into a file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AE197-C0EE-4923-B878-A38D2E19E7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0B9A29F8-C558-41C5-893E-1B4AB629F4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234AED-A830-4FA8-8B10-CD93FCA75300}" type="slidenum">
              <a:rPr lang="en-US" altLang="en-US">
                <a:cs typeface="Arial" panose="020B0604020202020204" pitchFamily="34" charset="0"/>
              </a:rPr>
              <a:pPr eaLnBrk="1" hangingPunct="1"/>
              <a:t>50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39736-D444-47B0-A39E-5AE1323787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133600"/>
            <a:ext cx="7924800" cy="1600200"/>
          </a:xfrm>
        </p:spPr>
        <p:txBody>
          <a:bodyPr/>
          <a:lstStyle/>
          <a:p>
            <a:pPr eaLnBrk="1" fontAlgn="auto" hangingPunct="1">
              <a:defRPr/>
            </a:pPr>
            <a:r>
              <a:rPr lang="en-US" b="1" dirty="0"/>
              <a:t>W</a:t>
            </a:r>
            <a:r>
              <a:rPr lang="en-US" b="1" spc="-25" dirty="0"/>
              <a:t>r</a:t>
            </a:r>
            <a:r>
              <a:rPr lang="en-US" b="1" spc="-20" dirty="0"/>
              <a:t>i</a:t>
            </a:r>
            <a:r>
              <a:rPr lang="en-US" b="1" spc="-60" dirty="0"/>
              <a:t>t</a:t>
            </a:r>
            <a:r>
              <a:rPr lang="en-US" b="1" spc="-20" dirty="0"/>
              <a:t>e</a:t>
            </a:r>
            <a:r>
              <a:rPr lang="en-US" b="1" dirty="0"/>
              <a:t> </a:t>
            </a:r>
            <a:r>
              <a:rPr lang="en-US" b="1" spc="-10" dirty="0"/>
              <a:t>t</a:t>
            </a:r>
            <a:r>
              <a:rPr lang="en-US" b="1" spc="-30" dirty="0"/>
              <a:t>h</a:t>
            </a:r>
            <a:r>
              <a:rPr lang="en-US" b="1" spc="-20" dirty="0"/>
              <a:t>e</a:t>
            </a:r>
            <a:r>
              <a:rPr lang="en-US" b="1" spc="-15" dirty="0"/>
              <a:t> </a:t>
            </a:r>
            <a:r>
              <a:rPr lang="en-US" b="1" spc="-60" dirty="0"/>
              <a:t>t</a:t>
            </a:r>
            <a:r>
              <a:rPr lang="en-US" b="1" spc="-20" dirty="0"/>
              <a:t>able</a:t>
            </a:r>
            <a:r>
              <a:rPr lang="en-US" b="1" spc="-30" dirty="0"/>
              <a:t> d</a:t>
            </a:r>
            <a:r>
              <a:rPr lang="en-US" b="1" spc="-55" dirty="0"/>
              <a:t>a</a:t>
            </a:r>
            <a:r>
              <a:rPr lang="en-US" b="1" spc="-60" dirty="0"/>
              <a:t>t</a:t>
            </a:r>
            <a:r>
              <a:rPr lang="en-US" b="1" spc="-20" dirty="0"/>
              <a:t>a</a:t>
            </a:r>
            <a:r>
              <a:rPr lang="en-US" b="1" spc="-25" dirty="0"/>
              <a:t> </a:t>
            </a:r>
            <a:r>
              <a:rPr lang="en-US" b="1" dirty="0"/>
              <a:t>i</a:t>
            </a:r>
            <a:r>
              <a:rPr lang="en-US" b="1" spc="-50" dirty="0"/>
              <a:t>nt</a:t>
            </a:r>
            <a:r>
              <a:rPr lang="en-US" b="1" dirty="0"/>
              <a:t>o</a:t>
            </a:r>
            <a:r>
              <a:rPr lang="en-US" b="1" spc="-5" dirty="0"/>
              <a:t> </a:t>
            </a:r>
            <a:r>
              <a:rPr lang="en-US" b="1" spc="-20" dirty="0"/>
              <a:t>a</a:t>
            </a:r>
            <a:r>
              <a:rPr lang="en-US" b="1" spc="-5" dirty="0"/>
              <a:t> f</a:t>
            </a:r>
            <a:r>
              <a:rPr lang="en-US" b="1" spc="-10" dirty="0"/>
              <a:t>i</a:t>
            </a:r>
            <a:r>
              <a:rPr lang="en-US" b="1" spc="-15" dirty="0"/>
              <a:t>le</a:t>
            </a:r>
          </a:p>
          <a:p>
            <a:pPr eaLnBrk="1" fontAlgn="auto" hangingPunct="1">
              <a:defRPr/>
            </a:pPr>
            <a:r>
              <a:rPr lang="en-US" b="1" dirty="0"/>
              <a:t>W</a:t>
            </a:r>
            <a:r>
              <a:rPr lang="en-US" b="1" spc="-25" dirty="0"/>
              <a:t>r</a:t>
            </a:r>
            <a:r>
              <a:rPr lang="en-US" b="1" spc="-20" dirty="0"/>
              <a:t>i</a:t>
            </a:r>
            <a:r>
              <a:rPr lang="en-US" b="1" spc="-60" dirty="0"/>
              <a:t>t</a:t>
            </a:r>
            <a:r>
              <a:rPr lang="en-US" b="1" spc="-20" dirty="0"/>
              <a:t>e</a:t>
            </a:r>
            <a:r>
              <a:rPr lang="en-US" b="1" dirty="0"/>
              <a:t> </a:t>
            </a:r>
            <a:r>
              <a:rPr lang="en-US" b="1" spc="-10" dirty="0"/>
              <a:t>t</a:t>
            </a:r>
            <a:r>
              <a:rPr lang="en-US" b="1" spc="-30" dirty="0"/>
              <a:t>h</a:t>
            </a:r>
            <a:r>
              <a:rPr lang="en-US" b="1" spc="-20" dirty="0"/>
              <a:t>e</a:t>
            </a:r>
            <a:r>
              <a:rPr lang="en-US" b="1" spc="-15" dirty="0"/>
              <a:t> </a:t>
            </a:r>
            <a:r>
              <a:rPr lang="en-US" b="1" spc="-60" dirty="0"/>
              <a:t>file</a:t>
            </a:r>
            <a:r>
              <a:rPr lang="en-US" b="1" spc="-30" dirty="0"/>
              <a:t> d</a:t>
            </a:r>
            <a:r>
              <a:rPr lang="en-US" b="1" spc="-55" dirty="0"/>
              <a:t>a</a:t>
            </a:r>
            <a:r>
              <a:rPr lang="en-US" b="1" spc="-60" dirty="0"/>
              <a:t>t</a:t>
            </a:r>
            <a:r>
              <a:rPr lang="en-US" b="1" spc="-20" dirty="0"/>
              <a:t>a</a:t>
            </a:r>
            <a:r>
              <a:rPr lang="en-US" b="1" spc="-25" dirty="0"/>
              <a:t> </a:t>
            </a:r>
            <a:r>
              <a:rPr lang="en-US" b="1" dirty="0"/>
              <a:t>i</a:t>
            </a:r>
            <a:r>
              <a:rPr lang="en-US" b="1" spc="-50" dirty="0"/>
              <a:t>nt</a:t>
            </a:r>
            <a:r>
              <a:rPr lang="en-US" b="1" dirty="0"/>
              <a:t>o</a:t>
            </a:r>
            <a:r>
              <a:rPr lang="en-US" b="1" spc="-5" dirty="0"/>
              <a:t> </a:t>
            </a:r>
            <a:r>
              <a:rPr lang="en-US" b="1" spc="-20" dirty="0"/>
              <a:t>a</a:t>
            </a:r>
            <a:r>
              <a:rPr lang="en-US" b="1" spc="-5" dirty="0"/>
              <a:t> table</a:t>
            </a:r>
            <a:endParaRPr lang="en-US" b="1" dirty="0"/>
          </a:p>
          <a:p>
            <a:pPr eaLnBrk="1" fontAlgn="auto" hangingPunct="1"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615389-0FF6-404A-9EB2-A584FAB94FC7}"/>
              </a:ext>
            </a:extLst>
          </p:cNvPr>
          <p:cNvSpPr txBox="1"/>
          <p:nvPr/>
        </p:nvSpPr>
        <p:spPr>
          <a:xfrm>
            <a:off x="1035050" y="331788"/>
            <a:ext cx="7073900" cy="1108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3600" spc="-36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3600" spc="-36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T</a:t>
            </a:r>
            <a:r>
              <a:rPr sz="360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o</a:t>
            </a:r>
            <a:r>
              <a:rPr sz="3600" spc="-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3600" spc="-2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wr</a:t>
            </a:r>
            <a:r>
              <a:rPr sz="3600" spc="-2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i</a:t>
            </a:r>
            <a:r>
              <a:rPr sz="3600" spc="-6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t</a:t>
            </a:r>
            <a:r>
              <a:rPr sz="3600" spc="-2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e</a:t>
            </a:r>
            <a:r>
              <a:rPr sz="360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3600" spc="-1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t</a:t>
            </a:r>
            <a:r>
              <a:rPr sz="3600" spc="-3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h</a:t>
            </a:r>
            <a:r>
              <a:rPr sz="3600" spc="-2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e</a:t>
            </a:r>
            <a:r>
              <a:rPr sz="3600" spc="-1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3600" spc="-6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t</a:t>
            </a:r>
            <a:r>
              <a:rPr sz="3600" spc="-2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able</a:t>
            </a:r>
            <a:r>
              <a:rPr sz="3600" spc="-3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 d</a:t>
            </a:r>
            <a:r>
              <a:rPr sz="3600" spc="-5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a</a:t>
            </a:r>
            <a:r>
              <a:rPr sz="3600" spc="-6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t</a:t>
            </a:r>
            <a:r>
              <a:rPr sz="3600" spc="-2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a</a:t>
            </a:r>
            <a:r>
              <a:rPr sz="3600" spc="-2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360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i</a:t>
            </a:r>
            <a:r>
              <a:rPr sz="3600" spc="-5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nt</a:t>
            </a:r>
            <a:r>
              <a:rPr sz="360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o</a:t>
            </a:r>
            <a:r>
              <a:rPr sz="3600" spc="-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3600" spc="-2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a</a:t>
            </a:r>
            <a:r>
              <a:rPr sz="3600" spc="-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 f</a:t>
            </a:r>
            <a:r>
              <a:rPr sz="3600" spc="-1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i</a:t>
            </a:r>
            <a:r>
              <a:rPr sz="3600" spc="-1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le</a:t>
            </a:r>
            <a:r>
              <a:rPr sz="3600" spc="5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3600" spc="-2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–</a:t>
            </a:r>
            <a:r>
              <a:rPr lang="en-US" sz="3600" spc="-20" dirty="0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3600" spc="-25" dirty="0" err="1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dbdispl</a:t>
            </a:r>
            <a:r>
              <a:rPr sz="3600" spc="-90" dirty="0" err="1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a</a:t>
            </a:r>
            <a:r>
              <a:rPr sz="3600" spc="-70" dirty="0" err="1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y</a:t>
            </a:r>
            <a:r>
              <a:rPr sz="3600" spc="-30" dirty="0" err="1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ou</a:t>
            </a:r>
            <a:r>
              <a:rPr sz="3600" spc="-10" dirty="0" err="1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t</a:t>
            </a:r>
            <a:r>
              <a:rPr sz="3600" spc="-25" dirty="0" err="1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put.</a:t>
            </a:r>
            <a:r>
              <a:rPr sz="3600" spc="-20" dirty="0" err="1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p</a:t>
            </a:r>
            <a:r>
              <a:rPr sz="3600" spc="-30" dirty="0" err="1">
                <a:solidFill>
                  <a:srgbClr val="FFFFCC"/>
                </a:solidFill>
                <a:latin typeface="Arial Black" panose="020B0A04020102020204" pitchFamily="34" charset="0"/>
                <a:cs typeface="Calibri"/>
              </a:rPr>
              <a:t>hp</a:t>
            </a:r>
            <a:endParaRPr sz="3600" dirty="0">
              <a:solidFill>
                <a:srgbClr val="FFFFCC"/>
              </a:solidFill>
              <a:latin typeface="Arial Black" panose="020B0A04020102020204" pitchFamily="34" charset="0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86EDD1C-8640-431E-AFCC-8DBF6A39882E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457200" y="2590800"/>
            <a:ext cx="8229600" cy="862013"/>
          </a:xfr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765"/>
              </a:spcBef>
              <a:defRPr/>
            </a:pPr>
            <a:r>
              <a:rPr lang="en-US" sz="2800" b="1" spc="-65" dirty="0">
                <a:solidFill>
                  <a:srgbClr val="FFCCFF"/>
                </a:solidFill>
              </a:rPr>
              <a:t>$result=</a:t>
            </a:r>
            <a:r>
              <a:rPr sz="2800" b="1" spc="-65" dirty="0" err="1">
                <a:solidFill>
                  <a:srgbClr val="FFCCFF"/>
                </a:solidFill>
              </a:rPr>
              <a:t>m</a:t>
            </a:r>
            <a:r>
              <a:rPr sz="2800" b="1" spc="-25" dirty="0" err="1">
                <a:solidFill>
                  <a:srgbClr val="FFCCFF"/>
                </a:solidFill>
              </a:rPr>
              <a:t>y</a:t>
            </a:r>
            <a:r>
              <a:rPr sz="2800" b="1" spc="-5" dirty="0" err="1">
                <a:solidFill>
                  <a:srgbClr val="FFCCFF"/>
                </a:solidFill>
              </a:rPr>
              <a:t>sq</a:t>
            </a:r>
            <a:r>
              <a:rPr sz="2800" b="1" spc="-15" dirty="0" err="1">
                <a:solidFill>
                  <a:srgbClr val="FFCCFF"/>
                </a:solidFill>
              </a:rPr>
              <a:t>l</a:t>
            </a:r>
            <a:r>
              <a:rPr lang="en-US" sz="2800" b="1" spc="-15" dirty="0" err="1">
                <a:solidFill>
                  <a:srgbClr val="FFCCFF"/>
                </a:solidFill>
              </a:rPr>
              <a:t>i</a:t>
            </a:r>
            <a:r>
              <a:rPr sz="2800" b="1" spc="-5" dirty="0" err="1">
                <a:solidFill>
                  <a:srgbClr val="FFCCFF"/>
                </a:solidFill>
              </a:rPr>
              <a:t>_quer</a:t>
            </a:r>
            <a:r>
              <a:rPr sz="2800" b="1" spc="10" dirty="0" err="1">
                <a:solidFill>
                  <a:srgbClr val="FFCCFF"/>
                </a:solidFill>
              </a:rPr>
              <a:t>y</a:t>
            </a:r>
            <a:r>
              <a:rPr sz="2800" b="1" spc="-5" dirty="0">
                <a:solidFill>
                  <a:srgbClr val="FFCCFF"/>
                </a:solidFill>
              </a:rPr>
              <a:t>(</a:t>
            </a:r>
            <a:r>
              <a:rPr lang="en-US" sz="2800" b="1" spc="-5" dirty="0">
                <a:solidFill>
                  <a:srgbClr val="FFCCFF"/>
                </a:solidFill>
              </a:rPr>
              <a:t>$</a:t>
            </a:r>
            <a:r>
              <a:rPr lang="en-US" sz="2800" b="1" spc="-5" dirty="0" err="1">
                <a:solidFill>
                  <a:srgbClr val="FFCCFF"/>
                </a:solidFill>
              </a:rPr>
              <a:t>con,</a:t>
            </a:r>
            <a:r>
              <a:rPr sz="2800" b="1" spc="-5" dirty="0" err="1">
                <a:solidFill>
                  <a:srgbClr val="FFCCFF"/>
                </a:solidFill>
              </a:rPr>
              <a:t>"selec</a:t>
            </a:r>
            <a:r>
              <a:rPr sz="2800" b="1" dirty="0" err="1">
                <a:solidFill>
                  <a:srgbClr val="FFCCFF"/>
                </a:solidFill>
              </a:rPr>
              <a:t>t</a:t>
            </a:r>
            <a:r>
              <a:rPr sz="2800" b="1" spc="10" dirty="0">
                <a:solidFill>
                  <a:srgbClr val="FFCCFF"/>
                </a:solidFill>
              </a:rPr>
              <a:t> </a:t>
            </a:r>
            <a:r>
              <a:rPr sz="2800" b="1" dirty="0">
                <a:solidFill>
                  <a:srgbClr val="FFCCFF"/>
                </a:solidFill>
              </a:rPr>
              <a:t>* </a:t>
            </a:r>
            <a:r>
              <a:rPr sz="2800" b="1" spc="-5" dirty="0">
                <a:solidFill>
                  <a:srgbClr val="FFCCFF"/>
                </a:solidFill>
              </a:rPr>
              <a:t>f</a:t>
            </a:r>
            <a:r>
              <a:rPr sz="2800" b="1" spc="-50" dirty="0">
                <a:solidFill>
                  <a:srgbClr val="FFCCFF"/>
                </a:solidFill>
              </a:rPr>
              <a:t>r</a:t>
            </a:r>
            <a:r>
              <a:rPr sz="2800" b="1" spc="-5" dirty="0">
                <a:solidFill>
                  <a:srgbClr val="FFCCFF"/>
                </a:solidFill>
              </a:rPr>
              <a:t>o</a:t>
            </a:r>
            <a:r>
              <a:rPr sz="2800" b="1" dirty="0">
                <a:solidFill>
                  <a:srgbClr val="FFCCFF"/>
                </a:solidFill>
              </a:rPr>
              <a:t>m </a:t>
            </a:r>
            <a:r>
              <a:rPr sz="2800" b="1" spc="-5" dirty="0">
                <a:solidFill>
                  <a:srgbClr val="FFCCFF"/>
                </a:solidFill>
              </a:rPr>
              <a:t>p</a:t>
            </a:r>
            <a:r>
              <a:rPr sz="2800" b="1" spc="-60" dirty="0">
                <a:solidFill>
                  <a:srgbClr val="FFCCFF"/>
                </a:solidFill>
              </a:rPr>
              <a:t>r</a:t>
            </a:r>
            <a:r>
              <a:rPr sz="2800" b="1" spc="-5" dirty="0">
                <a:solidFill>
                  <a:srgbClr val="FFCCFF"/>
                </a:solidFill>
              </a:rPr>
              <a:t>oducts</a:t>
            </a:r>
            <a:r>
              <a:rPr lang="en-US" sz="2800" b="1" spc="-5" dirty="0">
                <a:solidFill>
                  <a:srgbClr val="FFCCFF"/>
                </a:solidFill>
              </a:rPr>
              <a:t> </a:t>
            </a:r>
            <a:r>
              <a:rPr sz="2800" b="1" dirty="0">
                <a:solidFill>
                  <a:srgbClr val="00B0F0"/>
                </a:solidFill>
              </a:rPr>
              <a:t>i</a:t>
            </a:r>
            <a:r>
              <a:rPr sz="2800" b="1" spc="-35" dirty="0">
                <a:solidFill>
                  <a:srgbClr val="00B0F0"/>
                </a:solidFill>
              </a:rPr>
              <a:t>n</a:t>
            </a:r>
            <a:r>
              <a:rPr sz="2800" b="1" spc="-45" dirty="0">
                <a:solidFill>
                  <a:srgbClr val="00B0F0"/>
                </a:solidFill>
              </a:rPr>
              <a:t>t</a:t>
            </a:r>
            <a:r>
              <a:rPr sz="2800" b="1" dirty="0">
                <a:solidFill>
                  <a:srgbClr val="00B0F0"/>
                </a:solidFill>
              </a:rPr>
              <a:t>o</a:t>
            </a:r>
            <a:r>
              <a:rPr sz="2800" b="1" spc="10" dirty="0">
                <a:solidFill>
                  <a:srgbClr val="00B0F0"/>
                </a:solidFill>
              </a:rPr>
              <a:t> </a:t>
            </a:r>
            <a:r>
              <a:rPr sz="2800" b="1" spc="-5" dirty="0">
                <a:solidFill>
                  <a:srgbClr val="00B0F0"/>
                </a:solidFill>
              </a:rPr>
              <a:t>out</a:t>
            </a:r>
            <a:r>
              <a:rPr sz="2800" b="1" spc="-15" dirty="0">
                <a:solidFill>
                  <a:srgbClr val="00B0F0"/>
                </a:solidFill>
              </a:rPr>
              <a:t>f</a:t>
            </a:r>
            <a:r>
              <a:rPr sz="2800" b="1" dirty="0">
                <a:solidFill>
                  <a:srgbClr val="00B0F0"/>
                </a:solidFill>
              </a:rPr>
              <a:t>i</a:t>
            </a:r>
            <a:r>
              <a:rPr sz="2800" b="1" spc="-10" dirty="0">
                <a:solidFill>
                  <a:srgbClr val="00B0F0"/>
                </a:solidFill>
              </a:rPr>
              <a:t>l</a:t>
            </a:r>
            <a:r>
              <a:rPr sz="2800" b="1" dirty="0">
                <a:solidFill>
                  <a:srgbClr val="00B0F0"/>
                </a:solidFill>
              </a:rPr>
              <a:t>e</a:t>
            </a:r>
            <a:r>
              <a:rPr sz="2800" b="1" spc="5" dirty="0">
                <a:solidFill>
                  <a:srgbClr val="00B0F0"/>
                </a:solidFill>
              </a:rPr>
              <a:t> </a:t>
            </a:r>
            <a:r>
              <a:rPr sz="2800" b="1" dirty="0">
                <a:solidFill>
                  <a:srgbClr val="FFCCFF"/>
                </a:solidFill>
              </a:rPr>
              <a:t>'D</a:t>
            </a:r>
            <a:r>
              <a:rPr sz="2800" b="1" spc="-15" dirty="0">
                <a:solidFill>
                  <a:srgbClr val="FFCCFF"/>
                </a:solidFill>
              </a:rPr>
              <a:t>:</a:t>
            </a:r>
            <a:r>
              <a:rPr sz="2800" b="1" spc="-5" dirty="0">
                <a:solidFill>
                  <a:srgbClr val="FFCCFF"/>
                </a:solidFill>
              </a:rPr>
              <a:t>/p</a:t>
            </a:r>
            <a:r>
              <a:rPr sz="2800" b="1" spc="-55" dirty="0">
                <a:solidFill>
                  <a:srgbClr val="FFCCFF"/>
                </a:solidFill>
              </a:rPr>
              <a:t>r</a:t>
            </a:r>
            <a:r>
              <a:rPr sz="2800" b="1" spc="-5" dirty="0">
                <a:solidFill>
                  <a:srgbClr val="FFCCFF"/>
                </a:solidFill>
              </a:rPr>
              <a:t>oduc</a:t>
            </a:r>
            <a:r>
              <a:rPr sz="2800" b="1" spc="-10" dirty="0">
                <a:solidFill>
                  <a:srgbClr val="FFCCFF"/>
                </a:solidFill>
              </a:rPr>
              <a:t>t</a:t>
            </a:r>
            <a:r>
              <a:rPr sz="2800" b="1" spc="-5" dirty="0">
                <a:solidFill>
                  <a:srgbClr val="FFCCFF"/>
                </a:solidFill>
              </a:rPr>
              <a:t>s</a:t>
            </a:r>
            <a:r>
              <a:rPr sz="2800" b="1" spc="-75" dirty="0">
                <a:solidFill>
                  <a:srgbClr val="FFCCFF"/>
                </a:solidFill>
              </a:rPr>
              <a:t>.</a:t>
            </a:r>
            <a:r>
              <a:rPr sz="2800" b="1" dirty="0">
                <a:solidFill>
                  <a:srgbClr val="FFCCFF"/>
                </a:solidFill>
              </a:rPr>
              <a:t>txt</a:t>
            </a:r>
            <a:r>
              <a:rPr sz="2800" b="1" spc="10" dirty="0">
                <a:solidFill>
                  <a:srgbClr val="FFCCFF"/>
                </a:solidFill>
              </a:rPr>
              <a:t>'</a:t>
            </a:r>
            <a:r>
              <a:rPr sz="2800" b="1" dirty="0">
                <a:solidFill>
                  <a:srgbClr val="FFCCFF"/>
                </a:solidFill>
              </a:rPr>
              <a:t>"</a:t>
            </a:r>
            <a:r>
              <a:rPr sz="2800" b="1" spc="5" dirty="0">
                <a:solidFill>
                  <a:srgbClr val="FFCCFF"/>
                </a:solidFill>
              </a:rPr>
              <a:t>)</a:t>
            </a:r>
            <a:r>
              <a:rPr sz="2800" b="1" dirty="0">
                <a:solidFill>
                  <a:srgbClr val="FFCCFF"/>
                </a:solidFill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1DF2-9B14-4513-951D-F3E6A23636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D3C946C6-EB22-4D32-A937-ECBAEC4344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10D4B2-A656-4645-8914-904B7E4CD66F}" type="slidenum">
              <a:rPr lang="en-US" altLang="en-US">
                <a:cs typeface="Arial" panose="020B0604020202020204" pitchFamily="34" charset="0"/>
              </a:rPr>
              <a:pPr eaLnBrk="1" hangingPunct="1"/>
              <a:t>51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5DB289-7F5D-4050-8E35-EF492160C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85775"/>
            <a:ext cx="7939088" cy="1108075"/>
          </a:xfrm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pc="-385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spc="-25" dirty="0">
                <a:solidFill>
                  <a:srgbClr val="FFFFCC"/>
                </a:solidFill>
                <a:cs typeface="Arial" panose="020B0604020202020204" pitchFamily="34" charset="0"/>
              </a:rPr>
              <a:t>o</a:t>
            </a:r>
            <a:r>
              <a:rPr spc="-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pc="-20" dirty="0">
                <a:solidFill>
                  <a:srgbClr val="FFFFCC"/>
                </a:solidFill>
                <a:cs typeface="Arial" panose="020B0604020202020204" pitchFamily="34" charset="0"/>
              </a:rPr>
              <a:t>wri</a:t>
            </a:r>
            <a:r>
              <a:rPr spc="-60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spc="-20" dirty="0">
                <a:solidFill>
                  <a:srgbClr val="FFFFCC"/>
                </a:solidFill>
                <a:cs typeface="Arial" panose="020B0604020202020204" pitchFamily="34" charset="0"/>
              </a:rPr>
              <a:t>e</a:t>
            </a:r>
            <a:r>
              <a:rPr spc="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pc="-20" dirty="0">
                <a:solidFill>
                  <a:srgbClr val="FFFFCC"/>
                </a:solidFill>
                <a:cs typeface="Arial" panose="020B0604020202020204" pitchFamily="34" charset="0"/>
              </a:rPr>
              <a:t>the</a:t>
            </a:r>
            <a:r>
              <a:rPr spc="-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pc="-30" dirty="0">
                <a:solidFill>
                  <a:srgbClr val="FFFFCC"/>
                </a:solidFill>
                <a:cs typeface="Arial" panose="020B0604020202020204" pitchFamily="34" charset="0"/>
              </a:rPr>
              <a:t>d</a:t>
            </a:r>
            <a:r>
              <a:rPr spc="-45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pc="-60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spc="-20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pc="-2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pc="-20" dirty="0">
                <a:solidFill>
                  <a:srgbClr val="FFFFCC"/>
                </a:solidFill>
                <a:cs typeface="Arial" panose="020B0604020202020204" pitchFamily="34" charset="0"/>
              </a:rPr>
              <a:t>file</a:t>
            </a:r>
            <a:r>
              <a:rPr spc="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pc="-30" dirty="0">
                <a:solidFill>
                  <a:srgbClr val="FFFFCC"/>
                </a:solidFill>
                <a:cs typeface="Arial" panose="020B0604020202020204" pitchFamily="34" charset="0"/>
              </a:rPr>
              <a:t>d</a:t>
            </a:r>
            <a:r>
              <a:rPr spc="-55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pc="-60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spc="-20" dirty="0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pc="-2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dirty="0">
                <a:solidFill>
                  <a:srgbClr val="FFFFCC"/>
                </a:solidFill>
                <a:cs typeface="Arial" panose="020B0604020202020204" pitchFamily="34" charset="0"/>
              </a:rPr>
              <a:t>i</a:t>
            </a:r>
            <a:r>
              <a:rPr spc="-45" dirty="0">
                <a:solidFill>
                  <a:srgbClr val="FFFFCC"/>
                </a:solidFill>
                <a:cs typeface="Arial" panose="020B0604020202020204" pitchFamily="34" charset="0"/>
              </a:rPr>
              <a:t>n</a:t>
            </a:r>
            <a:r>
              <a:rPr spc="-50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spc="-25" dirty="0">
                <a:solidFill>
                  <a:srgbClr val="FFFFCC"/>
                </a:solidFill>
                <a:cs typeface="Arial" panose="020B0604020202020204" pitchFamily="34" charset="0"/>
              </a:rPr>
              <a:t>o</a:t>
            </a:r>
            <a:r>
              <a:rPr spc="-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pc="-65" dirty="0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spc="-20" dirty="0">
                <a:solidFill>
                  <a:srgbClr val="FFFFCC"/>
                </a:solidFill>
                <a:cs typeface="Arial" panose="020B0604020202020204" pitchFamily="34" charset="0"/>
              </a:rPr>
              <a:t>ab</a:t>
            </a:r>
            <a:r>
              <a:rPr spc="-15" dirty="0">
                <a:solidFill>
                  <a:srgbClr val="FFFFCC"/>
                </a:solidFill>
                <a:cs typeface="Arial" panose="020B0604020202020204" pitchFamily="34" charset="0"/>
              </a:rPr>
              <a:t>le</a:t>
            </a:r>
            <a:r>
              <a:rPr spc="-4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pc="-15" dirty="0">
                <a:solidFill>
                  <a:srgbClr val="FFFFCC"/>
                </a:solidFill>
                <a:cs typeface="Arial" panose="020B0604020202020204" pitchFamily="34" charset="0"/>
              </a:rPr>
              <a:t>-</a:t>
            </a:r>
            <a:r>
              <a:rPr lang="en-US" spc="-15" dirty="0">
                <a:solidFill>
                  <a:srgbClr val="FFFFCC"/>
                </a:solidFill>
                <a:cs typeface="Arial" panose="020B0604020202020204" pitchFamily="34" charset="0"/>
              </a:rPr>
              <a:t> </a:t>
            </a:r>
            <a:r>
              <a:rPr spc="-5" dirty="0" err="1">
                <a:solidFill>
                  <a:srgbClr val="FFFFCC"/>
                </a:solidFill>
                <a:cs typeface="Arial" panose="020B0604020202020204" pitchFamily="34" charset="0"/>
              </a:rPr>
              <a:t>dbdispl</a:t>
            </a:r>
            <a:r>
              <a:rPr spc="-65" dirty="0" err="1">
                <a:solidFill>
                  <a:srgbClr val="FFFFCC"/>
                </a:solidFill>
                <a:cs typeface="Arial" panose="020B0604020202020204" pitchFamily="34" charset="0"/>
              </a:rPr>
              <a:t>a</a:t>
            </a:r>
            <a:r>
              <a:rPr spc="-15" dirty="0" err="1">
                <a:solidFill>
                  <a:srgbClr val="FFFFCC"/>
                </a:solidFill>
                <a:cs typeface="Arial" panose="020B0604020202020204" pitchFamily="34" charset="0"/>
              </a:rPr>
              <a:t>y</a:t>
            </a:r>
            <a:r>
              <a:rPr spc="-20" dirty="0" err="1">
                <a:solidFill>
                  <a:srgbClr val="FFFFCC"/>
                </a:solidFill>
                <a:cs typeface="Arial" panose="020B0604020202020204" pitchFamily="34" charset="0"/>
              </a:rPr>
              <a:t>wri</a:t>
            </a:r>
            <a:r>
              <a:rPr spc="-70" dirty="0" err="1">
                <a:solidFill>
                  <a:srgbClr val="FFFFCC"/>
                </a:solidFill>
                <a:cs typeface="Arial" panose="020B0604020202020204" pitchFamily="34" charset="0"/>
              </a:rPr>
              <a:t>t</a:t>
            </a:r>
            <a:r>
              <a:rPr dirty="0" err="1">
                <a:solidFill>
                  <a:srgbClr val="FFFFCC"/>
                </a:solidFill>
                <a:cs typeface="Arial" panose="020B0604020202020204" pitchFamily="34" charset="0"/>
              </a:rPr>
              <a:t>e.php</a:t>
            </a:r>
            <a:endParaRPr dirty="0">
              <a:solidFill>
                <a:srgbClr val="FFFFCC"/>
              </a:solidFill>
              <a:cs typeface="Arial" panose="020B0604020202020204" pitchFamily="34" charset="0"/>
            </a:endParaRPr>
          </a:p>
        </p:txBody>
      </p:sp>
      <p:sp>
        <p:nvSpPr>
          <p:cNvPr id="30723" name="object 3">
            <a:extLst>
              <a:ext uri="{FF2B5EF4-FFF2-40B4-BE49-F238E27FC236}">
                <a16:creationId xmlns:a16="http://schemas.microsoft.com/office/drawing/2014/main" id="{EA1619A5-520B-47CC-8EB9-3ABE985C3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8305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725"/>
              </a:spcBef>
              <a:buFontTx/>
              <a:buNone/>
              <a:defRPr/>
            </a:pPr>
            <a:r>
              <a:rPr lang="en-US" sz="2800" b="1" spc="-65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$result=</a:t>
            </a:r>
            <a:r>
              <a:rPr lang="en-US" altLang="en-US" sz="2800" b="1" dirty="0" err="1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mysqli_query</a:t>
            </a:r>
            <a:r>
              <a:rPr lang="en-US" altLang="en-US" sz="2800" b="1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altLang="en-US" sz="2800" b="1" dirty="0" err="1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con,"</a:t>
            </a:r>
            <a:r>
              <a:rPr lang="en-US" altLang="en-US" sz="2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en-US" alt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local </a:t>
            </a:r>
            <a:r>
              <a:rPr lang="en-US" altLang="en-US" sz="2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endParaRPr lang="en-US" alt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'D:\products.txt' </a:t>
            </a:r>
            <a:r>
              <a:rPr lang="en-US" alt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table </a:t>
            </a:r>
            <a:r>
              <a:rPr lang="en-US" altLang="en-US" sz="2800" b="1" dirty="0" err="1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en-US" sz="2800" b="1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b="1" dirty="0">
              <a:solidFill>
                <a:srgbClr val="FFC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b="1" spc="-65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$result=</a:t>
            </a:r>
            <a:r>
              <a:rPr lang="en-US" altLang="en-US" sz="2800" b="1" dirty="0" err="1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mysqli_query</a:t>
            </a:r>
            <a:r>
              <a:rPr lang="en-US" altLang="en-US" sz="2800" b="1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altLang="en-US" sz="2800" b="1" dirty="0" err="1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con,"load</a:t>
            </a:r>
            <a:r>
              <a:rPr lang="en-US" altLang="en-US" sz="2800" b="1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local </a:t>
            </a:r>
            <a:r>
              <a:rPr lang="en-US" altLang="en-US" sz="2800" b="1" dirty="0" err="1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en-US" sz="2800" b="1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'D:\products.txt' into table </a:t>
            </a:r>
            <a:r>
              <a:rPr lang="en-US" altLang="en-US" sz="2800" b="1" dirty="0" err="1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en-US" sz="2800" b="1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b="1" dirty="0" err="1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productname,productcode,cost</a:t>
            </a:r>
            <a:r>
              <a:rPr lang="en-US" altLang="en-US" sz="2800" b="1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)”;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079D7-5262-4AEE-A397-6A0D76E782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60421" name="Slide Number Placeholder 3">
            <a:extLst>
              <a:ext uri="{FF2B5EF4-FFF2-40B4-BE49-F238E27FC236}">
                <a16:creationId xmlns:a16="http://schemas.microsoft.com/office/drawing/2014/main" id="{FDE21001-886C-44E1-867F-A1159BFBF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BE46B2-5F73-4D9B-92CC-1BDEFCA99C2B}" type="slidenum">
              <a:rPr lang="en-US" altLang="en-US">
                <a:cs typeface="Arial" panose="020B0604020202020204" pitchFamily="34" charset="0"/>
              </a:rPr>
              <a:pPr eaLnBrk="1" hangingPunct="1"/>
              <a:t>52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A54DF-AA39-4B7D-8E95-1ADCC4A75D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10795E0A-A2D0-4A29-932D-143CF3434E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D99E98-14C0-4DA3-9B28-C1744E2336E2}" type="slidenum">
              <a:rPr lang="en-US" altLang="en-US">
                <a:cs typeface="Arial" panose="020B0604020202020204" pitchFamily="34" charset="0"/>
              </a:rPr>
              <a:pPr eaLnBrk="1" hangingPunct="1"/>
              <a:t>53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61444" name="Picture 6" descr="Thank You Stock Photos And Images - 123RF">
            <a:extLst>
              <a:ext uri="{FF2B5EF4-FFF2-40B4-BE49-F238E27FC236}">
                <a16:creationId xmlns:a16="http://schemas.microsoft.com/office/drawing/2014/main" id="{EE133C3E-89D9-4809-B7BB-D1928EBB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265238"/>
            <a:ext cx="5907087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612A-5732-4F75-AA4E-4FA085A5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 A: Steps to handle MySQL DB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FE66-1656-40B2-83DD-92D5082F40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807EC7D-3D02-4C37-9B6C-FEB88D8F00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9AA304-E8A3-42B2-A1BE-B6D6990B0A4C}" type="slidenum">
              <a:rPr lang="en-US" altLang="en-US">
                <a:cs typeface="Arial" panose="020B0604020202020204" pitchFamily="34" charset="0"/>
              </a:rPr>
              <a:pPr eaLnBrk="1" hangingPunct="1"/>
              <a:t>6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5DEACB-27ED-4F49-AA8B-207257A2C8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b="1" dirty="0"/>
              <a:t>Start MySQL Server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altLang="en-US" b="1" dirty="0"/>
              <a:t>Go to localhost/</a:t>
            </a:r>
            <a:r>
              <a:rPr lang="en-US" altLang="en-US" b="1" dirty="0" err="1"/>
              <a:t>phpmyadmin</a:t>
            </a:r>
            <a:endParaRPr lang="en-US" b="1" dirty="0"/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b="1" dirty="0"/>
              <a:t>Create User Account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b="1" dirty="0"/>
              <a:t>Create Database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b="1" dirty="0"/>
              <a:t>Create Tables</a:t>
            </a:r>
          </a:p>
          <a:p>
            <a:pPr marL="514350" indent="-514350" eaLnBrk="1" fontAlgn="auto" hangingPunct="1">
              <a:buFont typeface="+mj-lt"/>
              <a:buAutoNum type="arabicPeriod"/>
              <a:defRPr/>
            </a:pPr>
            <a:r>
              <a:rPr lang="en-US" b="1" dirty="0"/>
              <a:t>PHP Coding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97C54CA-A1FD-43A6-9583-48C153C2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1. Start MySQL server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ED64E05E-6F85-4507-A58D-A9F8A724D4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59368E-9CB1-4AEF-830F-6A29A10959E6}" type="slidenum">
              <a:rPr lang="en-US" altLang="en-US">
                <a:cs typeface="Arial" panose="020B0604020202020204" pitchFamily="34" charset="0"/>
              </a:rPr>
              <a:pPr eaLnBrk="1" hangingPunct="1"/>
              <a:t>7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9DFE0322-68CF-463F-B56C-26FED338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2248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764EAD-1588-4946-BF56-8622C23066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39A9FFB-0DC9-4CBD-A5B5-230A2C53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2. localhost/</a:t>
            </a:r>
            <a:r>
              <a:rPr lang="en-US" altLang="en-US" dirty="0" err="1"/>
              <a:t>phpmyadmin</a:t>
            </a: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995432CB-2A5C-4311-82AC-79F11DCD17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0BCBBA-711B-43FF-A1B0-2E2B6997865A}" type="slidenum">
              <a:rPr lang="en-US" altLang="en-US">
                <a:cs typeface="Arial" panose="020B0604020202020204" pitchFamily="34" charset="0"/>
              </a:rPr>
              <a:pPr eaLnBrk="1" hangingPunct="1"/>
              <a:t>8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01DC77F2-3D46-4AE2-991A-41A8F97D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77851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CC10-7AB4-4FE4-B643-B5AD4B3C64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9ACD25E-2576-4A73-A22B-999A5FC4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3. Create User Account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E79FA65-645A-4F1F-A8DC-1BD68E1561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0EADEB-5117-4CE9-AA78-51FDFE59E3EF}" type="slidenum">
              <a:rPr lang="en-US" altLang="en-US">
                <a:cs typeface="Arial" panose="020B0604020202020204" pitchFamily="34" charset="0"/>
              </a:rPr>
              <a:pPr eaLnBrk="1" hangingPunct="1"/>
              <a:t>9</a:t>
            </a:fld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FF374EB3-C823-4C1B-ACC9-FB798DB0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027113"/>
            <a:ext cx="5360988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E95551-3A75-43C4-89FE-3AD11813B9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en-US" cap="all"/>
          </a:p>
          <a:p>
            <a:pPr>
              <a:defRPr/>
            </a:pPr>
            <a:r>
              <a:rPr lang="en-US"/>
              <a:t>Dr. L.M. Jenila Livingston, VIT Chennai</a:t>
            </a:r>
          </a:p>
          <a:p>
            <a:pPr>
              <a:defRPr/>
            </a:pPr>
            <a:endParaRPr lang="en-US" cap="al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45429A-BF7E-4D7F-B2AD-2C7EC8D359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FE23A1-5602-45B2-9CC0-C9CB102B9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698f68-e4a3-4119-8942-1798ec9a9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1982</TotalTime>
  <Words>1984</Words>
  <Application>Microsoft Office PowerPoint</Application>
  <PresentationFormat>On-screen Show (4:3)</PresentationFormat>
  <Paragraphs>462</Paragraphs>
  <Slides>53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Horizon</vt:lpstr>
      <vt:lpstr>PHP Database Handling</vt:lpstr>
      <vt:lpstr>Database Handling</vt:lpstr>
      <vt:lpstr>MySQL</vt:lpstr>
      <vt:lpstr>MySQL</vt:lpstr>
      <vt:lpstr>University Database</vt:lpstr>
      <vt:lpstr>Part A: Steps to handle MySQL DB </vt:lpstr>
      <vt:lpstr>1. Start MySQL server</vt:lpstr>
      <vt:lpstr>2. localhost/phpmyadmin</vt:lpstr>
      <vt:lpstr>3. Create User Account</vt:lpstr>
      <vt:lpstr>PowerPoint Presentation</vt:lpstr>
      <vt:lpstr>PowerPoint Presentation</vt:lpstr>
      <vt:lpstr>4. Create Database</vt:lpstr>
      <vt:lpstr>Univ database</vt:lpstr>
      <vt:lpstr>5. Create Table</vt:lpstr>
      <vt:lpstr>student table</vt:lpstr>
      <vt:lpstr>Adding attributes</vt:lpstr>
      <vt:lpstr>Adding attributes</vt:lpstr>
      <vt:lpstr>student table schema</vt:lpstr>
      <vt:lpstr>Insert values</vt:lpstr>
      <vt:lpstr>Insert values</vt:lpstr>
      <vt:lpstr>Student table after data Insertion</vt:lpstr>
      <vt:lpstr>6. Coding – db.php</vt:lpstr>
      <vt:lpstr>Part B: MySQLi Functions</vt:lpstr>
      <vt:lpstr>1. MySQL dbserver Connection (mysqli_connect)</vt:lpstr>
      <vt:lpstr>Parameters</vt:lpstr>
      <vt:lpstr>Example</vt:lpstr>
      <vt:lpstr>Mysql_error()</vt:lpstr>
      <vt:lpstr>2. MySQLi Close</vt:lpstr>
      <vt:lpstr>3. Connect Database  (mysqli_select_db)</vt:lpstr>
      <vt:lpstr>4. Working with Queries</vt:lpstr>
      <vt:lpstr>PowerPoint Presentation</vt:lpstr>
      <vt:lpstr>4.1 Create database</vt:lpstr>
      <vt:lpstr>Create a Database</vt:lpstr>
      <vt:lpstr>4.2 Create a Table</vt:lpstr>
      <vt:lpstr>Create a Table</vt:lpstr>
      <vt:lpstr>4.3 Insert Data into a Table</vt:lpstr>
      <vt:lpstr>PowerPoint Presentation</vt:lpstr>
      <vt:lpstr>PowerPoint Presentation</vt:lpstr>
      <vt:lpstr>Insert values from a form</vt:lpstr>
      <vt:lpstr>4.4 Update data in a Table</vt:lpstr>
      <vt:lpstr>4.5 Delete data from a table</vt:lpstr>
      <vt:lpstr>PowerPoint Presentation</vt:lpstr>
      <vt:lpstr>5. Select Data from a Table (mysqli_fetch_array)</vt:lpstr>
      <vt:lpstr>Using Associative array</vt:lpstr>
      <vt:lpstr>Using Numerical array</vt:lpstr>
      <vt:lpstr>Using orderby</vt:lpstr>
      <vt:lpstr>PowerPoint Presentation</vt:lpstr>
      <vt:lpstr>6. mysqli_num_rows</vt:lpstr>
      <vt:lpstr>Functions Covered</vt:lpstr>
      <vt:lpstr>Part C: Write the table data into a file </vt:lpstr>
      <vt:lpstr>PowerPoint Presentation</vt:lpstr>
      <vt:lpstr>To write the data file data into table - dbdisplaywrite.php</vt:lpstr>
      <vt:lpstr>PowerPoint Presentation</vt:lpstr>
    </vt:vector>
  </TitlesOfParts>
  <Company>Softsmith Infotech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Programming</dc:title>
  <dc:creator>Nagarajan.P</dc:creator>
  <cp:lastModifiedBy>Windows User</cp:lastModifiedBy>
  <cp:revision>296</cp:revision>
  <dcterms:created xsi:type="dcterms:W3CDTF">2009-06-16T11:04:57Z</dcterms:created>
  <dcterms:modified xsi:type="dcterms:W3CDTF">2020-10-18T18:06:26Z</dcterms:modified>
</cp:coreProperties>
</file>