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56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8"/>
  </p:notesMasterIdLst>
  <p:sldIdLst>
    <p:sldId id="256" r:id="rId2"/>
    <p:sldId id="291" r:id="rId3"/>
    <p:sldId id="292" r:id="rId4"/>
    <p:sldId id="260" r:id="rId5"/>
    <p:sldId id="261" r:id="rId6"/>
    <p:sldId id="262" r:id="rId7"/>
    <p:sldId id="263" r:id="rId8"/>
    <p:sldId id="316" r:id="rId9"/>
    <p:sldId id="265" r:id="rId10"/>
    <p:sldId id="269" r:id="rId11"/>
    <p:sldId id="270" r:id="rId12"/>
    <p:sldId id="266" r:id="rId13"/>
    <p:sldId id="267" r:id="rId14"/>
    <p:sldId id="268" r:id="rId15"/>
    <p:sldId id="272" r:id="rId16"/>
    <p:sldId id="274" r:id="rId17"/>
    <p:sldId id="273" r:id="rId18"/>
    <p:sldId id="275" r:id="rId19"/>
    <p:sldId id="276" r:id="rId20"/>
    <p:sldId id="271" r:id="rId21"/>
    <p:sldId id="277" r:id="rId22"/>
    <p:sldId id="278" r:id="rId23"/>
    <p:sldId id="285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5" r:id="rId36"/>
    <p:sldId id="296" r:id="rId37"/>
    <p:sldId id="297" r:id="rId38"/>
    <p:sldId id="313" r:id="rId39"/>
    <p:sldId id="298" r:id="rId40"/>
    <p:sldId id="299" r:id="rId41"/>
    <p:sldId id="315" r:id="rId42"/>
    <p:sldId id="300" r:id="rId43"/>
    <p:sldId id="301" r:id="rId44"/>
    <p:sldId id="302" r:id="rId45"/>
    <p:sldId id="304" r:id="rId46"/>
    <p:sldId id="305" r:id="rId47"/>
    <p:sldId id="306" r:id="rId48"/>
    <p:sldId id="293" r:id="rId49"/>
    <p:sldId id="294" r:id="rId50"/>
    <p:sldId id="308" r:id="rId51"/>
    <p:sldId id="307" r:id="rId52"/>
    <p:sldId id="309" r:id="rId53"/>
    <p:sldId id="310" r:id="rId54"/>
    <p:sldId id="311" r:id="rId55"/>
    <p:sldId id="312" r:id="rId56"/>
    <p:sldId id="31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A29E4-91FA-4906-8387-B1EBE739915C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0BC9D-37F1-4133-B2B2-3A3896940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0BC9D-37F1-4133-B2B2-3A389694025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0BC9D-37F1-4133-B2B2-3A389694025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6323-83CB-4FCC-B37A-077D75BA1E44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5C1-C172-47E8-9B80-ECA2A6A4BC10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3386-D6F0-42C2-8D38-1F8B65CE68DD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1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6E43-0F6A-4BA4-8602-692013BCCA0B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927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11C5-A348-4300-8089-9D4C1055D79C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9ADD-13E6-49C2-89C8-4C6B0AE9E837}" type="datetime1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5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DAF4-28D4-4EE7-AC23-1F7058416B6A}" type="datetime1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E7C-ED22-4C72-ACAF-3E2633C992CB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3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8452-C06D-469D-A358-39E69AE8CBE8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D5E-7D54-4436-A7C2-F8B412D343B7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3108-8F42-4577-B7AC-47A59D868CA1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C964-CA96-416A-8C75-84288D7AFEED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E0A-D1AA-41D2-8ABD-9827A4BEB78C}" type="datetime1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8734-857E-4AD0-A1E0-E24D8E5026D6}" type="datetime1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A4BA-03BA-467E-BABD-13EFE7C6D59B}" type="datetime1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1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2255-CBDD-489C-B55D-8ABD6B85C784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51FF-C758-4020-9595-323A975829C5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E70DC4-8811-42B7-81CE-95F8773D9F66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485C5F-8DEA-45F3-AC2B-1D7D46779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FFFFCC"/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8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2895600"/>
            <a:ext cx="7080026" cy="1828801"/>
          </a:xfrm>
        </p:spPr>
        <p:txBody>
          <a:bodyPr>
            <a:normAutofit/>
          </a:bodyPr>
          <a:lstStyle/>
          <a:p>
            <a:r>
              <a:rPr lang="en-US" dirty="0"/>
              <a:t>MySQL</a:t>
            </a:r>
            <a:br>
              <a:rPr lang="en-US" dirty="0"/>
            </a:br>
            <a:r>
              <a:rPr lang="en-US" dirty="0"/>
              <a:t>DDL and DML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4953000"/>
            <a:ext cx="7080026" cy="10498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M. </a:t>
            </a:r>
            <a:r>
              <a:rPr lang="en-US" dirty="0" err="1"/>
              <a:t>Premalatha</a:t>
            </a:r>
            <a:r>
              <a:rPr lang="en-US" dirty="0"/>
              <a:t>, SCOPE</a:t>
            </a:r>
          </a:p>
          <a:p>
            <a:r>
              <a:rPr lang="en-US" dirty="0"/>
              <a:t>VIT, Chennai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AD1D594-F620-4DFA-8440-B0D8539447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2100" y="838201"/>
            <a:ext cx="6019800" cy="1676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7A6490-A39C-404B-A85C-50A09484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MySQL: DML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Update 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FBADA26-614D-4325-B34A-E8F87EDD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188D47-3455-4109-99B6-EB1BD6E7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2800" dirty="0"/>
              <a:t>Insert Command – Inserts values into the relation. Non values should be entered as Null.</a:t>
            </a:r>
            <a:endParaRPr lang="en-US" sz="3200" dirty="0"/>
          </a:p>
          <a:p>
            <a:pPr lvl="1"/>
            <a:r>
              <a:rPr lang="en-US" sz="2400" dirty="0"/>
              <a:t>Method 1 - Inserting Single records</a:t>
            </a:r>
            <a:endParaRPr lang="en-US" sz="2800" dirty="0"/>
          </a:p>
          <a:p>
            <a:pPr lvl="1"/>
            <a:r>
              <a:rPr lang="en-US" sz="2400" dirty="0"/>
              <a:t>Method 2 - Inserting Multiple records</a:t>
            </a:r>
            <a:endParaRPr lang="en-US" sz="2800" dirty="0"/>
          </a:p>
          <a:p>
            <a:pPr lvl="1"/>
            <a:r>
              <a:rPr lang="en-US" sz="2400" dirty="0"/>
              <a:t>Method 3 - Inserting Values for Specific attributes</a:t>
            </a:r>
            <a:endParaRPr lang="en-US" sz="2800" dirty="0"/>
          </a:p>
          <a:p>
            <a:pPr lvl="0"/>
            <a:r>
              <a:rPr lang="en-US" sz="2800" dirty="0"/>
              <a:t>Select Command – Selects tuple, domain values and various conditions can be applied during selection</a:t>
            </a:r>
            <a:endParaRPr lang="en-US" sz="3200" dirty="0"/>
          </a:p>
          <a:p>
            <a:pPr lvl="0"/>
            <a:r>
              <a:rPr lang="en-US" sz="2800" dirty="0"/>
              <a:t>Update Command – Modifies the content of the relation</a:t>
            </a:r>
            <a:endParaRPr lang="en-US" sz="3200" dirty="0"/>
          </a:p>
          <a:p>
            <a:pPr lvl="0"/>
            <a:r>
              <a:rPr lang="en-US" sz="2800" dirty="0"/>
              <a:t>Delete Command – Deletes the contents of the relation and conditions can be applied during deletion.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CDE6C0-B353-472F-A1A5-F022A508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AC65BA-F085-4F5F-A5C2-8D6D32B8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36015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Create table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create table student(name varchar2(15),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number(8), dept varchar2(5),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u="sng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Describe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NUMBER(8)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CC8136-7BD2-4707-883B-EDF2D864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7EF314-D0A7-458A-AFE0-D7009726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Alter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Add 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alter table student add regno number(15);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Table altered.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NUMBER(8)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REGNO                                              NUMBER(15)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3B7ADF2-E39F-4210-AAD5-D2F54834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7956A0-587C-4214-9C12-DA427B41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65322" cy="970450"/>
          </a:xfrm>
        </p:spPr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Alter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u="sng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Modify – Data Type and Attribute Size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Modify – Data Type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alter table student modify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varchar2(7);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Table altered.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VARCHAR2(7)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REGNO                                              NUMBER(15)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1CA803-945F-4A1F-AC21-4002AFC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1F9E85-5DF1-4378-9834-529E3091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65322" cy="970450"/>
          </a:xfrm>
        </p:spPr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7649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Alter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u="sng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Modify – Attribute Size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alter table student modify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varchar2(8);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Table altered.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VARCHAR2(8)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REGNO                                              NUMBER(15)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29E3ABF-AFC9-4FAA-AC04-C0A3E65C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2000AE7-201F-4195-82A1-D6E109A8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Insert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insert into student values('kalai','vt1001','cse','01-aug-2010',4001);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insert into student values('Pon','vt1002','cse','01-jul-2010',4002);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student;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            ROLLNO   DEPT  DOJ            REGNO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 -------- ----- --------- 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kalai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vt1001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01-AUG-10     4001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vt1002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01-JUL-10     4002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69322A-41AD-44D3-8E07-C15DB84A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37EB84-6A6A-4BC6-9921-B90FECAE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Alter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u="sng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Modify – Drop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MySQL&gt; alter table student drop column regno number(15);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Table altered.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VARCHAR2(8)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CD6013-7DE8-48D9-B231-A6185DF0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B08F49-5D9F-4760-89FD-0FF99F29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Truncate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truncate table student;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Table truncated.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student;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no rows selected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                                               VARCHAR2(15)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ROLLNO                                             VARCHAR2(8)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DEPT                                               VARCHAR2(5)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DOJ                                                DATE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REGNO                                              NUMBER(15)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C143F0-18AD-4596-A081-D161259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C2F540-C2C3-4E56-B9C6-ADDE2844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Drop Table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drop table student;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Table dropped.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student;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 * from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*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ORA-00942: table or view does not exist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desc student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ERROR: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ORA-04043: object student does not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AF47603-AD10-4170-8594-28ADF32F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77904F-2D43-417B-B9FD-F58267FD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65322" cy="405875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Database</a:t>
            </a:r>
          </a:p>
          <a:p>
            <a:pPr lvl="1" algn="just"/>
            <a:r>
              <a:rPr lang="en-US" dirty="0"/>
              <a:t>Collection of Interrelated Data</a:t>
            </a:r>
          </a:p>
          <a:p>
            <a:pPr algn="just"/>
            <a:r>
              <a:rPr lang="en-US" dirty="0"/>
              <a:t>Database Management Systems</a:t>
            </a:r>
          </a:p>
          <a:p>
            <a:pPr lvl="1" algn="just"/>
            <a:r>
              <a:rPr lang="en-US" dirty="0"/>
              <a:t>Set of programs used to manipulate database</a:t>
            </a:r>
          </a:p>
          <a:p>
            <a:pPr algn="just"/>
            <a:r>
              <a:rPr lang="en-US" dirty="0"/>
              <a:t>Relational Database</a:t>
            </a:r>
          </a:p>
          <a:p>
            <a:pPr lvl="1" algn="just"/>
            <a:r>
              <a:rPr lang="en-US" dirty="0"/>
              <a:t>A database structured to recognize relations between stored items of information.</a:t>
            </a:r>
          </a:p>
          <a:p>
            <a:pPr algn="just"/>
            <a:r>
              <a:rPr lang="en-US" dirty="0"/>
              <a:t>Table – Real World Object</a:t>
            </a:r>
          </a:p>
          <a:p>
            <a:pPr algn="just"/>
            <a:r>
              <a:rPr lang="en-US" dirty="0"/>
              <a:t>Attribute / Field – Properties if a Table</a:t>
            </a:r>
          </a:p>
          <a:p>
            <a:pPr algn="just"/>
            <a:r>
              <a:rPr lang="en-US" dirty="0"/>
              <a:t>Tuple / Record – an ordered set of data constituting a record</a:t>
            </a:r>
          </a:p>
          <a:p>
            <a:pPr algn="just"/>
            <a:r>
              <a:rPr lang="en-US" dirty="0"/>
              <a:t>Domain / Column – Set of all values of an attribute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893400-6675-49D6-8C71-4FDB66E7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DE7504-EE36-4D98-A8E2-AA850E0F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32450"/>
            <a:ext cx="8382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create table player(name varchar2(20), country varchar2(15), matches number(3), runs number(4),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number(2));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Table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Insert Command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Method 1 - Inserting Single records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insert into player values('sachin','india',98,999,9);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4E5C6BD-C570-4056-9919-35359B20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6D61FE-4350-4633-B765-05C5EC8A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56249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Method 2 - Inserting Multiple records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insert into player values('&amp;name','&amp;country',&amp;matches,&amp;runs,&amp;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value for name: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shewag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value for country: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value for matches: 15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value for runs: 750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value for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5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old   1: insert into player values('&amp;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name','&amp;country',&amp;matches,&amp;runs,&amp;jersy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   1: insert into player values('shewag','india',15,750,5)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880B27-9185-4DCA-8E27-B507028A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C6E285-1E61-4831-8C54-238E6358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MySQL&gt; 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value for name: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gilchrist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value for country: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australia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value for matches: 50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value for runs: 5000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value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3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old   1: insert into player values('&amp;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name','&amp;country',&amp;matches,&amp;runs,&amp;jersy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new   1: insert into player values('gilchrist','australia',50,5000,3)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D6B2B7D-DF1F-46F6-A422-4983AC9A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279DD33-F92B-4826-9EAD-A41ABC87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Method 3 - Inserting Values for selected attributes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MySQL&gt; insert into player(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name,country,matches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values('pathani','india',02);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DB51A3B-955C-44A9-A26C-F6762E76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AF03DC-8668-4878-A7F8-353D404A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32450"/>
            <a:ext cx="8763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Select Command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the overall contents (tuples) of the relation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                 COUNTRY            MATCHES       RUNS      JERSY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-------------------- --------------- ---------- ---------- 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sachin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98        999          9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shewag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15        750          5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gilchrist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australia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50       5000          3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pathani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 2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4 rows selected.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AB4AB00-DC63-4678-952F-067746A1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CAA25A-4663-44AD-84CE-AEE86FF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32450"/>
            <a:ext cx="7917268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domain values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name,country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from player;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                 COUNTRY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-------------------- ---------------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sachin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shewag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gilchrist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australia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pathani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4 rows selected.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F57B59-2C85-4FA0-A2C4-24C2C75F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D2A8BC-CED8-48F0-BBB5-89E9B7F2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values by avoiding repetitions and duplications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distinct country from player;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COUNTRY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australia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2E4CAB-B822-4979-9690-80ADD95F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CDC090-5EC6-429A-A0D3-885DCA0E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2450"/>
            <a:ext cx="8839200" cy="40587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based on conditions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where matches&gt;=40;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                 COUNTRY            MATCHES       RUNS      JERSY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-------------------- --------------- ---------- ---------- ----------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sachin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india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 98        999          9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gilchrist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australia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50       5000          3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2E8D32-4404-47DF-B65B-BBB1CE54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0ED423-4FBE-4E85-BB05-149F5DF4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domain values based on conditions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name,runs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from player where runs&gt;=1000;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NAME                       RUNS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-------------------- ----------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gilchrist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         5000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6DA318-3F63-4065-AB94-247160DA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7B8A58-4CA0-460F-B78C-E1372D2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05875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based on sorting in ascending order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order by matches;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based on sorting in ascending order by specifying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asc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order by matches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based on sorting in descending order by specifying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desc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order by matches desc;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based on sorting with both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desc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order by matches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country desc;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DCE1A1-6140-44D2-A3D8-EDEF7543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71572B-1025-4AED-ADF1-32331003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39578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0ED549-6BF7-4F80-9DC9-363F64A3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07669F-4E76-4D31-A72C-05902D36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by using string constants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whose name starts with ‘s’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where name like 's%';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whose 5 character name starts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with‘d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’ and ends with ‘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’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where name like 'd___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Selecting tuple values whose name has character ‘c’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* from player where name like '%c%';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Renaming domain name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MySQL&gt; select name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player,country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nation from player;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0E4AD9-D387-4DDF-A56F-5C181831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F1B7C5-A73F-4C4D-BE3D-60037EF7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450"/>
            <a:ext cx="8229600" cy="4058751"/>
          </a:xfrm>
        </p:spPr>
        <p:txBody>
          <a:bodyPr>
            <a:normAutofit/>
          </a:bodyPr>
          <a:lstStyle/>
          <a:p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Update Command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Change the runs as 10 whose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number is 10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MySQL&gt; update player set  runs=10 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Change the runs as 10 whose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number is 1null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MySQL&gt; update player set  runs=10 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null;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3 rows updated.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D55735-5309-4091-B947-89185EA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2E940B-B5B9-45B1-ACB7-182B14B5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32450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u="sng" dirty="0">
                <a:latin typeface="Courier New" pitchFamily="49" charset="0"/>
                <a:cs typeface="Courier New" pitchFamily="49" charset="0"/>
              </a:rPr>
              <a:t>Delete Command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Deleting based on conditions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MySQL&gt; delete from player where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jersy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null;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Deleting overall contents from the relation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MySQL&gt; delete from player;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MySQL&gt; select * from player;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no rows selected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E08D091-E579-465C-A93A-1287078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A95ED1-751C-4203-85BA-8C7284C8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Rename Table / Rename Attribute / Copy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458200" cy="4058751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copy a table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create table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Rename a column name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	alter table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rename column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old_name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new_name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600" b="1" dirty="0">
                <a:latin typeface="Courier New" pitchFamily="49" charset="0"/>
                <a:cs typeface="Courier New" pitchFamily="49" charset="0"/>
              </a:rPr>
              <a:t>Rename a table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	alter table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rename to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new_name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600" u="sng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600" u="sng" dirty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457200" indent="-58738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alter table student rename column branch to course; </a:t>
            </a:r>
          </a:p>
          <a:p>
            <a:pPr marL="457200" indent="-58738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Courier New" pitchFamily="49" charset="0"/>
                <a:cs typeface="Courier New" pitchFamily="49" charset="0"/>
              </a:rPr>
              <a:t>alter table student rename to students;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28D531-AB8F-479D-BF85-7319C7AC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54C4EE-5227-4FC9-A08D-16236240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Rename Table / Rename Attribute / Copy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sz="2800" b="1" dirty="0"/>
              <a:t>Grant Command 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	a. Granting privileges for a relation of   one user to be accessed from another user.</a:t>
            </a:r>
          </a:p>
          <a:p>
            <a:pPr algn="just">
              <a:buNone/>
            </a:pPr>
            <a:r>
              <a:rPr lang="en-US" sz="2800" dirty="0"/>
              <a:t>	b. Granting privilege privileges for a user to grant privilege for another user.</a:t>
            </a:r>
          </a:p>
          <a:p>
            <a:pPr lvl="0" algn="just"/>
            <a:r>
              <a:rPr lang="en-US" sz="2800" b="1" dirty="0"/>
              <a:t>Revoke Command</a:t>
            </a:r>
            <a:endParaRPr lang="en-US" sz="2800" dirty="0"/>
          </a:p>
          <a:p>
            <a:pPr lvl="1" algn="just"/>
            <a:r>
              <a:rPr lang="en-US" sz="2800" dirty="0"/>
              <a:t>Getting back the privileges given from a user.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BF85A21-AF5C-4558-BBD9-372E415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8DB2F5-F0EA-416D-9E0B-5BAE818E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NOT NULL Constraint:  Ensures that a column cannot have NULL value.</a:t>
            </a:r>
          </a:p>
          <a:p>
            <a:pPr algn="just"/>
            <a:r>
              <a:rPr lang="en-US" dirty="0"/>
              <a:t>DEFAULT Constraint: Provides a default value for a column when none is specified.</a:t>
            </a:r>
          </a:p>
          <a:p>
            <a:pPr algn="just"/>
            <a:r>
              <a:rPr lang="en-US" dirty="0"/>
              <a:t>UNIQUE Constraint: Ensures that all values in a column are different.</a:t>
            </a:r>
          </a:p>
          <a:p>
            <a:pPr algn="just"/>
            <a:r>
              <a:rPr lang="en-US" dirty="0"/>
              <a:t>PRIMARY Key: Uniquely identified each rows/records in a database table.</a:t>
            </a:r>
          </a:p>
          <a:p>
            <a:pPr algn="just"/>
            <a:r>
              <a:rPr lang="en-US" dirty="0"/>
              <a:t>FOREIGN Key: Uniquely identified a rows/records in any another database table.</a:t>
            </a:r>
          </a:p>
          <a:p>
            <a:pPr algn="just"/>
            <a:r>
              <a:rPr lang="en-US" dirty="0"/>
              <a:t>CHECK Constraint: The CHECK constraint ensures that all values in a column satisfy certain conditions.</a:t>
            </a:r>
          </a:p>
          <a:p>
            <a:pPr algn="just"/>
            <a:r>
              <a:rPr lang="en-US" dirty="0"/>
              <a:t>INDEX : Use to create and retrieve data from the database very quickly.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323F27-CD80-4A9E-AD80-C0830E44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9B2A382-9458-4F6B-B247-656D7E09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NOT 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2450"/>
            <a:ext cx="86106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create table acct(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acctno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number(5) not null, balance number(12,2) not null);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Table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desc acct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Name                                      Null?    Type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----------------------------------------- -------- ---------ACCTNO  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NOT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NULL NUMBER(5)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BALANCE         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NULL NUMBER(12,2)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acct values(1,1999.50);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21F0A98-1FBC-48BA-94CE-355E95D6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1C8764-F0E6-4FC6-845F-65FE608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NOT NULL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32450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SHOWS ERROR WHEN NULL VALUE IS INSERTED FOR BALANCE ATTRIBUTE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MySQL&gt; insert into acct values(null,1999.50);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insert into acct values(null,1999.50)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ORA-01400: cannot insert NULL into ("JUJO"."ACCT"."ACCTNO")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SHOWS ERROR WHEN NULL VALUE IS INSERTED FOR ACCTNO ATTRIBUTE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MySQL&gt; insert into acct values(1,null);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insert into acct values(1,null)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ORA-01400: cannot insert NULL into ("JUJO"."ACCT"."BALANCE")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F4FF4F-BA6F-4245-A53E-E00F1EA8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61FEA0A-793A-4767-BA16-B054C9D4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NOT 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Adding a Not Null constraint to existing table: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MODIFY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NOT NULL;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A1BDEDF-6513-4D4F-9F82-75E2239D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6D96808-E7FA-4E9A-9D15-2A70AD37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MySQL&gt; create table studs1(regno number(12),name varchar2(10),city varchar2(7), constraint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mynuique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unique(name));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Table created.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MySQL&gt; desc studs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REGNO                                              NUMBER(12)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NAME                                               VARCHAR2(10)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CITY                                               VARCHAR2(7)</a:t>
            </a: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222788-9056-49E7-A9E5-EAFBA0EC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C53A8C-98BC-486B-B8AD-7001E701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MySQL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3100" dirty="0"/>
              <a:t>String types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CHAR</a:t>
            </a:r>
            <a:r>
              <a:rPr lang="en-US" sz="2200" dirty="0">
                <a:solidFill>
                  <a:schemeClr val="tx1"/>
                </a:solidFill>
              </a:rPr>
              <a:t>(n) – fixed-length character data, n characters long Maximum length = 2000 bytes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VARCHAR2</a:t>
            </a:r>
            <a:r>
              <a:rPr lang="en-US" sz="2200" dirty="0">
                <a:solidFill>
                  <a:schemeClr val="tx1"/>
                </a:solidFill>
              </a:rPr>
              <a:t>(n) – variable length character data, maximum 4000 bytes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LONG</a:t>
            </a:r>
            <a:r>
              <a:rPr lang="en-US" sz="2200" dirty="0">
                <a:solidFill>
                  <a:schemeClr val="tx1"/>
                </a:solidFill>
              </a:rPr>
              <a:t> – variable-length character data, up to 4GB. Maximum 1 per table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Numeric types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NUMBER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p,q</a:t>
            </a:r>
            <a:r>
              <a:rPr lang="en-US" sz="2200" dirty="0">
                <a:solidFill>
                  <a:schemeClr val="tx1"/>
                </a:solidFill>
              </a:rPr>
              <a:t>) – general purpose numeric data type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INTEGER</a:t>
            </a:r>
            <a:r>
              <a:rPr lang="en-US" sz="2200" dirty="0">
                <a:solidFill>
                  <a:schemeClr val="tx1"/>
                </a:solidFill>
              </a:rPr>
              <a:t>(p) – signed integer, p digits wide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FLOAT</a:t>
            </a:r>
            <a:r>
              <a:rPr lang="en-US" sz="2200" dirty="0">
                <a:solidFill>
                  <a:schemeClr val="tx1"/>
                </a:solidFill>
              </a:rPr>
              <a:t>(p) – floating point in scientific notation with p binary digits precision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Date/time type</a:t>
            </a:r>
          </a:p>
          <a:p>
            <a:pPr lvl="1" algn="just">
              <a:lnSpc>
                <a:spcPct val="90000"/>
              </a:lnSpc>
            </a:pPr>
            <a:r>
              <a:rPr lang="en-US" sz="2200" u="sng" dirty="0">
                <a:solidFill>
                  <a:schemeClr val="tx1"/>
                </a:solidFill>
              </a:rPr>
              <a:t>DATE</a:t>
            </a:r>
            <a:r>
              <a:rPr lang="en-US" sz="2200" dirty="0">
                <a:solidFill>
                  <a:schemeClr val="tx1"/>
                </a:solidFill>
              </a:rPr>
              <a:t> – fixed-length date/time in </a:t>
            </a:r>
            <a:r>
              <a:rPr lang="en-US" sz="2200" dirty="0" err="1">
                <a:solidFill>
                  <a:schemeClr val="tx1"/>
                </a:solidFill>
              </a:rPr>
              <a:t>dd</a:t>
            </a:r>
            <a:r>
              <a:rPr lang="en-US" sz="2200" dirty="0">
                <a:solidFill>
                  <a:schemeClr val="tx1"/>
                </a:solidFill>
              </a:rPr>
              <a:t>-mm-</a:t>
            </a:r>
            <a:r>
              <a:rPr lang="en-US" sz="2200" dirty="0" err="1">
                <a:solidFill>
                  <a:schemeClr val="tx1"/>
                </a:solidFill>
              </a:rPr>
              <a:t>yy</a:t>
            </a:r>
            <a:r>
              <a:rPr lang="en-US" sz="2200" dirty="0">
                <a:solidFill>
                  <a:schemeClr val="tx1"/>
                </a:solidFill>
              </a:rPr>
              <a:t> form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5574CA9-CF60-4C44-8444-463E5937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8F418D-759E-4D29-A318-CA3C8D5B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32450"/>
            <a:ext cx="8458200" cy="40587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studs values(1001,'geetha','karai');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studs values(1002,'seetha','erode');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SHOWS ERROR WHEN NON UNIQUE VALUE IS INSERTED FOR NAME ATTRIBUTE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studs values(1003,'geetha','salem');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studs values(1003,'geetha','salem')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ORA-00001: unique constraint (JUJO.SYS_C003208) violated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8FECA8-6709-45E3-ACD9-C685C210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CB068A-C0D3-44BB-9E28-F44E8A9B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Adding Unique constraint to existing table: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ALTER TABLE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ADD CONSTRAINT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MyUniqueConstraint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UNIQUE(column1, column2...);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Drop Unique constraint from the table: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ALTER TABLE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DROP CONSTRAINT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MyUniqueConstraint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CEE5AD-66D3-4F34-AB22-0BAE4BE9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ADF283-2F7E-42EC-AD35-63C2CCD9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CUSTOMERS(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INT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NAME VARCHAR (20)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AGE INT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 CHAR (25) 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SALARY DECIMAL (18, 2) DEFAULT 5000.00,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PRIMARY KEY (ID)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578CDB-FD29-4BAA-8C27-BE17A361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3DD3F9C-8F5C-4D45-AC72-6593C8B6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DEFAULT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8153854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CUSTOMERS table has already been created, then to add a DFAULT constraint to SALARY column, you would </a:t>
            </a:r>
          </a:p>
          <a:p>
            <a:r>
              <a:rPr lang="en-US" dirty="0"/>
              <a:t>write a statement similar to the following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ALTER TABLE CUSTOMERS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MODIFY SALARY DECIMAL (18, 2) DEFAULT 5000.00;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A221343-7886-49D6-8094-A2F47BBB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BD43C1-3835-4CB3-BFA0-94AA5A77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CHECK CONSTRAINT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create table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(name varchar2(10) not null,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studid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varchar2(5),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degreelevel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varchar2(15), primary key(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studid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check(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degreelevel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in('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Bachelors','Masters','Doctorate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')));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Table created.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desc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Name                                      Null?    Type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----------------------------------------- -------- -------------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NAME                                      NOT NULL VARCHAR2(10)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STUDID                                    NOT NULL VARCHAR2(5)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DEGREELEVEL                                        VARCHAR2(15)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4A7842-F780-4C4D-A7BC-90DE2573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0293D9-3618-45DB-9CD1-4D2EA62E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CHECK CONSTRAINT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values('hannah',101,'Masters');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values('kumar',102,'Bachelors');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values('karthick',103,'Doctorate');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AA5AB5E-0C68-4ECE-B6BC-0551A480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56303A-873A-4FDC-A986-A807C484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CHECK CONSTRAINT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SHOWS ERROR WHEN WRONG VALUE IS INSERTED FOR DEGREELEVEL ATTRIBUTE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values('jensi',104,'Mastres');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values('jensi',104,'Mastres')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ERROR at line 1: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ORA-02290: check constraint (JUJO.SYS_C003210) violated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8ED764-95ED-411B-B6EA-1E3B35C8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74E2E73-0513-4AA7-9BAE-EE411DBC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Courier New" pitchFamily="49" charset="0"/>
                <a:cs typeface="Courier New" pitchFamily="49" charset="0"/>
              </a:rPr>
              <a:t>CHECK CONSTRAINT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insert into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values('jeni',104,'Bachelors');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 row created.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MySQL&gt; select * from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NAME       STUDI DEGREELEVEL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---------- ----- ---------------</a:t>
            </a:r>
          </a:p>
          <a:p>
            <a:pPr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hannah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101   Masters</a:t>
            </a:r>
          </a:p>
          <a:p>
            <a:pPr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kumar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102   Bachelors</a:t>
            </a:r>
          </a:p>
          <a:p>
            <a:pPr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karthick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103   Doctorate</a:t>
            </a:r>
          </a:p>
          <a:p>
            <a:pPr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jeni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104   Bachelors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2B2DF10-6085-4D9F-BE50-F2DC5A79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E68D65-9679-4E03-BD1C-4403D643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with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Primary Key:</a:t>
            </a:r>
          </a:p>
          <a:p>
            <a:pPr lvl="1"/>
            <a:r>
              <a:rPr lang="en-US" dirty="0"/>
              <a:t>Used to identify a record uniquely.</a:t>
            </a:r>
          </a:p>
          <a:p>
            <a:pPr lvl="1"/>
            <a:r>
              <a:rPr lang="en-US" dirty="0"/>
              <a:t>It is applied to any attribute</a:t>
            </a:r>
          </a:p>
          <a:p>
            <a:pPr lvl="1"/>
            <a:r>
              <a:rPr lang="en-US" dirty="0"/>
              <a:t>Value of a primary key should not be null and should not be repeated again in the domain.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Syntax:</a:t>
            </a:r>
          </a:p>
          <a:p>
            <a:pPr lvl="1"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(attribute_name1 </a:t>
            </a:r>
            <a:r>
              <a:rPr lang="en-US" dirty="0" err="1"/>
              <a:t>data_type</a:t>
            </a:r>
            <a:r>
              <a:rPr lang="en-US" dirty="0"/>
              <a:t> primary key, attribute_name2 </a:t>
            </a:r>
            <a:r>
              <a:rPr lang="en-US" dirty="0" err="1"/>
              <a:t>data_type</a:t>
            </a:r>
            <a:r>
              <a:rPr lang="en-US" dirty="0"/>
              <a:t>);</a:t>
            </a:r>
          </a:p>
          <a:p>
            <a:pPr lvl="1">
              <a:buNone/>
            </a:pPr>
            <a:r>
              <a:rPr lang="en-US" dirty="0"/>
              <a:t>Or</a:t>
            </a:r>
          </a:p>
          <a:p>
            <a:pPr lvl="1">
              <a:buNone/>
            </a:pPr>
            <a:r>
              <a:rPr lang="en-US" dirty="0"/>
              <a:t>  create table </a:t>
            </a:r>
            <a:r>
              <a:rPr lang="en-US" dirty="0" err="1"/>
              <a:t>table_name</a:t>
            </a:r>
            <a:r>
              <a:rPr lang="en-US" dirty="0"/>
              <a:t>(attribute_name1 </a:t>
            </a:r>
            <a:r>
              <a:rPr lang="en-US" dirty="0" err="1"/>
              <a:t>data_type</a:t>
            </a:r>
            <a:r>
              <a:rPr lang="en-US" dirty="0"/>
              <a:t>, attribute_name2 </a:t>
            </a:r>
            <a:r>
              <a:rPr lang="en-US" dirty="0" err="1"/>
              <a:t>data_type</a:t>
            </a:r>
            <a:r>
              <a:rPr lang="en-US" dirty="0"/>
              <a:t>, primary key(attribute_name1));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0E293B-1399-43BB-B259-3AE04364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500A2B-3F52-487F-979D-A32E4D9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7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create table student(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regno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number(5) primary key, name varchar2(15),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number(8), dept varchar2(5),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doj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algn="just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create table student(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regno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number(5), name varchar2(15),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number(8), dept varchar2(5),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doj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date, primary key(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regno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));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782A39-6E7D-4607-86D8-3F0F7123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B18411-4226-4300-8C92-3A765450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3100" dirty="0"/>
              <a:t>Catalog</a:t>
            </a:r>
            <a:r>
              <a:rPr lang="en-US" dirty="0"/>
              <a:t>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A set of schemas that constitute the description of a database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Schema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The structure that contains descriptions of objects created by a user (base tables, views, constraints)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Data Definition Language (DDL)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Commands that define a database, including creating, altering, and dropping tables and establishing constraints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Data Manipulation Language (DML)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Commands that maintain and query a database</a:t>
            </a:r>
          </a:p>
          <a:p>
            <a:pPr algn="just">
              <a:lnSpc>
                <a:spcPct val="90000"/>
              </a:lnSpc>
            </a:pPr>
            <a:r>
              <a:rPr lang="en-US" sz="3100" dirty="0"/>
              <a:t>Data Control Language (DCL)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Commands that control a database, including administering privileges and committing data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D89241-5468-4BDB-ABBB-8F30E542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49CA73-CCB1-4DF5-81BD-F56AF011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MySQL&gt; 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constraint pk primary key(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attribute_name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3E2673-BDCF-424F-9AF3-734E38E9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00DAEDA-DA3F-4033-90D1-A55A0DF4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MySQL&gt; 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drop primary key;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MySQL&gt; 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drop pk;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the user defined name given to primary key constraint.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4E8F514-023E-4E1F-B9AD-48A36894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89885BE-78D4-4944-9F93-02691B05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– customer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CUSTOMERS(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INT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NAME VARCHAR (20)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AGE INT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ADDRESS CHAR (25) 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SALARY DECIMAL (18, 2),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PRIMARY KEY (ID)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8EF86B-37A0-4FCF-9697-4A460F0E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7E94D3-5BA7-4BA9-84AF-29B576D7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– orders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ORDERS (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INT NOT NULL,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DATE DATETIME,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CUSTOMER_ID INT references CUSTOMERS(ID),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AMOUNT double,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PRIMARY KEY (ID)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43ED47-9039-4506-9466-27F488B2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10F205-F8FA-420C-9064-1343E026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syntax for adding a constraint to the existing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MySQL&gt; alter table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constraint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attribute_name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26CCA7-014B-413F-AB9F-EC7B894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AAF43B-3DA7-436F-9010-9AB5D7B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syntax for dropping a constraint from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MySQL&gt; drop constraint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E8FC0E6-9717-4B07-8CED-74687BBF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F49E1-65EB-4C3C-9A45-8BD26FBC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="" xmlns:a16="http://schemas.microsoft.com/office/drawing/2014/main" id="{C6EFEF1B-DF1C-4B37-BAA5-EA3F4A18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95600"/>
            <a:ext cx="8229600" cy="1143000"/>
          </a:xfrm>
        </p:spPr>
        <p:txBody>
          <a:bodyPr/>
          <a:lstStyle/>
          <a:p>
            <a:r>
              <a:rPr lang="en-US" altLang="en-US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1EFB32-01A0-47B0-AA14-1E8D044F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04B7E0-43E5-4963-A8C6-2A3F664A8270}" type="slidenum">
              <a:rPr lang="en-US" altLang="en-US">
                <a:solidFill>
                  <a:srgbClr val="898989"/>
                </a:solidFill>
              </a:rPr>
              <a:pPr eaLnBrk="1" hangingPunct="1"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4ADD6D4-391E-4813-B137-811E8053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M. Premalatha, SCOPE, VIT, Chennai</a:t>
            </a:r>
          </a:p>
        </p:txBody>
      </p:sp>
    </p:spTree>
    <p:extLst>
      <p:ext uri="{BB962C8B-B14F-4D97-AF65-F5344CB8AC3E}">
        <p14:creationId xmlns:p14="http://schemas.microsoft.com/office/powerpoint/2010/main" val="230456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7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6200"/>
            <a:ext cx="9156720" cy="67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367DD3-C8E9-49D3-BE04-275B0DF7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548D88-1CAF-40F9-9CB5-04967822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</a:rPr>
              <a:t>MySQL: DDL Commands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31" y="1602324"/>
            <a:ext cx="7765322" cy="497315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Create table</a:t>
            </a:r>
          </a:p>
          <a:p>
            <a:r>
              <a:rPr lang="en-US" sz="1800" dirty="0">
                <a:solidFill>
                  <a:schemeClr val="tx1"/>
                </a:solidFill>
              </a:rPr>
              <a:t>Describe</a:t>
            </a:r>
          </a:p>
          <a:p>
            <a:r>
              <a:rPr lang="en-US" sz="1800" dirty="0">
                <a:solidFill>
                  <a:schemeClr val="tx1"/>
                </a:solidFill>
              </a:rPr>
              <a:t>Alter table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Attribute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Constraints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Rename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Table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Attribute name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0EC995C-6BE5-4C42-911B-A8F21E2C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Prof. M. </a:t>
            </a:r>
            <a:r>
              <a:rPr lang="en-US" dirty="0" err="1"/>
              <a:t>Premalatha</a:t>
            </a:r>
            <a:r>
              <a:rPr lang="en-US" dirty="0"/>
              <a:t>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1E2AA8-AEC9-4952-8F0F-BB1C4AF5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</a:rPr>
              <a:t>MySQL: DDL Commands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31" y="1602324"/>
            <a:ext cx="7765322" cy="4973150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Modify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Data type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Size of attribute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Constraints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Drop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Attribute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Constraints</a:t>
            </a:r>
          </a:p>
          <a:p>
            <a:r>
              <a:rPr lang="en-US" sz="1800" dirty="0">
                <a:solidFill>
                  <a:schemeClr val="tx1"/>
                </a:solidFill>
              </a:rPr>
              <a:t>Truncate table</a:t>
            </a:r>
          </a:p>
          <a:p>
            <a:r>
              <a:rPr lang="en-US" sz="1800" dirty="0">
                <a:solidFill>
                  <a:schemeClr val="tx1"/>
                </a:solidFill>
              </a:rPr>
              <a:t>Drop table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0EC995C-6BE5-4C42-911B-A8F21E2C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Prof. M. </a:t>
            </a:r>
            <a:r>
              <a:rPr lang="en-US" dirty="0" err="1"/>
              <a:t>Premalatha</a:t>
            </a:r>
            <a:r>
              <a:rPr lang="en-US" dirty="0"/>
              <a:t>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A4DA47-A9B2-443A-B6A6-DCABB76D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algn="just"/>
            <a:r>
              <a:rPr lang="en-US" sz="2800" dirty="0"/>
              <a:t>Create Table – Creates a relation with its properties named attributes</a:t>
            </a:r>
            <a:endParaRPr lang="en-US" sz="3200" dirty="0"/>
          </a:p>
          <a:p>
            <a:pPr lvl="0" algn="just"/>
            <a:r>
              <a:rPr lang="en-US" sz="2800" dirty="0"/>
              <a:t>Describe Table – Views the structure of the relation with the data type of each attributes with their maximum memory size it can hold</a:t>
            </a:r>
            <a:endParaRPr lang="en-US" sz="3200" dirty="0"/>
          </a:p>
          <a:p>
            <a:pPr lvl="0" algn="just"/>
            <a:r>
              <a:rPr lang="en-US" sz="2800" dirty="0"/>
              <a:t>Alter Table – Alters the structure of the relation</a:t>
            </a:r>
            <a:endParaRPr lang="en-US" sz="3200" dirty="0"/>
          </a:p>
          <a:p>
            <a:pPr lvl="1" algn="just"/>
            <a:r>
              <a:rPr lang="en-US" sz="2400" dirty="0"/>
              <a:t>Add – Adds a new attribute</a:t>
            </a:r>
            <a:endParaRPr lang="en-US" sz="2800" dirty="0"/>
          </a:p>
          <a:p>
            <a:pPr lvl="1" algn="just"/>
            <a:r>
              <a:rPr lang="en-US" sz="2400" dirty="0"/>
              <a:t>Modify – Changes the data type and size of an attribute</a:t>
            </a:r>
            <a:endParaRPr lang="en-US" sz="2800" dirty="0"/>
          </a:p>
          <a:p>
            <a:pPr lvl="1" algn="just"/>
            <a:r>
              <a:rPr lang="en-US" sz="2400" dirty="0"/>
              <a:t>Drop – Deletes an attribute</a:t>
            </a:r>
            <a:endParaRPr lang="en-US" sz="2800" dirty="0"/>
          </a:p>
          <a:p>
            <a:pPr lvl="0" algn="just"/>
            <a:r>
              <a:rPr lang="en-US" sz="2800" dirty="0"/>
              <a:t>Truncate Table – Deletes the over all contents of the relation. Structure remains</a:t>
            </a:r>
            <a:endParaRPr lang="en-US" sz="3200" dirty="0"/>
          </a:p>
          <a:p>
            <a:pPr lvl="0" algn="just"/>
            <a:r>
              <a:rPr lang="en-US" sz="2800" dirty="0"/>
              <a:t>Drop Table - Deletes the over all contents of the relation along with the structure.</a:t>
            </a:r>
            <a:endParaRPr lang="en-US" sz="3200" dirty="0"/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C2D9E7-3D67-45AE-9A93-64073609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M. Premalatha, SCOPE, VIT, Chennai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E80AD5-1263-491F-AA72-072D57E1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5F-8DEA-45F3-AC2B-1D7D467794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2" ma:contentTypeDescription="Create a new document." ma:contentTypeScope="" ma:versionID="6c9ac33c9a6f2d3f06840e023ddfcbe3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3ed5573f357102af4ad00723061e2bcd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48D8F1-82FD-4392-BC26-5F8659767F6F}"/>
</file>

<file path=customXml/itemProps2.xml><?xml version="1.0" encoding="utf-8"?>
<ds:datastoreItem xmlns:ds="http://schemas.openxmlformats.org/officeDocument/2006/customXml" ds:itemID="{56437698-91E7-436B-97C0-D9F1C8F81C77}"/>
</file>

<file path=customXml/itemProps3.xml><?xml version="1.0" encoding="utf-8"?>
<ds:datastoreItem xmlns:ds="http://schemas.openxmlformats.org/officeDocument/2006/customXml" ds:itemID="{8BD33B2D-E85C-4248-8BED-381BAD0455A0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332</TotalTime>
  <Words>2108</Words>
  <Application>Microsoft Office PowerPoint</Application>
  <PresentationFormat>On-screen Show (4:3)</PresentationFormat>
  <Paragraphs>686</Paragraphs>
  <Slides>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Slate</vt:lpstr>
      <vt:lpstr>MySQL DDL and DML</vt:lpstr>
      <vt:lpstr>Introduction</vt:lpstr>
      <vt:lpstr>Introduction</vt:lpstr>
      <vt:lpstr>MySQL Data types</vt:lpstr>
      <vt:lpstr>MySQL Environment</vt:lpstr>
      <vt:lpstr>PowerPoint Presentation</vt:lpstr>
      <vt:lpstr>MySQL: DDL Commands</vt:lpstr>
      <vt:lpstr>MySQL: DDL Commands</vt:lpstr>
      <vt:lpstr>DDL - Explanation</vt:lpstr>
      <vt:lpstr>MySQL: DML Commands</vt:lpstr>
      <vt:lpstr>DML - Explanation</vt:lpstr>
      <vt:lpstr>DDL - EXAMPLE</vt:lpstr>
      <vt:lpstr>DDL - EXAMPLE</vt:lpstr>
      <vt:lpstr>DDL - EXAMPLE</vt:lpstr>
      <vt:lpstr>DDL - EXAMPLE</vt:lpstr>
      <vt:lpstr>EXAMPLE – Insert Command</vt:lpstr>
      <vt:lpstr>DDL - EXAMPLE</vt:lpstr>
      <vt:lpstr>DDL - EXAMPLE</vt:lpstr>
      <vt:lpstr>DDL - EXAMPLE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DML - Explanation</vt:lpstr>
      <vt:lpstr>Rename Table / Rename Attribute / Copy a Table</vt:lpstr>
      <vt:lpstr>Rename Table / Rename Attribute / Copy a Table</vt:lpstr>
      <vt:lpstr>MySQL CONSTRAINTS</vt:lpstr>
      <vt:lpstr>NOT NULL CONSTRAINT</vt:lpstr>
      <vt:lpstr>NOT NULL CONSTRAINT</vt:lpstr>
      <vt:lpstr>NOT NULL CONSTRAINT</vt:lpstr>
      <vt:lpstr>UNIQUE CONSTRAINT</vt:lpstr>
      <vt:lpstr>UNIQUE CONSTRAINT</vt:lpstr>
      <vt:lpstr>UNIQUE CONSTRAINT</vt:lpstr>
      <vt:lpstr>DEFAULT CONSTRAINT</vt:lpstr>
      <vt:lpstr>ADD DEFAULT CONSTRAINT</vt:lpstr>
      <vt:lpstr>CHECK CONSTRAINT</vt:lpstr>
      <vt:lpstr>CHECK CONSTRAINT</vt:lpstr>
      <vt:lpstr>CHECK CONSTRAINT</vt:lpstr>
      <vt:lpstr>CHECK CONSTRAINT</vt:lpstr>
      <vt:lpstr>Create table with Primary Key</vt:lpstr>
      <vt:lpstr>Example</vt:lpstr>
      <vt:lpstr>Add primary key</vt:lpstr>
      <vt:lpstr>Drop primary key</vt:lpstr>
      <vt:lpstr>Foreign Key – customer table</vt:lpstr>
      <vt:lpstr>Foreign Key – orders table</vt:lpstr>
      <vt:lpstr>Common syntax for adding a constraint to the existing table</vt:lpstr>
      <vt:lpstr>Common syntax for dropping a constraint from a table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INTRODUCTION</dc:title>
  <dc:creator>Administrator</dc:creator>
  <cp:lastModifiedBy>Windows User</cp:lastModifiedBy>
  <cp:revision>131</cp:revision>
  <dcterms:created xsi:type="dcterms:W3CDTF">2015-01-04T17:18:17Z</dcterms:created>
  <dcterms:modified xsi:type="dcterms:W3CDTF">2020-07-04T18:27:58Z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