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43.xml" ContentType="application/vnd.openxmlformats-officedocument.presentationml.slide+xml"/>
  <Override PartName="/ppt/slides/slide11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4.xml" ContentType="application/vnd.openxmlformats-officedocument.presentationml.slide+xml"/>
  <Override PartName="/ppt/slides/slide48.xml" ContentType="application/vnd.openxmlformats-officedocument.presentationml.slide+xml"/>
  <Override PartName="/ppt/slides/slide50.xml" ContentType="application/vnd.openxmlformats-officedocument.presentationml.slide+xml"/>
  <Override PartName="/ppt/slides/slide47.xml" ContentType="application/vnd.openxmlformats-officedocument.presentationml.slide+xml"/>
  <Override PartName="/ppt/slides/slide4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3" r:id="rId1"/>
  </p:sldMasterIdLst>
  <p:notesMasterIdLst>
    <p:notesMasterId r:id="rId52"/>
  </p:notesMasterIdLst>
  <p:sldIdLst>
    <p:sldId id="488" r:id="rId2"/>
    <p:sldId id="543" r:id="rId3"/>
    <p:sldId id="544" r:id="rId4"/>
    <p:sldId id="545" r:id="rId5"/>
    <p:sldId id="546" r:id="rId6"/>
    <p:sldId id="547" r:id="rId7"/>
    <p:sldId id="548" r:id="rId8"/>
    <p:sldId id="549" r:id="rId9"/>
    <p:sldId id="550" r:id="rId10"/>
    <p:sldId id="551" r:id="rId11"/>
    <p:sldId id="552" r:id="rId12"/>
    <p:sldId id="553" r:id="rId13"/>
    <p:sldId id="554" r:id="rId14"/>
    <p:sldId id="555" r:id="rId15"/>
    <p:sldId id="556" r:id="rId16"/>
    <p:sldId id="557" r:id="rId17"/>
    <p:sldId id="558" r:id="rId18"/>
    <p:sldId id="559" r:id="rId19"/>
    <p:sldId id="560" r:id="rId20"/>
    <p:sldId id="561" r:id="rId21"/>
    <p:sldId id="562" r:id="rId22"/>
    <p:sldId id="563" r:id="rId23"/>
    <p:sldId id="564" r:id="rId24"/>
    <p:sldId id="565" r:id="rId25"/>
    <p:sldId id="566" r:id="rId26"/>
    <p:sldId id="567" r:id="rId27"/>
    <p:sldId id="568" r:id="rId28"/>
    <p:sldId id="569" r:id="rId29"/>
    <p:sldId id="570" r:id="rId30"/>
    <p:sldId id="571" r:id="rId31"/>
    <p:sldId id="572" r:id="rId32"/>
    <p:sldId id="573" r:id="rId33"/>
    <p:sldId id="574" r:id="rId34"/>
    <p:sldId id="575" r:id="rId35"/>
    <p:sldId id="576" r:id="rId36"/>
    <p:sldId id="577" r:id="rId37"/>
    <p:sldId id="578" r:id="rId38"/>
    <p:sldId id="579" r:id="rId39"/>
    <p:sldId id="580" r:id="rId40"/>
    <p:sldId id="581" r:id="rId41"/>
    <p:sldId id="582" r:id="rId42"/>
    <p:sldId id="583" r:id="rId43"/>
    <p:sldId id="584" r:id="rId44"/>
    <p:sldId id="585" r:id="rId45"/>
    <p:sldId id="586" r:id="rId46"/>
    <p:sldId id="587" r:id="rId47"/>
    <p:sldId id="588" r:id="rId48"/>
    <p:sldId id="589" r:id="rId49"/>
    <p:sldId id="590" r:id="rId50"/>
    <p:sldId id="591" r:id="rId5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70" autoAdjust="0"/>
    <p:restoredTop sz="80200" autoAdjust="0"/>
  </p:normalViewPr>
  <p:slideViewPr>
    <p:cSldViewPr>
      <p:cViewPr>
        <p:scale>
          <a:sx n="67" d="100"/>
          <a:sy n="67" d="100"/>
        </p:scale>
        <p:origin x="-1242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2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openxmlformats.org/officeDocument/2006/relationships/customXml" Target="../customXml/item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ustomXml" Target="../customXml/item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5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0B82EF1-3ED9-4A7B-8118-47B93C2307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054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 bwMode="auto">
          <a:xfrm>
            <a:off x="0" y="0"/>
            <a:ext cx="9144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/>
          <a:lstStyle>
            <a:lvl1pPr marL="0" indent="0" algn="ctr">
              <a:buNone/>
              <a:defRPr sz="2800" b="1" baseline="0">
                <a:solidFill>
                  <a:srgbClr val="FFCC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9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56350"/>
            <a:ext cx="4343400" cy="365125"/>
          </a:xfrm>
        </p:spPr>
        <p:txBody>
          <a:bodyPr/>
          <a:lstStyle>
            <a:lvl1pPr>
              <a:defRPr cap="none" smtClean="0"/>
            </a:lvl1pPr>
          </a:lstStyle>
          <a:p>
            <a:pPr>
              <a:defRPr/>
            </a:pPr>
            <a:r>
              <a:rPr lang="en-US"/>
              <a:t>Dr Shridevi.S, VIT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39902-4CE9-47A8-9983-3CAA21A1DD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 rotWithShape="1">
          <a:gsLst>
            <a:gs pos="0">
              <a:srgbClr val="383838"/>
            </a:gs>
            <a:gs pos="31000">
              <a:srgbClr val="000000"/>
            </a:gs>
            <a:gs pos="88000">
              <a:srgbClr val="002060"/>
            </a:gs>
            <a:gs pos="100000">
              <a:srgbClr val="0000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B0B3F-5106-4026-859F-407D568CE7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09600" y="6356350"/>
            <a:ext cx="3657600" cy="365125"/>
          </a:xfrm>
        </p:spPr>
        <p:txBody>
          <a:bodyPr/>
          <a:lstStyle>
            <a:lvl1pPr>
              <a:defRPr cap="none" smtClean="0"/>
            </a:lvl1pPr>
          </a:lstStyle>
          <a:p>
            <a:pPr>
              <a:defRPr/>
            </a:pPr>
            <a:r>
              <a:rPr lang="en-US"/>
              <a:t>Dr Shridevi.S, VIT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5D26A-2AC9-4299-9C8A-1BD95C4A86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3733800" cy="574675"/>
          </a:xfrm>
        </p:spPr>
        <p:txBody>
          <a:bodyPr anchor="b"/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200"/>
            <a:ext cx="3733800" cy="574675"/>
          </a:xfrm>
        </p:spPr>
        <p:txBody>
          <a:bodyPr anchor="b"/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>
          <a:xfrm>
            <a:off x="609600" y="6356350"/>
            <a:ext cx="3657600" cy="365125"/>
          </a:xfrm>
        </p:spPr>
        <p:txBody>
          <a:bodyPr/>
          <a:lstStyle>
            <a:lvl1pPr>
              <a:defRPr cap="none" smtClean="0"/>
            </a:lvl1pPr>
          </a:lstStyle>
          <a:p>
            <a:pPr>
              <a:defRPr/>
            </a:pPr>
            <a:r>
              <a:rPr lang="en-US"/>
              <a:t>Dr Shridevi.S, VIT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23BC68-347B-46DB-8BA3-353D36F833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01000" cy="7921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56350"/>
            <a:ext cx="3429000" cy="365125"/>
          </a:xfrm>
        </p:spPr>
        <p:txBody>
          <a:bodyPr/>
          <a:lstStyle>
            <a:lvl1pPr>
              <a:defRPr sz="800" cap="none" dirty="0" err="1" smtClean="0"/>
            </a:lvl1pPr>
          </a:lstStyle>
          <a:p>
            <a:pPr>
              <a:defRPr/>
            </a:pPr>
            <a:r>
              <a:rPr lang="en-US"/>
              <a:t>Dr Shridevi.S, VIT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72E41-7F32-45EE-B299-A440B560D7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56350"/>
            <a:ext cx="3352800" cy="365125"/>
          </a:xfrm>
        </p:spPr>
        <p:txBody>
          <a:bodyPr/>
          <a:lstStyle>
            <a:lvl1pPr>
              <a:defRPr cap="none" smtClean="0"/>
            </a:lvl1pPr>
          </a:lstStyle>
          <a:p>
            <a:pPr>
              <a:defRPr/>
            </a:pPr>
            <a:r>
              <a:rPr lang="en-US"/>
              <a:t>Dr Shridevi.S, VIT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372B0-DB53-41BA-A8A4-E10E4FE722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383838"/>
            </a:gs>
            <a:gs pos="31000">
              <a:srgbClr val="000000"/>
            </a:gs>
            <a:gs pos="87511">
              <a:srgbClr val="002060"/>
            </a:gs>
            <a:gs pos="100000">
              <a:srgbClr val="0000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horizon.pn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cap="none" spc="60" baseline="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Dr Shridevi.S, VIT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F406C63D-FA43-486B-8505-4111C5BA64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spc="50">
          <a:solidFill>
            <a:srgbClr val="FFC000"/>
          </a:solidFill>
          <a:latin typeface="Arial Black" panose="020B0A04020102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C000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C000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C000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C000"/>
          </a:solidFill>
          <a:latin typeface="Arial Black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3200" kern="1200" spc="3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Arial Narrow" pitchFamily="34" charset="0"/>
        <a:buChar char="─"/>
        <a:defRPr sz="2800" kern="1200" spc="30">
          <a:solidFill>
            <a:srgbClr val="FFFFCC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sz="2400" kern="1200" spc="30">
          <a:solidFill>
            <a:schemeClr val="tx1"/>
          </a:solidFill>
          <a:latin typeface="+mn-lt"/>
          <a:ea typeface="+mn-ea"/>
          <a:cs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2000" kern="1200" spc="30">
          <a:solidFill>
            <a:schemeClr val="tx1"/>
          </a:solidFill>
          <a:latin typeface="+mn-lt"/>
          <a:ea typeface="+mn-ea"/>
          <a:cs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ample.org/employee" TargetMode="External"/><Relationship Id="rId2" Type="http://schemas.openxmlformats.org/officeDocument/2006/relationships/hyperlink" Target="http://www.w3.org/2001/XMLSchem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2000/10/XMLSchem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2001/XMLSchema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mailto:tom.peter@gmail.com" TargetMode="External"/><Relationship Id="rId2" Type="http://schemas.openxmlformats.org/officeDocument/2006/relationships/hyperlink" Target="http://www.w3.org/2001/XMLSchema-instanc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sam.johan@gmail.com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2001/XMLSchema" TargetMode="Externa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2001/XMLSchema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52600"/>
            <a:ext cx="8229600" cy="4419600"/>
          </a:xfrm>
        </p:spPr>
        <p:txBody>
          <a:bodyPr/>
          <a:lstStyle/>
          <a:p>
            <a:pPr algn="ctr">
              <a:defRPr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800" dirty="0">
                <a:latin typeface="Times New Roman" pitchFamily="18" charset="0"/>
                <a:cs typeface="Times New Roman" pitchFamily="18" charset="0"/>
              </a:rPr>
            </a:b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800" dirty="0">
                <a:latin typeface="Times New Roman" pitchFamily="18" charset="0"/>
                <a:cs typeface="Times New Roman" pitchFamily="18" charset="0"/>
              </a:rPr>
            </a:br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XML Schema</a:t>
            </a:r>
            <a:br>
              <a:rPr lang="en-IN" sz="3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200" b="1" dirty="0">
                <a:latin typeface="Times New Roman" pitchFamily="18" charset="0"/>
                <a:cs typeface="Times New Roman" pitchFamily="18" charset="0"/>
              </a:rPr>
            </a:br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By</a:t>
            </a:r>
            <a:br>
              <a:rPr lang="en-IN" sz="3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Dr </a:t>
            </a:r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Shridevi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S,</a:t>
            </a:r>
            <a:br>
              <a:rPr lang="en-IN" sz="2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Associate Professor,</a:t>
            </a:r>
            <a:br>
              <a:rPr lang="en-IN" sz="2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SCOPE, VIT</a:t>
            </a:r>
            <a:br>
              <a:rPr lang="en-IN" sz="2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800" dirty="0">
                <a:latin typeface="Times New Roman" pitchFamily="18" charset="0"/>
                <a:cs typeface="Times New Roman" pitchFamily="18" charset="0"/>
              </a:rPr>
            </a:b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450850"/>
            <a:ext cx="269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8B427A8-0F33-48D4-A37C-3A54A5E5CCBB}" type="slidenum">
              <a:rPr lang="en-US" smtClean="0">
                <a:latin typeface="Arial" pitchFamily="34" charset="0"/>
              </a:rPr>
              <a:pPr/>
              <a:t>1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0" y="-760413"/>
            <a:ext cx="2362200" cy="1674813"/>
          </a:xfrm>
        </p:spPr>
        <p:txBody>
          <a:bodyPr wrap="square" lIns="0" tIns="13335" rIns="0" bIns="0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lang="en-IN" spc="-55" dirty="0" smtClean="0"/>
              <a:t/>
            </a:r>
            <a:br>
              <a:rPr lang="en-IN" spc="-55" dirty="0" smtClean="0"/>
            </a:br>
            <a:r>
              <a:rPr lang="en-IN" spc="-55" dirty="0" smtClean="0"/>
              <a:t/>
            </a:r>
            <a:br>
              <a:rPr lang="en-IN" spc="-55" dirty="0" smtClean="0"/>
            </a:br>
            <a:r>
              <a:rPr spc="-55" dirty="0" smtClean="0"/>
              <a:t>X</a:t>
            </a:r>
            <a:r>
              <a:rPr spc="-5" dirty="0" smtClean="0"/>
              <a:t>SD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35013" y="1676400"/>
            <a:ext cx="7799387" cy="2924175"/>
          </a:xfrm>
          <a:prstGeom prst="rect">
            <a:avLst/>
          </a:prstGeom>
        </p:spPr>
        <p:txBody>
          <a:bodyPr lIns="0" tIns="13335" rIns="0" bIns="0">
            <a:spAutoFit/>
          </a:bodyPr>
          <a:lstStyle/>
          <a:p>
            <a:pPr marL="355600" indent="-342900">
              <a:spcBef>
                <a:spcPts val="100"/>
              </a:spcBef>
              <a:buFont typeface="Arial" pitchFamily="34" charset="0"/>
              <a:buChar char="•"/>
              <a:tabLst>
                <a:tab pos="354013" algn="l"/>
                <a:tab pos="355600" algn="l"/>
              </a:tabLst>
            </a:pPr>
            <a:r>
              <a:rPr lang="en-US" sz="2000" dirty="0">
                <a:latin typeface="Carlito"/>
                <a:ea typeface="Carlito"/>
                <a:cs typeface="Carlito"/>
              </a:rPr>
              <a:t>The XSD structure starts with the root element  named “schema”</a:t>
            </a:r>
          </a:p>
          <a:p>
            <a:pPr marL="355600" indent="-342900">
              <a:spcBef>
                <a:spcPts val="688"/>
              </a:spcBef>
              <a:tabLst>
                <a:tab pos="354013" algn="l"/>
                <a:tab pos="355600" algn="l"/>
              </a:tabLst>
            </a:pPr>
            <a:r>
              <a:rPr lang="en-US" sz="2000" dirty="0">
                <a:latin typeface="Carlito"/>
                <a:ea typeface="Carlito"/>
                <a:cs typeface="Carlito"/>
              </a:rPr>
              <a:t>&lt;</a:t>
            </a:r>
            <a:r>
              <a:rPr lang="en-US" sz="2000" dirty="0" err="1">
                <a:latin typeface="Carlito"/>
                <a:ea typeface="Carlito"/>
                <a:cs typeface="Carlito"/>
              </a:rPr>
              <a:t>xs:schema</a:t>
            </a:r>
            <a:r>
              <a:rPr lang="en-US" sz="2000" dirty="0">
                <a:latin typeface="Carlito"/>
                <a:ea typeface="Carlito"/>
                <a:cs typeface="Carlito"/>
              </a:rPr>
              <a:t>&gt;&lt;/</a:t>
            </a:r>
            <a:r>
              <a:rPr lang="en-US" sz="2000" dirty="0" err="1">
                <a:latin typeface="Carlito"/>
                <a:ea typeface="Carlito"/>
                <a:cs typeface="Carlito"/>
              </a:rPr>
              <a:t>xs:schema</a:t>
            </a:r>
            <a:r>
              <a:rPr lang="en-US" sz="2000" dirty="0">
                <a:latin typeface="Carlito"/>
                <a:ea typeface="Carlito"/>
                <a:cs typeface="Carlito"/>
              </a:rPr>
              <a:t>&gt;</a:t>
            </a:r>
          </a:p>
          <a:p>
            <a:pPr marL="355600" indent="-342900">
              <a:spcBef>
                <a:spcPts val="750"/>
              </a:spcBef>
              <a:buFont typeface="Arial" pitchFamily="34" charset="0"/>
              <a:buChar char="•"/>
              <a:tabLst>
                <a:tab pos="354013" algn="l"/>
                <a:tab pos="355600" algn="l"/>
              </a:tabLst>
            </a:pPr>
            <a:r>
              <a:rPr lang="en-US" sz="2000" dirty="0">
                <a:latin typeface="Carlito"/>
                <a:ea typeface="Carlito"/>
                <a:cs typeface="Carlito"/>
              </a:rPr>
              <a:t>The schema declaration looks like :</a:t>
            </a:r>
          </a:p>
          <a:p>
            <a:pPr marL="355600" indent="-342900">
              <a:spcBef>
                <a:spcPts val="688"/>
              </a:spcBef>
              <a:tabLst>
                <a:tab pos="354013" algn="l"/>
                <a:tab pos="355600" algn="l"/>
              </a:tabLst>
            </a:pPr>
            <a:r>
              <a:rPr lang="en-US" sz="2000" dirty="0">
                <a:latin typeface="Carlito"/>
                <a:ea typeface="Carlito"/>
                <a:cs typeface="Carlito"/>
              </a:rPr>
              <a:t>&lt;?xml version="1.0"?&gt;</a:t>
            </a:r>
          </a:p>
          <a:p>
            <a:pPr marL="355600" indent="-342900">
              <a:spcBef>
                <a:spcPts val="663"/>
              </a:spcBef>
              <a:tabLst>
                <a:tab pos="354013" algn="l"/>
                <a:tab pos="355600" algn="l"/>
              </a:tabLst>
            </a:pPr>
            <a:r>
              <a:rPr lang="en-US" sz="2000" dirty="0">
                <a:latin typeface="Carlito"/>
                <a:ea typeface="Carlito"/>
                <a:cs typeface="Carlito"/>
              </a:rPr>
              <a:t>&lt;</a:t>
            </a:r>
            <a:r>
              <a:rPr lang="en-US" sz="2000" dirty="0" err="1">
                <a:latin typeface="Carlito"/>
                <a:ea typeface="Carlito"/>
                <a:cs typeface="Carlito"/>
              </a:rPr>
              <a:t>xs:schema</a:t>
            </a:r>
            <a:r>
              <a:rPr lang="en-US" sz="2000" dirty="0">
                <a:latin typeface="Carlito"/>
                <a:ea typeface="Carlito"/>
                <a:cs typeface="Carlito"/>
              </a:rPr>
              <a:t> </a:t>
            </a:r>
            <a:r>
              <a:rPr lang="en-US" sz="2000" dirty="0" err="1">
                <a:latin typeface="Carlito"/>
                <a:ea typeface="Carlito"/>
                <a:cs typeface="Carlito"/>
              </a:rPr>
              <a:t>xmlns:xs</a:t>
            </a:r>
            <a:r>
              <a:rPr lang="en-US" sz="2000" b="1" dirty="0">
                <a:latin typeface="Carlito"/>
                <a:ea typeface="Carlito"/>
                <a:cs typeface="Carlito"/>
              </a:rPr>
              <a:t>="http://www.w3.org/2001/XMLSchema"  </a:t>
            </a:r>
            <a:r>
              <a:rPr lang="en-US" sz="2000" b="1" dirty="0" err="1">
                <a:latin typeface="Carlito"/>
                <a:ea typeface="Carlito"/>
                <a:cs typeface="Carlito"/>
              </a:rPr>
              <a:t>targetNamespace</a:t>
            </a:r>
            <a:r>
              <a:rPr lang="en-US" sz="2000" b="1" dirty="0">
                <a:latin typeface="Carlito"/>
                <a:ea typeface="Carlito"/>
                <a:cs typeface="Carlito"/>
              </a:rPr>
              <a:t>="http://www.example.org/employee</a:t>
            </a:r>
            <a:r>
              <a:rPr lang="en-US" sz="2000" dirty="0">
                <a:latin typeface="Carlito"/>
                <a:ea typeface="Carlito"/>
                <a:cs typeface="Carlito"/>
              </a:rPr>
              <a:t>"  </a:t>
            </a:r>
            <a:r>
              <a:rPr lang="en-US" sz="2000" dirty="0" err="1">
                <a:latin typeface="Carlito"/>
                <a:ea typeface="Carlito"/>
                <a:cs typeface="Carlito"/>
              </a:rPr>
              <a:t>elementFormDefault</a:t>
            </a:r>
            <a:r>
              <a:rPr lang="en-US" sz="2000" dirty="0">
                <a:latin typeface="Carlito"/>
                <a:ea typeface="Carlito"/>
                <a:cs typeface="Carlito"/>
              </a:rPr>
              <a:t>="qualified"&gt;</a:t>
            </a:r>
          </a:p>
          <a:p>
            <a:pPr marL="355600" indent="-342900">
              <a:spcBef>
                <a:spcPts val="650"/>
              </a:spcBef>
              <a:tabLst>
                <a:tab pos="354013" algn="l"/>
                <a:tab pos="355600" algn="l"/>
              </a:tabLst>
            </a:pPr>
            <a:r>
              <a:rPr lang="en-US" sz="2000" dirty="0">
                <a:latin typeface="Carlito"/>
                <a:ea typeface="Carlito"/>
                <a:cs typeface="Carlito"/>
              </a:rPr>
              <a:t>....</a:t>
            </a:r>
            <a:r>
              <a:rPr lang="en-IN" sz="2000" dirty="0">
                <a:latin typeface="Carlito"/>
                <a:ea typeface="Carlito"/>
                <a:cs typeface="Carlito"/>
              </a:rPr>
              <a:t>   </a:t>
            </a:r>
            <a:r>
              <a:rPr lang="en-US" sz="2000" dirty="0">
                <a:latin typeface="Carlito"/>
                <a:ea typeface="Carlito"/>
                <a:cs typeface="Carlito"/>
              </a:rPr>
              <a:t>&lt;/</a:t>
            </a:r>
            <a:r>
              <a:rPr lang="en-US" sz="2000" dirty="0" err="1">
                <a:latin typeface="Carlito"/>
                <a:ea typeface="Carlito"/>
                <a:cs typeface="Carlito"/>
              </a:rPr>
              <a:t>xs:schema</a:t>
            </a:r>
            <a:r>
              <a:rPr lang="en-US" sz="2000" dirty="0">
                <a:latin typeface="Carlito"/>
                <a:ea typeface="Carlito"/>
                <a:cs typeface="Carlito"/>
              </a:rPr>
              <a:t>&gt;</a:t>
            </a:r>
          </a:p>
        </p:txBody>
      </p:sp>
      <p:sp>
        <p:nvSpPr>
          <p:cNvPr id="72709" name="Slide Number Placeholder 4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D518D68-2E54-4DD0-8821-A1B6743DC553}" type="slidenum">
              <a:rPr lang="en-US" smtClean="0">
                <a:latin typeface="Arial" pitchFamily="34" charset="0"/>
              </a:rPr>
              <a:pPr/>
              <a:t>10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457200" y="6324600"/>
            <a:ext cx="548005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b="1" kern="1200" cap="none" spc="60" baseline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Dr Shridevi.S, VIT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-404813"/>
            <a:ext cx="5257800" cy="1243013"/>
          </a:xfrm>
        </p:spPr>
        <p:txBody>
          <a:bodyPr wrap="square"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lang="en-IN" sz="4000" spc="-25" dirty="0" smtClean="0"/>
              <a:t/>
            </a:r>
            <a:br>
              <a:rPr lang="en-IN" sz="4000" spc="-25" dirty="0" smtClean="0"/>
            </a:br>
            <a:r>
              <a:rPr sz="4000" spc="-25" dirty="0" smtClean="0"/>
              <a:t>Attributes </a:t>
            </a:r>
            <a:r>
              <a:rPr sz="4000" spc="-5" dirty="0"/>
              <a:t>of</a:t>
            </a:r>
            <a:r>
              <a:rPr sz="4000" spc="-55" dirty="0"/>
              <a:t> </a:t>
            </a:r>
            <a:r>
              <a:rPr sz="4000" spc="-15" dirty="0"/>
              <a:t>XSD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808038" y="1524000"/>
            <a:ext cx="7650162" cy="4019550"/>
          </a:xfrm>
          <a:prstGeom prst="rect">
            <a:avLst/>
          </a:prstGeom>
        </p:spPr>
        <p:txBody>
          <a:bodyPr lIns="0" tIns="106680" rIns="0" bIns="0">
            <a:spAutoFit/>
          </a:bodyPr>
          <a:lstStyle/>
          <a:p>
            <a:pPr marL="355600" indent="-342900">
              <a:spcBef>
                <a:spcPts val="838"/>
              </a:spcBef>
              <a:buFont typeface="Arial" pitchFamily="34" charset="0"/>
              <a:buChar char="•"/>
              <a:tabLst>
                <a:tab pos="354013" algn="l"/>
                <a:tab pos="355600" algn="l"/>
              </a:tabLst>
            </a:pPr>
            <a:r>
              <a:rPr lang="en-US" sz="2000" dirty="0" err="1">
                <a:latin typeface="Carlito"/>
                <a:ea typeface="Carlito"/>
                <a:cs typeface="Carlito"/>
              </a:rPr>
              <a:t>xmlns:xs</a:t>
            </a:r>
            <a:r>
              <a:rPr lang="en-US" sz="2000" dirty="0">
                <a:latin typeface="Carlito"/>
                <a:ea typeface="Carlito"/>
                <a:cs typeface="Carlito"/>
              </a:rPr>
              <a:t>=</a:t>
            </a:r>
            <a:r>
              <a:rPr lang="en-US" sz="2000" u="sng" dirty="0">
                <a:solidFill>
                  <a:srgbClr val="0000FF"/>
                </a:solidFill>
                <a:latin typeface="Carlito"/>
                <a:ea typeface="Carlito"/>
                <a:cs typeface="Carlito"/>
                <a:hlinkClick r:id="rId2"/>
              </a:rPr>
              <a:t>http://www.w3.org/2001/XMLSchema</a:t>
            </a:r>
            <a:endParaRPr lang="en-US" sz="2000" dirty="0">
              <a:latin typeface="Carlito"/>
              <a:ea typeface="Carlito"/>
              <a:cs typeface="Carlito"/>
            </a:endParaRPr>
          </a:p>
          <a:p>
            <a:pPr marL="755650" lvl="1" indent="-285750">
              <a:spcBef>
                <a:spcPts val="650"/>
              </a:spcBef>
              <a:buFont typeface="Arial" pitchFamily="34" charset="0"/>
              <a:buChar char="–"/>
              <a:tabLst>
                <a:tab pos="354013" algn="l"/>
                <a:tab pos="355600" algn="l"/>
              </a:tabLst>
            </a:pPr>
            <a:r>
              <a:rPr lang="en-US" sz="2000" dirty="0">
                <a:latin typeface="Carlito"/>
                <a:ea typeface="Carlito"/>
                <a:cs typeface="Carlito"/>
              </a:rPr>
              <a:t>the elements used and the data types used in the schema  are used from the namespace</a:t>
            </a:r>
          </a:p>
          <a:p>
            <a:pPr marL="755650" lvl="1" indent="-285750">
              <a:spcBef>
                <a:spcPts val="625"/>
              </a:spcBef>
              <a:buFont typeface="Arial" pitchFamily="34" charset="0"/>
              <a:buChar char="–"/>
              <a:tabLst>
                <a:tab pos="354013" algn="l"/>
                <a:tab pos="355600" algn="l"/>
              </a:tabLst>
            </a:pPr>
            <a:r>
              <a:rPr lang="en-US" sz="2000" dirty="0">
                <a:latin typeface="Carlito"/>
                <a:ea typeface="Carlito"/>
                <a:cs typeface="Carlito"/>
              </a:rPr>
              <a:t>the prefix for these elements and the datatypes will be "</a:t>
            </a:r>
            <a:r>
              <a:rPr lang="en-US" sz="2000" dirty="0" err="1">
                <a:latin typeface="Carlito"/>
                <a:ea typeface="Carlito"/>
                <a:cs typeface="Carlito"/>
              </a:rPr>
              <a:t>xs</a:t>
            </a:r>
            <a:r>
              <a:rPr lang="en-US" sz="2000" dirty="0">
                <a:latin typeface="Carlito"/>
                <a:ea typeface="Carlito"/>
                <a:cs typeface="Carlito"/>
              </a:rPr>
              <a:t>"</a:t>
            </a:r>
          </a:p>
          <a:p>
            <a:pPr marL="355600" indent="-342900">
              <a:spcBef>
                <a:spcPts val="700"/>
              </a:spcBef>
              <a:buFont typeface="Arial" pitchFamily="34" charset="0"/>
              <a:buChar char="•"/>
              <a:tabLst>
                <a:tab pos="354013" algn="l"/>
                <a:tab pos="355600" algn="l"/>
              </a:tabLst>
            </a:pPr>
            <a:r>
              <a:rPr lang="en-US" sz="2000" b="1" dirty="0" err="1">
                <a:latin typeface="Carlito"/>
                <a:ea typeface="Carlito"/>
                <a:cs typeface="Carlito"/>
              </a:rPr>
              <a:t>targetNamespace</a:t>
            </a:r>
            <a:r>
              <a:rPr lang="en-US" sz="2000" dirty="0">
                <a:latin typeface="Carlito"/>
                <a:ea typeface="Carlito"/>
                <a:cs typeface="Carlito"/>
              </a:rPr>
              <a:t>="</a:t>
            </a:r>
            <a:r>
              <a:rPr lang="en-US" sz="2000" dirty="0">
                <a:solidFill>
                  <a:srgbClr val="0000FF"/>
                </a:solidFill>
                <a:latin typeface="Carlito"/>
                <a:ea typeface="Carlito"/>
                <a:cs typeface="Carlito"/>
              </a:rPr>
              <a:t> </a:t>
            </a:r>
            <a:r>
              <a:rPr lang="en-US" sz="2000" i="1" u="sng" dirty="0">
                <a:solidFill>
                  <a:srgbClr val="0000FF"/>
                </a:solidFill>
                <a:latin typeface="Carlito"/>
                <a:ea typeface="Carlito"/>
                <a:cs typeface="Carlito"/>
                <a:hlinkClick r:id="rId3"/>
              </a:rPr>
              <a:t>http://www.example.org/employee</a:t>
            </a:r>
            <a:r>
              <a:rPr lang="en-US" sz="2000" i="1" dirty="0">
                <a:latin typeface="Carlito"/>
                <a:ea typeface="Carlito"/>
                <a:cs typeface="Carlito"/>
              </a:rPr>
              <a:t>“</a:t>
            </a:r>
            <a:endParaRPr lang="en-US" sz="2000" dirty="0">
              <a:latin typeface="Carlito"/>
              <a:ea typeface="Carlito"/>
              <a:cs typeface="Carlito"/>
            </a:endParaRPr>
          </a:p>
          <a:p>
            <a:pPr marL="755650" lvl="1" indent="-285750">
              <a:spcBef>
                <a:spcPts val="650"/>
              </a:spcBef>
              <a:buFont typeface="Arial" pitchFamily="34" charset="0"/>
              <a:buChar char="–"/>
              <a:tabLst>
                <a:tab pos="354013" algn="l"/>
                <a:tab pos="355600" algn="l"/>
              </a:tabLst>
            </a:pPr>
            <a:r>
              <a:rPr lang="en-US" sz="2000" dirty="0">
                <a:latin typeface="Carlito"/>
                <a:ea typeface="Carlito"/>
                <a:cs typeface="Carlito"/>
              </a:rPr>
              <a:t>the elements defined by this schema come from  </a:t>
            </a:r>
            <a:r>
              <a:rPr lang="en-US" sz="2000" dirty="0">
                <a:latin typeface="Carlito"/>
                <a:ea typeface="Carlito"/>
                <a:cs typeface="Carlito"/>
                <a:hlinkClick r:id="rId3"/>
              </a:rPr>
              <a:t>"h</a:t>
            </a:r>
            <a:r>
              <a:rPr lang="en-US" sz="2000" dirty="0">
                <a:latin typeface="Carlito"/>
                <a:ea typeface="Carlito"/>
                <a:cs typeface="Carlito"/>
              </a:rPr>
              <a:t>t</a:t>
            </a:r>
            <a:r>
              <a:rPr lang="en-US" sz="2000" dirty="0">
                <a:latin typeface="Carlito"/>
                <a:ea typeface="Carlito"/>
                <a:cs typeface="Carlito"/>
                <a:hlinkClick r:id="rId3"/>
              </a:rPr>
              <a:t>tp://www.example.org/employee </a:t>
            </a:r>
            <a:r>
              <a:rPr lang="en-US" sz="2000" dirty="0">
                <a:latin typeface="Carlito"/>
                <a:ea typeface="Carlito"/>
                <a:cs typeface="Carlito"/>
              </a:rPr>
              <a:t>"</a:t>
            </a:r>
          </a:p>
          <a:p>
            <a:pPr marL="355600" indent="-342900">
              <a:spcBef>
                <a:spcPts val="700"/>
              </a:spcBef>
              <a:buFont typeface="Arial" pitchFamily="34" charset="0"/>
              <a:buChar char="•"/>
              <a:tabLst>
                <a:tab pos="354013" algn="l"/>
                <a:tab pos="355600" algn="l"/>
              </a:tabLst>
            </a:pPr>
            <a:r>
              <a:rPr lang="en-US" sz="2000" b="1" dirty="0" err="1">
                <a:latin typeface="Carlito"/>
                <a:ea typeface="Carlito"/>
                <a:cs typeface="Carlito"/>
              </a:rPr>
              <a:t>elementFormDefault</a:t>
            </a:r>
            <a:r>
              <a:rPr lang="en-US" sz="2000" dirty="0">
                <a:latin typeface="Carlito"/>
                <a:ea typeface="Carlito"/>
                <a:cs typeface="Carlito"/>
              </a:rPr>
              <a:t>=</a:t>
            </a:r>
            <a:r>
              <a:rPr lang="en-US" sz="2000" dirty="0">
                <a:solidFill>
                  <a:srgbClr val="1F487C"/>
                </a:solidFill>
                <a:latin typeface="Carlito"/>
                <a:ea typeface="Carlito"/>
                <a:cs typeface="Carlito"/>
              </a:rPr>
              <a:t>"qualified"</a:t>
            </a:r>
            <a:endParaRPr lang="en-US" sz="2000" dirty="0">
              <a:latin typeface="Carlito"/>
              <a:ea typeface="Carlito"/>
              <a:cs typeface="Carlito"/>
            </a:endParaRPr>
          </a:p>
          <a:p>
            <a:pPr marL="755650" lvl="1" indent="-285750">
              <a:spcBef>
                <a:spcPts val="650"/>
              </a:spcBef>
              <a:buFont typeface="Arial" pitchFamily="34" charset="0"/>
              <a:buChar char="–"/>
              <a:tabLst>
                <a:tab pos="354013" algn="l"/>
                <a:tab pos="355600" algn="l"/>
              </a:tabLst>
            </a:pPr>
            <a:r>
              <a:rPr lang="en-US" sz="2000" dirty="0">
                <a:latin typeface="Carlito"/>
                <a:ea typeface="Carlito"/>
                <a:cs typeface="Carlito"/>
              </a:rPr>
              <a:t>any elements used by the XML document which were  declared in this schema must be namespace qualified</a:t>
            </a:r>
          </a:p>
        </p:txBody>
      </p:sp>
      <p:sp>
        <p:nvSpPr>
          <p:cNvPr id="73733" name="Slide Number Placeholder 4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A4AF832-970A-4E32-A060-A81AC9C33BEC}" type="slidenum">
              <a:rPr lang="en-US" smtClean="0">
                <a:latin typeface="Arial" pitchFamily="34" charset="0"/>
              </a:rPr>
              <a:pPr/>
              <a:t>11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457200" y="6324600"/>
            <a:ext cx="548005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b="1" kern="1200" cap="none" spc="60" baseline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Dr Shridevi.S, VIT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1075" y="590550"/>
            <a:ext cx="5521325" cy="568325"/>
          </a:xfrm>
        </p:spPr>
        <p:txBody>
          <a:bodyPr wrap="square" lIns="0" tIns="13335" rIns="0" bIns="0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spc="-10" dirty="0"/>
              <a:t>Element</a:t>
            </a:r>
            <a:r>
              <a:rPr spc="-45" dirty="0"/>
              <a:t> </a:t>
            </a:r>
            <a:r>
              <a:rPr spc="-15" dirty="0"/>
              <a:t>Declaration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219200"/>
            <a:ext cx="8455025" cy="4229100"/>
          </a:xfrm>
          <a:prstGeom prst="rect">
            <a:avLst/>
          </a:prstGeom>
        </p:spPr>
        <p:txBody>
          <a:bodyPr lIns="0" tIns="100965" rIns="0" bIns="0">
            <a:spAutoFit/>
          </a:bodyPr>
          <a:lstStyle/>
          <a:p>
            <a:pPr marL="355600" indent="-342900">
              <a:lnSpc>
                <a:spcPts val="2875"/>
              </a:lnSpc>
              <a:spcBef>
                <a:spcPts val="800"/>
              </a:spcBef>
              <a:buFont typeface="Arial" pitchFamily="34" charset="0"/>
              <a:buChar char="•"/>
              <a:tabLst>
                <a:tab pos="355600" algn="l"/>
              </a:tabLst>
            </a:pPr>
            <a:r>
              <a:rPr lang="en-US" sz="3000">
                <a:latin typeface="Carlito"/>
                <a:ea typeface="Carlito"/>
                <a:cs typeface="Carlito"/>
              </a:rPr>
              <a:t>The elements of the xml document are defined  with the schema element declaration.</a:t>
            </a:r>
          </a:p>
          <a:p>
            <a:pPr marL="355600" indent="-342900">
              <a:spcBef>
                <a:spcPts val="25"/>
              </a:spcBef>
              <a:buFont typeface="Arial" pitchFamily="34" charset="0"/>
              <a:buChar char="•"/>
              <a:tabLst>
                <a:tab pos="355600" algn="l"/>
              </a:tabLst>
            </a:pPr>
            <a:r>
              <a:rPr lang="en-US" sz="3000">
                <a:latin typeface="Carlito"/>
                <a:ea typeface="Carlito"/>
                <a:cs typeface="Carlito"/>
              </a:rPr>
              <a:t>The elements can be either simple or complex.</a:t>
            </a:r>
          </a:p>
          <a:p>
            <a:pPr marL="355600" indent="-342900">
              <a:buFont typeface="Arial" pitchFamily="34" charset="0"/>
              <a:buChar char="•"/>
              <a:tabLst>
                <a:tab pos="355600" algn="l"/>
              </a:tabLst>
            </a:pPr>
            <a:r>
              <a:rPr lang="en-US" sz="3000">
                <a:latin typeface="Carlito"/>
                <a:ea typeface="Carlito"/>
                <a:cs typeface="Carlito"/>
              </a:rPr>
              <a:t>Simple element</a:t>
            </a:r>
          </a:p>
          <a:p>
            <a:pPr marL="755650" lvl="1" indent="-285750">
              <a:spcBef>
                <a:spcPts val="13"/>
              </a:spcBef>
              <a:buFont typeface="Arial" pitchFamily="34" charset="0"/>
              <a:buChar char="–"/>
              <a:tabLst>
                <a:tab pos="355600" algn="l"/>
              </a:tabLst>
            </a:pPr>
            <a:r>
              <a:rPr lang="en-US" sz="2600">
                <a:latin typeface="Carlito"/>
                <a:ea typeface="Carlito"/>
                <a:cs typeface="Carlito"/>
              </a:rPr>
              <a:t>contains only text</a:t>
            </a:r>
          </a:p>
          <a:p>
            <a:pPr marL="755650" lvl="1" indent="-285750">
              <a:buFont typeface="Arial" pitchFamily="34" charset="0"/>
              <a:buChar char="–"/>
              <a:tabLst>
                <a:tab pos="355600" algn="l"/>
              </a:tabLst>
            </a:pPr>
            <a:r>
              <a:rPr lang="en-US" sz="2600">
                <a:latin typeface="Carlito"/>
                <a:ea typeface="Carlito"/>
                <a:cs typeface="Carlito"/>
              </a:rPr>
              <a:t>cannot contain any other element or attribute.</a:t>
            </a:r>
          </a:p>
          <a:p>
            <a:pPr marL="755650" lvl="1" indent="-285750">
              <a:lnSpc>
                <a:spcPts val="3113"/>
              </a:lnSpc>
              <a:buFont typeface="Arial" pitchFamily="34" charset="0"/>
              <a:buChar char="–"/>
              <a:tabLst>
                <a:tab pos="355600" algn="l"/>
              </a:tabLst>
            </a:pPr>
            <a:r>
              <a:rPr lang="en-US" sz="2600">
                <a:latin typeface="Carlito"/>
                <a:ea typeface="Carlito"/>
                <a:cs typeface="Carlito"/>
              </a:rPr>
              <a:t>eg: &lt;name&gt; Tom &lt;/name&gt;</a:t>
            </a:r>
          </a:p>
          <a:p>
            <a:pPr marL="355600" indent="-342900">
              <a:lnSpc>
                <a:spcPts val="3588"/>
              </a:lnSpc>
              <a:buFont typeface="Arial" pitchFamily="34" charset="0"/>
              <a:buChar char="•"/>
              <a:tabLst>
                <a:tab pos="355600" algn="l"/>
              </a:tabLst>
            </a:pPr>
            <a:r>
              <a:rPr lang="en-US" sz="3000">
                <a:latin typeface="Carlito"/>
                <a:ea typeface="Carlito"/>
                <a:cs typeface="Carlito"/>
              </a:rPr>
              <a:t>Complex element</a:t>
            </a:r>
          </a:p>
          <a:p>
            <a:pPr marL="755650" lvl="1" indent="-285750">
              <a:spcBef>
                <a:spcPts val="25"/>
              </a:spcBef>
              <a:buFont typeface="Arial" pitchFamily="34" charset="0"/>
              <a:buChar char="–"/>
              <a:tabLst>
                <a:tab pos="355600" algn="l"/>
              </a:tabLst>
            </a:pPr>
            <a:r>
              <a:rPr lang="en-US" sz="2600">
                <a:latin typeface="Carlito"/>
                <a:ea typeface="Carlito"/>
                <a:cs typeface="Carlito"/>
              </a:rPr>
              <a:t>contains other elements in it.</a:t>
            </a:r>
          </a:p>
          <a:p>
            <a:pPr marL="755650" lvl="1" indent="-285750">
              <a:buFont typeface="Arial" pitchFamily="34" charset="0"/>
              <a:buChar char="–"/>
              <a:tabLst>
                <a:tab pos="355600" algn="l"/>
              </a:tabLst>
            </a:pPr>
            <a:r>
              <a:rPr lang="en-US" sz="2600">
                <a:latin typeface="Carlito"/>
                <a:ea typeface="Carlito"/>
                <a:cs typeface="Carlito"/>
              </a:rPr>
              <a:t>the elements can have attributes also</a:t>
            </a:r>
          </a:p>
        </p:txBody>
      </p:sp>
      <p:sp>
        <p:nvSpPr>
          <p:cNvPr id="74757" name="Slide Number Placeholder 4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1C39BDB-4E2A-4DFA-8BC0-FD5EF2B7DDD4}" type="slidenum">
              <a:rPr lang="en-US" smtClean="0">
                <a:latin typeface="Arial" pitchFamily="34" charset="0"/>
              </a:rPr>
              <a:pPr/>
              <a:t>12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457200" y="6324600"/>
            <a:ext cx="548005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b="1" kern="1200" cap="none" spc="60" baseline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Dr Shridevi.S, VIT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6075" y="590550"/>
            <a:ext cx="2519363" cy="568325"/>
          </a:xfrm>
        </p:spPr>
        <p:txBody>
          <a:bodyPr wrap="square" lIns="0" tIns="13335" rIns="0" bIns="0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spc="-15" dirty="0"/>
              <a:t>Contd..</a:t>
            </a:r>
          </a:p>
        </p:txBody>
      </p:sp>
      <p:grpSp>
        <p:nvGrpSpPr>
          <p:cNvPr id="75779" name="object 3"/>
          <p:cNvGrpSpPr>
            <a:grpSpLocks/>
          </p:cNvGrpSpPr>
          <p:nvPr/>
        </p:nvGrpSpPr>
        <p:grpSpPr bwMode="auto">
          <a:xfrm>
            <a:off x="2730500" y="1590675"/>
            <a:ext cx="4738688" cy="3594100"/>
            <a:chOff x="2730944" y="1590992"/>
            <a:chExt cx="4737735" cy="3594100"/>
          </a:xfrm>
        </p:grpSpPr>
        <p:sp>
          <p:nvSpPr>
            <p:cNvPr id="75831" name="object 4"/>
            <p:cNvSpPr>
              <a:spLocks/>
            </p:cNvSpPr>
            <p:nvPr/>
          </p:nvSpPr>
          <p:spPr bwMode="auto">
            <a:xfrm>
              <a:off x="2743962" y="3609594"/>
              <a:ext cx="4711700" cy="1562735"/>
            </a:xfrm>
            <a:custGeom>
              <a:avLst/>
              <a:gdLst/>
              <a:ahLst/>
              <a:cxnLst>
                <a:cxn ang="0">
                  <a:pos x="3140964" y="1188719"/>
                </a:cxn>
                <a:cxn ang="0">
                  <a:pos x="3140964" y="1443354"/>
                </a:cxn>
                <a:cxn ang="0">
                  <a:pos x="4711572" y="1443354"/>
                </a:cxn>
                <a:cxn ang="0">
                  <a:pos x="4711572" y="1562480"/>
                </a:cxn>
                <a:cxn ang="0">
                  <a:pos x="3140964" y="1188719"/>
                </a:cxn>
                <a:cxn ang="0">
                  <a:pos x="3140964" y="1562480"/>
                </a:cxn>
                <a:cxn ang="0">
                  <a:pos x="3140329" y="1188719"/>
                </a:cxn>
                <a:cxn ang="0">
                  <a:pos x="3140329" y="1443354"/>
                </a:cxn>
                <a:cxn ang="0">
                  <a:pos x="1569720" y="1443354"/>
                </a:cxn>
                <a:cxn ang="0">
                  <a:pos x="1569720" y="1562480"/>
                </a:cxn>
                <a:cxn ang="0">
                  <a:pos x="1569720" y="0"/>
                </a:cxn>
                <a:cxn ang="0">
                  <a:pos x="1569720" y="254634"/>
                </a:cxn>
                <a:cxn ang="0">
                  <a:pos x="3140329" y="254634"/>
                </a:cxn>
                <a:cxn ang="0">
                  <a:pos x="3140329" y="373760"/>
                </a:cxn>
                <a:cxn ang="0">
                  <a:pos x="1569720" y="0"/>
                </a:cxn>
                <a:cxn ang="0">
                  <a:pos x="1569720" y="373760"/>
                </a:cxn>
                <a:cxn ang="0">
                  <a:pos x="1570609" y="0"/>
                </a:cxn>
                <a:cxn ang="0">
                  <a:pos x="1570609" y="254634"/>
                </a:cxn>
                <a:cxn ang="0">
                  <a:pos x="0" y="254634"/>
                </a:cxn>
                <a:cxn ang="0">
                  <a:pos x="0" y="373760"/>
                </a:cxn>
              </a:cxnLst>
              <a:rect l="0" t="0" r="r" b="b"/>
              <a:pathLst>
                <a:path w="4711700" h="1562735">
                  <a:moveTo>
                    <a:pt x="3140964" y="1188719"/>
                  </a:moveTo>
                  <a:lnTo>
                    <a:pt x="3140964" y="1443354"/>
                  </a:lnTo>
                  <a:lnTo>
                    <a:pt x="4711572" y="1443354"/>
                  </a:lnTo>
                  <a:lnTo>
                    <a:pt x="4711572" y="1562480"/>
                  </a:lnTo>
                </a:path>
                <a:path w="4711700" h="1562735">
                  <a:moveTo>
                    <a:pt x="3140964" y="1188719"/>
                  </a:moveTo>
                  <a:lnTo>
                    <a:pt x="3140964" y="1562480"/>
                  </a:lnTo>
                </a:path>
                <a:path w="4711700" h="1562735">
                  <a:moveTo>
                    <a:pt x="3140329" y="1188719"/>
                  </a:moveTo>
                  <a:lnTo>
                    <a:pt x="3140329" y="1443354"/>
                  </a:lnTo>
                  <a:lnTo>
                    <a:pt x="1569720" y="1443354"/>
                  </a:lnTo>
                  <a:lnTo>
                    <a:pt x="1569720" y="1562480"/>
                  </a:lnTo>
                </a:path>
                <a:path w="4711700" h="1562735">
                  <a:moveTo>
                    <a:pt x="1569720" y="0"/>
                  </a:moveTo>
                  <a:lnTo>
                    <a:pt x="1569720" y="254634"/>
                  </a:lnTo>
                  <a:lnTo>
                    <a:pt x="3140329" y="254634"/>
                  </a:lnTo>
                  <a:lnTo>
                    <a:pt x="3140329" y="373760"/>
                  </a:lnTo>
                </a:path>
                <a:path w="4711700" h="1562735">
                  <a:moveTo>
                    <a:pt x="1569720" y="0"/>
                  </a:moveTo>
                  <a:lnTo>
                    <a:pt x="1569720" y="373760"/>
                  </a:lnTo>
                </a:path>
                <a:path w="4711700" h="1562735">
                  <a:moveTo>
                    <a:pt x="1570609" y="0"/>
                  </a:moveTo>
                  <a:lnTo>
                    <a:pt x="1570609" y="254634"/>
                  </a:lnTo>
                  <a:lnTo>
                    <a:pt x="0" y="254634"/>
                  </a:lnTo>
                  <a:lnTo>
                    <a:pt x="0" y="373760"/>
                  </a:lnTo>
                </a:path>
              </a:pathLst>
            </a:custGeom>
            <a:noFill/>
            <a:ln w="25908">
              <a:solidFill>
                <a:srgbClr val="4674AB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75832" name="object 5"/>
            <p:cNvSpPr>
              <a:spLocks/>
            </p:cNvSpPr>
            <p:nvPr/>
          </p:nvSpPr>
          <p:spPr bwMode="auto">
            <a:xfrm>
              <a:off x="2743962" y="2419350"/>
              <a:ext cx="1570355" cy="374015"/>
            </a:xfrm>
            <a:custGeom>
              <a:avLst/>
              <a:gdLst/>
              <a:ahLst/>
              <a:cxnLst>
                <a:cxn ang="0">
                  <a:pos x="784860" y="0"/>
                </a:cxn>
                <a:cxn ang="0">
                  <a:pos x="784860" y="254635"/>
                </a:cxn>
                <a:cxn ang="0">
                  <a:pos x="1570227" y="254635"/>
                </a:cxn>
                <a:cxn ang="0">
                  <a:pos x="1570227" y="373761"/>
                </a:cxn>
                <a:cxn ang="0">
                  <a:pos x="785367" y="0"/>
                </a:cxn>
                <a:cxn ang="0">
                  <a:pos x="785367" y="254635"/>
                </a:cxn>
                <a:cxn ang="0">
                  <a:pos x="0" y="254635"/>
                </a:cxn>
                <a:cxn ang="0">
                  <a:pos x="0" y="373761"/>
                </a:cxn>
              </a:cxnLst>
              <a:rect l="0" t="0" r="r" b="b"/>
              <a:pathLst>
                <a:path w="1570354" h="374014">
                  <a:moveTo>
                    <a:pt x="784860" y="0"/>
                  </a:moveTo>
                  <a:lnTo>
                    <a:pt x="784860" y="254635"/>
                  </a:lnTo>
                  <a:lnTo>
                    <a:pt x="1570227" y="254635"/>
                  </a:lnTo>
                  <a:lnTo>
                    <a:pt x="1570227" y="373761"/>
                  </a:lnTo>
                </a:path>
                <a:path w="1570354" h="374014">
                  <a:moveTo>
                    <a:pt x="785367" y="0"/>
                  </a:moveTo>
                  <a:lnTo>
                    <a:pt x="785367" y="254635"/>
                  </a:lnTo>
                  <a:lnTo>
                    <a:pt x="0" y="254635"/>
                  </a:lnTo>
                  <a:lnTo>
                    <a:pt x="0" y="373761"/>
                  </a:lnTo>
                </a:path>
              </a:pathLst>
            </a:custGeom>
            <a:noFill/>
            <a:ln w="25908">
              <a:solidFill>
                <a:srgbClr val="3C6695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75833" name="object 6"/>
            <p:cNvSpPr>
              <a:spLocks/>
            </p:cNvSpPr>
            <p:nvPr/>
          </p:nvSpPr>
          <p:spPr bwMode="auto">
            <a:xfrm>
              <a:off x="2885694" y="1604010"/>
              <a:ext cx="1285240" cy="815340"/>
            </a:xfrm>
            <a:custGeom>
              <a:avLst/>
              <a:gdLst/>
              <a:ahLst/>
              <a:cxnLst>
                <a:cxn ang="0">
                  <a:pos x="1203197" y="0"/>
                </a:cxn>
                <a:cxn ang="0">
                  <a:pos x="81533" y="0"/>
                </a:cxn>
                <a:cxn ang="0">
                  <a:pos x="49774" y="6399"/>
                </a:cxn>
                <a:cxn ang="0">
                  <a:pos x="23860" y="23860"/>
                </a:cxn>
                <a:cxn ang="0">
                  <a:pos x="6399" y="49774"/>
                </a:cxn>
                <a:cxn ang="0">
                  <a:pos x="0" y="81534"/>
                </a:cxn>
                <a:cxn ang="0">
                  <a:pos x="0" y="733805"/>
                </a:cxn>
                <a:cxn ang="0">
                  <a:pos x="6399" y="765565"/>
                </a:cxn>
                <a:cxn ang="0">
                  <a:pos x="23860" y="791479"/>
                </a:cxn>
                <a:cxn ang="0">
                  <a:pos x="49774" y="808940"/>
                </a:cxn>
                <a:cxn ang="0">
                  <a:pos x="81533" y="815339"/>
                </a:cxn>
                <a:cxn ang="0">
                  <a:pos x="1203197" y="815339"/>
                </a:cxn>
                <a:cxn ang="0">
                  <a:pos x="1234957" y="808940"/>
                </a:cxn>
                <a:cxn ang="0">
                  <a:pos x="1260871" y="791479"/>
                </a:cxn>
                <a:cxn ang="0">
                  <a:pos x="1278332" y="765565"/>
                </a:cxn>
                <a:cxn ang="0">
                  <a:pos x="1284732" y="733805"/>
                </a:cxn>
                <a:cxn ang="0">
                  <a:pos x="1284732" y="81534"/>
                </a:cxn>
                <a:cxn ang="0">
                  <a:pos x="1278332" y="49774"/>
                </a:cxn>
                <a:cxn ang="0">
                  <a:pos x="1260871" y="23860"/>
                </a:cxn>
                <a:cxn ang="0">
                  <a:pos x="1234957" y="6399"/>
                </a:cxn>
                <a:cxn ang="0">
                  <a:pos x="1203197" y="0"/>
                </a:cxn>
              </a:cxnLst>
              <a:rect l="0" t="0" r="r" b="b"/>
              <a:pathLst>
                <a:path w="1285239" h="815339">
                  <a:moveTo>
                    <a:pt x="1203197" y="0"/>
                  </a:moveTo>
                  <a:lnTo>
                    <a:pt x="81533" y="0"/>
                  </a:lnTo>
                  <a:lnTo>
                    <a:pt x="49774" y="6399"/>
                  </a:lnTo>
                  <a:lnTo>
                    <a:pt x="23860" y="23860"/>
                  </a:lnTo>
                  <a:lnTo>
                    <a:pt x="6399" y="49774"/>
                  </a:lnTo>
                  <a:lnTo>
                    <a:pt x="0" y="81534"/>
                  </a:lnTo>
                  <a:lnTo>
                    <a:pt x="0" y="733805"/>
                  </a:lnTo>
                  <a:lnTo>
                    <a:pt x="6399" y="765565"/>
                  </a:lnTo>
                  <a:lnTo>
                    <a:pt x="23860" y="791479"/>
                  </a:lnTo>
                  <a:lnTo>
                    <a:pt x="49774" y="808940"/>
                  </a:lnTo>
                  <a:lnTo>
                    <a:pt x="81533" y="815339"/>
                  </a:lnTo>
                  <a:lnTo>
                    <a:pt x="1203197" y="815339"/>
                  </a:lnTo>
                  <a:lnTo>
                    <a:pt x="1234957" y="808940"/>
                  </a:lnTo>
                  <a:lnTo>
                    <a:pt x="1260871" y="791479"/>
                  </a:lnTo>
                  <a:lnTo>
                    <a:pt x="1278332" y="765565"/>
                  </a:lnTo>
                  <a:lnTo>
                    <a:pt x="1284732" y="733805"/>
                  </a:lnTo>
                  <a:lnTo>
                    <a:pt x="1284732" y="81534"/>
                  </a:lnTo>
                  <a:lnTo>
                    <a:pt x="1278332" y="49774"/>
                  </a:lnTo>
                  <a:lnTo>
                    <a:pt x="1260871" y="23860"/>
                  </a:lnTo>
                  <a:lnTo>
                    <a:pt x="1234957" y="6399"/>
                  </a:lnTo>
                  <a:lnTo>
                    <a:pt x="1203197" y="0"/>
                  </a:lnTo>
                  <a:close/>
                </a:path>
              </a:pathLst>
            </a:custGeom>
            <a:solidFill>
              <a:srgbClr val="4F81BC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75834" name="object 7"/>
            <p:cNvSpPr>
              <a:spLocks/>
            </p:cNvSpPr>
            <p:nvPr/>
          </p:nvSpPr>
          <p:spPr bwMode="auto">
            <a:xfrm>
              <a:off x="2885694" y="1604010"/>
              <a:ext cx="1285240" cy="815340"/>
            </a:xfrm>
            <a:custGeom>
              <a:avLst/>
              <a:gdLst/>
              <a:ahLst/>
              <a:cxnLst>
                <a:cxn ang="0">
                  <a:pos x="0" y="81534"/>
                </a:cxn>
                <a:cxn ang="0">
                  <a:pos x="6399" y="49774"/>
                </a:cxn>
                <a:cxn ang="0">
                  <a:pos x="23860" y="23860"/>
                </a:cxn>
                <a:cxn ang="0">
                  <a:pos x="49774" y="6399"/>
                </a:cxn>
                <a:cxn ang="0">
                  <a:pos x="81533" y="0"/>
                </a:cxn>
                <a:cxn ang="0">
                  <a:pos x="1203197" y="0"/>
                </a:cxn>
                <a:cxn ang="0">
                  <a:pos x="1234957" y="6399"/>
                </a:cxn>
                <a:cxn ang="0">
                  <a:pos x="1260871" y="23860"/>
                </a:cxn>
                <a:cxn ang="0">
                  <a:pos x="1278332" y="49774"/>
                </a:cxn>
                <a:cxn ang="0">
                  <a:pos x="1284732" y="81534"/>
                </a:cxn>
                <a:cxn ang="0">
                  <a:pos x="1284732" y="733805"/>
                </a:cxn>
                <a:cxn ang="0">
                  <a:pos x="1278332" y="765565"/>
                </a:cxn>
                <a:cxn ang="0">
                  <a:pos x="1260871" y="791479"/>
                </a:cxn>
                <a:cxn ang="0">
                  <a:pos x="1234957" y="808940"/>
                </a:cxn>
                <a:cxn ang="0">
                  <a:pos x="1203197" y="815339"/>
                </a:cxn>
                <a:cxn ang="0">
                  <a:pos x="81533" y="815339"/>
                </a:cxn>
                <a:cxn ang="0">
                  <a:pos x="49774" y="808940"/>
                </a:cxn>
                <a:cxn ang="0">
                  <a:pos x="23860" y="791479"/>
                </a:cxn>
                <a:cxn ang="0">
                  <a:pos x="6399" y="765565"/>
                </a:cxn>
                <a:cxn ang="0">
                  <a:pos x="0" y="733805"/>
                </a:cxn>
                <a:cxn ang="0">
                  <a:pos x="0" y="81534"/>
                </a:cxn>
              </a:cxnLst>
              <a:rect l="0" t="0" r="r" b="b"/>
              <a:pathLst>
                <a:path w="1285239" h="815339">
                  <a:moveTo>
                    <a:pt x="0" y="81534"/>
                  </a:moveTo>
                  <a:lnTo>
                    <a:pt x="6399" y="49774"/>
                  </a:lnTo>
                  <a:lnTo>
                    <a:pt x="23860" y="23860"/>
                  </a:lnTo>
                  <a:lnTo>
                    <a:pt x="49774" y="6399"/>
                  </a:lnTo>
                  <a:lnTo>
                    <a:pt x="81533" y="0"/>
                  </a:lnTo>
                  <a:lnTo>
                    <a:pt x="1203197" y="0"/>
                  </a:lnTo>
                  <a:lnTo>
                    <a:pt x="1234957" y="6399"/>
                  </a:lnTo>
                  <a:lnTo>
                    <a:pt x="1260871" y="23860"/>
                  </a:lnTo>
                  <a:lnTo>
                    <a:pt x="1278332" y="49774"/>
                  </a:lnTo>
                  <a:lnTo>
                    <a:pt x="1284732" y="81534"/>
                  </a:lnTo>
                  <a:lnTo>
                    <a:pt x="1284732" y="733805"/>
                  </a:lnTo>
                  <a:lnTo>
                    <a:pt x="1278332" y="765565"/>
                  </a:lnTo>
                  <a:lnTo>
                    <a:pt x="1260871" y="791479"/>
                  </a:lnTo>
                  <a:lnTo>
                    <a:pt x="1234957" y="808940"/>
                  </a:lnTo>
                  <a:lnTo>
                    <a:pt x="1203197" y="815339"/>
                  </a:lnTo>
                  <a:lnTo>
                    <a:pt x="81533" y="815339"/>
                  </a:lnTo>
                  <a:lnTo>
                    <a:pt x="49774" y="808940"/>
                  </a:lnTo>
                  <a:lnTo>
                    <a:pt x="23860" y="791479"/>
                  </a:lnTo>
                  <a:lnTo>
                    <a:pt x="6399" y="765565"/>
                  </a:lnTo>
                  <a:lnTo>
                    <a:pt x="0" y="733805"/>
                  </a:lnTo>
                  <a:lnTo>
                    <a:pt x="0" y="81534"/>
                  </a:lnTo>
                  <a:close/>
                </a:path>
              </a:pathLst>
            </a:custGeom>
            <a:noFill/>
            <a:ln w="25908">
              <a:solidFill>
                <a:srgbClr val="FFFFF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75835" name="object 8"/>
            <p:cNvSpPr>
              <a:spLocks/>
            </p:cNvSpPr>
            <p:nvPr/>
          </p:nvSpPr>
          <p:spPr bwMode="auto">
            <a:xfrm>
              <a:off x="3028950" y="1739646"/>
              <a:ext cx="1285240" cy="815340"/>
            </a:xfrm>
            <a:custGeom>
              <a:avLst/>
              <a:gdLst/>
              <a:ahLst/>
              <a:cxnLst>
                <a:cxn ang="0">
                  <a:pos x="1203198" y="0"/>
                </a:cxn>
                <a:cxn ang="0">
                  <a:pos x="81533" y="0"/>
                </a:cxn>
                <a:cxn ang="0">
                  <a:pos x="49774" y="6399"/>
                </a:cxn>
                <a:cxn ang="0">
                  <a:pos x="23860" y="23860"/>
                </a:cxn>
                <a:cxn ang="0">
                  <a:pos x="6399" y="49774"/>
                </a:cxn>
                <a:cxn ang="0">
                  <a:pos x="0" y="81533"/>
                </a:cxn>
                <a:cxn ang="0">
                  <a:pos x="0" y="733805"/>
                </a:cxn>
                <a:cxn ang="0">
                  <a:pos x="6399" y="765565"/>
                </a:cxn>
                <a:cxn ang="0">
                  <a:pos x="23860" y="791479"/>
                </a:cxn>
                <a:cxn ang="0">
                  <a:pos x="49774" y="808940"/>
                </a:cxn>
                <a:cxn ang="0">
                  <a:pos x="81533" y="815339"/>
                </a:cxn>
                <a:cxn ang="0">
                  <a:pos x="1203198" y="815339"/>
                </a:cxn>
                <a:cxn ang="0">
                  <a:pos x="1234957" y="808940"/>
                </a:cxn>
                <a:cxn ang="0">
                  <a:pos x="1260871" y="791479"/>
                </a:cxn>
                <a:cxn ang="0">
                  <a:pos x="1278332" y="765565"/>
                </a:cxn>
                <a:cxn ang="0">
                  <a:pos x="1284732" y="733805"/>
                </a:cxn>
                <a:cxn ang="0">
                  <a:pos x="1284732" y="81533"/>
                </a:cxn>
                <a:cxn ang="0">
                  <a:pos x="1278332" y="49774"/>
                </a:cxn>
                <a:cxn ang="0">
                  <a:pos x="1260871" y="23860"/>
                </a:cxn>
                <a:cxn ang="0">
                  <a:pos x="1234957" y="6399"/>
                </a:cxn>
                <a:cxn ang="0">
                  <a:pos x="1203198" y="0"/>
                </a:cxn>
              </a:cxnLst>
              <a:rect l="0" t="0" r="r" b="b"/>
              <a:pathLst>
                <a:path w="1285239" h="815339">
                  <a:moveTo>
                    <a:pt x="1203198" y="0"/>
                  </a:moveTo>
                  <a:lnTo>
                    <a:pt x="81533" y="0"/>
                  </a:lnTo>
                  <a:lnTo>
                    <a:pt x="49774" y="6399"/>
                  </a:lnTo>
                  <a:lnTo>
                    <a:pt x="23860" y="23860"/>
                  </a:lnTo>
                  <a:lnTo>
                    <a:pt x="6399" y="49774"/>
                  </a:lnTo>
                  <a:lnTo>
                    <a:pt x="0" y="81533"/>
                  </a:lnTo>
                  <a:lnTo>
                    <a:pt x="0" y="733805"/>
                  </a:lnTo>
                  <a:lnTo>
                    <a:pt x="6399" y="765565"/>
                  </a:lnTo>
                  <a:lnTo>
                    <a:pt x="23860" y="791479"/>
                  </a:lnTo>
                  <a:lnTo>
                    <a:pt x="49774" y="808940"/>
                  </a:lnTo>
                  <a:lnTo>
                    <a:pt x="81533" y="815339"/>
                  </a:lnTo>
                  <a:lnTo>
                    <a:pt x="1203198" y="815339"/>
                  </a:lnTo>
                  <a:lnTo>
                    <a:pt x="1234957" y="808940"/>
                  </a:lnTo>
                  <a:lnTo>
                    <a:pt x="1260871" y="791479"/>
                  </a:lnTo>
                  <a:lnTo>
                    <a:pt x="1278332" y="765565"/>
                  </a:lnTo>
                  <a:lnTo>
                    <a:pt x="1284732" y="733805"/>
                  </a:lnTo>
                  <a:lnTo>
                    <a:pt x="1284732" y="81533"/>
                  </a:lnTo>
                  <a:lnTo>
                    <a:pt x="1278332" y="49774"/>
                  </a:lnTo>
                  <a:lnTo>
                    <a:pt x="1260871" y="23860"/>
                  </a:lnTo>
                  <a:lnTo>
                    <a:pt x="1234957" y="6399"/>
                  </a:lnTo>
                  <a:lnTo>
                    <a:pt x="1203198" y="0"/>
                  </a:lnTo>
                  <a:close/>
                </a:path>
              </a:pathLst>
            </a:custGeom>
            <a:solidFill>
              <a:srgbClr val="FFFFFF">
                <a:alpha val="90195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75836" name="object 9"/>
            <p:cNvSpPr>
              <a:spLocks/>
            </p:cNvSpPr>
            <p:nvPr/>
          </p:nvSpPr>
          <p:spPr bwMode="auto">
            <a:xfrm>
              <a:off x="3028950" y="1739646"/>
              <a:ext cx="1285240" cy="815340"/>
            </a:xfrm>
            <a:custGeom>
              <a:avLst/>
              <a:gdLst/>
              <a:ahLst/>
              <a:cxnLst>
                <a:cxn ang="0">
                  <a:pos x="0" y="81533"/>
                </a:cxn>
                <a:cxn ang="0">
                  <a:pos x="6399" y="49774"/>
                </a:cxn>
                <a:cxn ang="0">
                  <a:pos x="23860" y="23860"/>
                </a:cxn>
                <a:cxn ang="0">
                  <a:pos x="49774" y="6399"/>
                </a:cxn>
                <a:cxn ang="0">
                  <a:pos x="81533" y="0"/>
                </a:cxn>
                <a:cxn ang="0">
                  <a:pos x="1203198" y="0"/>
                </a:cxn>
                <a:cxn ang="0">
                  <a:pos x="1234957" y="6399"/>
                </a:cxn>
                <a:cxn ang="0">
                  <a:pos x="1260871" y="23860"/>
                </a:cxn>
                <a:cxn ang="0">
                  <a:pos x="1278332" y="49774"/>
                </a:cxn>
                <a:cxn ang="0">
                  <a:pos x="1284732" y="81533"/>
                </a:cxn>
                <a:cxn ang="0">
                  <a:pos x="1284732" y="733805"/>
                </a:cxn>
                <a:cxn ang="0">
                  <a:pos x="1278332" y="765565"/>
                </a:cxn>
                <a:cxn ang="0">
                  <a:pos x="1260871" y="791479"/>
                </a:cxn>
                <a:cxn ang="0">
                  <a:pos x="1234957" y="808940"/>
                </a:cxn>
                <a:cxn ang="0">
                  <a:pos x="1203198" y="815339"/>
                </a:cxn>
                <a:cxn ang="0">
                  <a:pos x="81533" y="815339"/>
                </a:cxn>
                <a:cxn ang="0">
                  <a:pos x="49774" y="808940"/>
                </a:cxn>
                <a:cxn ang="0">
                  <a:pos x="23860" y="791479"/>
                </a:cxn>
                <a:cxn ang="0">
                  <a:pos x="6399" y="765565"/>
                </a:cxn>
                <a:cxn ang="0">
                  <a:pos x="0" y="733805"/>
                </a:cxn>
                <a:cxn ang="0">
                  <a:pos x="0" y="81533"/>
                </a:cxn>
              </a:cxnLst>
              <a:rect l="0" t="0" r="r" b="b"/>
              <a:pathLst>
                <a:path w="1285239" h="815339">
                  <a:moveTo>
                    <a:pt x="0" y="81533"/>
                  </a:moveTo>
                  <a:lnTo>
                    <a:pt x="6399" y="49774"/>
                  </a:lnTo>
                  <a:lnTo>
                    <a:pt x="23860" y="23860"/>
                  </a:lnTo>
                  <a:lnTo>
                    <a:pt x="49774" y="6399"/>
                  </a:lnTo>
                  <a:lnTo>
                    <a:pt x="81533" y="0"/>
                  </a:lnTo>
                  <a:lnTo>
                    <a:pt x="1203198" y="0"/>
                  </a:lnTo>
                  <a:lnTo>
                    <a:pt x="1234957" y="6399"/>
                  </a:lnTo>
                  <a:lnTo>
                    <a:pt x="1260871" y="23860"/>
                  </a:lnTo>
                  <a:lnTo>
                    <a:pt x="1278332" y="49774"/>
                  </a:lnTo>
                  <a:lnTo>
                    <a:pt x="1284732" y="81533"/>
                  </a:lnTo>
                  <a:lnTo>
                    <a:pt x="1284732" y="733805"/>
                  </a:lnTo>
                  <a:lnTo>
                    <a:pt x="1278332" y="765565"/>
                  </a:lnTo>
                  <a:lnTo>
                    <a:pt x="1260871" y="791479"/>
                  </a:lnTo>
                  <a:lnTo>
                    <a:pt x="1234957" y="808940"/>
                  </a:lnTo>
                  <a:lnTo>
                    <a:pt x="1203198" y="815339"/>
                  </a:lnTo>
                  <a:lnTo>
                    <a:pt x="81533" y="815339"/>
                  </a:lnTo>
                  <a:lnTo>
                    <a:pt x="49774" y="808940"/>
                  </a:lnTo>
                  <a:lnTo>
                    <a:pt x="23860" y="791479"/>
                  </a:lnTo>
                  <a:lnTo>
                    <a:pt x="6399" y="765565"/>
                  </a:lnTo>
                  <a:lnTo>
                    <a:pt x="0" y="733805"/>
                  </a:lnTo>
                  <a:lnTo>
                    <a:pt x="0" y="81533"/>
                  </a:lnTo>
                  <a:close/>
                </a:path>
              </a:pathLst>
            </a:custGeom>
            <a:noFill/>
            <a:ln w="25908">
              <a:solidFill>
                <a:srgbClr val="4F81BC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209925" y="1941513"/>
            <a:ext cx="1104900" cy="33655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z="2100" spc="-10" dirty="0">
                <a:solidFill>
                  <a:schemeClr val="bg1"/>
                </a:solidFill>
                <a:latin typeface="Carlito"/>
                <a:cs typeface="Carlito"/>
              </a:rPr>
              <a:t>Element</a:t>
            </a:r>
            <a:endParaRPr sz="21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  <p:grpSp>
        <p:nvGrpSpPr>
          <p:cNvPr id="75781" name="object 11"/>
          <p:cNvGrpSpPr>
            <a:grpSpLocks/>
          </p:cNvGrpSpPr>
          <p:nvPr/>
        </p:nvGrpSpPr>
        <p:grpSpPr bwMode="auto">
          <a:xfrm>
            <a:off x="2087563" y="2779713"/>
            <a:ext cx="1454150" cy="977900"/>
            <a:chOff x="2087816" y="2779712"/>
            <a:chExt cx="1454150" cy="978535"/>
          </a:xfrm>
        </p:grpSpPr>
        <p:sp>
          <p:nvSpPr>
            <p:cNvPr id="75827" name="object 12"/>
            <p:cNvSpPr>
              <a:spLocks/>
            </p:cNvSpPr>
            <p:nvPr/>
          </p:nvSpPr>
          <p:spPr bwMode="auto">
            <a:xfrm>
              <a:off x="2100834" y="2792729"/>
              <a:ext cx="1285240" cy="817244"/>
            </a:xfrm>
            <a:custGeom>
              <a:avLst/>
              <a:gdLst/>
              <a:ahLst/>
              <a:cxnLst>
                <a:cxn ang="0">
                  <a:pos x="1203070" y="0"/>
                </a:cxn>
                <a:cxn ang="0">
                  <a:pos x="81661" y="0"/>
                </a:cxn>
                <a:cxn ang="0">
                  <a:pos x="49881" y="6419"/>
                </a:cxn>
                <a:cxn ang="0">
                  <a:pos x="23923" y="23923"/>
                </a:cxn>
                <a:cxn ang="0">
                  <a:pos x="6419" y="49881"/>
                </a:cxn>
                <a:cxn ang="0">
                  <a:pos x="0" y="81661"/>
                </a:cxn>
                <a:cxn ang="0">
                  <a:pos x="0" y="735203"/>
                </a:cxn>
                <a:cxn ang="0">
                  <a:pos x="6419" y="766982"/>
                </a:cxn>
                <a:cxn ang="0">
                  <a:pos x="23923" y="792940"/>
                </a:cxn>
                <a:cxn ang="0">
                  <a:pos x="49881" y="810444"/>
                </a:cxn>
                <a:cxn ang="0">
                  <a:pos x="81661" y="816864"/>
                </a:cxn>
                <a:cxn ang="0">
                  <a:pos x="1203070" y="816864"/>
                </a:cxn>
                <a:cxn ang="0">
                  <a:pos x="1234850" y="810444"/>
                </a:cxn>
                <a:cxn ang="0">
                  <a:pos x="1260808" y="792940"/>
                </a:cxn>
                <a:cxn ang="0">
                  <a:pos x="1278312" y="766982"/>
                </a:cxn>
                <a:cxn ang="0">
                  <a:pos x="1284732" y="735203"/>
                </a:cxn>
                <a:cxn ang="0">
                  <a:pos x="1284732" y="81661"/>
                </a:cxn>
                <a:cxn ang="0">
                  <a:pos x="1278312" y="49881"/>
                </a:cxn>
                <a:cxn ang="0">
                  <a:pos x="1260808" y="23923"/>
                </a:cxn>
                <a:cxn ang="0">
                  <a:pos x="1234850" y="6419"/>
                </a:cxn>
                <a:cxn ang="0">
                  <a:pos x="1203070" y="0"/>
                </a:cxn>
              </a:cxnLst>
              <a:rect l="0" t="0" r="r" b="b"/>
              <a:pathLst>
                <a:path w="1285239" h="817245">
                  <a:moveTo>
                    <a:pt x="1203070" y="0"/>
                  </a:moveTo>
                  <a:lnTo>
                    <a:pt x="81661" y="0"/>
                  </a:lnTo>
                  <a:lnTo>
                    <a:pt x="49881" y="6419"/>
                  </a:lnTo>
                  <a:lnTo>
                    <a:pt x="23923" y="23923"/>
                  </a:lnTo>
                  <a:lnTo>
                    <a:pt x="6419" y="49881"/>
                  </a:lnTo>
                  <a:lnTo>
                    <a:pt x="0" y="81661"/>
                  </a:lnTo>
                  <a:lnTo>
                    <a:pt x="0" y="735203"/>
                  </a:lnTo>
                  <a:lnTo>
                    <a:pt x="6419" y="766982"/>
                  </a:lnTo>
                  <a:lnTo>
                    <a:pt x="23923" y="792940"/>
                  </a:lnTo>
                  <a:lnTo>
                    <a:pt x="49881" y="810444"/>
                  </a:lnTo>
                  <a:lnTo>
                    <a:pt x="81661" y="816864"/>
                  </a:lnTo>
                  <a:lnTo>
                    <a:pt x="1203070" y="816864"/>
                  </a:lnTo>
                  <a:lnTo>
                    <a:pt x="1234850" y="810444"/>
                  </a:lnTo>
                  <a:lnTo>
                    <a:pt x="1260808" y="792940"/>
                  </a:lnTo>
                  <a:lnTo>
                    <a:pt x="1278312" y="766982"/>
                  </a:lnTo>
                  <a:lnTo>
                    <a:pt x="1284732" y="735203"/>
                  </a:lnTo>
                  <a:lnTo>
                    <a:pt x="1284732" y="81661"/>
                  </a:lnTo>
                  <a:lnTo>
                    <a:pt x="1278312" y="49881"/>
                  </a:lnTo>
                  <a:lnTo>
                    <a:pt x="1260808" y="23923"/>
                  </a:lnTo>
                  <a:lnTo>
                    <a:pt x="1234850" y="6419"/>
                  </a:lnTo>
                  <a:lnTo>
                    <a:pt x="1203070" y="0"/>
                  </a:lnTo>
                  <a:close/>
                </a:path>
              </a:pathLst>
            </a:custGeom>
            <a:solidFill>
              <a:srgbClr val="4F81BC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75828" name="object 13"/>
            <p:cNvSpPr>
              <a:spLocks/>
            </p:cNvSpPr>
            <p:nvPr/>
          </p:nvSpPr>
          <p:spPr bwMode="auto">
            <a:xfrm>
              <a:off x="2100834" y="2792729"/>
              <a:ext cx="1285240" cy="817244"/>
            </a:xfrm>
            <a:custGeom>
              <a:avLst/>
              <a:gdLst/>
              <a:ahLst/>
              <a:cxnLst>
                <a:cxn ang="0">
                  <a:pos x="0" y="81661"/>
                </a:cxn>
                <a:cxn ang="0">
                  <a:pos x="6419" y="49881"/>
                </a:cxn>
                <a:cxn ang="0">
                  <a:pos x="23923" y="23923"/>
                </a:cxn>
                <a:cxn ang="0">
                  <a:pos x="49881" y="6419"/>
                </a:cxn>
                <a:cxn ang="0">
                  <a:pos x="81661" y="0"/>
                </a:cxn>
                <a:cxn ang="0">
                  <a:pos x="1203070" y="0"/>
                </a:cxn>
                <a:cxn ang="0">
                  <a:pos x="1234850" y="6419"/>
                </a:cxn>
                <a:cxn ang="0">
                  <a:pos x="1260808" y="23923"/>
                </a:cxn>
                <a:cxn ang="0">
                  <a:pos x="1278312" y="49881"/>
                </a:cxn>
                <a:cxn ang="0">
                  <a:pos x="1284732" y="81661"/>
                </a:cxn>
                <a:cxn ang="0">
                  <a:pos x="1284732" y="735203"/>
                </a:cxn>
                <a:cxn ang="0">
                  <a:pos x="1278312" y="766982"/>
                </a:cxn>
                <a:cxn ang="0">
                  <a:pos x="1260808" y="792940"/>
                </a:cxn>
                <a:cxn ang="0">
                  <a:pos x="1234850" y="810444"/>
                </a:cxn>
                <a:cxn ang="0">
                  <a:pos x="1203070" y="816864"/>
                </a:cxn>
                <a:cxn ang="0">
                  <a:pos x="81661" y="816864"/>
                </a:cxn>
                <a:cxn ang="0">
                  <a:pos x="49881" y="810444"/>
                </a:cxn>
                <a:cxn ang="0">
                  <a:pos x="23923" y="792940"/>
                </a:cxn>
                <a:cxn ang="0">
                  <a:pos x="6419" y="766982"/>
                </a:cxn>
                <a:cxn ang="0">
                  <a:pos x="0" y="735203"/>
                </a:cxn>
                <a:cxn ang="0">
                  <a:pos x="0" y="81661"/>
                </a:cxn>
              </a:cxnLst>
              <a:rect l="0" t="0" r="r" b="b"/>
              <a:pathLst>
                <a:path w="1285239" h="817245">
                  <a:moveTo>
                    <a:pt x="0" y="81661"/>
                  </a:moveTo>
                  <a:lnTo>
                    <a:pt x="6419" y="49881"/>
                  </a:lnTo>
                  <a:lnTo>
                    <a:pt x="23923" y="23923"/>
                  </a:lnTo>
                  <a:lnTo>
                    <a:pt x="49881" y="6419"/>
                  </a:lnTo>
                  <a:lnTo>
                    <a:pt x="81661" y="0"/>
                  </a:lnTo>
                  <a:lnTo>
                    <a:pt x="1203070" y="0"/>
                  </a:lnTo>
                  <a:lnTo>
                    <a:pt x="1234850" y="6419"/>
                  </a:lnTo>
                  <a:lnTo>
                    <a:pt x="1260808" y="23923"/>
                  </a:lnTo>
                  <a:lnTo>
                    <a:pt x="1278312" y="49881"/>
                  </a:lnTo>
                  <a:lnTo>
                    <a:pt x="1284732" y="81661"/>
                  </a:lnTo>
                  <a:lnTo>
                    <a:pt x="1284732" y="735203"/>
                  </a:lnTo>
                  <a:lnTo>
                    <a:pt x="1278312" y="766982"/>
                  </a:lnTo>
                  <a:lnTo>
                    <a:pt x="1260808" y="792940"/>
                  </a:lnTo>
                  <a:lnTo>
                    <a:pt x="1234850" y="810444"/>
                  </a:lnTo>
                  <a:lnTo>
                    <a:pt x="1203070" y="816864"/>
                  </a:lnTo>
                  <a:lnTo>
                    <a:pt x="81661" y="816864"/>
                  </a:lnTo>
                  <a:lnTo>
                    <a:pt x="49881" y="810444"/>
                  </a:lnTo>
                  <a:lnTo>
                    <a:pt x="23923" y="792940"/>
                  </a:lnTo>
                  <a:lnTo>
                    <a:pt x="6419" y="766982"/>
                  </a:lnTo>
                  <a:lnTo>
                    <a:pt x="0" y="735203"/>
                  </a:lnTo>
                  <a:lnTo>
                    <a:pt x="0" y="81661"/>
                  </a:lnTo>
                  <a:close/>
                </a:path>
              </a:pathLst>
            </a:custGeom>
            <a:noFill/>
            <a:ln w="25908">
              <a:solidFill>
                <a:srgbClr val="FFFFF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75829" name="object 14"/>
            <p:cNvSpPr>
              <a:spLocks/>
            </p:cNvSpPr>
            <p:nvPr/>
          </p:nvSpPr>
          <p:spPr bwMode="auto">
            <a:xfrm>
              <a:off x="2244090" y="2928365"/>
              <a:ext cx="1285240" cy="817244"/>
            </a:xfrm>
            <a:custGeom>
              <a:avLst/>
              <a:gdLst/>
              <a:ahLst/>
              <a:cxnLst>
                <a:cxn ang="0">
                  <a:pos x="1203071" y="0"/>
                </a:cxn>
                <a:cxn ang="0">
                  <a:pos x="81661" y="0"/>
                </a:cxn>
                <a:cxn ang="0">
                  <a:pos x="49881" y="6419"/>
                </a:cxn>
                <a:cxn ang="0">
                  <a:pos x="23923" y="23923"/>
                </a:cxn>
                <a:cxn ang="0">
                  <a:pos x="6419" y="49881"/>
                </a:cxn>
                <a:cxn ang="0">
                  <a:pos x="0" y="81661"/>
                </a:cxn>
                <a:cxn ang="0">
                  <a:pos x="0" y="735203"/>
                </a:cxn>
                <a:cxn ang="0">
                  <a:pos x="6419" y="766982"/>
                </a:cxn>
                <a:cxn ang="0">
                  <a:pos x="23923" y="792940"/>
                </a:cxn>
                <a:cxn ang="0">
                  <a:pos x="49881" y="810444"/>
                </a:cxn>
                <a:cxn ang="0">
                  <a:pos x="81661" y="816864"/>
                </a:cxn>
                <a:cxn ang="0">
                  <a:pos x="1203071" y="816864"/>
                </a:cxn>
                <a:cxn ang="0">
                  <a:pos x="1234850" y="810444"/>
                </a:cxn>
                <a:cxn ang="0">
                  <a:pos x="1260808" y="792940"/>
                </a:cxn>
                <a:cxn ang="0">
                  <a:pos x="1278312" y="766982"/>
                </a:cxn>
                <a:cxn ang="0">
                  <a:pos x="1284732" y="735203"/>
                </a:cxn>
                <a:cxn ang="0">
                  <a:pos x="1284732" y="81661"/>
                </a:cxn>
                <a:cxn ang="0">
                  <a:pos x="1278312" y="49881"/>
                </a:cxn>
                <a:cxn ang="0">
                  <a:pos x="1260808" y="23923"/>
                </a:cxn>
                <a:cxn ang="0">
                  <a:pos x="1234850" y="6419"/>
                </a:cxn>
                <a:cxn ang="0">
                  <a:pos x="1203071" y="0"/>
                </a:cxn>
              </a:cxnLst>
              <a:rect l="0" t="0" r="r" b="b"/>
              <a:pathLst>
                <a:path w="1285239" h="817245">
                  <a:moveTo>
                    <a:pt x="1203071" y="0"/>
                  </a:moveTo>
                  <a:lnTo>
                    <a:pt x="81661" y="0"/>
                  </a:lnTo>
                  <a:lnTo>
                    <a:pt x="49881" y="6419"/>
                  </a:lnTo>
                  <a:lnTo>
                    <a:pt x="23923" y="23923"/>
                  </a:lnTo>
                  <a:lnTo>
                    <a:pt x="6419" y="49881"/>
                  </a:lnTo>
                  <a:lnTo>
                    <a:pt x="0" y="81661"/>
                  </a:lnTo>
                  <a:lnTo>
                    <a:pt x="0" y="735203"/>
                  </a:lnTo>
                  <a:lnTo>
                    <a:pt x="6419" y="766982"/>
                  </a:lnTo>
                  <a:lnTo>
                    <a:pt x="23923" y="792940"/>
                  </a:lnTo>
                  <a:lnTo>
                    <a:pt x="49881" y="810444"/>
                  </a:lnTo>
                  <a:lnTo>
                    <a:pt x="81661" y="816864"/>
                  </a:lnTo>
                  <a:lnTo>
                    <a:pt x="1203071" y="816864"/>
                  </a:lnTo>
                  <a:lnTo>
                    <a:pt x="1234850" y="810444"/>
                  </a:lnTo>
                  <a:lnTo>
                    <a:pt x="1260808" y="792940"/>
                  </a:lnTo>
                  <a:lnTo>
                    <a:pt x="1278312" y="766982"/>
                  </a:lnTo>
                  <a:lnTo>
                    <a:pt x="1284732" y="735203"/>
                  </a:lnTo>
                  <a:lnTo>
                    <a:pt x="1284732" y="81661"/>
                  </a:lnTo>
                  <a:lnTo>
                    <a:pt x="1278312" y="49881"/>
                  </a:lnTo>
                  <a:lnTo>
                    <a:pt x="1260808" y="23923"/>
                  </a:lnTo>
                  <a:lnTo>
                    <a:pt x="1234850" y="6419"/>
                  </a:lnTo>
                  <a:lnTo>
                    <a:pt x="1203071" y="0"/>
                  </a:lnTo>
                  <a:close/>
                </a:path>
              </a:pathLst>
            </a:custGeom>
            <a:solidFill>
              <a:srgbClr val="FFFFFF">
                <a:alpha val="90195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75830" name="object 15"/>
            <p:cNvSpPr>
              <a:spLocks/>
            </p:cNvSpPr>
            <p:nvPr/>
          </p:nvSpPr>
          <p:spPr bwMode="auto">
            <a:xfrm>
              <a:off x="2244090" y="2928365"/>
              <a:ext cx="1285240" cy="817244"/>
            </a:xfrm>
            <a:custGeom>
              <a:avLst/>
              <a:gdLst/>
              <a:ahLst/>
              <a:cxnLst>
                <a:cxn ang="0">
                  <a:pos x="0" y="81661"/>
                </a:cxn>
                <a:cxn ang="0">
                  <a:pos x="6419" y="49881"/>
                </a:cxn>
                <a:cxn ang="0">
                  <a:pos x="23923" y="23923"/>
                </a:cxn>
                <a:cxn ang="0">
                  <a:pos x="49881" y="6419"/>
                </a:cxn>
                <a:cxn ang="0">
                  <a:pos x="81661" y="0"/>
                </a:cxn>
                <a:cxn ang="0">
                  <a:pos x="1203071" y="0"/>
                </a:cxn>
                <a:cxn ang="0">
                  <a:pos x="1234850" y="6419"/>
                </a:cxn>
                <a:cxn ang="0">
                  <a:pos x="1260808" y="23923"/>
                </a:cxn>
                <a:cxn ang="0">
                  <a:pos x="1278312" y="49881"/>
                </a:cxn>
                <a:cxn ang="0">
                  <a:pos x="1284732" y="81661"/>
                </a:cxn>
                <a:cxn ang="0">
                  <a:pos x="1284732" y="735203"/>
                </a:cxn>
                <a:cxn ang="0">
                  <a:pos x="1278312" y="766982"/>
                </a:cxn>
                <a:cxn ang="0">
                  <a:pos x="1260808" y="792940"/>
                </a:cxn>
                <a:cxn ang="0">
                  <a:pos x="1234850" y="810444"/>
                </a:cxn>
                <a:cxn ang="0">
                  <a:pos x="1203071" y="816864"/>
                </a:cxn>
                <a:cxn ang="0">
                  <a:pos x="81661" y="816864"/>
                </a:cxn>
                <a:cxn ang="0">
                  <a:pos x="49881" y="810444"/>
                </a:cxn>
                <a:cxn ang="0">
                  <a:pos x="23923" y="792940"/>
                </a:cxn>
                <a:cxn ang="0">
                  <a:pos x="6419" y="766982"/>
                </a:cxn>
                <a:cxn ang="0">
                  <a:pos x="0" y="735203"/>
                </a:cxn>
                <a:cxn ang="0">
                  <a:pos x="0" y="81661"/>
                </a:cxn>
              </a:cxnLst>
              <a:rect l="0" t="0" r="r" b="b"/>
              <a:pathLst>
                <a:path w="1285239" h="817245">
                  <a:moveTo>
                    <a:pt x="0" y="81661"/>
                  </a:moveTo>
                  <a:lnTo>
                    <a:pt x="6419" y="49881"/>
                  </a:lnTo>
                  <a:lnTo>
                    <a:pt x="23923" y="23923"/>
                  </a:lnTo>
                  <a:lnTo>
                    <a:pt x="49881" y="6419"/>
                  </a:lnTo>
                  <a:lnTo>
                    <a:pt x="81661" y="0"/>
                  </a:lnTo>
                  <a:lnTo>
                    <a:pt x="1203071" y="0"/>
                  </a:lnTo>
                  <a:lnTo>
                    <a:pt x="1234850" y="6419"/>
                  </a:lnTo>
                  <a:lnTo>
                    <a:pt x="1260808" y="23923"/>
                  </a:lnTo>
                  <a:lnTo>
                    <a:pt x="1278312" y="49881"/>
                  </a:lnTo>
                  <a:lnTo>
                    <a:pt x="1284732" y="81661"/>
                  </a:lnTo>
                  <a:lnTo>
                    <a:pt x="1284732" y="735203"/>
                  </a:lnTo>
                  <a:lnTo>
                    <a:pt x="1278312" y="766982"/>
                  </a:lnTo>
                  <a:lnTo>
                    <a:pt x="1260808" y="792940"/>
                  </a:lnTo>
                  <a:lnTo>
                    <a:pt x="1234850" y="810444"/>
                  </a:lnTo>
                  <a:lnTo>
                    <a:pt x="1203071" y="816864"/>
                  </a:lnTo>
                  <a:lnTo>
                    <a:pt x="81661" y="816864"/>
                  </a:lnTo>
                  <a:lnTo>
                    <a:pt x="49881" y="810444"/>
                  </a:lnTo>
                  <a:lnTo>
                    <a:pt x="23923" y="792940"/>
                  </a:lnTo>
                  <a:lnTo>
                    <a:pt x="6419" y="766982"/>
                  </a:lnTo>
                  <a:lnTo>
                    <a:pt x="0" y="735203"/>
                  </a:lnTo>
                  <a:lnTo>
                    <a:pt x="0" y="81661"/>
                  </a:lnTo>
                  <a:close/>
                </a:path>
              </a:pathLst>
            </a:custGeom>
            <a:noFill/>
            <a:ln w="25908">
              <a:solidFill>
                <a:srgbClr val="4F81BC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508250" y="2984500"/>
            <a:ext cx="1020763" cy="635000"/>
          </a:xfrm>
          <a:prstGeom prst="rect">
            <a:avLst/>
          </a:prstGeom>
        </p:spPr>
        <p:txBody>
          <a:bodyPr lIns="0" tIns="43180" rIns="0" bIns="0">
            <a:spAutoFit/>
          </a:bodyPr>
          <a:lstStyle/>
          <a:p>
            <a:pPr marL="120650" indent="-109538">
              <a:lnSpc>
                <a:spcPts val="2325"/>
              </a:lnSpc>
              <a:spcBef>
                <a:spcPts val="338"/>
              </a:spcBef>
            </a:pPr>
            <a:r>
              <a:rPr lang="en-US" sz="2100">
                <a:solidFill>
                  <a:schemeClr val="bg1"/>
                </a:solidFill>
                <a:latin typeface="Carlito"/>
                <a:ea typeface="Carlito"/>
                <a:cs typeface="Carlito"/>
              </a:rPr>
              <a:t>Simple  Type</a:t>
            </a:r>
          </a:p>
        </p:txBody>
      </p:sp>
      <p:grpSp>
        <p:nvGrpSpPr>
          <p:cNvPr id="75783" name="object 17"/>
          <p:cNvGrpSpPr>
            <a:grpSpLocks/>
          </p:cNvGrpSpPr>
          <p:nvPr/>
        </p:nvGrpSpPr>
        <p:grpSpPr bwMode="auto">
          <a:xfrm>
            <a:off x="3659188" y="2779713"/>
            <a:ext cx="1452562" cy="977900"/>
            <a:chOff x="3659060" y="2779712"/>
            <a:chExt cx="1452880" cy="978535"/>
          </a:xfrm>
        </p:grpSpPr>
        <p:sp>
          <p:nvSpPr>
            <p:cNvPr id="75823" name="object 18"/>
            <p:cNvSpPr>
              <a:spLocks/>
            </p:cNvSpPr>
            <p:nvPr/>
          </p:nvSpPr>
          <p:spPr bwMode="auto">
            <a:xfrm>
              <a:off x="3672077" y="2792729"/>
              <a:ext cx="1285240" cy="817244"/>
            </a:xfrm>
            <a:custGeom>
              <a:avLst/>
              <a:gdLst/>
              <a:ahLst/>
              <a:cxnLst>
                <a:cxn ang="0">
                  <a:pos x="1203071" y="0"/>
                </a:cxn>
                <a:cxn ang="0">
                  <a:pos x="81661" y="0"/>
                </a:cxn>
                <a:cxn ang="0">
                  <a:pos x="49881" y="6419"/>
                </a:cxn>
                <a:cxn ang="0">
                  <a:pos x="23923" y="23923"/>
                </a:cxn>
                <a:cxn ang="0">
                  <a:pos x="6419" y="49881"/>
                </a:cxn>
                <a:cxn ang="0">
                  <a:pos x="0" y="81661"/>
                </a:cxn>
                <a:cxn ang="0">
                  <a:pos x="0" y="735203"/>
                </a:cxn>
                <a:cxn ang="0">
                  <a:pos x="6419" y="766982"/>
                </a:cxn>
                <a:cxn ang="0">
                  <a:pos x="23923" y="792940"/>
                </a:cxn>
                <a:cxn ang="0">
                  <a:pos x="49881" y="810444"/>
                </a:cxn>
                <a:cxn ang="0">
                  <a:pos x="81661" y="816864"/>
                </a:cxn>
                <a:cxn ang="0">
                  <a:pos x="1203071" y="816864"/>
                </a:cxn>
                <a:cxn ang="0">
                  <a:pos x="1234850" y="810444"/>
                </a:cxn>
                <a:cxn ang="0">
                  <a:pos x="1260808" y="792940"/>
                </a:cxn>
                <a:cxn ang="0">
                  <a:pos x="1278312" y="766982"/>
                </a:cxn>
                <a:cxn ang="0">
                  <a:pos x="1284732" y="735203"/>
                </a:cxn>
                <a:cxn ang="0">
                  <a:pos x="1284732" y="81661"/>
                </a:cxn>
                <a:cxn ang="0">
                  <a:pos x="1278312" y="49881"/>
                </a:cxn>
                <a:cxn ang="0">
                  <a:pos x="1260808" y="23923"/>
                </a:cxn>
                <a:cxn ang="0">
                  <a:pos x="1234850" y="6419"/>
                </a:cxn>
                <a:cxn ang="0">
                  <a:pos x="1203071" y="0"/>
                </a:cxn>
              </a:cxnLst>
              <a:rect l="0" t="0" r="r" b="b"/>
              <a:pathLst>
                <a:path w="1285239" h="817245">
                  <a:moveTo>
                    <a:pt x="1203071" y="0"/>
                  </a:moveTo>
                  <a:lnTo>
                    <a:pt x="81661" y="0"/>
                  </a:lnTo>
                  <a:lnTo>
                    <a:pt x="49881" y="6419"/>
                  </a:lnTo>
                  <a:lnTo>
                    <a:pt x="23923" y="23923"/>
                  </a:lnTo>
                  <a:lnTo>
                    <a:pt x="6419" y="49881"/>
                  </a:lnTo>
                  <a:lnTo>
                    <a:pt x="0" y="81661"/>
                  </a:lnTo>
                  <a:lnTo>
                    <a:pt x="0" y="735203"/>
                  </a:lnTo>
                  <a:lnTo>
                    <a:pt x="6419" y="766982"/>
                  </a:lnTo>
                  <a:lnTo>
                    <a:pt x="23923" y="792940"/>
                  </a:lnTo>
                  <a:lnTo>
                    <a:pt x="49881" y="810444"/>
                  </a:lnTo>
                  <a:lnTo>
                    <a:pt x="81661" y="816864"/>
                  </a:lnTo>
                  <a:lnTo>
                    <a:pt x="1203071" y="816864"/>
                  </a:lnTo>
                  <a:lnTo>
                    <a:pt x="1234850" y="810444"/>
                  </a:lnTo>
                  <a:lnTo>
                    <a:pt x="1260808" y="792940"/>
                  </a:lnTo>
                  <a:lnTo>
                    <a:pt x="1278312" y="766982"/>
                  </a:lnTo>
                  <a:lnTo>
                    <a:pt x="1284732" y="735203"/>
                  </a:lnTo>
                  <a:lnTo>
                    <a:pt x="1284732" y="81661"/>
                  </a:lnTo>
                  <a:lnTo>
                    <a:pt x="1278312" y="49881"/>
                  </a:lnTo>
                  <a:lnTo>
                    <a:pt x="1260808" y="23923"/>
                  </a:lnTo>
                  <a:lnTo>
                    <a:pt x="1234850" y="6419"/>
                  </a:lnTo>
                  <a:lnTo>
                    <a:pt x="1203071" y="0"/>
                  </a:lnTo>
                  <a:close/>
                </a:path>
              </a:pathLst>
            </a:custGeom>
            <a:solidFill>
              <a:srgbClr val="4F81BC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75824" name="object 19"/>
            <p:cNvSpPr>
              <a:spLocks/>
            </p:cNvSpPr>
            <p:nvPr/>
          </p:nvSpPr>
          <p:spPr bwMode="auto">
            <a:xfrm>
              <a:off x="3672077" y="2792729"/>
              <a:ext cx="1285240" cy="817244"/>
            </a:xfrm>
            <a:custGeom>
              <a:avLst/>
              <a:gdLst/>
              <a:ahLst/>
              <a:cxnLst>
                <a:cxn ang="0">
                  <a:pos x="0" y="81661"/>
                </a:cxn>
                <a:cxn ang="0">
                  <a:pos x="6419" y="49881"/>
                </a:cxn>
                <a:cxn ang="0">
                  <a:pos x="23923" y="23923"/>
                </a:cxn>
                <a:cxn ang="0">
                  <a:pos x="49881" y="6419"/>
                </a:cxn>
                <a:cxn ang="0">
                  <a:pos x="81661" y="0"/>
                </a:cxn>
                <a:cxn ang="0">
                  <a:pos x="1203071" y="0"/>
                </a:cxn>
                <a:cxn ang="0">
                  <a:pos x="1234850" y="6419"/>
                </a:cxn>
                <a:cxn ang="0">
                  <a:pos x="1260808" y="23923"/>
                </a:cxn>
                <a:cxn ang="0">
                  <a:pos x="1278312" y="49881"/>
                </a:cxn>
                <a:cxn ang="0">
                  <a:pos x="1284732" y="81661"/>
                </a:cxn>
                <a:cxn ang="0">
                  <a:pos x="1284732" y="735203"/>
                </a:cxn>
                <a:cxn ang="0">
                  <a:pos x="1278312" y="766982"/>
                </a:cxn>
                <a:cxn ang="0">
                  <a:pos x="1260808" y="792940"/>
                </a:cxn>
                <a:cxn ang="0">
                  <a:pos x="1234850" y="810444"/>
                </a:cxn>
                <a:cxn ang="0">
                  <a:pos x="1203071" y="816864"/>
                </a:cxn>
                <a:cxn ang="0">
                  <a:pos x="81661" y="816864"/>
                </a:cxn>
                <a:cxn ang="0">
                  <a:pos x="49881" y="810444"/>
                </a:cxn>
                <a:cxn ang="0">
                  <a:pos x="23923" y="792940"/>
                </a:cxn>
                <a:cxn ang="0">
                  <a:pos x="6419" y="766982"/>
                </a:cxn>
                <a:cxn ang="0">
                  <a:pos x="0" y="735203"/>
                </a:cxn>
                <a:cxn ang="0">
                  <a:pos x="0" y="81661"/>
                </a:cxn>
              </a:cxnLst>
              <a:rect l="0" t="0" r="r" b="b"/>
              <a:pathLst>
                <a:path w="1285239" h="817245">
                  <a:moveTo>
                    <a:pt x="0" y="81661"/>
                  </a:moveTo>
                  <a:lnTo>
                    <a:pt x="6419" y="49881"/>
                  </a:lnTo>
                  <a:lnTo>
                    <a:pt x="23923" y="23923"/>
                  </a:lnTo>
                  <a:lnTo>
                    <a:pt x="49881" y="6419"/>
                  </a:lnTo>
                  <a:lnTo>
                    <a:pt x="81661" y="0"/>
                  </a:lnTo>
                  <a:lnTo>
                    <a:pt x="1203071" y="0"/>
                  </a:lnTo>
                  <a:lnTo>
                    <a:pt x="1234850" y="6419"/>
                  </a:lnTo>
                  <a:lnTo>
                    <a:pt x="1260808" y="23923"/>
                  </a:lnTo>
                  <a:lnTo>
                    <a:pt x="1278312" y="49881"/>
                  </a:lnTo>
                  <a:lnTo>
                    <a:pt x="1284732" y="81661"/>
                  </a:lnTo>
                  <a:lnTo>
                    <a:pt x="1284732" y="735203"/>
                  </a:lnTo>
                  <a:lnTo>
                    <a:pt x="1278312" y="766982"/>
                  </a:lnTo>
                  <a:lnTo>
                    <a:pt x="1260808" y="792940"/>
                  </a:lnTo>
                  <a:lnTo>
                    <a:pt x="1234850" y="810444"/>
                  </a:lnTo>
                  <a:lnTo>
                    <a:pt x="1203071" y="816864"/>
                  </a:lnTo>
                  <a:lnTo>
                    <a:pt x="81661" y="816864"/>
                  </a:lnTo>
                  <a:lnTo>
                    <a:pt x="49881" y="810444"/>
                  </a:lnTo>
                  <a:lnTo>
                    <a:pt x="23923" y="792940"/>
                  </a:lnTo>
                  <a:lnTo>
                    <a:pt x="6419" y="766982"/>
                  </a:lnTo>
                  <a:lnTo>
                    <a:pt x="0" y="735203"/>
                  </a:lnTo>
                  <a:lnTo>
                    <a:pt x="0" y="81661"/>
                  </a:lnTo>
                  <a:close/>
                </a:path>
              </a:pathLst>
            </a:custGeom>
            <a:noFill/>
            <a:ln w="25908">
              <a:solidFill>
                <a:srgbClr val="FFFFF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75825" name="object 20"/>
            <p:cNvSpPr>
              <a:spLocks/>
            </p:cNvSpPr>
            <p:nvPr/>
          </p:nvSpPr>
          <p:spPr bwMode="auto">
            <a:xfrm>
              <a:off x="3813809" y="2928365"/>
              <a:ext cx="1285240" cy="817244"/>
            </a:xfrm>
            <a:custGeom>
              <a:avLst/>
              <a:gdLst/>
              <a:ahLst/>
              <a:cxnLst>
                <a:cxn ang="0">
                  <a:pos x="1203070" y="0"/>
                </a:cxn>
                <a:cxn ang="0">
                  <a:pos x="81661" y="0"/>
                </a:cxn>
                <a:cxn ang="0">
                  <a:pos x="49881" y="6419"/>
                </a:cxn>
                <a:cxn ang="0">
                  <a:pos x="23923" y="23923"/>
                </a:cxn>
                <a:cxn ang="0">
                  <a:pos x="6419" y="49881"/>
                </a:cxn>
                <a:cxn ang="0">
                  <a:pos x="0" y="81661"/>
                </a:cxn>
                <a:cxn ang="0">
                  <a:pos x="0" y="735203"/>
                </a:cxn>
                <a:cxn ang="0">
                  <a:pos x="6419" y="766982"/>
                </a:cxn>
                <a:cxn ang="0">
                  <a:pos x="23923" y="792940"/>
                </a:cxn>
                <a:cxn ang="0">
                  <a:pos x="49881" y="810444"/>
                </a:cxn>
                <a:cxn ang="0">
                  <a:pos x="81661" y="816864"/>
                </a:cxn>
                <a:cxn ang="0">
                  <a:pos x="1203070" y="816864"/>
                </a:cxn>
                <a:cxn ang="0">
                  <a:pos x="1234850" y="810444"/>
                </a:cxn>
                <a:cxn ang="0">
                  <a:pos x="1260808" y="792940"/>
                </a:cxn>
                <a:cxn ang="0">
                  <a:pos x="1278312" y="766982"/>
                </a:cxn>
                <a:cxn ang="0">
                  <a:pos x="1284731" y="735203"/>
                </a:cxn>
                <a:cxn ang="0">
                  <a:pos x="1284731" y="81661"/>
                </a:cxn>
                <a:cxn ang="0">
                  <a:pos x="1278312" y="49881"/>
                </a:cxn>
                <a:cxn ang="0">
                  <a:pos x="1260808" y="23923"/>
                </a:cxn>
                <a:cxn ang="0">
                  <a:pos x="1234850" y="6419"/>
                </a:cxn>
                <a:cxn ang="0">
                  <a:pos x="1203070" y="0"/>
                </a:cxn>
              </a:cxnLst>
              <a:rect l="0" t="0" r="r" b="b"/>
              <a:pathLst>
                <a:path w="1285239" h="817245">
                  <a:moveTo>
                    <a:pt x="1203070" y="0"/>
                  </a:moveTo>
                  <a:lnTo>
                    <a:pt x="81661" y="0"/>
                  </a:lnTo>
                  <a:lnTo>
                    <a:pt x="49881" y="6419"/>
                  </a:lnTo>
                  <a:lnTo>
                    <a:pt x="23923" y="23923"/>
                  </a:lnTo>
                  <a:lnTo>
                    <a:pt x="6419" y="49881"/>
                  </a:lnTo>
                  <a:lnTo>
                    <a:pt x="0" y="81661"/>
                  </a:lnTo>
                  <a:lnTo>
                    <a:pt x="0" y="735203"/>
                  </a:lnTo>
                  <a:lnTo>
                    <a:pt x="6419" y="766982"/>
                  </a:lnTo>
                  <a:lnTo>
                    <a:pt x="23923" y="792940"/>
                  </a:lnTo>
                  <a:lnTo>
                    <a:pt x="49881" y="810444"/>
                  </a:lnTo>
                  <a:lnTo>
                    <a:pt x="81661" y="816864"/>
                  </a:lnTo>
                  <a:lnTo>
                    <a:pt x="1203070" y="816864"/>
                  </a:lnTo>
                  <a:lnTo>
                    <a:pt x="1234850" y="810444"/>
                  </a:lnTo>
                  <a:lnTo>
                    <a:pt x="1260808" y="792940"/>
                  </a:lnTo>
                  <a:lnTo>
                    <a:pt x="1278312" y="766982"/>
                  </a:lnTo>
                  <a:lnTo>
                    <a:pt x="1284731" y="735203"/>
                  </a:lnTo>
                  <a:lnTo>
                    <a:pt x="1284731" y="81661"/>
                  </a:lnTo>
                  <a:lnTo>
                    <a:pt x="1278312" y="49881"/>
                  </a:lnTo>
                  <a:lnTo>
                    <a:pt x="1260808" y="23923"/>
                  </a:lnTo>
                  <a:lnTo>
                    <a:pt x="1234850" y="6419"/>
                  </a:lnTo>
                  <a:lnTo>
                    <a:pt x="1203070" y="0"/>
                  </a:lnTo>
                  <a:close/>
                </a:path>
              </a:pathLst>
            </a:custGeom>
            <a:solidFill>
              <a:srgbClr val="FFFFFF">
                <a:alpha val="90195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75826" name="object 21"/>
            <p:cNvSpPr>
              <a:spLocks/>
            </p:cNvSpPr>
            <p:nvPr/>
          </p:nvSpPr>
          <p:spPr bwMode="auto">
            <a:xfrm>
              <a:off x="3813809" y="2928365"/>
              <a:ext cx="1285240" cy="817244"/>
            </a:xfrm>
            <a:custGeom>
              <a:avLst/>
              <a:gdLst/>
              <a:ahLst/>
              <a:cxnLst>
                <a:cxn ang="0">
                  <a:pos x="0" y="81661"/>
                </a:cxn>
                <a:cxn ang="0">
                  <a:pos x="6419" y="49881"/>
                </a:cxn>
                <a:cxn ang="0">
                  <a:pos x="23923" y="23923"/>
                </a:cxn>
                <a:cxn ang="0">
                  <a:pos x="49881" y="6419"/>
                </a:cxn>
                <a:cxn ang="0">
                  <a:pos x="81661" y="0"/>
                </a:cxn>
                <a:cxn ang="0">
                  <a:pos x="1203070" y="0"/>
                </a:cxn>
                <a:cxn ang="0">
                  <a:pos x="1234850" y="6419"/>
                </a:cxn>
                <a:cxn ang="0">
                  <a:pos x="1260808" y="23923"/>
                </a:cxn>
                <a:cxn ang="0">
                  <a:pos x="1278312" y="49881"/>
                </a:cxn>
                <a:cxn ang="0">
                  <a:pos x="1284731" y="81661"/>
                </a:cxn>
                <a:cxn ang="0">
                  <a:pos x="1284731" y="735203"/>
                </a:cxn>
                <a:cxn ang="0">
                  <a:pos x="1278312" y="766982"/>
                </a:cxn>
                <a:cxn ang="0">
                  <a:pos x="1260808" y="792940"/>
                </a:cxn>
                <a:cxn ang="0">
                  <a:pos x="1234850" y="810444"/>
                </a:cxn>
                <a:cxn ang="0">
                  <a:pos x="1203070" y="816864"/>
                </a:cxn>
                <a:cxn ang="0">
                  <a:pos x="81661" y="816864"/>
                </a:cxn>
                <a:cxn ang="0">
                  <a:pos x="49881" y="810444"/>
                </a:cxn>
                <a:cxn ang="0">
                  <a:pos x="23923" y="792940"/>
                </a:cxn>
                <a:cxn ang="0">
                  <a:pos x="6419" y="766982"/>
                </a:cxn>
                <a:cxn ang="0">
                  <a:pos x="0" y="735203"/>
                </a:cxn>
                <a:cxn ang="0">
                  <a:pos x="0" y="81661"/>
                </a:cxn>
              </a:cxnLst>
              <a:rect l="0" t="0" r="r" b="b"/>
              <a:pathLst>
                <a:path w="1285239" h="817245">
                  <a:moveTo>
                    <a:pt x="0" y="81661"/>
                  </a:moveTo>
                  <a:lnTo>
                    <a:pt x="6419" y="49881"/>
                  </a:lnTo>
                  <a:lnTo>
                    <a:pt x="23923" y="23923"/>
                  </a:lnTo>
                  <a:lnTo>
                    <a:pt x="49881" y="6419"/>
                  </a:lnTo>
                  <a:lnTo>
                    <a:pt x="81661" y="0"/>
                  </a:lnTo>
                  <a:lnTo>
                    <a:pt x="1203070" y="0"/>
                  </a:lnTo>
                  <a:lnTo>
                    <a:pt x="1234850" y="6419"/>
                  </a:lnTo>
                  <a:lnTo>
                    <a:pt x="1260808" y="23923"/>
                  </a:lnTo>
                  <a:lnTo>
                    <a:pt x="1278312" y="49881"/>
                  </a:lnTo>
                  <a:lnTo>
                    <a:pt x="1284731" y="81661"/>
                  </a:lnTo>
                  <a:lnTo>
                    <a:pt x="1284731" y="735203"/>
                  </a:lnTo>
                  <a:lnTo>
                    <a:pt x="1278312" y="766982"/>
                  </a:lnTo>
                  <a:lnTo>
                    <a:pt x="1260808" y="792940"/>
                  </a:lnTo>
                  <a:lnTo>
                    <a:pt x="1234850" y="810444"/>
                  </a:lnTo>
                  <a:lnTo>
                    <a:pt x="1203070" y="816864"/>
                  </a:lnTo>
                  <a:lnTo>
                    <a:pt x="81661" y="816864"/>
                  </a:lnTo>
                  <a:lnTo>
                    <a:pt x="49881" y="810444"/>
                  </a:lnTo>
                  <a:lnTo>
                    <a:pt x="23923" y="792940"/>
                  </a:lnTo>
                  <a:lnTo>
                    <a:pt x="6419" y="766982"/>
                  </a:lnTo>
                  <a:lnTo>
                    <a:pt x="0" y="735203"/>
                  </a:lnTo>
                  <a:lnTo>
                    <a:pt x="0" y="81661"/>
                  </a:lnTo>
                  <a:close/>
                </a:path>
              </a:pathLst>
            </a:custGeom>
            <a:noFill/>
            <a:ln w="25908">
              <a:solidFill>
                <a:srgbClr val="4F81BC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973513" y="2984500"/>
            <a:ext cx="1125537" cy="635000"/>
          </a:xfrm>
          <a:prstGeom prst="rect">
            <a:avLst/>
          </a:prstGeom>
        </p:spPr>
        <p:txBody>
          <a:bodyPr lIns="0" tIns="43180" rIns="0" bIns="0">
            <a:spAutoFit/>
          </a:bodyPr>
          <a:lstStyle/>
          <a:p>
            <a:pPr marL="227013" indent="-214313">
              <a:lnSpc>
                <a:spcPts val="2325"/>
              </a:lnSpc>
              <a:spcBef>
                <a:spcPts val="338"/>
              </a:spcBef>
            </a:pPr>
            <a:r>
              <a:rPr lang="en-US" sz="2100">
                <a:solidFill>
                  <a:schemeClr val="bg1"/>
                </a:solidFill>
                <a:latin typeface="Carlito"/>
                <a:ea typeface="Carlito"/>
                <a:cs typeface="Carlito"/>
              </a:rPr>
              <a:t>Complex  Type</a:t>
            </a:r>
          </a:p>
        </p:txBody>
      </p:sp>
      <p:grpSp>
        <p:nvGrpSpPr>
          <p:cNvPr id="75785" name="object 23"/>
          <p:cNvGrpSpPr>
            <a:grpSpLocks/>
          </p:cNvGrpSpPr>
          <p:nvPr/>
        </p:nvGrpSpPr>
        <p:grpSpPr bwMode="auto">
          <a:xfrm>
            <a:off x="2087563" y="3970338"/>
            <a:ext cx="1454150" cy="976312"/>
            <a:chOff x="2087816" y="3969956"/>
            <a:chExt cx="1454150" cy="977265"/>
          </a:xfrm>
        </p:grpSpPr>
        <p:sp>
          <p:nvSpPr>
            <p:cNvPr id="75819" name="object 24"/>
            <p:cNvSpPr>
              <a:spLocks/>
            </p:cNvSpPr>
            <p:nvPr/>
          </p:nvSpPr>
          <p:spPr bwMode="auto">
            <a:xfrm>
              <a:off x="2100834" y="3982974"/>
              <a:ext cx="1285240" cy="815340"/>
            </a:xfrm>
            <a:custGeom>
              <a:avLst/>
              <a:gdLst/>
              <a:ahLst/>
              <a:cxnLst>
                <a:cxn ang="0">
                  <a:pos x="1203198" y="0"/>
                </a:cxn>
                <a:cxn ang="0">
                  <a:pos x="81534" y="0"/>
                </a:cxn>
                <a:cxn ang="0">
                  <a:pos x="49774" y="6399"/>
                </a:cxn>
                <a:cxn ang="0">
                  <a:pos x="23860" y="23860"/>
                </a:cxn>
                <a:cxn ang="0">
                  <a:pos x="6399" y="49774"/>
                </a:cxn>
                <a:cxn ang="0">
                  <a:pos x="0" y="81533"/>
                </a:cxn>
                <a:cxn ang="0">
                  <a:pos x="0" y="733806"/>
                </a:cxn>
                <a:cxn ang="0">
                  <a:pos x="6399" y="765565"/>
                </a:cxn>
                <a:cxn ang="0">
                  <a:pos x="23860" y="791479"/>
                </a:cxn>
                <a:cxn ang="0">
                  <a:pos x="49774" y="808940"/>
                </a:cxn>
                <a:cxn ang="0">
                  <a:pos x="81534" y="815339"/>
                </a:cxn>
                <a:cxn ang="0">
                  <a:pos x="1203198" y="815339"/>
                </a:cxn>
                <a:cxn ang="0">
                  <a:pos x="1234957" y="808940"/>
                </a:cxn>
                <a:cxn ang="0">
                  <a:pos x="1260871" y="791479"/>
                </a:cxn>
                <a:cxn ang="0">
                  <a:pos x="1278332" y="765565"/>
                </a:cxn>
                <a:cxn ang="0">
                  <a:pos x="1284732" y="733806"/>
                </a:cxn>
                <a:cxn ang="0">
                  <a:pos x="1284732" y="81533"/>
                </a:cxn>
                <a:cxn ang="0">
                  <a:pos x="1278332" y="49774"/>
                </a:cxn>
                <a:cxn ang="0">
                  <a:pos x="1260871" y="23860"/>
                </a:cxn>
                <a:cxn ang="0">
                  <a:pos x="1234957" y="6399"/>
                </a:cxn>
                <a:cxn ang="0">
                  <a:pos x="1203198" y="0"/>
                </a:cxn>
              </a:cxnLst>
              <a:rect l="0" t="0" r="r" b="b"/>
              <a:pathLst>
                <a:path w="1285239" h="815339">
                  <a:moveTo>
                    <a:pt x="1203198" y="0"/>
                  </a:moveTo>
                  <a:lnTo>
                    <a:pt x="81534" y="0"/>
                  </a:lnTo>
                  <a:lnTo>
                    <a:pt x="49774" y="6399"/>
                  </a:lnTo>
                  <a:lnTo>
                    <a:pt x="23860" y="23860"/>
                  </a:lnTo>
                  <a:lnTo>
                    <a:pt x="6399" y="49774"/>
                  </a:lnTo>
                  <a:lnTo>
                    <a:pt x="0" y="81533"/>
                  </a:lnTo>
                  <a:lnTo>
                    <a:pt x="0" y="733806"/>
                  </a:lnTo>
                  <a:lnTo>
                    <a:pt x="6399" y="765565"/>
                  </a:lnTo>
                  <a:lnTo>
                    <a:pt x="23860" y="791479"/>
                  </a:lnTo>
                  <a:lnTo>
                    <a:pt x="49774" y="808940"/>
                  </a:lnTo>
                  <a:lnTo>
                    <a:pt x="81534" y="815339"/>
                  </a:lnTo>
                  <a:lnTo>
                    <a:pt x="1203198" y="815339"/>
                  </a:lnTo>
                  <a:lnTo>
                    <a:pt x="1234957" y="808940"/>
                  </a:lnTo>
                  <a:lnTo>
                    <a:pt x="1260871" y="791479"/>
                  </a:lnTo>
                  <a:lnTo>
                    <a:pt x="1278332" y="765565"/>
                  </a:lnTo>
                  <a:lnTo>
                    <a:pt x="1284732" y="733806"/>
                  </a:lnTo>
                  <a:lnTo>
                    <a:pt x="1284732" y="81533"/>
                  </a:lnTo>
                  <a:lnTo>
                    <a:pt x="1278332" y="49774"/>
                  </a:lnTo>
                  <a:lnTo>
                    <a:pt x="1260871" y="23860"/>
                  </a:lnTo>
                  <a:lnTo>
                    <a:pt x="1234957" y="6399"/>
                  </a:lnTo>
                  <a:lnTo>
                    <a:pt x="1203198" y="0"/>
                  </a:lnTo>
                  <a:close/>
                </a:path>
              </a:pathLst>
            </a:custGeom>
            <a:solidFill>
              <a:srgbClr val="4F81BC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75820" name="object 25"/>
            <p:cNvSpPr>
              <a:spLocks/>
            </p:cNvSpPr>
            <p:nvPr/>
          </p:nvSpPr>
          <p:spPr bwMode="auto">
            <a:xfrm>
              <a:off x="2100834" y="3982974"/>
              <a:ext cx="1285240" cy="815340"/>
            </a:xfrm>
            <a:custGeom>
              <a:avLst/>
              <a:gdLst/>
              <a:ahLst/>
              <a:cxnLst>
                <a:cxn ang="0">
                  <a:pos x="0" y="81533"/>
                </a:cxn>
                <a:cxn ang="0">
                  <a:pos x="6399" y="49774"/>
                </a:cxn>
                <a:cxn ang="0">
                  <a:pos x="23860" y="23860"/>
                </a:cxn>
                <a:cxn ang="0">
                  <a:pos x="49774" y="6399"/>
                </a:cxn>
                <a:cxn ang="0">
                  <a:pos x="81534" y="0"/>
                </a:cxn>
                <a:cxn ang="0">
                  <a:pos x="1203198" y="0"/>
                </a:cxn>
                <a:cxn ang="0">
                  <a:pos x="1234957" y="6399"/>
                </a:cxn>
                <a:cxn ang="0">
                  <a:pos x="1260871" y="23860"/>
                </a:cxn>
                <a:cxn ang="0">
                  <a:pos x="1278332" y="49774"/>
                </a:cxn>
                <a:cxn ang="0">
                  <a:pos x="1284732" y="81533"/>
                </a:cxn>
                <a:cxn ang="0">
                  <a:pos x="1284732" y="733806"/>
                </a:cxn>
                <a:cxn ang="0">
                  <a:pos x="1278332" y="765565"/>
                </a:cxn>
                <a:cxn ang="0">
                  <a:pos x="1260871" y="791479"/>
                </a:cxn>
                <a:cxn ang="0">
                  <a:pos x="1234957" y="808940"/>
                </a:cxn>
                <a:cxn ang="0">
                  <a:pos x="1203198" y="815339"/>
                </a:cxn>
                <a:cxn ang="0">
                  <a:pos x="81534" y="815339"/>
                </a:cxn>
                <a:cxn ang="0">
                  <a:pos x="49774" y="808940"/>
                </a:cxn>
                <a:cxn ang="0">
                  <a:pos x="23860" y="791479"/>
                </a:cxn>
                <a:cxn ang="0">
                  <a:pos x="6399" y="765565"/>
                </a:cxn>
                <a:cxn ang="0">
                  <a:pos x="0" y="733806"/>
                </a:cxn>
                <a:cxn ang="0">
                  <a:pos x="0" y="81533"/>
                </a:cxn>
              </a:cxnLst>
              <a:rect l="0" t="0" r="r" b="b"/>
              <a:pathLst>
                <a:path w="1285239" h="815339">
                  <a:moveTo>
                    <a:pt x="0" y="81533"/>
                  </a:moveTo>
                  <a:lnTo>
                    <a:pt x="6399" y="49774"/>
                  </a:lnTo>
                  <a:lnTo>
                    <a:pt x="23860" y="23860"/>
                  </a:lnTo>
                  <a:lnTo>
                    <a:pt x="49774" y="6399"/>
                  </a:lnTo>
                  <a:lnTo>
                    <a:pt x="81534" y="0"/>
                  </a:lnTo>
                  <a:lnTo>
                    <a:pt x="1203198" y="0"/>
                  </a:lnTo>
                  <a:lnTo>
                    <a:pt x="1234957" y="6399"/>
                  </a:lnTo>
                  <a:lnTo>
                    <a:pt x="1260871" y="23860"/>
                  </a:lnTo>
                  <a:lnTo>
                    <a:pt x="1278332" y="49774"/>
                  </a:lnTo>
                  <a:lnTo>
                    <a:pt x="1284732" y="81533"/>
                  </a:lnTo>
                  <a:lnTo>
                    <a:pt x="1284732" y="733806"/>
                  </a:lnTo>
                  <a:lnTo>
                    <a:pt x="1278332" y="765565"/>
                  </a:lnTo>
                  <a:lnTo>
                    <a:pt x="1260871" y="791479"/>
                  </a:lnTo>
                  <a:lnTo>
                    <a:pt x="1234957" y="808940"/>
                  </a:lnTo>
                  <a:lnTo>
                    <a:pt x="1203198" y="815339"/>
                  </a:lnTo>
                  <a:lnTo>
                    <a:pt x="81534" y="815339"/>
                  </a:lnTo>
                  <a:lnTo>
                    <a:pt x="49774" y="808940"/>
                  </a:lnTo>
                  <a:lnTo>
                    <a:pt x="23860" y="791479"/>
                  </a:lnTo>
                  <a:lnTo>
                    <a:pt x="6399" y="765565"/>
                  </a:lnTo>
                  <a:lnTo>
                    <a:pt x="0" y="733806"/>
                  </a:lnTo>
                  <a:lnTo>
                    <a:pt x="0" y="81533"/>
                  </a:lnTo>
                  <a:close/>
                </a:path>
              </a:pathLst>
            </a:custGeom>
            <a:noFill/>
            <a:ln w="25908">
              <a:solidFill>
                <a:srgbClr val="FFFFF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75821" name="object 26"/>
            <p:cNvSpPr>
              <a:spLocks/>
            </p:cNvSpPr>
            <p:nvPr/>
          </p:nvSpPr>
          <p:spPr bwMode="auto">
            <a:xfrm>
              <a:off x="2244090" y="4118610"/>
              <a:ext cx="1285240" cy="815340"/>
            </a:xfrm>
            <a:custGeom>
              <a:avLst/>
              <a:gdLst/>
              <a:ahLst/>
              <a:cxnLst>
                <a:cxn ang="0">
                  <a:pos x="1203198" y="0"/>
                </a:cxn>
                <a:cxn ang="0">
                  <a:pos x="81534" y="0"/>
                </a:cxn>
                <a:cxn ang="0">
                  <a:pos x="49774" y="6399"/>
                </a:cxn>
                <a:cxn ang="0">
                  <a:pos x="23860" y="23860"/>
                </a:cxn>
                <a:cxn ang="0">
                  <a:pos x="6399" y="49774"/>
                </a:cxn>
                <a:cxn ang="0">
                  <a:pos x="0" y="81533"/>
                </a:cxn>
                <a:cxn ang="0">
                  <a:pos x="0" y="733806"/>
                </a:cxn>
                <a:cxn ang="0">
                  <a:pos x="6399" y="765565"/>
                </a:cxn>
                <a:cxn ang="0">
                  <a:pos x="23860" y="791479"/>
                </a:cxn>
                <a:cxn ang="0">
                  <a:pos x="49774" y="808940"/>
                </a:cxn>
                <a:cxn ang="0">
                  <a:pos x="81534" y="815339"/>
                </a:cxn>
                <a:cxn ang="0">
                  <a:pos x="1203198" y="815339"/>
                </a:cxn>
                <a:cxn ang="0">
                  <a:pos x="1234957" y="808940"/>
                </a:cxn>
                <a:cxn ang="0">
                  <a:pos x="1260871" y="791479"/>
                </a:cxn>
                <a:cxn ang="0">
                  <a:pos x="1278332" y="765565"/>
                </a:cxn>
                <a:cxn ang="0">
                  <a:pos x="1284732" y="733806"/>
                </a:cxn>
                <a:cxn ang="0">
                  <a:pos x="1284732" y="81533"/>
                </a:cxn>
                <a:cxn ang="0">
                  <a:pos x="1278332" y="49774"/>
                </a:cxn>
                <a:cxn ang="0">
                  <a:pos x="1260871" y="23860"/>
                </a:cxn>
                <a:cxn ang="0">
                  <a:pos x="1234957" y="6399"/>
                </a:cxn>
                <a:cxn ang="0">
                  <a:pos x="1203198" y="0"/>
                </a:cxn>
              </a:cxnLst>
              <a:rect l="0" t="0" r="r" b="b"/>
              <a:pathLst>
                <a:path w="1285239" h="815339">
                  <a:moveTo>
                    <a:pt x="1203198" y="0"/>
                  </a:moveTo>
                  <a:lnTo>
                    <a:pt x="81534" y="0"/>
                  </a:lnTo>
                  <a:lnTo>
                    <a:pt x="49774" y="6399"/>
                  </a:lnTo>
                  <a:lnTo>
                    <a:pt x="23860" y="23860"/>
                  </a:lnTo>
                  <a:lnTo>
                    <a:pt x="6399" y="49774"/>
                  </a:lnTo>
                  <a:lnTo>
                    <a:pt x="0" y="81533"/>
                  </a:lnTo>
                  <a:lnTo>
                    <a:pt x="0" y="733806"/>
                  </a:lnTo>
                  <a:lnTo>
                    <a:pt x="6399" y="765565"/>
                  </a:lnTo>
                  <a:lnTo>
                    <a:pt x="23860" y="791479"/>
                  </a:lnTo>
                  <a:lnTo>
                    <a:pt x="49774" y="808940"/>
                  </a:lnTo>
                  <a:lnTo>
                    <a:pt x="81534" y="815339"/>
                  </a:lnTo>
                  <a:lnTo>
                    <a:pt x="1203198" y="815339"/>
                  </a:lnTo>
                  <a:lnTo>
                    <a:pt x="1234957" y="808940"/>
                  </a:lnTo>
                  <a:lnTo>
                    <a:pt x="1260871" y="791479"/>
                  </a:lnTo>
                  <a:lnTo>
                    <a:pt x="1278332" y="765565"/>
                  </a:lnTo>
                  <a:lnTo>
                    <a:pt x="1284732" y="733806"/>
                  </a:lnTo>
                  <a:lnTo>
                    <a:pt x="1284732" y="81533"/>
                  </a:lnTo>
                  <a:lnTo>
                    <a:pt x="1278332" y="49774"/>
                  </a:lnTo>
                  <a:lnTo>
                    <a:pt x="1260871" y="23860"/>
                  </a:lnTo>
                  <a:lnTo>
                    <a:pt x="1234957" y="6399"/>
                  </a:lnTo>
                  <a:lnTo>
                    <a:pt x="1203198" y="0"/>
                  </a:lnTo>
                  <a:close/>
                </a:path>
              </a:pathLst>
            </a:custGeom>
            <a:solidFill>
              <a:srgbClr val="FFFFFF">
                <a:alpha val="90195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75822" name="object 27"/>
            <p:cNvSpPr>
              <a:spLocks/>
            </p:cNvSpPr>
            <p:nvPr/>
          </p:nvSpPr>
          <p:spPr bwMode="auto">
            <a:xfrm>
              <a:off x="2244090" y="4118610"/>
              <a:ext cx="1285240" cy="815340"/>
            </a:xfrm>
            <a:custGeom>
              <a:avLst/>
              <a:gdLst/>
              <a:ahLst/>
              <a:cxnLst>
                <a:cxn ang="0">
                  <a:pos x="0" y="81533"/>
                </a:cxn>
                <a:cxn ang="0">
                  <a:pos x="6399" y="49774"/>
                </a:cxn>
                <a:cxn ang="0">
                  <a:pos x="23860" y="23860"/>
                </a:cxn>
                <a:cxn ang="0">
                  <a:pos x="49774" y="6399"/>
                </a:cxn>
                <a:cxn ang="0">
                  <a:pos x="81534" y="0"/>
                </a:cxn>
                <a:cxn ang="0">
                  <a:pos x="1203198" y="0"/>
                </a:cxn>
                <a:cxn ang="0">
                  <a:pos x="1234957" y="6399"/>
                </a:cxn>
                <a:cxn ang="0">
                  <a:pos x="1260871" y="23860"/>
                </a:cxn>
                <a:cxn ang="0">
                  <a:pos x="1278332" y="49774"/>
                </a:cxn>
                <a:cxn ang="0">
                  <a:pos x="1284732" y="81533"/>
                </a:cxn>
                <a:cxn ang="0">
                  <a:pos x="1284732" y="733806"/>
                </a:cxn>
                <a:cxn ang="0">
                  <a:pos x="1278332" y="765565"/>
                </a:cxn>
                <a:cxn ang="0">
                  <a:pos x="1260871" y="791479"/>
                </a:cxn>
                <a:cxn ang="0">
                  <a:pos x="1234957" y="808940"/>
                </a:cxn>
                <a:cxn ang="0">
                  <a:pos x="1203198" y="815339"/>
                </a:cxn>
                <a:cxn ang="0">
                  <a:pos x="81534" y="815339"/>
                </a:cxn>
                <a:cxn ang="0">
                  <a:pos x="49774" y="808940"/>
                </a:cxn>
                <a:cxn ang="0">
                  <a:pos x="23860" y="791479"/>
                </a:cxn>
                <a:cxn ang="0">
                  <a:pos x="6399" y="765565"/>
                </a:cxn>
                <a:cxn ang="0">
                  <a:pos x="0" y="733806"/>
                </a:cxn>
                <a:cxn ang="0">
                  <a:pos x="0" y="81533"/>
                </a:cxn>
              </a:cxnLst>
              <a:rect l="0" t="0" r="r" b="b"/>
              <a:pathLst>
                <a:path w="1285239" h="815339">
                  <a:moveTo>
                    <a:pt x="0" y="81533"/>
                  </a:moveTo>
                  <a:lnTo>
                    <a:pt x="6399" y="49774"/>
                  </a:lnTo>
                  <a:lnTo>
                    <a:pt x="23860" y="23860"/>
                  </a:lnTo>
                  <a:lnTo>
                    <a:pt x="49774" y="6399"/>
                  </a:lnTo>
                  <a:lnTo>
                    <a:pt x="81534" y="0"/>
                  </a:lnTo>
                  <a:lnTo>
                    <a:pt x="1203198" y="0"/>
                  </a:lnTo>
                  <a:lnTo>
                    <a:pt x="1234957" y="6399"/>
                  </a:lnTo>
                  <a:lnTo>
                    <a:pt x="1260871" y="23860"/>
                  </a:lnTo>
                  <a:lnTo>
                    <a:pt x="1278332" y="49774"/>
                  </a:lnTo>
                  <a:lnTo>
                    <a:pt x="1284732" y="81533"/>
                  </a:lnTo>
                  <a:lnTo>
                    <a:pt x="1284732" y="733806"/>
                  </a:lnTo>
                  <a:lnTo>
                    <a:pt x="1278332" y="765565"/>
                  </a:lnTo>
                  <a:lnTo>
                    <a:pt x="1260871" y="791479"/>
                  </a:lnTo>
                  <a:lnTo>
                    <a:pt x="1234957" y="808940"/>
                  </a:lnTo>
                  <a:lnTo>
                    <a:pt x="1203198" y="815339"/>
                  </a:lnTo>
                  <a:lnTo>
                    <a:pt x="81534" y="815339"/>
                  </a:lnTo>
                  <a:lnTo>
                    <a:pt x="49774" y="808940"/>
                  </a:lnTo>
                  <a:lnTo>
                    <a:pt x="23860" y="791479"/>
                  </a:lnTo>
                  <a:lnTo>
                    <a:pt x="6399" y="765565"/>
                  </a:lnTo>
                  <a:lnTo>
                    <a:pt x="0" y="733806"/>
                  </a:lnTo>
                  <a:lnTo>
                    <a:pt x="0" y="81533"/>
                  </a:lnTo>
                  <a:close/>
                </a:path>
              </a:pathLst>
            </a:custGeom>
            <a:noFill/>
            <a:ln w="25908">
              <a:solidFill>
                <a:srgbClr val="4F81BC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244725" y="4321175"/>
            <a:ext cx="1000125" cy="33655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z="2100" spc="-5" dirty="0">
                <a:solidFill>
                  <a:schemeClr val="bg1"/>
                </a:solidFill>
                <a:latin typeface="Carlito"/>
                <a:cs typeface="Carlito"/>
              </a:rPr>
              <a:t>Em</a:t>
            </a:r>
            <a:r>
              <a:rPr sz="2100" spc="-15" dirty="0">
                <a:solidFill>
                  <a:schemeClr val="bg1"/>
                </a:solidFill>
                <a:latin typeface="Carlito"/>
                <a:cs typeface="Carlito"/>
              </a:rPr>
              <a:t>p</a:t>
            </a:r>
            <a:r>
              <a:rPr sz="2100" dirty="0">
                <a:solidFill>
                  <a:schemeClr val="bg1"/>
                </a:solidFill>
                <a:latin typeface="Carlito"/>
                <a:cs typeface="Carlito"/>
              </a:rPr>
              <a:t>ty</a:t>
            </a:r>
          </a:p>
        </p:txBody>
      </p:sp>
      <p:grpSp>
        <p:nvGrpSpPr>
          <p:cNvPr id="75787" name="object 29"/>
          <p:cNvGrpSpPr>
            <a:grpSpLocks/>
          </p:cNvGrpSpPr>
          <p:nvPr/>
        </p:nvGrpSpPr>
        <p:grpSpPr bwMode="auto">
          <a:xfrm>
            <a:off x="3659188" y="3970338"/>
            <a:ext cx="1452562" cy="976312"/>
            <a:chOff x="3659060" y="3969956"/>
            <a:chExt cx="1452880" cy="977265"/>
          </a:xfrm>
        </p:grpSpPr>
        <p:sp>
          <p:nvSpPr>
            <p:cNvPr id="75815" name="object 30"/>
            <p:cNvSpPr>
              <a:spLocks/>
            </p:cNvSpPr>
            <p:nvPr/>
          </p:nvSpPr>
          <p:spPr bwMode="auto">
            <a:xfrm>
              <a:off x="3672077" y="3982974"/>
              <a:ext cx="1285240" cy="815340"/>
            </a:xfrm>
            <a:custGeom>
              <a:avLst/>
              <a:gdLst/>
              <a:ahLst/>
              <a:cxnLst>
                <a:cxn ang="0">
                  <a:pos x="1203198" y="0"/>
                </a:cxn>
                <a:cxn ang="0">
                  <a:pos x="81534" y="0"/>
                </a:cxn>
                <a:cxn ang="0">
                  <a:pos x="49774" y="6399"/>
                </a:cxn>
                <a:cxn ang="0">
                  <a:pos x="23860" y="23860"/>
                </a:cxn>
                <a:cxn ang="0">
                  <a:pos x="6399" y="49774"/>
                </a:cxn>
                <a:cxn ang="0">
                  <a:pos x="0" y="81533"/>
                </a:cxn>
                <a:cxn ang="0">
                  <a:pos x="0" y="733806"/>
                </a:cxn>
                <a:cxn ang="0">
                  <a:pos x="6399" y="765565"/>
                </a:cxn>
                <a:cxn ang="0">
                  <a:pos x="23860" y="791479"/>
                </a:cxn>
                <a:cxn ang="0">
                  <a:pos x="49774" y="808940"/>
                </a:cxn>
                <a:cxn ang="0">
                  <a:pos x="81534" y="815339"/>
                </a:cxn>
                <a:cxn ang="0">
                  <a:pos x="1203198" y="815339"/>
                </a:cxn>
                <a:cxn ang="0">
                  <a:pos x="1234957" y="808940"/>
                </a:cxn>
                <a:cxn ang="0">
                  <a:pos x="1260871" y="791479"/>
                </a:cxn>
                <a:cxn ang="0">
                  <a:pos x="1278332" y="765565"/>
                </a:cxn>
                <a:cxn ang="0">
                  <a:pos x="1284732" y="733806"/>
                </a:cxn>
                <a:cxn ang="0">
                  <a:pos x="1284732" y="81533"/>
                </a:cxn>
                <a:cxn ang="0">
                  <a:pos x="1278332" y="49774"/>
                </a:cxn>
                <a:cxn ang="0">
                  <a:pos x="1260871" y="23860"/>
                </a:cxn>
                <a:cxn ang="0">
                  <a:pos x="1234957" y="6399"/>
                </a:cxn>
                <a:cxn ang="0">
                  <a:pos x="1203198" y="0"/>
                </a:cxn>
              </a:cxnLst>
              <a:rect l="0" t="0" r="r" b="b"/>
              <a:pathLst>
                <a:path w="1285239" h="815339">
                  <a:moveTo>
                    <a:pt x="1203198" y="0"/>
                  </a:moveTo>
                  <a:lnTo>
                    <a:pt x="81534" y="0"/>
                  </a:lnTo>
                  <a:lnTo>
                    <a:pt x="49774" y="6399"/>
                  </a:lnTo>
                  <a:lnTo>
                    <a:pt x="23860" y="23860"/>
                  </a:lnTo>
                  <a:lnTo>
                    <a:pt x="6399" y="49774"/>
                  </a:lnTo>
                  <a:lnTo>
                    <a:pt x="0" y="81533"/>
                  </a:lnTo>
                  <a:lnTo>
                    <a:pt x="0" y="733806"/>
                  </a:lnTo>
                  <a:lnTo>
                    <a:pt x="6399" y="765565"/>
                  </a:lnTo>
                  <a:lnTo>
                    <a:pt x="23860" y="791479"/>
                  </a:lnTo>
                  <a:lnTo>
                    <a:pt x="49774" y="808940"/>
                  </a:lnTo>
                  <a:lnTo>
                    <a:pt x="81534" y="815339"/>
                  </a:lnTo>
                  <a:lnTo>
                    <a:pt x="1203198" y="815339"/>
                  </a:lnTo>
                  <a:lnTo>
                    <a:pt x="1234957" y="808940"/>
                  </a:lnTo>
                  <a:lnTo>
                    <a:pt x="1260871" y="791479"/>
                  </a:lnTo>
                  <a:lnTo>
                    <a:pt x="1278332" y="765565"/>
                  </a:lnTo>
                  <a:lnTo>
                    <a:pt x="1284732" y="733806"/>
                  </a:lnTo>
                  <a:lnTo>
                    <a:pt x="1284732" y="81533"/>
                  </a:lnTo>
                  <a:lnTo>
                    <a:pt x="1278332" y="49774"/>
                  </a:lnTo>
                  <a:lnTo>
                    <a:pt x="1260871" y="23860"/>
                  </a:lnTo>
                  <a:lnTo>
                    <a:pt x="1234957" y="6399"/>
                  </a:lnTo>
                  <a:lnTo>
                    <a:pt x="1203198" y="0"/>
                  </a:lnTo>
                  <a:close/>
                </a:path>
              </a:pathLst>
            </a:custGeom>
            <a:solidFill>
              <a:srgbClr val="4F81BC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75816" name="object 31"/>
            <p:cNvSpPr>
              <a:spLocks/>
            </p:cNvSpPr>
            <p:nvPr/>
          </p:nvSpPr>
          <p:spPr bwMode="auto">
            <a:xfrm>
              <a:off x="3672077" y="3982974"/>
              <a:ext cx="1285240" cy="815340"/>
            </a:xfrm>
            <a:custGeom>
              <a:avLst/>
              <a:gdLst/>
              <a:ahLst/>
              <a:cxnLst>
                <a:cxn ang="0">
                  <a:pos x="0" y="81533"/>
                </a:cxn>
                <a:cxn ang="0">
                  <a:pos x="6399" y="49774"/>
                </a:cxn>
                <a:cxn ang="0">
                  <a:pos x="23860" y="23860"/>
                </a:cxn>
                <a:cxn ang="0">
                  <a:pos x="49774" y="6399"/>
                </a:cxn>
                <a:cxn ang="0">
                  <a:pos x="81534" y="0"/>
                </a:cxn>
                <a:cxn ang="0">
                  <a:pos x="1203198" y="0"/>
                </a:cxn>
                <a:cxn ang="0">
                  <a:pos x="1234957" y="6399"/>
                </a:cxn>
                <a:cxn ang="0">
                  <a:pos x="1260871" y="23860"/>
                </a:cxn>
                <a:cxn ang="0">
                  <a:pos x="1278332" y="49774"/>
                </a:cxn>
                <a:cxn ang="0">
                  <a:pos x="1284732" y="81533"/>
                </a:cxn>
                <a:cxn ang="0">
                  <a:pos x="1284732" y="733806"/>
                </a:cxn>
                <a:cxn ang="0">
                  <a:pos x="1278332" y="765565"/>
                </a:cxn>
                <a:cxn ang="0">
                  <a:pos x="1260871" y="791479"/>
                </a:cxn>
                <a:cxn ang="0">
                  <a:pos x="1234957" y="808940"/>
                </a:cxn>
                <a:cxn ang="0">
                  <a:pos x="1203198" y="815339"/>
                </a:cxn>
                <a:cxn ang="0">
                  <a:pos x="81534" y="815339"/>
                </a:cxn>
                <a:cxn ang="0">
                  <a:pos x="49774" y="808940"/>
                </a:cxn>
                <a:cxn ang="0">
                  <a:pos x="23860" y="791479"/>
                </a:cxn>
                <a:cxn ang="0">
                  <a:pos x="6399" y="765565"/>
                </a:cxn>
                <a:cxn ang="0">
                  <a:pos x="0" y="733806"/>
                </a:cxn>
                <a:cxn ang="0">
                  <a:pos x="0" y="81533"/>
                </a:cxn>
              </a:cxnLst>
              <a:rect l="0" t="0" r="r" b="b"/>
              <a:pathLst>
                <a:path w="1285239" h="815339">
                  <a:moveTo>
                    <a:pt x="0" y="81533"/>
                  </a:moveTo>
                  <a:lnTo>
                    <a:pt x="6399" y="49774"/>
                  </a:lnTo>
                  <a:lnTo>
                    <a:pt x="23860" y="23860"/>
                  </a:lnTo>
                  <a:lnTo>
                    <a:pt x="49774" y="6399"/>
                  </a:lnTo>
                  <a:lnTo>
                    <a:pt x="81534" y="0"/>
                  </a:lnTo>
                  <a:lnTo>
                    <a:pt x="1203198" y="0"/>
                  </a:lnTo>
                  <a:lnTo>
                    <a:pt x="1234957" y="6399"/>
                  </a:lnTo>
                  <a:lnTo>
                    <a:pt x="1260871" y="23860"/>
                  </a:lnTo>
                  <a:lnTo>
                    <a:pt x="1278332" y="49774"/>
                  </a:lnTo>
                  <a:lnTo>
                    <a:pt x="1284732" y="81533"/>
                  </a:lnTo>
                  <a:lnTo>
                    <a:pt x="1284732" y="733806"/>
                  </a:lnTo>
                  <a:lnTo>
                    <a:pt x="1278332" y="765565"/>
                  </a:lnTo>
                  <a:lnTo>
                    <a:pt x="1260871" y="791479"/>
                  </a:lnTo>
                  <a:lnTo>
                    <a:pt x="1234957" y="808940"/>
                  </a:lnTo>
                  <a:lnTo>
                    <a:pt x="1203198" y="815339"/>
                  </a:lnTo>
                  <a:lnTo>
                    <a:pt x="81534" y="815339"/>
                  </a:lnTo>
                  <a:lnTo>
                    <a:pt x="49774" y="808940"/>
                  </a:lnTo>
                  <a:lnTo>
                    <a:pt x="23860" y="791479"/>
                  </a:lnTo>
                  <a:lnTo>
                    <a:pt x="6399" y="765565"/>
                  </a:lnTo>
                  <a:lnTo>
                    <a:pt x="0" y="733806"/>
                  </a:lnTo>
                  <a:lnTo>
                    <a:pt x="0" y="81533"/>
                  </a:lnTo>
                  <a:close/>
                </a:path>
              </a:pathLst>
            </a:custGeom>
            <a:noFill/>
            <a:ln w="25908">
              <a:solidFill>
                <a:srgbClr val="FFFFF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75817" name="object 32"/>
            <p:cNvSpPr>
              <a:spLocks/>
            </p:cNvSpPr>
            <p:nvPr/>
          </p:nvSpPr>
          <p:spPr bwMode="auto">
            <a:xfrm>
              <a:off x="3813809" y="4118610"/>
              <a:ext cx="1285240" cy="815340"/>
            </a:xfrm>
            <a:custGeom>
              <a:avLst/>
              <a:gdLst/>
              <a:ahLst/>
              <a:cxnLst>
                <a:cxn ang="0">
                  <a:pos x="1203198" y="0"/>
                </a:cxn>
                <a:cxn ang="0">
                  <a:pos x="81534" y="0"/>
                </a:cxn>
                <a:cxn ang="0">
                  <a:pos x="49774" y="6399"/>
                </a:cxn>
                <a:cxn ang="0">
                  <a:pos x="23860" y="23860"/>
                </a:cxn>
                <a:cxn ang="0">
                  <a:pos x="6399" y="49774"/>
                </a:cxn>
                <a:cxn ang="0">
                  <a:pos x="0" y="81533"/>
                </a:cxn>
                <a:cxn ang="0">
                  <a:pos x="0" y="733806"/>
                </a:cxn>
                <a:cxn ang="0">
                  <a:pos x="6399" y="765565"/>
                </a:cxn>
                <a:cxn ang="0">
                  <a:pos x="23860" y="791479"/>
                </a:cxn>
                <a:cxn ang="0">
                  <a:pos x="49774" y="808940"/>
                </a:cxn>
                <a:cxn ang="0">
                  <a:pos x="81534" y="815339"/>
                </a:cxn>
                <a:cxn ang="0">
                  <a:pos x="1203198" y="815339"/>
                </a:cxn>
                <a:cxn ang="0">
                  <a:pos x="1234957" y="808940"/>
                </a:cxn>
                <a:cxn ang="0">
                  <a:pos x="1260871" y="791479"/>
                </a:cxn>
                <a:cxn ang="0">
                  <a:pos x="1278332" y="765565"/>
                </a:cxn>
                <a:cxn ang="0">
                  <a:pos x="1284731" y="733806"/>
                </a:cxn>
                <a:cxn ang="0">
                  <a:pos x="1284731" y="81533"/>
                </a:cxn>
                <a:cxn ang="0">
                  <a:pos x="1278332" y="49774"/>
                </a:cxn>
                <a:cxn ang="0">
                  <a:pos x="1260871" y="23860"/>
                </a:cxn>
                <a:cxn ang="0">
                  <a:pos x="1234957" y="6399"/>
                </a:cxn>
                <a:cxn ang="0">
                  <a:pos x="1203198" y="0"/>
                </a:cxn>
              </a:cxnLst>
              <a:rect l="0" t="0" r="r" b="b"/>
              <a:pathLst>
                <a:path w="1285239" h="815339">
                  <a:moveTo>
                    <a:pt x="1203198" y="0"/>
                  </a:moveTo>
                  <a:lnTo>
                    <a:pt x="81534" y="0"/>
                  </a:lnTo>
                  <a:lnTo>
                    <a:pt x="49774" y="6399"/>
                  </a:lnTo>
                  <a:lnTo>
                    <a:pt x="23860" y="23860"/>
                  </a:lnTo>
                  <a:lnTo>
                    <a:pt x="6399" y="49774"/>
                  </a:lnTo>
                  <a:lnTo>
                    <a:pt x="0" y="81533"/>
                  </a:lnTo>
                  <a:lnTo>
                    <a:pt x="0" y="733806"/>
                  </a:lnTo>
                  <a:lnTo>
                    <a:pt x="6399" y="765565"/>
                  </a:lnTo>
                  <a:lnTo>
                    <a:pt x="23860" y="791479"/>
                  </a:lnTo>
                  <a:lnTo>
                    <a:pt x="49774" y="808940"/>
                  </a:lnTo>
                  <a:lnTo>
                    <a:pt x="81534" y="815339"/>
                  </a:lnTo>
                  <a:lnTo>
                    <a:pt x="1203198" y="815339"/>
                  </a:lnTo>
                  <a:lnTo>
                    <a:pt x="1234957" y="808940"/>
                  </a:lnTo>
                  <a:lnTo>
                    <a:pt x="1260871" y="791479"/>
                  </a:lnTo>
                  <a:lnTo>
                    <a:pt x="1278332" y="765565"/>
                  </a:lnTo>
                  <a:lnTo>
                    <a:pt x="1284731" y="733806"/>
                  </a:lnTo>
                  <a:lnTo>
                    <a:pt x="1284731" y="81533"/>
                  </a:lnTo>
                  <a:lnTo>
                    <a:pt x="1278332" y="49774"/>
                  </a:lnTo>
                  <a:lnTo>
                    <a:pt x="1260871" y="23860"/>
                  </a:lnTo>
                  <a:lnTo>
                    <a:pt x="1234957" y="6399"/>
                  </a:lnTo>
                  <a:lnTo>
                    <a:pt x="1203198" y="0"/>
                  </a:lnTo>
                  <a:close/>
                </a:path>
              </a:pathLst>
            </a:custGeom>
            <a:solidFill>
              <a:srgbClr val="FFFFFF">
                <a:alpha val="90195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75818" name="object 33"/>
            <p:cNvSpPr>
              <a:spLocks/>
            </p:cNvSpPr>
            <p:nvPr/>
          </p:nvSpPr>
          <p:spPr bwMode="auto">
            <a:xfrm>
              <a:off x="3813809" y="4118610"/>
              <a:ext cx="1285240" cy="815340"/>
            </a:xfrm>
            <a:custGeom>
              <a:avLst/>
              <a:gdLst/>
              <a:ahLst/>
              <a:cxnLst>
                <a:cxn ang="0">
                  <a:pos x="0" y="81533"/>
                </a:cxn>
                <a:cxn ang="0">
                  <a:pos x="6399" y="49774"/>
                </a:cxn>
                <a:cxn ang="0">
                  <a:pos x="23860" y="23860"/>
                </a:cxn>
                <a:cxn ang="0">
                  <a:pos x="49774" y="6399"/>
                </a:cxn>
                <a:cxn ang="0">
                  <a:pos x="81534" y="0"/>
                </a:cxn>
                <a:cxn ang="0">
                  <a:pos x="1203198" y="0"/>
                </a:cxn>
                <a:cxn ang="0">
                  <a:pos x="1234957" y="6399"/>
                </a:cxn>
                <a:cxn ang="0">
                  <a:pos x="1260871" y="23860"/>
                </a:cxn>
                <a:cxn ang="0">
                  <a:pos x="1278332" y="49774"/>
                </a:cxn>
                <a:cxn ang="0">
                  <a:pos x="1284731" y="81533"/>
                </a:cxn>
                <a:cxn ang="0">
                  <a:pos x="1284731" y="733806"/>
                </a:cxn>
                <a:cxn ang="0">
                  <a:pos x="1278332" y="765565"/>
                </a:cxn>
                <a:cxn ang="0">
                  <a:pos x="1260871" y="791479"/>
                </a:cxn>
                <a:cxn ang="0">
                  <a:pos x="1234957" y="808940"/>
                </a:cxn>
                <a:cxn ang="0">
                  <a:pos x="1203198" y="815339"/>
                </a:cxn>
                <a:cxn ang="0">
                  <a:pos x="81534" y="815339"/>
                </a:cxn>
                <a:cxn ang="0">
                  <a:pos x="49774" y="808940"/>
                </a:cxn>
                <a:cxn ang="0">
                  <a:pos x="23860" y="791479"/>
                </a:cxn>
                <a:cxn ang="0">
                  <a:pos x="6399" y="765565"/>
                </a:cxn>
                <a:cxn ang="0">
                  <a:pos x="0" y="733806"/>
                </a:cxn>
                <a:cxn ang="0">
                  <a:pos x="0" y="81533"/>
                </a:cxn>
              </a:cxnLst>
              <a:rect l="0" t="0" r="r" b="b"/>
              <a:pathLst>
                <a:path w="1285239" h="815339">
                  <a:moveTo>
                    <a:pt x="0" y="81533"/>
                  </a:moveTo>
                  <a:lnTo>
                    <a:pt x="6399" y="49774"/>
                  </a:lnTo>
                  <a:lnTo>
                    <a:pt x="23860" y="23860"/>
                  </a:lnTo>
                  <a:lnTo>
                    <a:pt x="49774" y="6399"/>
                  </a:lnTo>
                  <a:lnTo>
                    <a:pt x="81534" y="0"/>
                  </a:lnTo>
                  <a:lnTo>
                    <a:pt x="1203198" y="0"/>
                  </a:lnTo>
                  <a:lnTo>
                    <a:pt x="1234957" y="6399"/>
                  </a:lnTo>
                  <a:lnTo>
                    <a:pt x="1260871" y="23860"/>
                  </a:lnTo>
                  <a:lnTo>
                    <a:pt x="1278332" y="49774"/>
                  </a:lnTo>
                  <a:lnTo>
                    <a:pt x="1284731" y="81533"/>
                  </a:lnTo>
                  <a:lnTo>
                    <a:pt x="1284731" y="733806"/>
                  </a:lnTo>
                  <a:lnTo>
                    <a:pt x="1278332" y="765565"/>
                  </a:lnTo>
                  <a:lnTo>
                    <a:pt x="1260871" y="791479"/>
                  </a:lnTo>
                  <a:lnTo>
                    <a:pt x="1234957" y="808940"/>
                  </a:lnTo>
                  <a:lnTo>
                    <a:pt x="1203198" y="815339"/>
                  </a:lnTo>
                  <a:lnTo>
                    <a:pt x="81534" y="815339"/>
                  </a:lnTo>
                  <a:lnTo>
                    <a:pt x="49774" y="808940"/>
                  </a:lnTo>
                  <a:lnTo>
                    <a:pt x="23860" y="791479"/>
                  </a:lnTo>
                  <a:lnTo>
                    <a:pt x="6399" y="765565"/>
                  </a:lnTo>
                  <a:lnTo>
                    <a:pt x="0" y="733806"/>
                  </a:lnTo>
                  <a:lnTo>
                    <a:pt x="0" y="81533"/>
                  </a:lnTo>
                  <a:close/>
                </a:path>
              </a:pathLst>
            </a:custGeom>
            <a:noFill/>
            <a:ln w="25908">
              <a:solidFill>
                <a:srgbClr val="4F81BC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010025" y="4175125"/>
            <a:ext cx="985838" cy="633413"/>
          </a:xfrm>
          <a:prstGeom prst="rect">
            <a:avLst/>
          </a:prstGeom>
        </p:spPr>
        <p:txBody>
          <a:bodyPr lIns="0" tIns="43180" rIns="0" bIns="0">
            <a:spAutoFit/>
          </a:bodyPr>
          <a:lstStyle/>
          <a:p>
            <a:pPr marL="12700" indent="68263">
              <a:lnSpc>
                <a:spcPts val="2325"/>
              </a:lnSpc>
              <a:spcBef>
                <a:spcPts val="338"/>
              </a:spcBef>
            </a:pPr>
            <a:r>
              <a:rPr lang="en-US" sz="2100">
                <a:solidFill>
                  <a:schemeClr val="bg1"/>
                </a:solidFill>
                <a:latin typeface="Carlito"/>
                <a:ea typeface="Carlito"/>
                <a:cs typeface="Carlito"/>
              </a:rPr>
              <a:t>Simple  Content</a:t>
            </a:r>
          </a:p>
        </p:txBody>
      </p:sp>
      <p:grpSp>
        <p:nvGrpSpPr>
          <p:cNvPr id="75789" name="object 35"/>
          <p:cNvGrpSpPr>
            <a:grpSpLocks/>
          </p:cNvGrpSpPr>
          <p:nvPr/>
        </p:nvGrpSpPr>
        <p:grpSpPr bwMode="auto">
          <a:xfrm>
            <a:off x="5229225" y="3970338"/>
            <a:ext cx="1454150" cy="976312"/>
            <a:chOff x="5228780" y="3969956"/>
            <a:chExt cx="1454150" cy="977265"/>
          </a:xfrm>
        </p:grpSpPr>
        <p:sp>
          <p:nvSpPr>
            <p:cNvPr id="75811" name="object 36"/>
            <p:cNvSpPr>
              <a:spLocks/>
            </p:cNvSpPr>
            <p:nvPr/>
          </p:nvSpPr>
          <p:spPr bwMode="auto">
            <a:xfrm>
              <a:off x="5241797" y="3982974"/>
              <a:ext cx="1285240" cy="815340"/>
            </a:xfrm>
            <a:custGeom>
              <a:avLst/>
              <a:gdLst/>
              <a:ahLst/>
              <a:cxnLst>
                <a:cxn ang="0">
                  <a:pos x="1203198" y="0"/>
                </a:cxn>
                <a:cxn ang="0">
                  <a:pos x="81534" y="0"/>
                </a:cxn>
                <a:cxn ang="0">
                  <a:pos x="49774" y="6399"/>
                </a:cxn>
                <a:cxn ang="0">
                  <a:pos x="23860" y="23860"/>
                </a:cxn>
                <a:cxn ang="0">
                  <a:pos x="6399" y="49774"/>
                </a:cxn>
                <a:cxn ang="0">
                  <a:pos x="0" y="81533"/>
                </a:cxn>
                <a:cxn ang="0">
                  <a:pos x="0" y="733806"/>
                </a:cxn>
                <a:cxn ang="0">
                  <a:pos x="6399" y="765565"/>
                </a:cxn>
                <a:cxn ang="0">
                  <a:pos x="23860" y="791479"/>
                </a:cxn>
                <a:cxn ang="0">
                  <a:pos x="49774" y="808940"/>
                </a:cxn>
                <a:cxn ang="0">
                  <a:pos x="81534" y="815339"/>
                </a:cxn>
                <a:cxn ang="0">
                  <a:pos x="1203198" y="815339"/>
                </a:cxn>
                <a:cxn ang="0">
                  <a:pos x="1234957" y="808940"/>
                </a:cxn>
                <a:cxn ang="0">
                  <a:pos x="1260871" y="791479"/>
                </a:cxn>
                <a:cxn ang="0">
                  <a:pos x="1278332" y="765565"/>
                </a:cxn>
                <a:cxn ang="0">
                  <a:pos x="1284731" y="733806"/>
                </a:cxn>
                <a:cxn ang="0">
                  <a:pos x="1284731" y="81533"/>
                </a:cxn>
                <a:cxn ang="0">
                  <a:pos x="1278332" y="49774"/>
                </a:cxn>
                <a:cxn ang="0">
                  <a:pos x="1260871" y="23860"/>
                </a:cxn>
                <a:cxn ang="0">
                  <a:pos x="1234957" y="6399"/>
                </a:cxn>
                <a:cxn ang="0">
                  <a:pos x="1203198" y="0"/>
                </a:cxn>
              </a:cxnLst>
              <a:rect l="0" t="0" r="r" b="b"/>
              <a:pathLst>
                <a:path w="1285240" h="815339">
                  <a:moveTo>
                    <a:pt x="1203198" y="0"/>
                  </a:moveTo>
                  <a:lnTo>
                    <a:pt x="81534" y="0"/>
                  </a:lnTo>
                  <a:lnTo>
                    <a:pt x="49774" y="6399"/>
                  </a:lnTo>
                  <a:lnTo>
                    <a:pt x="23860" y="23860"/>
                  </a:lnTo>
                  <a:lnTo>
                    <a:pt x="6399" y="49774"/>
                  </a:lnTo>
                  <a:lnTo>
                    <a:pt x="0" y="81533"/>
                  </a:lnTo>
                  <a:lnTo>
                    <a:pt x="0" y="733806"/>
                  </a:lnTo>
                  <a:lnTo>
                    <a:pt x="6399" y="765565"/>
                  </a:lnTo>
                  <a:lnTo>
                    <a:pt x="23860" y="791479"/>
                  </a:lnTo>
                  <a:lnTo>
                    <a:pt x="49774" y="808940"/>
                  </a:lnTo>
                  <a:lnTo>
                    <a:pt x="81534" y="815339"/>
                  </a:lnTo>
                  <a:lnTo>
                    <a:pt x="1203198" y="815339"/>
                  </a:lnTo>
                  <a:lnTo>
                    <a:pt x="1234957" y="808940"/>
                  </a:lnTo>
                  <a:lnTo>
                    <a:pt x="1260871" y="791479"/>
                  </a:lnTo>
                  <a:lnTo>
                    <a:pt x="1278332" y="765565"/>
                  </a:lnTo>
                  <a:lnTo>
                    <a:pt x="1284731" y="733806"/>
                  </a:lnTo>
                  <a:lnTo>
                    <a:pt x="1284731" y="81533"/>
                  </a:lnTo>
                  <a:lnTo>
                    <a:pt x="1278332" y="49774"/>
                  </a:lnTo>
                  <a:lnTo>
                    <a:pt x="1260871" y="23860"/>
                  </a:lnTo>
                  <a:lnTo>
                    <a:pt x="1234957" y="6399"/>
                  </a:lnTo>
                  <a:lnTo>
                    <a:pt x="1203198" y="0"/>
                  </a:lnTo>
                  <a:close/>
                </a:path>
              </a:pathLst>
            </a:custGeom>
            <a:solidFill>
              <a:srgbClr val="4F81BC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75812" name="object 37"/>
            <p:cNvSpPr>
              <a:spLocks/>
            </p:cNvSpPr>
            <p:nvPr/>
          </p:nvSpPr>
          <p:spPr bwMode="auto">
            <a:xfrm>
              <a:off x="5241797" y="3982974"/>
              <a:ext cx="1285240" cy="815340"/>
            </a:xfrm>
            <a:custGeom>
              <a:avLst/>
              <a:gdLst/>
              <a:ahLst/>
              <a:cxnLst>
                <a:cxn ang="0">
                  <a:pos x="0" y="81533"/>
                </a:cxn>
                <a:cxn ang="0">
                  <a:pos x="6399" y="49774"/>
                </a:cxn>
                <a:cxn ang="0">
                  <a:pos x="23860" y="23860"/>
                </a:cxn>
                <a:cxn ang="0">
                  <a:pos x="49774" y="6399"/>
                </a:cxn>
                <a:cxn ang="0">
                  <a:pos x="81534" y="0"/>
                </a:cxn>
                <a:cxn ang="0">
                  <a:pos x="1203198" y="0"/>
                </a:cxn>
                <a:cxn ang="0">
                  <a:pos x="1234957" y="6399"/>
                </a:cxn>
                <a:cxn ang="0">
                  <a:pos x="1260871" y="23860"/>
                </a:cxn>
                <a:cxn ang="0">
                  <a:pos x="1278332" y="49774"/>
                </a:cxn>
                <a:cxn ang="0">
                  <a:pos x="1284731" y="81533"/>
                </a:cxn>
                <a:cxn ang="0">
                  <a:pos x="1284731" y="733806"/>
                </a:cxn>
                <a:cxn ang="0">
                  <a:pos x="1278332" y="765565"/>
                </a:cxn>
                <a:cxn ang="0">
                  <a:pos x="1260871" y="791479"/>
                </a:cxn>
                <a:cxn ang="0">
                  <a:pos x="1234957" y="808940"/>
                </a:cxn>
                <a:cxn ang="0">
                  <a:pos x="1203198" y="815339"/>
                </a:cxn>
                <a:cxn ang="0">
                  <a:pos x="81534" y="815339"/>
                </a:cxn>
                <a:cxn ang="0">
                  <a:pos x="49774" y="808940"/>
                </a:cxn>
                <a:cxn ang="0">
                  <a:pos x="23860" y="791479"/>
                </a:cxn>
                <a:cxn ang="0">
                  <a:pos x="6399" y="765565"/>
                </a:cxn>
                <a:cxn ang="0">
                  <a:pos x="0" y="733806"/>
                </a:cxn>
                <a:cxn ang="0">
                  <a:pos x="0" y="81533"/>
                </a:cxn>
              </a:cxnLst>
              <a:rect l="0" t="0" r="r" b="b"/>
              <a:pathLst>
                <a:path w="1285240" h="815339">
                  <a:moveTo>
                    <a:pt x="0" y="81533"/>
                  </a:moveTo>
                  <a:lnTo>
                    <a:pt x="6399" y="49774"/>
                  </a:lnTo>
                  <a:lnTo>
                    <a:pt x="23860" y="23860"/>
                  </a:lnTo>
                  <a:lnTo>
                    <a:pt x="49774" y="6399"/>
                  </a:lnTo>
                  <a:lnTo>
                    <a:pt x="81534" y="0"/>
                  </a:lnTo>
                  <a:lnTo>
                    <a:pt x="1203198" y="0"/>
                  </a:lnTo>
                  <a:lnTo>
                    <a:pt x="1234957" y="6399"/>
                  </a:lnTo>
                  <a:lnTo>
                    <a:pt x="1260871" y="23860"/>
                  </a:lnTo>
                  <a:lnTo>
                    <a:pt x="1278332" y="49774"/>
                  </a:lnTo>
                  <a:lnTo>
                    <a:pt x="1284731" y="81533"/>
                  </a:lnTo>
                  <a:lnTo>
                    <a:pt x="1284731" y="733806"/>
                  </a:lnTo>
                  <a:lnTo>
                    <a:pt x="1278332" y="765565"/>
                  </a:lnTo>
                  <a:lnTo>
                    <a:pt x="1260871" y="791479"/>
                  </a:lnTo>
                  <a:lnTo>
                    <a:pt x="1234957" y="808940"/>
                  </a:lnTo>
                  <a:lnTo>
                    <a:pt x="1203198" y="815339"/>
                  </a:lnTo>
                  <a:lnTo>
                    <a:pt x="81534" y="815339"/>
                  </a:lnTo>
                  <a:lnTo>
                    <a:pt x="49774" y="808940"/>
                  </a:lnTo>
                  <a:lnTo>
                    <a:pt x="23860" y="791479"/>
                  </a:lnTo>
                  <a:lnTo>
                    <a:pt x="6399" y="765565"/>
                  </a:lnTo>
                  <a:lnTo>
                    <a:pt x="0" y="733806"/>
                  </a:lnTo>
                  <a:lnTo>
                    <a:pt x="0" y="81533"/>
                  </a:lnTo>
                  <a:close/>
                </a:path>
              </a:pathLst>
            </a:custGeom>
            <a:noFill/>
            <a:ln w="25908">
              <a:solidFill>
                <a:srgbClr val="FFFFF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75813" name="object 38"/>
            <p:cNvSpPr>
              <a:spLocks/>
            </p:cNvSpPr>
            <p:nvPr/>
          </p:nvSpPr>
          <p:spPr bwMode="auto">
            <a:xfrm>
              <a:off x="5385053" y="4118610"/>
              <a:ext cx="1285240" cy="815340"/>
            </a:xfrm>
            <a:custGeom>
              <a:avLst/>
              <a:gdLst/>
              <a:ahLst/>
              <a:cxnLst>
                <a:cxn ang="0">
                  <a:pos x="1203198" y="0"/>
                </a:cxn>
                <a:cxn ang="0">
                  <a:pos x="81534" y="0"/>
                </a:cxn>
                <a:cxn ang="0">
                  <a:pos x="49774" y="6399"/>
                </a:cxn>
                <a:cxn ang="0">
                  <a:pos x="23860" y="23860"/>
                </a:cxn>
                <a:cxn ang="0">
                  <a:pos x="6399" y="49774"/>
                </a:cxn>
                <a:cxn ang="0">
                  <a:pos x="0" y="81533"/>
                </a:cxn>
                <a:cxn ang="0">
                  <a:pos x="0" y="733806"/>
                </a:cxn>
                <a:cxn ang="0">
                  <a:pos x="6399" y="765565"/>
                </a:cxn>
                <a:cxn ang="0">
                  <a:pos x="23860" y="791479"/>
                </a:cxn>
                <a:cxn ang="0">
                  <a:pos x="49774" y="808940"/>
                </a:cxn>
                <a:cxn ang="0">
                  <a:pos x="81534" y="815339"/>
                </a:cxn>
                <a:cxn ang="0">
                  <a:pos x="1203198" y="815339"/>
                </a:cxn>
                <a:cxn ang="0">
                  <a:pos x="1234957" y="808940"/>
                </a:cxn>
                <a:cxn ang="0">
                  <a:pos x="1260871" y="791479"/>
                </a:cxn>
                <a:cxn ang="0">
                  <a:pos x="1278332" y="765565"/>
                </a:cxn>
                <a:cxn ang="0">
                  <a:pos x="1284731" y="733806"/>
                </a:cxn>
                <a:cxn ang="0">
                  <a:pos x="1284731" y="81533"/>
                </a:cxn>
                <a:cxn ang="0">
                  <a:pos x="1278332" y="49774"/>
                </a:cxn>
                <a:cxn ang="0">
                  <a:pos x="1260871" y="23860"/>
                </a:cxn>
                <a:cxn ang="0">
                  <a:pos x="1234957" y="6399"/>
                </a:cxn>
                <a:cxn ang="0">
                  <a:pos x="1203198" y="0"/>
                </a:cxn>
              </a:cxnLst>
              <a:rect l="0" t="0" r="r" b="b"/>
              <a:pathLst>
                <a:path w="1285240" h="815339">
                  <a:moveTo>
                    <a:pt x="1203198" y="0"/>
                  </a:moveTo>
                  <a:lnTo>
                    <a:pt x="81534" y="0"/>
                  </a:lnTo>
                  <a:lnTo>
                    <a:pt x="49774" y="6399"/>
                  </a:lnTo>
                  <a:lnTo>
                    <a:pt x="23860" y="23860"/>
                  </a:lnTo>
                  <a:lnTo>
                    <a:pt x="6399" y="49774"/>
                  </a:lnTo>
                  <a:lnTo>
                    <a:pt x="0" y="81533"/>
                  </a:lnTo>
                  <a:lnTo>
                    <a:pt x="0" y="733806"/>
                  </a:lnTo>
                  <a:lnTo>
                    <a:pt x="6399" y="765565"/>
                  </a:lnTo>
                  <a:lnTo>
                    <a:pt x="23860" y="791479"/>
                  </a:lnTo>
                  <a:lnTo>
                    <a:pt x="49774" y="808940"/>
                  </a:lnTo>
                  <a:lnTo>
                    <a:pt x="81534" y="815339"/>
                  </a:lnTo>
                  <a:lnTo>
                    <a:pt x="1203198" y="815339"/>
                  </a:lnTo>
                  <a:lnTo>
                    <a:pt x="1234957" y="808940"/>
                  </a:lnTo>
                  <a:lnTo>
                    <a:pt x="1260871" y="791479"/>
                  </a:lnTo>
                  <a:lnTo>
                    <a:pt x="1278332" y="765565"/>
                  </a:lnTo>
                  <a:lnTo>
                    <a:pt x="1284731" y="733806"/>
                  </a:lnTo>
                  <a:lnTo>
                    <a:pt x="1284731" y="81533"/>
                  </a:lnTo>
                  <a:lnTo>
                    <a:pt x="1278332" y="49774"/>
                  </a:lnTo>
                  <a:lnTo>
                    <a:pt x="1260871" y="23860"/>
                  </a:lnTo>
                  <a:lnTo>
                    <a:pt x="1234957" y="6399"/>
                  </a:lnTo>
                  <a:lnTo>
                    <a:pt x="1203198" y="0"/>
                  </a:lnTo>
                  <a:close/>
                </a:path>
              </a:pathLst>
            </a:custGeom>
            <a:solidFill>
              <a:srgbClr val="FFFFFF">
                <a:alpha val="90195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75814" name="object 39"/>
            <p:cNvSpPr>
              <a:spLocks/>
            </p:cNvSpPr>
            <p:nvPr/>
          </p:nvSpPr>
          <p:spPr bwMode="auto">
            <a:xfrm>
              <a:off x="5385053" y="4118610"/>
              <a:ext cx="1285240" cy="815340"/>
            </a:xfrm>
            <a:custGeom>
              <a:avLst/>
              <a:gdLst/>
              <a:ahLst/>
              <a:cxnLst>
                <a:cxn ang="0">
                  <a:pos x="0" y="81533"/>
                </a:cxn>
                <a:cxn ang="0">
                  <a:pos x="6399" y="49774"/>
                </a:cxn>
                <a:cxn ang="0">
                  <a:pos x="23860" y="23860"/>
                </a:cxn>
                <a:cxn ang="0">
                  <a:pos x="49774" y="6399"/>
                </a:cxn>
                <a:cxn ang="0">
                  <a:pos x="81534" y="0"/>
                </a:cxn>
                <a:cxn ang="0">
                  <a:pos x="1203198" y="0"/>
                </a:cxn>
                <a:cxn ang="0">
                  <a:pos x="1234957" y="6399"/>
                </a:cxn>
                <a:cxn ang="0">
                  <a:pos x="1260871" y="23860"/>
                </a:cxn>
                <a:cxn ang="0">
                  <a:pos x="1278332" y="49774"/>
                </a:cxn>
                <a:cxn ang="0">
                  <a:pos x="1284731" y="81533"/>
                </a:cxn>
                <a:cxn ang="0">
                  <a:pos x="1284731" y="733806"/>
                </a:cxn>
                <a:cxn ang="0">
                  <a:pos x="1278332" y="765565"/>
                </a:cxn>
                <a:cxn ang="0">
                  <a:pos x="1260871" y="791479"/>
                </a:cxn>
                <a:cxn ang="0">
                  <a:pos x="1234957" y="808940"/>
                </a:cxn>
                <a:cxn ang="0">
                  <a:pos x="1203198" y="815339"/>
                </a:cxn>
                <a:cxn ang="0">
                  <a:pos x="81534" y="815339"/>
                </a:cxn>
                <a:cxn ang="0">
                  <a:pos x="49774" y="808940"/>
                </a:cxn>
                <a:cxn ang="0">
                  <a:pos x="23860" y="791479"/>
                </a:cxn>
                <a:cxn ang="0">
                  <a:pos x="6399" y="765565"/>
                </a:cxn>
                <a:cxn ang="0">
                  <a:pos x="0" y="733806"/>
                </a:cxn>
                <a:cxn ang="0">
                  <a:pos x="0" y="81533"/>
                </a:cxn>
              </a:cxnLst>
              <a:rect l="0" t="0" r="r" b="b"/>
              <a:pathLst>
                <a:path w="1285240" h="815339">
                  <a:moveTo>
                    <a:pt x="0" y="81533"/>
                  </a:moveTo>
                  <a:lnTo>
                    <a:pt x="6399" y="49774"/>
                  </a:lnTo>
                  <a:lnTo>
                    <a:pt x="23860" y="23860"/>
                  </a:lnTo>
                  <a:lnTo>
                    <a:pt x="49774" y="6399"/>
                  </a:lnTo>
                  <a:lnTo>
                    <a:pt x="81534" y="0"/>
                  </a:lnTo>
                  <a:lnTo>
                    <a:pt x="1203198" y="0"/>
                  </a:lnTo>
                  <a:lnTo>
                    <a:pt x="1234957" y="6399"/>
                  </a:lnTo>
                  <a:lnTo>
                    <a:pt x="1260871" y="23860"/>
                  </a:lnTo>
                  <a:lnTo>
                    <a:pt x="1278332" y="49774"/>
                  </a:lnTo>
                  <a:lnTo>
                    <a:pt x="1284731" y="81533"/>
                  </a:lnTo>
                  <a:lnTo>
                    <a:pt x="1284731" y="733806"/>
                  </a:lnTo>
                  <a:lnTo>
                    <a:pt x="1278332" y="765565"/>
                  </a:lnTo>
                  <a:lnTo>
                    <a:pt x="1260871" y="791479"/>
                  </a:lnTo>
                  <a:lnTo>
                    <a:pt x="1234957" y="808940"/>
                  </a:lnTo>
                  <a:lnTo>
                    <a:pt x="1203198" y="815339"/>
                  </a:lnTo>
                  <a:lnTo>
                    <a:pt x="81534" y="815339"/>
                  </a:lnTo>
                  <a:lnTo>
                    <a:pt x="49774" y="808940"/>
                  </a:lnTo>
                  <a:lnTo>
                    <a:pt x="23860" y="791479"/>
                  </a:lnTo>
                  <a:lnTo>
                    <a:pt x="6399" y="765565"/>
                  </a:lnTo>
                  <a:lnTo>
                    <a:pt x="0" y="733806"/>
                  </a:lnTo>
                  <a:lnTo>
                    <a:pt x="0" y="81533"/>
                  </a:lnTo>
                  <a:close/>
                </a:path>
              </a:pathLst>
            </a:custGeom>
            <a:noFill/>
            <a:ln w="25908">
              <a:solidFill>
                <a:srgbClr val="4F81BC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5545138" y="4175125"/>
            <a:ext cx="1268412" cy="633413"/>
          </a:xfrm>
          <a:prstGeom prst="rect">
            <a:avLst/>
          </a:prstGeom>
        </p:spPr>
        <p:txBody>
          <a:bodyPr lIns="0" tIns="43180" rIns="0" bIns="0">
            <a:spAutoFit/>
          </a:bodyPr>
          <a:lstStyle/>
          <a:p>
            <a:pPr marL="47625" indent="-36513">
              <a:lnSpc>
                <a:spcPts val="2325"/>
              </a:lnSpc>
              <a:spcBef>
                <a:spcPts val="338"/>
              </a:spcBef>
            </a:pPr>
            <a:r>
              <a:rPr lang="en-US" sz="2100">
                <a:solidFill>
                  <a:schemeClr val="bg1"/>
                </a:solidFill>
                <a:latin typeface="Carlito"/>
                <a:ea typeface="Carlito"/>
                <a:cs typeface="Carlito"/>
              </a:rPr>
              <a:t>Complex  Content</a:t>
            </a:r>
          </a:p>
        </p:txBody>
      </p:sp>
      <p:grpSp>
        <p:nvGrpSpPr>
          <p:cNvPr id="75791" name="object 41"/>
          <p:cNvGrpSpPr>
            <a:grpSpLocks/>
          </p:cNvGrpSpPr>
          <p:nvPr/>
        </p:nvGrpSpPr>
        <p:grpSpPr bwMode="auto">
          <a:xfrm>
            <a:off x="3659188" y="5160963"/>
            <a:ext cx="1452562" cy="976312"/>
            <a:chOff x="3659060" y="5160200"/>
            <a:chExt cx="1452880" cy="977265"/>
          </a:xfrm>
        </p:grpSpPr>
        <p:sp>
          <p:nvSpPr>
            <p:cNvPr id="75807" name="object 42"/>
            <p:cNvSpPr>
              <a:spLocks/>
            </p:cNvSpPr>
            <p:nvPr/>
          </p:nvSpPr>
          <p:spPr bwMode="auto">
            <a:xfrm>
              <a:off x="3672077" y="5173218"/>
              <a:ext cx="1285240" cy="815340"/>
            </a:xfrm>
            <a:custGeom>
              <a:avLst/>
              <a:gdLst/>
              <a:ahLst/>
              <a:cxnLst>
                <a:cxn ang="0">
                  <a:pos x="1203198" y="0"/>
                </a:cxn>
                <a:cxn ang="0">
                  <a:pos x="81534" y="0"/>
                </a:cxn>
                <a:cxn ang="0">
                  <a:pos x="49774" y="6399"/>
                </a:cxn>
                <a:cxn ang="0">
                  <a:pos x="23860" y="23860"/>
                </a:cxn>
                <a:cxn ang="0">
                  <a:pos x="6399" y="49774"/>
                </a:cxn>
                <a:cxn ang="0">
                  <a:pos x="0" y="81533"/>
                </a:cxn>
                <a:cxn ang="0">
                  <a:pos x="0" y="733805"/>
                </a:cxn>
                <a:cxn ang="0">
                  <a:pos x="6399" y="765544"/>
                </a:cxn>
                <a:cxn ang="0">
                  <a:pos x="23860" y="791460"/>
                </a:cxn>
                <a:cxn ang="0">
                  <a:pos x="49774" y="808933"/>
                </a:cxn>
                <a:cxn ang="0">
                  <a:pos x="81534" y="815339"/>
                </a:cxn>
                <a:cxn ang="0">
                  <a:pos x="1203198" y="815339"/>
                </a:cxn>
                <a:cxn ang="0">
                  <a:pos x="1234957" y="808933"/>
                </a:cxn>
                <a:cxn ang="0">
                  <a:pos x="1260871" y="791460"/>
                </a:cxn>
                <a:cxn ang="0">
                  <a:pos x="1278332" y="765544"/>
                </a:cxn>
                <a:cxn ang="0">
                  <a:pos x="1284732" y="733805"/>
                </a:cxn>
                <a:cxn ang="0">
                  <a:pos x="1284732" y="81533"/>
                </a:cxn>
                <a:cxn ang="0">
                  <a:pos x="1278332" y="49774"/>
                </a:cxn>
                <a:cxn ang="0">
                  <a:pos x="1260871" y="23860"/>
                </a:cxn>
                <a:cxn ang="0">
                  <a:pos x="1234957" y="6399"/>
                </a:cxn>
                <a:cxn ang="0">
                  <a:pos x="1203198" y="0"/>
                </a:cxn>
              </a:cxnLst>
              <a:rect l="0" t="0" r="r" b="b"/>
              <a:pathLst>
                <a:path w="1285239" h="815339">
                  <a:moveTo>
                    <a:pt x="1203198" y="0"/>
                  </a:moveTo>
                  <a:lnTo>
                    <a:pt x="81534" y="0"/>
                  </a:lnTo>
                  <a:lnTo>
                    <a:pt x="49774" y="6399"/>
                  </a:lnTo>
                  <a:lnTo>
                    <a:pt x="23860" y="23860"/>
                  </a:lnTo>
                  <a:lnTo>
                    <a:pt x="6399" y="49774"/>
                  </a:lnTo>
                  <a:lnTo>
                    <a:pt x="0" y="81533"/>
                  </a:lnTo>
                  <a:lnTo>
                    <a:pt x="0" y="733805"/>
                  </a:lnTo>
                  <a:lnTo>
                    <a:pt x="6399" y="765544"/>
                  </a:lnTo>
                  <a:lnTo>
                    <a:pt x="23860" y="791460"/>
                  </a:lnTo>
                  <a:lnTo>
                    <a:pt x="49774" y="808933"/>
                  </a:lnTo>
                  <a:lnTo>
                    <a:pt x="81534" y="815339"/>
                  </a:lnTo>
                  <a:lnTo>
                    <a:pt x="1203198" y="815339"/>
                  </a:lnTo>
                  <a:lnTo>
                    <a:pt x="1234957" y="808933"/>
                  </a:lnTo>
                  <a:lnTo>
                    <a:pt x="1260871" y="791460"/>
                  </a:lnTo>
                  <a:lnTo>
                    <a:pt x="1278332" y="765544"/>
                  </a:lnTo>
                  <a:lnTo>
                    <a:pt x="1284732" y="733805"/>
                  </a:lnTo>
                  <a:lnTo>
                    <a:pt x="1284732" y="81533"/>
                  </a:lnTo>
                  <a:lnTo>
                    <a:pt x="1278332" y="49774"/>
                  </a:lnTo>
                  <a:lnTo>
                    <a:pt x="1260871" y="23860"/>
                  </a:lnTo>
                  <a:lnTo>
                    <a:pt x="1234957" y="6399"/>
                  </a:lnTo>
                  <a:lnTo>
                    <a:pt x="1203198" y="0"/>
                  </a:lnTo>
                  <a:close/>
                </a:path>
              </a:pathLst>
            </a:custGeom>
            <a:solidFill>
              <a:srgbClr val="4F81BC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75808" name="object 43"/>
            <p:cNvSpPr>
              <a:spLocks/>
            </p:cNvSpPr>
            <p:nvPr/>
          </p:nvSpPr>
          <p:spPr bwMode="auto">
            <a:xfrm>
              <a:off x="3672077" y="5173218"/>
              <a:ext cx="1285240" cy="815340"/>
            </a:xfrm>
            <a:custGeom>
              <a:avLst/>
              <a:gdLst/>
              <a:ahLst/>
              <a:cxnLst>
                <a:cxn ang="0">
                  <a:pos x="0" y="81533"/>
                </a:cxn>
                <a:cxn ang="0">
                  <a:pos x="6399" y="49774"/>
                </a:cxn>
                <a:cxn ang="0">
                  <a:pos x="23860" y="23860"/>
                </a:cxn>
                <a:cxn ang="0">
                  <a:pos x="49774" y="6399"/>
                </a:cxn>
                <a:cxn ang="0">
                  <a:pos x="81534" y="0"/>
                </a:cxn>
                <a:cxn ang="0">
                  <a:pos x="1203198" y="0"/>
                </a:cxn>
                <a:cxn ang="0">
                  <a:pos x="1234957" y="6399"/>
                </a:cxn>
                <a:cxn ang="0">
                  <a:pos x="1260871" y="23860"/>
                </a:cxn>
                <a:cxn ang="0">
                  <a:pos x="1278332" y="49774"/>
                </a:cxn>
                <a:cxn ang="0">
                  <a:pos x="1284732" y="81533"/>
                </a:cxn>
                <a:cxn ang="0">
                  <a:pos x="1284732" y="733805"/>
                </a:cxn>
                <a:cxn ang="0">
                  <a:pos x="1278332" y="765544"/>
                </a:cxn>
                <a:cxn ang="0">
                  <a:pos x="1260871" y="791460"/>
                </a:cxn>
                <a:cxn ang="0">
                  <a:pos x="1234957" y="808933"/>
                </a:cxn>
                <a:cxn ang="0">
                  <a:pos x="1203198" y="815339"/>
                </a:cxn>
                <a:cxn ang="0">
                  <a:pos x="81534" y="815339"/>
                </a:cxn>
                <a:cxn ang="0">
                  <a:pos x="49774" y="808933"/>
                </a:cxn>
                <a:cxn ang="0">
                  <a:pos x="23860" y="791460"/>
                </a:cxn>
                <a:cxn ang="0">
                  <a:pos x="6399" y="765544"/>
                </a:cxn>
                <a:cxn ang="0">
                  <a:pos x="0" y="733805"/>
                </a:cxn>
                <a:cxn ang="0">
                  <a:pos x="0" y="81533"/>
                </a:cxn>
              </a:cxnLst>
              <a:rect l="0" t="0" r="r" b="b"/>
              <a:pathLst>
                <a:path w="1285239" h="815339">
                  <a:moveTo>
                    <a:pt x="0" y="81533"/>
                  </a:moveTo>
                  <a:lnTo>
                    <a:pt x="6399" y="49774"/>
                  </a:lnTo>
                  <a:lnTo>
                    <a:pt x="23860" y="23860"/>
                  </a:lnTo>
                  <a:lnTo>
                    <a:pt x="49774" y="6399"/>
                  </a:lnTo>
                  <a:lnTo>
                    <a:pt x="81534" y="0"/>
                  </a:lnTo>
                  <a:lnTo>
                    <a:pt x="1203198" y="0"/>
                  </a:lnTo>
                  <a:lnTo>
                    <a:pt x="1234957" y="6399"/>
                  </a:lnTo>
                  <a:lnTo>
                    <a:pt x="1260871" y="23860"/>
                  </a:lnTo>
                  <a:lnTo>
                    <a:pt x="1278332" y="49774"/>
                  </a:lnTo>
                  <a:lnTo>
                    <a:pt x="1284732" y="81533"/>
                  </a:lnTo>
                  <a:lnTo>
                    <a:pt x="1284732" y="733805"/>
                  </a:lnTo>
                  <a:lnTo>
                    <a:pt x="1278332" y="765544"/>
                  </a:lnTo>
                  <a:lnTo>
                    <a:pt x="1260871" y="791460"/>
                  </a:lnTo>
                  <a:lnTo>
                    <a:pt x="1234957" y="808933"/>
                  </a:lnTo>
                  <a:lnTo>
                    <a:pt x="1203198" y="815339"/>
                  </a:lnTo>
                  <a:lnTo>
                    <a:pt x="81534" y="815339"/>
                  </a:lnTo>
                  <a:lnTo>
                    <a:pt x="49774" y="808933"/>
                  </a:lnTo>
                  <a:lnTo>
                    <a:pt x="23860" y="791460"/>
                  </a:lnTo>
                  <a:lnTo>
                    <a:pt x="6399" y="765544"/>
                  </a:lnTo>
                  <a:lnTo>
                    <a:pt x="0" y="733805"/>
                  </a:lnTo>
                  <a:lnTo>
                    <a:pt x="0" y="81533"/>
                  </a:lnTo>
                  <a:close/>
                </a:path>
              </a:pathLst>
            </a:custGeom>
            <a:noFill/>
            <a:ln w="25908">
              <a:solidFill>
                <a:srgbClr val="FFFFF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75809" name="object 44"/>
            <p:cNvSpPr>
              <a:spLocks/>
            </p:cNvSpPr>
            <p:nvPr/>
          </p:nvSpPr>
          <p:spPr bwMode="auto">
            <a:xfrm>
              <a:off x="3813809" y="5308854"/>
              <a:ext cx="1285240" cy="815340"/>
            </a:xfrm>
            <a:custGeom>
              <a:avLst/>
              <a:gdLst/>
              <a:ahLst/>
              <a:cxnLst>
                <a:cxn ang="0">
                  <a:pos x="1203198" y="0"/>
                </a:cxn>
                <a:cxn ang="0">
                  <a:pos x="81534" y="0"/>
                </a:cxn>
                <a:cxn ang="0">
                  <a:pos x="49774" y="6399"/>
                </a:cxn>
                <a:cxn ang="0">
                  <a:pos x="23860" y="23860"/>
                </a:cxn>
                <a:cxn ang="0">
                  <a:pos x="6399" y="49774"/>
                </a:cxn>
                <a:cxn ang="0">
                  <a:pos x="0" y="81534"/>
                </a:cxn>
                <a:cxn ang="0">
                  <a:pos x="0" y="733806"/>
                </a:cxn>
                <a:cxn ang="0">
                  <a:pos x="6399" y="765544"/>
                </a:cxn>
                <a:cxn ang="0">
                  <a:pos x="23860" y="791460"/>
                </a:cxn>
                <a:cxn ang="0">
                  <a:pos x="49774" y="808933"/>
                </a:cxn>
                <a:cxn ang="0">
                  <a:pos x="81534" y="815340"/>
                </a:cxn>
                <a:cxn ang="0">
                  <a:pos x="1203198" y="815340"/>
                </a:cxn>
                <a:cxn ang="0">
                  <a:pos x="1234957" y="808933"/>
                </a:cxn>
                <a:cxn ang="0">
                  <a:pos x="1260871" y="791460"/>
                </a:cxn>
                <a:cxn ang="0">
                  <a:pos x="1278332" y="765544"/>
                </a:cxn>
                <a:cxn ang="0">
                  <a:pos x="1284731" y="733806"/>
                </a:cxn>
                <a:cxn ang="0">
                  <a:pos x="1284731" y="81534"/>
                </a:cxn>
                <a:cxn ang="0">
                  <a:pos x="1278332" y="49774"/>
                </a:cxn>
                <a:cxn ang="0">
                  <a:pos x="1260871" y="23860"/>
                </a:cxn>
                <a:cxn ang="0">
                  <a:pos x="1234957" y="6399"/>
                </a:cxn>
                <a:cxn ang="0">
                  <a:pos x="1203198" y="0"/>
                </a:cxn>
              </a:cxnLst>
              <a:rect l="0" t="0" r="r" b="b"/>
              <a:pathLst>
                <a:path w="1285239" h="815339">
                  <a:moveTo>
                    <a:pt x="1203198" y="0"/>
                  </a:moveTo>
                  <a:lnTo>
                    <a:pt x="81534" y="0"/>
                  </a:lnTo>
                  <a:lnTo>
                    <a:pt x="49774" y="6399"/>
                  </a:lnTo>
                  <a:lnTo>
                    <a:pt x="23860" y="23860"/>
                  </a:lnTo>
                  <a:lnTo>
                    <a:pt x="6399" y="49774"/>
                  </a:lnTo>
                  <a:lnTo>
                    <a:pt x="0" y="81534"/>
                  </a:lnTo>
                  <a:lnTo>
                    <a:pt x="0" y="733806"/>
                  </a:lnTo>
                  <a:lnTo>
                    <a:pt x="6399" y="765544"/>
                  </a:lnTo>
                  <a:lnTo>
                    <a:pt x="23860" y="791460"/>
                  </a:lnTo>
                  <a:lnTo>
                    <a:pt x="49774" y="808933"/>
                  </a:lnTo>
                  <a:lnTo>
                    <a:pt x="81534" y="815340"/>
                  </a:lnTo>
                  <a:lnTo>
                    <a:pt x="1203198" y="815340"/>
                  </a:lnTo>
                  <a:lnTo>
                    <a:pt x="1234957" y="808933"/>
                  </a:lnTo>
                  <a:lnTo>
                    <a:pt x="1260871" y="791460"/>
                  </a:lnTo>
                  <a:lnTo>
                    <a:pt x="1278332" y="765544"/>
                  </a:lnTo>
                  <a:lnTo>
                    <a:pt x="1284731" y="733806"/>
                  </a:lnTo>
                  <a:lnTo>
                    <a:pt x="1284731" y="81534"/>
                  </a:lnTo>
                  <a:lnTo>
                    <a:pt x="1278332" y="49774"/>
                  </a:lnTo>
                  <a:lnTo>
                    <a:pt x="1260871" y="23860"/>
                  </a:lnTo>
                  <a:lnTo>
                    <a:pt x="1234957" y="6399"/>
                  </a:lnTo>
                  <a:lnTo>
                    <a:pt x="1203198" y="0"/>
                  </a:lnTo>
                  <a:close/>
                </a:path>
              </a:pathLst>
            </a:custGeom>
            <a:solidFill>
              <a:srgbClr val="FFFFFF">
                <a:alpha val="90195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75810" name="object 45"/>
            <p:cNvSpPr>
              <a:spLocks/>
            </p:cNvSpPr>
            <p:nvPr/>
          </p:nvSpPr>
          <p:spPr bwMode="auto">
            <a:xfrm>
              <a:off x="3813809" y="5308854"/>
              <a:ext cx="1285240" cy="815340"/>
            </a:xfrm>
            <a:custGeom>
              <a:avLst/>
              <a:gdLst/>
              <a:ahLst/>
              <a:cxnLst>
                <a:cxn ang="0">
                  <a:pos x="0" y="81534"/>
                </a:cxn>
                <a:cxn ang="0">
                  <a:pos x="6399" y="49774"/>
                </a:cxn>
                <a:cxn ang="0">
                  <a:pos x="23860" y="23860"/>
                </a:cxn>
                <a:cxn ang="0">
                  <a:pos x="49774" y="6399"/>
                </a:cxn>
                <a:cxn ang="0">
                  <a:pos x="81534" y="0"/>
                </a:cxn>
                <a:cxn ang="0">
                  <a:pos x="1203198" y="0"/>
                </a:cxn>
                <a:cxn ang="0">
                  <a:pos x="1234957" y="6399"/>
                </a:cxn>
                <a:cxn ang="0">
                  <a:pos x="1260871" y="23860"/>
                </a:cxn>
                <a:cxn ang="0">
                  <a:pos x="1278332" y="49774"/>
                </a:cxn>
                <a:cxn ang="0">
                  <a:pos x="1284731" y="81534"/>
                </a:cxn>
                <a:cxn ang="0">
                  <a:pos x="1284731" y="733806"/>
                </a:cxn>
                <a:cxn ang="0">
                  <a:pos x="1278332" y="765544"/>
                </a:cxn>
                <a:cxn ang="0">
                  <a:pos x="1260871" y="791460"/>
                </a:cxn>
                <a:cxn ang="0">
                  <a:pos x="1234957" y="808933"/>
                </a:cxn>
                <a:cxn ang="0">
                  <a:pos x="1203198" y="815340"/>
                </a:cxn>
                <a:cxn ang="0">
                  <a:pos x="81534" y="815340"/>
                </a:cxn>
                <a:cxn ang="0">
                  <a:pos x="49774" y="808933"/>
                </a:cxn>
                <a:cxn ang="0">
                  <a:pos x="23860" y="791460"/>
                </a:cxn>
                <a:cxn ang="0">
                  <a:pos x="6399" y="765544"/>
                </a:cxn>
                <a:cxn ang="0">
                  <a:pos x="0" y="733806"/>
                </a:cxn>
                <a:cxn ang="0">
                  <a:pos x="0" y="81534"/>
                </a:cxn>
              </a:cxnLst>
              <a:rect l="0" t="0" r="r" b="b"/>
              <a:pathLst>
                <a:path w="1285239" h="815339">
                  <a:moveTo>
                    <a:pt x="0" y="81534"/>
                  </a:moveTo>
                  <a:lnTo>
                    <a:pt x="6399" y="49774"/>
                  </a:lnTo>
                  <a:lnTo>
                    <a:pt x="23860" y="23860"/>
                  </a:lnTo>
                  <a:lnTo>
                    <a:pt x="49774" y="6399"/>
                  </a:lnTo>
                  <a:lnTo>
                    <a:pt x="81534" y="0"/>
                  </a:lnTo>
                  <a:lnTo>
                    <a:pt x="1203198" y="0"/>
                  </a:lnTo>
                  <a:lnTo>
                    <a:pt x="1234957" y="6399"/>
                  </a:lnTo>
                  <a:lnTo>
                    <a:pt x="1260871" y="23860"/>
                  </a:lnTo>
                  <a:lnTo>
                    <a:pt x="1278332" y="49774"/>
                  </a:lnTo>
                  <a:lnTo>
                    <a:pt x="1284731" y="81534"/>
                  </a:lnTo>
                  <a:lnTo>
                    <a:pt x="1284731" y="733806"/>
                  </a:lnTo>
                  <a:lnTo>
                    <a:pt x="1278332" y="765544"/>
                  </a:lnTo>
                  <a:lnTo>
                    <a:pt x="1260871" y="791460"/>
                  </a:lnTo>
                  <a:lnTo>
                    <a:pt x="1234957" y="808933"/>
                  </a:lnTo>
                  <a:lnTo>
                    <a:pt x="1203198" y="815340"/>
                  </a:lnTo>
                  <a:lnTo>
                    <a:pt x="81534" y="815340"/>
                  </a:lnTo>
                  <a:lnTo>
                    <a:pt x="49774" y="808933"/>
                  </a:lnTo>
                  <a:lnTo>
                    <a:pt x="23860" y="791460"/>
                  </a:lnTo>
                  <a:lnTo>
                    <a:pt x="6399" y="765544"/>
                  </a:lnTo>
                  <a:lnTo>
                    <a:pt x="0" y="733806"/>
                  </a:lnTo>
                  <a:lnTo>
                    <a:pt x="0" y="81534"/>
                  </a:lnTo>
                  <a:close/>
                </a:path>
              </a:pathLst>
            </a:custGeom>
            <a:noFill/>
            <a:ln w="25908">
              <a:solidFill>
                <a:srgbClr val="4F81BC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3671888" y="5511800"/>
            <a:ext cx="1323975" cy="33655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z="2100" spc="-5" dirty="0">
                <a:solidFill>
                  <a:schemeClr val="bg1"/>
                </a:solidFill>
                <a:latin typeface="Carlito"/>
                <a:cs typeface="Carlito"/>
              </a:rPr>
              <a:t>Sequence</a:t>
            </a:r>
            <a:endParaRPr sz="21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  <p:grpSp>
        <p:nvGrpSpPr>
          <p:cNvPr id="75793" name="object 47"/>
          <p:cNvGrpSpPr>
            <a:grpSpLocks/>
          </p:cNvGrpSpPr>
          <p:nvPr/>
        </p:nvGrpSpPr>
        <p:grpSpPr bwMode="auto">
          <a:xfrm>
            <a:off x="5229225" y="5160963"/>
            <a:ext cx="1454150" cy="976312"/>
            <a:chOff x="5228780" y="5160200"/>
            <a:chExt cx="1454150" cy="977265"/>
          </a:xfrm>
        </p:grpSpPr>
        <p:sp>
          <p:nvSpPr>
            <p:cNvPr id="75803" name="object 48"/>
            <p:cNvSpPr>
              <a:spLocks/>
            </p:cNvSpPr>
            <p:nvPr/>
          </p:nvSpPr>
          <p:spPr bwMode="auto">
            <a:xfrm>
              <a:off x="5241797" y="5173218"/>
              <a:ext cx="1285240" cy="815340"/>
            </a:xfrm>
            <a:custGeom>
              <a:avLst/>
              <a:gdLst/>
              <a:ahLst/>
              <a:cxnLst>
                <a:cxn ang="0">
                  <a:pos x="1203198" y="0"/>
                </a:cxn>
                <a:cxn ang="0">
                  <a:pos x="81534" y="0"/>
                </a:cxn>
                <a:cxn ang="0">
                  <a:pos x="49774" y="6399"/>
                </a:cxn>
                <a:cxn ang="0">
                  <a:pos x="23860" y="23860"/>
                </a:cxn>
                <a:cxn ang="0">
                  <a:pos x="6399" y="49774"/>
                </a:cxn>
                <a:cxn ang="0">
                  <a:pos x="0" y="81533"/>
                </a:cxn>
                <a:cxn ang="0">
                  <a:pos x="0" y="733805"/>
                </a:cxn>
                <a:cxn ang="0">
                  <a:pos x="6399" y="765544"/>
                </a:cxn>
                <a:cxn ang="0">
                  <a:pos x="23860" y="791460"/>
                </a:cxn>
                <a:cxn ang="0">
                  <a:pos x="49774" y="808933"/>
                </a:cxn>
                <a:cxn ang="0">
                  <a:pos x="81534" y="815339"/>
                </a:cxn>
                <a:cxn ang="0">
                  <a:pos x="1203198" y="815339"/>
                </a:cxn>
                <a:cxn ang="0">
                  <a:pos x="1234957" y="808933"/>
                </a:cxn>
                <a:cxn ang="0">
                  <a:pos x="1260871" y="791460"/>
                </a:cxn>
                <a:cxn ang="0">
                  <a:pos x="1278332" y="765544"/>
                </a:cxn>
                <a:cxn ang="0">
                  <a:pos x="1284731" y="733805"/>
                </a:cxn>
                <a:cxn ang="0">
                  <a:pos x="1284731" y="81533"/>
                </a:cxn>
                <a:cxn ang="0">
                  <a:pos x="1278332" y="49774"/>
                </a:cxn>
                <a:cxn ang="0">
                  <a:pos x="1260871" y="23860"/>
                </a:cxn>
                <a:cxn ang="0">
                  <a:pos x="1234957" y="6399"/>
                </a:cxn>
                <a:cxn ang="0">
                  <a:pos x="1203198" y="0"/>
                </a:cxn>
              </a:cxnLst>
              <a:rect l="0" t="0" r="r" b="b"/>
              <a:pathLst>
                <a:path w="1285240" h="815339">
                  <a:moveTo>
                    <a:pt x="1203198" y="0"/>
                  </a:moveTo>
                  <a:lnTo>
                    <a:pt x="81534" y="0"/>
                  </a:lnTo>
                  <a:lnTo>
                    <a:pt x="49774" y="6399"/>
                  </a:lnTo>
                  <a:lnTo>
                    <a:pt x="23860" y="23860"/>
                  </a:lnTo>
                  <a:lnTo>
                    <a:pt x="6399" y="49774"/>
                  </a:lnTo>
                  <a:lnTo>
                    <a:pt x="0" y="81533"/>
                  </a:lnTo>
                  <a:lnTo>
                    <a:pt x="0" y="733805"/>
                  </a:lnTo>
                  <a:lnTo>
                    <a:pt x="6399" y="765544"/>
                  </a:lnTo>
                  <a:lnTo>
                    <a:pt x="23860" y="791460"/>
                  </a:lnTo>
                  <a:lnTo>
                    <a:pt x="49774" y="808933"/>
                  </a:lnTo>
                  <a:lnTo>
                    <a:pt x="81534" y="815339"/>
                  </a:lnTo>
                  <a:lnTo>
                    <a:pt x="1203198" y="815339"/>
                  </a:lnTo>
                  <a:lnTo>
                    <a:pt x="1234957" y="808933"/>
                  </a:lnTo>
                  <a:lnTo>
                    <a:pt x="1260871" y="791460"/>
                  </a:lnTo>
                  <a:lnTo>
                    <a:pt x="1278332" y="765544"/>
                  </a:lnTo>
                  <a:lnTo>
                    <a:pt x="1284731" y="733805"/>
                  </a:lnTo>
                  <a:lnTo>
                    <a:pt x="1284731" y="81533"/>
                  </a:lnTo>
                  <a:lnTo>
                    <a:pt x="1278332" y="49774"/>
                  </a:lnTo>
                  <a:lnTo>
                    <a:pt x="1260871" y="23860"/>
                  </a:lnTo>
                  <a:lnTo>
                    <a:pt x="1234957" y="6399"/>
                  </a:lnTo>
                  <a:lnTo>
                    <a:pt x="1203198" y="0"/>
                  </a:lnTo>
                  <a:close/>
                </a:path>
              </a:pathLst>
            </a:custGeom>
            <a:solidFill>
              <a:srgbClr val="4F81BC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75804" name="object 49"/>
            <p:cNvSpPr>
              <a:spLocks/>
            </p:cNvSpPr>
            <p:nvPr/>
          </p:nvSpPr>
          <p:spPr bwMode="auto">
            <a:xfrm>
              <a:off x="5241797" y="5173218"/>
              <a:ext cx="1285240" cy="815340"/>
            </a:xfrm>
            <a:custGeom>
              <a:avLst/>
              <a:gdLst/>
              <a:ahLst/>
              <a:cxnLst>
                <a:cxn ang="0">
                  <a:pos x="0" y="81533"/>
                </a:cxn>
                <a:cxn ang="0">
                  <a:pos x="6399" y="49774"/>
                </a:cxn>
                <a:cxn ang="0">
                  <a:pos x="23860" y="23860"/>
                </a:cxn>
                <a:cxn ang="0">
                  <a:pos x="49774" y="6399"/>
                </a:cxn>
                <a:cxn ang="0">
                  <a:pos x="81534" y="0"/>
                </a:cxn>
                <a:cxn ang="0">
                  <a:pos x="1203198" y="0"/>
                </a:cxn>
                <a:cxn ang="0">
                  <a:pos x="1234957" y="6399"/>
                </a:cxn>
                <a:cxn ang="0">
                  <a:pos x="1260871" y="23860"/>
                </a:cxn>
                <a:cxn ang="0">
                  <a:pos x="1278332" y="49774"/>
                </a:cxn>
                <a:cxn ang="0">
                  <a:pos x="1284731" y="81533"/>
                </a:cxn>
                <a:cxn ang="0">
                  <a:pos x="1284731" y="733805"/>
                </a:cxn>
                <a:cxn ang="0">
                  <a:pos x="1278332" y="765544"/>
                </a:cxn>
                <a:cxn ang="0">
                  <a:pos x="1260871" y="791460"/>
                </a:cxn>
                <a:cxn ang="0">
                  <a:pos x="1234957" y="808933"/>
                </a:cxn>
                <a:cxn ang="0">
                  <a:pos x="1203198" y="815339"/>
                </a:cxn>
                <a:cxn ang="0">
                  <a:pos x="81534" y="815339"/>
                </a:cxn>
                <a:cxn ang="0">
                  <a:pos x="49774" y="808933"/>
                </a:cxn>
                <a:cxn ang="0">
                  <a:pos x="23860" y="791460"/>
                </a:cxn>
                <a:cxn ang="0">
                  <a:pos x="6399" y="765544"/>
                </a:cxn>
                <a:cxn ang="0">
                  <a:pos x="0" y="733805"/>
                </a:cxn>
                <a:cxn ang="0">
                  <a:pos x="0" y="81533"/>
                </a:cxn>
              </a:cxnLst>
              <a:rect l="0" t="0" r="r" b="b"/>
              <a:pathLst>
                <a:path w="1285240" h="815339">
                  <a:moveTo>
                    <a:pt x="0" y="81533"/>
                  </a:moveTo>
                  <a:lnTo>
                    <a:pt x="6399" y="49774"/>
                  </a:lnTo>
                  <a:lnTo>
                    <a:pt x="23860" y="23860"/>
                  </a:lnTo>
                  <a:lnTo>
                    <a:pt x="49774" y="6399"/>
                  </a:lnTo>
                  <a:lnTo>
                    <a:pt x="81534" y="0"/>
                  </a:lnTo>
                  <a:lnTo>
                    <a:pt x="1203198" y="0"/>
                  </a:lnTo>
                  <a:lnTo>
                    <a:pt x="1234957" y="6399"/>
                  </a:lnTo>
                  <a:lnTo>
                    <a:pt x="1260871" y="23860"/>
                  </a:lnTo>
                  <a:lnTo>
                    <a:pt x="1278332" y="49774"/>
                  </a:lnTo>
                  <a:lnTo>
                    <a:pt x="1284731" y="81533"/>
                  </a:lnTo>
                  <a:lnTo>
                    <a:pt x="1284731" y="733805"/>
                  </a:lnTo>
                  <a:lnTo>
                    <a:pt x="1278332" y="765544"/>
                  </a:lnTo>
                  <a:lnTo>
                    <a:pt x="1260871" y="791460"/>
                  </a:lnTo>
                  <a:lnTo>
                    <a:pt x="1234957" y="808933"/>
                  </a:lnTo>
                  <a:lnTo>
                    <a:pt x="1203198" y="815339"/>
                  </a:lnTo>
                  <a:lnTo>
                    <a:pt x="81534" y="815339"/>
                  </a:lnTo>
                  <a:lnTo>
                    <a:pt x="49774" y="808933"/>
                  </a:lnTo>
                  <a:lnTo>
                    <a:pt x="23860" y="791460"/>
                  </a:lnTo>
                  <a:lnTo>
                    <a:pt x="6399" y="765544"/>
                  </a:lnTo>
                  <a:lnTo>
                    <a:pt x="0" y="733805"/>
                  </a:lnTo>
                  <a:lnTo>
                    <a:pt x="0" y="81533"/>
                  </a:lnTo>
                  <a:close/>
                </a:path>
              </a:pathLst>
            </a:custGeom>
            <a:noFill/>
            <a:ln w="25908">
              <a:solidFill>
                <a:srgbClr val="FFFFF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75805" name="object 50"/>
            <p:cNvSpPr>
              <a:spLocks/>
            </p:cNvSpPr>
            <p:nvPr/>
          </p:nvSpPr>
          <p:spPr bwMode="auto">
            <a:xfrm>
              <a:off x="5385053" y="5308854"/>
              <a:ext cx="1285240" cy="815340"/>
            </a:xfrm>
            <a:custGeom>
              <a:avLst/>
              <a:gdLst/>
              <a:ahLst/>
              <a:cxnLst>
                <a:cxn ang="0">
                  <a:pos x="1203198" y="0"/>
                </a:cxn>
                <a:cxn ang="0">
                  <a:pos x="81534" y="0"/>
                </a:cxn>
                <a:cxn ang="0">
                  <a:pos x="49774" y="6399"/>
                </a:cxn>
                <a:cxn ang="0">
                  <a:pos x="23860" y="23860"/>
                </a:cxn>
                <a:cxn ang="0">
                  <a:pos x="6399" y="49774"/>
                </a:cxn>
                <a:cxn ang="0">
                  <a:pos x="0" y="81534"/>
                </a:cxn>
                <a:cxn ang="0">
                  <a:pos x="0" y="733806"/>
                </a:cxn>
                <a:cxn ang="0">
                  <a:pos x="6399" y="765544"/>
                </a:cxn>
                <a:cxn ang="0">
                  <a:pos x="23860" y="791460"/>
                </a:cxn>
                <a:cxn ang="0">
                  <a:pos x="49774" y="808933"/>
                </a:cxn>
                <a:cxn ang="0">
                  <a:pos x="81534" y="815340"/>
                </a:cxn>
                <a:cxn ang="0">
                  <a:pos x="1203198" y="815340"/>
                </a:cxn>
                <a:cxn ang="0">
                  <a:pos x="1234957" y="808933"/>
                </a:cxn>
                <a:cxn ang="0">
                  <a:pos x="1260871" y="791460"/>
                </a:cxn>
                <a:cxn ang="0">
                  <a:pos x="1278332" y="765544"/>
                </a:cxn>
                <a:cxn ang="0">
                  <a:pos x="1284731" y="733806"/>
                </a:cxn>
                <a:cxn ang="0">
                  <a:pos x="1284731" y="81534"/>
                </a:cxn>
                <a:cxn ang="0">
                  <a:pos x="1278332" y="49774"/>
                </a:cxn>
                <a:cxn ang="0">
                  <a:pos x="1260871" y="23860"/>
                </a:cxn>
                <a:cxn ang="0">
                  <a:pos x="1234957" y="6399"/>
                </a:cxn>
                <a:cxn ang="0">
                  <a:pos x="1203198" y="0"/>
                </a:cxn>
              </a:cxnLst>
              <a:rect l="0" t="0" r="r" b="b"/>
              <a:pathLst>
                <a:path w="1285240" h="815339">
                  <a:moveTo>
                    <a:pt x="1203198" y="0"/>
                  </a:moveTo>
                  <a:lnTo>
                    <a:pt x="81534" y="0"/>
                  </a:lnTo>
                  <a:lnTo>
                    <a:pt x="49774" y="6399"/>
                  </a:lnTo>
                  <a:lnTo>
                    <a:pt x="23860" y="23860"/>
                  </a:lnTo>
                  <a:lnTo>
                    <a:pt x="6399" y="49774"/>
                  </a:lnTo>
                  <a:lnTo>
                    <a:pt x="0" y="81534"/>
                  </a:lnTo>
                  <a:lnTo>
                    <a:pt x="0" y="733806"/>
                  </a:lnTo>
                  <a:lnTo>
                    <a:pt x="6399" y="765544"/>
                  </a:lnTo>
                  <a:lnTo>
                    <a:pt x="23860" y="791460"/>
                  </a:lnTo>
                  <a:lnTo>
                    <a:pt x="49774" y="808933"/>
                  </a:lnTo>
                  <a:lnTo>
                    <a:pt x="81534" y="815340"/>
                  </a:lnTo>
                  <a:lnTo>
                    <a:pt x="1203198" y="815340"/>
                  </a:lnTo>
                  <a:lnTo>
                    <a:pt x="1234957" y="808933"/>
                  </a:lnTo>
                  <a:lnTo>
                    <a:pt x="1260871" y="791460"/>
                  </a:lnTo>
                  <a:lnTo>
                    <a:pt x="1278332" y="765544"/>
                  </a:lnTo>
                  <a:lnTo>
                    <a:pt x="1284731" y="733806"/>
                  </a:lnTo>
                  <a:lnTo>
                    <a:pt x="1284731" y="81534"/>
                  </a:lnTo>
                  <a:lnTo>
                    <a:pt x="1278332" y="49774"/>
                  </a:lnTo>
                  <a:lnTo>
                    <a:pt x="1260871" y="23860"/>
                  </a:lnTo>
                  <a:lnTo>
                    <a:pt x="1234957" y="6399"/>
                  </a:lnTo>
                  <a:lnTo>
                    <a:pt x="1203198" y="0"/>
                  </a:lnTo>
                  <a:close/>
                </a:path>
              </a:pathLst>
            </a:custGeom>
            <a:solidFill>
              <a:srgbClr val="FFFFFF">
                <a:alpha val="90195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75806" name="object 51"/>
            <p:cNvSpPr>
              <a:spLocks/>
            </p:cNvSpPr>
            <p:nvPr/>
          </p:nvSpPr>
          <p:spPr bwMode="auto">
            <a:xfrm>
              <a:off x="5385053" y="5308854"/>
              <a:ext cx="1285240" cy="815340"/>
            </a:xfrm>
            <a:custGeom>
              <a:avLst/>
              <a:gdLst/>
              <a:ahLst/>
              <a:cxnLst>
                <a:cxn ang="0">
                  <a:pos x="0" y="81534"/>
                </a:cxn>
                <a:cxn ang="0">
                  <a:pos x="6399" y="49774"/>
                </a:cxn>
                <a:cxn ang="0">
                  <a:pos x="23860" y="23860"/>
                </a:cxn>
                <a:cxn ang="0">
                  <a:pos x="49774" y="6399"/>
                </a:cxn>
                <a:cxn ang="0">
                  <a:pos x="81534" y="0"/>
                </a:cxn>
                <a:cxn ang="0">
                  <a:pos x="1203198" y="0"/>
                </a:cxn>
                <a:cxn ang="0">
                  <a:pos x="1234957" y="6399"/>
                </a:cxn>
                <a:cxn ang="0">
                  <a:pos x="1260871" y="23860"/>
                </a:cxn>
                <a:cxn ang="0">
                  <a:pos x="1278332" y="49774"/>
                </a:cxn>
                <a:cxn ang="0">
                  <a:pos x="1284731" y="81534"/>
                </a:cxn>
                <a:cxn ang="0">
                  <a:pos x="1284731" y="733806"/>
                </a:cxn>
                <a:cxn ang="0">
                  <a:pos x="1278332" y="765544"/>
                </a:cxn>
                <a:cxn ang="0">
                  <a:pos x="1260871" y="791460"/>
                </a:cxn>
                <a:cxn ang="0">
                  <a:pos x="1234957" y="808933"/>
                </a:cxn>
                <a:cxn ang="0">
                  <a:pos x="1203198" y="815340"/>
                </a:cxn>
                <a:cxn ang="0">
                  <a:pos x="81534" y="815340"/>
                </a:cxn>
                <a:cxn ang="0">
                  <a:pos x="49774" y="808933"/>
                </a:cxn>
                <a:cxn ang="0">
                  <a:pos x="23860" y="791460"/>
                </a:cxn>
                <a:cxn ang="0">
                  <a:pos x="6399" y="765544"/>
                </a:cxn>
                <a:cxn ang="0">
                  <a:pos x="0" y="733806"/>
                </a:cxn>
                <a:cxn ang="0">
                  <a:pos x="0" y="81534"/>
                </a:cxn>
              </a:cxnLst>
              <a:rect l="0" t="0" r="r" b="b"/>
              <a:pathLst>
                <a:path w="1285240" h="815339">
                  <a:moveTo>
                    <a:pt x="0" y="81534"/>
                  </a:moveTo>
                  <a:lnTo>
                    <a:pt x="6399" y="49774"/>
                  </a:lnTo>
                  <a:lnTo>
                    <a:pt x="23860" y="23860"/>
                  </a:lnTo>
                  <a:lnTo>
                    <a:pt x="49774" y="6399"/>
                  </a:lnTo>
                  <a:lnTo>
                    <a:pt x="81534" y="0"/>
                  </a:lnTo>
                  <a:lnTo>
                    <a:pt x="1203198" y="0"/>
                  </a:lnTo>
                  <a:lnTo>
                    <a:pt x="1234957" y="6399"/>
                  </a:lnTo>
                  <a:lnTo>
                    <a:pt x="1260871" y="23860"/>
                  </a:lnTo>
                  <a:lnTo>
                    <a:pt x="1278332" y="49774"/>
                  </a:lnTo>
                  <a:lnTo>
                    <a:pt x="1284731" y="81534"/>
                  </a:lnTo>
                  <a:lnTo>
                    <a:pt x="1284731" y="733806"/>
                  </a:lnTo>
                  <a:lnTo>
                    <a:pt x="1278332" y="765544"/>
                  </a:lnTo>
                  <a:lnTo>
                    <a:pt x="1260871" y="791460"/>
                  </a:lnTo>
                  <a:lnTo>
                    <a:pt x="1234957" y="808933"/>
                  </a:lnTo>
                  <a:lnTo>
                    <a:pt x="1203198" y="815340"/>
                  </a:lnTo>
                  <a:lnTo>
                    <a:pt x="81534" y="815340"/>
                  </a:lnTo>
                  <a:lnTo>
                    <a:pt x="49774" y="808933"/>
                  </a:lnTo>
                  <a:lnTo>
                    <a:pt x="23860" y="791460"/>
                  </a:lnTo>
                  <a:lnTo>
                    <a:pt x="6399" y="765544"/>
                  </a:lnTo>
                  <a:lnTo>
                    <a:pt x="0" y="733806"/>
                  </a:lnTo>
                  <a:lnTo>
                    <a:pt x="0" y="81534"/>
                  </a:lnTo>
                  <a:close/>
                </a:path>
              </a:pathLst>
            </a:custGeom>
            <a:noFill/>
            <a:ln w="25908">
              <a:solidFill>
                <a:srgbClr val="4F81BC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5545138" y="5511800"/>
            <a:ext cx="633412" cy="33655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z="2100" spc="-5" dirty="0">
                <a:solidFill>
                  <a:schemeClr val="bg1"/>
                </a:solidFill>
                <a:latin typeface="Carlito"/>
                <a:cs typeface="Carlito"/>
              </a:rPr>
              <a:t>All</a:t>
            </a:r>
            <a:endParaRPr sz="21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  <p:grpSp>
        <p:nvGrpSpPr>
          <p:cNvPr id="75795" name="object 53"/>
          <p:cNvGrpSpPr>
            <a:grpSpLocks/>
          </p:cNvGrpSpPr>
          <p:nvPr/>
        </p:nvGrpSpPr>
        <p:grpSpPr bwMode="auto">
          <a:xfrm>
            <a:off x="6800850" y="5160963"/>
            <a:ext cx="1454150" cy="976312"/>
            <a:chOff x="6800088" y="5160264"/>
            <a:chExt cx="1454150" cy="977265"/>
          </a:xfrm>
        </p:grpSpPr>
        <p:sp>
          <p:nvSpPr>
            <p:cNvPr id="75799" name="object 54"/>
            <p:cNvSpPr>
              <a:spLocks/>
            </p:cNvSpPr>
            <p:nvPr/>
          </p:nvSpPr>
          <p:spPr bwMode="auto">
            <a:xfrm>
              <a:off x="6813042" y="5173218"/>
              <a:ext cx="1285240" cy="815340"/>
            </a:xfrm>
            <a:custGeom>
              <a:avLst/>
              <a:gdLst/>
              <a:ahLst/>
              <a:cxnLst>
                <a:cxn ang="0">
                  <a:pos x="1203198" y="0"/>
                </a:cxn>
                <a:cxn ang="0">
                  <a:pos x="81533" y="0"/>
                </a:cxn>
                <a:cxn ang="0">
                  <a:pos x="49774" y="6399"/>
                </a:cxn>
                <a:cxn ang="0">
                  <a:pos x="23860" y="23860"/>
                </a:cxn>
                <a:cxn ang="0">
                  <a:pos x="6399" y="49774"/>
                </a:cxn>
                <a:cxn ang="0">
                  <a:pos x="0" y="81533"/>
                </a:cxn>
                <a:cxn ang="0">
                  <a:pos x="0" y="733805"/>
                </a:cxn>
                <a:cxn ang="0">
                  <a:pos x="6399" y="765544"/>
                </a:cxn>
                <a:cxn ang="0">
                  <a:pos x="23860" y="791460"/>
                </a:cxn>
                <a:cxn ang="0">
                  <a:pos x="49774" y="808933"/>
                </a:cxn>
                <a:cxn ang="0">
                  <a:pos x="81533" y="815339"/>
                </a:cxn>
                <a:cxn ang="0">
                  <a:pos x="1203198" y="815339"/>
                </a:cxn>
                <a:cxn ang="0">
                  <a:pos x="1234957" y="808933"/>
                </a:cxn>
                <a:cxn ang="0">
                  <a:pos x="1260871" y="791460"/>
                </a:cxn>
                <a:cxn ang="0">
                  <a:pos x="1278332" y="765544"/>
                </a:cxn>
                <a:cxn ang="0">
                  <a:pos x="1284731" y="733805"/>
                </a:cxn>
                <a:cxn ang="0">
                  <a:pos x="1284731" y="81533"/>
                </a:cxn>
                <a:cxn ang="0">
                  <a:pos x="1278332" y="49774"/>
                </a:cxn>
                <a:cxn ang="0">
                  <a:pos x="1260871" y="23860"/>
                </a:cxn>
                <a:cxn ang="0">
                  <a:pos x="1234957" y="6399"/>
                </a:cxn>
                <a:cxn ang="0">
                  <a:pos x="1203198" y="0"/>
                </a:cxn>
              </a:cxnLst>
              <a:rect l="0" t="0" r="r" b="b"/>
              <a:pathLst>
                <a:path w="1285240" h="815339">
                  <a:moveTo>
                    <a:pt x="1203198" y="0"/>
                  </a:moveTo>
                  <a:lnTo>
                    <a:pt x="81533" y="0"/>
                  </a:lnTo>
                  <a:lnTo>
                    <a:pt x="49774" y="6399"/>
                  </a:lnTo>
                  <a:lnTo>
                    <a:pt x="23860" y="23860"/>
                  </a:lnTo>
                  <a:lnTo>
                    <a:pt x="6399" y="49774"/>
                  </a:lnTo>
                  <a:lnTo>
                    <a:pt x="0" y="81533"/>
                  </a:lnTo>
                  <a:lnTo>
                    <a:pt x="0" y="733805"/>
                  </a:lnTo>
                  <a:lnTo>
                    <a:pt x="6399" y="765544"/>
                  </a:lnTo>
                  <a:lnTo>
                    <a:pt x="23860" y="791460"/>
                  </a:lnTo>
                  <a:lnTo>
                    <a:pt x="49774" y="808933"/>
                  </a:lnTo>
                  <a:lnTo>
                    <a:pt x="81533" y="815339"/>
                  </a:lnTo>
                  <a:lnTo>
                    <a:pt x="1203198" y="815339"/>
                  </a:lnTo>
                  <a:lnTo>
                    <a:pt x="1234957" y="808933"/>
                  </a:lnTo>
                  <a:lnTo>
                    <a:pt x="1260871" y="791460"/>
                  </a:lnTo>
                  <a:lnTo>
                    <a:pt x="1278332" y="765544"/>
                  </a:lnTo>
                  <a:lnTo>
                    <a:pt x="1284731" y="733805"/>
                  </a:lnTo>
                  <a:lnTo>
                    <a:pt x="1284731" y="81533"/>
                  </a:lnTo>
                  <a:lnTo>
                    <a:pt x="1278332" y="49774"/>
                  </a:lnTo>
                  <a:lnTo>
                    <a:pt x="1260871" y="23860"/>
                  </a:lnTo>
                  <a:lnTo>
                    <a:pt x="1234957" y="6399"/>
                  </a:lnTo>
                  <a:lnTo>
                    <a:pt x="1203198" y="0"/>
                  </a:lnTo>
                  <a:close/>
                </a:path>
              </a:pathLst>
            </a:custGeom>
            <a:solidFill>
              <a:srgbClr val="4F81BC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75800" name="object 55"/>
            <p:cNvSpPr>
              <a:spLocks/>
            </p:cNvSpPr>
            <p:nvPr/>
          </p:nvSpPr>
          <p:spPr bwMode="auto">
            <a:xfrm>
              <a:off x="6813042" y="5173218"/>
              <a:ext cx="1285240" cy="815340"/>
            </a:xfrm>
            <a:custGeom>
              <a:avLst/>
              <a:gdLst/>
              <a:ahLst/>
              <a:cxnLst>
                <a:cxn ang="0">
                  <a:pos x="0" y="81533"/>
                </a:cxn>
                <a:cxn ang="0">
                  <a:pos x="6399" y="49774"/>
                </a:cxn>
                <a:cxn ang="0">
                  <a:pos x="23860" y="23860"/>
                </a:cxn>
                <a:cxn ang="0">
                  <a:pos x="49774" y="6399"/>
                </a:cxn>
                <a:cxn ang="0">
                  <a:pos x="81533" y="0"/>
                </a:cxn>
                <a:cxn ang="0">
                  <a:pos x="1203198" y="0"/>
                </a:cxn>
                <a:cxn ang="0">
                  <a:pos x="1234957" y="6399"/>
                </a:cxn>
                <a:cxn ang="0">
                  <a:pos x="1260871" y="23860"/>
                </a:cxn>
                <a:cxn ang="0">
                  <a:pos x="1278332" y="49774"/>
                </a:cxn>
                <a:cxn ang="0">
                  <a:pos x="1284731" y="81533"/>
                </a:cxn>
                <a:cxn ang="0">
                  <a:pos x="1284731" y="733805"/>
                </a:cxn>
                <a:cxn ang="0">
                  <a:pos x="1278332" y="765544"/>
                </a:cxn>
                <a:cxn ang="0">
                  <a:pos x="1260871" y="791460"/>
                </a:cxn>
                <a:cxn ang="0">
                  <a:pos x="1234957" y="808933"/>
                </a:cxn>
                <a:cxn ang="0">
                  <a:pos x="1203198" y="815339"/>
                </a:cxn>
                <a:cxn ang="0">
                  <a:pos x="81533" y="815339"/>
                </a:cxn>
                <a:cxn ang="0">
                  <a:pos x="49774" y="808933"/>
                </a:cxn>
                <a:cxn ang="0">
                  <a:pos x="23860" y="791460"/>
                </a:cxn>
                <a:cxn ang="0">
                  <a:pos x="6399" y="765544"/>
                </a:cxn>
                <a:cxn ang="0">
                  <a:pos x="0" y="733805"/>
                </a:cxn>
                <a:cxn ang="0">
                  <a:pos x="0" y="81533"/>
                </a:cxn>
              </a:cxnLst>
              <a:rect l="0" t="0" r="r" b="b"/>
              <a:pathLst>
                <a:path w="1285240" h="815339">
                  <a:moveTo>
                    <a:pt x="0" y="81533"/>
                  </a:moveTo>
                  <a:lnTo>
                    <a:pt x="6399" y="49774"/>
                  </a:lnTo>
                  <a:lnTo>
                    <a:pt x="23860" y="23860"/>
                  </a:lnTo>
                  <a:lnTo>
                    <a:pt x="49774" y="6399"/>
                  </a:lnTo>
                  <a:lnTo>
                    <a:pt x="81533" y="0"/>
                  </a:lnTo>
                  <a:lnTo>
                    <a:pt x="1203198" y="0"/>
                  </a:lnTo>
                  <a:lnTo>
                    <a:pt x="1234957" y="6399"/>
                  </a:lnTo>
                  <a:lnTo>
                    <a:pt x="1260871" y="23860"/>
                  </a:lnTo>
                  <a:lnTo>
                    <a:pt x="1278332" y="49774"/>
                  </a:lnTo>
                  <a:lnTo>
                    <a:pt x="1284731" y="81533"/>
                  </a:lnTo>
                  <a:lnTo>
                    <a:pt x="1284731" y="733805"/>
                  </a:lnTo>
                  <a:lnTo>
                    <a:pt x="1278332" y="765544"/>
                  </a:lnTo>
                  <a:lnTo>
                    <a:pt x="1260871" y="791460"/>
                  </a:lnTo>
                  <a:lnTo>
                    <a:pt x="1234957" y="808933"/>
                  </a:lnTo>
                  <a:lnTo>
                    <a:pt x="1203198" y="815339"/>
                  </a:lnTo>
                  <a:lnTo>
                    <a:pt x="81533" y="815339"/>
                  </a:lnTo>
                  <a:lnTo>
                    <a:pt x="49774" y="808933"/>
                  </a:lnTo>
                  <a:lnTo>
                    <a:pt x="23860" y="791460"/>
                  </a:lnTo>
                  <a:lnTo>
                    <a:pt x="6399" y="765544"/>
                  </a:lnTo>
                  <a:lnTo>
                    <a:pt x="0" y="733805"/>
                  </a:lnTo>
                  <a:lnTo>
                    <a:pt x="0" y="81533"/>
                  </a:lnTo>
                  <a:close/>
                </a:path>
              </a:pathLst>
            </a:custGeom>
            <a:noFill/>
            <a:ln w="25908">
              <a:solidFill>
                <a:srgbClr val="FFFFF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75801" name="object 56"/>
            <p:cNvSpPr>
              <a:spLocks/>
            </p:cNvSpPr>
            <p:nvPr/>
          </p:nvSpPr>
          <p:spPr bwMode="auto">
            <a:xfrm>
              <a:off x="6954774" y="5308854"/>
              <a:ext cx="1286510" cy="815340"/>
            </a:xfrm>
            <a:custGeom>
              <a:avLst/>
              <a:gdLst/>
              <a:ahLst/>
              <a:cxnLst>
                <a:cxn ang="0">
                  <a:pos x="1204722" y="0"/>
                </a:cxn>
                <a:cxn ang="0">
                  <a:pos x="81533" y="0"/>
                </a:cxn>
                <a:cxn ang="0">
                  <a:pos x="49774" y="6399"/>
                </a:cxn>
                <a:cxn ang="0">
                  <a:pos x="23860" y="23860"/>
                </a:cxn>
                <a:cxn ang="0">
                  <a:pos x="6399" y="49774"/>
                </a:cxn>
                <a:cxn ang="0">
                  <a:pos x="0" y="81534"/>
                </a:cxn>
                <a:cxn ang="0">
                  <a:pos x="0" y="733806"/>
                </a:cxn>
                <a:cxn ang="0">
                  <a:pos x="6399" y="765544"/>
                </a:cxn>
                <a:cxn ang="0">
                  <a:pos x="23860" y="791460"/>
                </a:cxn>
                <a:cxn ang="0">
                  <a:pos x="49774" y="808933"/>
                </a:cxn>
                <a:cxn ang="0">
                  <a:pos x="81533" y="815340"/>
                </a:cxn>
                <a:cxn ang="0">
                  <a:pos x="1204722" y="815340"/>
                </a:cxn>
                <a:cxn ang="0">
                  <a:pos x="1236481" y="808933"/>
                </a:cxn>
                <a:cxn ang="0">
                  <a:pos x="1262395" y="791460"/>
                </a:cxn>
                <a:cxn ang="0">
                  <a:pos x="1279856" y="765544"/>
                </a:cxn>
                <a:cxn ang="0">
                  <a:pos x="1286255" y="733806"/>
                </a:cxn>
                <a:cxn ang="0">
                  <a:pos x="1286255" y="81534"/>
                </a:cxn>
                <a:cxn ang="0">
                  <a:pos x="1279856" y="49774"/>
                </a:cxn>
                <a:cxn ang="0">
                  <a:pos x="1262395" y="23860"/>
                </a:cxn>
                <a:cxn ang="0">
                  <a:pos x="1236481" y="6399"/>
                </a:cxn>
                <a:cxn ang="0">
                  <a:pos x="1204722" y="0"/>
                </a:cxn>
              </a:cxnLst>
              <a:rect l="0" t="0" r="r" b="b"/>
              <a:pathLst>
                <a:path w="1286509" h="815339">
                  <a:moveTo>
                    <a:pt x="1204722" y="0"/>
                  </a:moveTo>
                  <a:lnTo>
                    <a:pt x="81533" y="0"/>
                  </a:lnTo>
                  <a:lnTo>
                    <a:pt x="49774" y="6399"/>
                  </a:lnTo>
                  <a:lnTo>
                    <a:pt x="23860" y="23860"/>
                  </a:lnTo>
                  <a:lnTo>
                    <a:pt x="6399" y="49774"/>
                  </a:lnTo>
                  <a:lnTo>
                    <a:pt x="0" y="81534"/>
                  </a:lnTo>
                  <a:lnTo>
                    <a:pt x="0" y="733806"/>
                  </a:lnTo>
                  <a:lnTo>
                    <a:pt x="6399" y="765544"/>
                  </a:lnTo>
                  <a:lnTo>
                    <a:pt x="23860" y="791460"/>
                  </a:lnTo>
                  <a:lnTo>
                    <a:pt x="49774" y="808933"/>
                  </a:lnTo>
                  <a:lnTo>
                    <a:pt x="81533" y="815340"/>
                  </a:lnTo>
                  <a:lnTo>
                    <a:pt x="1204722" y="815340"/>
                  </a:lnTo>
                  <a:lnTo>
                    <a:pt x="1236481" y="808933"/>
                  </a:lnTo>
                  <a:lnTo>
                    <a:pt x="1262395" y="791460"/>
                  </a:lnTo>
                  <a:lnTo>
                    <a:pt x="1279856" y="765544"/>
                  </a:lnTo>
                  <a:lnTo>
                    <a:pt x="1286255" y="733806"/>
                  </a:lnTo>
                  <a:lnTo>
                    <a:pt x="1286255" y="81534"/>
                  </a:lnTo>
                  <a:lnTo>
                    <a:pt x="1279856" y="49774"/>
                  </a:lnTo>
                  <a:lnTo>
                    <a:pt x="1262395" y="23860"/>
                  </a:lnTo>
                  <a:lnTo>
                    <a:pt x="1236481" y="6399"/>
                  </a:lnTo>
                  <a:lnTo>
                    <a:pt x="1204722" y="0"/>
                  </a:lnTo>
                  <a:close/>
                </a:path>
              </a:pathLst>
            </a:custGeom>
            <a:solidFill>
              <a:srgbClr val="FFFFFF">
                <a:alpha val="90195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75802" name="object 57"/>
            <p:cNvSpPr>
              <a:spLocks/>
            </p:cNvSpPr>
            <p:nvPr/>
          </p:nvSpPr>
          <p:spPr bwMode="auto">
            <a:xfrm>
              <a:off x="6954774" y="5308854"/>
              <a:ext cx="1286510" cy="815340"/>
            </a:xfrm>
            <a:custGeom>
              <a:avLst/>
              <a:gdLst/>
              <a:ahLst/>
              <a:cxnLst>
                <a:cxn ang="0">
                  <a:pos x="0" y="81534"/>
                </a:cxn>
                <a:cxn ang="0">
                  <a:pos x="6399" y="49774"/>
                </a:cxn>
                <a:cxn ang="0">
                  <a:pos x="23860" y="23860"/>
                </a:cxn>
                <a:cxn ang="0">
                  <a:pos x="49774" y="6399"/>
                </a:cxn>
                <a:cxn ang="0">
                  <a:pos x="81533" y="0"/>
                </a:cxn>
                <a:cxn ang="0">
                  <a:pos x="1204722" y="0"/>
                </a:cxn>
                <a:cxn ang="0">
                  <a:pos x="1236481" y="6399"/>
                </a:cxn>
                <a:cxn ang="0">
                  <a:pos x="1262395" y="23860"/>
                </a:cxn>
                <a:cxn ang="0">
                  <a:pos x="1279856" y="49774"/>
                </a:cxn>
                <a:cxn ang="0">
                  <a:pos x="1286255" y="81534"/>
                </a:cxn>
                <a:cxn ang="0">
                  <a:pos x="1286255" y="733806"/>
                </a:cxn>
                <a:cxn ang="0">
                  <a:pos x="1279856" y="765544"/>
                </a:cxn>
                <a:cxn ang="0">
                  <a:pos x="1262395" y="791460"/>
                </a:cxn>
                <a:cxn ang="0">
                  <a:pos x="1236481" y="808933"/>
                </a:cxn>
                <a:cxn ang="0">
                  <a:pos x="1204722" y="815340"/>
                </a:cxn>
                <a:cxn ang="0">
                  <a:pos x="81533" y="815340"/>
                </a:cxn>
                <a:cxn ang="0">
                  <a:pos x="49774" y="808933"/>
                </a:cxn>
                <a:cxn ang="0">
                  <a:pos x="23860" y="791460"/>
                </a:cxn>
                <a:cxn ang="0">
                  <a:pos x="6399" y="765544"/>
                </a:cxn>
                <a:cxn ang="0">
                  <a:pos x="0" y="733806"/>
                </a:cxn>
                <a:cxn ang="0">
                  <a:pos x="0" y="81534"/>
                </a:cxn>
              </a:cxnLst>
              <a:rect l="0" t="0" r="r" b="b"/>
              <a:pathLst>
                <a:path w="1286509" h="815339">
                  <a:moveTo>
                    <a:pt x="0" y="81534"/>
                  </a:moveTo>
                  <a:lnTo>
                    <a:pt x="6399" y="49774"/>
                  </a:lnTo>
                  <a:lnTo>
                    <a:pt x="23860" y="23860"/>
                  </a:lnTo>
                  <a:lnTo>
                    <a:pt x="49774" y="6399"/>
                  </a:lnTo>
                  <a:lnTo>
                    <a:pt x="81533" y="0"/>
                  </a:lnTo>
                  <a:lnTo>
                    <a:pt x="1204722" y="0"/>
                  </a:lnTo>
                  <a:lnTo>
                    <a:pt x="1236481" y="6399"/>
                  </a:lnTo>
                  <a:lnTo>
                    <a:pt x="1262395" y="23860"/>
                  </a:lnTo>
                  <a:lnTo>
                    <a:pt x="1279856" y="49774"/>
                  </a:lnTo>
                  <a:lnTo>
                    <a:pt x="1286255" y="81534"/>
                  </a:lnTo>
                  <a:lnTo>
                    <a:pt x="1286255" y="733806"/>
                  </a:lnTo>
                  <a:lnTo>
                    <a:pt x="1279856" y="765544"/>
                  </a:lnTo>
                  <a:lnTo>
                    <a:pt x="1262395" y="791460"/>
                  </a:lnTo>
                  <a:lnTo>
                    <a:pt x="1236481" y="808933"/>
                  </a:lnTo>
                  <a:lnTo>
                    <a:pt x="1204722" y="815340"/>
                  </a:lnTo>
                  <a:lnTo>
                    <a:pt x="81533" y="815340"/>
                  </a:lnTo>
                  <a:lnTo>
                    <a:pt x="49774" y="808933"/>
                  </a:lnTo>
                  <a:lnTo>
                    <a:pt x="23860" y="791460"/>
                  </a:lnTo>
                  <a:lnTo>
                    <a:pt x="6399" y="765544"/>
                  </a:lnTo>
                  <a:lnTo>
                    <a:pt x="0" y="733806"/>
                  </a:lnTo>
                  <a:lnTo>
                    <a:pt x="0" y="81534"/>
                  </a:lnTo>
                  <a:close/>
                </a:path>
              </a:pathLst>
            </a:custGeom>
            <a:noFill/>
            <a:ln w="25908">
              <a:solidFill>
                <a:srgbClr val="4F81BC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6954838" y="5511800"/>
            <a:ext cx="1020762" cy="33655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z="2100" spc="-5" dirty="0">
                <a:solidFill>
                  <a:schemeClr val="bg1"/>
                </a:solidFill>
                <a:latin typeface="Carlito"/>
                <a:cs typeface="Carlito"/>
              </a:rPr>
              <a:t>Cho</a:t>
            </a:r>
            <a:r>
              <a:rPr sz="2100" spc="-10" dirty="0">
                <a:solidFill>
                  <a:schemeClr val="bg1"/>
                </a:solidFill>
                <a:latin typeface="Carlito"/>
                <a:cs typeface="Carlito"/>
              </a:rPr>
              <a:t>i</a:t>
            </a:r>
            <a:r>
              <a:rPr sz="2100" dirty="0">
                <a:solidFill>
                  <a:schemeClr val="bg1"/>
                </a:solidFill>
                <a:latin typeface="Carlito"/>
                <a:cs typeface="Carlito"/>
              </a:rPr>
              <a:t>ce</a:t>
            </a:r>
          </a:p>
        </p:txBody>
      </p:sp>
      <p:sp>
        <p:nvSpPr>
          <p:cNvPr id="75798" name="Slide Number Placeholder 59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157CB5C-9CAD-44C4-8940-B214648A5AE0}" type="slidenum">
              <a:rPr lang="en-US" smtClean="0">
                <a:latin typeface="Arial" pitchFamily="34" charset="0"/>
              </a:rPr>
              <a:pPr/>
              <a:t>13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1" name="Footer Placeholder 3"/>
          <p:cNvSpPr txBox="1">
            <a:spLocks/>
          </p:cNvSpPr>
          <p:nvPr/>
        </p:nvSpPr>
        <p:spPr>
          <a:xfrm>
            <a:off x="457200" y="6324600"/>
            <a:ext cx="548005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b="1" kern="1200" cap="none" spc="60" baseline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Dr Shridevi.S, VIT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4050" y="-1543050"/>
            <a:ext cx="3282950" cy="2228850"/>
          </a:xfrm>
        </p:spPr>
        <p:txBody>
          <a:bodyPr wrap="square" lIns="0" tIns="13335" rIns="0" bIns="0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lang="en-IN" spc="-5" dirty="0" smtClean="0"/>
              <a:t/>
            </a:r>
            <a:br>
              <a:rPr lang="en-IN" spc="-5" dirty="0" smtClean="0"/>
            </a:br>
            <a:r>
              <a:rPr lang="en-IN" spc="-5" dirty="0"/>
              <a:t/>
            </a:r>
            <a:br>
              <a:rPr lang="en-IN" spc="-5" dirty="0"/>
            </a:br>
            <a:r>
              <a:rPr lang="en-IN" spc="-5" dirty="0" smtClean="0"/>
              <a:t/>
            </a:r>
            <a:br>
              <a:rPr lang="en-IN" spc="-5" dirty="0" smtClean="0"/>
            </a:br>
            <a:r>
              <a:rPr spc="-5" dirty="0" smtClean="0"/>
              <a:t>Simple</a:t>
            </a:r>
            <a:r>
              <a:rPr spc="-75" dirty="0" smtClean="0"/>
              <a:t> </a:t>
            </a:r>
            <a:r>
              <a:rPr spc="-50" dirty="0"/>
              <a:t>Type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914400"/>
            <a:ext cx="7540625" cy="2079625"/>
          </a:xfrm>
          <a:prstGeom prst="rect">
            <a:avLst/>
          </a:prstGeom>
        </p:spPr>
        <p:txBody>
          <a:bodyPr lIns="0" tIns="114300" rIns="0" bIns="0">
            <a:spAutoFit/>
          </a:bodyPr>
          <a:lstStyle/>
          <a:p>
            <a:pPr marL="355600" indent="-342900">
              <a:spcBef>
                <a:spcPts val="900"/>
              </a:spcBef>
              <a:buFont typeface="Arial" pitchFamily="34" charset="0"/>
              <a:buChar char="•"/>
              <a:tabLst>
                <a:tab pos="355600" algn="l"/>
              </a:tabLst>
            </a:pPr>
            <a:r>
              <a:rPr lang="en-US" sz="3200">
                <a:latin typeface="Carlito"/>
                <a:ea typeface="Carlito"/>
                <a:cs typeface="Carlito"/>
              </a:rPr>
              <a:t>Syntax –</a:t>
            </a:r>
          </a:p>
          <a:p>
            <a:pPr marL="755650" lvl="1" indent="-285750">
              <a:spcBef>
                <a:spcPts val="688"/>
              </a:spcBef>
              <a:buFont typeface="Arial" pitchFamily="34" charset="0"/>
              <a:buChar char="–"/>
              <a:tabLst>
                <a:tab pos="355600" algn="l"/>
              </a:tabLst>
            </a:pPr>
            <a:r>
              <a:rPr lang="en-US" sz="2800">
                <a:latin typeface="Carlito"/>
                <a:ea typeface="Carlito"/>
                <a:cs typeface="Carlito"/>
              </a:rPr>
              <a:t>&lt;xs:element name="xxx" type="yyy"/&gt;</a:t>
            </a:r>
          </a:p>
          <a:p>
            <a:pPr marL="755650" lvl="1" indent="-285750">
              <a:spcBef>
                <a:spcPts val="675"/>
              </a:spcBef>
              <a:buFont typeface="Arial" pitchFamily="34" charset="0"/>
              <a:buChar char="–"/>
              <a:tabLst>
                <a:tab pos="355600" algn="l"/>
              </a:tabLst>
            </a:pPr>
            <a:r>
              <a:rPr lang="en-US" sz="2800">
                <a:latin typeface="Carlito"/>
                <a:ea typeface="Carlito"/>
                <a:cs typeface="Carlito"/>
              </a:rPr>
              <a:t>‘xxx’ is the name of the element and ‘yyy’ is the  data type of the element.</a:t>
            </a:r>
          </a:p>
        </p:txBody>
      </p:sp>
      <p:sp>
        <p:nvSpPr>
          <p:cNvPr id="76805" name="Slide Number Placeholder 4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701FF01-5054-4ED8-AB0B-D7CDF41934D0}" type="slidenum">
              <a:rPr lang="en-US" smtClean="0">
                <a:latin typeface="Arial" pitchFamily="34" charset="0"/>
              </a:rPr>
              <a:pPr/>
              <a:t>14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457200" y="6324600"/>
            <a:ext cx="548005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b="1" kern="1200" cap="none" spc="60" baseline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Dr Shridevi.S, VIT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1050" y="-1162050"/>
            <a:ext cx="2927350" cy="2228850"/>
          </a:xfrm>
        </p:spPr>
        <p:txBody>
          <a:bodyPr wrap="square" lIns="0" tIns="13335" rIns="0" bIns="0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lang="en-IN" spc="-25" dirty="0" smtClean="0"/>
              <a:t/>
            </a:r>
            <a:br>
              <a:rPr lang="en-IN" spc="-25" dirty="0" smtClean="0"/>
            </a:br>
            <a:r>
              <a:rPr lang="en-IN" spc="-25" dirty="0"/>
              <a:t/>
            </a:r>
            <a:br>
              <a:rPr lang="en-IN" spc="-25" dirty="0"/>
            </a:br>
            <a:r>
              <a:rPr lang="en-IN" spc="-25" dirty="0" smtClean="0"/>
              <a:t/>
            </a:r>
            <a:br>
              <a:rPr lang="en-IN" spc="-25" dirty="0" smtClean="0"/>
            </a:br>
            <a:r>
              <a:rPr spc="-25" dirty="0" smtClean="0"/>
              <a:t>Data</a:t>
            </a:r>
            <a:r>
              <a:rPr spc="-60" dirty="0" smtClean="0"/>
              <a:t> </a:t>
            </a:r>
            <a:r>
              <a:rPr spc="-45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800" y="1295400"/>
            <a:ext cx="7312025" cy="2560638"/>
          </a:xfrm>
          <a:prstGeom prst="rect">
            <a:avLst/>
          </a:prstGeom>
        </p:spPr>
        <p:txBody>
          <a:bodyPr lIns="0" tIns="13335" rIns="0" bIns="0">
            <a:spAutoFit/>
          </a:bodyPr>
          <a:lstStyle/>
          <a:p>
            <a:pPr marL="355600" indent="-342900">
              <a:spcBef>
                <a:spcPts val="100"/>
              </a:spcBef>
              <a:buFont typeface="Arial" pitchFamily="34" charset="0"/>
              <a:buChar char="•"/>
              <a:tabLst>
                <a:tab pos="355600" algn="l"/>
              </a:tabLst>
            </a:pPr>
            <a:r>
              <a:rPr lang="en-US" sz="3200">
                <a:latin typeface="Carlito"/>
                <a:ea typeface="Carlito"/>
                <a:cs typeface="Carlito"/>
              </a:rPr>
              <a:t>There are many data types in XSD. Data types  are classified into</a:t>
            </a:r>
          </a:p>
          <a:p>
            <a:pPr marL="755650" lvl="1" indent="-285750">
              <a:spcBef>
                <a:spcPts val="688"/>
              </a:spcBef>
              <a:buFont typeface="Arial" pitchFamily="34" charset="0"/>
              <a:buChar char="–"/>
              <a:tabLst>
                <a:tab pos="355600" algn="l"/>
              </a:tabLst>
            </a:pPr>
            <a:r>
              <a:rPr lang="en-US" sz="2800">
                <a:latin typeface="Carlito"/>
                <a:ea typeface="Carlito"/>
                <a:cs typeface="Carlito"/>
              </a:rPr>
              <a:t>XSD Strings</a:t>
            </a:r>
          </a:p>
          <a:p>
            <a:pPr marL="755650" lvl="1" indent="-285750">
              <a:spcBef>
                <a:spcPts val="675"/>
              </a:spcBef>
              <a:buFont typeface="Arial" pitchFamily="34" charset="0"/>
              <a:buChar char="–"/>
              <a:tabLst>
                <a:tab pos="355600" algn="l"/>
              </a:tabLst>
            </a:pPr>
            <a:r>
              <a:rPr lang="en-US" sz="2800">
                <a:latin typeface="Carlito"/>
                <a:ea typeface="Carlito"/>
                <a:cs typeface="Carlito"/>
              </a:rPr>
              <a:t>XSD Numeric</a:t>
            </a:r>
          </a:p>
          <a:p>
            <a:pPr marL="755650" lvl="1" indent="-285750">
              <a:spcBef>
                <a:spcPts val="675"/>
              </a:spcBef>
              <a:buFont typeface="Arial" pitchFamily="34" charset="0"/>
              <a:buChar char="–"/>
              <a:tabLst>
                <a:tab pos="355600" algn="l"/>
              </a:tabLst>
            </a:pPr>
            <a:r>
              <a:rPr lang="en-US" sz="2800">
                <a:latin typeface="Carlito"/>
                <a:ea typeface="Carlito"/>
                <a:cs typeface="Carlito"/>
              </a:rPr>
              <a:t>XSD Date</a:t>
            </a:r>
          </a:p>
        </p:txBody>
      </p:sp>
      <p:sp>
        <p:nvSpPr>
          <p:cNvPr id="77829" name="Slide Number Placeholder 4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BB3594B-F02A-49E7-B725-D7B84F227588}" type="slidenum">
              <a:rPr lang="en-US" smtClean="0">
                <a:latin typeface="Arial" pitchFamily="34" charset="0"/>
              </a:rPr>
              <a:pPr/>
              <a:t>15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457200" y="6324600"/>
            <a:ext cx="548005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b="1" kern="1200" cap="none" spc="60" baseline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Dr Shridevi.S, VIT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119063"/>
            <a:ext cx="3962400" cy="566737"/>
          </a:xfrm>
        </p:spPr>
        <p:txBody>
          <a:bodyPr wrap="square" lIns="0" tIns="13335" rIns="0" bIns="0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spc="-20" dirty="0"/>
              <a:t>XSD</a:t>
            </a:r>
            <a:r>
              <a:rPr spc="-65" dirty="0"/>
              <a:t> </a:t>
            </a:r>
            <a:r>
              <a:rPr spc="-5" dirty="0"/>
              <a:t>Strings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1550" y="957263"/>
            <a:ext cx="6988175" cy="1984375"/>
          </a:xfrm>
          <a:prstGeom prst="rect">
            <a:avLst/>
          </a:prstGeom>
        </p:spPr>
        <p:txBody>
          <a:bodyPr lIns="0" tIns="13335" rIns="0" bIns="0">
            <a:spAutoFit/>
          </a:bodyPr>
          <a:lstStyle/>
          <a:p>
            <a:pPr marL="355600" indent="-342900" algn="just">
              <a:spcBef>
                <a:spcPts val="100"/>
              </a:spcBef>
              <a:buFont typeface="Arial" pitchFamily="34" charset="0"/>
              <a:buChar char="•"/>
              <a:tabLst>
                <a:tab pos="355600" algn="l"/>
              </a:tabLst>
            </a:pPr>
            <a:r>
              <a:rPr lang="en-US" sz="3200">
                <a:latin typeface="Carlito"/>
                <a:ea typeface="Carlito"/>
                <a:cs typeface="Carlito"/>
              </a:rPr>
              <a:t>A String data types contains characters like  alphabets, numbers and special characters,  line feed, carriage returns and tab spaces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31850" y="3124200"/>
          <a:ext cx="7550151" cy="24798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9132"/>
                <a:gridCol w="5491019"/>
              </a:tblGrid>
              <a:tr h="57975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Data</a:t>
                      </a:r>
                      <a:r>
                        <a:rPr sz="1800" b="1" spc="-20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15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Types</a:t>
                      </a:r>
                      <a:endParaRPr sz="1800" dirty="0">
                        <a:solidFill>
                          <a:schemeClr val="bg1"/>
                        </a:solidFill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1800" dirty="0">
                        <a:solidFill>
                          <a:schemeClr val="bg1"/>
                        </a:solidFill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46623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string</a:t>
                      </a:r>
                      <a:endParaRPr sz="1800">
                        <a:solidFill>
                          <a:schemeClr val="bg1"/>
                        </a:solidFill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A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string</a:t>
                      </a:r>
                      <a:endParaRPr sz="1800" dirty="0">
                        <a:solidFill>
                          <a:schemeClr val="bg1"/>
                        </a:solidFill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57975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name</a:t>
                      </a:r>
                      <a:endParaRPr sz="1800">
                        <a:solidFill>
                          <a:schemeClr val="bg1"/>
                        </a:solidFill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A </a:t>
                      </a:r>
                      <a:r>
                        <a:rPr sz="1800" spc="-10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string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which </a:t>
                      </a:r>
                      <a:r>
                        <a:rPr sz="1800" spc="-10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contains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a </a:t>
                      </a:r>
                      <a:r>
                        <a:rPr sz="1800" spc="-10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valid</a:t>
                      </a:r>
                      <a:r>
                        <a:rPr sz="1800" spc="65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name</a:t>
                      </a:r>
                      <a:endParaRPr sz="1800" dirty="0">
                        <a:solidFill>
                          <a:schemeClr val="bg1"/>
                        </a:solidFill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8540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normalizedString</a:t>
                      </a:r>
                      <a:endParaRPr sz="1800">
                        <a:solidFill>
                          <a:schemeClr val="bg1"/>
                        </a:solidFill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A </a:t>
                      </a:r>
                      <a:r>
                        <a:rPr sz="1800" spc="-10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string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that does not </a:t>
                      </a:r>
                      <a:r>
                        <a:rPr sz="1800" spc="-15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contain </a:t>
                      </a:r>
                      <a:r>
                        <a:rPr sz="1800" spc="-10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line feeds,</a:t>
                      </a:r>
                      <a:r>
                        <a:rPr sz="1800" spc="105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carriage</a:t>
                      </a:r>
                      <a:endParaRPr sz="1800" dirty="0">
                        <a:solidFill>
                          <a:schemeClr val="bg1"/>
                        </a:solidFill>
                        <a:latin typeface="Carlito"/>
                        <a:cs typeface="Carlito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returns, or</a:t>
                      </a:r>
                      <a:r>
                        <a:rPr sz="1800" spc="10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tabs</a:t>
                      </a:r>
                      <a:endParaRPr sz="1800" dirty="0">
                        <a:solidFill>
                          <a:schemeClr val="bg1"/>
                        </a:solidFill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78870" name="Slide Number Placeholder 5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F2FEE2F-1D8C-448A-95A0-94069E48210A}" type="slidenum">
              <a:rPr lang="en-US" smtClean="0">
                <a:latin typeface="Arial" pitchFamily="34" charset="0"/>
              </a:rPr>
              <a:pPr/>
              <a:t>16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457200" y="6324600"/>
            <a:ext cx="548005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b="1" kern="1200" cap="none" spc="60" baseline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Dr Shridevi.S, VIT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00" y="590550"/>
            <a:ext cx="3622675" cy="568325"/>
          </a:xfrm>
        </p:spPr>
        <p:txBody>
          <a:bodyPr wrap="square" lIns="0" tIns="13335" rIns="0" bIns="0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spc="-20" dirty="0"/>
              <a:t>XSD</a:t>
            </a:r>
            <a:r>
              <a:rPr spc="-65" dirty="0"/>
              <a:t> </a:t>
            </a:r>
            <a:r>
              <a:rPr dirty="0"/>
              <a:t>Numeric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066800"/>
            <a:ext cx="7773988" cy="1490663"/>
          </a:xfrm>
          <a:prstGeom prst="rect">
            <a:avLst/>
          </a:prstGeom>
        </p:spPr>
        <p:txBody>
          <a:bodyPr lIns="0" tIns="13335" rIns="0" bIns="0">
            <a:spAutoFit/>
          </a:bodyPr>
          <a:lstStyle/>
          <a:p>
            <a:pPr marL="355600" indent="-342900">
              <a:spcBef>
                <a:spcPts val="100"/>
              </a:spcBef>
              <a:buFont typeface="Arial" pitchFamily="34" charset="0"/>
              <a:buChar char="•"/>
              <a:tabLst>
                <a:tab pos="355600" algn="l"/>
              </a:tabLst>
            </a:pPr>
            <a:r>
              <a:rPr lang="en-US" sz="3200">
                <a:latin typeface="Carlito"/>
                <a:ea typeface="Carlito"/>
                <a:cs typeface="Carlito"/>
              </a:rPr>
              <a:t>These data types contains numbers which may  be a whole number or decimal number.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65250" y="2667000"/>
          <a:ext cx="7162802" cy="21286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7911"/>
                <a:gridCol w="4834891"/>
              </a:tblGrid>
              <a:tr h="54853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Data</a:t>
                      </a:r>
                      <a:r>
                        <a:rPr sz="1800" b="1" spc="-20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types</a:t>
                      </a:r>
                      <a:endParaRPr sz="1800" dirty="0">
                        <a:solidFill>
                          <a:schemeClr val="bg1"/>
                        </a:solidFill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1800" dirty="0">
                        <a:solidFill>
                          <a:schemeClr val="bg1"/>
                        </a:solidFill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45179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Integer</a:t>
                      </a:r>
                      <a:endParaRPr sz="1800" dirty="0">
                        <a:solidFill>
                          <a:schemeClr val="bg1"/>
                        </a:solidFill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Contains integer</a:t>
                      </a:r>
                      <a:r>
                        <a:rPr sz="1800" spc="15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value</a:t>
                      </a:r>
                      <a:endParaRPr sz="1800" dirty="0">
                        <a:solidFill>
                          <a:schemeClr val="bg1"/>
                        </a:solidFill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54853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Decimal</a:t>
                      </a:r>
                      <a:endParaRPr sz="1800">
                        <a:solidFill>
                          <a:schemeClr val="bg1"/>
                        </a:solidFill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Contains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decimal</a:t>
                      </a:r>
                      <a:r>
                        <a:rPr sz="1800" spc="20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value</a:t>
                      </a:r>
                      <a:endParaRPr sz="1800" dirty="0">
                        <a:solidFill>
                          <a:schemeClr val="bg1"/>
                        </a:solidFill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57975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positiveInteger</a:t>
                      </a:r>
                      <a:endParaRPr sz="1800">
                        <a:solidFill>
                          <a:schemeClr val="bg1"/>
                        </a:solidFill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Contains integer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value which is only</a:t>
                      </a:r>
                      <a:r>
                        <a:rPr sz="1800" spc="55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positive</a:t>
                      </a:r>
                      <a:endParaRPr sz="1800" dirty="0">
                        <a:solidFill>
                          <a:schemeClr val="bg1"/>
                        </a:solidFill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79894" name="Slide Number Placeholder 5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980AEA2-01AE-4331-A7E4-BA734AF76A71}" type="slidenum">
              <a:rPr lang="en-US" smtClean="0">
                <a:latin typeface="Arial" pitchFamily="34" charset="0"/>
              </a:rPr>
              <a:pPr/>
              <a:t>17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457200" y="6324600"/>
            <a:ext cx="548005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b="1" kern="1200" cap="none" spc="60" baseline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Dr Shridevi.S, VIT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590550"/>
            <a:ext cx="2879725" cy="568325"/>
          </a:xfrm>
        </p:spPr>
        <p:txBody>
          <a:bodyPr wrap="square" lIns="0" tIns="13335" rIns="0" bIns="0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spc="-20" dirty="0"/>
              <a:t>XSD</a:t>
            </a:r>
            <a:r>
              <a:rPr spc="-60" dirty="0"/>
              <a:t> </a:t>
            </a:r>
            <a:r>
              <a:rPr spc="-25" dirty="0"/>
              <a:t>Date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5188" y="1158875"/>
            <a:ext cx="7897812" cy="1897063"/>
          </a:xfrm>
          <a:prstGeom prst="rect">
            <a:avLst/>
          </a:prstGeom>
        </p:spPr>
        <p:txBody>
          <a:bodyPr lIns="0" tIns="110489" rIns="0" bIns="0">
            <a:spAutoFit/>
          </a:bodyPr>
          <a:lstStyle/>
          <a:p>
            <a:pPr marL="355600" indent="-343535">
              <a:spcBef>
                <a:spcPts val="869"/>
              </a:spcBef>
              <a:buFont typeface="Arial"/>
              <a:buChar char="•"/>
              <a:tabLst>
                <a:tab pos="355600" algn="l"/>
                <a:tab pos="356235" algn="l"/>
              </a:tabLst>
              <a:defRPr/>
            </a:pPr>
            <a:r>
              <a:rPr sz="2400" spc="-5" dirty="0">
                <a:latin typeface="Carlito"/>
                <a:cs typeface="Carlito"/>
              </a:rPr>
              <a:t>This </a:t>
            </a:r>
            <a:r>
              <a:rPr sz="2400" spc="-20" dirty="0">
                <a:latin typeface="Carlito"/>
                <a:cs typeface="Carlito"/>
              </a:rPr>
              <a:t>data </a:t>
            </a:r>
            <a:r>
              <a:rPr sz="2400" dirty="0">
                <a:latin typeface="Carlito"/>
                <a:cs typeface="Carlito"/>
              </a:rPr>
              <a:t>type </a:t>
            </a:r>
            <a:r>
              <a:rPr sz="2400" spc="-10" dirty="0">
                <a:latin typeface="Carlito"/>
                <a:cs typeface="Carlito"/>
              </a:rPr>
              <a:t>contains </a:t>
            </a:r>
            <a:r>
              <a:rPr sz="2400" spc="-20" dirty="0">
                <a:latin typeface="Carlito"/>
                <a:cs typeface="Carlito"/>
              </a:rPr>
              <a:t>date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time</a:t>
            </a:r>
            <a:r>
              <a:rPr sz="2400" spc="6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values.</a:t>
            </a:r>
            <a:endParaRPr sz="2400" dirty="0">
              <a:latin typeface="Carlito"/>
              <a:cs typeface="Carlito"/>
            </a:endParaRPr>
          </a:p>
          <a:p>
            <a:pPr marL="355600" indent="-343535"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  <a:defRPr/>
            </a:pPr>
            <a:r>
              <a:rPr sz="2400" spc="-15" dirty="0">
                <a:latin typeface="Carlito"/>
                <a:cs typeface="Carlito"/>
              </a:rPr>
              <a:t>Format </a:t>
            </a:r>
            <a:r>
              <a:rPr sz="2400" spc="-5" dirty="0">
                <a:latin typeface="Carlito"/>
                <a:cs typeface="Carlito"/>
              </a:rPr>
              <a:t>of the </a:t>
            </a:r>
            <a:r>
              <a:rPr sz="2400" spc="-20" dirty="0">
                <a:latin typeface="Carlito"/>
                <a:cs typeface="Carlito"/>
              </a:rPr>
              <a:t>date </a:t>
            </a:r>
            <a:r>
              <a:rPr sz="2400" dirty="0">
                <a:latin typeface="Carlito"/>
                <a:cs typeface="Carlito"/>
              </a:rPr>
              <a:t>is</a:t>
            </a:r>
            <a:r>
              <a:rPr sz="2400" spc="25" dirty="0">
                <a:latin typeface="Carlito"/>
                <a:cs typeface="Carlito"/>
              </a:rPr>
              <a:t> </a:t>
            </a:r>
            <a:r>
              <a:rPr sz="2400" spc="5" dirty="0">
                <a:latin typeface="Carlito"/>
                <a:cs typeface="Carlito"/>
              </a:rPr>
              <a:t>“YYYY-MM-DD”</a:t>
            </a:r>
            <a:endParaRPr sz="2400" dirty="0">
              <a:latin typeface="Carlito"/>
              <a:cs typeface="Carlito"/>
            </a:endParaRPr>
          </a:p>
          <a:p>
            <a:pPr marL="355600" indent="-343535"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  <a:defRPr/>
            </a:pPr>
            <a:r>
              <a:rPr sz="2400" spc="-5" dirty="0">
                <a:latin typeface="Carlito"/>
                <a:cs typeface="Carlito"/>
              </a:rPr>
              <a:t>All </a:t>
            </a:r>
            <a:r>
              <a:rPr sz="2400" spc="-15" dirty="0">
                <a:latin typeface="Carlito"/>
                <a:cs typeface="Carlito"/>
              </a:rPr>
              <a:t>are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mandatory</a:t>
            </a:r>
            <a:endParaRPr sz="2400" dirty="0">
              <a:latin typeface="Carlito"/>
              <a:cs typeface="Carlito"/>
            </a:endParaRPr>
          </a:p>
          <a:p>
            <a:pPr marL="355600" indent="-343535"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  <a:defRPr/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20" dirty="0">
                <a:latin typeface="Carlito"/>
                <a:cs typeface="Carlito"/>
              </a:rPr>
              <a:t>format </a:t>
            </a:r>
            <a:r>
              <a:rPr sz="2400" spc="-30" dirty="0">
                <a:latin typeface="Carlito"/>
                <a:cs typeface="Carlito"/>
              </a:rPr>
              <a:t>for </a:t>
            </a:r>
            <a:r>
              <a:rPr sz="2400" spc="-5" dirty="0">
                <a:latin typeface="Carlito"/>
                <a:cs typeface="Carlito"/>
              </a:rPr>
              <a:t>time </a:t>
            </a:r>
            <a:r>
              <a:rPr sz="2400" dirty="0">
                <a:latin typeface="Carlito"/>
                <a:cs typeface="Carlito"/>
              </a:rPr>
              <a:t>is</a:t>
            </a:r>
            <a:r>
              <a:rPr sz="2400" spc="6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“hh:mm:ss”</a:t>
            </a:r>
            <a:endParaRPr sz="2400" dirty="0"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55650" y="3124200"/>
          <a:ext cx="8007351" cy="2514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25528"/>
                <a:gridCol w="5581823"/>
              </a:tblGrid>
              <a:tr h="62864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Data</a:t>
                      </a:r>
                      <a:r>
                        <a:rPr sz="1800" b="1" spc="-20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types</a:t>
                      </a:r>
                      <a:endParaRPr sz="1800" dirty="0">
                        <a:solidFill>
                          <a:schemeClr val="bg1"/>
                        </a:solidFill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1800" dirty="0">
                        <a:solidFill>
                          <a:schemeClr val="bg1"/>
                        </a:solidFill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62865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Date</a:t>
                      </a:r>
                      <a:endParaRPr sz="1800" dirty="0">
                        <a:solidFill>
                          <a:schemeClr val="bg1"/>
                        </a:solidFill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Defines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the </a:t>
                      </a:r>
                      <a:r>
                        <a:rPr sz="1800" spc="-15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date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value</a:t>
                      </a:r>
                      <a:r>
                        <a:rPr sz="1800" spc="45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(YYYY-MM-DD)</a:t>
                      </a:r>
                      <a:endParaRPr sz="1800" dirty="0">
                        <a:solidFill>
                          <a:schemeClr val="bg1"/>
                        </a:solidFill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62864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Time</a:t>
                      </a:r>
                      <a:endParaRPr sz="1800">
                        <a:solidFill>
                          <a:schemeClr val="bg1"/>
                        </a:solidFill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Defines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the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time value</a:t>
                      </a:r>
                      <a:r>
                        <a:rPr sz="1800" spc="35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(hh:mm:ss)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62865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DateTime</a:t>
                      </a:r>
                      <a:endParaRPr sz="1800">
                        <a:solidFill>
                          <a:schemeClr val="bg1"/>
                        </a:solidFill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Defines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both </a:t>
                      </a:r>
                      <a:r>
                        <a:rPr sz="1800" spc="-15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data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and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time</a:t>
                      </a:r>
                      <a:r>
                        <a:rPr sz="1800" spc="60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(yyyy-mm-ddThh:mm:ss)</a:t>
                      </a: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80918" name="Slide Number Placeholder 5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42E38B7-BBA2-4581-B1CA-5CB134F2E4C5}" type="slidenum">
              <a:rPr lang="en-US" smtClean="0">
                <a:latin typeface="Arial" pitchFamily="34" charset="0"/>
              </a:rPr>
              <a:pPr/>
              <a:t>18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457200" y="6324600"/>
            <a:ext cx="548005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b="1" kern="1200" cap="none" spc="60" baseline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Dr Shridevi.S, VIT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00" y="119063"/>
            <a:ext cx="3886200" cy="566737"/>
          </a:xfrm>
        </p:spPr>
        <p:txBody>
          <a:bodyPr wrap="square" lIns="0" tIns="13335" rIns="0" bIns="0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spc="-5" dirty="0"/>
              <a:t>Simple</a:t>
            </a:r>
            <a:r>
              <a:rPr spc="-75" dirty="0"/>
              <a:t> </a:t>
            </a:r>
            <a:r>
              <a:rPr spc="-50" dirty="0"/>
              <a:t>Type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609600"/>
            <a:ext cx="8397875" cy="5321300"/>
          </a:xfrm>
          <a:prstGeom prst="rect">
            <a:avLst/>
          </a:prstGeom>
        </p:spPr>
        <p:txBody>
          <a:bodyPr lIns="0" tIns="60960" rIns="0" bIns="0">
            <a:spAutoFit/>
          </a:bodyPr>
          <a:lstStyle/>
          <a:p>
            <a:pPr marL="355600" indent="-343535">
              <a:spcBef>
                <a:spcPts val="480"/>
              </a:spcBef>
              <a:buFont typeface="Arial"/>
              <a:buChar char="•"/>
              <a:tabLst>
                <a:tab pos="355600" algn="l"/>
                <a:tab pos="356235" algn="l"/>
              </a:tabLst>
              <a:defRPr/>
            </a:pPr>
            <a:r>
              <a:rPr sz="3000" spc="-10" dirty="0">
                <a:latin typeface="Carlito"/>
                <a:cs typeface="Carlito"/>
              </a:rPr>
              <a:t>Example:</a:t>
            </a:r>
            <a:endParaRPr sz="3000" dirty="0">
              <a:latin typeface="Carlito"/>
              <a:cs typeface="Carlito"/>
            </a:endParaRPr>
          </a:p>
          <a:p>
            <a:pPr marL="469900">
              <a:spcBef>
                <a:spcPts val="340"/>
              </a:spcBef>
              <a:defRPr/>
            </a:pPr>
            <a:r>
              <a:rPr sz="2600" spc="-5" dirty="0">
                <a:latin typeface="Carlito"/>
                <a:cs typeface="Carlito"/>
              </a:rPr>
              <a:t>&lt;name&gt; Johan</a:t>
            </a:r>
            <a:r>
              <a:rPr sz="2600" spc="-2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&lt;/name&gt;</a:t>
            </a:r>
            <a:endParaRPr sz="2600" dirty="0">
              <a:latin typeface="Carlito"/>
              <a:cs typeface="Carlito"/>
            </a:endParaRPr>
          </a:p>
          <a:p>
            <a:pPr marL="469900">
              <a:spcBef>
                <a:spcPts val="315"/>
              </a:spcBef>
              <a:defRPr/>
            </a:pPr>
            <a:r>
              <a:rPr sz="2600" spc="-10" dirty="0">
                <a:latin typeface="Carlito"/>
                <a:cs typeface="Carlito"/>
              </a:rPr>
              <a:t>&lt;age&gt; </a:t>
            </a:r>
            <a:r>
              <a:rPr sz="2600" dirty="0">
                <a:latin typeface="Carlito"/>
                <a:cs typeface="Carlito"/>
              </a:rPr>
              <a:t>28</a:t>
            </a:r>
            <a:r>
              <a:rPr sz="2600" spc="-10" dirty="0">
                <a:latin typeface="Carlito"/>
                <a:cs typeface="Carlito"/>
              </a:rPr>
              <a:t> </a:t>
            </a:r>
            <a:r>
              <a:rPr sz="2600" spc="-15" dirty="0">
                <a:latin typeface="Carlito"/>
                <a:cs typeface="Carlito"/>
              </a:rPr>
              <a:t>&lt;/age&gt;</a:t>
            </a:r>
            <a:endParaRPr sz="2600" dirty="0">
              <a:latin typeface="Carlito"/>
              <a:cs typeface="Carlito"/>
            </a:endParaRPr>
          </a:p>
          <a:p>
            <a:pPr marL="469900">
              <a:spcBef>
                <a:spcPts val="315"/>
              </a:spcBef>
              <a:defRPr/>
            </a:pPr>
            <a:r>
              <a:rPr sz="2600" spc="-5" dirty="0">
                <a:latin typeface="Carlito"/>
                <a:cs typeface="Carlito"/>
              </a:rPr>
              <a:t>&lt;dob&gt; 1985-07-27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&lt;/dob&gt;</a:t>
            </a:r>
            <a:endParaRPr sz="2600" dirty="0">
              <a:latin typeface="Carlito"/>
              <a:cs typeface="Carlito"/>
            </a:endParaRPr>
          </a:p>
          <a:p>
            <a:pPr marL="355600" indent="-343535">
              <a:spcBef>
                <a:spcPts val="330"/>
              </a:spcBef>
              <a:buFont typeface="Arial"/>
              <a:buChar char="•"/>
              <a:tabLst>
                <a:tab pos="355600" algn="l"/>
                <a:tab pos="356235" algn="l"/>
              </a:tabLst>
              <a:defRPr/>
            </a:pPr>
            <a:r>
              <a:rPr sz="3000" spc="-15" dirty="0">
                <a:latin typeface="Carlito"/>
                <a:cs typeface="Carlito"/>
              </a:rPr>
              <a:t>DTD </a:t>
            </a:r>
            <a:r>
              <a:rPr sz="3000" spc="-20" dirty="0">
                <a:latin typeface="Carlito"/>
                <a:cs typeface="Carlito"/>
              </a:rPr>
              <a:t>for </a:t>
            </a:r>
            <a:r>
              <a:rPr sz="3000" spc="-5" dirty="0">
                <a:latin typeface="Carlito"/>
                <a:cs typeface="Carlito"/>
              </a:rPr>
              <a:t>the</a:t>
            </a:r>
            <a:r>
              <a:rPr sz="3000" spc="5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above</a:t>
            </a:r>
            <a:endParaRPr sz="3000" dirty="0">
              <a:latin typeface="Carlito"/>
              <a:cs typeface="Carlito"/>
            </a:endParaRPr>
          </a:p>
          <a:p>
            <a:pPr marL="469900">
              <a:spcBef>
                <a:spcPts val="345"/>
              </a:spcBef>
              <a:defRPr/>
            </a:pPr>
            <a:r>
              <a:rPr sz="2600" spc="-5" dirty="0">
                <a:latin typeface="Carlito"/>
                <a:cs typeface="Carlito"/>
              </a:rPr>
              <a:t>&lt;!ELEMENT name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spc="-45" dirty="0">
                <a:latin typeface="Carlito"/>
                <a:cs typeface="Carlito"/>
              </a:rPr>
              <a:t>(#PCDATA)&gt;</a:t>
            </a:r>
            <a:endParaRPr sz="2600" dirty="0">
              <a:latin typeface="Carlito"/>
              <a:cs typeface="Carlito"/>
            </a:endParaRPr>
          </a:p>
          <a:p>
            <a:pPr marL="469900">
              <a:spcBef>
                <a:spcPts val="310"/>
              </a:spcBef>
              <a:defRPr/>
            </a:pPr>
            <a:r>
              <a:rPr sz="2600" spc="-5" dirty="0">
                <a:latin typeface="Carlito"/>
                <a:cs typeface="Carlito"/>
              </a:rPr>
              <a:t>&lt;!ELEMENT </a:t>
            </a:r>
            <a:r>
              <a:rPr sz="2600" spc="-10" dirty="0">
                <a:latin typeface="Carlito"/>
                <a:cs typeface="Carlito"/>
              </a:rPr>
              <a:t>age</a:t>
            </a:r>
            <a:r>
              <a:rPr sz="2600" spc="-25" dirty="0">
                <a:latin typeface="Carlito"/>
                <a:cs typeface="Carlito"/>
              </a:rPr>
              <a:t> </a:t>
            </a:r>
            <a:r>
              <a:rPr sz="2600" spc="-45" dirty="0">
                <a:latin typeface="Carlito"/>
                <a:cs typeface="Carlito"/>
              </a:rPr>
              <a:t>(#PCDATA)&gt;</a:t>
            </a:r>
            <a:endParaRPr sz="2600" dirty="0">
              <a:latin typeface="Carlito"/>
              <a:cs typeface="Carlito"/>
            </a:endParaRPr>
          </a:p>
          <a:p>
            <a:pPr marL="469900">
              <a:spcBef>
                <a:spcPts val="310"/>
              </a:spcBef>
              <a:defRPr/>
            </a:pPr>
            <a:r>
              <a:rPr sz="2600" spc="-5" dirty="0">
                <a:latin typeface="Carlito"/>
                <a:cs typeface="Carlito"/>
              </a:rPr>
              <a:t>&lt;!ELEMENT dob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spc="-45" dirty="0">
                <a:latin typeface="Carlito"/>
                <a:cs typeface="Carlito"/>
              </a:rPr>
              <a:t>(#PCDATA)&gt;</a:t>
            </a:r>
            <a:endParaRPr sz="2600" dirty="0">
              <a:latin typeface="Carlito"/>
              <a:cs typeface="Carlito"/>
            </a:endParaRPr>
          </a:p>
          <a:p>
            <a:pPr marL="355600" indent="-343535">
              <a:spcBef>
                <a:spcPts val="335"/>
              </a:spcBef>
              <a:buFont typeface="Arial"/>
              <a:buChar char="•"/>
              <a:tabLst>
                <a:tab pos="355600" algn="l"/>
                <a:tab pos="356235" algn="l"/>
              </a:tabLst>
              <a:defRPr/>
            </a:pPr>
            <a:r>
              <a:rPr sz="3000" spc="-10" dirty="0">
                <a:latin typeface="Carlito"/>
                <a:cs typeface="Carlito"/>
              </a:rPr>
              <a:t>XSD </a:t>
            </a:r>
            <a:r>
              <a:rPr sz="3000" spc="-25" dirty="0">
                <a:latin typeface="Carlito"/>
                <a:cs typeface="Carlito"/>
              </a:rPr>
              <a:t>for </a:t>
            </a:r>
            <a:r>
              <a:rPr sz="3000" dirty="0">
                <a:latin typeface="Carlito"/>
                <a:cs typeface="Carlito"/>
              </a:rPr>
              <a:t>the</a:t>
            </a:r>
            <a:r>
              <a:rPr sz="3000" spc="-5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above</a:t>
            </a:r>
            <a:endParaRPr sz="3000" dirty="0">
              <a:latin typeface="Carlito"/>
              <a:cs typeface="Carlito"/>
            </a:endParaRPr>
          </a:p>
          <a:p>
            <a:pPr marL="469900">
              <a:lnSpc>
                <a:spcPts val="2965"/>
              </a:lnSpc>
              <a:spcBef>
                <a:spcPts val="340"/>
              </a:spcBef>
              <a:defRPr/>
            </a:pPr>
            <a:r>
              <a:rPr sz="2600" spc="-10" dirty="0">
                <a:latin typeface="Carlito"/>
                <a:cs typeface="Carlito"/>
              </a:rPr>
              <a:t>&lt;xs:element </a:t>
            </a:r>
            <a:r>
              <a:rPr sz="2600" spc="-5" dirty="0">
                <a:latin typeface="Carlito"/>
                <a:cs typeface="Carlito"/>
              </a:rPr>
              <a:t>name="name"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type="xs:string"/&gt;</a:t>
            </a:r>
            <a:endParaRPr sz="2600" dirty="0">
              <a:latin typeface="Carlito"/>
              <a:cs typeface="Carlito"/>
            </a:endParaRPr>
          </a:p>
          <a:p>
            <a:pPr marL="469900">
              <a:lnSpc>
                <a:spcPts val="2810"/>
              </a:lnSpc>
              <a:defRPr/>
            </a:pPr>
            <a:r>
              <a:rPr sz="2600" spc="-10" dirty="0">
                <a:latin typeface="Carlito"/>
                <a:cs typeface="Carlito"/>
              </a:rPr>
              <a:t>&lt;xs:element </a:t>
            </a:r>
            <a:r>
              <a:rPr sz="2600" spc="-5" dirty="0">
                <a:latin typeface="Carlito"/>
                <a:cs typeface="Carlito"/>
              </a:rPr>
              <a:t>name="age"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type="xs:integer"/&gt;</a:t>
            </a:r>
            <a:endParaRPr sz="2600" dirty="0">
              <a:latin typeface="Carlito"/>
              <a:cs typeface="Carlito"/>
            </a:endParaRPr>
          </a:p>
          <a:p>
            <a:pPr marL="469900">
              <a:lnSpc>
                <a:spcPts val="2965"/>
              </a:lnSpc>
              <a:defRPr/>
            </a:pPr>
            <a:r>
              <a:rPr sz="2600" spc="-5" dirty="0">
                <a:latin typeface="Carlito"/>
                <a:cs typeface="Carlito"/>
              </a:rPr>
              <a:t>&lt;xs:element name="dob"</a:t>
            </a:r>
            <a:r>
              <a:rPr sz="2600" spc="-7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type="xs:date"/&gt;</a:t>
            </a:r>
            <a:endParaRPr sz="2600" dirty="0">
              <a:latin typeface="Carlito"/>
              <a:cs typeface="Carlito"/>
            </a:endParaRPr>
          </a:p>
        </p:txBody>
      </p:sp>
      <p:sp>
        <p:nvSpPr>
          <p:cNvPr id="81925" name="Slide Number Placeholder 4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542AFE8-E4B1-47F5-B669-40ACB54E7765}" type="slidenum">
              <a:rPr lang="en-US" smtClean="0">
                <a:latin typeface="Arial" pitchFamily="34" charset="0"/>
              </a:rPr>
              <a:pPr/>
              <a:t>19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457200" y="6324600"/>
            <a:ext cx="548005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b="1" kern="1200" cap="none" spc="60" baseline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Dr Shridevi.S, VIT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7363" y="-912813"/>
            <a:ext cx="3525837" cy="1674813"/>
          </a:xfrm>
        </p:spPr>
        <p:txBody>
          <a:bodyPr wrap="square"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lang="en-IN" spc="-5" dirty="0" smtClean="0"/>
              <a:t/>
            </a:r>
            <a:br>
              <a:rPr lang="en-IN" spc="-5" dirty="0" smtClean="0"/>
            </a:br>
            <a:r>
              <a:rPr lang="en-IN" spc="-5" dirty="0"/>
              <a:t/>
            </a:r>
            <a:br>
              <a:rPr lang="en-IN" spc="-5" dirty="0"/>
            </a:br>
            <a:r>
              <a:rPr spc="-5" dirty="0" smtClean="0"/>
              <a:t>XML</a:t>
            </a:r>
            <a:r>
              <a:rPr spc="-65" dirty="0" smtClean="0"/>
              <a:t> </a:t>
            </a:r>
            <a:r>
              <a:rPr spc="-5" dirty="0"/>
              <a:t>Schema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775" y="1317625"/>
            <a:ext cx="8759825" cy="408305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355600" indent="-342900">
              <a:spcBef>
                <a:spcPts val="100"/>
              </a:spcBef>
              <a:buFont typeface="Arial" pitchFamily="34" charset="0"/>
              <a:buChar char="•"/>
              <a:tabLst>
                <a:tab pos="354013" algn="l"/>
                <a:tab pos="355600" algn="l"/>
              </a:tabLst>
            </a:pPr>
            <a:r>
              <a:rPr lang="en-US" sz="2000">
                <a:latin typeface="Carlito"/>
                <a:ea typeface="Carlito"/>
                <a:cs typeface="Carlito"/>
              </a:rPr>
              <a:t>Schema is an alternative modeling language</a:t>
            </a:r>
          </a:p>
          <a:p>
            <a:pPr marL="355600" indent="-342900">
              <a:buFont typeface="Arial" pitchFamily="34" charset="0"/>
              <a:buChar char="•"/>
              <a:tabLst>
                <a:tab pos="354013" algn="l"/>
                <a:tab pos="355600" algn="l"/>
              </a:tabLst>
            </a:pPr>
            <a:r>
              <a:rPr lang="en-US" sz="2000">
                <a:latin typeface="Carlito"/>
                <a:ea typeface="Carlito"/>
                <a:cs typeface="Carlito"/>
              </a:rPr>
              <a:t>Schema technology is still evolving</a:t>
            </a:r>
          </a:p>
          <a:p>
            <a:pPr marL="355600" indent="-342900">
              <a:buFont typeface="Arial" pitchFamily="34" charset="0"/>
              <a:buChar char="•"/>
              <a:tabLst>
                <a:tab pos="354013" algn="l"/>
                <a:tab pos="355600" algn="l"/>
              </a:tabLst>
            </a:pPr>
            <a:r>
              <a:rPr lang="en-US" sz="2000">
                <a:latin typeface="Carlito"/>
                <a:ea typeface="Carlito"/>
                <a:cs typeface="Carlito"/>
              </a:rPr>
              <a:t>Major schema models: XDR and XSD</a:t>
            </a:r>
          </a:p>
          <a:p>
            <a:pPr marL="355600" indent="-342900">
              <a:buFont typeface="Arial" pitchFamily="34" charset="0"/>
              <a:buChar char="•"/>
              <a:tabLst>
                <a:tab pos="354013" algn="l"/>
                <a:tab pos="355600" algn="l"/>
              </a:tabLst>
            </a:pPr>
            <a:r>
              <a:rPr lang="en-US" sz="2000">
                <a:latin typeface="Carlito"/>
                <a:ea typeface="Carlito"/>
                <a:cs typeface="Carlito"/>
              </a:rPr>
              <a:t>The XML schema defines</a:t>
            </a:r>
          </a:p>
          <a:p>
            <a:pPr marL="755650" lvl="1" indent="-285750">
              <a:spcBef>
                <a:spcPts val="25"/>
              </a:spcBef>
              <a:buFont typeface="Arial" pitchFamily="34" charset="0"/>
              <a:buChar char="–"/>
              <a:tabLst>
                <a:tab pos="354013" algn="l"/>
                <a:tab pos="355600" algn="l"/>
              </a:tabLst>
            </a:pPr>
            <a:r>
              <a:rPr lang="en-US" sz="2000">
                <a:latin typeface="Carlito"/>
                <a:ea typeface="Carlito"/>
                <a:cs typeface="Carlito"/>
              </a:rPr>
              <a:t>the shape or structure of the XML document,</a:t>
            </a:r>
          </a:p>
          <a:p>
            <a:pPr marL="755650" lvl="1" indent="-285750">
              <a:buFont typeface="Arial" pitchFamily="34" charset="0"/>
              <a:buChar char="–"/>
              <a:tabLst>
                <a:tab pos="354013" algn="l"/>
                <a:tab pos="355600" algn="l"/>
              </a:tabLst>
            </a:pPr>
            <a:r>
              <a:rPr lang="en-US" sz="2000">
                <a:latin typeface="Carlito"/>
                <a:ea typeface="Carlito"/>
                <a:cs typeface="Carlito"/>
              </a:rPr>
              <a:t>rules for data content</a:t>
            </a:r>
          </a:p>
          <a:p>
            <a:pPr marL="755650" lvl="1" indent="-285750">
              <a:buFont typeface="Arial" pitchFamily="34" charset="0"/>
              <a:buChar char="–"/>
              <a:tabLst>
                <a:tab pos="354013" algn="l"/>
                <a:tab pos="355600" algn="l"/>
              </a:tabLst>
            </a:pPr>
            <a:r>
              <a:rPr lang="en-US" sz="2000">
                <a:latin typeface="Carlito"/>
                <a:ea typeface="Carlito"/>
                <a:cs typeface="Carlito"/>
              </a:rPr>
              <a:t>semantics such as</a:t>
            </a:r>
          </a:p>
          <a:p>
            <a:pPr marL="1155700" lvl="2" indent="-228600">
              <a:spcBef>
                <a:spcPts val="13"/>
              </a:spcBef>
              <a:buFont typeface="Arial" pitchFamily="34" charset="0"/>
              <a:buChar char="•"/>
              <a:tabLst>
                <a:tab pos="354013" algn="l"/>
                <a:tab pos="355600" algn="l"/>
              </a:tabLst>
            </a:pPr>
            <a:r>
              <a:rPr lang="en-US" sz="2000">
                <a:latin typeface="Carlito"/>
                <a:ea typeface="Carlito"/>
                <a:cs typeface="Carlito"/>
              </a:rPr>
              <a:t>what fields an element can contain,</a:t>
            </a:r>
          </a:p>
          <a:p>
            <a:pPr marL="1155700" lvl="2" indent="-228600">
              <a:buFont typeface="Arial" pitchFamily="34" charset="0"/>
              <a:buChar char="•"/>
              <a:tabLst>
                <a:tab pos="354013" algn="l"/>
                <a:tab pos="355600" algn="l"/>
              </a:tabLst>
            </a:pPr>
            <a:r>
              <a:rPr lang="en-US" sz="2000">
                <a:latin typeface="Carlito"/>
                <a:ea typeface="Carlito"/>
                <a:cs typeface="Carlito"/>
              </a:rPr>
              <a:t>which sub elements it can contain and</a:t>
            </a:r>
          </a:p>
          <a:p>
            <a:pPr marL="1155700" lvl="2" indent="-228600">
              <a:lnSpc>
                <a:spcPts val="2638"/>
              </a:lnSpc>
              <a:buFont typeface="Arial" pitchFamily="34" charset="0"/>
              <a:buChar char="•"/>
              <a:tabLst>
                <a:tab pos="354013" algn="l"/>
                <a:tab pos="355600" algn="l"/>
              </a:tabLst>
            </a:pPr>
            <a:r>
              <a:rPr lang="en-US" sz="2000">
                <a:latin typeface="Carlito"/>
                <a:ea typeface="Carlito"/>
                <a:cs typeface="Carlito"/>
              </a:rPr>
              <a:t>how many items can be present.</a:t>
            </a:r>
          </a:p>
          <a:p>
            <a:pPr marL="755650" lvl="1" indent="-285750">
              <a:lnSpc>
                <a:spcPts val="2500"/>
              </a:lnSpc>
              <a:spcBef>
                <a:spcPts val="600"/>
              </a:spcBef>
              <a:buFont typeface="Arial" pitchFamily="34" charset="0"/>
              <a:buChar char="–"/>
              <a:tabLst>
                <a:tab pos="354013" algn="l"/>
                <a:tab pos="355600" algn="l"/>
              </a:tabLst>
            </a:pPr>
            <a:r>
              <a:rPr lang="en-US" sz="2000">
                <a:latin typeface="Carlito"/>
                <a:ea typeface="Carlito"/>
                <a:cs typeface="Carlito"/>
              </a:rPr>
              <a:t>the type and values that can be placed in each element or  attribute.</a:t>
            </a:r>
          </a:p>
          <a:p>
            <a:pPr marL="755650" lvl="1" indent="-285750">
              <a:lnSpc>
                <a:spcPct val="80000"/>
              </a:lnSpc>
              <a:spcBef>
                <a:spcPts val="638"/>
              </a:spcBef>
              <a:buFont typeface="Arial" pitchFamily="34" charset="0"/>
              <a:buChar char="–"/>
              <a:tabLst>
                <a:tab pos="354013" algn="l"/>
                <a:tab pos="355600" algn="l"/>
              </a:tabLst>
            </a:pPr>
            <a:r>
              <a:rPr lang="en-US" sz="2000">
                <a:latin typeface="Carlito"/>
                <a:ea typeface="Carlito"/>
                <a:cs typeface="Carlito"/>
              </a:rPr>
              <a:t>XML data constraints (facets) includes rules such as min  and max length.</a:t>
            </a:r>
          </a:p>
        </p:txBody>
      </p:sp>
      <p:sp>
        <p:nvSpPr>
          <p:cNvPr id="64517" name="Slide Number Placeholder 4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20CA81D-D919-4EC8-9B9F-74392EFEFBB8}" type="slidenum">
              <a:rPr lang="en-US" smtClean="0">
                <a:latin typeface="Arial" pitchFamily="34" charset="0"/>
              </a:rPr>
              <a:pPr/>
              <a:t>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457200" y="6324600"/>
            <a:ext cx="548005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b="1" kern="1200" cap="none" spc="60" baseline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Dr Shridevi.S, VIT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000" y="36513"/>
            <a:ext cx="7872413" cy="1122362"/>
          </a:xfrm>
        </p:spPr>
        <p:txBody>
          <a:bodyPr wrap="square" lIns="0" tIns="13335" rIns="0" bIns="0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spc="-5" dirty="0"/>
              <a:t>Simple </a:t>
            </a:r>
            <a:r>
              <a:rPr spc="-50" dirty="0"/>
              <a:t>Type </a:t>
            </a:r>
            <a:r>
              <a:rPr dirty="0"/>
              <a:t>- </a:t>
            </a:r>
            <a:r>
              <a:rPr spc="-20" dirty="0"/>
              <a:t>Default </a:t>
            </a:r>
            <a:r>
              <a:rPr dirty="0"/>
              <a:t>/ </a:t>
            </a:r>
            <a:r>
              <a:rPr spc="-30" dirty="0"/>
              <a:t>Fixed</a:t>
            </a:r>
            <a:r>
              <a:rPr spc="55" dirty="0"/>
              <a:t> </a:t>
            </a:r>
            <a:r>
              <a:rPr spc="-50" dirty="0"/>
              <a:t>Value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075" y="1295400"/>
            <a:ext cx="8115300" cy="2601913"/>
          </a:xfrm>
          <a:prstGeom prst="rect">
            <a:avLst/>
          </a:prstGeom>
        </p:spPr>
        <p:txBody>
          <a:bodyPr lIns="0" tIns="59055" rIns="0" bIns="0">
            <a:spAutoFit/>
          </a:bodyPr>
          <a:lstStyle/>
          <a:p>
            <a:pPr marL="355600" indent="-342900" algn="just">
              <a:lnSpc>
                <a:spcPts val="2925"/>
              </a:lnSpc>
              <a:spcBef>
                <a:spcPts val="463"/>
              </a:spcBef>
              <a:buFont typeface="Arial" pitchFamily="34" charset="0"/>
              <a:buChar char="•"/>
              <a:tabLst>
                <a:tab pos="355600" algn="l"/>
              </a:tabLst>
            </a:pPr>
            <a:r>
              <a:rPr lang="en-US" sz="2000">
                <a:latin typeface="Carlito"/>
                <a:ea typeface="Carlito"/>
                <a:cs typeface="Carlito"/>
              </a:rPr>
              <a:t>Simple elements might have default or fixed values that can  be specified in the schema definition</a:t>
            </a:r>
          </a:p>
          <a:p>
            <a:pPr marL="355600" indent="-342900" algn="just">
              <a:lnSpc>
                <a:spcPts val="2925"/>
              </a:lnSpc>
              <a:spcBef>
                <a:spcPts val="650"/>
              </a:spcBef>
              <a:buFont typeface="Arial" pitchFamily="34" charset="0"/>
              <a:buChar char="•"/>
              <a:tabLst>
                <a:tab pos="355600" algn="l"/>
              </a:tabLst>
            </a:pPr>
            <a:r>
              <a:rPr lang="en-US" sz="2000">
                <a:latin typeface="Carlito"/>
                <a:ea typeface="Carlito"/>
                <a:cs typeface="Carlito"/>
              </a:rPr>
              <a:t>In default, this value will be inserted if no other value is  given else will take the value given in the XML document.</a:t>
            </a:r>
          </a:p>
          <a:p>
            <a:pPr marL="355600" indent="-342900" algn="just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355600" algn="l"/>
              </a:tabLst>
            </a:pPr>
            <a:r>
              <a:rPr lang="en-US" sz="2000">
                <a:latin typeface="Carlito"/>
                <a:ea typeface="Carlito"/>
                <a:cs typeface="Carlito"/>
              </a:rPr>
              <a:t>In fixed, the value given in the schema definition is only  assigned and no other value can  be given in the XML  document.</a:t>
            </a:r>
          </a:p>
          <a:p>
            <a:pPr marL="355600" indent="-342900" algn="just">
              <a:spcBef>
                <a:spcPts val="325"/>
              </a:spcBef>
              <a:buFont typeface="Arial" pitchFamily="34" charset="0"/>
              <a:buChar char="•"/>
              <a:tabLst>
                <a:tab pos="355600" algn="l"/>
              </a:tabLst>
            </a:pPr>
            <a:r>
              <a:rPr lang="en-US" sz="2000">
                <a:latin typeface="Carlito"/>
                <a:ea typeface="Carlito"/>
                <a:cs typeface="Carlito"/>
              </a:rPr>
              <a:t>Example: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3075" y="4198938"/>
            <a:ext cx="3732213" cy="1622425"/>
          </a:xfrm>
          <a:prstGeom prst="rect">
            <a:avLst/>
          </a:prstGeom>
        </p:spPr>
        <p:txBody>
          <a:bodyPr lIns="0" tIns="58419" rIns="0" bIns="0">
            <a:spAutoFit/>
          </a:bodyPr>
          <a:lstStyle/>
          <a:p>
            <a:pPr marL="12700" indent="914400">
              <a:lnSpc>
                <a:spcPts val="2925"/>
              </a:lnSpc>
              <a:spcBef>
                <a:spcPts val="463"/>
              </a:spcBef>
            </a:pPr>
            <a:r>
              <a:rPr lang="en-US" sz="2400">
                <a:latin typeface="Carlito"/>
                <a:ea typeface="Carlito"/>
                <a:cs typeface="Carlito"/>
              </a:rPr>
              <a:t>&lt;xs:element  default="20000"/&gt;</a:t>
            </a:r>
          </a:p>
          <a:p>
            <a:pPr marL="12700" indent="914400">
              <a:lnSpc>
                <a:spcPts val="2925"/>
              </a:lnSpc>
              <a:spcBef>
                <a:spcPts val="638"/>
              </a:spcBef>
            </a:pPr>
            <a:r>
              <a:rPr lang="en-US" sz="2400">
                <a:latin typeface="Carlito"/>
                <a:ea typeface="Carlito"/>
                <a:cs typeface="Carlito"/>
              </a:rPr>
              <a:t>&lt;xs:element  fixed="yellow"/&gt;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24200" y="4198938"/>
            <a:ext cx="5867400" cy="1204912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tabLst>
                <a:tab pos="2846070" algn="l"/>
              </a:tabLst>
              <a:defRPr/>
            </a:pPr>
            <a:r>
              <a:rPr sz="2400" spc="-5" dirty="0">
                <a:latin typeface="Carlito"/>
                <a:cs typeface="Carlito"/>
              </a:rPr>
              <a:t>name="salary"	</a:t>
            </a:r>
            <a:r>
              <a:rPr sz="2400" spc="-10" dirty="0">
                <a:latin typeface="Carlito"/>
                <a:cs typeface="Carlito"/>
              </a:rPr>
              <a:t>type="xs:integer"</a:t>
            </a:r>
            <a:endParaRPr sz="2400" dirty="0">
              <a:latin typeface="Carlito"/>
              <a:cs typeface="Carlito"/>
            </a:endParaRPr>
          </a:p>
          <a:p>
            <a:pPr>
              <a:defRPr/>
            </a:pPr>
            <a:endParaRPr sz="2650" dirty="0">
              <a:latin typeface="Carlito"/>
              <a:cs typeface="Carlito"/>
            </a:endParaRPr>
          </a:p>
          <a:p>
            <a:pPr marL="170815">
              <a:spcBef>
                <a:spcPts val="5"/>
              </a:spcBef>
              <a:tabLst>
                <a:tab pos="3048635" algn="l"/>
              </a:tabLst>
              <a:defRPr/>
            </a:pPr>
            <a:r>
              <a:rPr sz="2400" spc="-5" dirty="0">
                <a:latin typeface="Carlito"/>
                <a:cs typeface="Carlito"/>
              </a:rPr>
              <a:t>name="color"	</a:t>
            </a:r>
            <a:r>
              <a:rPr sz="2400" spc="-10" dirty="0">
                <a:latin typeface="Carlito"/>
                <a:cs typeface="Carlito"/>
              </a:rPr>
              <a:t>type="xs:string</a:t>
            </a:r>
            <a:r>
              <a:rPr sz="2700" spc="-10" dirty="0">
                <a:latin typeface="Carlito"/>
                <a:cs typeface="Carlito"/>
              </a:rPr>
              <a:t>"</a:t>
            </a:r>
            <a:endParaRPr sz="2700" dirty="0">
              <a:latin typeface="Carlito"/>
              <a:cs typeface="Carlito"/>
            </a:endParaRPr>
          </a:p>
        </p:txBody>
      </p:sp>
      <p:sp>
        <p:nvSpPr>
          <p:cNvPr id="82951" name="Slide Number Placeholder 6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31A891F-7A81-4D21-8F6B-1397C1E3F84A}" type="slidenum">
              <a:rPr lang="en-US" smtClean="0">
                <a:latin typeface="Arial" pitchFamily="34" charset="0"/>
              </a:rPr>
              <a:pPr/>
              <a:t>20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457200" y="6324600"/>
            <a:ext cx="548005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b="1" kern="1200" cap="none" spc="60" baseline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Dr Shridevi.S, VIT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800" y="-33338"/>
            <a:ext cx="2925763" cy="566738"/>
          </a:xfrm>
        </p:spPr>
        <p:txBody>
          <a:bodyPr wrap="square" lIns="0" tIns="13335" rIns="0" bIns="0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spc="-114" dirty="0"/>
              <a:t>A</a:t>
            </a:r>
            <a:r>
              <a:rPr spc="-65" dirty="0"/>
              <a:t>t</a:t>
            </a:r>
            <a:r>
              <a:rPr dirty="0"/>
              <a:t>tribu</a:t>
            </a:r>
            <a:r>
              <a:rPr spc="-50" dirty="0"/>
              <a:t>t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954088"/>
            <a:ext cx="5360988" cy="885825"/>
          </a:xfrm>
          <a:prstGeom prst="rect">
            <a:avLst/>
          </a:prstGeom>
        </p:spPr>
        <p:txBody>
          <a:bodyPr lIns="0" tIns="64135" rIns="0" bIns="0">
            <a:spAutoFit/>
          </a:bodyPr>
          <a:lstStyle/>
          <a:p>
            <a:pPr marL="355600" indent="-342900">
              <a:lnSpc>
                <a:spcPts val="3238"/>
              </a:lnSpc>
              <a:spcBef>
                <a:spcPts val="500"/>
              </a:spcBef>
              <a:buFont typeface="Arial" pitchFamily="34" charset="0"/>
              <a:buChar char="•"/>
              <a:tabLst>
                <a:tab pos="355600" algn="l"/>
                <a:tab pos="2036763" algn="l"/>
                <a:tab pos="2824163" algn="l"/>
                <a:tab pos="4714875" algn="l"/>
              </a:tabLst>
            </a:pPr>
            <a:r>
              <a:rPr lang="en-US" sz="2000">
                <a:latin typeface="Carlito"/>
                <a:ea typeface="Carlito"/>
                <a:cs typeface="Carlito"/>
              </a:rPr>
              <a:t>Attribute	are	properties	that  element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96000" y="954088"/>
            <a:ext cx="2514600" cy="320675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tabLst>
                <a:tab pos="1276985" algn="l"/>
                <a:tab pos="1746885" algn="l"/>
              </a:tabLst>
              <a:defRPr/>
            </a:pPr>
            <a:r>
              <a:rPr sz="2000" spc="-20" dirty="0">
                <a:latin typeface="Carlito"/>
                <a:cs typeface="Carlito"/>
              </a:rPr>
              <a:t>d</a:t>
            </a:r>
            <a:r>
              <a:rPr sz="2000" spc="-30" dirty="0">
                <a:latin typeface="Carlito"/>
                <a:cs typeface="Carlito"/>
              </a:rPr>
              <a:t>e</a:t>
            </a:r>
            <a:r>
              <a:rPr sz="2000" spc="-5" dirty="0">
                <a:latin typeface="Carlito"/>
                <a:cs typeface="Carlito"/>
              </a:rPr>
              <a:t>f</a:t>
            </a:r>
            <a:r>
              <a:rPr sz="2000" spc="-10" dirty="0">
                <a:latin typeface="Carlito"/>
                <a:cs typeface="Carlito"/>
              </a:rPr>
              <a:t>i</a:t>
            </a:r>
            <a:r>
              <a:rPr sz="2000" spc="-5" dirty="0">
                <a:latin typeface="Carlito"/>
                <a:cs typeface="Carlito"/>
              </a:rPr>
              <a:t>n</a:t>
            </a:r>
            <a:r>
              <a:rPr sz="2000" dirty="0">
                <a:latin typeface="Carlito"/>
                <a:cs typeface="Carlito"/>
              </a:rPr>
              <a:t>e	a	XML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6575" y="1822450"/>
            <a:ext cx="8378825" cy="3486150"/>
          </a:xfrm>
          <a:prstGeom prst="rect">
            <a:avLst/>
          </a:prstGeom>
        </p:spPr>
        <p:txBody>
          <a:bodyPr lIns="0" tIns="58419" rIns="0" bIns="0">
            <a:spAutoFit/>
          </a:bodyPr>
          <a:lstStyle/>
          <a:p>
            <a:pPr marL="355600" indent="-342900">
              <a:spcBef>
                <a:spcPts val="463"/>
              </a:spcBef>
              <a:buFont typeface="Arial" pitchFamily="34" charset="0"/>
              <a:buChar char="•"/>
              <a:tabLst>
                <a:tab pos="355600" algn="l"/>
              </a:tabLst>
            </a:pPr>
            <a:r>
              <a:rPr lang="en-US" sz="2000">
                <a:latin typeface="Carlito"/>
                <a:ea typeface="Carlito"/>
                <a:cs typeface="Carlito"/>
              </a:rPr>
              <a:t>Attributes are themselves a simple type.</a:t>
            </a:r>
          </a:p>
          <a:p>
            <a:pPr marL="355600" indent="-342900">
              <a:spcBef>
                <a:spcPts val="363"/>
              </a:spcBef>
              <a:buFont typeface="Arial" pitchFamily="34" charset="0"/>
              <a:buChar char="•"/>
              <a:tabLst>
                <a:tab pos="355600" algn="l"/>
              </a:tabLst>
            </a:pPr>
            <a:r>
              <a:rPr lang="en-US" sz="2000">
                <a:latin typeface="Carlito"/>
                <a:ea typeface="Carlito"/>
                <a:cs typeface="Carlito"/>
              </a:rPr>
              <a:t>Simple element cannot have attribute.</a:t>
            </a:r>
          </a:p>
          <a:p>
            <a:pPr marL="355600" indent="-342900">
              <a:lnSpc>
                <a:spcPts val="3238"/>
              </a:lnSpc>
              <a:spcBef>
                <a:spcPts val="763"/>
              </a:spcBef>
              <a:buFont typeface="Arial" pitchFamily="34" charset="0"/>
              <a:buChar char="•"/>
              <a:tabLst>
                <a:tab pos="355600" algn="l"/>
              </a:tabLst>
            </a:pPr>
            <a:r>
              <a:rPr lang="en-US" sz="2000">
                <a:latin typeface="Carlito"/>
                <a:ea typeface="Carlito"/>
                <a:cs typeface="Carlito"/>
              </a:rPr>
              <a:t>An	element	with	attribute	becomes	a	complex  type</a:t>
            </a:r>
          </a:p>
          <a:p>
            <a:pPr marL="355600" indent="-342900">
              <a:lnSpc>
                <a:spcPts val="3238"/>
              </a:lnSpc>
              <a:spcBef>
                <a:spcPts val="725"/>
              </a:spcBef>
              <a:buFont typeface="Arial" pitchFamily="34" charset="0"/>
              <a:buChar char="•"/>
              <a:tabLst>
                <a:tab pos="355600" algn="l"/>
              </a:tabLst>
            </a:pPr>
            <a:r>
              <a:rPr lang="en-US" sz="2000">
                <a:latin typeface="Carlito"/>
                <a:ea typeface="Carlito"/>
                <a:cs typeface="Carlito"/>
              </a:rPr>
              <a:t>Attributes	also	has	data	types,	default	and	fixed  values</a:t>
            </a:r>
          </a:p>
          <a:p>
            <a:pPr marL="355600" indent="-342900">
              <a:spcBef>
                <a:spcPts val="313"/>
              </a:spcBef>
              <a:buFont typeface="Arial" pitchFamily="34" charset="0"/>
              <a:buChar char="•"/>
              <a:tabLst>
                <a:tab pos="355600" algn="l"/>
              </a:tabLst>
            </a:pPr>
            <a:r>
              <a:rPr lang="en-US" sz="2000">
                <a:latin typeface="Carlito"/>
                <a:ea typeface="Carlito"/>
                <a:cs typeface="Carlito"/>
              </a:rPr>
              <a:t>Example:</a:t>
            </a:r>
          </a:p>
          <a:p>
            <a:pPr marL="355600" indent="-342900">
              <a:lnSpc>
                <a:spcPct val="110000"/>
              </a:lnSpc>
              <a:spcBef>
                <a:spcPts val="25"/>
              </a:spcBef>
              <a:tabLst>
                <a:tab pos="355600" algn="l"/>
              </a:tabLst>
            </a:pPr>
            <a:r>
              <a:rPr lang="en-US" sz="2000">
                <a:latin typeface="Carlito"/>
                <a:ea typeface="Carlito"/>
                <a:cs typeface="Carlito"/>
              </a:rPr>
              <a:t>&lt;employee id=”101”&gt;Tom &lt;/employee&gt;  The Schema definition of the "id" attribute &lt;xs:attribute name=”id”</a:t>
            </a:r>
            <a:r>
              <a:rPr lang="en-IN" sz="2000">
                <a:latin typeface="Carlito"/>
                <a:ea typeface="Carlito"/>
                <a:cs typeface="Carlito"/>
              </a:rPr>
              <a:t>t</a:t>
            </a:r>
            <a:r>
              <a:rPr lang="en-US" sz="2000">
                <a:latin typeface="Carlito"/>
                <a:ea typeface="Carlito"/>
                <a:cs typeface="Carlito"/>
              </a:rPr>
              <a:t>ype=”xs:integer”/&gt;</a:t>
            </a:r>
          </a:p>
        </p:txBody>
      </p:sp>
      <p:sp>
        <p:nvSpPr>
          <p:cNvPr id="83975" name="Slide Number Placeholder 6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AD4DFB4-8845-4CE9-82C0-92EC912755E6}" type="slidenum">
              <a:rPr lang="en-US" smtClean="0">
                <a:latin typeface="Arial" pitchFamily="34" charset="0"/>
              </a:rPr>
              <a:pPr/>
              <a:t>21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457200" y="6324600"/>
            <a:ext cx="548005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b="1" kern="1200" cap="none" spc="60" baseline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Dr Shridevi.S, VIT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994" name="object 2"/>
          <p:cNvGrpSpPr>
            <a:grpSpLocks/>
          </p:cNvGrpSpPr>
          <p:nvPr/>
        </p:nvGrpSpPr>
        <p:grpSpPr bwMode="auto">
          <a:xfrm>
            <a:off x="0" y="317500"/>
            <a:ext cx="9220200" cy="6464300"/>
            <a:chOff x="0" y="0"/>
            <a:chExt cx="9144000" cy="6858634"/>
          </a:xfrm>
        </p:grpSpPr>
        <p:sp>
          <p:nvSpPr>
            <p:cNvPr id="85021" name="object 3"/>
            <p:cNvSpPr>
              <a:spLocks/>
            </p:cNvSpPr>
            <p:nvPr/>
          </p:nvSpPr>
          <p:spPr bwMode="auto">
            <a:xfrm>
              <a:off x="0" y="0"/>
              <a:ext cx="9144000" cy="354965"/>
            </a:xfrm>
            <a:custGeom>
              <a:avLst/>
              <a:gdLst/>
              <a:ahLst/>
              <a:cxnLst>
                <a:cxn ang="0">
                  <a:pos x="9144000" y="0"/>
                </a:cxn>
                <a:cxn ang="0">
                  <a:pos x="1752600" y="0"/>
                </a:cxn>
                <a:cxn ang="0">
                  <a:pos x="0" y="0"/>
                </a:cxn>
                <a:cxn ang="0">
                  <a:pos x="0" y="354647"/>
                </a:cxn>
                <a:cxn ang="0">
                  <a:pos x="1752600" y="354647"/>
                </a:cxn>
                <a:cxn ang="0">
                  <a:pos x="9144000" y="354647"/>
                </a:cxn>
                <a:cxn ang="0">
                  <a:pos x="9144000" y="0"/>
                </a:cxn>
              </a:cxnLst>
              <a:rect l="0" t="0" r="r" b="b"/>
              <a:pathLst>
                <a:path w="9144000" h="354965">
                  <a:moveTo>
                    <a:pt x="9144000" y="0"/>
                  </a:moveTo>
                  <a:lnTo>
                    <a:pt x="1752600" y="0"/>
                  </a:lnTo>
                  <a:lnTo>
                    <a:pt x="0" y="0"/>
                  </a:lnTo>
                  <a:lnTo>
                    <a:pt x="0" y="354647"/>
                  </a:lnTo>
                  <a:lnTo>
                    <a:pt x="1752600" y="354647"/>
                  </a:lnTo>
                  <a:lnTo>
                    <a:pt x="9144000" y="35464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F81BC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85022" name="object 4"/>
            <p:cNvSpPr>
              <a:spLocks/>
            </p:cNvSpPr>
            <p:nvPr/>
          </p:nvSpPr>
          <p:spPr bwMode="auto">
            <a:xfrm>
              <a:off x="0" y="392683"/>
              <a:ext cx="9144000" cy="354965"/>
            </a:xfrm>
            <a:custGeom>
              <a:avLst/>
              <a:gdLst/>
              <a:ahLst/>
              <a:cxnLst>
                <a:cxn ang="0">
                  <a:pos x="9144000" y="0"/>
                </a:cxn>
                <a:cxn ang="0">
                  <a:pos x="1752600" y="0"/>
                </a:cxn>
                <a:cxn ang="0">
                  <a:pos x="0" y="0"/>
                </a:cxn>
                <a:cxn ang="0">
                  <a:pos x="0" y="354711"/>
                </a:cxn>
                <a:cxn ang="0">
                  <a:pos x="1752600" y="354711"/>
                </a:cxn>
                <a:cxn ang="0">
                  <a:pos x="9144000" y="354711"/>
                </a:cxn>
                <a:cxn ang="0">
                  <a:pos x="9144000" y="0"/>
                </a:cxn>
              </a:cxnLst>
              <a:rect l="0" t="0" r="r" b="b"/>
              <a:pathLst>
                <a:path w="9144000" h="354965">
                  <a:moveTo>
                    <a:pt x="9144000" y="0"/>
                  </a:moveTo>
                  <a:lnTo>
                    <a:pt x="1752600" y="0"/>
                  </a:lnTo>
                  <a:lnTo>
                    <a:pt x="0" y="0"/>
                  </a:lnTo>
                  <a:lnTo>
                    <a:pt x="0" y="354711"/>
                  </a:lnTo>
                  <a:lnTo>
                    <a:pt x="1752600" y="354711"/>
                  </a:lnTo>
                  <a:lnTo>
                    <a:pt x="9144000" y="354711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D0D7E8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85023" name="object 5"/>
            <p:cNvSpPr>
              <a:spLocks/>
            </p:cNvSpPr>
            <p:nvPr/>
          </p:nvSpPr>
          <p:spPr bwMode="auto">
            <a:xfrm>
              <a:off x="0" y="747394"/>
              <a:ext cx="9144000" cy="640080"/>
            </a:xfrm>
            <a:custGeom>
              <a:avLst/>
              <a:gdLst/>
              <a:ahLst/>
              <a:cxnLst>
                <a:cxn ang="0">
                  <a:pos x="9144000" y="0"/>
                </a:cxn>
                <a:cxn ang="0">
                  <a:pos x="1752600" y="0"/>
                </a:cxn>
                <a:cxn ang="0">
                  <a:pos x="0" y="0"/>
                </a:cxn>
                <a:cxn ang="0">
                  <a:pos x="0" y="640080"/>
                </a:cxn>
                <a:cxn ang="0">
                  <a:pos x="1752600" y="640080"/>
                </a:cxn>
                <a:cxn ang="0">
                  <a:pos x="9144000" y="640080"/>
                </a:cxn>
                <a:cxn ang="0">
                  <a:pos x="9144000" y="0"/>
                </a:cxn>
              </a:cxnLst>
              <a:rect l="0" t="0" r="r" b="b"/>
              <a:pathLst>
                <a:path w="9144000" h="640080">
                  <a:moveTo>
                    <a:pt x="9144000" y="0"/>
                  </a:moveTo>
                  <a:lnTo>
                    <a:pt x="1752600" y="0"/>
                  </a:lnTo>
                  <a:lnTo>
                    <a:pt x="0" y="0"/>
                  </a:lnTo>
                  <a:lnTo>
                    <a:pt x="0" y="640080"/>
                  </a:lnTo>
                  <a:lnTo>
                    <a:pt x="1752600" y="640080"/>
                  </a:lnTo>
                  <a:lnTo>
                    <a:pt x="9144000" y="64008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E9ECF4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85024" name="object 6"/>
            <p:cNvSpPr>
              <a:spLocks/>
            </p:cNvSpPr>
            <p:nvPr/>
          </p:nvSpPr>
          <p:spPr bwMode="auto">
            <a:xfrm>
              <a:off x="0" y="1387449"/>
              <a:ext cx="9144000" cy="654050"/>
            </a:xfrm>
            <a:custGeom>
              <a:avLst/>
              <a:gdLst/>
              <a:ahLst/>
              <a:cxnLst>
                <a:cxn ang="0">
                  <a:pos x="9144000" y="0"/>
                </a:cxn>
                <a:cxn ang="0">
                  <a:pos x="1752600" y="0"/>
                </a:cxn>
                <a:cxn ang="0">
                  <a:pos x="0" y="0"/>
                </a:cxn>
                <a:cxn ang="0">
                  <a:pos x="0" y="653948"/>
                </a:cxn>
                <a:cxn ang="0">
                  <a:pos x="1752600" y="653948"/>
                </a:cxn>
                <a:cxn ang="0">
                  <a:pos x="9144000" y="653948"/>
                </a:cxn>
                <a:cxn ang="0">
                  <a:pos x="9144000" y="0"/>
                </a:cxn>
              </a:cxnLst>
              <a:rect l="0" t="0" r="r" b="b"/>
              <a:pathLst>
                <a:path w="9144000" h="654050">
                  <a:moveTo>
                    <a:pt x="9144000" y="0"/>
                  </a:moveTo>
                  <a:lnTo>
                    <a:pt x="1752600" y="0"/>
                  </a:lnTo>
                  <a:lnTo>
                    <a:pt x="0" y="0"/>
                  </a:lnTo>
                  <a:lnTo>
                    <a:pt x="0" y="653948"/>
                  </a:lnTo>
                  <a:lnTo>
                    <a:pt x="1752600" y="653948"/>
                  </a:lnTo>
                  <a:lnTo>
                    <a:pt x="9144000" y="653948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D0D7E8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85025" name="object 7"/>
            <p:cNvSpPr>
              <a:spLocks/>
            </p:cNvSpPr>
            <p:nvPr/>
          </p:nvSpPr>
          <p:spPr bwMode="auto">
            <a:xfrm>
              <a:off x="0" y="2041372"/>
              <a:ext cx="9144000" cy="654050"/>
            </a:xfrm>
            <a:custGeom>
              <a:avLst/>
              <a:gdLst/>
              <a:ahLst/>
              <a:cxnLst>
                <a:cxn ang="0">
                  <a:pos x="9144000" y="0"/>
                </a:cxn>
                <a:cxn ang="0">
                  <a:pos x="1752600" y="0"/>
                </a:cxn>
                <a:cxn ang="0">
                  <a:pos x="0" y="0"/>
                </a:cxn>
                <a:cxn ang="0">
                  <a:pos x="0" y="653948"/>
                </a:cxn>
                <a:cxn ang="0">
                  <a:pos x="1752600" y="653948"/>
                </a:cxn>
                <a:cxn ang="0">
                  <a:pos x="9144000" y="653948"/>
                </a:cxn>
                <a:cxn ang="0">
                  <a:pos x="9144000" y="0"/>
                </a:cxn>
              </a:cxnLst>
              <a:rect l="0" t="0" r="r" b="b"/>
              <a:pathLst>
                <a:path w="9144000" h="654050">
                  <a:moveTo>
                    <a:pt x="9144000" y="0"/>
                  </a:moveTo>
                  <a:lnTo>
                    <a:pt x="1752600" y="0"/>
                  </a:lnTo>
                  <a:lnTo>
                    <a:pt x="0" y="0"/>
                  </a:lnTo>
                  <a:lnTo>
                    <a:pt x="0" y="653948"/>
                  </a:lnTo>
                  <a:lnTo>
                    <a:pt x="1752600" y="653948"/>
                  </a:lnTo>
                  <a:lnTo>
                    <a:pt x="9144000" y="653948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E9ECF4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85026" name="object 8"/>
            <p:cNvSpPr>
              <a:spLocks/>
            </p:cNvSpPr>
            <p:nvPr/>
          </p:nvSpPr>
          <p:spPr bwMode="auto">
            <a:xfrm>
              <a:off x="0" y="2695295"/>
              <a:ext cx="9144000" cy="654050"/>
            </a:xfrm>
            <a:custGeom>
              <a:avLst/>
              <a:gdLst/>
              <a:ahLst/>
              <a:cxnLst>
                <a:cxn ang="0">
                  <a:pos x="9144000" y="0"/>
                </a:cxn>
                <a:cxn ang="0">
                  <a:pos x="1752600" y="0"/>
                </a:cxn>
                <a:cxn ang="0">
                  <a:pos x="0" y="0"/>
                </a:cxn>
                <a:cxn ang="0">
                  <a:pos x="0" y="653948"/>
                </a:cxn>
                <a:cxn ang="0">
                  <a:pos x="1752600" y="653948"/>
                </a:cxn>
                <a:cxn ang="0">
                  <a:pos x="9144000" y="653948"/>
                </a:cxn>
                <a:cxn ang="0">
                  <a:pos x="9144000" y="0"/>
                </a:cxn>
              </a:cxnLst>
              <a:rect l="0" t="0" r="r" b="b"/>
              <a:pathLst>
                <a:path w="9144000" h="654050">
                  <a:moveTo>
                    <a:pt x="9144000" y="0"/>
                  </a:moveTo>
                  <a:lnTo>
                    <a:pt x="1752600" y="0"/>
                  </a:lnTo>
                  <a:lnTo>
                    <a:pt x="0" y="0"/>
                  </a:lnTo>
                  <a:lnTo>
                    <a:pt x="0" y="653948"/>
                  </a:lnTo>
                  <a:lnTo>
                    <a:pt x="1752600" y="653948"/>
                  </a:lnTo>
                  <a:lnTo>
                    <a:pt x="9144000" y="653948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D0D7E8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85027" name="object 9"/>
            <p:cNvSpPr>
              <a:spLocks/>
            </p:cNvSpPr>
            <p:nvPr/>
          </p:nvSpPr>
          <p:spPr bwMode="auto">
            <a:xfrm>
              <a:off x="0" y="3349218"/>
              <a:ext cx="9144000" cy="654050"/>
            </a:xfrm>
            <a:custGeom>
              <a:avLst/>
              <a:gdLst/>
              <a:ahLst/>
              <a:cxnLst>
                <a:cxn ang="0">
                  <a:pos x="9144000" y="0"/>
                </a:cxn>
                <a:cxn ang="0">
                  <a:pos x="1752600" y="0"/>
                </a:cxn>
                <a:cxn ang="0">
                  <a:pos x="0" y="0"/>
                </a:cxn>
                <a:cxn ang="0">
                  <a:pos x="0" y="653948"/>
                </a:cxn>
                <a:cxn ang="0">
                  <a:pos x="1752600" y="653948"/>
                </a:cxn>
                <a:cxn ang="0">
                  <a:pos x="9144000" y="653948"/>
                </a:cxn>
                <a:cxn ang="0">
                  <a:pos x="9144000" y="0"/>
                </a:cxn>
              </a:cxnLst>
              <a:rect l="0" t="0" r="r" b="b"/>
              <a:pathLst>
                <a:path w="9144000" h="654050">
                  <a:moveTo>
                    <a:pt x="9144000" y="0"/>
                  </a:moveTo>
                  <a:lnTo>
                    <a:pt x="1752600" y="0"/>
                  </a:lnTo>
                  <a:lnTo>
                    <a:pt x="0" y="0"/>
                  </a:lnTo>
                  <a:lnTo>
                    <a:pt x="0" y="653948"/>
                  </a:lnTo>
                  <a:lnTo>
                    <a:pt x="1752600" y="653948"/>
                  </a:lnTo>
                  <a:lnTo>
                    <a:pt x="9144000" y="653948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E9ECF4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85028" name="object 10"/>
            <p:cNvSpPr>
              <a:spLocks/>
            </p:cNvSpPr>
            <p:nvPr/>
          </p:nvSpPr>
          <p:spPr bwMode="auto">
            <a:xfrm>
              <a:off x="0" y="4003281"/>
              <a:ext cx="9144000" cy="654050"/>
            </a:xfrm>
            <a:custGeom>
              <a:avLst/>
              <a:gdLst/>
              <a:ahLst/>
              <a:cxnLst>
                <a:cxn ang="0">
                  <a:pos x="9144000" y="0"/>
                </a:cxn>
                <a:cxn ang="0">
                  <a:pos x="1752600" y="0"/>
                </a:cxn>
                <a:cxn ang="0">
                  <a:pos x="0" y="0"/>
                </a:cxn>
                <a:cxn ang="0">
                  <a:pos x="0" y="653935"/>
                </a:cxn>
                <a:cxn ang="0">
                  <a:pos x="1752600" y="653935"/>
                </a:cxn>
                <a:cxn ang="0">
                  <a:pos x="9144000" y="653935"/>
                </a:cxn>
                <a:cxn ang="0">
                  <a:pos x="9144000" y="0"/>
                </a:cxn>
              </a:cxnLst>
              <a:rect l="0" t="0" r="r" b="b"/>
              <a:pathLst>
                <a:path w="9144000" h="654050">
                  <a:moveTo>
                    <a:pt x="9144000" y="0"/>
                  </a:moveTo>
                  <a:lnTo>
                    <a:pt x="1752600" y="0"/>
                  </a:lnTo>
                  <a:lnTo>
                    <a:pt x="0" y="0"/>
                  </a:lnTo>
                  <a:lnTo>
                    <a:pt x="0" y="653935"/>
                  </a:lnTo>
                  <a:lnTo>
                    <a:pt x="1752600" y="653935"/>
                  </a:lnTo>
                  <a:lnTo>
                    <a:pt x="9144000" y="65393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D0D7E8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85029" name="object 11"/>
            <p:cNvSpPr>
              <a:spLocks/>
            </p:cNvSpPr>
            <p:nvPr/>
          </p:nvSpPr>
          <p:spPr bwMode="auto">
            <a:xfrm>
              <a:off x="0" y="4657191"/>
              <a:ext cx="9144000" cy="654050"/>
            </a:xfrm>
            <a:custGeom>
              <a:avLst/>
              <a:gdLst/>
              <a:ahLst/>
              <a:cxnLst>
                <a:cxn ang="0">
                  <a:pos x="9144000" y="0"/>
                </a:cxn>
                <a:cxn ang="0">
                  <a:pos x="1752600" y="0"/>
                </a:cxn>
                <a:cxn ang="0">
                  <a:pos x="0" y="0"/>
                </a:cxn>
                <a:cxn ang="0">
                  <a:pos x="0" y="653948"/>
                </a:cxn>
                <a:cxn ang="0">
                  <a:pos x="1752600" y="653948"/>
                </a:cxn>
                <a:cxn ang="0">
                  <a:pos x="9144000" y="653948"/>
                </a:cxn>
                <a:cxn ang="0">
                  <a:pos x="9144000" y="0"/>
                </a:cxn>
              </a:cxnLst>
              <a:rect l="0" t="0" r="r" b="b"/>
              <a:pathLst>
                <a:path w="9144000" h="654050">
                  <a:moveTo>
                    <a:pt x="9144000" y="0"/>
                  </a:moveTo>
                  <a:lnTo>
                    <a:pt x="1752600" y="0"/>
                  </a:lnTo>
                  <a:lnTo>
                    <a:pt x="0" y="0"/>
                  </a:lnTo>
                  <a:lnTo>
                    <a:pt x="0" y="653948"/>
                  </a:lnTo>
                  <a:lnTo>
                    <a:pt x="1752600" y="653948"/>
                  </a:lnTo>
                  <a:lnTo>
                    <a:pt x="9144000" y="653948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E9ECF4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85030" name="object 12"/>
            <p:cNvSpPr>
              <a:spLocks/>
            </p:cNvSpPr>
            <p:nvPr/>
          </p:nvSpPr>
          <p:spPr bwMode="auto">
            <a:xfrm>
              <a:off x="0" y="5311101"/>
              <a:ext cx="9144000" cy="374015"/>
            </a:xfrm>
            <a:custGeom>
              <a:avLst/>
              <a:gdLst/>
              <a:ahLst/>
              <a:cxnLst>
                <a:cxn ang="0">
                  <a:pos x="9144000" y="0"/>
                </a:cxn>
                <a:cxn ang="0">
                  <a:pos x="1752600" y="0"/>
                </a:cxn>
                <a:cxn ang="0">
                  <a:pos x="0" y="0"/>
                </a:cxn>
                <a:cxn ang="0">
                  <a:pos x="0" y="373684"/>
                </a:cxn>
                <a:cxn ang="0">
                  <a:pos x="1752600" y="373684"/>
                </a:cxn>
                <a:cxn ang="0">
                  <a:pos x="9144000" y="373684"/>
                </a:cxn>
                <a:cxn ang="0">
                  <a:pos x="9144000" y="0"/>
                </a:cxn>
              </a:cxnLst>
              <a:rect l="0" t="0" r="r" b="b"/>
              <a:pathLst>
                <a:path w="9144000" h="374014">
                  <a:moveTo>
                    <a:pt x="9144000" y="0"/>
                  </a:moveTo>
                  <a:lnTo>
                    <a:pt x="1752600" y="0"/>
                  </a:lnTo>
                  <a:lnTo>
                    <a:pt x="0" y="0"/>
                  </a:lnTo>
                  <a:lnTo>
                    <a:pt x="0" y="373684"/>
                  </a:lnTo>
                  <a:lnTo>
                    <a:pt x="1752600" y="373684"/>
                  </a:lnTo>
                  <a:lnTo>
                    <a:pt x="9144000" y="37368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D0D7E8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85031" name="object 13"/>
            <p:cNvSpPr>
              <a:spLocks/>
            </p:cNvSpPr>
            <p:nvPr/>
          </p:nvSpPr>
          <p:spPr bwMode="auto">
            <a:xfrm>
              <a:off x="0" y="5684799"/>
              <a:ext cx="9144000" cy="654050"/>
            </a:xfrm>
            <a:custGeom>
              <a:avLst/>
              <a:gdLst/>
              <a:ahLst/>
              <a:cxnLst>
                <a:cxn ang="0">
                  <a:pos x="9144000" y="0"/>
                </a:cxn>
                <a:cxn ang="0">
                  <a:pos x="1752600" y="0"/>
                </a:cxn>
                <a:cxn ang="0">
                  <a:pos x="0" y="0"/>
                </a:cxn>
                <a:cxn ang="0">
                  <a:pos x="0" y="653935"/>
                </a:cxn>
                <a:cxn ang="0">
                  <a:pos x="1752600" y="653935"/>
                </a:cxn>
                <a:cxn ang="0">
                  <a:pos x="9144000" y="653935"/>
                </a:cxn>
                <a:cxn ang="0">
                  <a:pos x="9144000" y="0"/>
                </a:cxn>
              </a:cxnLst>
              <a:rect l="0" t="0" r="r" b="b"/>
              <a:pathLst>
                <a:path w="9144000" h="654050">
                  <a:moveTo>
                    <a:pt x="9144000" y="0"/>
                  </a:moveTo>
                  <a:lnTo>
                    <a:pt x="1752600" y="0"/>
                  </a:lnTo>
                  <a:lnTo>
                    <a:pt x="0" y="0"/>
                  </a:lnTo>
                  <a:lnTo>
                    <a:pt x="0" y="653935"/>
                  </a:lnTo>
                  <a:lnTo>
                    <a:pt x="1752600" y="653935"/>
                  </a:lnTo>
                  <a:lnTo>
                    <a:pt x="9144000" y="65393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E9ECF4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85032" name="object 14"/>
            <p:cNvSpPr>
              <a:spLocks/>
            </p:cNvSpPr>
            <p:nvPr/>
          </p:nvSpPr>
          <p:spPr bwMode="auto">
            <a:xfrm>
              <a:off x="0" y="6338735"/>
              <a:ext cx="9144000" cy="519430"/>
            </a:xfrm>
            <a:custGeom>
              <a:avLst/>
              <a:gdLst/>
              <a:ahLst/>
              <a:cxnLst>
                <a:cxn ang="0">
                  <a:pos x="9144000" y="0"/>
                </a:cxn>
                <a:cxn ang="0">
                  <a:pos x="1752600" y="0"/>
                </a:cxn>
                <a:cxn ang="0">
                  <a:pos x="0" y="0"/>
                </a:cxn>
                <a:cxn ang="0">
                  <a:pos x="0" y="519264"/>
                </a:cxn>
                <a:cxn ang="0">
                  <a:pos x="1752600" y="519264"/>
                </a:cxn>
                <a:cxn ang="0">
                  <a:pos x="9144000" y="519264"/>
                </a:cxn>
                <a:cxn ang="0">
                  <a:pos x="9144000" y="0"/>
                </a:cxn>
              </a:cxnLst>
              <a:rect l="0" t="0" r="r" b="b"/>
              <a:pathLst>
                <a:path w="9144000" h="519429">
                  <a:moveTo>
                    <a:pt x="9144000" y="0"/>
                  </a:moveTo>
                  <a:lnTo>
                    <a:pt x="1752600" y="0"/>
                  </a:lnTo>
                  <a:lnTo>
                    <a:pt x="0" y="0"/>
                  </a:lnTo>
                  <a:lnTo>
                    <a:pt x="0" y="519264"/>
                  </a:lnTo>
                  <a:lnTo>
                    <a:pt x="1752600" y="519264"/>
                  </a:lnTo>
                  <a:lnTo>
                    <a:pt x="9144000" y="51926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D0D7E8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85033" name="object 15"/>
            <p:cNvSpPr>
              <a:spLocks/>
            </p:cNvSpPr>
            <p:nvPr/>
          </p:nvSpPr>
          <p:spPr bwMode="auto">
            <a:xfrm>
              <a:off x="0" y="0"/>
              <a:ext cx="9144000" cy="6858000"/>
            </a:xfrm>
            <a:custGeom>
              <a:avLst/>
              <a:gdLst/>
              <a:ahLst/>
              <a:cxnLst>
                <a:cxn ang="0">
                  <a:pos x="9137650" y="0"/>
                </a:cxn>
                <a:cxn ang="0">
                  <a:pos x="9137650" y="354596"/>
                </a:cxn>
                <a:cxn ang="0">
                  <a:pos x="1758950" y="6332385"/>
                </a:cxn>
                <a:cxn ang="0">
                  <a:pos x="9137650" y="5691136"/>
                </a:cxn>
                <a:cxn ang="0">
                  <a:pos x="1758950" y="5678436"/>
                </a:cxn>
                <a:cxn ang="0">
                  <a:pos x="9137650" y="5317490"/>
                </a:cxn>
                <a:cxn ang="0">
                  <a:pos x="1758950" y="5304790"/>
                </a:cxn>
                <a:cxn ang="0">
                  <a:pos x="9137650" y="4663567"/>
                </a:cxn>
                <a:cxn ang="0">
                  <a:pos x="1758950" y="4650867"/>
                </a:cxn>
                <a:cxn ang="0">
                  <a:pos x="9137650" y="4009517"/>
                </a:cxn>
                <a:cxn ang="0">
                  <a:pos x="1758950" y="3996817"/>
                </a:cxn>
                <a:cxn ang="0">
                  <a:pos x="9137650" y="3355594"/>
                </a:cxn>
                <a:cxn ang="0">
                  <a:pos x="1758950" y="3342894"/>
                </a:cxn>
                <a:cxn ang="0">
                  <a:pos x="9137650" y="2701671"/>
                </a:cxn>
                <a:cxn ang="0">
                  <a:pos x="1758950" y="2688971"/>
                </a:cxn>
                <a:cxn ang="0">
                  <a:pos x="9137650" y="2047748"/>
                </a:cxn>
                <a:cxn ang="0">
                  <a:pos x="1758950" y="2035048"/>
                </a:cxn>
                <a:cxn ang="0">
                  <a:pos x="9137650" y="1393825"/>
                </a:cxn>
                <a:cxn ang="0">
                  <a:pos x="1758950" y="1381125"/>
                </a:cxn>
                <a:cxn ang="0">
                  <a:pos x="9137650" y="753745"/>
                </a:cxn>
                <a:cxn ang="0">
                  <a:pos x="1758950" y="741045"/>
                </a:cxn>
                <a:cxn ang="0">
                  <a:pos x="9137650" y="392684"/>
                </a:cxn>
                <a:cxn ang="0">
                  <a:pos x="1758950" y="354596"/>
                </a:cxn>
                <a:cxn ang="0">
                  <a:pos x="9137650" y="6350"/>
                </a:cxn>
                <a:cxn ang="0">
                  <a:pos x="1758950" y="0"/>
                </a:cxn>
                <a:cxn ang="0">
                  <a:pos x="1746250" y="6350"/>
                </a:cxn>
                <a:cxn ang="0">
                  <a:pos x="6350" y="6332385"/>
                </a:cxn>
                <a:cxn ang="0">
                  <a:pos x="1746250" y="5691136"/>
                </a:cxn>
                <a:cxn ang="0">
                  <a:pos x="6350" y="5678436"/>
                </a:cxn>
                <a:cxn ang="0">
                  <a:pos x="1746250" y="5317490"/>
                </a:cxn>
                <a:cxn ang="0">
                  <a:pos x="6350" y="5304790"/>
                </a:cxn>
                <a:cxn ang="0">
                  <a:pos x="1746250" y="4663567"/>
                </a:cxn>
                <a:cxn ang="0">
                  <a:pos x="6350" y="4650867"/>
                </a:cxn>
                <a:cxn ang="0">
                  <a:pos x="1746250" y="4009517"/>
                </a:cxn>
                <a:cxn ang="0">
                  <a:pos x="6350" y="3996817"/>
                </a:cxn>
                <a:cxn ang="0">
                  <a:pos x="1746250" y="3355594"/>
                </a:cxn>
                <a:cxn ang="0">
                  <a:pos x="6350" y="3342894"/>
                </a:cxn>
                <a:cxn ang="0">
                  <a:pos x="1746250" y="2701671"/>
                </a:cxn>
                <a:cxn ang="0">
                  <a:pos x="6350" y="2688971"/>
                </a:cxn>
                <a:cxn ang="0">
                  <a:pos x="1746250" y="2047748"/>
                </a:cxn>
                <a:cxn ang="0">
                  <a:pos x="6350" y="2035048"/>
                </a:cxn>
                <a:cxn ang="0">
                  <a:pos x="1746250" y="1393825"/>
                </a:cxn>
                <a:cxn ang="0">
                  <a:pos x="6350" y="1381125"/>
                </a:cxn>
                <a:cxn ang="0">
                  <a:pos x="1746250" y="753745"/>
                </a:cxn>
                <a:cxn ang="0">
                  <a:pos x="6350" y="741045"/>
                </a:cxn>
                <a:cxn ang="0">
                  <a:pos x="1746250" y="392684"/>
                </a:cxn>
                <a:cxn ang="0">
                  <a:pos x="6350" y="354596"/>
                </a:cxn>
                <a:cxn ang="0">
                  <a:pos x="1746250" y="6350"/>
                </a:cxn>
                <a:cxn ang="0">
                  <a:pos x="6350" y="0"/>
                </a:cxn>
                <a:cxn ang="0">
                  <a:pos x="0" y="6350"/>
                </a:cxn>
                <a:cxn ang="0">
                  <a:pos x="6350" y="6858000"/>
                </a:cxn>
                <a:cxn ang="0">
                  <a:pos x="1746250" y="6345085"/>
                </a:cxn>
                <a:cxn ang="0">
                  <a:pos x="1758950" y="6858000"/>
                </a:cxn>
                <a:cxn ang="0">
                  <a:pos x="9137650" y="6345085"/>
                </a:cxn>
                <a:cxn ang="0">
                  <a:pos x="9144000" y="6858000"/>
                </a:cxn>
                <a:cxn ang="0">
                  <a:pos x="9144000" y="0"/>
                </a:cxn>
              </a:cxnLst>
              <a:rect l="0" t="0" r="r" b="b"/>
              <a:pathLst>
                <a:path w="9144000" h="6858000">
                  <a:moveTo>
                    <a:pt x="9144000" y="0"/>
                  </a:moveTo>
                  <a:lnTo>
                    <a:pt x="9137650" y="0"/>
                  </a:lnTo>
                  <a:lnTo>
                    <a:pt x="9137650" y="6350"/>
                  </a:lnTo>
                  <a:lnTo>
                    <a:pt x="9137650" y="354596"/>
                  </a:lnTo>
                  <a:lnTo>
                    <a:pt x="9137650" y="6332385"/>
                  </a:lnTo>
                  <a:lnTo>
                    <a:pt x="1758950" y="6332385"/>
                  </a:lnTo>
                  <a:lnTo>
                    <a:pt x="1758950" y="5691136"/>
                  </a:lnTo>
                  <a:lnTo>
                    <a:pt x="9137650" y="5691136"/>
                  </a:lnTo>
                  <a:lnTo>
                    <a:pt x="9137650" y="5678436"/>
                  </a:lnTo>
                  <a:lnTo>
                    <a:pt x="1758950" y="5678436"/>
                  </a:lnTo>
                  <a:lnTo>
                    <a:pt x="1758950" y="5317490"/>
                  </a:lnTo>
                  <a:lnTo>
                    <a:pt x="9137650" y="5317490"/>
                  </a:lnTo>
                  <a:lnTo>
                    <a:pt x="9137650" y="5304790"/>
                  </a:lnTo>
                  <a:lnTo>
                    <a:pt x="1758950" y="5304790"/>
                  </a:lnTo>
                  <a:lnTo>
                    <a:pt x="1758950" y="4663567"/>
                  </a:lnTo>
                  <a:lnTo>
                    <a:pt x="9137650" y="4663567"/>
                  </a:lnTo>
                  <a:lnTo>
                    <a:pt x="9137650" y="4650867"/>
                  </a:lnTo>
                  <a:lnTo>
                    <a:pt x="1758950" y="4650867"/>
                  </a:lnTo>
                  <a:lnTo>
                    <a:pt x="1758950" y="4009517"/>
                  </a:lnTo>
                  <a:lnTo>
                    <a:pt x="9137650" y="4009517"/>
                  </a:lnTo>
                  <a:lnTo>
                    <a:pt x="9137650" y="3996817"/>
                  </a:lnTo>
                  <a:lnTo>
                    <a:pt x="1758950" y="3996817"/>
                  </a:lnTo>
                  <a:lnTo>
                    <a:pt x="1758950" y="3355594"/>
                  </a:lnTo>
                  <a:lnTo>
                    <a:pt x="9137650" y="3355594"/>
                  </a:lnTo>
                  <a:lnTo>
                    <a:pt x="9137650" y="3342894"/>
                  </a:lnTo>
                  <a:lnTo>
                    <a:pt x="1758950" y="3342894"/>
                  </a:lnTo>
                  <a:lnTo>
                    <a:pt x="1758950" y="2701671"/>
                  </a:lnTo>
                  <a:lnTo>
                    <a:pt x="9137650" y="2701671"/>
                  </a:lnTo>
                  <a:lnTo>
                    <a:pt x="9137650" y="2688971"/>
                  </a:lnTo>
                  <a:lnTo>
                    <a:pt x="1758950" y="2688971"/>
                  </a:lnTo>
                  <a:lnTo>
                    <a:pt x="1758950" y="2047748"/>
                  </a:lnTo>
                  <a:lnTo>
                    <a:pt x="9137650" y="2047748"/>
                  </a:lnTo>
                  <a:lnTo>
                    <a:pt x="9137650" y="2035048"/>
                  </a:lnTo>
                  <a:lnTo>
                    <a:pt x="1758950" y="2035048"/>
                  </a:lnTo>
                  <a:lnTo>
                    <a:pt x="1758950" y="1393825"/>
                  </a:lnTo>
                  <a:lnTo>
                    <a:pt x="9137650" y="1393825"/>
                  </a:lnTo>
                  <a:lnTo>
                    <a:pt x="9137650" y="1381125"/>
                  </a:lnTo>
                  <a:lnTo>
                    <a:pt x="1758950" y="1381125"/>
                  </a:lnTo>
                  <a:lnTo>
                    <a:pt x="1758950" y="753745"/>
                  </a:lnTo>
                  <a:lnTo>
                    <a:pt x="9137650" y="753745"/>
                  </a:lnTo>
                  <a:lnTo>
                    <a:pt x="9137650" y="741045"/>
                  </a:lnTo>
                  <a:lnTo>
                    <a:pt x="1758950" y="741045"/>
                  </a:lnTo>
                  <a:lnTo>
                    <a:pt x="1758950" y="392684"/>
                  </a:lnTo>
                  <a:lnTo>
                    <a:pt x="9137650" y="392684"/>
                  </a:lnTo>
                  <a:lnTo>
                    <a:pt x="9137650" y="354596"/>
                  </a:lnTo>
                  <a:lnTo>
                    <a:pt x="1758950" y="354596"/>
                  </a:lnTo>
                  <a:lnTo>
                    <a:pt x="1758950" y="6350"/>
                  </a:lnTo>
                  <a:lnTo>
                    <a:pt x="9137650" y="6350"/>
                  </a:lnTo>
                  <a:lnTo>
                    <a:pt x="9137650" y="0"/>
                  </a:lnTo>
                  <a:lnTo>
                    <a:pt x="1758950" y="0"/>
                  </a:lnTo>
                  <a:lnTo>
                    <a:pt x="1746250" y="0"/>
                  </a:lnTo>
                  <a:lnTo>
                    <a:pt x="1746250" y="6350"/>
                  </a:lnTo>
                  <a:lnTo>
                    <a:pt x="1746250" y="6332385"/>
                  </a:lnTo>
                  <a:lnTo>
                    <a:pt x="6350" y="6332385"/>
                  </a:lnTo>
                  <a:lnTo>
                    <a:pt x="6350" y="5691136"/>
                  </a:lnTo>
                  <a:lnTo>
                    <a:pt x="1746250" y="5691136"/>
                  </a:lnTo>
                  <a:lnTo>
                    <a:pt x="1746250" y="5678436"/>
                  </a:lnTo>
                  <a:lnTo>
                    <a:pt x="6350" y="5678436"/>
                  </a:lnTo>
                  <a:lnTo>
                    <a:pt x="6350" y="5317490"/>
                  </a:lnTo>
                  <a:lnTo>
                    <a:pt x="1746250" y="5317490"/>
                  </a:lnTo>
                  <a:lnTo>
                    <a:pt x="1746250" y="5304790"/>
                  </a:lnTo>
                  <a:lnTo>
                    <a:pt x="6350" y="5304790"/>
                  </a:lnTo>
                  <a:lnTo>
                    <a:pt x="6350" y="4663567"/>
                  </a:lnTo>
                  <a:lnTo>
                    <a:pt x="1746250" y="4663567"/>
                  </a:lnTo>
                  <a:lnTo>
                    <a:pt x="1746250" y="4650867"/>
                  </a:lnTo>
                  <a:lnTo>
                    <a:pt x="6350" y="4650867"/>
                  </a:lnTo>
                  <a:lnTo>
                    <a:pt x="6350" y="4009517"/>
                  </a:lnTo>
                  <a:lnTo>
                    <a:pt x="1746250" y="4009517"/>
                  </a:lnTo>
                  <a:lnTo>
                    <a:pt x="1746250" y="3996817"/>
                  </a:lnTo>
                  <a:lnTo>
                    <a:pt x="6350" y="3996817"/>
                  </a:lnTo>
                  <a:lnTo>
                    <a:pt x="6350" y="3355594"/>
                  </a:lnTo>
                  <a:lnTo>
                    <a:pt x="1746250" y="3355594"/>
                  </a:lnTo>
                  <a:lnTo>
                    <a:pt x="1746250" y="3342894"/>
                  </a:lnTo>
                  <a:lnTo>
                    <a:pt x="6350" y="3342894"/>
                  </a:lnTo>
                  <a:lnTo>
                    <a:pt x="6350" y="2701671"/>
                  </a:lnTo>
                  <a:lnTo>
                    <a:pt x="1746250" y="2701671"/>
                  </a:lnTo>
                  <a:lnTo>
                    <a:pt x="1746250" y="2688971"/>
                  </a:lnTo>
                  <a:lnTo>
                    <a:pt x="6350" y="2688971"/>
                  </a:lnTo>
                  <a:lnTo>
                    <a:pt x="6350" y="2047748"/>
                  </a:lnTo>
                  <a:lnTo>
                    <a:pt x="1746250" y="2047748"/>
                  </a:lnTo>
                  <a:lnTo>
                    <a:pt x="1746250" y="2035048"/>
                  </a:lnTo>
                  <a:lnTo>
                    <a:pt x="6350" y="2035048"/>
                  </a:lnTo>
                  <a:lnTo>
                    <a:pt x="6350" y="1393825"/>
                  </a:lnTo>
                  <a:lnTo>
                    <a:pt x="1746250" y="1393825"/>
                  </a:lnTo>
                  <a:lnTo>
                    <a:pt x="1746250" y="1381125"/>
                  </a:lnTo>
                  <a:lnTo>
                    <a:pt x="6350" y="1381125"/>
                  </a:lnTo>
                  <a:lnTo>
                    <a:pt x="6350" y="753745"/>
                  </a:lnTo>
                  <a:lnTo>
                    <a:pt x="1746250" y="753745"/>
                  </a:lnTo>
                  <a:lnTo>
                    <a:pt x="1746250" y="741045"/>
                  </a:lnTo>
                  <a:lnTo>
                    <a:pt x="6350" y="741045"/>
                  </a:lnTo>
                  <a:lnTo>
                    <a:pt x="6350" y="392684"/>
                  </a:lnTo>
                  <a:lnTo>
                    <a:pt x="1746250" y="392684"/>
                  </a:lnTo>
                  <a:lnTo>
                    <a:pt x="1746250" y="354596"/>
                  </a:lnTo>
                  <a:lnTo>
                    <a:pt x="6350" y="354596"/>
                  </a:lnTo>
                  <a:lnTo>
                    <a:pt x="6350" y="6350"/>
                  </a:lnTo>
                  <a:lnTo>
                    <a:pt x="1746250" y="6350"/>
                  </a:lnTo>
                  <a:lnTo>
                    <a:pt x="1746250" y="0"/>
                  </a:lnTo>
                  <a:lnTo>
                    <a:pt x="6350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6858000"/>
                  </a:lnTo>
                  <a:lnTo>
                    <a:pt x="6350" y="6858000"/>
                  </a:lnTo>
                  <a:lnTo>
                    <a:pt x="6350" y="6345085"/>
                  </a:lnTo>
                  <a:lnTo>
                    <a:pt x="1746250" y="6345085"/>
                  </a:lnTo>
                  <a:lnTo>
                    <a:pt x="1746250" y="6858000"/>
                  </a:lnTo>
                  <a:lnTo>
                    <a:pt x="1758950" y="6858000"/>
                  </a:lnTo>
                  <a:lnTo>
                    <a:pt x="1758950" y="6345085"/>
                  </a:lnTo>
                  <a:lnTo>
                    <a:pt x="9137650" y="6345085"/>
                  </a:lnTo>
                  <a:lnTo>
                    <a:pt x="9137650" y="6858000"/>
                  </a:lnTo>
                  <a:lnTo>
                    <a:pt x="9144000" y="6858000"/>
                  </a:lnTo>
                  <a:lnTo>
                    <a:pt x="9144000" y="635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9375" y="17463"/>
            <a:ext cx="1444625" cy="290512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b="1" spc="-30" dirty="0">
                <a:latin typeface="Carlito"/>
                <a:cs typeface="Carlito"/>
              </a:rPr>
              <a:t>R</a:t>
            </a:r>
            <a:r>
              <a:rPr b="1" dirty="0">
                <a:latin typeface="Carlito"/>
                <a:cs typeface="Carlito"/>
              </a:rPr>
              <a:t>e</a:t>
            </a:r>
            <a:r>
              <a:rPr b="1" spc="-25" dirty="0">
                <a:latin typeface="Carlito"/>
                <a:cs typeface="Carlito"/>
              </a:rPr>
              <a:t>s</a:t>
            </a:r>
            <a:r>
              <a:rPr b="1" dirty="0">
                <a:latin typeface="Carlito"/>
                <a:cs typeface="Carlito"/>
              </a:rPr>
              <a:t>triction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31975" y="17463"/>
            <a:ext cx="1755775" cy="290512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b="1" spc="-5" dirty="0">
                <a:latin typeface="Carlito"/>
                <a:cs typeface="Carlito"/>
              </a:rPr>
              <a:t>Description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375" y="390525"/>
            <a:ext cx="1444625" cy="290513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pc="-10" dirty="0">
                <a:solidFill>
                  <a:schemeClr val="bg1"/>
                </a:solidFill>
                <a:latin typeface="Carlito"/>
                <a:cs typeface="Carlito"/>
              </a:rPr>
              <a:t>Enumeration</a:t>
            </a:r>
            <a:endParaRPr dirty="0">
              <a:solidFill>
                <a:schemeClr val="bg1"/>
              </a:solidFill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31975" y="390525"/>
            <a:ext cx="4873625" cy="290513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pc="-5" dirty="0">
                <a:solidFill>
                  <a:schemeClr val="bg1"/>
                </a:solidFill>
                <a:latin typeface="Carlito"/>
                <a:cs typeface="Carlito"/>
              </a:rPr>
              <a:t>Defines </a:t>
            </a:r>
            <a:r>
              <a:rPr dirty="0">
                <a:solidFill>
                  <a:schemeClr val="bg1"/>
                </a:solidFill>
                <a:latin typeface="Carlito"/>
                <a:cs typeface="Carlito"/>
              </a:rPr>
              <a:t>a </a:t>
            </a:r>
            <a:r>
              <a:rPr spc="-15" dirty="0">
                <a:solidFill>
                  <a:schemeClr val="bg1"/>
                </a:solidFill>
                <a:latin typeface="Carlito"/>
                <a:cs typeface="Carlito"/>
              </a:rPr>
              <a:t>list </a:t>
            </a:r>
            <a:r>
              <a:rPr spc="-5" dirty="0">
                <a:solidFill>
                  <a:schemeClr val="bg1"/>
                </a:solidFill>
                <a:latin typeface="Carlito"/>
                <a:cs typeface="Carlito"/>
              </a:rPr>
              <a:t>of </a:t>
            </a:r>
            <a:r>
              <a:rPr spc="-10" dirty="0">
                <a:solidFill>
                  <a:schemeClr val="bg1"/>
                </a:solidFill>
                <a:latin typeface="Carlito"/>
                <a:cs typeface="Carlito"/>
              </a:rPr>
              <a:t>values </a:t>
            </a:r>
            <a:r>
              <a:rPr spc="-15" dirty="0">
                <a:solidFill>
                  <a:schemeClr val="bg1"/>
                </a:solidFill>
                <a:latin typeface="Carlito"/>
                <a:cs typeface="Carlito"/>
              </a:rPr>
              <a:t>for </a:t>
            </a:r>
            <a:r>
              <a:rPr dirty="0">
                <a:solidFill>
                  <a:schemeClr val="bg1"/>
                </a:solidFill>
                <a:latin typeface="Carlito"/>
                <a:cs typeface="Carlito"/>
              </a:rPr>
              <a:t>an</a:t>
            </a:r>
            <a:r>
              <a:rPr lang="en-IN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pc="-5" dirty="0">
                <a:solidFill>
                  <a:schemeClr val="bg1"/>
                </a:solidFill>
                <a:latin typeface="Carlito"/>
                <a:cs typeface="Carlito"/>
              </a:rPr>
              <a:t>element</a:t>
            </a:r>
            <a:endParaRPr dirty="0">
              <a:solidFill>
                <a:schemeClr val="bg1"/>
              </a:solidFill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9375" y="765175"/>
            <a:ext cx="1246188" cy="290513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pc="-5" dirty="0">
                <a:solidFill>
                  <a:schemeClr val="bg1"/>
                </a:solidFill>
                <a:latin typeface="Carlito"/>
                <a:cs typeface="Carlito"/>
              </a:rPr>
              <a:t>Le</a:t>
            </a:r>
            <a:r>
              <a:rPr dirty="0">
                <a:solidFill>
                  <a:schemeClr val="bg1"/>
                </a:solidFill>
                <a:latin typeface="Carlito"/>
                <a:cs typeface="Carlito"/>
              </a:rPr>
              <a:t>n</a:t>
            </a:r>
            <a:r>
              <a:rPr spc="-20" dirty="0">
                <a:solidFill>
                  <a:schemeClr val="bg1"/>
                </a:solidFill>
                <a:latin typeface="Carlito"/>
                <a:cs typeface="Carlito"/>
              </a:rPr>
              <a:t>g</a:t>
            </a:r>
            <a:r>
              <a:rPr dirty="0">
                <a:solidFill>
                  <a:schemeClr val="bg1"/>
                </a:solidFill>
                <a:latin typeface="Carlito"/>
                <a:cs typeface="Carlito"/>
              </a:rPr>
              <a:t>th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831975" y="765175"/>
            <a:ext cx="7180263" cy="566738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>
                <a:solidFill>
                  <a:schemeClr val="bg1"/>
                </a:solidFill>
                <a:latin typeface="Carlito"/>
                <a:ea typeface="Carlito"/>
                <a:cs typeface="Carlito"/>
              </a:rPr>
              <a:t>Defines the exact number of characters or list elements that are allowed. The  value of this length must equal to or greater than zero.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79375" y="1404938"/>
            <a:ext cx="1597025" cy="290512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pc="-10" dirty="0">
                <a:solidFill>
                  <a:schemeClr val="bg1"/>
                </a:solidFill>
                <a:latin typeface="Carlito"/>
                <a:cs typeface="Carlito"/>
              </a:rPr>
              <a:t>maxExclusive</a:t>
            </a:r>
            <a:endParaRPr dirty="0">
              <a:solidFill>
                <a:schemeClr val="bg1"/>
              </a:solidFill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31975" y="1404938"/>
            <a:ext cx="7312025" cy="56673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pc="-10" dirty="0">
                <a:solidFill>
                  <a:schemeClr val="bg1"/>
                </a:solidFill>
                <a:latin typeface="Carlito"/>
                <a:cs typeface="Carlito"/>
              </a:rPr>
              <a:t>Defines </a:t>
            </a:r>
            <a:r>
              <a:rPr dirty="0">
                <a:solidFill>
                  <a:schemeClr val="bg1"/>
                </a:solidFill>
                <a:latin typeface="Carlito"/>
                <a:cs typeface="Carlito"/>
              </a:rPr>
              <a:t>the </a:t>
            </a:r>
            <a:r>
              <a:rPr spc="-5" dirty="0">
                <a:solidFill>
                  <a:schemeClr val="bg1"/>
                </a:solidFill>
                <a:latin typeface="Carlito"/>
                <a:cs typeface="Carlito"/>
              </a:rPr>
              <a:t>upper limit </a:t>
            </a:r>
            <a:r>
              <a:rPr spc="-15" dirty="0">
                <a:solidFill>
                  <a:schemeClr val="bg1"/>
                </a:solidFill>
                <a:latin typeface="Carlito"/>
                <a:cs typeface="Carlito"/>
              </a:rPr>
              <a:t>for </a:t>
            </a:r>
            <a:r>
              <a:rPr spc="-5" dirty="0">
                <a:solidFill>
                  <a:schemeClr val="bg1"/>
                </a:solidFill>
                <a:latin typeface="Carlito"/>
                <a:cs typeface="Carlito"/>
              </a:rPr>
              <a:t>numeric values (the value must be </a:t>
            </a:r>
            <a:r>
              <a:rPr dirty="0">
                <a:solidFill>
                  <a:schemeClr val="bg1"/>
                </a:solidFill>
                <a:latin typeface="Carlito"/>
                <a:cs typeface="Carlito"/>
              </a:rPr>
              <a:t>less than</a:t>
            </a:r>
            <a:r>
              <a:rPr spc="140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pc="-5" dirty="0">
                <a:solidFill>
                  <a:schemeClr val="bg1"/>
                </a:solidFill>
                <a:latin typeface="Carlito"/>
                <a:cs typeface="Carlito"/>
              </a:rPr>
              <a:t>this</a:t>
            </a:r>
            <a:r>
              <a:rPr lang="en-IN" spc="-5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pc="-10" dirty="0">
                <a:solidFill>
                  <a:schemeClr val="bg1"/>
                </a:solidFill>
                <a:latin typeface="Carlito"/>
                <a:cs typeface="Carlito"/>
              </a:rPr>
              <a:t>value)</a:t>
            </a:r>
            <a:endParaRPr dirty="0">
              <a:solidFill>
                <a:schemeClr val="bg1"/>
              </a:solidFill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375" y="2058988"/>
            <a:ext cx="1597025" cy="290512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dirty="0">
                <a:solidFill>
                  <a:schemeClr val="bg1"/>
                </a:solidFill>
                <a:latin typeface="Carlito"/>
                <a:cs typeface="Carlito"/>
              </a:rPr>
              <a:t>m</a:t>
            </a:r>
            <a:r>
              <a:rPr spc="-10" dirty="0">
                <a:solidFill>
                  <a:schemeClr val="bg1"/>
                </a:solidFill>
                <a:latin typeface="Carlito"/>
                <a:cs typeface="Carlito"/>
              </a:rPr>
              <a:t>a</a:t>
            </a:r>
            <a:r>
              <a:rPr spc="-5" dirty="0">
                <a:solidFill>
                  <a:schemeClr val="bg1"/>
                </a:solidFill>
                <a:latin typeface="Carlito"/>
                <a:cs typeface="Carlito"/>
              </a:rPr>
              <a:t>xI</a:t>
            </a:r>
            <a:r>
              <a:rPr dirty="0">
                <a:solidFill>
                  <a:schemeClr val="bg1"/>
                </a:solidFill>
                <a:latin typeface="Carlito"/>
                <a:cs typeface="Carlito"/>
              </a:rPr>
              <a:t>n</a:t>
            </a:r>
            <a:r>
              <a:rPr spc="-10" dirty="0">
                <a:solidFill>
                  <a:schemeClr val="bg1"/>
                </a:solidFill>
                <a:latin typeface="Carlito"/>
                <a:cs typeface="Carlito"/>
              </a:rPr>
              <a:t>c</a:t>
            </a:r>
            <a:r>
              <a:rPr spc="-5" dirty="0">
                <a:solidFill>
                  <a:schemeClr val="bg1"/>
                </a:solidFill>
                <a:latin typeface="Carlito"/>
                <a:cs typeface="Carlito"/>
              </a:rPr>
              <a:t>lu</a:t>
            </a:r>
            <a:r>
              <a:rPr dirty="0">
                <a:solidFill>
                  <a:schemeClr val="bg1"/>
                </a:solidFill>
                <a:latin typeface="Carlito"/>
                <a:cs typeface="Carlito"/>
              </a:rPr>
              <a:t>s</a:t>
            </a:r>
            <a:r>
              <a:rPr spc="-5" dirty="0">
                <a:solidFill>
                  <a:schemeClr val="bg1"/>
                </a:solidFill>
                <a:latin typeface="Carlito"/>
                <a:cs typeface="Carlito"/>
              </a:rPr>
              <a:t>i</a:t>
            </a:r>
            <a:r>
              <a:rPr spc="-10" dirty="0">
                <a:solidFill>
                  <a:schemeClr val="bg1"/>
                </a:solidFill>
                <a:latin typeface="Carlito"/>
                <a:cs typeface="Carlito"/>
              </a:rPr>
              <a:t>v</a:t>
            </a:r>
            <a:r>
              <a:rPr dirty="0">
                <a:solidFill>
                  <a:schemeClr val="bg1"/>
                </a:solidFill>
                <a:latin typeface="Carlito"/>
                <a:cs typeface="Carlito"/>
              </a:rPr>
              <a:t>e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831975" y="2058988"/>
            <a:ext cx="7158038" cy="56673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>
                <a:solidFill>
                  <a:schemeClr val="bg1"/>
                </a:solidFill>
                <a:latin typeface="Carlito"/>
                <a:ea typeface="Carlito"/>
                <a:cs typeface="Carlito"/>
              </a:rPr>
              <a:t>defines the upper limit for numeric values (the value must be greater than or  equal to this value)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79375" y="2713038"/>
            <a:ext cx="1444625" cy="290512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dirty="0">
                <a:solidFill>
                  <a:schemeClr val="bg1"/>
                </a:solidFill>
                <a:latin typeface="Carlito"/>
                <a:cs typeface="Carlito"/>
              </a:rPr>
              <a:t>m</a:t>
            </a:r>
            <a:r>
              <a:rPr spc="-10" dirty="0">
                <a:solidFill>
                  <a:schemeClr val="bg1"/>
                </a:solidFill>
                <a:latin typeface="Carlito"/>
                <a:cs typeface="Carlito"/>
              </a:rPr>
              <a:t>a</a:t>
            </a:r>
            <a:r>
              <a:rPr spc="-5" dirty="0">
                <a:solidFill>
                  <a:schemeClr val="bg1"/>
                </a:solidFill>
                <a:latin typeface="Carlito"/>
                <a:cs typeface="Carlito"/>
              </a:rPr>
              <a:t>xLe</a:t>
            </a:r>
            <a:r>
              <a:rPr spc="5" dirty="0">
                <a:solidFill>
                  <a:schemeClr val="bg1"/>
                </a:solidFill>
                <a:latin typeface="Carlito"/>
                <a:cs typeface="Carlito"/>
              </a:rPr>
              <a:t>n</a:t>
            </a:r>
            <a:r>
              <a:rPr spc="-20" dirty="0">
                <a:solidFill>
                  <a:schemeClr val="bg1"/>
                </a:solidFill>
                <a:latin typeface="Carlito"/>
                <a:cs typeface="Carlito"/>
              </a:rPr>
              <a:t>g</a:t>
            </a:r>
            <a:r>
              <a:rPr dirty="0">
                <a:solidFill>
                  <a:schemeClr val="bg1"/>
                </a:solidFill>
                <a:latin typeface="Carlito"/>
                <a:cs typeface="Carlito"/>
              </a:rPr>
              <a:t>th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831975" y="2713038"/>
            <a:ext cx="6711950" cy="56673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>
                <a:solidFill>
                  <a:schemeClr val="bg1"/>
                </a:solidFill>
                <a:latin typeface="Carlito"/>
                <a:ea typeface="Carlito"/>
                <a:cs typeface="Carlito"/>
              </a:rPr>
              <a:t>Defines the maximum number of characters or list items that is allowed.  Must be equal to or greater than zero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79375" y="3367088"/>
            <a:ext cx="1444625" cy="290512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pc="-10" dirty="0">
                <a:solidFill>
                  <a:schemeClr val="bg1"/>
                </a:solidFill>
                <a:latin typeface="Carlito"/>
                <a:cs typeface="Carlito"/>
              </a:rPr>
              <a:t>minExclusive</a:t>
            </a:r>
            <a:endParaRPr dirty="0">
              <a:solidFill>
                <a:schemeClr val="bg1"/>
              </a:solidFill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831975" y="3367088"/>
            <a:ext cx="6900863" cy="56673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>
                <a:solidFill>
                  <a:schemeClr val="bg1"/>
                </a:solidFill>
                <a:latin typeface="Carlito"/>
                <a:ea typeface="Carlito"/>
                <a:cs typeface="Carlito"/>
              </a:rPr>
              <a:t>Defines the lower limit for numeric values (the value must be greater than  this value)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79375" y="4022725"/>
            <a:ext cx="1597025" cy="288925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pc="-5" dirty="0">
                <a:solidFill>
                  <a:schemeClr val="bg1"/>
                </a:solidFill>
                <a:latin typeface="Carlito"/>
                <a:cs typeface="Carlito"/>
              </a:rPr>
              <a:t>minInclusive</a:t>
            </a:r>
            <a:endParaRPr dirty="0">
              <a:solidFill>
                <a:schemeClr val="bg1"/>
              </a:solidFill>
              <a:latin typeface="Carlito"/>
              <a:cs typeface="Carlit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831975" y="4022725"/>
            <a:ext cx="7185025" cy="566738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>
                <a:solidFill>
                  <a:schemeClr val="bg1"/>
                </a:solidFill>
                <a:latin typeface="Carlito"/>
                <a:ea typeface="Carlito"/>
                <a:cs typeface="Carlito"/>
              </a:rPr>
              <a:t>defines the lower limit for numeric values (the value must be greater than or  equal to this value)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79375" y="4676775"/>
            <a:ext cx="1246188" cy="288925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dirty="0">
                <a:solidFill>
                  <a:schemeClr val="bg1"/>
                </a:solidFill>
                <a:latin typeface="Carlito"/>
                <a:cs typeface="Carlito"/>
              </a:rPr>
              <a:t>minLen</a:t>
            </a:r>
            <a:r>
              <a:rPr spc="-20" dirty="0">
                <a:solidFill>
                  <a:schemeClr val="bg1"/>
                </a:solidFill>
                <a:latin typeface="Carlito"/>
                <a:cs typeface="Carlito"/>
              </a:rPr>
              <a:t>g</a:t>
            </a:r>
            <a:r>
              <a:rPr dirty="0">
                <a:solidFill>
                  <a:schemeClr val="bg1"/>
                </a:solidFill>
                <a:latin typeface="Carlito"/>
                <a:cs typeface="Carlito"/>
              </a:rPr>
              <a:t>th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1831975" y="4676775"/>
            <a:ext cx="6872288" cy="566738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>
                <a:solidFill>
                  <a:schemeClr val="bg1"/>
                </a:solidFill>
                <a:latin typeface="Carlito"/>
                <a:ea typeface="Carlito"/>
                <a:cs typeface="Carlito"/>
              </a:rPr>
              <a:t>Defines the minimum number of characters or list items allowed. Must be  equal to or greater than zero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79375" y="5330825"/>
            <a:ext cx="973138" cy="288925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pc="-45" dirty="0">
                <a:solidFill>
                  <a:schemeClr val="bg1"/>
                </a:solidFill>
                <a:latin typeface="Carlito"/>
                <a:cs typeface="Carlito"/>
              </a:rPr>
              <a:t>P</a:t>
            </a:r>
            <a:r>
              <a:rPr spc="-15" dirty="0">
                <a:solidFill>
                  <a:schemeClr val="bg1"/>
                </a:solidFill>
                <a:latin typeface="Carlito"/>
                <a:cs typeface="Carlito"/>
              </a:rPr>
              <a:t>a</a:t>
            </a:r>
            <a:r>
              <a:rPr spc="-30" dirty="0">
                <a:solidFill>
                  <a:schemeClr val="bg1"/>
                </a:solidFill>
                <a:latin typeface="Carlito"/>
                <a:cs typeface="Carlito"/>
              </a:rPr>
              <a:t>tt</a:t>
            </a:r>
            <a:r>
              <a:rPr dirty="0">
                <a:solidFill>
                  <a:schemeClr val="bg1"/>
                </a:solidFill>
                <a:latin typeface="Carlito"/>
                <a:cs typeface="Carlito"/>
              </a:rPr>
              <a:t>ern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1831975" y="5330825"/>
            <a:ext cx="6900863" cy="288925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pc="-10" dirty="0">
                <a:solidFill>
                  <a:schemeClr val="bg1"/>
                </a:solidFill>
                <a:latin typeface="Carlito"/>
                <a:cs typeface="Carlito"/>
              </a:rPr>
              <a:t>Defines </a:t>
            </a:r>
            <a:r>
              <a:rPr dirty="0">
                <a:solidFill>
                  <a:schemeClr val="bg1"/>
                </a:solidFill>
                <a:latin typeface="Carlito"/>
                <a:cs typeface="Carlito"/>
              </a:rPr>
              <a:t>the </a:t>
            </a:r>
            <a:r>
              <a:rPr spc="-15" dirty="0">
                <a:solidFill>
                  <a:schemeClr val="bg1"/>
                </a:solidFill>
                <a:latin typeface="Carlito"/>
                <a:cs typeface="Carlito"/>
              </a:rPr>
              <a:t>exact </a:t>
            </a:r>
            <a:r>
              <a:rPr spc="-5" dirty="0">
                <a:solidFill>
                  <a:schemeClr val="bg1"/>
                </a:solidFill>
                <a:latin typeface="Carlito"/>
                <a:cs typeface="Carlito"/>
              </a:rPr>
              <a:t>sequence of </a:t>
            </a:r>
            <a:r>
              <a:rPr spc="-15" dirty="0">
                <a:solidFill>
                  <a:schemeClr val="bg1"/>
                </a:solidFill>
                <a:latin typeface="Carlito"/>
                <a:cs typeface="Carlito"/>
              </a:rPr>
              <a:t>characters </a:t>
            </a:r>
            <a:r>
              <a:rPr spc="-5" dirty="0">
                <a:solidFill>
                  <a:schemeClr val="bg1"/>
                </a:solidFill>
                <a:latin typeface="Carlito"/>
                <a:cs typeface="Carlito"/>
              </a:rPr>
              <a:t>that </a:t>
            </a:r>
            <a:r>
              <a:rPr spc="-10" dirty="0">
                <a:solidFill>
                  <a:schemeClr val="bg1"/>
                </a:solidFill>
                <a:latin typeface="Carlito"/>
                <a:cs typeface="Carlito"/>
              </a:rPr>
              <a:t>are</a:t>
            </a:r>
            <a:r>
              <a:rPr spc="110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pc="-5" dirty="0">
                <a:solidFill>
                  <a:schemeClr val="bg1"/>
                </a:solidFill>
                <a:latin typeface="Carlito"/>
                <a:cs typeface="Carlito"/>
              </a:rPr>
              <a:t>acceptable</a:t>
            </a:r>
            <a:endParaRPr dirty="0">
              <a:solidFill>
                <a:schemeClr val="bg1"/>
              </a:solidFill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9375" y="5703888"/>
            <a:ext cx="1444625" cy="290512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dirty="0">
                <a:solidFill>
                  <a:schemeClr val="bg1"/>
                </a:solidFill>
                <a:latin typeface="Carlito"/>
                <a:cs typeface="Carlito"/>
              </a:rPr>
              <a:t>wh</a:t>
            </a:r>
            <a:r>
              <a:rPr spc="-10" dirty="0">
                <a:solidFill>
                  <a:schemeClr val="bg1"/>
                </a:solidFill>
                <a:latin typeface="Carlito"/>
                <a:cs typeface="Carlito"/>
              </a:rPr>
              <a:t>i</a:t>
            </a:r>
            <a:r>
              <a:rPr spc="-30" dirty="0">
                <a:solidFill>
                  <a:schemeClr val="bg1"/>
                </a:solidFill>
                <a:latin typeface="Carlito"/>
                <a:cs typeface="Carlito"/>
              </a:rPr>
              <a:t>t</a:t>
            </a:r>
            <a:r>
              <a:rPr dirty="0">
                <a:solidFill>
                  <a:schemeClr val="bg1"/>
                </a:solidFill>
                <a:latin typeface="Carlito"/>
                <a:cs typeface="Carlito"/>
              </a:rPr>
              <a:t>eS</a:t>
            </a:r>
            <a:r>
              <a:rPr spc="5" dirty="0">
                <a:solidFill>
                  <a:schemeClr val="bg1"/>
                </a:solidFill>
                <a:latin typeface="Carlito"/>
                <a:cs typeface="Carlito"/>
              </a:rPr>
              <a:t>p</a:t>
            </a:r>
            <a:r>
              <a:rPr dirty="0">
                <a:solidFill>
                  <a:schemeClr val="bg1"/>
                </a:solidFill>
                <a:latin typeface="Carlito"/>
                <a:cs typeface="Carlito"/>
              </a:rPr>
              <a:t>ace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1831975" y="5703888"/>
            <a:ext cx="6834188" cy="56673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>
                <a:solidFill>
                  <a:schemeClr val="bg1"/>
                </a:solidFill>
                <a:latin typeface="Carlito"/>
                <a:ea typeface="Carlito"/>
                <a:cs typeface="Carlito"/>
              </a:rPr>
              <a:t>Defines how white space (line feeds, tabs, spaces, and carriage returns) is  handled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79375" y="6357938"/>
            <a:ext cx="1444625" cy="290512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pc="-10" dirty="0">
                <a:solidFill>
                  <a:schemeClr val="bg1"/>
                </a:solidFill>
                <a:latin typeface="Carlito"/>
                <a:cs typeface="Carlito"/>
              </a:rPr>
              <a:t>totalDigits</a:t>
            </a:r>
            <a:endParaRPr dirty="0">
              <a:solidFill>
                <a:schemeClr val="bg1"/>
              </a:solidFill>
              <a:latin typeface="Carlito"/>
              <a:cs typeface="Carlito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831975" y="6357938"/>
            <a:ext cx="6521450" cy="56673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pc="-10" dirty="0">
                <a:solidFill>
                  <a:schemeClr val="bg1"/>
                </a:solidFill>
                <a:latin typeface="Carlito"/>
                <a:cs typeface="Carlito"/>
              </a:rPr>
              <a:t>Defines </a:t>
            </a:r>
            <a:r>
              <a:rPr dirty="0">
                <a:solidFill>
                  <a:schemeClr val="bg1"/>
                </a:solidFill>
                <a:latin typeface="Carlito"/>
                <a:cs typeface="Carlito"/>
              </a:rPr>
              <a:t>the </a:t>
            </a:r>
            <a:r>
              <a:rPr spc="-15" dirty="0">
                <a:solidFill>
                  <a:schemeClr val="bg1"/>
                </a:solidFill>
                <a:latin typeface="Carlito"/>
                <a:cs typeface="Carlito"/>
              </a:rPr>
              <a:t>exact </a:t>
            </a:r>
            <a:r>
              <a:rPr dirty="0">
                <a:solidFill>
                  <a:schemeClr val="bg1"/>
                </a:solidFill>
                <a:latin typeface="Carlito"/>
                <a:cs typeface="Carlito"/>
              </a:rPr>
              <a:t>number </a:t>
            </a:r>
            <a:r>
              <a:rPr spc="-5" dirty="0">
                <a:solidFill>
                  <a:schemeClr val="bg1"/>
                </a:solidFill>
                <a:latin typeface="Carlito"/>
                <a:cs typeface="Carlito"/>
              </a:rPr>
              <a:t>of digits allowed. Must be </a:t>
            </a:r>
            <a:r>
              <a:rPr spc="-10" dirty="0">
                <a:solidFill>
                  <a:schemeClr val="bg1"/>
                </a:solidFill>
                <a:latin typeface="Carlito"/>
                <a:cs typeface="Carlito"/>
              </a:rPr>
              <a:t>greater </a:t>
            </a:r>
            <a:r>
              <a:rPr dirty="0">
                <a:solidFill>
                  <a:schemeClr val="bg1"/>
                </a:solidFill>
                <a:latin typeface="Carlito"/>
                <a:cs typeface="Carlito"/>
              </a:rPr>
              <a:t>than</a:t>
            </a:r>
            <a:r>
              <a:rPr spc="80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pc="-20" dirty="0">
                <a:solidFill>
                  <a:schemeClr val="bg1"/>
                </a:solidFill>
                <a:latin typeface="Carlito"/>
                <a:cs typeface="Carlito"/>
              </a:rPr>
              <a:t>zero</a:t>
            </a:r>
            <a:endParaRPr>
              <a:solidFill>
                <a:schemeClr val="bg1"/>
              </a:solidFill>
              <a:latin typeface="Carlito"/>
              <a:cs typeface="Carlito"/>
            </a:endParaRPr>
          </a:p>
        </p:txBody>
      </p:sp>
      <p:sp>
        <p:nvSpPr>
          <p:cNvPr id="41" name="Footer Placeholder 4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 Shridevi.S, VIT</a:t>
            </a:r>
          </a:p>
        </p:txBody>
      </p:sp>
      <p:sp>
        <p:nvSpPr>
          <p:cNvPr id="85020" name="Slide Number Placeholder 4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D5F5BAC-4EB9-4D74-912B-C73228F8ED35}" type="slidenum">
              <a:rPr lang="en-US" smtClean="0">
                <a:latin typeface="Arial" pitchFamily="34" charset="0"/>
              </a:rPr>
              <a:pPr/>
              <a:t>22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195263"/>
            <a:ext cx="6324600" cy="566737"/>
          </a:xfrm>
        </p:spPr>
        <p:txBody>
          <a:bodyPr wrap="square" lIns="0" tIns="13335" rIns="0" bIns="0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spc="-5" dirty="0"/>
              <a:t>Simple </a:t>
            </a:r>
            <a:r>
              <a:rPr spc="-50" dirty="0"/>
              <a:t>Type </a:t>
            </a:r>
            <a:r>
              <a:rPr dirty="0"/>
              <a:t>-</a:t>
            </a:r>
            <a:r>
              <a:rPr spc="30" dirty="0"/>
              <a:t> </a:t>
            </a:r>
            <a:r>
              <a:rPr spc="-1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762000"/>
            <a:ext cx="8450263" cy="4737100"/>
          </a:xfrm>
          <a:prstGeom prst="rect">
            <a:avLst/>
          </a:prstGeom>
        </p:spPr>
        <p:txBody>
          <a:bodyPr lIns="0" tIns="114300" rIns="0" bIns="0">
            <a:spAutoFit/>
          </a:bodyPr>
          <a:lstStyle/>
          <a:p>
            <a:pPr marL="355600" indent="-342900">
              <a:spcBef>
                <a:spcPts val="900"/>
              </a:spcBef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Carlito"/>
                <a:cs typeface="Carlito"/>
              </a:rPr>
              <a:t>Simple</a:t>
            </a:r>
            <a:r>
              <a:rPr sz="3200" spc="2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element</a:t>
            </a:r>
            <a:endParaRPr sz="3200" dirty="0">
              <a:latin typeface="Carlito"/>
              <a:cs typeface="Carlito"/>
            </a:endParaRPr>
          </a:p>
          <a:p>
            <a:pPr marL="469900">
              <a:spcBef>
                <a:spcPts val="690"/>
              </a:spcBef>
              <a:defRPr/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15" dirty="0">
                <a:latin typeface="Carlito"/>
                <a:cs typeface="Carlito"/>
              </a:rPr>
              <a:t>restriction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simple element</a:t>
            </a:r>
            <a:r>
              <a:rPr sz="2800" spc="35" dirty="0">
                <a:latin typeface="Carlito"/>
                <a:cs typeface="Carlito"/>
              </a:rPr>
              <a:t> </a:t>
            </a:r>
            <a:r>
              <a:rPr sz="2800" spc="-60" dirty="0">
                <a:latin typeface="Carlito"/>
                <a:cs typeface="Carlito"/>
              </a:rPr>
              <a:t>“age”.</a:t>
            </a:r>
            <a:endParaRPr sz="2800" dirty="0">
              <a:latin typeface="Carlito"/>
              <a:cs typeface="Carlito"/>
            </a:endParaRPr>
          </a:p>
          <a:p>
            <a:pPr marL="12700">
              <a:spcBef>
                <a:spcPts val="675"/>
              </a:spcBef>
              <a:defRPr/>
            </a:pPr>
            <a:r>
              <a:rPr sz="2800" spc="-10" dirty="0">
                <a:latin typeface="Carlito"/>
                <a:cs typeface="Carlito"/>
              </a:rPr>
              <a:t>&lt;xs:element</a:t>
            </a:r>
            <a:r>
              <a:rPr sz="2800" spc="2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name="age"&gt;</a:t>
            </a:r>
            <a:endParaRPr sz="2800" dirty="0">
              <a:latin typeface="Carlito"/>
              <a:cs typeface="Carlito"/>
            </a:endParaRPr>
          </a:p>
          <a:p>
            <a:pPr marL="927100">
              <a:spcBef>
                <a:spcPts val="670"/>
              </a:spcBef>
              <a:defRPr/>
            </a:pPr>
            <a:r>
              <a:rPr sz="2800" spc="-20" dirty="0">
                <a:latin typeface="Carlito"/>
                <a:cs typeface="Carlito"/>
              </a:rPr>
              <a:t>&lt;xs:simpleType&gt;</a:t>
            </a:r>
            <a:endParaRPr sz="2800" dirty="0">
              <a:latin typeface="Carlito"/>
              <a:cs typeface="Carlito"/>
            </a:endParaRPr>
          </a:p>
          <a:p>
            <a:pPr marL="1841500">
              <a:spcBef>
                <a:spcPts val="675"/>
              </a:spcBef>
              <a:defRPr/>
            </a:pPr>
            <a:r>
              <a:rPr sz="2800" spc="-15" dirty="0">
                <a:latin typeface="Carlito"/>
                <a:cs typeface="Carlito"/>
              </a:rPr>
              <a:t>&lt;xs:restriction</a:t>
            </a:r>
            <a:r>
              <a:rPr sz="2800" spc="4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base="xs:integer"&gt;</a:t>
            </a:r>
            <a:endParaRPr sz="2800" dirty="0">
              <a:latin typeface="Carlito"/>
              <a:cs typeface="Carlito"/>
            </a:endParaRPr>
          </a:p>
          <a:p>
            <a:pPr marL="2756535">
              <a:spcBef>
                <a:spcPts val="670"/>
              </a:spcBef>
              <a:defRPr/>
            </a:pPr>
            <a:r>
              <a:rPr sz="2800" spc="-10" dirty="0">
                <a:latin typeface="Carlito"/>
                <a:cs typeface="Carlito"/>
              </a:rPr>
              <a:t>&lt;xs:minInclusive</a:t>
            </a:r>
            <a:r>
              <a:rPr sz="2800" spc="5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value="18"/&gt;</a:t>
            </a:r>
            <a:endParaRPr sz="2800" dirty="0">
              <a:latin typeface="Carlito"/>
              <a:cs typeface="Carlito"/>
            </a:endParaRPr>
          </a:p>
          <a:p>
            <a:pPr marL="2756535">
              <a:defRPr/>
            </a:pPr>
            <a:r>
              <a:rPr sz="2800" spc="-15" dirty="0">
                <a:latin typeface="Carlito"/>
                <a:cs typeface="Carlito"/>
              </a:rPr>
              <a:t>&lt;xs:maxInclusive</a:t>
            </a:r>
            <a:r>
              <a:rPr sz="2800" spc="3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value="58"/&gt;</a:t>
            </a:r>
            <a:endParaRPr sz="2800" dirty="0">
              <a:latin typeface="Carlito"/>
              <a:cs typeface="Carlito"/>
            </a:endParaRPr>
          </a:p>
          <a:p>
            <a:pPr marL="1841500">
              <a:spcBef>
                <a:spcPts val="5"/>
              </a:spcBef>
              <a:defRPr/>
            </a:pPr>
            <a:r>
              <a:rPr sz="2800" spc="-10" dirty="0">
                <a:latin typeface="Carlito"/>
                <a:cs typeface="Carlito"/>
              </a:rPr>
              <a:t>&lt;/xs:restriction&gt;</a:t>
            </a:r>
            <a:endParaRPr sz="2800" dirty="0">
              <a:latin typeface="Carlito"/>
              <a:cs typeface="Carlito"/>
            </a:endParaRPr>
          </a:p>
          <a:p>
            <a:pPr marL="927100">
              <a:spcBef>
                <a:spcPts val="670"/>
              </a:spcBef>
              <a:defRPr/>
            </a:pPr>
            <a:r>
              <a:rPr sz="2800" spc="-15" dirty="0">
                <a:latin typeface="Carlito"/>
                <a:cs typeface="Carlito"/>
              </a:rPr>
              <a:t>&lt;/</a:t>
            </a:r>
            <a:r>
              <a:rPr sz="2800" spc="-15" dirty="0" err="1">
                <a:latin typeface="Carlito"/>
                <a:cs typeface="Carlito"/>
              </a:rPr>
              <a:t>xs:simpleType</a:t>
            </a:r>
            <a:r>
              <a:rPr sz="2800" spc="-15" dirty="0">
                <a:latin typeface="Carlito"/>
                <a:cs typeface="Carlito"/>
              </a:rPr>
              <a:t>&gt;</a:t>
            </a:r>
            <a:r>
              <a:rPr sz="2800" spc="-10" dirty="0">
                <a:latin typeface="Carlito"/>
                <a:cs typeface="Carlito"/>
              </a:rPr>
              <a:t>&lt;/xs:element&gt;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86021" name="Slide Number Placeholder 4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2D70B46-D905-440C-A5DE-C7B3B4358830}" type="slidenum">
              <a:rPr lang="en-US" smtClean="0">
                <a:latin typeface="Arial" pitchFamily="34" charset="0"/>
              </a:rPr>
              <a:pPr/>
              <a:t>23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457200" y="6324600"/>
            <a:ext cx="548005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b="1" kern="1200" cap="none" spc="60" baseline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Dr Shridevi.S, VIT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590550"/>
            <a:ext cx="2890838" cy="568325"/>
          </a:xfrm>
        </p:spPr>
        <p:txBody>
          <a:bodyPr wrap="square" lIns="0" tIns="13335" rIns="0" bIns="0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spc="-15" dirty="0"/>
              <a:t>Contd..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6588" y="1158875"/>
            <a:ext cx="7593012" cy="4767263"/>
          </a:xfrm>
          <a:prstGeom prst="rect">
            <a:avLst/>
          </a:prstGeom>
        </p:spPr>
        <p:txBody>
          <a:bodyPr lIns="0" tIns="118745" rIns="0" bIns="0">
            <a:spAutoFit/>
          </a:bodyPr>
          <a:lstStyle/>
          <a:p>
            <a:pPr marL="355600" indent="-342900">
              <a:spcBef>
                <a:spcPts val="935"/>
              </a:spcBef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Carlito"/>
                <a:cs typeface="Carlito"/>
              </a:rPr>
              <a:t>Using</a:t>
            </a:r>
            <a:r>
              <a:rPr sz="320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enumeration</a:t>
            </a:r>
            <a:endParaRPr sz="3200" dirty="0">
              <a:latin typeface="Carlito"/>
              <a:cs typeface="Carlito"/>
            </a:endParaRPr>
          </a:p>
          <a:p>
            <a:pPr marL="469900">
              <a:spcBef>
                <a:spcPts val="625"/>
              </a:spcBef>
              <a:defRPr/>
            </a:pPr>
            <a:r>
              <a:rPr sz="2400" spc="-5" dirty="0">
                <a:latin typeface="Carlito"/>
                <a:cs typeface="Carlito"/>
              </a:rPr>
              <a:t>&lt;xs:element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name="department"&gt;</a:t>
            </a:r>
            <a:endParaRPr sz="2400" dirty="0">
              <a:latin typeface="Carlito"/>
              <a:cs typeface="Carlito"/>
            </a:endParaRPr>
          </a:p>
          <a:p>
            <a:pPr marL="927100">
              <a:spcBef>
                <a:spcPts val="575"/>
              </a:spcBef>
              <a:defRPr/>
            </a:pPr>
            <a:r>
              <a:rPr sz="2400" spc="-10" dirty="0">
                <a:latin typeface="Carlito"/>
                <a:cs typeface="Carlito"/>
              </a:rPr>
              <a:t>&lt;xs:simpleType&gt;</a:t>
            </a:r>
            <a:endParaRPr sz="2400" dirty="0">
              <a:latin typeface="Carlito"/>
              <a:cs typeface="Carlito"/>
            </a:endParaRPr>
          </a:p>
          <a:p>
            <a:pPr marL="1841500">
              <a:spcBef>
                <a:spcPts val="575"/>
              </a:spcBef>
              <a:defRPr/>
            </a:pPr>
            <a:r>
              <a:rPr sz="2400" spc="-5" dirty="0">
                <a:latin typeface="Carlito"/>
                <a:cs typeface="Carlito"/>
              </a:rPr>
              <a:t>&lt;xs:restriction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base="xs:string"&gt;</a:t>
            </a:r>
            <a:endParaRPr sz="2400" dirty="0">
              <a:latin typeface="Carlito"/>
              <a:cs typeface="Carlito"/>
            </a:endParaRPr>
          </a:p>
          <a:p>
            <a:pPr marL="2756535">
              <a:spcBef>
                <a:spcPts val="5"/>
              </a:spcBef>
              <a:defRPr/>
            </a:pPr>
            <a:r>
              <a:rPr sz="2400" spc="-10" dirty="0">
                <a:latin typeface="Carlito"/>
                <a:cs typeface="Carlito"/>
              </a:rPr>
              <a:t>&lt;xs:enumeration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value="CSA"/&gt;</a:t>
            </a:r>
            <a:endParaRPr sz="2400" dirty="0">
              <a:latin typeface="Carlito"/>
              <a:cs typeface="Carlito"/>
            </a:endParaRPr>
          </a:p>
          <a:p>
            <a:pPr marL="2756535">
              <a:defRPr/>
            </a:pPr>
            <a:r>
              <a:rPr sz="2400" spc="-10" dirty="0">
                <a:latin typeface="Carlito"/>
                <a:cs typeface="Carlito"/>
              </a:rPr>
              <a:t>&lt;xs:enumeration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value="Sales"/&gt;</a:t>
            </a:r>
            <a:endParaRPr sz="2400" dirty="0">
              <a:latin typeface="Carlito"/>
              <a:cs typeface="Carlito"/>
            </a:endParaRPr>
          </a:p>
          <a:p>
            <a:pPr marL="2756535">
              <a:defRPr/>
            </a:pPr>
            <a:r>
              <a:rPr sz="2400" spc="-10" dirty="0">
                <a:latin typeface="Carlito"/>
                <a:cs typeface="Carlito"/>
              </a:rPr>
              <a:t>&lt;xs:enumeration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value="Development"/&gt;</a:t>
            </a:r>
            <a:endParaRPr sz="2400" dirty="0">
              <a:latin typeface="Carlito"/>
              <a:cs typeface="Carlito"/>
            </a:endParaRPr>
          </a:p>
          <a:p>
            <a:pPr marL="1841500">
              <a:spcBef>
                <a:spcPts val="575"/>
              </a:spcBef>
              <a:defRPr/>
            </a:pPr>
            <a:r>
              <a:rPr sz="2400" spc="-5" dirty="0">
                <a:latin typeface="Carlito"/>
                <a:cs typeface="Carlito"/>
              </a:rPr>
              <a:t>&lt;/xs:restriction&gt;</a:t>
            </a:r>
            <a:endParaRPr sz="2400" dirty="0">
              <a:latin typeface="Carlito"/>
              <a:cs typeface="Carlito"/>
            </a:endParaRPr>
          </a:p>
          <a:p>
            <a:pPr marL="927100">
              <a:spcBef>
                <a:spcPts val="580"/>
              </a:spcBef>
              <a:defRPr/>
            </a:pPr>
            <a:r>
              <a:rPr sz="2400" spc="-10" dirty="0">
                <a:latin typeface="Carlito"/>
                <a:cs typeface="Carlito"/>
              </a:rPr>
              <a:t>&lt;/xs:simpleType&gt;</a:t>
            </a:r>
            <a:endParaRPr sz="2400" dirty="0">
              <a:latin typeface="Carlito"/>
              <a:cs typeface="Carlito"/>
            </a:endParaRPr>
          </a:p>
          <a:p>
            <a:pPr marL="469900">
              <a:spcBef>
                <a:spcPts val="575"/>
              </a:spcBef>
              <a:defRPr/>
            </a:pPr>
            <a:r>
              <a:rPr sz="2400" spc="-5" dirty="0">
                <a:latin typeface="Carlito"/>
                <a:cs typeface="Carlito"/>
              </a:rPr>
              <a:t>&lt;/xs:element&gt;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87045" name="Slide Number Placeholder 4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40C05C3-CCFB-45BF-8540-C2BBF0C15971}" type="slidenum">
              <a:rPr lang="en-US" smtClean="0">
                <a:latin typeface="Arial" pitchFamily="34" charset="0"/>
              </a:rPr>
              <a:pPr/>
              <a:t>24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457200" y="6324600"/>
            <a:ext cx="548005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b="1" kern="1200" cap="none" spc="60" baseline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Dr Shridevi.S, VIT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590550"/>
            <a:ext cx="2509838" cy="568325"/>
          </a:xfrm>
        </p:spPr>
        <p:txBody>
          <a:bodyPr wrap="square" lIns="0" tIns="13335" rIns="0" bIns="0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spc="-15" dirty="0"/>
              <a:t>Contd..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" y="1354138"/>
            <a:ext cx="7543800" cy="4322762"/>
          </a:xfrm>
          <a:prstGeom prst="rect">
            <a:avLst/>
          </a:prstGeom>
        </p:spPr>
        <p:txBody>
          <a:bodyPr lIns="0" tIns="65405" rIns="0" bIns="0">
            <a:spAutoFit/>
          </a:bodyPr>
          <a:lstStyle/>
          <a:p>
            <a:pPr marL="355600" indent="-342900">
              <a:spcBef>
                <a:spcPts val="513"/>
              </a:spcBef>
              <a:buFont typeface="Arial" pitchFamily="34" charset="0"/>
              <a:buChar char="•"/>
              <a:tabLst>
                <a:tab pos="354013" algn="l"/>
                <a:tab pos="355600" algn="l"/>
              </a:tabLst>
            </a:pPr>
            <a:r>
              <a:rPr lang="en-US" sz="2400">
                <a:latin typeface="Carlito"/>
                <a:ea typeface="Carlito"/>
                <a:cs typeface="Carlito"/>
              </a:rPr>
              <a:t>Using range of data</a:t>
            </a:r>
          </a:p>
          <a:p>
            <a:pPr marL="355600" indent="-342900" algn="ctr">
              <a:spcBef>
                <a:spcPts val="350"/>
              </a:spcBef>
              <a:tabLst>
                <a:tab pos="354013" algn="l"/>
                <a:tab pos="355600" algn="l"/>
              </a:tabLst>
            </a:pPr>
            <a:r>
              <a:rPr lang="en-US" sz="2400">
                <a:latin typeface="Carlito"/>
                <a:ea typeface="Carlito"/>
                <a:cs typeface="Carlito"/>
              </a:rPr>
              <a:t>&lt;xs:element name="status"&gt;</a:t>
            </a:r>
          </a:p>
          <a:p>
            <a:pPr marL="355600" indent="-342900" algn="ctr">
              <a:spcBef>
                <a:spcPts val="338"/>
              </a:spcBef>
              <a:tabLst>
                <a:tab pos="354013" algn="l"/>
                <a:tab pos="355600" algn="l"/>
              </a:tabLst>
            </a:pPr>
            <a:r>
              <a:rPr lang="en-US" sz="2400">
                <a:latin typeface="Carlito"/>
                <a:ea typeface="Carlito"/>
                <a:cs typeface="Carlito"/>
              </a:rPr>
              <a:t>&lt;xs:simpleType&gt;</a:t>
            </a:r>
          </a:p>
          <a:p>
            <a:pPr marL="355600" indent="-342900">
              <a:lnSpc>
                <a:spcPts val="3200"/>
              </a:lnSpc>
              <a:spcBef>
                <a:spcPts val="338"/>
              </a:spcBef>
              <a:tabLst>
                <a:tab pos="354013" algn="l"/>
                <a:tab pos="355600" algn="l"/>
              </a:tabLst>
            </a:pPr>
            <a:r>
              <a:rPr lang="en-US" sz="2400">
                <a:latin typeface="Carlito"/>
                <a:ea typeface="Carlito"/>
                <a:cs typeface="Carlito"/>
              </a:rPr>
              <a:t>&lt;xs:restriction base="xs:integer"&gt;</a:t>
            </a:r>
          </a:p>
          <a:p>
            <a:pPr marL="355600" indent="-342900">
              <a:lnSpc>
                <a:spcPts val="3025"/>
              </a:lnSpc>
              <a:tabLst>
                <a:tab pos="354013" algn="l"/>
                <a:tab pos="355600" algn="l"/>
              </a:tabLst>
            </a:pPr>
            <a:r>
              <a:rPr lang="en-US" sz="2400">
                <a:latin typeface="Carlito"/>
                <a:ea typeface="Carlito"/>
                <a:cs typeface="Carlito"/>
              </a:rPr>
              <a:t>&lt;xs:pattern value="[0-9]"/&gt;</a:t>
            </a:r>
          </a:p>
          <a:p>
            <a:pPr marL="355600" indent="-342900">
              <a:lnSpc>
                <a:spcPts val="3188"/>
              </a:lnSpc>
              <a:tabLst>
                <a:tab pos="354013" algn="l"/>
                <a:tab pos="355600" algn="l"/>
              </a:tabLst>
            </a:pPr>
            <a:r>
              <a:rPr lang="en-US" sz="2400">
                <a:latin typeface="Carlito"/>
                <a:ea typeface="Carlito"/>
                <a:cs typeface="Carlito"/>
              </a:rPr>
              <a:t>&lt;/xs:restriction&gt;</a:t>
            </a:r>
          </a:p>
          <a:p>
            <a:pPr marL="355600" indent="-342900">
              <a:spcBef>
                <a:spcPts val="338"/>
              </a:spcBef>
              <a:tabLst>
                <a:tab pos="354013" algn="l"/>
                <a:tab pos="355600" algn="l"/>
              </a:tabLst>
            </a:pPr>
            <a:r>
              <a:rPr lang="en-US" sz="2400">
                <a:latin typeface="Carlito"/>
                <a:ea typeface="Carlito"/>
                <a:cs typeface="Carlito"/>
              </a:rPr>
              <a:t>&lt;/xs:simpleType&gt;</a:t>
            </a:r>
          </a:p>
          <a:p>
            <a:pPr marL="355600" indent="-342900">
              <a:spcBef>
                <a:spcPts val="338"/>
              </a:spcBef>
              <a:tabLst>
                <a:tab pos="354013" algn="l"/>
                <a:tab pos="355600" algn="l"/>
              </a:tabLst>
            </a:pPr>
            <a:r>
              <a:rPr lang="en-US" sz="2400">
                <a:latin typeface="Carlito"/>
                <a:ea typeface="Carlito"/>
                <a:cs typeface="Carlito"/>
              </a:rPr>
              <a:t>&lt;/xs:element&gt;</a:t>
            </a:r>
          </a:p>
          <a:p>
            <a:pPr marL="355600" indent="-342900">
              <a:lnSpc>
                <a:spcPts val="3463"/>
              </a:lnSpc>
              <a:spcBef>
                <a:spcPts val="800"/>
              </a:spcBef>
              <a:buFont typeface="Arial" pitchFamily="34" charset="0"/>
              <a:buChar char="•"/>
              <a:tabLst>
                <a:tab pos="354013" algn="l"/>
                <a:tab pos="355600" algn="l"/>
              </a:tabLst>
            </a:pPr>
            <a:r>
              <a:rPr lang="en-US" sz="2400">
                <a:latin typeface="Carlito"/>
                <a:ea typeface="Carlito"/>
                <a:cs typeface="Carlito"/>
              </a:rPr>
              <a:t>The element “status” can accept an integer  which can be between 0 to 9.</a:t>
            </a:r>
          </a:p>
        </p:txBody>
      </p:sp>
      <p:sp>
        <p:nvSpPr>
          <p:cNvPr id="88069" name="Slide Number Placeholder 4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48DC513-9F22-45FE-99E3-276928524D19}" type="slidenum">
              <a:rPr lang="en-US" smtClean="0">
                <a:latin typeface="Arial" pitchFamily="34" charset="0"/>
              </a:rPr>
              <a:pPr/>
              <a:t>25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457200" y="6324600"/>
            <a:ext cx="548005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b="1" kern="1200" cap="none" spc="60" baseline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Dr Shridevi.S, VIT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800" y="590550"/>
            <a:ext cx="2514600" cy="568325"/>
          </a:xfrm>
        </p:spPr>
        <p:txBody>
          <a:bodyPr wrap="square" lIns="0" tIns="13335" rIns="0" bIns="0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spc="-15" dirty="0"/>
              <a:t>Contd..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990600"/>
            <a:ext cx="7596188" cy="4608513"/>
          </a:xfrm>
          <a:prstGeom prst="rect">
            <a:avLst/>
          </a:prstGeom>
        </p:spPr>
        <p:txBody>
          <a:bodyPr lIns="0" tIns="65405" rIns="0" bIns="0">
            <a:spAutoFit/>
          </a:bodyPr>
          <a:lstStyle/>
          <a:p>
            <a:pPr marL="355600" indent="-342900">
              <a:spcBef>
                <a:spcPts val="513"/>
              </a:spcBef>
              <a:buFont typeface="Arial" pitchFamily="34" charset="0"/>
              <a:buChar char="•"/>
              <a:tabLst>
                <a:tab pos="354013" algn="l"/>
                <a:tab pos="355600" algn="l"/>
              </a:tabLst>
            </a:pPr>
            <a:r>
              <a:rPr lang="en-US" sz="3200">
                <a:latin typeface="Carlito"/>
                <a:ea typeface="Carlito"/>
                <a:cs typeface="Carlito"/>
              </a:rPr>
              <a:t>Using OR " | “</a:t>
            </a:r>
          </a:p>
          <a:p>
            <a:pPr marL="355600" indent="-342900" algn="ctr">
              <a:spcBef>
                <a:spcPts val="350"/>
              </a:spcBef>
              <a:tabLst>
                <a:tab pos="354013" algn="l"/>
                <a:tab pos="355600" algn="l"/>
              </a:tabLst>
            </a:pPr>
            <a:r>
              <a:rPr lang="en-US" sz="2800">
                <a:latin typeface="Carlito"/>
                <a:ea typeface="Carlito"/>
                <a:cs typeface="Carlito"/>
              </a:rPr>
              <a:t>&lt;xs:element name="flag"&gt;</a:t>
            </a:r>
          </a:p>
          <a:p>
            <a:pPr marL="355600" indent="-342900" algn="ctr">
              <a:spcBef>
                <a:spcPts val="338"/>
              </a:spcBef>
              <a:tabLst>
                <a:tab pos="354013" algn="l"/>
                <a:tab pos="355600" algn="l"/>
              </a:tabLst>
            </a:pPr>
            <a:r>
              <a:rPr lang="en-US" sz="2800">
                <a:latin typeface="Carlito"/>
                <a:ea typeface="Carlito"/>
                <a:cs typeface="Carlito"/>
              </a:rPr>
              <a:t>&lt;xs:simpleType&gt;</a:t>
            </a:r>
          </a:p>
          <a:p>
            <a:pPr marL="355600" indent="-342900" algn="ctr">
              <a:lnSpc>
                <a:spcPts val="3200"/>
              </a:lnSpc>
              <a:spcBef>
                <a:spcPts val="338"/>
              </a:spcBef>
              <a:tabLst>
                <a:tab pos="354013" algn="l"/>
                <a:tab pos="355600" algn="l"/>
              </a:tabLst>
            </a:pPr>
            <a:r>
              <a:rPr lang="en-US" sz="2800">
                <a:latin typeface="Carlito"/>
                <a:ea typeface="Carlito"/>
                <a:cs typeface="Carlito"/>
              </a:rPr>
              <a:t>&lt;xs:restriction base="xs:string"&gt;</a:t>
            </a:r>
          </a:p>
          <a:p>
            <a:pPr marL="355600" indent="-342900" algn="ctr">
              <a:lnSpc>
                <a:spcPts val="3025"/>
              </a:lnSpc>
              <a:tabLst>
                <a:tab pos="354013" algn="l"/>
                <a:tab pos="355600" algn="l"/>
              </a:tabLst>
            </a:pPr>
            <a:r>
              <a:rPr lang="en-US" sz="2800">
                <a:latin typeface="Carlito"/>
                <a:ea typeface="Carlito"/>
                <a:cs typeface="Carlito"/>
              </a:rPr>
              <a:t>&lt;xs:pattern value=”true|false"/&gt;</a:t>
            </a:r>
          </a:p>
          <a:p>
            <a:pPr marL="355600" indent="-342900" algn="ctr">
              <a:lnSpc>
                <a:spcPts val="3025"/>
              </a:lnSpc>
              <a:tabLst>
                <a:tab pos="354013" algn="l"/>
                <a:tab pos="355600" algn="l"/>
              </a:tabLst>
            </a:pPr>
            <a:r>
              <a:rPr lang="en-US" sz="2800">
                <a:latin typeface="Carlito"/>
                <a:ea typeface="Carlito"/>
                <a:cs typeface="Carlito"/>
              </a:rPr>
              <a:t>&lt;/xs:restriction&gt;</a:t>
            </a:r>
          </a:p>
          <a:p>
            <a:pPr marL="355600" indent="-342900" algn="ctr">
              <a:lnSpc>
                <a:spcPts val="3188"/>
              </a:lnSpc>
              <a:tabLst>
                <a:tab pos="354013" algn="l"/>
                <a:tab pos="355600" algn="l"/>
              </a:tabLst>
            </a:pPr>
            <a:r>
              <a:rPr lang="en-US" sz="2800">
                <a:latin typeface="Carlito"/>
                <a:ea typeface="Carlito"/>
                <a:cs typeface="Carlito"/>
              </a:rPr>
              <a:t>&lt;/xs:simpleType&gt;</a:t>
            </a:r>
          </a:p>
          <a:p>
            <a:pPr marL="355600" indent="-342900" algn="ctr">
              <a:spcBef>
                <a:spcPts val="338"/>
              </a:spcBef>
              <a:tabLst>
                <a:tab pos="354013" algn="l"/>
                <a:tab pos="355600" algn="l"/>
              </a:tabLst>
            </a:pPr>
            <a:r>
              <a:rPr lang="en-US" sz="2800">
                <a:latin typeface="Carlito"/>
                <a:ea typeface="Carlito"/>
                <a:cs typeface="Carlito"/>
              </a:rPr>
              <a:t>&lt;/xs:element&gt;</a:t>
            </a:r>
          </a:p>
          <a:p>
            <a:pPr marL="355600" indent="-342900">
              <a:lnSpc>
                <a:spcPts val="3463"/>
              </a:lnSpc>
              <a:spcBef>
                <a:spcPts val="800"/>
              </a:spcBef>
              <a:buFont typeface="Arial" pitchFamily="34" charset="0"/>
              <a:buChar char="•"/>
              <a:tabLst>
                <a:tab pos="354013" algn="l"/>
                <a:tab pos="355600" algn="l"/>
              </a:tabLst>
            </a:pPr>
            <a:r>
              <a:rPr lang="en-US" sz="3200">
                <a:latin typeface="Carlito"/>
                <a:ea typeface="Carlito"/>
                <a:cs typeface="Carlito"/>
              </a:rPr>
              <a:t>The element “flag” can have either the value  “true” or “false”</a:t>
            </a:r>
          </a:p>
        </p:txBody>
      </p:sp>
      <p:sp>
        <p:nvSpPr>
          <p:cNvPr id="89093" name="Slide Number Placeholder 4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8AA0825-6664-4021-A334-862F4395A77A}" type="slidenum">
              <a:rPr lang="en-US" smtClean="0">
                <a:latin typeface="Arial" pitchFamily="34" charset="0"/>
              </a:rPr>
              <a:pPr/>
              <a:t>26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457200" y="6324600"/>
            <a:ext cx="548005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b="1" kern="1200" cap="none" spc="60" baseline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Dr Shridevi.S, VIT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0400" y="290513"/>
            <a:ext cx="2130425" cy="627062"/>
          </a:xfrm>
        </p:spPr>
        <p:txBody>
          <a:bodyPr wrap="square"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4000" spc="-10" dirty="0"/>
              <a:t>C</a:t>
            </a:r>
            <a:r>
              <a:rPr sz="4000" spc="5" dirty="0"/>
              <a:t>o</a:t>
            </a:r>
            <a:r>
              <a:rPr sz="4000" spc="-40" dirty="0"/>
              <a:t>n</a:t>
            </a:r>
            <a:r>
              <a:rPr sz="4000" spc="-45" dirty="0"/>
              <a:t>t</a:t>
            </a:r>
            <a:r>
              <a:rPr sz="4000" spc="-10" dirty="0"/>
              <a:t>d..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758825" y="1146175"/>
            <a:ext cx="7851775" cy="4111625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355600" indent="-342900">
              <a:spcBef>
                <a:spcPts val="100"/>
              </a:spcBef>
              <a:buFont typeface="Arial" pitchFamily="34" charset="0"/>
              <a:buChar char="•"/>
              <a:tabLst>
                <a:tab pos="354013" algn="l"/>
                <a:tab pos="355600" algn="l"/>
              </a:tabLst>
            </a:pPr>
            <a:r>
              <a:rPr lang="en-US" sz="2000">
                <a:latin typeface="Carlito"/>
                <a:ea typeface="Carlito"/>
                <a:cs typeface="Carlito"/>
              </a:rPr>
              <a:t>Restriction</a:t>
            </a:r>
          </a:p>
          <a:p>
            <a:pPr marL="355600" indent="-342900" algn="ctr">
              <a:spcBef>
                <a:spcPts val="13"/>
              </a:spcBef>
              <a:tabLst>
                <a:tab pos="354013" algn="l"/>
                <a:tab pos="355600" algn="l"/>
              </a:tabLst>
            </a:pPr>
            <a:r>
              <a:rPr lang="en-US" sz="2000">
                <a:latin typeface="Carlito"/>
                <a:ea typeface="Carlito"/>
                <a:cs typeface="Carlito"/>
              </a:rPr>
              <a:t>&lt;xs:element name="productId"&gt;</a:t>
            </a:r>
          </a:p>
          <a:p>
            <a:pPr marL="355600" indent="-342900" algn="ctr">
              <a:tabLst>
                <a:tab pos="354013" algn="l"/>
                <a:tab pos="355600" algn="l"/>
              </a:tabLst>
            </a:pPr>
            <a:r>
              <a:rPr lang="en-US" sz="2000">
                <a:latin typeface="Carlito"/>
                <a:ea typeface="Carlito"/>
                <a:cs typeface="Carlito"/>
              </a:rPr>
              <a:t>&lt;xs:simpleType&gt;</a:t>
            </a:r>
          </a:p>
          <a:p>
            <a:pPr marL="355600" indent="-342900" algn="ctr">
              <a:lnSpc>
                <a:spcPts val="2813"/>
              </a:lnSpc>
              <a:tabLst>
                <a:tab pos="354013" algn="l"/>
                <a:tab pos="355600" algn="l"/>
              </a:tabLst>
            </a:pPr>
            <a:r>
              <a:rPr lang="en-US" sz="2000">
                <a:latin typeface="Carlito"/>
                <a:ea typeface="Carlito"/>
                <a:cs typeface="Carlito"/>
              </a:rPr>
              <a:t>&lt;xs:restriction base="xs:string"&gt;</a:t>
            </a:r>
          </a:p>
          <a:p>
            <a:pPr marL="355600" indent="-342900" algn="ctr">
              <a:lnSpc>
                <a:spcPts val="2813"/>
              </a:lnSpc>
              <a:tabLst>
                <a:tab pos="354013" algn="l"/>
                <a:tab pos="355600" algn="l"/>
              </a:tabLst>
            </a:pPr>
            <a:r>
              <a:rPr lang="en-US" sz="2000">
                <a:latin typeface="Carlito"/>
                <a:ea typeface="Carlito"/>
                <a:cs typeface="Carlito"/>
              </a:rPr>
              <a:t>&lt;xs:pattern value="[a-z]{2}[0-9]{4}"/&gt;</a:t>
            </a:r>
          </a:p>
          <a:p>
            <a:pPr marL="355600" indent="-342900" algn="ctr">
              <a:tabLst>
                <a:tab pos="354013" algn="l"/>
                <a:tab pos="355600" algn="l"/>
              </a:tabLst>
            </a:pPr>
            <a:r>
              <a:rPr lang="en-US" sz="2000">
                <a:latin typeface="Carlito"/>
                <a:ea typeface="Carlito"/>
                <a:cs typeface="Carlito"/>
              </a:rPr>
              <a:t>&lt;/xs:restriction&gt;</a:t>
            </a:r>
          </a:p>
          <a:p>
            <a:pPr marL="355600" indent="-342900" algn="ctr">
              <a:tabLst>
                <a:tab pos="354013" algn="l"/>
                <a:tab pos="355600" algn="l"/>
              </a:tabLst>
            </a:pPr>
            <a:r>
              <a:rPr lang="en-US" sz="2000">
                <a:latin typeface="Carlito"/>
                <a:ea typeface="Carlito"/>
                <a:cs typeface="Carlito"/>
              </a:rPr>
              <a:t>&lt;/xs:simpleType&gt;</a:t>
            </a:r>
          </a:p>
          <a:p>
            <a:pPr marL="355600" indent="-342900" algn="ctr">
              <a:lnSpc>
                <a:spcPts val="3113"/>
              </a:lnSpc>
              <a:tabLst>
                <a:tab pos="354013" algn="l"/>
                <a:tab pos="355600" algn="l"/>
              </a:tabLst>
            </a:pPr>
            <a:r>
              <a:rPr lang="en-US" sz="2000">
                <a:latin typeface="Carlito"/>
                <a:ea typeface="Carlito"/>
                <a:cs typeface="Carlito"/>
              </a:rPr>
              <a:t>&lt;/xs:element&gt;</a:t>
            </a:r>
          </a:p>
          <a:p>
            <a:pPr marL="355600" indent="-342900" algn="just">
              <a:lnSpc>
                <a:spcPct val="80000"/>
              </a:lnSpc>
              <a:spcBef>
                <a:spcPts val="713"/>
              </a:spcBef>
              <a:buFont typeface="Arial" pitchFamily="34" charset="0"/>
              <a:buChar char="•"/>
              <a:tabLst>
                <a:tab pos="354013" algn="l"/>
                <a:tab pos="355600" algn="l"/>
              </a:tabLst>
            </a:pPr>
            <a:r>
              <a:rPr lang="en-US" sz="2000">
                <a:latin typeface="Carlito"/>
                <a:ea typeface="Carlito"/>
                <a:cs typeface="Carlito"/>
              </a:rPr>
              <a:t>the element “productId” should have totally  8  characters in which the first 2 are smaller case  alphabets and the remaining 4 are numbers</a:t>
            </a:r>
          </a:p>
          <a:p>
            <a:pPr marL="355600" indent="-342900">
              <a:spcBef>
                <a:spcPts val="13"/>
              </a:spcBef>
              <a:tabLst>
                <a:tab pos="354013" algn="l"/>
                <a:tab pos="355600" algn="l"/>
              </a:tabLst>
            </a:pPr>
            <a:r>
              <a:rPr lang="en-US" sz="2000">
                <a:latin typeface="Carlito"/>
                <a:ea typeface="Carlito"/>
                <a:cs typeface="Carlito"/>
              </a:rPr>
              <a:t>&lt;productID&gt;cs1234&lt;/product&gt; – valid data value</a:t>
            </a:r>
          </a:p>
          <a:p>
            <a:pPr marL="355600" indent="-342900">
              <a:tabLst>
                <a:tab pos="354013" algn="l"/>
                <a:tab pos="355600" algn="l"/>
              </a:tabLst>
            </a:pPr>
            <a:r>
              <a:rPr lang="en-US" sz="2000">
                <a:latin typeface="Carlito"/>
                <a:ea typeface="Carlito"/>
                <a:cs typeface="Carlito"/>
              </a:rPr>
              <a:t>&lt;productID&gt;CS123&lt;/product&gt; – invalid data value</a:t>
            </a:r>
          </a:p>
        </p:txBody>
      </p:sp>
      <p:sp>
        <p:nvSpPr>
          <p:cNvPr id="90117" name="Slide Number Placeholder 4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CF089AA-CC3D-4852-9D91-B14115807AF2}" type="slidenum">
              <a:rPr lang="en-US" smtClean="0">
                <a:latin typeface="Arial" pitchFamily="34" charset="0"/>
              </a:rPr>
              <a:pPr/>
              <a:t>27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457200" y="6324600"/>
            <a:ext cx="548005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b="1" kern="1200" cap="none" spc="60" baseline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Dr Shridevi.S, VIT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214313"/>
            <a:ext cx="5426075" cy="627062"/>
          </a:xfrm>
        </p:spPr>
        <p:txBody>
          <a:bodyPr wrap="square"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4000" spc="-15" dirty="0">
                <a:solidFill>
                  <a:schemeClr val="tx1"/>
                </a:solidFill>
              </a:rPr>
              <a:t>Complex</a:t>
            </a:r>
            <a:r>
              <a:rPr sz="4000" spc="-40" dirty="0">
                <a:solidFill>
                  <a:schemeClr val="tx1"/>
                </a:solidFill>
              </a:rPr>
              <a:t> </a:t>
            </a:r>
            <a:r>
              <a:rPr sz="4000" spc="-10" dirty="0">
                <a:solidFill>
                  <a:schemeClr val="tx1"/>
                </a:solidFill>
              </a:rPr>
              <a:t>Elements</a:t>
            </a:r>
            <a:endParaRPr sz="4000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575" y="954088"/>
            <a:ext cx="7734300" cy="2708275"/>
          </a:xfrm>
          <a:prstGeom prst="rect">
            <a:avLst/>
          </a:prstGeom>
        </p:spPr>
        <p:txBody>
          <a:bodyPr lIns="0" tIns="64135" rIns="0" bIns="0">
            <a:spAutoFit/>
          </a:bodyPr>
          <a:lstStyle/>
          <a:p>
            <a:pPr marL="355600" indent="-342900">
              <a:lnSpc>
                <a:spcPts val="3238"/>
              </a:lnSpc>
              <a:spcBef>
                <a:spcPts val="500"/>
              </a:spcBef>
              <a:buFont typeface="Arial" pitchFamily="34" charset="0"/>
              <a:buChar char="•"/>
              <a:tabLst>
                <a:tab pos="355600" algn="l"/>
              </a:tabLst>
            </a:pPr>
            <a:r>
              <a:rPr lang="en-US" sz="2000">
                <a:latin typeface="Carlito"/>
                <a:ea typeface="Carlito"/>
                <a:cs typeface="Carlito"/>
              </a:rPr>
              <a:t>Complex elements contains other elements and  attributes within them</a:t>
            </a:r>
          </a:p>
          <a:p>
            <a:pPr marL="355600" indent="-342900">
              <a:spcBef>
                <a:spcPts val="300"/>
              </a:spcBef>
              <a:tabLst>
                <a:tab pos="355600" algn="l"/>
              </a:tabLst>
            </a:pPr>
            <a:r>
              <a:rPr lang="en-US" sz="2000">
                <a:latin typeface="Carlito"/>
                <a:ea typeface="Carlito"/>
                <a:cs typeface="Carlito"/>
              </a:rPr>
              <a:t>&lt;employee id=”101”&gt;</a:t>
            </a:r>
          </a:p>
          <a:p>
            <a:pPr marL="355600" indent="-342900">
              <a:spcBef>
                <a:spcPts val="313"/>
              </a:spcBef>
              <a:tabLst>
                <a:tab pos="355600" algn="l"/>
              </a:tabLst>
            </a:pPr>
            <a:r>
              <a:rPr lang="en-US" sz="2000">
                <a:latin typeface="Carlito"/>
                <a:ea typeface="Carlito"/>
                <a:cs typeface="Carlito"/>
              </a:rPr>
              <a:t>&lt;name&gt; Johan &lt;/name&gt;</a:t>
            </a:r>
          </a:p>
          <a:p>
            <a:pPr marL="355600" indent="-342900">
              <a:spcBef>
                <a:spcPts val="313"/>
              </a:spcBef>
              <a:tabLst>
                <a:tab pos="355600" algn="l"/>
              </a:tabLst>
            </a:pPr>
            <a:r>
              <a:rPr lang="en-US" sz="2000">
                <a:latin typeface="Carlito"/>
                <a:ea typeface="Carlito"/>
                <a:cs typeface="Carlito"/>
              </a:rPr>
              <a:t>&lt;age&gt; 28 &lt;/name&gt;</a:t>
            </a:r>
          </a:p>
          <a:p>
            <a:pPr marL="355600" indent="-342900">
              <a:spcBef>
                <a:spcPts val="313"/>
              </a:spcBef>
              <a:tabLst>
                <a:tab pos="355600" algn="l"/>
              </a:tabLst>
            </a:pPr>
            <a:r>
              <a:rPr lang="en-US" sz="2000">
                <a:latin typeface="Carlito"/>
                <a:ea typeface="Carlito"/>
                <a:cs typeface="Carlito"/>
              </a:rPr>
              <a:t>&lt;salary&gt; 35000 &lt;/salary&gt;</a:t>
            </a:r>
          </a:p>
          <a:p>
            <a:pPr marL="355600" indent="-342900">
              <a:spcBef>
                <a:spcPts val="313"/>
              </a:spcBef>
              <a:tabLst>
                <a:tab pos="355600" algn="l"/>
              </a:tabLst>
            </a:pPr>
            <a:r>
              <a:rPr lang="en-US" sz="2000">
                <a:latin typeface="Carlito"/>
                <a:ea typeface="Carlito"/>
                <a:cs typeface="Carlito"/>
              </a:rPr>
              <a:t>&lt;/employee</a:t>
            </a:r>
            <a:r>
              <a:rPr lang="en-US" sz="2600">
                <a:latin typeface="Carlito"/>
                <a:ea typeface="Carlito"/>
                <a:cs typeface="Carlito"/>
              </a:rPr>
              <a:t>&gt;</a:t>
            </a:r>
          </a:p>
        </p:txBody>
      </p:sp>
      <p:grpSp>
        <p:nvGrpSpPr>
          <p:cNvPr id="91140" name="object 4"/>
          <p:cNvGrpSpPr>
            <a:grpSpLocks/>
          </p:cNvGrpSpPr>
          <p:nvPr/>
        </p:nvGrpSpPr>
        <p:grpSpPr bwMode="auto">
          <a:xfrm>
            <a:off x="1998663" y="3967163"/>
            <a:ext cx="4702175" cy="1206500"/>
            <a:chOff x="1999424" y="3966908"/>
            <a:chExt cx="4702175" cy="1206500"/>
          </a:xfrm>
        </p:grpSpPr>
        <p:sp>
          <p:nvSpPr>
            <p:cNvPr id="91168" name="object 5"/>
            <p:cNvSpPr>
              <a:spLocks/>
            </p:cNvSpPr>
            <p:nvPr/>
          </p:nvSpPr>
          <p:spPr bwMode="auto">
            <a:xfrm>
              <a:off x="2012441" y="4789170"/>
              <a:ext cx="4676140" cy="370840"/>
            </a:xfrm>
            <a:custGeom>
              <a:avLst/>
              <a:gdLst/>
              <a:ahLst/>
              <a:cxnLst>
                <a:cxn ang="0">
                  <a:pos x="2337816" y="0"/>
                </a:cxn>
                <a:cxn ang="0">
                  <a:pos x="2337816" y="252729"/>
                </a:cxn>
                <a:cxn ang="0">
                  <a:pos x="4675632" y="252729"/>
                </a:cxn>
                <a:cxn ang="0">
                  <a:pos x="4675632" y="370839"/>
                </a:cxn>
                <a:cxn ang="0">
                  <a:pos x="2337816" y="0"/>
                </a:cxn>
                <a:cxn ang="0">
                  <a:pos x="2337816" y="252729"/>
                </a:cxn>
                <a:cxn ang="0">
                  <a:pos x="3117087" y="252729"/>
                </a:cxn>
                <a:cxn ang="0">
                  <a:pos x="3117087" y="370839"/>
                </a:cxn>
                <a:cxn ang="0">
                  <a:pos x="2336799" y="0"/>
                </a:cxn>
                <a:cxn ang="0">
                  <a:pos x="2336799" y="252729"/>
                </a:cxn>
                <a:cxn ang="0">
                  <a:pos x="1557528" y="252729"/>
                </a:cxn>
                <a:cxn ang="0">
                  <a:pos x="1557528" y="370839"/>
                </a:cxn>
                <a:cxn ang="0">
                  <a:pos x="2337816" y="0"/>
                </a:cxn>
                <a:cxn ang="0">
                  <a:pos x="2337816" y="252729"/>
                </a:cxn>
                <a:cxn ang="0">
                  <a:pos x="0" y="252729"/>
                </a:cxn>
                <a:cxn ang="0">
                  <a:pos x="0" y="370839"/>
                </a:cxn>
              </a:cxnLst>
              <a:rect l="0" t="0" r="r" b="b"/>
              <a:pathLst>
                <a:path w="4676140" h="370839">
                  <a:moveTo>
                    <a:pt x="2337816" y="0"/>
                  </a:moveTo>
                  <a:lnTo>
                    <a:pt x="2337816" y="252729"/>
                  </a:lnTo>
                  <a:lnTo>
                    <a:pt x="4675632" y="252729"/>
                  </a:lnTo>
                  <a:lnTo>
                    <a:pt x="4675632" y="370839"/>
                  </a:lnTo>
                </a:path>
                <a:path w="4676140" h="370839">
                  <a:moveTo>
                    <a:pt x="2337816" y="0"/>
                  </a:moveTo>
                  <a:lnTo>
                    <a:pt x="2337816" y="252729"/>
                  </a:lnTo>
                  <a:lnTo>
                    <a:pt x="3117087" y="252729"/>
                  </a:lnTo>
                  <a:lnTo>
                    <a:pt x="3117087" y="370839"/>
                  </a:lnTo>
                </a:path>
                <a:path w="4676140" h="370839">
                  <a:moveTo>
                    <a:pt x="2336799" y="0"/>
                  </a:moveTo>
                  <a:lnTo>
                    <a:pt x="2336799" y="252729"/>
                  </a:lnTo>
                  <a:lnTo>
                    <a:pt x="1557528" y="252729"/>
                  </a:lnTo>
                  <a:lnTo>
                    <a:pt x="1557528" y="370839"/>
                  </a:lnTo>
                </a:path>
                <a:path w="4676140" h="370839">
                  <a:moveTo>
                    <a:pt x="2337816" y="0"/>
                  </a:moveTo>
                  <a:lnTo>
                    <a:pt x="2337816" y="252729"/>
                  </a:lnTo>
                  <a:lnTo>
                    <a:pt x="0" y="252729"/>
                  </a:lnTo>
                  <a:lnTo>
                    <a:pt x="0" y="370839"/>
                  </a:lnTo>
                </a:path>
              </a:pathLst>
            </a:custGeom>
            <a:noFill/>
            <a:ln w="25908">
              <a:solidFill>
                <a:srgbClr val="3C6695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91169" name="object 6"/>
            <p:cNvSpPr>
              <a:spLocks/>
            </p:cNvSpPr>
            <p:nvPr/>
          </p:nvSpPr>
          <p:spPr bwMode="auto">
            <a:xfrm>
              <a:off x="3711701" y="3979926"/>
              <a:ext cx="1275715" cy="809625"/>
            </a:xfrm>
            <a:custGeom>
              <a:avLst/>
              <a:gdLst/>
              <a:ahLst/>
              <a:cxnLst>
                <a:cxn ang="0">
                  <a:pos x="1194689" y="0"/>
                </a:cxn>
                <a:cxn ang="0">
                  <a:pos x="80899" y="0"/>
                </a:cxn>
                <a:cxn ang="0">
                  <a:pos x="49399" y="6353"/>
                </a:cxn>
                <a:cxn ang="0">
                  <a:pos x="23685" y="23685"/>
                </a:cxn>
                <a:cxn ang="0">
                  <a:pos x="6353" y="49399"/>
                </a:cxn>
                <a:cxn ang="0">
                  <a:pos x="0" y="80899"/>
                </a:cxn>
                <a:cxn ang="0">
                  <a:pos x="0" y="728344"/>
                </a:cxn>
                <a:cxn ang="0">
                  <a:pos x="6353" y="759844"/>
                </a:cxn>
                <a:cxn ang="0">
                  <a:pos x="23685" y="785558"/>
                </a:cxn>
                <a:cxn ang="0">
                  <a:pos x="49399" y="802890"/>
                </a:cxn>
                <a:cxn ang="0">
                  <a:pos x="80899" y="809244"/>
                </a:cxn>
                <a:cxn ang="0">
                  <a:pos x="1194689" y="809244"/>
                </a:cxn>
                <a:cxn ang="0">
                  <a:pos x="1226188" y="802890"/>
                </a:cxn>
                <a:cxn ang="0">
                  <a:pos x="1251902" y="785558"/>
                </a:cxn>
                <a:cxn ang="0">
                  <a:pos x="1269234" y="759844"/>
                </a:cxn>
                <a:cxn ang="0">
                  <a:pos x="1275588" y="728344"/>
                </a:cxn>
                <a:cxn ang="0">
                  <a:pos x="1275588" y="80899"/>
                </a:cxn>
                <a:cxn ang="0">
                  <a:pos x="1269234" y="49399"/>
                </a:cxn>
                <a:cxn ang="0">
                  <a:pos x="1251902" y="23685"/>
                </a:cxn>
                <a:cxn ang="0">
                  <a:pos x="1226188" y="6353"/>
                </a:cxn>
                <a:cxn ang="0">
                  <a:pos x="1194689" y="0"/>
                </a:cxn>
              </a:cxnLst>
              <a:rect l="0" t="0" r="r" b="b"/>
              <a:pathLst>
                <a:path w="1275714" h="809625">
                  <a:moveTo>
                    <a:pt x="1194689" y="0"/>
                  </a:moveTo>
                  <a:lnTo>
                    <a:pt x="80899" y="0"/>
                  </a:lnTo>
                  <a:lnTo>
                    <a:pt x="49399" y="6353"/>
                  </a:lnTo>
                  <a:lnTo>
                    <a:pt x="23685" y="23685"/>
                  </a:lnTo>
                  <a:lnTo>
                    <a:pt x="6353" y="49399"/>
                  </a:lnTo>
                  <a:lnTo>
                    <a:pt x="0" y="80899"/>
                  </a:lnTo>
                  <a:lnTo>
                    <a:pt x="0" y="728344"/>
                  </a:lnTo>
                  <a:lnTo>
                    <a:pt x="6353" y="759844"/>
                  </a:lnTo>
                  <a:lnTo>
                    <a:pt x="23685" y="785558"/>
                  </a:lnTo>
                  <a:lnTo>
                    <a:pt x="49399" y="802890"/>
                  </a:lnTo>
                  <a:lnTo>
                    <a:pt x="80899" y="809244"/>
                  </a:lnTo>
                  <a:lnTo>
                    <a:pt x="1194689" y="809244"/>
                  </a:lnTo>
                  <a:lnTo>
                    <a:pt x="1226188" y="802890"/>
                  </a:lnTo>
                  <a:lnTo>
                    <a:pt x="1251902" y="785558"/>
                  </a:lnTo>
                  <a:lnTo>
                    <a:pt x="1269234" y="759844"/>
                  </a:lnTo>
                  <a:lnTo>
                    <a:pt x="1275588" y="728344"/>
                  </a:lnTo>
                  <a:lnTo>
                    <a:pt x="1275588" y="80899"/>
                  </a:lnTo>
                  <a:lnTo>
                    <a:pt x="1269234" y="49399"/>
                  </a:lnTo>
                  <a:lnTo>
                    <a:pt x="1251902" y="23685"/>
                  </a:lnTo>
                  <a:lnTo>
                    <a:pt x="1226188" y="6353"/>
                  </a:lnTo>
                  <a:lnTo>
                    <a:pt x="1194689" y="0"/>
                  </a:lnTo>
                  <a:close/>
                </a:path>
              </a:pathLst>
            </a:custGeom>
            <a:solidFill>
              <a:srgbClr val="4F81BC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91170" name="object 7"/>
            <p:cNvSpPr>
              <a:spLocks/>
            </p:cNvSpPr>
            <p:nvPr/>
          </p:nvSpPr>
          <p:spPr bwMode="auto">
            <a:xfrm>
              <a:off x="3711701" y="3979926"/>
              <a:ext cx="1275715" cy="809625"/>
            </a:xfrm>
            <a:custGeom>
              <a:avLst/>
              <a:gdLst/>
              <a:ahLst/>
              <a:cxnLst>
                <a:cxn ang="0">
                  <a:pos x="0" y="80899"/>
                </a:cxn>
                <a:cxn ang="0">
                  <a:pos x="6353" y="49399"/>
                </a:cxn>
                <a:cxn ang="0">
                  <a:pos x="23685" y="23685"/>
                </a:cxn>
                <a:cxn ang="0">
                  <a:pos x="49399" y="6353"/>
                </a:cxn>
                <a:cxn ang="0">
                  <a:pos x="80899" y="0"/>
                </a:cxn>
                <a:cxn ang="0">
                  <a:pos x="1194689" y="0"/>
                </a:cxn>
                <a:cxn ang="0">
                  <a:pos x="1226188" y="6353"/>
                </a:cxn>
                <a:cxn ang="0">
                  <a:pos x="1251902" y="23685"/>
                </a:cxn>
                <a:cxn ang="0">
                  <a:pos x="1269234" y="49399"/>
                </a:cxn>
                <a:cxn ang="0">
                  <a:pos x="1275588" y="80899"/>
                </a:cxn>
                <a:cxn ang="0">
                  <a:pos x="1275588" y="728344"/>
                </a:cxn>
                <a:cxn ang="0">
                  <a:pos x="1269234" y="759844"/>
                </a:cxn>
                <a:cxn ang="0">
                  <a:pos x="1251902" y="785558"/>
                </a:cxn>
                <a:cxn ang="0">
                  <a:pos x="1226188" y="802890"/>
                </a:cxn>
                <a:cxn ang="0">
                  <a:pos x="1194689" y="809244"/>
                </a:cxn>
                <a:cxn ang="0">
                  <a:pos x="80899" y="809244"/>
                </a:cxn>
                <a:cxn ang="0">
                  <a:pos x="49399" y="802890"/>
                </a:cxn>
                <a:cxn ang="0">
                  <a:pos x="23685" y="785558"/>
                </a:cxn>
                <a:cxn ang="0">
                  <a:pos x="6353" y="759844"/>
                </a:cxn>
                <a:cxn ang="0">
                  <a:pos x="0" y="728344"/>
                </a:cxn>
                <a:cxn ang="0">
                  <a:pos x="0" y="80899"/>
                </a:cxn>
              </a:cxnLst>
              <a:rect l="0" t="0" r="r" b="b"/>
              <a:pathLst>
                <a:path w="1275714" h="809625">
                  <a:moveTo>
                    <a:pt x="0" y="80899"/>
                  </a:moveTo>
                  <a:lnTo>
                    <a:pt x="6353" y="49399"/>
                  </a:lnTo>
                  <a:lnTo>
                    <a:pt x="23685" y="23685"/>
                  </a:lnTo>
                  <a:lnTo>
                    <a:pt x="49399" y="6353"/>
                  </a:lnTo>
                  <a:lnTo>
                    <a:pt x="80899" y="0"/>
                  </a:lnTo>
                  <a:lnTo>
                    <a:pt x="1194689" y="0"/>
                  </a:lnTo>
                  <a:lnTo>
                    <a:pt x="1226188" y="6353"/>
                  </a:lnTo>
                  <a:lnTo>
                    <a:pt x="1251902" y="23685"/>
                  </a:lnTo>
                  <a:lnTo>
                    <a:pt x="1269234" y="49399"/>
                  </a:lnTo>
                  <a:lnTo>
                    <a:pt x="1275588" y="80899"/>
                  </a:lnTo>
                  <a:lnTo>
                    <a:pt x="1275588" y="728344"/>
                  </a:lnTo>
                  <a:lnTo>
                    <a:pt x="1269234" y="759844"/>
                  </a:lnTo>
                  <a:lnTo>
                    <a:pt x="1251902" y="785558"/>
                  </a:lnTo>
                  <a:lnTo>
                    <a:pt x="1226188" y="802890"/>
                  </a:lnTo>
                  <a:lnTo>
                    <a:pt x="1194689" y="809244"/>
                  </a:lnTo>
                  <a:lnTo>
                    <a:pt x="80899" y="809244"/>
                  </a:lnTo>
                  <a:lnTo>
                    <a:pt x="49399" y="802890"/>
                  </a:lnTo>
                  <a:lnTo>
                    <a:pt x="23685" y="785558"/>
                  </a:lnTo>
                  <a:lnTo>
                    <a:pt x="6353" y="759844"/>
                  </a:lnTo>
                  <a:lnTo>
                    <a:pt x="0" y="728344"/>
                  </a:lnTo>
                  <a:lnTo>
                    <a:pt x="0" y="80899"/>
                  </a:lnTo>
                  <a:close/>
                </a:path>
              </a:pathLst>
            </a:custGeom>
            <a:noFill/>
            <a:ln w="25908">
              <a:solidFill>
                <a:srgbClr val="FFFFF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91171" name="object 8"/>
            <p:cNvSpPr>
              <a:spLocks/>
            </p:cNvSpPr>
            <p:nvPr/>
          </p:nvSpPr>
          <p:spPr bwMode="auto">
            <a:xfrm>
              <a:off x="3853433" y="4114038"/>
              <a:ext cx="1275715" cy="809625"/>
            </a:xfrm>
            <a:custGeom>
              <a:avLst/>
              <a:gdLst/>
              <a:ahLst/>
              <a:cxnLst>
                <a:cxn ang="0">
                  <a:pos x="1194689" y="0"/>
                </a:cxn>
                <a:cxn ang="0">
                  <a:pos x="80899" y="0"/>
                </a:cxn>
                <a:cxn ang="0">
                  <a:pos x="49399" y="6353"/>
                </a:cxn>
                <a:cxn ang="0">
                  <a:pos x="23685" y="23685"/>
                </a:cxn>
                <a:cxn ang="0">
                  <a:pos x="6353" y="49399"/>
                </a:cxn>
                <a:cxn ang="0">
                  <a:pos x="0" y="80899"/>
                </a:cxn>
                <a:cxn ang="0">
                  <a:pos x="0" y="728344"/>
                </a:cxn>
                <a:cxn ang="0">
                  <a:pos x="6353" y="759844"/>
                </a:cxn>
                <a:cxn ang="0">
                  <a:pos x="23685" y="785558"/>
                </a:cxn>
                <a:cxn ang="0">
                  <a:pos x="49399" y="802890"/>
                </a:cxn>
                <a:cxn ang="0">
                  <a:pos x="80899" y="809244"/>
                </a:cxn>
                <a:cxn ang="0">
                  <a:pos x="1194689" y="809244"/>
                </a:cxn>
                <a:cxn ang="0">
                  <a:pos x="1226188" y="802890"/>
                </a:cxn>
                <a:cxn ang="0">
                  <a:pos x="1251902" y="785558"/>
                </a:cxn>
                <a:cxn ang="0">
                  <a:pos x="1269234" y="759844"/>
                </a:cxn>
                <a:cxn ang="0">
                  <a:pos x="1275588" y="728344"/>
                </a:cxn>
                <a:cxn ang="0">
                  <a:pos x="1275588" y="80899"/>
                </a:cxn>
                <a:cxn ang="0">
                  <a:pos x="1269234" y="49399"/>
                </a:cxn>
                <a:cxn ang="0">
                  <a:pos x="1251902" y="23685"/>
                </a:cxn>
                <a:cxn ang="0">
                  <a:pos x="1226188" y="6353"/>
                </a:cxn>
                <a:cxn ang="0">
                  <a:pos x="1194689" y="0"/>
                </a:cxn>
              </a:cxnLst>
              <a:rect l="0" t="0" r="r" b="b"/>
              <a:pathLst>
                <a:path w="1275714" h="809625">
                  <a:moveTo>
                    <a:pt x="1194689" y="0"/>
                  </a:moveTo>
                  <a:lnTo>
                    <a:pt x="80899" y="0"/>
                  </a:lnTo>
                  <a:lnTo>
                    <a:pt x="49399" y="6353"/>
                  </a:lnTo>
                  <a:lnTo>
                    <a:pt x="23685" y="23685"/>
                  </a:lnTo>
                  <a:lnTo>
                    <a:pt x="6353" y="49399"/>
                  </a:lnTo>
                  <a:lnTo>
                    <a:pt x="0" y="80899"/>
                  </a:lnTo>
                  <a:lnTo>
                    <a:pt x="0" y="728344"/>
                  </a:lnTo>
                  <a:lnTo>
                    <a:pt x="6353" y="759844"/>
                  </a:lnTo>
                  <a:lnTo>
                    <a:pt x="23685" y="785558"/>
                  </a:lnTo>
                  <a:lnTo>
                    <a:pt x="49399" y="802890"/>
                  </a:lnTo>
                  <a:lnTo>
                    <a:pt x="80899" y="809244"/>
                  </a:lnTo>
                  <a:lnTo>
                    <a:pt x="1194689" y="809244"/>
                  </a:lnTo>
                  <a:lnTo>
                    <a:pt x="1226188" y="802890"/>
                  </a:lnTo>
                  <a:lnTo>
                    <a:pt x="1251902" y="785558"/>
                  </a:lnTo>
                  <a:lnTo>
                    <a:pt x="1269234" y="759844"/>
                  </a:lnTo>
                  <a:lnTo>
                    <a:pt x="1275588" y="728344"/>
                  </a:lnTo>
                  <a:lnTo>
                    <a:pt x="1275588" y="80899"/>
                  </a:lnTo>
                  <a:lnTo>
                    <a:pt x="1269234" y="49399"/>
                  </a:lnTo>
                  <a:lnTo>
                    <a:pt x="1251902" y="23685"/>
                  </a:lnTo>
                  <a:lnTo>
                    <a:pt x="1226188" y="6353"/>
                  </a:lnTo>
                  <a:lnTo>
                    <a:pt x="1194689" y="0"/>
                  </a:lnTo>
                  <a:close/>
                </a:path>
              </a:pathLst>
            </a:custGeom>
            <a:solidFill>
              <a:srgbClr val="FFFFFF">
                <a:alpha val="90195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91172" name="object 9"/>
            <p:cNvSpPr>
              <a:spLocks/>
            </p:cNvSpPr>
            <p:nvPr/>
          </p:nvSpPr>
          <p:spPr bwMode="auto">
            <a:xfrm>
              <a:off x="3853433" y="4114038"/>
              <a:ext cx="1275715" cy="809625"/>
            </a:xfrm>
            <a:custGeom>
              <a:avLst/>
              <a:gdLst/>
              <a:ahLst/>
              <a:cxnLst>
                <a:cxn ang="0">
                  <a:pos x="0" y="80899"/>
                </a:cxn>
                <a:cxn ang="0">
                  <a:pos x="6353" y="49399"/>
                </a:cxn>
                <a:cxn ang="0">
                  <a:pos x="23685" y="23685"/>
                </a:cxn>
                <a:cxn ang="0">
                  <a:pos x="49399" y="6353"/>
                </a:cxn>
                <a:cxn ang="0">
                  <a:pos x="80899" y="0"/>
                </a:cxn>
                <a:cxn ang="0">
                  <a:pos x="1194689" y="0"/>
                </a:cxn>
                <a:cxn ang="0">
                  <a:pos x="1226188" y="6353"/>
                </a:cxn>
                <a:cxn ang="0">
                  <a:pos x="1251902" y="23685"/>
                </a:cxn>
                <a:cxn ang="0">
                  <a:pos x="1269234" y="49399"/>
                </a:cxn>
                <a:cxn ang="0">
                  <a:pos x="1275588" y="80899"/>
                </a:cxn>
                <a:cxn ang="0">
                  <a:pos x="1275588" y="728344"/>
                </a:cxn>
                <a:cxn ang="0">
                  <a:pos x="1269234" y="759844"/>
                </a:cxn>
                <a:cxn ang="0">
                  <a:pos x="1251902" y="785558"/>
                </a:cxn>
                <a:cxn ang="0">
                  <a:pos x="1226188" y="802890"/>
                </a:cxn>
                <a:cxn ang="0">
                  <a:pos x="1194689" y="809244"/>
                </a:cxn>
                <a:cxn ang="0">
                  <a:pos x="80899" y="809244"/>
                </a:cxn>
                <a:cxn ang="0">
                  <a:pos x="49399" y="802890"/>
                </a:cxn>
                <a:cxn ang="0">
                  <a:pos x="23685" y="785558"/>
                </a:cxn>
                <a:cxn ang="0">
                  <a:pos x="6353" y="759844"/>
                </a:cxn>
                <a:cxn ang="0">
                  <a:pos x="0" y="728344"/>
                </a:cxn>
                <a:cxn ang="0">
                  <a:pos x="0" y="80899"/>
                </a:cxn>
              </a:cxnLst>
              <a:rect l="0" t="0" r="r" b="b"/>
              <a:pathLst>
                <a:path w="1275714" h="809625">
                  <a:moveTo>
                    <a:pt x="0" y="80899"/>
                  </a:moveTo>
                  <a:lnTo>
                    <a:pt x="6353" y="49399"/>
                  </a:lnTo>
                  <a:lnTo>
                    <a:pt x="23685" y="23685"/>
                  </a:lnTo>
                  <a:lnTo>
                    <a:pt x="49399" y="6353"/>
                  </a:lnTo>
                  <a:lnTo>
                    <a:pt x="80899" y="0"/>
                  </a:lnTo>
                  <a:lnTo>
                    <a:pt x="1194689" y="0"/>
                  </a:lnTo>
                  <a:lnTo>
                    <a:pt x="1226188" y="6353"/>
                  </a:lnTo>
                  <a:lnTo>
                    <a:pt x="1251902" y="23685"/>
                  </a:lnTo>
                  <a:lnTo>
                    <a:pt x="1269234" y="49399"/>
                  </a:lnTo>
                  <a:lnTo>
                    <a:pt x="1275588" y="80899"/>
                  </a:lnTo>
                  <a:lnTo>
                    <a:pt x="1275588" y="728344"/>
                  </a:lnTo>
                  <a:lnTo>
                    <a:pt x="1269234" y="759844"/>
                  </a:lnTo>
                  <a:lnTo>
                    <a:pt x="1251902" y="785558"/>
                  </a:lnTo>
                  <a:lnTo>
                    <a:pt x="1226188" y="802890"/>
                  </a:lnTo>
                  <a:lnTo>
                    <a:pt x="1194689" y="809244"/>
                  </a:lnTo>
                  <a:lnTo>
                    <a:pt x="80899" y="809244"/>
                  </a:lnTo>
                  <a:lnTo>
                    <a:pt x="49399" y="802890"/>
                  </a:lnTo>
                  <a:lnTo>
                    <a:pt x="23685" y="785558"/>
                  </a:lnTo>
                  <a:lnTo>
                    <a:pt x="6353" y="759844"/>
                  </a:lnTo>
                  <a:lnTo>
                    <a:pt x="0" y="728344"/>
                  </a:lnTo>
                  <a:lnTo>
                    <a:pt x="0" y="80899"/>
                  </a:lnTo>
                  <a:close/>
                </a:path>
              </a:pathLst>
            </a:custGeom>
            <a:noFill/>
            <a:ln w="25908">
              <a:solidFill>
                <a:srgbClr val="4F81BC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935413" y="4395788"/>
            <a:ext cx="1111250" cy="38258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z="1200" spc="-5" dirty="0">
                <a:solidFill>
                  <a:schemeClr val="bg1"/>
                </a:solidFill>
                <a:latin typeface="Carlito"/>
                <a:cs typeface="Carlito"/>
              </a:rPr>
              <a:t>Complex</a:t>
            </a:r>
            <a:r>
              <a:rPr sz="1200" spc="-55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chemeClr val="bg1"/>
                </a:solidFill>
                <a:latin typeface="Carlito"/>
                <a:cs typeface="Carlito"/>
              </a:rPr>
              <a:t>Element</a:t>
            </a:r>
            <a:endParaRPr sz="12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  <p:grpSp>
        <p:nvGrpSpPr>
          <p:cNvPr id="91142" name="object 11"/>
          <p:cNvGrpSpPr>
            <a:grpSpLocks/>
          </p:cNvGrpSpPr>
          <p:nvPr/>
        </p:nvGrpSpPr>
        <p:grpSpPr bwMode="auto">
          <a:xfrm>
            <a:off x="1360488" y="5146675"/>
            <a:ext cx="1443037" cy="969963"/>
            <a:chOff x="1360868" y="5146484"/>
            <a:chExt cx="1443355" cy="970915"/>
          </a:xfrm>
        </p:grpSpPr>
        <p:sp>
          <p:nvSpPr>
            <p:cNvPr id="91164" name="object 12"/>
            <p:cNvSpPr>
              <a:spLocks/>
            </p:cNvSpPr>
            <p:nvPr/>
          </p:nvSpPr>
          <p:spPr bwMode="auto">
            <a:xfrm>
              <a:off x="1373885" y="5159501"/>
              <a:ext cx="1275715" cy="810895"/>
            </a:xfrm>
            <a:custGeom>
              <a:avLst/>
              <a:gdLst/>
              <a:ahLst/>
              <a:cxnLst>
                <a:cxn ang="0">
                  <a:pos x="1194562" y="0"/>
                </a:cxn>
                <a:cxn ang="0">
                  <a:pos x="81025" y="0"/>
                </a:cxn>
                <a:cxn ang="0">
                  <a:pos x="49506" y="6373"/>
                </a:cxn>
                <a:cxn ang="0">
                  <a:pos x="23749" y="23748"/>
                </a:cxn>
                <a:cxn ang="0">
                  <a:pos x="6373" y="49506"/>
                </a:cxn>
                <a:cxn ang="0">
                  <a:pos x="0" y="81026"/>
                </a:cxn>
                <a:cxn ang="0">
                  <a:pos x="0" y="729691"/>
                </a:cxn>
                <a:cxn ang="0">
                  <a:pos x="6373" y="761251"/>
                </a:cxn>
                <a:cxn ang="0">
                  <a:pos x="23748" y="787022"/>
                </a:cxn>
                <a:cxn ang="0">
                  <a:pos x="49506" y="804396"/>
                </a:cxn>
                <a:cxn ang="0">
                  <a:pos x="81025" y="810768"/>
                </a:cxn>
                <a:cxn ang="0">
                  <a:pos x="1194562" y="810768"/>
                </a:cxn>
                <a:cxn ang="0">
                  <a:pos x="1226081" y="804396"/>
                </a:cxn>
                <a:cxn ang="0">
                  <a:pos x="1251839" y="787022"/>
                </a:cxn>
                <a:cxn ang="0">
                  <a:pos x="1269214" y="761251"/>
                </a:cxn>
                <a:cxn ang="0">
                  <a:pos x="1275588" y="729691"/>
                </a:cxn>
                <a:cxn ang="0">
                  <a:pos x="1275588" y="81026"/>
                </a:cxn>
                <a:cxn ang="0">
                  <a:pos x="1269214" y="49506"/>
                </a:cxn>
                <a:cxn ang="0">
                  <a:pos x="1251839" y="23749"/>
                </a:cxn>
                <a:cxn ang="0">
                  <a:pos x="1226081" y="6373"/>
                </a:cxn>
                <a:cxn ang="0">
                  <a:pos x="1194562" y="0"/>
                </a:cxn>
              </a:cxnLst>
              <a:rect l="0" t="0" r="r" b="b"/>
              <a:pathLst>
                <a:path w="1275714" h="810895">
                  <a:moveTo>
                    <a:pt x="1194562" y="0"/>
                  </a:moveTo>
                  <a:lnTo>
                    <a:pt x="81025" y="0"/>
                  </a:lnTo>
                  <a:lnTo>
                    <a:pt x="49506" y="6373"/>
                  </a:lnTo>
                  <a:lnTo>
                    <a:pt x="23749" y="23748"/>
                  </a:lnTo>
                  <a:lnTo>
                    <a:pt x="6373" y="49506"/>
                  </a:lnTo>
                  <a:lnTo>
                    <a:pt x="0" y="81026"/>
                  </a:lnTo>
                  <a:lnTo>
                    <a:pt x="0" y="729691"/>
                  </a:lnTo>
                  <a:lnTo>
                    <a:pt x="6373" y="761251"/>
                  </a:lnTo>
                  <a:lnTo>
                    <a:pt x="23748" y="787022"/>
                  </a:lnTo>
                  <a:lnTo>
                    <a:pt x="49506" y="804396"/>
                  </a:lnTo>
                  <a:lnTo>
                    <a:pt x="81025" y="810768"/>
                  </a:lnTo>
                  <a:lnTo>
                    <a:pt x="1194562" y="810768"/>
                  </a:lnTo>
                  <a:lnTo>
                    <a:pt x="1226081" y="804396"/>
                  </a:lnTo>
                  <a:lnTo>
                    <a:pt x="1251839" y="787022"/>
                  </a:lnTo>
                  <a:lnTo>
                    <a:pt x="1269214" y="761251"/>
                  </a:lnTo>
                  <a:lnTo>
                    <a:pt x="1275588" y="729691"/>
                  </a:lnTo>
                  <a:lnTo>
                    <a:pt x="1275588" y="81026"/>
                  </a:lnTo>
                  <a:lnTo>
                    <a:pt x="1269214" y="49506"/>
                  </a:lnTo>
                  <a:lnTo>
                    <a:pt x="1251839" y="23749"/>
                  </a:lnTo>
                  <a:lnTo>
                    <a:pt x="1226081" y="6373"/>
                  </a:lnTo>
                  <a:lnTo>
                    <a:pt x="1194562" y="0"/>
                  </a:lnTo>
                  <a:close/>
                </a:path>
              </a:pathLst>
            </a:custGeom>
            <a:solidFill>
              <a:srgbClr val="4F81BC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91165" name="object 13"/>
            <p:cNvSpPr>
              <a:spLocks/>
            </p:cNvSpPr>
            <p:nvPr/>
          </p:nvSpPr>
          <p:spPr bwMode="auto">
            <a:xfrm>
              <a:off x="1373885" y="5159501"/>
              <a:ext cx="1275715" cy="810895"/>
            </a:xfrm>
            <a:custGeom>
              <a:avLst/>
              <a:gdLst/>
              <a:ahLst/>
              <a:cxnLst>
                <a:cxn ang="0">
                  <a:pos x="0" y="81026"/>
                </a:cxn>
                <a:cxn ang="0">
                  <a:pos x="6373" y="49506"/>
                </a:cxn>
                <a:cxn ang="0">
                  <a:pos x="23749" y="23748"/>
                </a:cxn>
                <a:cxn ang="0">
                  <a:pos x="49506" y="6373"/>
                </a:cxn>
                <a:cxn ang="0">
                  <a:pos x="81025" y="0"/>
                </a:cxn>
                <a:cxn ang="0">
                  <a:pos x="1194562" y="0"/>
                </a:cxn>
                <a:cxn ang="0">
                  <a:pos x="1226081" y="6373"/>
                </a:cxn>
                <a:cxn ang="0">
                  <a:pos x="1251839" y="23749"/>
                </a:cxn>
                <a:cxn ang="0">
                  <a:pos x="1269214" y="49506"/>
                </a:cxn>
                <a:cxn ang="0">
                  <a:pos x="1275588" y="81026"/>
                </a:cxn>
                <a:cxn ang="0">
                  <a:pos x="1275588" y="729691"/>
                </a:cxn>
                <a:cxn ang="0">
                  <a:pos x="1269214" y="761251"/>
                </a:cxn>
                <a:cxn ang="0">
                  <a:pos x="1251839" y="787022"/>
                </a:cxn>
                <a:cxn ang="0">
                  <a:pos x="1226081" y="804396"/>
                </a:cxn>
                <a:cxn ang="0">
                  <a:pos x="1194562" y="810768"/>
                </a:cxn>
                <a:cxn ang="0">
                  <a:pos x="81025" y="810768"/>
                </a:cxn>
                <a:cxn ang="0">
                  <a:pos x="49506" y="804396"/>
                </a:cxn>
                <a:cxn ang="0">
                  <a:pos x="23748" y="787022"/>
                </a:cxn>
                <a:cxn ang="0">
                  <a:pos x="6373" y="761251"/>
                </a:cxn>
                <a:cxn ang="0">
                  <a:pos x="0" y="729691"/>
                </a:cxn>
                <a:cxn ang="0">
                  <a:pos x="0" y="81026"/>
                </a:cxn>
              </a:cxnLst>
              <a:rect l="0" t="0" r="r" b="b"/>
              <a:pathLst>
                <a:path w="1275714" h="810895">
                  <a:moveTo>
                    <a:pt x="0" y="81026"/>
                  </a:moveTo>
                  <a:lnTo>
                    <a:pt x="6373" y="49506"/>
                  </a:lnTo>
                  <a:lnTo>
                    <a:pt x="23749" y="23748"/>
                  </a:lnTo>
                  <a:lnTo>
                    <a:pt x="49506" y="6373"/>
                  </a:lnTo>
                  <a:lnTo>
                    <a:pt x="81025" y="0"/>
                  </a:lnTo>
                  <a:lnTo>
                    <a:pt x="1194562" y="0"/>
                  </a:lnTo>
                  <a:lnTo>
                    <a:pt x="1226081" y="6373"/>
                  </a:lnTo>
                  <a:lnTo>
                    <a:pt x="1251839" y="23749"/>
                  </a:lnTo>
                  <a:lnTo>
                    <a:pt x="1269214" y="49506"/>
                  </a:lnTo>
                  <a:lnTo>
                    <a:pt x="1275588" y="81026"/>
                  </a:lnTo>
                  <a:lnTo>
                    <a:pt x="1275588" y="729691"/>
                  </a:lnTo>
                  <a:lnTo>
                    <a:pt x="1269214" y="761251"/>
                  </a:lnTo>
                  <a:lnTo>
                    <a:pt x="1251839" y="787022"/>
                  </a:lnTo>
                  <a:lnTo>
                    <a:pt x="1226081" y="804396"/>
                  </a:lnTo>
                  <a:lnTo>
                    <a:pt x="1194562" y="810768"/>
                  </a:lnTo>
                  <a:lnTo>
                    <a:pt x="81025" y="810768"/>
                  </a:lnTo>
                  <a:lnTo>
                    <a:pt x="49506" y="804396"/>
                  </a:lnTo>
                  <a:lnTo>
                    <a:pt x="23748" y="787022"/>
                  </a:lnTo>
                  <a:lnTo>
                    <a:pt x="6373" y="761251"/>
                  </a:lnTo>
                  <a:lnTo>
                    <a:pt x="0" y="729691"/>
                  </a:lnTo>
                  <a:lnTo>
                    <a:pt x="0" y="81026"/>
                  </a:lnTo>
                  <a:close/>
                </a:path>
              </a:pathLst>
            </a:custGeom>
            <a:noFill/>
            <a:ln w="25908">
              <a:solidFill>
                <a:srgbClr val="FFFFF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91166" name="object 14"/>
            <p:cNvSpPr>
              <a:spLocks/>
            </p:cNvSpPr>
            <p:nvPr/>
          </p:nvSpPr>
          <p:spPr bwMode="auto">
            <a:xfrm>
              <a:off x="1515617" y="5295137"/>
              <a:ext cx="1275715" cy="809625"/>
            </a:xfrm>
            <a:custGeom>
              <a:avLst/>
              <a:gdLst/>
              <a:ahLst/>
              <a:cxnLst>
                <a:cxn ang="0">
                  <a:pos x="1194689" y="0"/>
                </a:cxn>
                <a:cxn ang="0">
                  <a:pos x="80898" y="0"/>
                </a:cxn>
                <a:cxn ang="0">
                  <a:pos x="49399" y="6353"/>
                </a:cxn>
                <a:cxn ang="0">
                  <a:pos x="23685" y="23685"/>
                </a:cxn>
                <a:cxn ang="0">
                  <a:pos x="6353" y="49399"/>
                </a:cxn>
                <a:cxn ang="0">
                  <a:pos x="0" y="80899"/>
                </a:cxn>
                <a:cxn ang="0">
                  <a:pos x="0" y="728319"/>
                </a:cxn>
                <a:cxn ang="0">
                  <a:pos x="6353" y="759818"/>
                </a:cxn>
                <a:cxn ang="0">
                  <a:pos x="23685" y="785541"/>
                </a:cxn>
                <a:cxn ang="0">
                  <a:pos x="49399" y="802884"/>
                </a:cxn>
                <a:cxn ang="0">
                  <a:pos x="80898" y="809244"/>
                </a:cxn>
                <a:cxn ang="0">
                  <a:pos x="1194689" y="809244"/>
                </a:cxn>
                <a:cxn ang="0">
                  <a:pos x="1226188" y="802884"/>
                </a:cxn>
                <a:cxn ang="0">
                  <a:pos x="1251902" y="785541"/>
                </a:cxn>
                <a:cxn ang="0">
                  <a:pos x="1269234" y="759818"/>
                </a:cxn>
                <a:cxn ang="0">
                  <a:pos x="1275588" y="728319"/>
                </a:cxn>
                <a:cxn ang="0">
                  <a:pos x="1275588" y="80899"/>
                </a:cxn>
                <a:cxn ang="0">
                  <a:pos x="1269234" y="49399"/>
                </a:cxn>
                <a:cxn ang="0">
                  <a:pos x="1251902" y="23685"/>
                </a:cxn>
                <a:cxn ang="0">
                  <a:pos x="1226188" y="6353"/>
                </a:cxn>
                <a:cxn ang="0">
                  <a:pos x="1194689" y="0"/>
                </a:cxn>
              </a:cxnLst>
              <a:rect l="0" t="0" r="r" b="b"/>
              <a:pathLst>
                <a:path w="1275714" h="809625">
                  <a:moveTo>
                    <a:pt x="1194689" y="0"/>
                  </a:moveTo>
                  <a:lnTo>
                    <a:pt x="80898" y="0"/>
                  </a:lnTo>
                  <a:lnTo>
                    <a:pt x="49399" y="6353"/>
                  </a:lnTo>
                  <a:lnTo>
                    <a:pt x="23685" y="23685"/>
                  </a:lnTo>
                  <a:lnTo>
                    <a:pt x="6353" y="49399"/>
                  </a:lnTo>
                  <a:lnTo>
                    <a:pt x="0" y="80899"/>
                  </a:lnTo>
                  <a:lnTo>
                    <a:pt x="0" y="728319"/>
                  </a:lnTo>
                  <a:lnTo>
                    <a:pt x="6353" y="759818"/>
                  </a:lnTo>
                  <a:lnTo>
                    <a:pt x="23685" y="785541"/>
                  </a:lnTo>
                  <a:lnTo>
                    <a:pt x="49399" y="802884"/>
                  </a:lnTo>
                  <a:lnTo>
                    <a:pt x="80898" y="809244"/>
                  </a:lnTo>
                  <a:lnTo>
                    <a:pt x="1194689" y="809244"/>
                  </a:lnTo>
                  <a:lnTo>
                    <a:pt x="1226188" y="802884"/>
                  </a:lnTo>
                  <a:lnTo>
                    <a:pt x="1251902" y="785541"/>
                  </a:lnTo>
                  <a:lnTo>
                    <a:pt x="1269234" y="759818"/>
                  </a:lnTo>
                  <a:lnTo>
                    <a:pt x="1275588" y="728319"/>
                  </a:lnTo>
                  <a:lnTo>
                    <a:pt x="1275588" y="80899"/>
                  </a:lnTo>
                  <a:lnTo>
                    <a:pt x="1269234" y="49399"/>
                  </a:lnTo>
                  <a:lnTo>
                    <a:pt x="1251902" y="23685"/>
                  </a:lnTo>
                  <a:lnTo>
                    <a:pt x="1226188" y="6353"/>
                  </a:lnTo>
                  <a:lnTo>
                    <a:pt x="1194689" y="0"/>
                  </a:lnTo>
                  <a:close/>
                </a:path>
              </a:pathLst>
            </a:custGeom>
            <a:solidFill>
              <a:srgbClr val="FFFFFF">
                <a:alpha val="90195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91167" name="object 15"/>
            <p:cNvSpPr>
              <a:spLocks/>
            </p:cNvSpPr>
            <p:nvPr/>
          </p:nvSpPr>
          <p:spPr bwMode="auto">
            <a:xfrm>
              <a:off x="1515617" y="5295137"/>
              <a:ext cx="1275715" cy="809625"/>
            </a:xfrm>
            <a:custGeom>
              <a:avLst/>
              <a:gdLst/>
              <a:ahLst/>
              <a:cxnLst>
                <a:cxn ang="0">
                  <a:pos x="0" y="80899"/>
                </a:cxn>
                <a:cxn ang="0">
                  <a:pos x="6353" y="49399"/>
                </a:cxn>
                <a:cxn ang="0">
                  <a:pos x="23685" y="23685"/>
                </a:cxn>
                <a:cxn ang="0">
                  <a:pos x="49399" y="6353"/>
                </a:cxn>
                <a:cxn ang="0">
                  <a:pos x="80898" y="0"/>
                </a:cxn>
                <a:cxn ang="0">
                  <a:pos x="1194689" y="0"/>
                </a:cxn>
                <a:cxn ang="0">
                  <a:pos x="1226188" y="6353"/>
                </a:cxn>
                <a:cxn ang="0">
                  <a:pos x="1251902" y="23685"/>
                </a:cxn>
                <a:cxn ang="0">
                  <a:pos x="1269234" y="49399"/>
                </a:cxn>
                <a:cxn ang="0">
                  <a:pos x="1275588" y="80899"/>
                </a:cxn>
                <a:cxn ang="0">
                  <a:pos x="1275588" y="728319"/>
                </a:cxn>
                <a:cxn ang="0">
                  <a:pos x="1269234" y="759818"/>
                </a:cxn>
                <a:cxn ang="0">
                  <a:pos x="1251902" y="785541"/>
                </a:cxn>
                <a:cxn ang="0">
                  <a:pos x="1226188" y="802884"/>
                </a:cxn>
                <a:cxn ang="0">
                  <a:pos x="1194689" y="809244"/>
                </a:cxn>
                <a:cxn ang="0">
                  <a:pos x="80898" y="809244"/>
                </a:cxn>
                <a:cxn ang="0">
                  <a:pos x="49399" y="802884"/>
                </a:cxn>
                <a:cxn ang="0">
                  <a:pos x="23685" y="785541"/>
                </a:cxn>
                <a:cxn ang="0">
                  <a:pos x="6353" y="759818"/>
                </a:cxn>
                <a:cxn ang="0">
                  <a:pos x="0" y="728319"/>
                </a:cxn>
                <a:cxn ang="0">
                  <a:pos x="0" y="80899"/>
                </a:cxn>
              </a:cxnLst>
              <a:rect l="0" t="0" r="r" b="b"/>
              <a:pathLst>
                <a:path w="1275714" h="809625">
                  <a:moveTo>
                    <a:pt x="0" y="80899"/>
                  </a:moveTo>
                  <a:lnTo>
                    <a:pt x="6353" y="49399"/>
                  </a:lnTo>
                  <a:lnTo>
                    <a:pt x="23685" y="23685"/>
                  </a:lnTo>
                  <a:lnTo>
                    <a:pt x="49399" y="6353"/>
                  </a:lnTo>
                  <a:lnTo>
                    <a:pt x="80898" y="0"/>
                  </a:lnTo>
                  <a:lnTo>
                    <a:pt x="1194689" y="0"/>
                  </a:lnTo>
                  <a:lnTo>
                    <a:pt x="1226188" y="6353"/>
                  </a:lnTo>
                  <a:lnTo>
                    <a:pt x="1251902" y="23685"/>
                  </a:lnTo>
                  <a:lnTo>
                    <a:pt x="1269234" y="49399"/>
                  </a:lnTo>
                  <a:lnTo>
                    <a:pt x="1275588" y="80899"/>
                  </a:lnTo>
                  <a:lnTo>
                    <a:pt x="1275588" y="728319"/>
                  </a:lnTo>
                  <a:lnTo>
                    <a:pt x="1269234" y="759818"/>
                  </a:lnTo>
                  <a:lnTo>
                    <a:pt x="1251902" y="785541"/>
                  </a:lnTo>
                  <a:lnTo>
                    <a:pt x="1226188" y="802884"/>
                  </a:lnTo>
                  <a:lnTo>
                    <a:pt x="1194689" y="809244"/>
                  </a:lnTo>
                  <a:lnTo>
                    <a:pt x="80898" y="809244"/>
                  </a:lnTo>
                  <a:lnTo>
                    <a:pt x="49399" y="802884"/>
                  </a:lnTo>
                  <a:lnTo>
                    <a:pt x="23685" y="785541"/>
                  </a:lnTo>
                  <a:lnTo>
                    <a:pt x="6353" y="759818"/>
                  </a:lnTo>
                  <a:lnTo>
                    <a:pt x="0" y="728319"/>
                  </a:lnTo>
                  <a:lnTo>
                    <a:pt x="0" y="80899"/>
                  </a:lnTo>
                  <a:close/>
                </a:path>
              </a:pathLst>
            </a:custGeom>
            <a:noFill/>
            <a:ln w="25908">
              <a:solidFill>
                <a:srgbClr val="4F81BC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638300" y="5576888"/>
            <a:ext cx="1028700" cy="38258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z="1200" spc="-5" dirty="0">
                <a:solidFill>
                  <a:schemeClr val="bg1"/>
                </a:solidFill>
                <a:latin typeface="Carlito"/>
                <a:cs typeface="Carlito"/>
              </a:rPr>
              <a:t>Empty</a:t>
            </a:r>
            <a:r>
              <a:rPr sz="1200" spc="-60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chemeClr val="bg1"/>
                </a:solidFill>
                <a:latin typeface="Carlito"/>
                <a:cs typeface="Carlito"/>
              </a:rPr>
              <a:t>Elements</a:t>
            </a:r>
            <a:endParaRPr sz="1200">
              <a:solidFill>
                <a:schemeClr val="bg1"/>
              </a:solidFill>
              <a:latin typeface="Carlito"/>
              <a:cs typeface="Carlito"/>
            </a:endParaRPr>
          </a:p>
        </p:txBody>
      </p:sp>
      <p:grpSp>
        <p:nvGrpSpPr>
          <p:cNvPr id="91144" name="object 17"/>
          <p:cNvGrpSpPr>
            <a:grpSpLocks/>
          </p:cNvGrpSpPr>
          <p:nvPr/>
        </p:nvGrpSpPr>
        <p:grpSpPr bwMode="auto">
          <a:xfrm>
            <a:off x="2919413" y="5146675"/>
            <a:ext cx="1444625" cy="969963"/>
            <a:chOff x="2919920" y="5146484"/>
            <a:chExt cx="1443355" cy="970915"/>
          </a:xfrm>
        </p:grpSpPr>
        <p:sp>
          <p:nvSpPr>
            <p:cNvPr id="91160" name="object 18"/>
            <p:cNvSpPr>
              <a:spLocks/>
            </p:cNvSpPr>
            <p:nvPr/>
          </p:nvSpPr>
          <p:spPr bwMode="auto">
            <a:xfrm>
              <a:off x="2932937" y="5159501"/>
              <a:ext cx="1275715" cy="810895"/>
            </a:xfrm>
            <a:custGeom>
              <a:avLst/>
              <a:gdLst/>
              <a:ahLst/>
              <a:cxnLst>
                <a:cxn ang="0">
                  <a:pos x="1194562" y="0"/>
                </a:cxn>
                <a:cxn ang="0">
                  <a:pos x="81025" y="0"/>
                </a:cxn>
                <a:cxn ang="0">
                  <a:pos x="49506" y="6373"/>
                </a:cxn>
                <a:cxn ang="0">
                  <a:pos x="23749" y="23748"/>
                </a:cxn>
                <a:cxn ang="0">
                  <a:pos x="6373" y="49506"/>
                </a:cxn>
                <a:cxn ang="0">
                  <a:pos x="0" y="81026"/>
                </a:cxn>
                <a:cxn ang="0">
                  <a:pos x="0" y="729691"/>
                </a:cxn>
                <a:cxn ang="0">
                  <a:pos x="6373" y="761251"/>
                </a:cxn>
                <a:cxn ang="0">
                  <a:pos x="23749" y="787022"/>
                </a:cxn>
                <a:cxn ang="0">
                  <a:pos x="49506" y="804396"/>
                </a:cxn>
                <a:cxn ang="0">
                  <a:pos x="81025" y="810768"/>
                </a:cxn>
                <a:cxn ang="0">
                  <a:pos x="1194562" y="810768"/>
                </a:cxn>
                <a:cxn ang="0">
                  <a:pos x="1226081" y="804396"/>
                </a:cxn>
                <a:cxn ang="0">
                  <a:pos x="1251839" y="787022"/>
                </a:cxn>
                <a:cxn ang="0">
                  <a:pos x="1269214" y="761251"/>
                </a:cxn>
                <a:cxn ang="0">
                  <a:pos x="1275588" y="729691"/>
                </a:cxn>
                <a:cxn ang="0">
                  <a:pos x="1275588" y="81026"/>
                </a:cxn>
                <a:cxn ang="0">
                  <a:pos x="1269214" y="49506"/>
                </a:cxn>
                <a:cxn ang="0">
                  <a:pos x="1251839" y="23749"/>
                </a:cxn>
                <a:cxn ang="0">
                  <a:pos x="1226081" y="6373"/>
                </a:cxn>
                <a:cxn ang="0">
                  <a:pos x="1194562" y="0"/>
                </a:cxn>
              </a:cxnLst>
              <a:rect l="0" t="0" r="r" b="b"/>
              <a:pathLst>
                <a:path w="1275714" h="810895">
                  <a:moveTo>
                    <a:pt x="1194562" y="0"/>
                  </a:moveTo>
                  <a:lnTo>
                    <a:pt x="81025" y="0"/>
                  </a:lnTo>
                  <a:lnTo>
                    <a:pt x="49506" y="6373"/>
                  </a:lnTo>
                  <a:lnTo>
                    <a:pt x="23749" y="23748"/>
                  </a:lnTo>
                  <a:lnTo>
                    <a:pt x="6373" y="49506"/>
                  </a:lnTo>
                  <a:lnTo>
                    <a:pt x="0" y="81026"/>
                  </a:lnTo>
                  <a:lnTo>
                    <a:pt x="0" y="729691"/>
                  </a:lnTo>
                  <a:lnTo>
                    <a:pt x="6373" y="761251"/>
                  </a:lnTo>
                  <a:lnTo>
                    <a:pt x="23749" y="787022"/>
                  </a:lnTo>
                  <a:lnTo>
                    <a:pt x="49506" y="804396"/>
                  </a:lnTo>
                  <a:lnTo>
                    <a:pt x="81025" y="810768"/>
                  </a:lnTo>
                  <a:lnTo>
                    <a:pt x="1194562" y="810768"/>
                  </a:lnTo>
                  <a:lnTo>
                    <a:pt x="1226081" y="804396"/>
                  </a:lnTo>
                  <a:lnTo>
                    <a:pt x="1251839" y="787022"/>
                  </a:lnTo>
                  <a:lnTo>
                    <a:pt x="1269214" y="761251"/>
                  </a:lnTo>
                  <a:lnTo>
                    <a:pt x="1275588" y="729691"/>
                  </a:lnTo>
                  <a:lnTo>
                    <a:pt x="1275588" y="81026"/>
                  </a:lnTo>
                  <a:lnTo>
                    <a:pt x="1269214" y="49506"/>
                  </a:lnTo>
                  <a:lnTo>
                    <a:pt x="1251839" y="23749"/>
                  </a:lnTo>
                  <a:lnTo>
                    <a:pt x="1226081" y="6373"/>
                  </a:lnTo>
                  <a:lnTo>
                    <a:pt x="1194562" y="0"/>
                  </a:lnTo>
                  <a:close/>
                </a:path>
              </a:pathLst>
            </a:custGeom>
            <a:solidFill>
              <a:srgbClr val="4F81BC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91161" name="object 19"/>
            <p:cNvSpPr>
              <a:spLocks/>
            </p:cNvSpPr>
            <p:nvPr/>
          </p:nvSpPr>
          <p:spPr bwMode="auto">
            <a:xfrm>
              <a:off x="2932937" y="5159501"/>
              <a:ext cx="1275715" cy="810895"/>
            </a:xfrm>
            <a:custGeom>
              <a:avLst/>
              <a:gdLst/>
              <a:ahLst/>
              <a:cxnLst>
                <a:cxn ang="0">
                  <a:pos x="0" y="81026"/>
                </a:cxn>
                <a:cxn ang="0">
                  <a:pos x="6373" y="49506"/>
                </a:cxn>
                <a:cxn ang="0">
                  <a:pos x="23749" y="23748"/>
                </a:cxn>
                <a:cxn ang="0">
                  <a:pos x="49506" y="6373"/>
                </a:cxn>
                <a:cxn ang="0">
                  <a:pos x="81025" y="0"/>
                </a:cxn>
                <a:cxn ang="0">
                  <a:pos x="1194562" y="0"/>
                </a:cxn>
                <a:cxn ang="0">
                  <a:pos x="1226081" y="6373"/>
                </a:cxn>
                <a:cxn ang="0">
                  <a:pos x="1251839" y="23749"/>
                </a:cxn>
                <a:cxn ang="0">
                  <a:pos x="1269214" y="49506"/>
                </a:cxn>
                <a:cxn ang="0">
                  <a:pos x="1275588" y="81026"/>
                </a:cxn>
                <a:cxn ang="0">
                  <a:pos x="1275588" y="729691"/>
                </a:cxn>
                <a:cxn ang="0">
                  <a:pos x="1269214" y="761251"/>
                </a:cxn>
                <a:cxn ang="0">
                  <a:pos x="1251839" y="787022"/>
                </a:cxn>
                <a:cxn ang="0">
                  <a:pos x="1226081" y="804396"/>
                </a:cxn>
                <a:cxn ang="0">
                  <a:pos x="1194562" y="810768"/>
                </a:cxn>
                <a:cxn ang="0">
                  <a:pos x="81025" y="810768"/>
                </a:cxn>
                <a:cxn ang="0">
                  <a:pos x="49506" y="804396"/>
                </a:cxn>
                <a:cxn ang="0">
                  <a:pos x="23749" y="787022"/>
                </a:cxn>
                <a:cxn ang="0">
                  <a:pos x="6373" y="761251"/>
                </a:cxn>
                <a:cxn ang="0">
                  <a:pos x="0" y="729691"/>
                </a:cxn>
                <a:cxn ang="0">
                  <a:pos x="0" y="81026"/>
                </a:cxn>
              </a:cxnLst>
              <a:rect l="0" t="0" r="r" b="b"/>
              <a:pathLst>
                <a:path w="1275714" h="810895">
                  <a:moveTo>
                    <a:pt x="0" y="81026"/>
                  </a:moveTo>
                  <a:lnTo>
                    <a:pt x="6373" y="49506"/>
                  </a:lnTo>
                  <a:lnTo>
                    <a:pt x="23749" y="23748"/>
                  </a:lnTo>
                  <a:lnTo>
                    <a:pt x="49506" y="6373"/>
                  </a:lnTo>
                  <a:lnTo>
                    <a:pt x="81025" y="0"/>
                  </a:lnTo>
                  <a:lnTo>
                    <a:pt x="1194562" y="0"/>
                  </a:lnTo>
                  <a:lnTo>
                    <a:pt x="1226081" y="6373"/>
                  </a:lnTo>
                  <a:lnTo>
                    <a:pt x="1251839" y="23749"/>
                  </a:lnTo>
                  <a:lnTo>
                    <a:pt x="1269214" y="49506"/>
                  </a:lnTo>
                  <a:lnTo>
                    <a:pt x="1275588" y="81026"/>
                  </a:lnTo>
                  <a:lnTo>
                    <a:pt x="1275588" y="729691"/>
                  </a:lnTo>
                  <a:lnTo>
                    <a:pt x="1269214" y="761251"/>
                  </a:lnTo>
                  <a:lnTo>
                    <a:pt x="1251839" y="787022"/>
                  </a:lnTo>
                  <a:lnTo>
                    <a:pt x="1226081" y="804396"/>
                  </a:lnTo>
                  <a:lnTo>
                    <a:pt x="1194562" y="810768"/>
                  </a:lnTo>
                  <a:lnTo>
                    <a:pt x="81025" y="810768"/>
                  </a:lnTo>
                  <a:lnTo>
                    <a:pt x="49506" y="804396"/>
                  </a:lnTo>
                  <a:lnTo>
                    <a:pt x="23749" y="787022"/>
                  </a:lnTo>
                  <a:lnTo>
                    <a:pt x="6373" y="761251"/>
                  </a:lnTo>
                  <a:lnTo>
                    <a:pt x="0" y="729691"/>
                  </a:lnTo>
                  <a:lnTo>
                    <a:pt x="0" y="81026"/>
                  </a:lnTo>
                  <a:close/>
                </a:path>
              </a:pathLst>
            </a:custGeom>
            <a:noFill/>
            <a:ln w="25908">
              <a:solidFill>
                <a:srgbClr val="FFFFF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91162" name="object 20"/>
            <p:cNvSpPr>
              <a:spLocks/>
            </p:cNvSpPr>
            <p:nvPr/>
          </p:nvSpPr>
          <p:spPr bwMode="auto">
            <a:xfrm>
              <a:off x="3074669" y="5295137"/>
              <a:ext cx="1275715" cy="809625"/>
            </a:xfrm>
            <a:custGeom>
              <a:avLst/>
              <a:gdLst/>
              <a:ahLst/>
              <a:cxnLst>
                <a:cxn ang="0">
                  <a:pos x="1194689" y="0"/>
                </a:cxn>
                <a:cxn ang="0">
                  <a:pos x="80899" y="0"/>
                </a:cxn>
                <a:cxn ang="0">
                  <a:pos x="49399" y="6353"/>
                </a:cxn>
                <a:cxn ang="0">
                  <a:pos x="23685" y="23685"/>
                </a:cxn>
                <a:cxn ang="0">
                  <a:pos x="6353" y="49399"/>
                </a:cxn>
                <a:cxn ang="0">
                  <a:pos x="0" y="80899"/>
                </a:cxn>
                <a:cxn ang="0">
                  <a:pos x="0" y="728319"/>
                </a:cxn>
                <a:cxn ang="0">
                  <a:pos x="6353" y="759818"/>
                </a:cxn>
                <a:cxn ang="0">
                  <a:pos x="23685" y="785541"/>
                </a:cxn>
                <a:cxn ang="0">
                  <a:pos x="49399" y="802884"/>
                </a:cxn>
                <a:cxn ang="0">
                  <a:pos x="80899" y="809244"/>
                </a:cxn>
                <a:cxn ang="0">
                  <a:pos x="1194689" y="809244"/>
                </a:cxn>
                <a:cxn ang="0">
                  <a:pos x="1226188" y="802884"/>
                </a:cxn>
                <a:cxn ang="0">
                  <a:pos x="1251902" y="785541"/>
                </a:cxn>
                <a:cxn ang="0">
                  <a:pos x="1269234" y="759818"/>
                </a:cxn>
                <a:cxn ang="0">
                  <a:pos x="1275588" y="728319"/>
                </a:cxn>
                <a:cxn ang="0">
                  <a:pos x="1275588" y="80899"/>
                </a:cxn>
                <a:cxn ang="0">
                  <a:pos x="1269234" y="49399"/>
                </a:cxn>
                <a:cxn ang="0">
                  <a:pos x="1251902" y="23685"/>
                </a:cxn>
                <a:cxn ang="0">
                  <a:pos x="1226188" y="6353"/>
                </a:cxn>
                <a:cxn ang="0">
                  <a:pos x="1194689" y="0"/>
                </a:cxn>
              </a:cxnLst>
              <a:rect l="0" t="0" r="r" b="b"/>
              <a:pathLst>
                <a:path w="1275714" h="809625">
                  <a:moveTo>
                    <a:pt x="1194689" y="0"/>
                  </a:moveTo>
                  <a:lnTo>
                    <a:pt x="80899" y="0"/>
                  </a:lnTo>
                  <a:lnTo>
                    <a:pt x="49399" y="6353"/>
                  </a:lnTo>
                  <a:lnTo>
                    <a:pt x="23685" y="23685"/>
                  </a:lnTo>
                  <a:lnTo>
                    <a:pt x="6353" y="49399"/>
                  </a:lnTo>
                  <a:lnTo>
                    <a:pt x="0" y="80899"/>
                  </a:lnTo>
                  <a:lnTo>
                    <a:pt x="0" y="728319"/>
                  </a:lnTo>
                  <a:lnTo>
                    <a:pt x="6353" y="759818"/>
                  </a:lnTo>
                  <a:lnTo>
                    <a:pt x="23685" y="785541"/>
                  </a:lnTo>
                  <a:lnTo>
                    <a:pt x="49399" y="802884"/>
                  </a:lnTo>
                  <a:lnTo>
                    <a:pt x="80899" y="809244"/>
                  </a:lnTo>
                  <a:lnTo>
                    <a:pt x="1194689" y="809244"/>
                  </a:lnTo>
                  <a:lnTo>
                    <a:pt x="1226188" y="802884"/>
                  </a:lnTo>
                  <a:lnTo>
                    <a:pt x="1251902" y="785541"/>
                  </a:lnTo>
                  <a:lnTo>
                    <a:pt x="1269234" y="759818"/>
                  </a:lnTo>
                  <a:lnTo>
                    <a:pt x="1275588" y="728319"/>
                  </a:lnTo>
                  <a:lnTo>
                    <a:pt x="1275588" y="80899"/>
                  </a:lnTo>
                  <a:lnTo>
                    <a:pt x="1269234" y="49399"/>
                  </a:lnTo>
                  <a:lnTo>
                    <a:pt x="1251902" y="23685"/>
                  </a:lnTo>
                  <a:lnTo>
                    <a:pt x="1226188" y="6353"/>
                  </a:lnTo>
                  <a:lnTo>
                    <a:pt x="1194689" y="0"/>
                  </a:lnTo>
                  <a:close/>
                </a:path>
              </a:pathLst>
            </a:custGeom>
            <a:solidFill>
              <a:srgbClr val="FFFFFF">
                <a:alpha val="90195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91163" name="object 21"/>
            <p:cNvSpPr>
              <a:spLocks/>
            </p:cNvSpPr>
            <p:nvPr/>
          </p:nvSpPr>
          <p:spPr bwMode="auto">
            <a:xfrm>
              <a:off x="3074669" y="5295137"/>
              <a:ext cx="1275715" cy="809625"/>
            </a:xfrm>
            <a:custGeom>
              <a:avLst/>
              <a:gdLst/>
              <a:ahLst/>
              <a:cxnLst>
                <a:cxn ang="0">
                  <a:pos x="0" y="80899"/>
                </a:cxn>
                <a:cxn ang="0">
                  <a:pos x="6353" y="49399"/>
                </a:cxn>
                <a:cxn ang="0">
                  <a:pos x="23685" y="23685"/>
                </a:cxn>
                <a:cxn ang="0">
                  <a:pos x="49399" y="6353"/>
                </a:cxn>
                <a:cxn ang="0">
                  <a:pos x="80899" y="0"/>
                </a:cxn>
                <a:cxn ang="0">
                  <a:pos x="1194689" y="0"/>
                </a:cxn>
                <a:cxn ang="0">
                  <a:pos x="1226188" y="6353"/>
                </a:cxn>
                <a:cxn ang="0">
                  <a:pos x="1251902" y="23685"/>
                </a:cxn>
                <a:cxn ang="0">
                  <a:pos x="1269234" y="49399"/>
                </a:cxn>
                <a:cxn ang="0">
                  <a:pos x="1275588" y="80899"/>
                </a:cxn>
                <a:cxn ang="0">
                  <a:pos x="1275588" y="728319"/>
                </a:cxn>
                <a:cxn ang="0">
                  <a:pos x="1269234" y="759818"/>
                </a:cxn>
                <a:cxn ang="0">
                  <a:pos x="1251902" y="785541"/>
                </a:cxn>
                <a:cxn ang="0">
                  <a:pos x="1226188" y="802884"/>
                </a:cxn>
                <a:cxn ang="0">
                  <a:pos x="1194689" y="809244"/>
                </a:cxn>
                <a:cxn ang="0">
                  <a:pos x="80899" y="809244"/>
                </a:cxn>
                <a:cxn ang="0">
                  <a:pos x="49399" y="802884"/>
                </a:cxn>
                <a:cxn ang="0">
                  <a:pos x="23685" y="785541"/>
                </a:cxn>
                <a:cxn ang="0">
                  <a:pos x="6353" y="759818"/>
                </a:cxn>
                <a:cxn ang="0">
                  <a:pos x="0" y="728319"/>
                </a:cxn>
                <a:cxn ang="0">
                  <a:pos x="0" y="80899"/>
                </a:cxn>
              </a:cxnLst>
              <a:rect l="0" t="0" r="r" b="b"/>
              <a:pathLst>
                <a:path w="1275714" h="809625">
                  <a:moveTo>
                    <a:pt x="0" y="80899"/>
                  </a:moveTo>
                  <a:lnTo>
                    <a:pt x="6353" y="49399"/>
                  </a:lnTo>
                  <a:lnTo>
                    <a:pt x="23685" y="23685"/>
                  </a:lnTo>
                  <a:lnTo>
                    <a:pt x="49399" y="6353"/>
                  </a:lnTo>
                  <a:lnTo>
                    <a:pt x="80899" y="0"/>
                  </a:lnTo>
                  <a:lnTo>
                    <a:pt x="1194689" y="0"/>
                  </a:lnTo>
                  <a:lnTo>
                    <a:pt x="1226188" y="6353"/>
                  </a:lnTo>
                  <a:lnTo>
                    <a:pt x="1251902" y="23685"/>
                  </a:lnTo>
                  <a:lnTo>
                    <a:pt x="1269234" y="49399"/>
                  </a:lnTo>
                  <a:lnTo>
                    <a:pt x="1275588" y="80899"/>
                  </a:lnTo>
                  <a:lnTo>
                    <a:pt x="1275588" y="728319"/>
                  </a:lnTo>
                  <a:lnTo>
                    <a:pt x="1269234" y="759818"/>
                  </a:lnTo>
                  <a:lnTo>
                    <a:pt x="1251902" y="785541"/>
                  </a:lnTo>
                  <a:lnTo>
                    <a:pt x="1226188" y="802884"/>
                  </a:lnTo>
                  <a:lnTo>
                    <a:pt x="1194689" y="809244"/>
                  </a:lnTo>
                  <a:lnTo>
                    <a:pt x="80899" y="809244"/>
                  </a:lnTo>
                  <a:lnTo>
                    <a:pt x="49399" y="802884"/>
                  </a:lnTo>
                  <a:lnTo>
                    <a:pt x="23685" y="785541"/>
                  </a:lnTo>
                  <a:lnTo>
                    <a:pt x="6353" y="759818"/>
                  </a:lnTo>
                  <a:lnTo>
                    <a:pt x="0" y="728319"/>
                  </a:lnTo>
                  <a:lnTo>
                    <a:pt x="0" y="80899"/>
                  </a:lnTo>
                  <a:close/>
                </a:path>
              </a:pathLst>
            </a:custGeom>
            <a:noFill/>
            <a:ln w="25908">
              <a:solidFill>
                <a:srgbClr val="4F81BC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192463" y="5410200"/>
            <a:ext cx="1038225" cy="530225"/>
          </a:xfrm>
          <a:prstGeom prst="rect">
            <a:avLst/>
          </a:prstGeom>
        </p:spPr>
        <p:txBody>
          <a:bodyPr lIns="0" tIns="30480" rIns="0" bIns="0">
            <a:spAutoFit/>
          </a:bodyPr>
          <a:lstStyle/>
          <a:p>
            <a:pPr marL="12700" algn="ctr">
              <a:lnSpc>
                <a:spcPts val="1325"/>
              </a:lnSpc>
              <a:spcBef>
                <a:spcPts val="238"/>
              </a:spcBef>
            </a:pPr>
            <a:r>
              <a:rPr lang="en-US" sz="1200">
                <a:solidFill>
                  <a:schemeClr val="bg1"/>
                </a:solidFill>
                <a:latin typeface="Carlito"/>
                <a:ea typeface="Carlito"/>
                <a:cs typeface="Carlito"/>
              </a:rPr>
              <a:t>Elements that  contain only sub  elements</a:t>
            </a:r>
          </a:p>
        </p:txBody>
      </p:sp>
      <p:grpSp>
        <p:nvGrpSpPr>
          <p:cNvPr id="91146" name="object 23"/>
          <p:cNvGrpSpPr>
            <a:grpSpLocks/>
          </p:cNvGrpSpPr>
          <p:nvPr/>
        </p:nvGrpSpPr>
        <p:grpSpPr bwMode="auto">
          <a:xfrm>
            <a:off x="4476750" y="5146675"/>
            <a:ext cx="1444625" cy="969963"/>
            <a:chOff x="4477448" y="5146484"/>
            <a:chExt cx="1443355" cy="970915"/>
          </a:xfrm>
        </p:grpSpPr>
        <p:sp>
          <p:nvSpPr>
            <p:cNvPr id="91156" name="object 24"/>
            <p:cNvSpPr>
              <a:spLocks/>
            </p:cNvSpPr>
            <p:nvPr/>
          </p:nvSpPr>
          <p:spPr bwMode="auto">
            <a:xfrm>
              <a:off x="4490465" y="5159501"/>
              <a:ext cx="1275715" cy="810895"/>
            </a:xfrm>
            <a:custGeom>
              <a:avLst/>
              <a:gdLst/>
              <a:ahLst/>
              <a:cxnLst>
                <a:cxn ang="0">
                  <a:pos x="1194562" y="0"/>
                </a:cxn>
                <a:cxn ang="0">
                  <a:pos x="81025" y="0"/>
                </a:cxn>
                <a:cxn ang="0">
                  <a:pos x="49506" y="6373"/>
                </a:cxn>
                <a:cxn ang="0">
                  <a:pos x="23749" y="23748"/>
                </a:cxn>
                <a:cxn ang="0">
                  <a:pos x="6373" y="49506"/>
                </a:cxn>
                <a:cxn ang="0">
                  <a:pos x="0" y="81026"/>
                </a:cxn>
                <a:cxn ang="0">
                  <a:pos x="0" y="729691"/>
                </a:cxn>
                <a:cxn ang="0">
                  <a:pos x="6373" y="761251"/>
                </a:cxn>
                <a:cxn ang="0">
                  <a:pos x="23749" y="787022"/>
                </a:cxn>
                <a:cxn ang="0">
                  <a:pos x="49506" y="804396"/>
                </a:cxn>
                <a:cxn ang="0">
                  <a:pos x="81025" y="810768"/>
                </a:cxn>
                <a:cxn ang="0">
                  <a:pos x="1194562" y="810768"/>
                </a:cxn>
                <a:cxn ang="0">
                  <a:pos x="1226081" y="804396"/>
                </a:cxn>
                <a:cxn ang="0">
                  <a:pos x="1251839" y="787022"/>
                </a:cxn>
                <a:cxn ang="0">
                  <a:pos x="1269214" y="761251"/>
                </a:cxn>
                <a:cxn ang="0">
                  <a:pos x="1275588" y="729691"/>
                </a:cxn>
                <a:cxn ang="0">
                  <a:pos x="1275588" y="81026"/>
                </a:cxn>
                <a:cxn ang="0">
                  <a:pos x="1269214" y="49506"/>
                </a:cxn>
                <a:cxn ang="0">
                  <a:pos x="1251839" y="23749"/>
                </a:cxn>
                <a:cxn ang="0">
                  <a:pos x="1226081" y="6373"/>
                </a:cxn>
                <a:cxn ang="0">
                  <a:pos x="1194562" y="0"/>
                </a:cxn>
              </a:cxnLst>
              <a:rect l="0" t="0" r="r" b="b"/>
              <a:pathLst>
                <a:path w="1275714" h="810895">
                  <a:moveTo>
                    <a:pt x="1194562" y="0"/>
                  </a:moveTo>
                  <a:lnTo>
                    <a:pt x="81025" y="0"/>
                  </a:lnTo>
                  <a:lnTo>
                    <a:pt x="49506" y="6373"/>
                  </a:lnTo>
                  <a:lnTo>
                    <a:pt x="23749" y="23748"/>
                  </a:lnTo>
                  <a:lnTo>
                    <a:pt x="6373" y="49506"/>
                  </a:lnTo>
                  <a:lnTo>
                    <a:pt x="0" y="81026"/>
                  </a:lnTo>
                  <a:lnTo>
                    <a:pt x="0" y="729691"/>
                  </a:lnTo>
                  <a:lnTo>
                    <a:pt x="6373" y="761251"/>
                  </a:lnTo>
                  <a:lnTo>
                    <a:pt x="23749" y="787022"/>
                  </a:lnTo>
                  <a:lnTo>
                    <a:pt x="49506" y="804396"/>
                  </a:lnTo>
                  <a:lnTo>
                    <a:pt x="81025" y="810768"/>
                  </a:lnTo>
                  <a:lnTo>
                    <a:pt x="1194562" y="810768"/>
                  </a:lnTo>
                  <a:lnTo>
                    <a:pt x="1226081" y="804396"/>
                  </a:lnTo>
                  <a:lnTo>
                    <a:pt x="1251839" y="787022"/>
                  </a:lnTo>
                  <a:lnTo>
                    <a:pt x="1269214" y="761251"/>
                  </a:lnTo>
                  <a:lnTo>
                    <a:pt x="1275588" y="729691"/>
                  </a:lnTo>
                  <a:lnTo>
                    <a:pt x="1275588" y="81026"/>
                  </a:lnTo>
                  <a:lnTo>
                    <a:pt x="1269214" y="49506"/>
                  </a:lnTo>
                  <a:lnTo>
                    <a:pt x="1251839" y="23749"/>
                  </a:lnTo>
                  <a:lnTo>
                    <a:pt x="1226081" y="6373"/>
                  </a:lnTo>
                  <a:lnTo>
                    <a:pt x="1194562" y="0"/>
                  </a:lnTo>
                  <a:close/>
                </a:path>
              </a:pathLst>
            </a:custGeom>
            <a:solidFill>
              <a:srgbClr val="4F81BC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91157" name="object 25"/>
            <p:cNvSpPr>
              <a:spLocks/>
            </p:cNvSpPr>
            <p:nvPr/>
          </p:nvSpPr>
          <p:spPr bwMode="auto">
            <a:xfrm>
              <a:off x="4490465" y="5159501"/>
              <a:ext cx="1275715" cy="810895"/>
            </a:xfrm>
            <a:custGeom>
              <a:avLst/>
              <a:gdLst/>
              <a:ahLst/>
              <a:cxnLst>
                <a:cxn ang="0">
                  <a:pos x="0" y="81026"/>
                </a:cxn>
                <a:cxn ang="0">
                  <a:pos x="6373" y="49506"/>
                </a:cxn>
                <a:cxn ang="0">
                  <a:pos x="23749" y="23748"/>
                </a:cxn>
                <a:cxn ang="0">
                  <a:pos x="49506" y="6373"/>
                </a:cxn>
                <a:cxn ang="0">
                  <a:pos x="81025" y="0"/>
                </a:cxn>
                <a:cxn ang="0">
                  <a:pos x="1194562" y="0"/>
                </a:cxn>
                <a:cxn ang="0">
                  <a:pos x="1226081" y="6373"/>
                </a:cxn>
                <a:cxn ang="0">
                  <a:pos x="1251839" y="23749"/>
                </a:cxn>
                <a:cxn ang="0">
                  <a:pos x="1269214" y="49506"/>
                </a:cxn>
                <a:cxn ang="0">
                  <a:pos x="1275588" y="81026"/>
                </a:cxn>
                <a:cxn ang="0">
                  <a:pos x="1275588" y="729691"/>
                </a:cxn>
                <a:cxn ang="0">
                  <a:pos x="1269214" y="761251"/>
                </a:cxn>
                <a:cxn ang="0">
                  <a:pos x="1251839" y="787022"/>
                </a:cxn>
                <a:cxn ang="0">
                  <a:pos x="1226081" y="804396"/>
                </a:cxn>
                <a:cxn ang="0">
                  <a:pos x="1194562" y="810768"/>
                </a:cxn>
                <a:cxn ang="0">
                  <a:pos x="81025" y="810768"/>
                </a:cxn>
                <a:cxn ang="0">
                  <a:pos x="49506" y="804396"/>
                </a:cxn>
                <a:cxn ang="0">
                  <a:pos x="23749" y="787022"/>
                </a:cxn>
                <a:cxn ang="0">
                  <a:pos x="6373" y="761251"/>
                </a:cxn>
                <a:cxn ang="0">
                  <a:pos x="0" y="729691"/>
                </a:cxn>
                <a:cxn ang="0">
                  <a:pos x="0" y="81026"/>
                </a:cxn>
              </a:cxnLst>
              <a:rect l="0" t="0" r="r" b="b"/>
              <a:pathLst>
                <a:path w="1275714" h="810895">
                  <a:moveTo>
                    <a:pt x="0" y="81026"/>
                  </a:moveTo>
                  <a:lnTo>
                    <a:pt x="6373" y="49506"/>
                  </a:lnTo>
                  <a:lnTo>
                    <a:pt x="23749" y="23748"/>
                  </a:lnTo>
                  <a:lnTo>
                    <a:pt x="49506" y="6373"/>
                  </a:lnTo>
                  <a:lnTo>
                    <a:pt x="81025" y="0"/>
                  </a:lnTo>
                  <a:lnTo>
                    <a:pt x="1194562" y="0"/>
                  </a:lnTo>
                  <a:lnTo>
                    <a:pt x="1226081" y="6373"/>
                  </a:lnTo>
                  <a:lnTo>
                    <a:pt x="1251839" y="23749"/>
                  </a:lnTo>
                  <a:lnTo>
                    <a:pt x="1269214" y="49506"/>
                  </a:lnTo>
                  <a:lnTo>
                    <a:pt x="1275588" y="81026"/>
                  </a:lnTo>
                  <a:lnTo>
                    <a:pt x="1275588" y="729691"/>
                  </a:lnTo>
                  <a:lnTo>
                    <a:pt x="1269214" y="761251"/>
                  </a:lnTo>
                  <a:lnTo>
                    <a:pt x="1251839" y="787022"/>
                  </a:lnTo>
                  <a:lnTo>
                    <a:pt x="1226081" y="804396"/>
                  </a:lnTo>
                  <a:lnTo>
                    <a:pt x="1194562" y="810768"/>
                  </a:lnTo>
                  <a:lnTo>
                    <a:pt x="81025" y="810768"/>
                  </a:lnTo>
                  <a:lnTo>
                    <a:pt x="49506" y="804396"/>
                  </a:lnTo>
                  <a:lnTo>
                    <a:pt x="23749" y="787022"/>
                  </a:lnTo>
                  <a:lnTo>
                    <a:pt x="6373" y="761251"/>
                  </a:lnTo>
                  <a:lnTo>
                    <a:pt x="0" y="729691"/>
                  </a:lnTo>
                  <a:lnTo>
                    <a:pt x="0" y="81026"/>
                  </a:lnTo>
                  <a:close/>
                </a:path>
              </a:pathLst>
            </a:custGeom>
            <a:noFill/>
            <a:ln w="25908">
              <a:solidFill>
                <a:srgbClr val="FFFFF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91158" name="object 26"/>
            <p:cNvSpPr>
              <a:spLocks/>
            </p:cNvSpPr>
            <p:nvPr/>
          </p:nvSpPr>
          <p:spPr bwMode="auto">
            <a:xfrm>
              <a:off x="4632197" y="5295137"/>
              <a:ext cx="1275715" cy="809625"/>
            </a:xfrm>
            <a:custGeom>
              <a:avLst/>
              <a:gdLst/>
              <a:ahLst/>
              <a:cxnLst>
                <a:cxn ang="0">
                  <a:pos x="1194689" y="0"/>
                </a:cxn>
                <a:cxn ang="0">
                  <a:pos x="80899" y="0"/>
                </a:cxn>
                <a:cxn ang="0">
                  <a:pos x="49399" y="6353"/>
                </a:cxn>
                <a:cxn ang="0">
                  <a:pos x="23685" y="23685"/>
                </a:cxn>
                <a:cxn ang="0">
                  <a:pos x="6353" y="49399"/>
                </a:cxn>
                <a:cxn ang="0">
                  <a:pos x="0" y="80899"/>
                </a:cxn>
                <a:cxn ang="0">
                  <a:pos x="0" y="728319"/>
                </a:cxn>
                <a:cxn ang="0">
                  <a:pos x="6353" y="759818"/>
                </a:cxn>
                <a:cxn ang="0">
                  <a:pos x="23685" y="785541"/>
                </a:cxn>
                <a:cxn ang="0">
                  <a:pos x="49399" y="802884"/>
                </a:cxn>
                <a:cxn ang="0">
                  <a:pos x="80899" y="809244"/>
                </a:cxn>
                <a:cxn ang="0">
                  <a:pos x="1194689" y="809244"/>
                </a:cxn>
                <a:cxn ang="0">
                  <a:pos x="1226188" y="802884"/>
                </a:cxn>
                <a:cxn ang="0">
                  <a:pos x="1251902" y="785541"/>
                </a:cxn>
                <a:cxn ang="0">
                  <a:pos x="1269234" y="759818"/>
                </a:cxn>
                <a:cxn ang="0">
                  <a:pos x="1275588" y="728319"/>
                </a:cxn>
                <a:cxn ang="0">
                  <a:pos x="1275588" y="80899"/>
                </a:cxn>
                <a:cxn ang="0">
                  <a:pos x="1269234" y="49399"/>
                </a:cxn>
                <a:cxn ang="0">
                  <a:pos x="1251902" y="23685"/>
                </a:cxn>
                <a:cxn ang="0">
                  <a:pos x="1226188" y="6353"/>
                </a:cxn>
                <a:cxn ang="0">
                  <a:pos x="1194689" y="0"/>
                </a:cxn>
              </a:cxnLst>
              <a:rect l="0" t="0" r="r" b="b"/>
              <a:pathLst>
                <a:path w="1275714" h="809625">
                  <a:moveTo>
                    <a:pt x="1194689" y="0"/>
                  </a:moveTo>
                  <a:lnTo>
                    <a:pt x="80899" y="0"/>
                  </a:lnTo>
                  <a:lnTo>
                    <a:pt x="49399" y="6353"/>
                  </a:lnTo>
                  <a:lnTo>
                    <a:pt x="23685" y="23685"/>
                  </a:lnTo>
                  <a:lnTo>
                    <a:pt x="6353" y="49399"/>
                  </a:lnTo>
                  <a:lnTo>
                    <a:pt x="0" y="80899"/>
                  </a:lnTo>
                  <a:lnTo>
                    <a:pt x="0" y="728319"/>
                  </a:lnTo>
                  <a:lnTo>
                    <a:pt x="6353" y="759818"/>
                  </a:lnTo>
                  <a:lnTo>
                    <a:pt x="23685" y="785541"/>
                  </a:lnTo>
                  <a:lnTo>
                    <a:pt x="49399" y="802884"/>
                  </a:lnTo>
                  <a:lnTo>
                    <a:pt x="80899" y="809244"/>
                  </a:lnTo>
                  <a:lnTo>
                    <a:pt x="1194689" y="809244"/>
                  </a:lnTo>
                  <a:lnTo>
                    <a:pt x="1226188" y="802884"/>
                  </a:lnTo>
                  <a:lnTo>
                    <a:pt x="1251902" y="785541"/>
                  </a:lnTo>
                  <a:lnTo>
                    <a:pt x="1269234" y="759818"/>
                  </a:lnTo>
                  <a:lnTo>
                    <a:pt x="1275588" y="728319"/>
                  </a:lnTo>
                  <a:lnTo>
                    <a:pt x="1275588" y="80899"/>
                  </a:lnTo>
                  <a:lnTo>
                    <a:pt x="1269234" y="49399"/>
                  </a:lnTo>
                  <a:lnTo>
                    <a:pt x="1251902" y="23685"/>
                  </a:lnTo>
                  <a:lnTo>
                    <a:pt x="1226188" y="6353"/>
                  </a:lnTo>
                  <a:lnTo>
                    <a:pt x="1194689" y="0"/>
                  </a:lnTo>
                  <a:close/>
                </a:path>
              </a:pathLst>
            </a:custGeom>
            <a:solidFill>
              <a:srgbClr val="FFFFFF">
                <a:alpha val="90195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91159" name="object 27"/>
            <p:cNvSpPr>
              <a:spLocks/>
            </p:cNvSpPr>
            <p:nvPr/>
          </p:nvSpPr>
          <p:spPr bwMode="auto">
            <a:xfrm>
              <a:off x="4632197" y="5295137"/>
              <a:ext cx="1275715" cy="809625"/>
            </a:xfrm>
            <a:custGeom>
              <a:avLst/>
              <a:gdLst/>
              <a:ahLst/>
              <a:cxnLst>
                <a:cxn ang="0">
                  <a:pos x="0" y="80899"/>
                </a:cxn>
                <a:cxn ang="0">
                  <a:pos x="6353" y="49399"/>
                </a:cxn>
                <a:cxn ang="0">
                  <a:pos x="23685" y="23685"/>
                </a:cxn>
                <a:cxn ang="0">
                  <a:pos x="49399" y="6353"/>
                </a:cxn>
                <a:cxn ang="0">
                  <a:pos x="80899" y="0"/>
                </a:cxn>
                <a:cxn ang="0">
                  <a:pos x="1194689" y="0"/>
                </a:cxn>
                <a:cxn ang="0">
                  <a:pos x="1226188" y="6353"/>
                </a:cxn>
                <a:cxn ang="0">
                  <a:pos x="1251902" y="23685"/>
                </a:cxn>
                <a:cxn ang="0">
                  <a:pos x="1269234" y="49399"/>
                </a:cxn>
                <a:cxn ang="0">
                  <a:pos x="1275588" y="80899"/>
                </a:cxn>
                <a:cxn ang="0">
                  <a:pos x="1275588" y="728319"/>
                </a:cxn>
                <a:cxn ang="0">
                  <a:pos x="1269234" y="759818"/>
                </a:cxn>
                <a:cxn ang="0">
                  <a:pos x="1251902" y="785541"/>
                </a:cxn>
                <a:cxn ang="0">
                  <a:pos x="1226188" y="802884"/>
                </a:cxn>
                <a:cxn ang="0">
                  <a:pos x="1194689" y="809244"/>
                </a:cxn>
                <a:cxn ang="0">
                  <a:pos x="80899" y="809244"/>
                </a:cxn>
                <a:cxn ang="0">
                  <a:pos x="49399" y="802884"/>
                </a:cxn>
                <a:cxn ang="0">
                  <a:pos x="23685" y="785541"/>
                </a:cxn>
                <a:cxn ang="0">
                  <a:pos x="6353" y="759818"/>
                </a:cxn>
                <a:cxn ang="0">
                  <a:pos x="0" y="728319"/>
                </a:cxn>
                <a:cxn ang="0">
                  <a:pos x="0" y="80899"/>
                </a:cxn>
              </a:cxnLst>
              <a:rect l="0" t="0" r="r" b="b"/>
              <a:pathLst>
                <a:path w="1275714" h="809625">
                  <a:moveTo>
                    <a:pt x="0" y="80899"/>
                  </a:moveTo>
                  <a:lnTo>
                    <a:pt x="6353" y="49399"/>
                  </a:lnTo>
                  <a:lnTo>
                    <a:pt x="23685" y="23685"/>
                  </a:lnTo>
                  <a:lnTo>
                    <a:pt x="49399" y="6353"/>
                  </a:lnTo>
                  <a:lnTo>
                    <a:pt x="80899" y="0"/>
                  </a:lnTo>
                  <a:lnTo>
                    <a:pt x="1194689" y="0"/>
                  </a:lnTo>
                  <a:lnTo>
                    <a:pt x="1226188" y="6353"/>
                  </a:lnTo>
                  <a:lnTo>
                    <a:pt x="1251902" y="23685"/>
                  </a:lnTo>
                  <a:lnTo>
                    <a:pt x="1269234" y="49399"/>
                  </a:lnTo>
                  <a:lnTo>
                    <a:pt x="1275588" y="80899"/>
                  </a:lnTo>
                  <a:lnTo>
                    <a:pt x="1275588" y="728319"/>
                  </a:lnTo>
                  <a:lnTo>
                    <a:pt x="1269234" y="759818"/>
                  </a:lnTo>
                  <a:lnTo>
                    <a:pt x="1251902" y="785541"/>
                  </a:lnTo>
                  <a:lnTo>
                    <a:pt x="1226188" y="802884"/>
                  </a:lnTo>
                  <a:lnTo>
                    <a:pt x="1194689" y="809244"/>
                  </a:lnTo>
                  <a:lnTo>
                    <a:pt x="80899" y="809244"/>
                  </a:lnTo>
                  <a:lnTo>
                    <a:pt x="49399" y="802884"/>
                  </a:lnTo>
                  <a:lnTo>
                    <a:pt x="23685" y="785541"/>
                  </a:lnTo>
                  <a:lnTo>
                    <a:pt x="6353" y="759818"/>
                  </a:lnTo>
                  <a:lnTo>
                    <a:pt x="0" y="728319"/>
                  </a:lnTo>
                  <a:lnTo>
                    <a:pt x="0" y="80899"/>
                  </a:lnTo>
                  <a:close/>
                </a:path>
              </a:pathLst>
            </a:custGeom>
            <a:noFill/>
            <a:ln w="25908">
              <a:solidFill>
                <a:srgbClr val="4F81BC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740275" y="5492750"/>
            <a:ext cx="1058863" cy="55245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635" algn="ctr">
              <a:lnSpc>
                <a:spcPts val="1380"/>
              </a:lnSpc>
              <a:spcBef>
                <a:spcPts val="100"/>
              </a:spcBef>
              <a:defRPr/>
            </a:pPr>
            <a:r>
              <a:rPr sz="1200" spc="-5" dirty="0">
                <a:solidFill>
                  <a:schemeClr val="bg1"/>
                </a:solidFill>
                <a:latin typeface="Carlito"/>
                <a:cs typeface="Carlito"/>
              </a:rPr>
              <a:t>Elements</a:t>
            </a:r>
            <a:r>
              <a:rPr sz="1200" spc="-45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chemeClr val="bg1"/>
                </a:solidFill>
                <a:latin typeface="Carlito"/>
                <a:cs typeface="Carlito"/>
              </a:rPr>
              <a:t>that</a:t>
            </a:r>
            <a:endParaRPr sz="1200">
              <a:solidFill>
                <a:schemeClr val="bg1"/>
              </a:solidFill>
              <a:latin typeface="Carlito"/>
              <a:cs typeface="Carlito"/>
            </a:endParaRPr>
          </a:p>
          <a:p>
            <a:pPr algn="ctr">
              <a:lnSpc>
                <a:spcPts val="1380"/>
              </a:lnSpc>
              <a:defRPr/>
            </a:pPr>
            <a:r>
              <a:rPr sz="1200" spc="-10" dirty="0">
                <a:solidFill>
                  <a:schemeClr val="bg1"/>
                </a:solidFill>
                <a:latin typeface="Carlito"/>
                <a:cs typeface="Carlito"/>
              </a:rPr>
              <a:t>contain </a:t>
            </a:r>
            <a:r>
              <a:rPr sz="1200" dirty="0">
                <a:solidFill>
                  <a:schemeClr val="bg1"/>
                </a:solidFill>
                <a:latin typeface="Carlito"/>
                <a:cs typeface="Carlito"/>
              </a:rPr>
              <a:t>only</a:t>
            </a:r>
            <a:r>
              <a:rPr sz="1200" spc="-65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200" spc="-10" dirty="0">
                <a:solidFill>
                  <a:schemeClr val="bg1"/>
                </a:solidFill>
                <a:latin typeface="Carlito"/>
                <a:cs typeface="Carlito"/>
              </a:rPr>
              <a:t>text</a:t>
            </a:r>
            <a:endParaRPr sz="1200">
              <a:solidFill>
                <a:schemeClr val="bg1"/>
              </a:solidFill>
              <a:latin typeface="Carlito"/>
              <a:cs typeface="Carlito"/>
            </a:endParaRPr>
          </a:p>
        </p:txBody>
      </p:sp>
      <p:grpSp>
        <p:nvGrpSpPr>
          <p:cNvPr id="91148" name="object 29"/>
          <p:cNvGrpSpPr>
            <a:grpSpLocks/>
          </p:cNvGrpSpPr>
          <p:nvPr/>
        </p:nvGrpSpPr>
        <p:grpSpPr bwMode="auto">
          <a:xfrm>
            <a:off x="6037263" y="5146675"/>
            <a:ext cx="1443037" cy="971550"/>
            <a:chOff x="6036564" y="5146547"/>
            <a:chExt cx="1443355" cy="970915"/>
          </a:xfrm>
        </p:grpSpPr>
        <p:sp>
          <p:nvSpPr>
            <p:cNvPr id="91152" name="object 30"/>
            <p:cNvSpPr>
              <a:spLocks/>
            </p:cNvSpPr>
            <p:nvPr/>
          </p:nvSpPr>
          <p:spPr bwMode="auto">
            <a:xfrm>
              <a:off x="6049518" y="5159501"/>
              <a:ext cx="1275715" cy="810895"/>
            </a:xfrm>
            <a:custGeom>
              <a:avLst/>
              <a:gdLst/>
              <a:ahLst/>
              <a:cxnLst>
                <a:cxn ang="0">
                  <a:pos x="1194562" y="0"/>
                </a:cxn>
                <a:cxn ang="0">
                  <a:pos x="81026" y="0"/>
                </a:cxn>
                <a:cxn ang="0">
                  <a:pos x="49506" y="6373"/>
                </a:cxn>
                <a:cxn ang="0">
                  <a:pos x="23749" y="23748"/>
                </a:cxn>
                <a:cxn ang="0">
                  <a:pos x="6373" y="49506"/>
                </a:cxn>
                <a:cxn ang="0">
                  <a:pos x="0" y="81026"/>
                </a:cxn>
                <a:cxn ang="0">
                  <a:pos x="0" y="729691"/>
                </a:cxn>
                <a:cxn ang="0">
                  <a:pos x="6373" y="761251"/>
                </a:cxn>
                <a:cxn ang="0">
                  <a:pos x="23749" y="787022"/>
                </a:cxn>
                <a:cxn ang="0">
                  <a:pos x="49506" y="804396"/>
                </a:cxn>
                <a:cxn ang="0">
                  <a:pos x="81026" y="810768"/>
                </a:cxn>
                <a:cxn ang="0">
                  <a:pos x="1194562" y="810768"/>
                </a:cxn>
                <a:cxn ang="0">
                  <a:pos x="1226081" y="804396"/>
                </a:cxn>
                <a:cxn ang="0">
                  <a:pos x="1251839" y="787022"/>
                </a:cxn>
                <a:cxn ang="0">
                  <a:pos x="1269214" y="761251"/>
                </a:cxn>
                <a:cxn ang="0">
                  <a:pos x="1275588" y="729691"/>
                </a:cxn>
                <a:cxn ang="0">
                  <a:pos x="1275588" y="81026"/>
                </a:cxn>
                <a:cxn ang="0">
                  <a:pos x="1269214" y="49506"/>
                </a:cxn>
                <a:cxn ang="0">
                  <a:pos x="1251839" y="23749"/>
                </a:cxn>
                <a:cxn ang="0">
                  <a:pos x="1226081" y="6373"/>
                </a:cxn>
                <a:cxn ang="0">
                  <a:pos x="1194562" y="0"/>
                </a:cxn>
              </a:cxnLst>
              <a:rect l="0" t="0" r="r" b="b"/>
              <a:pathLst>
                <a:path w="1275715" h="810895">
                  <a:moveTo>
                    <a:pt x="1194562" y="0"/>
                  </a:moveTo>
                  <a:lnTo>
                    <a:pt x="81026" y="0"/>
                  </a:lnTo>
                  <a:lnTo>
                    <a:pt x="49506" y="6373"/>
                  </a:lnTo>
                  <a:lnTo>
                    <a:pt x="23749" y="23748"/>
                  </a:lnTo>
                  <a:lnTo>
                    <a:pt x="6373" y="49506"/>
                  </a:lnTo>
                  <a:lnTo>
                    <a:pt x="0" y="81026"/>
                  </a:lnTo>
                  <a:lnTo>
                    <a:pt x="0" y="729691"/>
                  </a:lnTo>
                  <a:lnTo>
                    <a:pt x="6373" y="761251"/>
                  </a:lnTo>
                  <a:lnTo>
                    <a:pt x="23749" y="787022"/>
                  </a:lnTo>
                  <a:lnTo>
                    <a:pt x="49506" y="804396"/>
                  </a:lnTo>
                  <a:lnTo>
                    <a:pt x="81026" y="810768"/>
                  </a:lnTo>
                  <a:lnTo>
                    <a:pt x="1194562" y="810768"/>
                  </a:lnTo>
                  <a:lnTo>
                    <a:pt x="1226081" y="804396"/>
                  </a:lnTo>
                  <a:lnTo>
                    <a:pt x="1251839" y="787022"/>
                  </a:lnTo>
                  <a:lnTo>
                    <a:pt x="1269214" y="761251"/>
                  </a:lnTo>
                  <a:lnTo>
                    <a:pt x="1275588" y="729691"/>
                  </a:lnTo>
                  <a:lnTo>
                    <a:pt x="1275588" y="81026"/>
                  </a:lnTo>
                  <a:lnTo>
                    <a:pt x="1269214" y="49506"/>
                  </a:lnTo>
                  <a:lnTo>
                    <a:pt x="1251839" y="23749"/>
                  </a:lnTo>
                  <a:lnTo>
                    <a:pt x="1226081" y="6373"/>
                  </a:lnTo>
                  <a:lnTo>
                    <a:pt x="1194562" y="0"/>
                  </a:lnTo>
                  <a:close/>
                </a:path>
              </a:pathLst>
            </a:custGeom>
            <a:solidFill>
              <a:srgbClr val="4F81BC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91153" name="object 31"/>
            <p:cNvSpPr>
              <a:spLocks/>
            </p:cNvSpPr>
            <p:nvPr/>
          </p:nvSpPr>
          <p:spPr bwMode="auto">
            <a:xfrm>
              <a:off x="6049518" y="5159501"/>
              <a:ext cx="1275715" cy="810895"/>
            </a:xfrm>
            <a:custGeom>
              <a:avLst/>
              <a:gdLst/>
              <a:ahLst/>
              <a:cxnLst>
                <a:cxn ang="0">
                  <a:pos x="0" y="81026"/>
                </a:cxn>
                <a:cxn ang="0">
                  <a:pos x="6373" y="49506"/>
                </a:cxn>
                <a:cxn ang="0">
                  <a:pos x="23749" y="23748"/>
                </a:cxn>
                <a:cxn ang="0">
                  <a:pos x="49506" y="6373"/>
                </a:cxn>
                <a:cxn ang="0">
                  <a:pos x="81026" y="0"/>
                </a:cxn>
                <a:cxn ang="0">
                  <a:pos x="1194562" y="0"/>
                </a:cxn>
                <a:cxn ang="0">
                  <a:pos x="1226081" y="6373"/>
                </a:cxn>
                <a:cxn ang="0">
                  <a:pos x="1251839" y="23749"/>
                </a:cxn>
                <a:cxn ang="0">
                  <a:pos x="1269214" y="49506"/>
                </a:cxn>
                <a:cxn ang="0">
                  <a:pos x="1275588" y="81026"/>
                </a:cxn>
                <a:cxn ang="0">
                  <a:pos x="1275588" y="729691"/>
                </a:cxn>
                <a:cxn ang="0">
                  <a:pos x="1269214" y="761251"/>
                </a:cxn>
                <a:cxn ang="0">
                  <a:pos x="1251839" y="787022"/>
                </a:cxn>
                <a:cxn ang="0">
                  <a:pos x="1226081" y="804396"/>
                </a:cxn>
                <a:cxn ang="0">
                  <a:pos x="1194562" y="810768"/>
                </a:cxn>
                <a:cxn ang="0">
                  <a:pos x="81026" y="810768"/>
                </a:cxn>
                <a:cxn ang="0">
                  <a:pos x="49506" y="804396"/>
                </a:cxn>
                <a:cxn ang="0">
                  <a:pos x="23749" y="787022"/>
                </a:cxn>
                <a:cxn ang="0">
                  <a:pos x="6373" y="761251"/>
                </a:cxn>
                <a:cxn ang="0">
                  <a:pos x="0" y="729691"/>
                </a:cxn>
                <a:cxn ang="0">
                  <a:pos x="0" y="81026"/>
                </a:cxn>
              </a:cxnLst>
              <a:rect l="0" t="0" r="r" b="b"/>
              <a:pathLst>
                <a:path w="1275715" h="810895">
                  <a:moveTo>
                    <a:pt x="0" y="81026"/>
                  </a:moveTo>
                  <a:lnTo>
                    <a:pt x="6373" y="49506"/>
                  </a:lnTo>
                  <a:lnTo>
                    <a:pt x="23749" y="23748"/>
                  </a:lnTo>
                  <a:lnTo>
                    <a:pt x="49506" y="6373"/>
                  </a:lnTo>
                  <a:lnTo>
                    <a:pt x="81026" y="0"/>
                  </a:lnTo>
                  <a:lnTo>
                    <a:pt x="1194562" y="0"/>
                  </a:lnTo>
                  <a:lnTo>
                    <a:pt x="1226081" y="6373"/>
                  </a:lnTo>
                  <a:lnTo>
                    <a:pt x="1251839" y="23749"/>
                  </a:lnTo>
                  <a:lnTo>
                    <a:pt x="1269214" y="49506"/>
                  </a:lnTo>
                  <a:lnTo>
                    <a:pt x="1275588" y="81026"/>
                  </a:lnTo>
                  <a:lnTo>
                    <a:pt x="1275588" y="729691"/>
                  </a:lnTo>
                  <a:lnTo>
                    <a:pt x="1269214" y="761251"/>
                  </a:lnTo>
                  <a:lnTo>
                    <a:pt x="1251839" y="787022"/>
                  </a:lnTo>
                  <a:lnTo>
                    <a:pt x="1226081" y="804396"/>
                  </a:lnTo>
                  <a:lnTo>
                    <a:pt x="1194562" y="810768"/>
                  </a:lnTo>
                  <a:lnTo>
                    <a:pt x="81026" y="810768"/>
                  </a:lnTo>
                  <a:lnTo>
                    <a:pt x="49506" y="804396"/>
                  </a:lnTo>
                  <a:lnTo>
                    <a:pt x="23749" y="787022"/>
                  </a:lnTo>
                  <a:lnTo>
                    <a:pt x="6373" y="761251"/>
                  </a:lnTo>
                  <a:lnTo>
                    <a:pt x="0" y="729691"/>
                  </a:lnTo>
                  <a:lnTo>
                    <a:pt x="0" y="81026"/>
                  </a:lnTo>
                  <a:close/>
                </a:path>
              </a:pathLst>
            </a:custGeom>
            <a:noFill/>
            <a:ln w="25908">
              <a:solidFill>
                <a:srgbClr val="FFFFF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91154" name="object 32"/>
            <p:cNvSpPr>
              <a:spLocks/>
            </p:cNvSpPr>
            <p:nvPr/>
          </p:nvSpPr>
          <p:spPr bwMode="auto">
            <a:xfrm>
              <a:off x="6191250" y="5295137"/>
              <a:ext cx="1275715" cy="809625"/>
            </a:xfrm>
            <a:custGeom>
              <a:avLst/>
              <a:gdLst/>
              <a:ahLst/>
              <a:cxnLst>
                <a:cxn ang="0">
                  <a:pos x="1194689" y="0"/>
                </a:cxn>
                <a:cxn ang="0">
                  <a:pos x="80899" y="0"/>
                </a:cxn>
                <a:cxn ang="0">
                  <a:pos x="49399" y="6353"/>
                </a:cxn>
                <a:cxn ang="0">
                  <a:pos x="23685" y="23685"/>
                </a:cxn>
                <a:cxn ang="0">
                  <a:pos x="6353" y="49399"/>
                </a:cxn>
                <a:cxn ang="0">
                  <a:pos x="0" y="80899"/>
                </a:cxn>
                <a:cxn ang="0">
                  <a:pos x="0" y="728319"/>
                </a:cxn>
                <a:cxn ang="0">
                  <a:pos x="6353" y="759818"/>
                </a:cxn>
                <a:cxn ang="0">
                  <a:pos x="23685" y="785541"/>
                </a:cxn>
                <a:cxn ang="0">
                  <a:pos x="49399" y="802884"/>
                </a:cxn>
                <a:cxn ang="0">
                  <a:pos x="80899" y="809244"/>
                </a:cxn>
                <a:cxn ang="0">
                  <a:pos x="1194689" y="809244"/>
                </a:cxn>
                <a:cxn ang="0">
                  <a:pos x="1226188" y="802884"/>
                </a:cxn>
                <a:cxn ang="0">
                  <a:pos x="1251902" y="785541"/>
                </a:cxn>
                <a:cxn ang="0">
                  <a:pos x="1269234" y="759818"/>
                </a:cxn>
                <a:cxn ang="0">
                  <a:pos x="1275588" y="728319"/>
                </a:cxn>
                <a:cxn ang="0">
                  <a:pos x="1275588" y="80899"/>
                </a:cxn>
                <a:cxn ang="0">
                  <a:pos x="1269234" y="49399"/>
                </a:cxn>
                <a:cxn ang="0">
                  <a:pos x="1251902" y="23685"/>
                </a:cxn>
                <a:cxn ang="0">
                  <a:pos x="1226188" y="6353"/>
                </a:cxn>
                <a:cxn ang="0">
                  <a:pos x="1194689" y="0"/>
                </a:cxn>
              </a:cxnLst>
              <a:rect l="0" t="0" r="r" b="b"/>
              <a:pathLst>
                <a:path w="1275715" h="809625">
                  <a:moveTo>
                    <a:pt x="1194689" y="0"/>
                  </a:moveTo>
                  <a:lnTo>
                    <a:pt x="80899" y="0"/>
                  </a:lnTo>
                  <a:lnTo>
                    <a:pt x="49399" y="6353"/>
                  </a:lnTo>
                  <a:lnTo>
                    <a:pt x="23685" y="23685"/>
                  </a:lnTo>
                  <a:lnTo>
                    <a:pt x="6353" y="49399"/>
                  </a:lnTo>
                  <a:lnTo>
                    <a:pt x="0" y="80899"/>
                  </a:lnTo>
                  <a:lnTo>
                    <a:pt x="0" y="728319"/>
                  </a:lnTo>
                  <a:lnTo>
                    <a:pt x="6353" y="759818"/>
                  </a:lnTo>
                  <a:lnTo>
                    <a:pt x="23685" y="785541"/>
                  </a:lnTo>
                  <a:lnTo>
                    <a:pt x="49399" y="802884"/>
                  </a:lnTo>
                  <a:lnTo>
                    <a:pt x="80899" y="809244"/>
                  </a:lnTo>
                  <a:lnTo>
                    <a:pt x="1194689" y="809244"/>
                  </a:lnTo>
                  <a:lnTo>
                    <a:pt x="1226188" y="802884"/>
                  </a:lnTo>
                  <a:lnTo>
                    <a:pt x="1251902" y="785541"/>
                  </a:lnTo>
                  <a:lnTo>
                    <a:pt x="1269234" y="759818"/>
                  </a:lnTo>
                  <a:lnTo>
                    <a:pt x="1275588" y="728319"/>
                  </a:lnTo>
                  <a:lnTo>
                    <a:pt x="1275588" y="80899"/>
                  </a:lnTo>
                  <a:lnTo>
                    <a:pt x="1269234" y="49399"/>
                  </a:lnTo>
                  <a:lnTo>
                    <a:pt x="1251902" y="23685"/>
                  </a:lnTo>
                  <a:lnTo>
                    <a:pt x="1226188" y="6353"/>
                  </a:lnTo>
                  <a:lnTo>
                    <a:pt x="1194689" y="0"/>
                  </a:lnTo>
                  <a:close/>
                </a:path>
              </a:pathLst>
            </a:custGeom>
            <a:solidFill>
              <a:srgbClr val="FFFFFF">
                <a:alpha val="90195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91155" name="object 33"/>
            <p:cNvSpPr>
              <a:spLocks/>
            </p:cNvSpPr>
            <p:nvPr/>
          </p:nvSpPr>
          <p:spPr bwMode="auto">
            <a:xfrm>
              <a:off x="6191250" y="5295137"/>
              <a:ext cx="1275715" cy="809625"/>
            </a:xfrm>
            <a:custGeom>
              <a:avLst/>
              <a:gdLst/>
              <a:ahLst/>
              <a:cxnLst>
                <a:cxn ang="0">
                  <a:pos x="0" y="80899"/>
                </a:cxn>
                <a:cxn ang="0">
                  <a:pos x="6353" y="49399"/>
                </a:cxn>
                <a:cxn ang="0">
                  <a:pos x="23685" y="23685"/>
                </a:cxn>
                <a:cxn ang="0">
                  <a:pos x="49399" y="6353"/>
                </a:cxn>
                <a:cxn ang="0">
                  <a:pos x="80899" y="0"/>
                </a:cxn>
                <a:cxn ang="0">
                  <a:pos x="1194689" y="0"/>
                </a:cxn>
                <a:cxn ang="0">
                  <a:pos x="1226188" y="6353"/>
                </a:cxn>
                <a:cxn ang="0">
                  <a:pos x="1251902" y="23685"/>
                </a:cxn>
                <a:cxn ang="0">
                  <a:pos x="1269234" y="49399"/>
                </a:cxn>
                <a:cxn ang="0">
                  <a:pos x="1275588" y="80899"/>
                </a:cxn>
                <a:cxn ang="0">
                  <a:pos x="1275588" y="728319"/>
                </a:cxn>
                <a:cxn ang="0">
                  <a:pos x="1269234" y="759818"/>
                </a:cxn>
                <a:cxn ang="0">
                  <a:pos x="1251902" y="785541"/>
                </a:cxn>
                <a:cxn ang="0">
                  <a:pos x="1226188" y="802884"/>
                </a:cxn>
                <a:cxn ang="0">
                  <a:pos x="1194689" y="809244"/>
                </a:cxn>
                <a:cxn ang="0">
                  <a:pos x="80899" y="809244"/>
                </a:cxn>
                <a:cxn ang="0">
                  <a:pos x="49399" y="802884"/>
                </a:cxn>
                <a:cxn ang="0">
                  <a:pos x="23685" y="785541"/>
                </a:cxn>
                <a:cxn ang="0">
                  <a:pos x="6353" y="759818"/>
                </a:cxn>
                <a:cxn ang="0">
                  <a:pos x="0" y="728319"/>
                </a:cxn>
                <a:cxn ang="0">
                  <a:pos x="0" y="80899"/>
                </a:cxn>
              </a:cxnLst>
              <a:rect l="0" t="0" r="r" b="b"/>
              <a:pathLst>
                <a:path w="1275715" h="809625">
                  <a:moveTo>
                    <a:pt x="0" y="80899"/>
                  </a:moveTo>
                  <a:lnTo>
                    <a:pt x="6353" y="49399"/>
                  </a:lnTo>
                  <a:lnTo>
                    <a:pt x="23685" y="23685"/>
                  </a:lnTo>
                  <a:lnTo>
                    <a:pt x="49399" y="6353"/>
                  </a:lnTo>
                  <a:lnTo>
                    <a:pt x="80899" y="0"/>
                  </a:lnTo>
                  <a:lnTo>
                    <a:pt x="1194689" y="0"/>
                  </a:lnTo>
                  <a:lnTo>
                    <a:pt x="1226188" y="6353"/>
                  </a:lnTo>
                  <a:lnTo>
                    <a:pt x="1251902" y="23685"/>
                  </a:lnTo>
                  <a:lnTo>
                    <a:pt x="1269234" y="49399"/>
                  </a:lnTo>
                  <a:lnTo>
                    <a:pt x="1275588" y="80899"/>
                  </a:lnTo>
                  <a:lnTo>
                    <a:pt x="1275588" y="728319"/>
                  </a:lnTo>
                  <a:lnTo>
                    <a:pt x="1269234" y="759818"/>
                  </a:lnTo>
                  <a:lnTo>
                    <a:pt x="1251902" y="785541"/>
                  </a:lnTo>
                  <a:lnTo>
                    <a:pt x="1226188" y="802884"/>
                  </a:lnTo>
                  <a:lnTo>
                    <a:pt x="1194689" y="809244"/>
                  </a:lnTo>
                  <a:lnTo>
                    <a:pt x="80899" y="809244"/>
                  </a:lnTo>
                  <a:lnTo>
                    <a:pt x="49399" y="802884"/>
                  </a:lnTo>
                  <a:lnTo>
                    <a:pt x="23685" y="785541"/>
                  </a:lnTo>
                  <a:lnTo>
                    <a:pt x="6353" y="759818"/>
                  </a:lnTo>
                  <a:lnTo>
                    <a:pt x="0" y="728319"/>
                  </a:lnTo>
                  <a:lnTo>
                    <a:pt x="0" y="80899"/>
                  </a:lnTo>
                  <a:close/>
                </a:path>
              </a:pathLst>
            </a:custGeom>
            <a:noFill/>
            <a:ln w="25908">
              <a:solidFill>
                <a:srgbClr val="4F81BC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256338" y="5326063"/>
            <a:ext cx="1144587" cy="696912"/>
          </a:xfrm>
          <a:prstGeom prst="rect">
            <a:avLst/>
          </a:prstGeom>
        </p:spPr>
        <p:txBody>
          <a:bodyPr lIns="0" tIns="30480" rIns="0" bIns="0">
            <a:spAutoFit/>
          </a:bodyPr>
          <a:lstStyle/>
          <a:p>
            <a:pPr marL="12700" algn="ctr">
              <a:lnSpc>
                <a:spcPts val="1325"/>
              </a:lnSpc>
              <a:spcBef>
                <a:spcPts val="238"/>
              </a:spcBef>
            </a:pPr>
            <a:r>
              <a:rPr lang="en-US" sz="1200">
                <a:solidFill>
                  <a:schemeClr val="bg1"/>
                </a:solidFill>
                <a:latin typeface="Carlito"/>
                <a:ea typeface="Carlito"/>
                <a:cs typeface="Carlito"/>
              </a:rPr>
              <a:t>Elements that  contains both text  and other  elements</a:t>
            </a:r>
          </a:p>
        </p:txBody>
      </p:sp>
      <p:sp>
        <p:nvSpPr>
          <p:cNvPr id="91151" name="Slide Number Placeholder 35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B042D31-8AD5-4F86-8631-7DDDB0B34F12}" type="slidenum">
              <a:rPr lang="en-US" smtClean="0">
                <a:latin typeface="Arial" pitchFamily="34" charset="0"/>
              </a:rPr>
              <a:pPr/>
              <a:t>28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7" name="Footer Placeholder 3"/>
          <p:cNvSpPr txBox="1">
            <a:spLocks/>
          </p:cNvSpPr>
          <p:nvPr/>
        </p:nvSpPr>
        <p:spPr>
          <a:xfrm>
            <a:off x="457200" y="6324600"/>
            <a:ext cx="548005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b="1" kern="1200" cap="none" spc="60" baseline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Dr Shridevi.S, VIT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69850"/>
            <a:ext cx="7010400" cy="566738"/>
          </a:xfrm>
        </p:spPr>
        <p:txBody>
          <a:bodyPr wrap="square" lIns="0" tIns="13335" rIns="0" bIns="0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spc="-15" dirty="0"/>
              <a:t>Complex </a:t>
            </a:r>
            <a:r>
              <a:rPr dirty="0"/>
              <a:t>: </a:t>
            </a:r>
            <a:r>
              <a:rPr spc="-5" dirty="0"/>
              <a:t>Empty</a:t>
            </a:r>
            <a:r>
              <a:rPr spc="-55" dirty="0"/>
              <a:t> </a:t>
            </a:r>
            <a:r>
              <a:rPr spc="-10" dirty="0"/>
              <a:t>Element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838200"/>
            <a:ext cx="8150225" cy="4600575"/>
          </a:xfrm>
          <a:prstGeom prst="rect">
            <a:avLst/>
          </a:prstGeom>
        </p:spPr>
        <p:txBody>
          <a:bodyPr lIns="0" tIns="54610" rIns="0" bIns="0">
            <a:spAutoFit/>
          </a:bodyPr>
          <a:lstStyle/>
          <a:p>
            <a:pPr marL="927100">
              <a:spcBef>
                <a:spcPts val="425"/>
              </a:spcBef>
            </a:pPr>
            <a:r>
              <a:rPr lang="en-US" sz="2700">
                <a:latin typeface="Carlito"/>
                <a:ea typeface="Carlito"/>
                <a:cs typeface="Carlito"/>
              </a:rPr>
              <a:t>&lt;employee id=”101”/&gt;</a:t>
            </a:r>
          </a:p>
          <a:p>
            <a:pPr marL="927100">
              <a:lnSpc>
                <a:spcPts val="2925"/>
              </a:lnSpc>
              <a:spcBef>
                <a:spcPts val="688"/>
              </a:spcBef>
              <a:buFont typeface="Arial" pitchFamily="34" charset="0"/>
              <a:buChar char="•"/>
            </a:pPr>
            <a:r>
              <a:rPr lang="en-US" sz="2700">
                <a:latin typeface="Carlito"/>
                <a:ea typeface="Carlito"/>
                <a:cs typeface="Carlito"/>
              </a:rPr>
              <a:t>This element “employee” does not have any element  inside them but do have an attribute named “id”</a:t>
            </a:r>
          </a:p>
          <a:p>
            <a:pPr marL="927100">
              <a:spcBef>
                <a:spcPts val="275"/>
              </a:spcBef>
              <a:buFont typeface="Arial" pitchFamily="34" charset="0"/>
              <a:buChar char="•"/>
            </a:pPr>
            <a:r>
              <a:rPr lang="en-US" sz="2700">
                <a:latin typeface="Carlito"/>
                <a:ea typeface="Carlito"/>
                <a:cs typeface="Carlito"/>
              </a:rPr>
              <a:t>This makes the element as a complex element</a:t>
            </a:r>
          </a:p>
          <a:p>
            <a:pPr marL="927100">
              <a:spcBef>
                <a:spcPts val="325"/>
              </a:spcBef>
              <a:buFont typeface="Arial" pitchFamily="34" charset="0"/>
              <a:buChar char="•"/>
            </a:pPr>
            <a:r>
              <a:rPr lang="en-US" sz="2700">
                <a:latin typeface="Carlito"/>
                <a:ea typeface="Carlito"/>
                <a:cs typeface="Carlito"/>
              </a:rPr>
              <a:t>The schema for this represented as</a:t>
            </a:r>
          </a:p>
          <a:p>
            <a:pPr marL="927100">
              <a:spcBef>
                <a:spcPts val="50"/>
              </a:spcBef>
            </a:pPr>
            <a:endParaRPr lang="en-US" sz="2300">
              <a:latin typeface="Carlito"/>
              <a:ea typeface="Carlito"/>
              <a:cs typeface="Carlito"/>
            </a:endParaRPr>
          </a:p>
          <a:p>
            <a:pPr marL="927100"/>
            <a:r>
              <a:rPr lang="en-US" sz="2000">
                <a:latin typeface="Carlito"/>
                <a:ea typeface="Carlito"/>
                <a:cs typeface="Carlito"/>
              </a:rPr>
              <a:t>&lt;xs:element name="employee"&gt;</a:t>
            </a:r>
          </a:p>
          <a:p>
            <a:pPr marL="927100">
              <a:spcBef>
                <a:spcPts val="238"/>
              </a:spcBef>
            </a:pPr>
            <a:r>
              <a:rPr lang="en-US" sz="2000">
                <a:latin typeface="Carlito"/>
                <a:ea typeface="Carlito"/>
                <a:cs typeface="Carlito"/>
              </a:rPr>
              <a:t>&lt;xs:complexType&gt;</a:t>
            </a:r>
          </a:p>
          <a:p>
            <a:pPr marL="927100">
              <a:spcBef>
                <a:spcPts val="238"/>
              </a:spcBef>
            </a:pPr>
            <a:r>
              <a:rPr lang="en-US" sz="2000">
                <a:latin typeface="Carlito"/>
                <a:ea typeface="Carlito"/>
                <a:cs typeface="Carlito"/>
              </a:rPr>
              <a:t>&lt;xs:attribute name="id" type="xs:positiveInteger"/&gt;</a:t>
            </a:r>
          </a:p>
          <a:p>
            <a:pPr marL="927100">
              <a:spcBef>
                <a:spcPts val="250"/>
              </a:spcBef>
            </a:pPr>
            <a:r>
              <a:rPr lang="en-US" sz="2000">
                <a:latin typeface="Carlito"/>
                <a:ea typeface="Carlito"/>
                <a:cs typeface="Carlito"/>
              </a:rPr>
              <a:t>&lt;/xs:complexType&gt;</a:t>
            </a:r>
          </a:p>
          <a:p>
            <a:pPr marL="927100">
              <a:spcBef>
                <a:spcPts val="238"/>
              </a:spcBef>
            </a:pPr>
            <a:r>
              <a:rPr lang="en-US" sz="2000">
                <a:latin typeface="Carlito"/>
                <a:ea typeface="Carlito"/>
                <a:cs typeface="Carlito"/>
              </a:rPr>
              <a:t>&lt;/xs:element&gt;</a:t>
            </a:r>
          </a:p>
        </p:txBody>
      </p:sp>
      <p:sp>
        <p:nvSpPr>
          <p:cNvPr id="92165" name="Slide Number Placeholder 4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CAC5654-2C12-4851-B2DF-8B4723BB92DF}" type="slidenum">
              <a:rPr lang="en-US" smtClean="0">
                <a:latin typeface="Arial" pitchFamily="34" charset="0"/>
              </a:rPr>
              <a:pPr/>
              <a:t>29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457200" y="6324600"/>
            <a:ext cx="548005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b="1" kern="1200" cap="none" spc="60" baseline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Dr Shridevi.S, VIT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590550"/>
            <a:ext cx="5257800" cy="568325"/>
          </a:xfrm>
        </p:spPr>
        <p:txBody>
          <a:bodyPr wrap="square" lIns="0" tIns="13335" rIns="0" bIns="0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dirty="0"/>
              <a:t>Some</a:t>
            </a:r>
            <a:r>
              <a:rPr spc="-50" dirty="0"/>
              <a:t> </a:t>
            </a:r>
            <a:r>
              <a:rPr spc="-10" dirty="0"/>
              <a:t>Observations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4888" y="1509713"/>
            <a:ext cx="7742237" cy="3476625"/>
          </a:xfrm>
          <a:prstGeom prst="rect">
            <a:avLst/>
          </a:prstGeom>
        </p:spPr>
        <p:txBody>
          <a:bodyPr lIns="0" tIns="110489" rIns="0" bIns="0">
            <a:spAutoFit/>
          </a:bodyPr>
          <a:lstStyle/>
          <a:p>
            <a:pPr marL="355600" indent="-342900">
              <a:spcBef>
                <a:spcPts val="875"/>
              </a:spcBef>
              <a:buFont typeface="Arial" pitchFamily="34" charset="0"/>
              <a:buChar char="•"/>
              <a:tabLst>
                <a:tab pos="354013" algn="l"/>
                <a:tab pos="355600" algn="l"/>
              </a:tabLst>
            </a:pPr>
            <a:r>
              <a:rPr lang="en-US" sz="3200">
                <a:latin typeface="Carlito"/>
                <a:ea typeface="Carlito"/>
                <a:cs typeface="Carlito"/>
              </a:rPr>
              <a:t>Schema document uses XML syntax</a:t>
            </a:r>
          </a:p>
          <a:p>
            <a:pPr marL="355600" indent="-342900">
              <a:spcBef>
                <a:spcPts val="775"/>
              </a:spcBef>
              <a:buFont typeface="Arial" pitchFamily="34" charset="0"/>
              <a:buChar char="•"/>
              <a:tabLst>
                <a:tab pos="354013" algn="l"/>
                <a:tab pos="355600" algn="l"/>
              </a:tabLst>
            </a:pPr>
            <a:r>
              <a:rPr lang="en-US" sz="3200">
                <a:latin typeface="Carlito"/>
                <a:ea typeface="Carlito"/>
                <a:cs typeface="Carlito"/>
              </a:rPr>
              <a:t>Schema's are XML documents</a:t>
            </a:r>
          </a:p>
          <a:p>
            <a:pPr marL="355600" indent="-342900">
              <a:spcBef>
                <a:spcPts val="775"/>
              </a:spcBef>
              <a:buFont typeface="Arial" pitchFamily="34" charset="0"/>
              <a:buChar char="•"/>
              <a:tabLst>
                <a:tab pos="354013" algn="l"/>
                <a:tab pos="355600" algn="l"/>
              </a:tabLst>
            </a:pPr>
            <a:r>
              <a:rPr lang="en-US" sz="3200">
                <a:latin typeface="Carlito"/>
                <a:ea typeface="Carlito"/>
                <a:cs typeface="Carlito"/>
              </a:rPr>
              <a:t>Schema documents conform to DTDs</a:t>
            </a:r>
          </a:p>
          <a:p>
            <a:pPr marL="355600" indent="-342900">
              <a:spcBef>
                <a:spcPts val="775"/>
              </a:spcBef>
              <a:buFont typeface="Arial" pitchFamily="34" charset="0"/>
              <a:buChar char="•"/>
              <a:tabLst>
                <a:tab pos="354013" algn="l"/>
                <a:tab pos="355600" algn="l"/>
              </a:tabLst>
            </a:pPr>
            <a:r>
              <a:rPr lang="en-US" sz="3200">
                <a:latin typeface="Carlito"/>
                <a:ea typeface="Carlito"/>
                <a:cs typeface="Carlito"/>
              </a:rPr>
              <a:t>Schemas are valid documents</a:t>
            </a:r>
          </a:p>
          <a:p>
            <a:pPr marL="355600" indent="-342900">
              <a:spcBef>
                <a:spcPts val="775"/>
              </a:spcBef>
              <a:buFont typeface="Arial" pitchFamily="34" charset="0"/>
              <a:buChar char="•"/>
              <a:tabLst>
                <a:tab pos="354013" algn="l"/>
                <a:tab pos="355600" algn="l"/>
              </a:tabLst>
            </a:pPr>
            <a:r>
              <a:rPr lang="en-US" sz="3200">
                <a:latin typeface="Carlito"/>
                <a:ea typeface="Carlito"/>
                <a:cs typeface="Carlito"/>
              </a:rPr>
              <a:t>Schema processor provides additional information  to application</a:t>
            </a:r>
          </a:p>
        </p:txBody>
      </p:sp>
      <p:sp>
        <p:nvSpPr>
          <p:cNvPr id="65541" name="Slide Number Placeholder 4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E3BFBF0-9BCD-42FC-B3E3-B608F216EDDE}" type="slidenum">
              <a:rPr lang="en-US" smtClean="0">
                <a:latin typeface="Arial" pitchFamily="34" charset="0"/>
              </a:rPr>
              <a:pPr/>
              <a:t>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457200" y="6324600"/>
            <a:ext cx="548005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b="1" kern="1200" cap="none" spc="60" baseline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Dr Shridevi.S, VIT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252413"/>
            <a:ext cx="5197475" cy="627062"/>
          </a:xfrm>
        </p:spPr>
        <p:txBody>
          <a:bodyPr wrap="square"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4000" spc="-15" dirty="0"/>
              <a:t>Complex</a:t>
            </a:r>
            <a:r>
              <a:rPr sz="4000" spc="-40" dirty="0"/>
              <a:t> </a:t>
            </a:r>
            <a:r>
              <a:rPr sz="4000" spc="-10" dirty="0"/>
              <a:t>Elements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685800" y="935038"/>
            <a:ext cx="7151688" cy="44243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355600" indent="-342900"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2000" spc="-10" dirty="0">
                <a:latin typeface="Carlito"/>
                <a:cs typeface="Carlito"/>
              </a:rPr>
              <a:t>Elements that </a:t>
            </a:r>
            <a:r>
              <a:rPr sz="2000" spc="-15" dirty="0">
                <a:latin typeface="Carlito"/>
                <a:cs typeface="Carlito"/>
              </a:rPr>
              <a:t>contain</a:t>
            </a:r>
            <a:r>
              <a:rPr sz="2000" spc="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elements</a:t>
            </a:r>
            <a:endParaRPr sz="2000" dirty="0">
              <a:latin typeface="Carlito"/>
              <a:cs typeface="Carlito"/>
            </a:endParaRPr>
          </a:p>
          <a:p>
            <a:pPr marL="469900">
              <a:spcBef>
                <a:spcPts val="10"/>
              </a:spcBef>
              <a:defRPr/>
            </a:pPr>
            <a:r>
              <a:rPr sz="2000" spc="-10" dirty="0">
                <a:latin typeface="Carlito"/>
                <a:cs typeface="Carlito"/>
              </a:rPr>
              <a:t>&lt;employee&gt;</a:t>
            </a:r>
            <a:endParaRPr sz="2000" dirty="0">
              <a:latin typeface="Carlito"/>
              <a:cs typeface="Carlito"/>
            </a:endParaRPr>
          </a:p>
          <a:p>
            <a:pPr marL="927100">
              <a:defRPr/>
            </a:pPr>
            <a:r>
              <a:rPr sz="2000" spc="-5" dirty="0">
                <a:latin typeface="Carlito"/>
                <a:cs typeface="Carlito"/>
              </a:rPr>
              <a:t>&lt;name&gt; </a:t>
            </a:r>
            <a:r>
              <a:rPr sz="2000" spc="-70" dirty="0">
                <a:latin typeface="Carlito"/>
                <a:cs typeface="Carlito"/>
              </a:rPr>
              <a:t>Tom</a:t>
            </a:r>
            <a:r>
              <a:rPr sz="2000" spc="3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&lt;/name&gt;</a:t>
            </a:r>
            <a:endParaRPr sz="2000" dirty="0">
              <a:latin typeface="Carlito"/>
              <a:cs typeface="Carlito"/>
            </a:endParaRPr>
          </a:p>
          <a:p>
            <a:pPr marL="927100">
              <a:spcBef>
                <a:spcPts val="5"/>
              </a:spcBef>
              <a:defRPr/>
            </a:pPr>
            <a:r>
              <a:rPr sz="2000" spc="-10" dirty="0">
                <a:latin typeface="Carlito"/>
                <a:cs typeface="Carlito"/>
              </a:rPr>
              <a:t>&lt;age&gt; </a:t>
            </a:r>
            <a:r>
              <a:rPr sz="2000" spc="-5" dirty="0">
                <a:latin typeface="Carlito"/>
                <a:cs typeface="Carlito"/>
              </a:rPr>
              <a:t>28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&lt;/name&gt;</a:t>
            </a:r>
            <a:endParaRPr sz="2000" dirty="0">
              <a:latin typeface="Carlito"/>
              <a:cs typeface="Carlito"/>
            </a:endParaRPr>
          </a:p>
          <a:p>
            <a:pPr marL="469900">
              <a:defRPr/>
            </a:pPr>
            <a:r>
              <a:rPr sz="2000" spc="-10" dirty="0">
                <a:latin typeface="Carlito"/>
                <a:cs typeface="Carlito"/>
              </a:rPr>
              <a:t>&lt;/employee&gt;</a:t>
            </a:r>
            <a:endParaRPr sz="2000" dirty="0">
              <a:latin typeface="Carlito"/>
              <a:cs typeface="Carlito"/>
            </a:endParaRPr>
          </a:p>
          <a:p>
            <a:pPr marL="469900">
              <a:lnSpc>
                <a:spcPts val="2635"/>
              </a:lnSpc>
              <a:defRPr/>
            </a:pPr>
            <a:r>
              <a:rPr sz="2000" spc="-10" dirty="0">
                <a:latin typeface="Carlito"/>
                <a:cs typeface="Carlito"/>
              </a:rPr>
              <a:t>Here </a:t>
            </a:r>
            <a:r>
              <a:rPr sz="2000" spc="-15" dirty="0">
                <a:latin typeface="Carlito"/>
                <a:cs typeface="Carlito"/>
              </a:rPr>
              <a:t>complex </a:t>
            </a:r>
            <a:r>
              <a:rPr sz="2000" spc="-5" dirty="0">
                <a:latin typeface="Carlito"/>
                <a:cs typeface="Carlito"/>
              </a:rPr>
              <a:t>element </a:t>
            </a:r>
            <a:r>
              <a:rPr sz="2000" spc="-15" dirty="0">
                <a:latin typeface="Carlito"/>
                <a:cs typeface="Carlito"/>
              </a:rPr>
              <a:t>contains </a:t>
            </a:r>
            <a:r>
              <a:rPr sz="2000" spc="-5" dirty="0">
                <a:latin typeface="Carlito"/>
                <a:cs typeface="Carlito"/>
              </a:rPr>
              <a:t>sub elements within</a:t>
            </a:r>
            <a:r>
              <a:rPr sz="2000" spc="17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them</a:t>
            </a:r>
            <a:endParaRPr sz="2000" dirty="0">
              <a:latin typeface="Carlito"/>
              <a:cs typeface="Carlito"/>
            </a:endParaRPr>
          </a:p>
          <a:p>
            <a:pPr marL="355600" indent="-342900">
              <a:lnSpc>
                <a:spcPts val="2995"/>
              </a:lnSpc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2000" spc="-5" dirty="0">
                <a:latin typeface="Carlito"/>
                <a:cs typeface="Carlito"/>
              </a:rPr>
              <a:t>Schema </a:t>
            </a:r>
            <a:r>
              <a:rPr sz="2000" spc="-25" dirty="0">
                <a:latin typeface="Carlito"/>
                <a:cs typeface="Carlito"/>
              </a:rPr>
              <a:t>for </a:t>
            </a: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above</a:t>
            </a:r>
            <a:r>
              <a:rPr sz="2000" spc="5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marL="12700">
              <a:defRPr/>
            </a:pPr>
            <a:r>
              <a:rPr sz="2000" spc="-10" dirty="0">
                <a:latin typeface="Carlito"/>
                <a:cs typeface="Carlito"/>
              </a:rPr>
              <a:t>&lt;xs:element</a:t>
            </a:r>
            <a:r>
              <a:rPr sz="2000" spc="3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name="employee"&gt;</a:t>
            </a:r>
            <a:endParaRPr sz="2000" dirty="0">
              <a:latin typeface="Carlito"/>
              <a:cs typeface="Carlito"/>
            </a:endParaRPr>
          </a:p>
          <a:p>
            <a:pPr marL="12700">
              <a:defRPr/>
            </a:pPr>
            <a:r>
              <a:rPr sz="2000" spc="-20" dirty="0">
                <a:latin typeface="Carlito"/>
                <a:cs typeface="Carlito"/>
              </a:rPr>
              <a:t>&lt;xs:complexType&gt;</a:t>
            </a:r>
            <a:endParaRPr sz="2000" dirty="0">
              <a:latin typeface="Carlito"/>
              <a:cs typeface="Carlito"/>
            </a:endParaRPr>
          </a:p>
          <a:p>
            <a:pPr marL="927100">
              <a:defRPr/>
            </a:pPr>
            <a:r>
              <a:rPr sz="2000" spc="-10" dirty="0">
                <a:latin typeface="Carlito"/>
                <a:cs typeface="Carlito"/>
              </a:rPr>
              <a:t>&lt;xs:sequence&gt;</a:t>
            </a:r>
            <a:endParaRPr sz="2000" dirty="0">
              <a:latin typeface="Carlito"/>
              <a:cs typeface="Carlito"/>
            </a:endParaRPr>
          </a:p>
          <a:p>
            <a:pPr marL="1841500">
              <a:defRPr/>
            </a:pPr>
            <a:r>
              <a:rPr sz="2000" spc="-10" dirty="0">
                <a:latin typeface="Carlito"/>
                <a:cs typeface="Carlito"/>
              </a:rPr>
              <a:t>&lt;xs:element name="name"</a:t>
            </a:r>
            <a:r>
              <a:rPr sz="2000" spc="7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type="xs:string"/&gt;</a:t>
            </a:r>
            <a:endParaRPr sz="2000" dirty="0">
              <a:latin typeface="Carlito"/>
              <a:cs typeface="Carlito"/>
            </a:endParaRPr>
          </a:p>
          <a:p>
            <a:pPr marL="1841500">
              <a:spcBef>
                <a:spcPts val="5"/>
              </a:spcBef>
              <a:defRPr/>
            </a:pPr>
            <a:r>
              <a:rPr sz="2000" spc="-10" dirty="0">
                <a:latin typeface="Carlito"/>
                <a:cs typeface="Carlito"/>
              </a:rPr>
              <a:t>&lt;xs:element name="age"</a:t>
            </a:r>
            <a:r>
              <a:rPr sz="2000" spc="10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type="xs:integer"/&gt;</a:t>
            </a:r>
            <a:endParaRPr sz="2000" dirty="0">
              <a:latin typeface="Carlito"/>
              <a:cs typeface="Carlito"/>
            </a:endParaRPr>
          </a:p>
          <a:p>
            <a:pPr marL="927100">
              <a:defRPr/>
            </a:pPr>
            <a:r>
              <a:rPr sz="2000" spc="-10" dirty="0">
                <a:latin typeface="Carlito"/>
                <a:cs typeface="Carlito"/>
              </a:rPr>
              <a:t>&lt;/xs:sequence&gt;</a:t>
            </a:r>
            <a:endParaRPr sz="2000" dirty="0">
              <a:latin typeface="Carlito"/>
              <a:cs typeface="Carlito"/>
            </a:endParaRPr>
          </a:p>
          <a:p>
            <a:pPr marL="12700">
              <a:defRPr/>
            </a:pPr>
            <a:r>
              <a:rPr sz="2000" spc="-15" dirty="0">
                <a:latin typeface="Carlito"/>
                <a:cs typeface="Carlito"/>
              </a:rPr>
              <a:t>&lt;/</a:t>
            </a:r>
            <a:r>
              <a:rPr sz="2000" spc="-15" dirty="0" err="1">
                <a:latin typeface="Carlito"/>
                <a:cs typeface="Carlito"/>
              </a:rPr>
              <a:t>xs:complexType</a:t>
            </a:r>
            <a:r>
              <a:rPr sz="2000" spc="-15" dirty="0">
                <a:latin typeface="Carlito"/>
                <a:cs typeface="Carlito"/>
              </a:rPr>
              <a:t>&gt;</a:t>
            </a:r>
            <a:r>
              <a:rPr sz="2000" spc="-10" dirty="0">
                <a:latin typeface="Carlito"/>
                <a:cs typeface="Carlito"/>
              </a:rPr>
              <a:t>&lt;/xs:element&gt;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324600"/>
            <a:ext cx="5480050" cy="2794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Dr</a:t>
            </a:r>
            <a:r>
              <a:rPr lang="en-US" dirty="0"/>
              <a:t> </a:t>
            </a:r>
            <a:r>
              <a:rPr lang="en-US" dirty="0" err="1"/>
              <a:t>Shridevi.S</a:t>
            </a:r>
            <a:r>
              <a:rPr lang="en-US" dirty="0"/>
              <a:t>, VIT</a:t>
            </a:r>
          </a:p>
        </p:txBody>
      </p:sp>
      <p:sp>
        <p:nvSpPr>
          <p:cNvPr id="93189" name="Slide Number Placeholder 4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FE282C-A54A-4148-8F89-E5AD2370BDCF}" type="slidenum">
              <a:rPr lang="en-US" smtClean="0">
                <a:latin typeface="Arial" pitchFamily="34" charset="0"/>
              </a:rPr>
              <a:pPr/>
              <a:t>30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9188" y="95250"/>
            <a:ext cx="7200900" cy="568325"/>
          </a:xfrm>
        </p:spPr>
        <p:txBody>
          <a:bodyPr wrap="square" lIns="0" tIns="13335" rIns="0" bIns="0">
            <a:spAutoFit/>
          </a:bodyPr>
          <a:lstStyle/>
          <a:p>
            <a:pPr marL="12700">
              <a:spcBef>
                <a:spcPts val="105"/>
              </a:spcBef>
              <a:defRPr/>
            </a:pPr>
            <a:endParaRPr spc="-15" dirty="0"/>
          </a:p>
        </p:txBody>
      </p:sp>
      <p:sp>
        <p:nvSpPr>
          <p:cNvPr id="3" name="object 3"/>
          <p:cNvSpPr txBox="1"/>
          <p:nvPr/>
        </p:nvSpPr>
        <p:spPr>
          <a:xfrm>
            <a:off x="1223963" y="663575"/>
            <a:ext cx="7096125" cy="4522788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355600" indent="-342900">
              <a:spcBef>
                <a:spcPts val="100"/>
              </a:spcBef>
              <a:buFont typeface="Arial" pitchFamily="34" charset="0"/>
              <a:buChar char="•"/>
              <a:tabLst>
                <a:tab pos="354013" algn="l"/>
                <a:tab pos="355600" algn="l"/>
              </a:tabLst>
            </a:pPr>
            <a:r>
              <a:rPr lang="en-US" sz="2000" dirty="0">
                <a:latin typeface="Carlito"/>
                <a:ea typeface="Carlito"/>
                <a:cs typeface="Carlito"/>
              </a:rPr>
              <a:t>Mixed type element</a:t>
            </a:r>
          </a:p>
          <a:p>
            <a:pPr marL="355600" indent="-342900">
              <a:spcBef>
                <a:spcPts val="13"/>
              </a:spcBef>
              <a:tabLst>
                <a:tab pos="354013" algn="l"/>
                <a:tab pos="355600" algn="l"/>
              </a:tabLst>
            </a:pPr>
            <a:r>
              <a:rPr lang="en-US" sz="2000" dirty="0">
                <a:cs typeface="Arial" pitchFamily="34" charset="0"/>
              </a:rPr>
              <a:t>– </a:t>
            </a:r>
            <a:r>
              <a:rPr lang="en-US" sz="2000" dirty="0">
                <a:latin typeface="Carlito"/>
                <a:ea typeface="Carlito"/>
                <a:cs typeface="Carlito"/>
              </a:rPr>
              <a:t>contains sub elements, attributes and text in it</a:t>
            </a:r>
          </a:p>
          <a:p>
            <a:pPr marL="355600" indent="-342900">
              <a:tabLst>
                <a:tab pos="354013" algn="l"/>
                <a:tab pos="355600" algn="l"/>
              </a:tabLst>
            </a:pPr>
            <a:r>
              <a:rPr lang="en-US" sz="2000" dirty="0">
                <a:latin typeface="Carlito"/>
                <a:ea typeface="Carlito"/>
                <a:cs typeface="Carlito"/>
              </a:rPr>
              <a:t>&lt;</a:t>
            </a:r>
            <a:r>
              <a:rPr lang="en-US" sz="2000" dirty="0" err="1">
                <a:latin typeface="Carlito"/>
                <a:ea typeface="Carlito"/>
                <a:cs typeface="Carlito"/>
              </a:rPr>
              <a:t>xs:element</a:t>
            </a:r>
            <a:r>
              <a:rPr lang="en-US" sz="2000" dirty="0">
                <a:latin typeface="Carlito"/>
                <a:ea typeface="Carlito"/>
                <a:cs typeface="Carlito"/>
              </a:rPr>
              <a:t> name="</a:t>
            </a:r>
            <a:r>
              <a:rPr lang="en-US" sz="2000" dirty="0" err="1">
                <a:latin typeface="Carlito"/>
                <a:ea typeface="Carlito"/>
                <a:cs typeface="Carlito"/>
              </a:rPr>
              <a:t>MarkedUpDesc</a:t>
            </a:r>
            <a:r>
              <a:rPr lang="en-US" sz="2000" dirty="0">
                <a:latin typeface="Carlito"/>
                <a:ea typeface="Carlito"/>
                <a:cs typeface="Carlito"/>
              </a:rPr>
              <a:t>"&gt;</a:t>
            </a:r>
          </a:p>
          <a:p>
            <a:pPr marL="355600" indent="-342900">
              <a:tabLst>
                <a:tab pos="354013" algn="l"/>
                <a:tab pos="355600" algn="l"/>
              </a:tabLst>
            </a:pPr>
            <a:r>
              <a:rPr lang="en-US" sz="2000" dirty="0">
                <a:latin typeface="Carlito"/>
                <a:ea typeface="Carlito"/>
                <a:cs typeface="Carlito"/>
              </a:rPr>
              <a:t>&lt;</a:t>
            </a:r>
            <a:r>
              <a:rPr lang="en-US" sz="2000" dirty="0" err="1">
                <a:latin typeface="Carlito"/>
                <a:ea typeface="Carlito"/>
                <a:cs typeface="Carlito"/>
              </a:rPr>
              <a:t>xs:complexType</a:t>
            </a:r>
            <a:r>
              <a:rPr lang="en-US" sz="2000" dirty="0">
                <a:latin typeface="Carlito"/>
                <a:ea typeface="Carlito"/>
                <a:cs typeface="Carlito"/>
              </a:rPr>
              <a:t> mixed="true"&gt;</a:t>
            </a:r>
          </a:p>
          <a:p>
            <a:pPr marL="355600" indent="-342900">
              <a:tabLst>
                <a:tab pos="354013" algn="l"/>
                <a:tab pos="355600" algn="l"/>
              </a:tabLst>
            </a:pPr>
            <a:r>
              <a:rPr lang="en-US" sz="2000" dirty="0">
                <a:latin typeface="Carlito"/>
                <a:ea typeface="Carlito"/>
                <a:cs typeface="Carlito"/>
              </a:rPr>
              <a:t>&lt;</a:t>
            </a:r>
            <a:r>
              <a:rPr lang="en-US" sz="2000" dirty="0" err="1">
                <a:latin typeface="Carlito"/>
                <a:ea typeface="Carlito"/>
                <a:cs typeface="Carlito"/>
              </a:rPr>
              <a:t>xs:sequence</a:t>
            </a:r>
            <a:r>
              <a:rPr lang="en-US" sz="2000" dirty="0">
                <a:latin typeface="Carlito"/>
                <a:ea typeface="Carlito"/>
                <a:cs typeface="Carlito"/>
              </a:rPr>
              <a:t>&gt;</a:t>
            </a:r>
          </a:p>
          <a:p>
            <a:pPr marL="355600" indent="-342900">
              <a:tabLst>
                <a:tab pos="354013" algn="l"/>
                <a:tab pos="355600" algn="l"/>
              </a:tabLst>
            </a:pPr>
            <a:r>
              <a:rPr lang="en-US" sz="2000" dirty="0">
                <a:latin typeface="Carlito"/>
                <a:ea typeface="Carlito"/>
                <a:cs typeface="Carlito"/>
              </a:rPr>
              <a:t>&lt;</a:t>
            </a:r>
            <a:r>
              <a:rPr lang="en-US" sz="2000" dirty="0" err="1">
                <a:latin typeface="Carlito"/>
                <a:ea typeface="Carlito"/>
                <a:cs typeface="Carlito"/>
              </a:rPr>
              <a:t>xs:element</a:t>
            </a:r>
            <a:r>
              <a:rPr lang="en-US" sz="2000" dirty="0">
                <a:latin typeface="Carlito"/>
                <a:ea typeface="Carlito"/>
                <a:cs typeface="Carlito"/>
              </a:rPr>
              <a:t> name="Bold" type="</a:t>
            </a:r>
            <a:r>
              <a:rPr lang="en-US" sz="2000" dirty="0" err="1">
                <a:latin typeface="Carlito"/>
                <a:ea typeface="Carlito"/>
                <a:cs typeface="Carlito"/>
              </a:rPr>
              <a:t>xs:string</a:t>
            </a:r>
            <a:r>
              <a:rPr lang="en-US" sz="2000" dirty="0">
                <a:latin typeface="Carlito"/>
                <a:ea typeface="Carlito"/>
                <a:cs typeface="Carlito"/>
              </a:rPr>
              <a:t>" /&gt;</a:t>
            </a:r>
          </a:p>
          <a:p>
            <a:pPr marL="355600" indent="-342900">
              <a:tabLst>
                <a:tab pos="354013" algn="l"/>
                <a:tab pos="355600" algn="l"/>
              </a:tabLst>
            </a:pPr>
            <a:r>
              <a:rPr lang="en-US" sz="2000" dirty="0">
                <a:latin typeface="Carlito"/>
                <a:ea typeface="Carlito"/>
                <a:cs typeface="Carlito"/>
              </a:rPr>
              <a:t>&lt;</a:t>
            </a:r>
            <a:r>
              <a:rPr lang="en-US" sz="2000" dirty="0" err="1">
                <a:latin typeface="Carlito"/>
                <a:ea typeface="Carlito"/>
                <a:cs typeface="Carlito"/>
              </a:rPr>
              <a:t>xs:element</a:t>
            </a:r>
            <a:r>
              <a:rPr lang="en-US" sz="2000" dirty="0">
                <a:latin typeface="Carlito"/>
                <a:ea typeface="Carlito"/>
                <a:cs typeface="Carlito"/>
              </a:rPr>
              <a:t> name="Italic" type="</a:t>
            </a:r>
            <a:r>
              <a:rPr lang="en-US" sz="2000" dirty="0" err="1">
                <a:latin typeface="Carlito"/>
                <a:ea typeface="Carlito"/>
                <a:cs typeface="Carlito"/>
              </a:rPr>
              <a:t>xs:string</a:t>
            </a:r>
            <a:r>
              <a:rPr lang="en-US" sz="2000" dirty="0">
                <a:latin typeface="Carlito"/>
                <a:ea typeface="Carlito"/>
                <a:cs typeface="Carlito"/>
              </a:rPr>
              <a:t>" /&gt;</a:t>
            </a:r>
          </a:p>
          <a:p>
            <a:pPr marL="355600" indent="-342900">
              <a:tabLst>
                <a:tab pos="354013" algn="l"/>
                <a:tab pos="355600" algn="l"/>
              </a:tabLst>
            </a:pPr>
            <a:r>
              <a:rPr lang="en-US" sz="2000" dirty="0">
                <a:latin typeface="Carlito"/>
                <a:ea typeface="Carlito"/>
                <a:cs typeface="Carlito"/>
              </a:rPr>
              <a:t>&lt;/</a:t>
            </a:r>
            <a:r>
              <a:rPr lang="en-US" sz="2000" dirty="0" err="1">
                <a:latin typeface="Carlito"/>
                <a:ea typeface="Carlito"/>
                <a:cs typeface="Carlito"/>
              </a:rPr>
              <a:t>xs:sequence</a:t>
            </a:r>
            <a:r>
              <a:rPr lang="en-US" sz="2000" dirty="0">
                <a:latin typeface="Carlito"/>
                <a:ea typeface="Carlito"/>
                <a:cs typeface="Carlito"/>
              </a:rPr>
              <a:t>&gt;</a:t>
            </a:r>
          </a:p>
          <a:p>
            <a:pPr marL="355600" indent="-342900">
              <a:tabLst>
                <a:tab pos="354013" algn="l"/>
                <a:tab pos="355600" algn="l"/>
              </a:tabLst>
            </a:pPr>
            <a:r>
              <a:rPr lang="en-US" sz="2000" dirty="0">
                <a:latin typeface="Carlito"/>
                <a:ea typeface="Carlito"/>
                <a:cs typeface="Carlito"/>
              </a:rPr>
              <a:t>&lt;/</a:t>
            </a:r>
            <a:r>
              <a:rPr lang="en-US" sz="2000" dirty="0" err="1">
                <a:latin typeface="Carlito"/>
                <a:ea typeface="Carlito"/>
                <a:cs typeface="Carlito"/>
              </a:rPr>
              <a:t>xs:complexType</a:t>
            </a:r>
            <a:r>
              <a:rPr lang="en-US" sz="2000" dirty="0">
                <a:latin typeface="Carlito"/>
                <a:ea typeface="Carlito"/>
                <a:cs typeface="Carlito"/>
              </a:rPr>
              <a:t>&gt;</a:t>
            </a:r>
          </a:p>
          <a:p>
            <a:pPr marL="355600" indent="-342900">
              <a:tabLst>
                <a:tab pos="354013" algn="l"/>
                <a:tab pos="355600" algn="l"/>
              </a:tabLst>
            </a:pPr>
            <a:r>
              <a:rPr lang="en-US" sz="2000" dirty="0">
                <a:latin typeface="Carlito"/>
                <a:ea typeface="Carlito"/>
                <a:cs typeface="Carlito"/>
              </a:rPr>
              <a:t>&lt;/</a:t>
            </a:r>
            <a:r>
              <a:rPr lang="en-US" sz="2000" dirty="0" err="1">
                <a:latin typeface="Carlito"/>
                <a:ea typeface="Carlito"/>
                <a:cs typeface="Carlito"/>
              </a:rPr>
              <a:t>xs:element</a:t>
            </a:r>
            <a:r>
              <a:rPr lang="en-US" sz="2000" dirty="0">
                <a:latin typeface="Carlito"/>
                <a:ea typeface="Carlito"/>
                <a:cs typeface="Carlito"/>
              </a:rPr>
              <a:t>&gt;</a:t>
            </a:r>
          </a:p>
          <a:p>
            <a:pPr marL="355600" indent="-342900">
              <a:tabLst>
                <a:tab pos="354013" algn="l"/>
                <a:tab pos="355600" algn="l"/>
              </a:tabLst>
            </a:pPr>
            <a:r>
              <a:rPr lang="en-US" sz="2000" dirty="0">
                <a:latin typeface="Carlito"/>
                <a:ea typeface="Carlito"/>
                <a:cs typeface="Carlito"/>
              </a:rPr>
              <a:t>&lt;</a:t>
            </a:r>
            <a:r>
              <a:rPr lang="en-US" sz="2000" dirty="0" err="1">
                <a:latin typeface="Carlito"/>
                <a:ea typeface="Carlito"/>
                <a:cs typeface="Carlito"/>
              </a:rPr>
              <a:t>MarkedUpDesc</a:t>
            </a:r>
            <a:r>
              <a:rPr lang="en-US" sz="2000" dirty="0">
                <a:latin typeface="Carlito"/>
                <a:ea typeface="Carlito"/>
                <a:cs typeface="Carlito"/>
              </a:rPr>
              <a:t>&gt;</a:t>
            </a:r>
          </a:p>
          <a:p>
            <a:pPr marL="355600" indent="-342900" algn="just">
              <a:lnSpc>
                <a:spcPct val="80000"/>
              </a:lnSpc>
              <a:spcBef>
                <a:spcPts val="575"/>
              </a:spcBef>
              <a:tabLst>
                <a:tab pos="354013" algn="l"/>
                <a:tab pos="355600" algn="l"/>
              </a:tabLst>
            </a:pPr>
            <a:r>
              <a:rPr lang="en-US" sz="2000" dirty="0">
                <a:latin typeface="Carlito"/>
                <a:ea typeface="Carlito"/>
                <a:cs typeface="Carlito"/>
              </a:rPr>
              <a:t>This is an &lt;Bold&gt;Example&lt;/Bold&gt; of &lt;Italic&gt;Mixed&lt;/Italic&gt;  Content. Note there are elements mixed in with the elements  data.</a:t>
            </a:r>
          </a:p>
          <a:p>
            <a:pPr marL="355600" indent="-342900">
              <a:tabLst>
                <a:tab pos="354013" algn="l"/>
                <a:tab pos="355600" algn="l"/>
              </a:tabLst>
            </a:pPr>
            <a:r>
              <a:rPr lang="en-US" sz="2000" dirty="0">
                <a:latin typeface="Carlito"/>
                <a:ea typeface="Carlito"/>
                <a:cs typeface="Carlito"/>
              </a:rPr>
              <a:t>&lt;/</a:t>
            </a:r>
            <a:r>
              <a:rPr lang="en-US" sz="2000" dirty="0" err="1">
                <a:latin typeface="Carlito"/>
                <a:ea typeface="Carlito"/>
                <a:cs typeface="Carlito"/>
              </a:rPr>
              <a:t>MarkedUpDesc</a:t>
            </a:r>
            <a:r>
              <a:rPr lang="en-US" sz="2000" dirty="0">
                <a:latin typeface="Carlito"/>
                <a:ea typeface="Carlito"/>
                <a:cs typeface="Carlito"/>
              </a:rPr>
              <a:t>&gt;</a:t>
            </a:r>
          </a:p>
        </p:txBody>
      </p:sp>
      <p:sp>
        <p:nvSpPr>
          <p:cNvPr id="94213" name="Slide Number Placeholder 4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A6D4B15-E3D5-43B0-8D52-C42984E5216E}" type="slidenum">
              <a:rPr lang="en-US" smtClean="0">
                <a:latin typeface="Arial" pitchFamily="34" charset="0"/>
              </a:rPr>
              <a:pPr/>
              <a:t>31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457200" y="6324600"/>
            <a:ext cx="548005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b="1" kern="1200" cap="none" spc="60" baseline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Dr Shridevi.S, VIT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2575" y="590550"/>
            <a:ext cx="2582863" cy="568325"/>
          </a:xfrm>
        </p:spPr>
        <p:txBody>
          <a:bodyPr wrap="square" lIns="0" tIns="13335" rIns="0" bIns="0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spc="-15" dirty="0">
                <a:solidFill>
                  <a:schemeClr val="tx1"/>
                </a:solidFill>
              </a:rPr>
              <a:t>Contd..</a:t>
            </a:r>
          </a:p>
        </p:txBody>
      </p:sp>
      <p:grpSp>
        <p:nvGrpSpPr>
          <p:cNvPr id="95235" name="object 3"/>
          <p:cNvGrpSpPr>
            <a:grpSpLocks/>
          </p:cNvGrpSpPr>
          <p:nvPr/>
        </p:nvGrpSpPr>
        <p:grpSpPr bwMode="auto">
          <a:xfrm>
            <a:off x="1133475" y="2074863"/>
            <a:ext cx="6726238" cy="2563812"/>
            <a:chOff x="1133792" y="2074100"/>
            <a:chExt cx="6726555" cy="2564765"/>
          </a:xfrm>
        </p:grpSpPr>
        <p:sp>
          <p:nvSpPr>
            <p:cNvPr id="95281" name="object 4"/>
            <p:cNvSpPr>
              <a:spLocks/>
            </p:cNvSpPr>
            <p:nvPr/>
          </p:nvSpPr>
          <p:spPr bwMode="auto">
            <a:xfrm>
              <a:off x="6171438" y="4226814"/>
              <a:ext cx="1675764" cy="398780"/>
            </a:xfrm>
            <a:custGeom>
              <a:avLst/>
              <a:gdLst/>
              <a:ahLst/>
              <a:cxnLst>
                <a:cxn ang="0">
                  <a:pos x="838200" y="0"/>
                </a:cxn>
                <a:cxn ang="0">
                  <a:pos x="838200" y="271653"/>
                </a:cxn>
                <a:cxn ang="0">
                  <a:pos x="1675764" y="271653"/>
                </a:cxn>
                <a:cxn ang="0">
                  <a:pos x="1675764" y="398653"/>
                </a:cxn>
                <a:cxn ang="0">
                  <a:pos x="837564" y="0"/>
                </a:cxn>
                <a:cxn ang="0">
                  <a:pos x="837564" y="271653"/>
                </a:cxn>
                <a:cxn ang="0">
                  <a:pos x="0" y="271653"/>
                </a:cxn>
                <a:cxn ang="0">
                  <a:pos x="0" y="398653"/>
                </a:cxn>
              </a:cxnLst>
              <a:rect l="0" t="0" r="r" b="b"/>
              <a:pathLst>
                <a:path w="1675765" h="398779">
                  <a:moveTo>
                    <a:pt x="838200" y="0"/>
                  </a:moveTo>
                  <a:lnTo>
                    <a:pt x="838200" y="271653"/>
                  </a:lnTo>
                  <a:lnTo>
                    <a:pt x="1675764" y="271653"/>
                  </a:lnTo>
                  <a:lnTo>
                    <a:pt x="1675764" y="398653"/>
                  </a:lnTo>
                </a:path>
                <a:path w="1675765" h="398779">
                  <a:moveTo>
                    <a:pt x="837564" y="0"/>
                  </a:moveTo>
                  <a:lnTo>
                    <a:pt x="837564" y="271653"/>
                  </a:lnTo>
                  <a:lnTo>
                    <a:pt x="0" y="271653"/>
                  </a:lnTo>
                  <a:lnTo>
                    <a:pt x="0" y="398653"/>
                  </a:lnTo>
                </a:path>
              </a:pathLst>
            </a:custGeom>
            <a:noFill/>
            <a:ln w="25908">
              <a:solidFill>
                <a:srgbClr val="4674AB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95282" name="object 5"/>
            <p:cNvSpPr>
              <a:spLocks/>
            </p:cNvSpPr>
            <p:nvPr/>
          </p:nvSpPr>
          <p:spPr bwMode="auto">
            <a:xfrm>
              <a:off x="2821686" y="2957322"/>
              <a:ext cx="4188460" cy="398780"/>
            </a:xfrm>
            <a:custGeom>
              <a:avLst/>
              <a:gdLst/>
              <a:ahLst/>
              <a:cxnLst>
                <a:cxn ang="0">
                  <a:pos x="2093976" y="0"/>
                </a:cxn>
                <a:cxn ang="0">
                  <a:pos x="2093976" y="271652"/>
                </a:cxn>
                <a:cxn ang="0">
                  <a:pos x="4188079" y="271652"/>
                </a:cxn>
                <a:cxn ang="0">
                  <a:pos x="4188079" y="398652"/>
                </a:cxn>
                <a:cxn ang="0">
                  <a:pos x="2094102" y="0"/>
                </a:cxn>
                <a:cxn ang="0">
                  <a:pos x="2094102" y="271652"/>
                </a:cxn>
                <a:cxn ang="0">
                  <a:pos x="0" y="271652"/>
                </a:cxn>
                <a:cxn ang="0">
                  <a:pos x="0" y="398652"/>
                </a:cxn>
              </a:cxnLst>
              <a:rect l="0" t="0" r="r" b="b"/>
              <a:pathLst>
                <a:path w="4188459" h="398779">
                  <a:moveTo>
                    <a:pt x="2093976" y="0"/>
                  </a:moveTo>
                  <a:lnTo>
                    <a:pt x="2093976" y="271652"/>
                  </a:lnTo>
                  <a:lnTo>
                    <a:pt x="4188079" y="271652"/>
                  </a:lnTo>
                  <a:lnTo>
                    <a:pt x="4188079" y="398652"/>
                  </a:lnTo>
                </a:path>
                <a:path w="4188459" h="398779">
                  <a:moveTo>
                    <a:pt x="2094102" y="0"/>
                  </a:moveTo>
                  <a:lnTo>
                    <a:pt x="2094102" y="271652"/>
                  </a:lnTo>
                  <a:lnTo>
                    <a:pt x="0" y="271652"/>
                  </a:lnTo>
                  <a:lnTo>
                    <a:pt x="0" y="398652"/>
                  </a:lnTo>
                </a:path>
              </a:pathLst>
            </a:custGeom>
            <a:noFill/>
            <a:ln w="25908">
              <a:solidFill>
                <a:srgbClr val="3C6695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95283" name="object 6"/>
            <p:cNvSpPr>
              <a:spLocks/>
            </p:cNvSpPr>
            <p:nvPr/>
          </p:nvSpPr>
          <p:spPr bwMode="auto">
            <a:xfrm>
              <a:off x="4229862" y="2087118"/>
              <a:ext cx="1371600" cy="870585"/>
            </a:xfrm>
            <a:custGeom>
              <a:avLst/>
              <a:gdLst/>
              <a:ahLst/>
              <a:cxnLst>
                <a:cxn ang="0">
                  <a:pos x="1284604" y="0"/>
                </a:cxn>
                <a:cxn ang="0">
                  <a:pos x="86995" y="0"/>
                </a:cxn>
                <a:cxn ang="0">
                  <a:pos x="53149" y="6842"/>
                </a:cxn>
                <a:cxn ang="0">
                  <a:pos x="25495" y="25495"/>
                </a:cxn>
                <a:cxn ang="0">
                  <a:pos x="6842" y="53149"/>
                </a:cxn>
                <a:cxn ang="0">
                  <a:pos x="0" y="86995"/>
                </a:cxn>
                <a:cxn ang="0">
                  <a:pos x="0" y="783209"/>
                </a:cxn>
                <a:cxn ang="0">
                  <a:pos x="6842" y="817054"/>
                </a:cxn>
                <a:cxn ang="0">
                  <a:pos x="25495" y="844708"/>
                </a:cxn>
                <a:cxn ang="0">
                  <a:pos x="53149" y="863361"/>
                </a:cxn>
                <a:cxn ang="0">
                  <a:pos x="86995" y="870204"/>
                </a:cxn>
                <a:cxn ang="0">
                  <a:pos x="1284604" y="870204"/>
                </a:cxn>
                <a:cxn ang="0">
                  <a:pos x="1318450" y="863361"/>
                </a:cxn>
                <a:cxn ang="0">
                  <a:pos x="1346104" y="844708"/>
                </a:cxn>
                <a:cxn ang="0">
                  <a:pos x="1364757" y="817054"/>
                </a:cxn>
                <a:cxn ang="0">
                  <a:pos x="1371600" y="783209"/>
                </a:cxn>
                <a:cxn ang="0">
                  <a:pos x="1371600" y="86995"/>
                </a:cxn>
                <a:cxn ang="0">
                  <a:pos x="1364757" y="53149"/>
                </a:cxn>
                <a:cxn ang="0">
                  <a:pos x="1346104" y="25495"/>
                </a:cxn>
                <a:cxn ang="0">
                  <a:pos x="1318450" y="6842"/>
                </a:cxn>
                <a:cxn ang="0">
                  <a:pos x="1284604" y="0"/>
                </a:cxn>
              </a:cxnLst>
              <a:rect l="0" t="0" r="r" b="b"/>
              <a:pathLst>
                <a:path w="1371600" h="870585">
                  <a:moveTo>
                    <a:pt x="1284604" y="0"/>
                  </a:moveTo>
                  <a:lnTo>
                    <a:pt x="86995" y="0"/>
                  </a:lnTo>
                  <a:lnTo>
                    <a:pt x="53149" y="6842"/>
                  </a:lnTo>
                  <a:lnTo>
                    <a:pt x="25495" y="25495"/>
                  </a:lnTo>
                  <a:lnTo>
                    <a:pt x="6842" y="53149"/>
                  </a:lnTo>
                  <a:lnTo>
                    <a:pt x="0" y="86995"/>
                  </a:lnTo>
                  <a:lnTo>
                    <a:pt x="0" y="783209"/>
                  </a:lnTo>
                  <a:lnTo>
                    <a:pt x="6842" y="817054"/>
                  </a:lnTo>
                  <a:lnTo>
                    <a:pt x="25495" y="844708"/>
                  </a:lnTo>
                  <a:lnTo>
                    <a:pt x="53149" y="863361"/>
                  </a:lnTo>
                  <a:lnTo>
                    <a:pt x="86995" y="870204"/>
                  </a:lnTo>
                  <a:lnTo>
                    <a:pt x="1284604" y="870204"/>
                  </a:lnTo>
                  <a:lnTo>
                    <a:pt x="1318450" y="863361"/>
                  </a:lnTo>
                  <a:lnTo>
                    <a:pt x="1346104" y="844708"/>
                  </a:lnTo>
                  <a:lnTo>
                    <a:pt x="1364757" y="817054"/>
                  </a:lnTo>
                  <a:lnTo>
                    <a:pt x="1371600" y="783209"/>
                  </a:lnTo>
                  <a:lnTo>
                    <a:pt x="1371600" y="86995"/>
                  </a:lnTo>
                  <a:lnTo>
                    <a:pt x="1364757" y="53149"/>
                  </a:lnTo>
                  <a:lnTo>
                    <a:pt x="1346104" y="25495"/>
                  </a:lnTo>
                  <a:lnTo>
                    <a:pt x="1318450" y="6842"/>
                  </a:lnTo>
                  <a:lnTo>
                    <a:pt x="1284604" y="0"/>
                  </a:lnTo>
                  <a:close/>
                </a:path>
              </a:pathLst>
            </a:custGeom>
            <a:solidFill>
              <a:srgbClr val="4F81BC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95284" name="object 7"/>
            <p:cNvSpPr>
              <a:spLocks/>
            </p:cNvSpPr>
            <p:nvPr/>
          </p:nvSpPr>
          <p:spPr bwMode="auto">
            <a:xfrm>
              <a:off x="4229862" y="2087118"/>
              <a:ext cx="1371600" cy="870585"/>
            </a:xfrm>
            <a:custGeom>
              <a:avLst/>
              <a:gdLst/>
              <a:ahLst/>
              <a:cxnLst>
                <a:cxn ang="0">
                  <a:pos x="0" y="86995"/>
                </a:cxn>
                <a:cxn ang="0">
                  <a:pos x="6842" y="53149"/>
                </a:cxn>
                <a:cxn ang="0">
                  <a:pos x="25495" y="25495"/>
                </a:cxn>
                <a:cxn ang="0">
                  <a:pos x="53149" y="6842"/>
                </a:cxn>
                <a:cxn ang="0">
                  <a:pos x="86995" y="0"/>
                </a:cxn>
                <a:cxn ang="0">
                  <a:pos x="1284604" y="0"/>
                </a:cxn>
                <a:cxn ang="0">
                  <a:pos x="1318450" y="6842"/>
                </a:cxn>
                <a:cxn ang="0">
                  <a:pos x="1346104" y="25495"/>
                </a:cxn>
                <a:cxn ang="0">
                  <a:pos x="1364757" y="53149"/>
                </a:cxn>
                <a:cxn ang="0">
                  <a:pos x="1371600" y="86995"/>
                </a:cxn>
                <a:cxn ang="0">
                  <a:pos x="1371600" y="783209"/>
                </a:cxn>
                <a:cxn ang="0">
                  <a:pos x="1364757" y="817054"/>
                </a:cxn>
                <a:cxn ang="0">
                  <a:pos x="1346104" y="844708"/>
                </a:cxn>
                <a:cxn ang="0">
                  <a:pos x="1318450" y="863361"/>
                </a:cxn>
                <a:cxn ang="0">
                  <a:pos x="1284604" y="870204"/>
                </a:cxn>
                <a:cxn ang="0">
                  <a:pos x="86995" y="870204"/>
                </a:cxn>
                <a:cxn ang="0">
                  <a:pos x="53149" y="863361"/>
                </a:cxn>
                <a:cxn ang="0">
                  <a:pos x="25495" y="844708"/>
                </a:cxn>
                <a:cxn ang="0">
                  <a:pos x="6842" y="817054"/>
                </a:cxn>
                <a:cxn ang="0">
                  <a:pos x="0" y="783209"/>
                </a:cxn>
                <a:cxn ang="0">
                  <a:pos x="0" y="86995"/>
                </a:cxn>
              </a:cxnLst>
              <a:rect l="0" t="0" r="r" b="b"/>
              <a:pathLst>
                <a:path w="1371600" h="870585">
                  <a:moveTo>
                    <a:pt x="0" y="86995"/>
                  </a:moveTo>
                  <a:lnTo>
                    <a:pt x="6842" y="53149"/>
                  </a:lnTo>
                  <a:lnTo>
                    <a:pt x="25495" y="25495"/>
                  </a:lnTo>
                  <a:lnTo>
                    <a:pt x="53149" y="6842"/>
                  </a:lnTo>
                  <a:lnTo>
                    <a:pt x="86995" y="0"/>
                  </a:lnTo>
                  <a:lnTo>
                    <a:pt x="1284604" y="0"/>
                  </a:lnTo>
                  <a:lnTo>
                    <a:pt x="1318450" y="6842"/>
                  </a:lnTo>
                  <a:lnTo>
                    <a:pt x="1346104" y="25495"/>
                  </a:lnTo>
                  <a:lnTo>
                    <a:pt x="1364757" y="53149"/>
                  </a:lnTo>
                  <a:lnTo>
                    <a:pt x="1371600" y="86995"/>
                  </a:lnTo>
                  <a:lnTo>
                    <a:pt x="1371600" y="783209"/>
                  </a:lnTo>
                  <a:lnTo>
                    <a:pt x="1364757" y="817054"/>
                  </a:lnTo>
                  <a:lnTo>
                    <a:pt x="1346104" y="844708"/>
                  </a:lnTo>
                  <a:lnTo>
                    <a:pt x="1318450" y="863361"/>
                  </a:lnTo>
                  <a:lnTo>
                    <a:pt x="1284604" y="870204"/>
                  </a:lnTo>
                  <a:lnTo>
                    <a:pt x="86995" y="870204"/>
                  </a:lnTo>
                  <a:lnTo>
                    <a:pt x="53149" y="863361"/>
                  </a:lnTo>
                  <a:lnTo>
                    <a:pt x="25495" y="844708"/>
                  </a:lnTo>
                  <a:lnTo>
                    <a:pt x="6842" y="817054"/>
                  </a:lnTo>
                  <a:lnTo>
                    <a:pt x="0" y="783209"/>
                  </a:lnTo>
                  <a:lnTo>
                    <a:pt x="0" y="86995"/>
                  </a:lnTo>
                  <a:close/>
                </a:path>
              </a:pathLst>
            </a:custGeom>
            <a:noFill/>
            <a:ln w="25907">
              <a:solidFill>
                <a:srgbClr val="FFFFF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95285" name="object 8"/>
            <p:cNvSpPr>
              <a:spLocks/>
            </p:cNvSpPr>
            <p:nvPr/>
          </p:nvSpPr>
          <p:spPr bwMode="auto">
            <a:xfrm>
              <a:off x="4382262" y="2231898"/>
              <a:ext cx="1370330" cy="870585"/>
            </a:xfrm>
            <a:custGeom>
              <a:avLst/>
              <a:gdLst/>
              <a:ahLst/>
              <a:cxnLst>
                <a:cxn ang="0">
                  <a:pos x="1283080" y="0"/>
                </a:cxn>
                <a:cxn ang="0">
                  <a:pos x="86995" y="0"/>
                </a:cxn>
                <a:cxn ang="0">
                  <a:pos x="53149" y="6842"/>
                </a:cxn>
                <a:cxn ang="0">
                  <a:pos x="25495" y="25495"/>
                </a:cxn>
                <a:cxn ang="0">
                  <a:pos x="6842" y="53149"/>
                </a:cxn>
                <a:cxn ang="0">
                  <a:pos x="0" y="86994"/>
                </a:cxn>
                <a:cxn ang="0">
                  <a:pos x="0" y="783209"/>
                </a:cxn>
                <a:cxn ang="0">
                  <a:pos x="6842" y="817054"/>
                </a:cxn>
                <a:cxn ang="0">
                  <a:pos x="25495" y="844708"/>
                </a:cxn>
                <a:cxn ang="0">
                  <a:pos x="53149" y="863361"/>
                </a:cxn>
                <a:cxn ang="0">
                  <a:pos x="86995" y="870203"/>
                </a:cxn>
                <a:cxn ang="0">
                  <a:pos x="1283080" y="870203"/>
                </a:cxn>
                <a:cxn ang="0">
                  <a:pos x="1316926" y="863361"/>
                </a:cxn>
                <a:cxn ang="0">
                  <a:pos x="1344580" y="844708"/>
                </a:cxn>
                <a:cxn ang="0">
                  <a:pos x="1363233" y="817054"/>
                </a:cxn>
                <a:cxn ang="0">
                  <a:pos x="1370076" y="783209"/>
                </a:cxn>
                <a:cxn ang="0">
                  <a:pos x="1370076" y="86994"/>
                </a:cxn>
                <a:cxn ang="0">
                  <a:pos x="1363233" y="53149"/>
                </a:cxn>
                <a:cxn ang="0">
                  <a:pos x="1344580" y="25495"/>
                </a:cxn>
                <a:cxn ang="0">
                  <a:pos x="1316926" y="6842"/>
                </a:cxn>
                <a:cxn ang="0">
                  <a:pos x="1283080" y="0"/>
                </a:cxn>
              </a:cxnLst>
              <a:rect l="0" t="0" r="r" b="b"/>
              <a:pathLst>
                <a:path w="1370329" h="870585">
                  <a:moveTo>
                    <a:pt x="1283080" y="0"/>
                  </a:moveTo>
                  <a:lnTo>
                    <a:pt x="86995" y="0"/>
                  </a:lnTo>
                  <a:lnTo>
                    <a:pt x="53149" y="6842"/>
                  </a:lnTo>
                  <a:lnTo>
                    <a:pt x="25495" y="25495"/>
                  </a:lnTo>
                  <a:lnTo>
                    <a:pt x="6842" y="53149"/>
                  </a:lnTo>
                  <a:lnTo>
                    <a:pt x="0" y="86994"/>
                  </a:lnTo>
                  <a:lnTo>
                    <a:pt x="0" y="783209"/>
                  </a:lnTo>
                  <a:lnTo>
                    <a:pt x="6842" y="817054"/>
                  </a:lnTo>
                  <a:lnTo>
                    <a:pt x="25495" y="844708"/>
                  </a:lnTo>
                  <a:lnTo>
                    <a:pt x="53149" y="863361"/>
                  </a:lnTo>
                  <a:lnTo>
                    <a:pt x="86995" y="870203"/>
                  </a:lnTo>
                  <a:lnTo>
                    <a:pt x="1283080" y="870203"/>
                  </a:lnTo>
                  <a:lnTo>
                    <a:pt x="1316926" y="863361"/>
                  </a:lnTo>
                  <a:lnTo>
                    <a:pt x="1344580" y="844708"/>
                  </a:lnTo>
                  <a:lnTo>
                    <a:pt x="1363233" y="817054"/>
                  </a:lnTo>
                  <a:lnTo>
                    <a:pt x="1370076" y="783209"/>
                  </a:lnTo>
                  <a:lnTo>
                    <a:pt x="1370076" y="86994"/>
                  </a:lnTo>
                  <a:lnTo>
                    <a:pt x="1363233" y="53149"/>
                  </a:lnTo>
                  <a:lnTo>
                    <a:pt x="1344580" y="25495"/>
                  </a:lnTo>
                  <a:lnTo>
                    <a:pt x="1316926" y="6842"/>
                  </a:lnTo>
                  <a:lnTo>
                    <a:pt x="1283080" y="0"/>
                  </a:lnTo>
                  <a:close/>
                </a:path>
              </a:pathLst>
            </a:custGeom>
            <a:solidFill>
              <a:srgbClr val="FFFFFF">
                <a:alpha val="90195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95286" name="object 9"/>
            <p:cNvSpPr>
              <a:spLocks/>
            </p:cNvSpPr>
            <p:nvPr/>
          </p:nvSpPr>
          <p:spPr bwMode="auto">
            <a:xfrm>
              <a:off x="4382262" y="2231898"/>
              <a:ext cx="1370330" cy="870585"/>
            </a:xfrm>
            <a:custGeom>
              <a:avLst/>
              <a:gdLst/>
              <a:ahLst/>
              <a:cxnLst>
                <a:cxn ang="0">
                  <a:pos x="0" y="86994"/>
                </a:cxn>
                <a:cxn ang="0">
                  <a:pos x="6842" y="53149"/>
                </a:cxn>
                <a:cxn ang="0">
                  <a:pos x="25495" y="25495"/>
                </a:cxn>
                <a:cxn ang="0">
                  <a:pos x="53149" y="6842"/>
                </a:cxn>
                <a:cxn ang="0">
                  <a:pos x="86995" y="0"/>
                </a:cxn>
                <a:cxn ang="0">
                  <a:pos x="1283080" y="0"/>
                </a:cxn>
                <a:cxn ang="0">
                  <a:pos x="1316926" y="6842"/>
                </a:cxn>
                <a:cxn ang="0">
                  <a:pos x="1344580" y="25495"/>
                </a:cxn>
                <a:cxn ang="0">
                  <a:pos x="1363233" y="53149"/>
                </a:cxn>
                <a:cxn ang="0">
                  <a:pos x="1370076" y="86994"/>
                </a:cxn>
                <a:cxn ang="0">
                  <a:pos x="1370076" y="783209"/>
                </a:cxn>
                <a:cxn ang="0">
                  <a:pos x="1363233" y="817054"/>
                </a:cxn>
                <a:cxn ang="0">
                  <a:pos x="1344580" y="844708"/>
                </a:cxn>
                <a:cxn ang="0">
                  <a:pos x="1316926" y="863361"/>
                </a:cxn>
                <a:cxn ang="0">
                  <a:pos x="1283080" y="870203"/>
                </a:cxn>
                <a:cxn ang="0">
                  <a:pos x="86995" y="870203"/>
                </a:cxn>
                <a:cxn ang="0">
                  <a:pos x="53149" y="863361"/>
                </a:cxn>
                <a:cxn ang="0">
                  <a:pos x="25495" y="844708"/>
                </a:cxn>
                <a:cxn ang="0">
                  <a:pos x="6842" y="817054"/>
                </a:cxn>
                <a:cxn ang="0">
                  <a:pos x="0" y="783209"/>
                </a:cxn>
                <a:cxn ang="0">
                  <a:pos x="0" y="86994"/>
                </a:cxn>
              </a:cxnLst>
              <a:rect l="0" t="0" r="r" b="b"/>
              <a:pathLst>
                <a:path w="1370329" h="870585">
                  <a:moveTo>
                    <a:pt x="0" y="86994"/>
                  </a:moveTo>
                  <a:lnTo>
                    <a:pt x="6842" y="53149"/>
                  </a:lnTo>
                  <a:lnTo>
                    <a:pt x="25495" y="25495"/>
                  </a:lnTo>
                  <a:lnTo>
                    <a:pt x="53149" y="6842"/>
                  </a:lnTo>
                  <a:lnTo>
                    <a:pt x="86995" y="0"/>
                  </a:lnTo>
                  <a:lnTo>
                    <a:pt x="1283080" y="0"/>
                  </a:lnTo>
                  <a:lnTo>
                    <a:pt x="1316926" y="6842"/>
                  </a:lnTo>
                  <a:lnTo>
                    <a:pt x="1344580" y="25495"/>
                  </a:lnTo>
                  <a:lnTo>
                    <a:pt x="1363233" y="53149"/>
                  </a:lnTo>
                  <a:lnTo>
                    <a:pt x="1370076" y="86994"/>
                  </a:lnTo>
                  <a:lnTo>
                    <a:pt x="1370076" y="783209"/>
                  </a:lnTo>
                  <a:lnTo>
                    <a:pt x="1363233" y="817054"/>
                  </a:lnTo>
                  <a:lnTo>
                    <a:pt x="1344580" y="844708"/>
                  </a:lnTo>
                  <a:lnTo>
                    <a:pt x="1316926" y="863361"/>
                  </a:lnTo>
                  <a:lnTo>
                    <a:pt x="1283080" y="870203"/>
                  </a:lnTo>
                  <a:lnTo>
                    <a:pt x="86995" y="870203"/>
                  </a:lnTo>
                  <a:lnTo>
                    <a:pt x="53149" y="863361"/>
                  </a:lnTo>
                  <a:lnTo>
                    <a:pt x="25495" y="844708"/>
                  </a:lnTo>
                  <a:lnTo>
                    <a:pt x="6842" y="817054"/>
                  </a:lnTo>
                  <a:lnTo>
                    <a:pt x="0" y="783209"/>
                  </a:lnTo>
                  <a:lnTo>
                    <a:pt x="0" y="86994"/>
                  </a:lnTo>
                  <a:close/>
                </a:path>
              </a:pathLst>
            </a:custGeom>
            <a:noFill/>
            <a:ln w="25908">
              <a:solidFill>
                <a:srgbClr val="4F81BC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95287" name="object 10"/>
            <p:cNvSpPr>
              <a:spLocks/>
            </p:cNvSpPr>
            <p:nvPr/>
          </p:nvSpPr>
          <p:spPr bwMode="auto">
            <a:xfrm>
              <a:off x="1146810" y="4226814"/>
              <a:ext cx="3350260" cy="398780"/>
            </a:xfrm>
            <a:custGeom>
              <a:avLst/>
              <a:gdLst/>
              <a:ahLst/>
              <a:cxnLst>
                <a:cxn ang="0">
                  <a:pos x="1674876" y="0"/>
                </a:cxn>
                <a:cxn ang="0">
                  <a:pos x="1674876" y="271653"/>
                </a:cxn>
                <a:cxn ang="0">
                  <a:pos x="3350132" y="271653"/>
                </a:cxn>
                <a:cxn ang="0">
                  <a:pos x="3350132" y="398653"/>
                </a:cxn>
                <a:cxn ang="0">
                  <a:pos x="1674876" y="0"/>
                </a:cxn>
                <a:cxn ang="0">
                  <a:pos x="1674876" y="398653"/>
                </a:cxn>
                <a:cxn ang="0">
                  <a:pos x="1675257" y="0"/>
                </a:cxn>
                <a:cxn ang="0">
                  <a:pos x="1675257" y="271653"/>
                </a:cxn>
                <a:cxn ang="0">
                  <a:pos x="0" y="271653"/>
                </a:cxn>
                <a:cxn ang="0">
                  <a:pos x="0" y="398653"/>
                </a:cxn>
              </a:cxnLst>
              <a:rect l="0" t="0" r="r" b="b"/>
              <a:pathLst>
                <a:path w="3350260" h="398779">
                  <a:moveTo>
                    <a:pt x="1674876" y="0"/>
                  </a:moveTo>
                  <a:lnTo>
                    <a:pt x="1674876" y="271653"/>
                  </a:lnTo>
                  <a:lnTo>
                    <a:pt x="3350132" y="271653"/>
                  </a:lnTo>
                  <a:lnTo>
                    <a:pt x="3350132" y="398653"/>
                  </a:lnTo>
                </a:path>
                <a:path w="3350260" h="398779">
                  <a:moveTo>
                    <a:pt x="1674876" y="0"/>
                  </a:moveTo>
                  <a:lnTo>
                    <a:pt x="1674876" y="398653"/>
                  </a:lnTo>
                </a:path>
                <a:path w="3350260" h="398779">
                  <a:moveTo>
                    <a:pt x="1675257" y="0"/>
                  </a:moveTo>
                  <a:lnTo>
                    <a:pt x="1675257" y="271653"/>
                  </a:lnTo>
                  <a:lnTo>
                    <a:pt x="0" y="271653"/>
                  </a:lnTo>
                  <a:lnTo>
                    <a:pt x="0" y="398653"/>
                  </a:lnTo>
                </a:path>
              </a:pathLst>
            </a:custGeom>
            <a:noFill/>
            <a:ln w="25908">
              <a:solidFill>
                <a:srgbClr val="4674AB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381500" y="2479675"/>
            <a:ext cx="1179513" cy="304800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1900" spc="-15" dirty="0">
                <a:solidFill>
                  <a:schemeClr val="bg1"/>
                </a:solidFill>
                <a:latin typeface="Carlito"/>
                <a:cs typeface="Carlito"/>
              </a:rPr>
              <a:t>Indicators</a:t>
            </a:r>
            <a:endParaRPr sz="1900">
              <a:solidFill>
                <a:schemeClr val="bg1"/>
              </a:solidFill>
              <a:latin typeface="Carlito"/>
              <a:cs typeface="Carlito"/>
            </a:endParaRPr>
          </a:p>
        </p:txBody>
      </p:sp>
      <p:grpSp>
        <p:nvGrpSpPr>
          <p:cNvPr id="95237" name="object 12"/>
          <p:cNvGrpSpPr>
            <a:grpSpLocks/>
          </p:cNvGrpSpPr>
          <p:nvPr/>
        </p:nvGrpSpPr>
        <p:grpSpPr bwMode="auto">
          <a:xfrm>
            <a:off x="2122488" y="3343275"/>
            <a:ext cx="1549400" cy="1041400"/>
            <a:chOff x="2122868" y="3343592"/>
            <a:chExt cx="1548765" cy="1041400"/>
          </a:xfrm>
        </p:grpSpPr>
        <p:sp>
          <p:nvSpPr>
            <p:cNvPr id="95277" name="object 13"/>
            <p:cNvSpPr>
              <a:spLocks/>
            </p:cNvSpPr>
            <p:nvPr/>
          </p:nvSpPr>
          <p:spPr bwMode="auto">
            <a:xfrm>
              <a:off x="2135885" y="3356609"/>
              <a:ext cx="1370330" cy="870585"/>
            </a:xfrm>
            <a:custGeom>
              <a:avLst/>
              <a:gdLst/>
              <a:ahLst/>
              <a:cxnLst>
                <a:cxn ang="0">
                  <a:pos x="1283080" y="0"/>
                </a:cxn>
                <a:cxn ang="0">
                  <a:pos x="86994" y="0"/>
                </a:cxn>
                <a:cxn ang="0">
                  <a:pos x="53149" y="6842"/>
                </a:cxn>
                <a:cxn ang="0">
                  <a:pos x="25495" y="25495"/>
                </a:cxn>
                <a:cxn ang="0">
                  <a:pos x="6842" y="53149"/>
                </a:cxn>
                <a:cxn ang="0">
                  <a:pos x="0" y="86994"/>
                </a:cxn>
                <a:cxn ang="0">
                  <a:pos x="0" y="783208"/>
                </a:cxn>
                <a:cxn ang="0">
                  <a:pos x="6842" y="817054"/>
                </a:cxn>
                <a:cxn ang="0">
                  <a:pos x="25495" y="844708"/>
                </a:cxn>
                <a:cxn ang="0">
                  <a:pos x="53149" y="863361"/>
                </a:cxn>
                <a:cxn ang="0">
                  <a:pos x="86994" y="870203"/>
                </a:cxn>
                <a:cxn ang="0">
                  <a:pos x="1283080" y="870203"/>
                </a:cxn>
                <a:cxn ang="0">
                  <a:pos x="1316926" y="863361"/>
                </a:cxn>
                <a:cxn ang="0">
                  <a:pos x="1344580" y="844708"/>
                </a:cxn>
                <a:cxn ang="0">
                  <a:pos x="1363233" y="817054"/>
                </a:cxn>
                <a:cxn ang="0">
                  <a:pos x="1370076" y="783208"/>
                </a:cxn>
                <a:cxn ang="0">
                  <a:pos x="1370076" y="86994"/>
                </a:cxn>
                <a:cxn ang="0">
                  <a:pos x="1363233" y="53149"/>
                </a:cxn>
                <a:cxn ang="0">
                  <a:pos x="1344580" y="25495"/>
                </a:cxn>
                <a:cxn ang="0">
                  <a:pos x="1316926" y="6842"/>
                </a:cxn>
                <a:cxn ang="0">
                  <a:pos x="1283080" y="0"/>
                </a:cxn>
              </a:cxnLst>
              <a:rect l="0" t="0" r="r" b="b"/>
              <a:pathLst>
                <a:path w="1370329" h="870585">
                  <a:moveTo>
                    <a:pt x="1283080" y="0"/>
                  </a:moveTo>
                  <a:lnTo>
                    <a:pt x="86994" y="0"/>
                  </a:lnTo>
                  <a:lnTo>
                    <a:pt x="53149" y="6842"/>
                  </a:lnTo>
                  <a:lnTo>
                    <a:pt x="25495" y="25495"/>
                  </a:lnTo>
                  <a:lnTo>
                    <a:pt x="6842" y="53149"/>
                  </a:lnTo>
                  <a:lnTo>
                    <a:pt x="0" y="86994"/>
                  </a:lnTo>
                  <a:lnTo>
                    <a:pt x="0" y="783208"/>
                  </a:lnTo>
                  <a:lnTo>
                    <a:pt x="6842" y="817054"/>
                  </a:lnTo>
                  <a:lnTo>
                    <a:pt x="25495" y="844708"/>
                  </a:lnTo>
                  <a:lnTo>
                    <a:pt x="53149" y="863361"/>
                  </a:lnTo>
                  <a:lnTo>
                    <a:pt x="86994" y="870203"/>
                  </a:lnTo>
                  <a:lnTo>
                    <a:pt x="1283080" y="870203"/>
                  </a:lnTo>
                  <a:lnTo>
                    <a:pt x="1316926" y="863361"/>
                  </a:lnTo>
                  <a:lnTo>
                    <a:pt x="1344580" y="844708"/>
                  </a:lnTo>
                  <a:lnTo>
                    <a:pt x="1363233" y="817054"/>
                  </a:lnTo>
                  <a:lnTo>
                    <a:pt x="1370076" y="783208"/>
                  </a:lnTo>
                  <a:lnTo>
                    <a:pt x="1370076" y="86994"/>
                  </a:lnTo>
                  <a:lnTo>
                    <a:pt x="1363233" y="53149"/>
                  </a:lnTo>
                  <a:lnTo>
                    <a:pt x="1344580" y="25495"/>
                  </a:lnTo>
                  <a:lnTo>
                    <a:pt x="1316926" y="6842"/>
                  </a:lnTo>
                  <a:lnTo>
                    <a:pt x="1283080" y="0"/>
                  </a:lnTo>
                  <a:close/>
                </a:path>
              </a:pathLst>
            </a:custGeom>
            <a:solidFill>
              <a:srgbClr val="4F81BC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95278" name="object 14"/>
            <p:cNvSpPr>
              <a:spLocks/>
            </p:cNvSpPr>
            <p:nvPr/>
          </p:nvSpPr>
          <p:spPr bwMode="auto">
            <a:xfrm>
              <a:off x="2135885" y="3356609"/>
              <a:ext cx="1370330" cy="870585"/>
            </a:xfrm>
            <a:custGeom>
              <a:avLst/>
              <a:gdLst/>
              <a:ahLst/>
              <a:cxnLst>
                <a:cxn ang="0">
                  <a:pos x="0" y="86994"/>
                </a:cxn>
                <a:cxn ang="0">
                  <a:pos x="6842" y="53149"/>
                </a:cxn>
                <a:cxn ang="0">
                  <a:pos x="25495" y="25495"/>
                </a:cxn>
                <a:cxn ang="0">
                  <a:pos x="53149" y="6842"/>
                </a:cxn>
                <a:cxn ang="0">
                  <a:pos x="86994" y="0"/>
                </a:cxn>
                <a:cxn ang="0">
                  <a:pos x="1283080" y="0"/>
                </a:cxn>
                <a:cxn ang="0">
                  <a:pos x="1316926" y="6842"/>
                </a:cxn>
                <a:cxn ang="0">
                  <a:pos x="1344580" y="25495"/>
                </a:cxn>
                <a:cxn ang="0">
                  <a:pos x="1363233" y="53149"/>
                </a:cxn>
                <a:cxn ang="0">
                  <a:pos x="1370076" y="86994"/>
                </a:cxn>
                <a:cxn ang="0">
                  <a:pos x="1370076" y="783208"/>
                </a:cxn>
                <a:cxn ang="0">
                  <a:pos x="1363233" y="817054"/>
                </a:cxn>
                <a:cxn ang="0">
                  <a:pos x="1344580" y="844708"/>
                </a:cxn>
                <a:cxn ang="0">
                  <a:pos x="1316926" y="863361"/>
                </a:cxn>
                <a:cxn ang="0">
                  <a:pos x="1283080" y="870203"/>
                </a:cxn>
                <a:cxn ang="0">
                  <a:pos x="86994" y="870203"/>
                </a:cxn>
                <a:cxn ang="0">
                  <a:pos x="53149" y="863361"/>
                </a:cxn>
                <a:cxn ang="0">
                  <a:pos x="25495" y="844708"/>
                </a:cxn>
                <a:cxn ang="0">
                  <a:pos x="6842" y="817054"/>
                </a:cxn>
                <a:cxn ang="0">
                  <a:pos x="0" y="783208"/>
                </a:cxn>
                <a:cxn ang="0">
                  <a:pos x="0" y="86994"/>
                </a:cxn>
              </a:cxnLst>
              <a:rect l="0" t="0" r="r" b="b"/>
              <a:pathLst>
                <a:path w="1370329" h="870585">
                  <a:moveTo>
                    <a:pt x="0" y="86994"/>
                  </a:moveTo>
                  <a:lnTo>
                    <a:pt x="6842" y="53149"/>
                  </a:lnTo>
                  <a:lnTo>
                    <a:pt x="25495" y="25495"/>
                  </a:lnTo>
                  <a:lnTo>
                    <a:pt x="53149" y="6842"/>
                  </a:lnTo>
                  <a:lnTo>
                    <a:pt x="86994" y="0"/>
                  </a:lnTo>
                  <a:lnTo>
                    <a:pt x="1283080" y="0"/>
                  </a:lnTo>
                  <a:lnTo>
                    <a:pt x="1316926" y="6842"/>
                  </a:lnTo>
                  <a:lnTo>
                    <a:pt x="1344580" y="25495"/>
                  </a:lnTo>
                  <a:lnTo>
                    <a:pt x="1363233" y="53149"/>
                  </a:lnTo>
                  <a:lnTo>
                    <a:pt x="1370076" y="86994"/>
                  </a:lnTo>
                  <a:lnTo>
                    <a:pt x="1370076" y="783208"/>
                  </a:lnTo>
                  <a:lnTo>
                    <a:pt x="1363233" y="817054"/>
                  </a:lnTo>
                  <a:lnTo>
                    <a:pt x="1344580" y="844708"/>
                  </a:lnTo>
                  <a:lnTo>
                    <a:pt x="1316926" y="863361"/>
                  </a:lnTo>
                  <a:lnTo>
                    <a:pt x="1283080" y="870203"/>
                  </a:lnTo>
                  <a:lnTo>
                    <a:pt x="86994" y="870203"/>
                  </a:lnTo>
                  <a:lnTo>
                    <a:pt x="53149" y="863361"/>
                  </a:lnTo>
                  <a:lnTo>
                    <a:pt x="25495" y="844708"/>
                  </a:lnTo>
                  <a:lnTo>
                    <a:pt x="6842" y="817054"/>
                  </a:lnTo>
                  <a:lnTo>
                    <a:pt x="0" y="783208"/>
                  </a:lnTo>
                  <a:lnTo>
                    <a:pt x="0" y="86994"/>
                  </a:lnTo>
                  <a:close/>
                </a:path>
              </a:pathLst>
            </a:custGeom>
            <a:noFill/>
            <a:ln w="25908">
              <a:solidFill>
                <a:srgbClr val="FFFFF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95279" name="object 15"/>
            <p:cNvSpPr>
              <a:spLocks/>
            </p:cNvSpPr>
            <p:nvPr/>
          </p:nvSpPr>
          <p:spPr bwMode="auto">
            <a:xfrm>
              <a:off x="2288285" y="3501389"/>
              <a:ext cx="1370330" cy="870585"/>
            </a:xfrm>
            <a:custGeom>
              <a:avLst/>
              <a:gdLst/>
              <a:ahLst/>
              <a:cxnLst>
                <a:cxn ang="0">
                  <a:pos x="1283080" y="0"/>
                </a:cxn>
                <a:cxn ang="0">
                  <a:pos x="86994" y="0"/>
                </a:cxn>
                <a:cxn ang="0">
                  <a:pos x="53149" y="6842"/>
                </a:cxn>
                <a:cxn ang="0">
                  <a:pos x="25495" y="25495"/>
                </a:cxn>
                <a:cxn ang="0">
                  <a:pos x="6842" y="53149"/>
                </a:cxn>
                <a:cxn ang="0">
                  <a:pos x="0" y="86995"/>
                </a:cxn>
                <a:cxn ang="0">
                  <a:pos x="0" y="783209"/>
                </a:cxn>
                <a:cxn ang="0">
                  <a:pos x="6842" y="817054"/>
                </a:cxn>
                <a:cxn ang="0">
                  <a:pos x="25495" y="844708"/>
                </a:cxn>
                <a:cxn ang="0">
                  <a:pos x="53149" y="863361"/>
                </a:cxn>
                <a:cxn ang="0">
                  <a:pos x="86994" y="870204"/>
                </a:cxn>
                <a:cxn ang="0">
                  <a:pos x="1283080" y="870204"/>
                </a:cxn>
                <a:cxn ang="0">
                  <a:pos x="1316926" y="863361"/>
                </a:cxn>
                <a:cxn ang="0">
                  <a:pos x="1344580" y="844708"/>
                </a:cxn>
                <a:cxn ang="0">
                  <a:pos x="1363233" y="817054"/>
                </a:cxn>
                <a:cxn ang="0">
                  <a:pos x="1370076" y="783209"/>
                </a:cxn>
                <a:cxn ang="0">
                  <a:pos x="1370076" y="86995"/>
                </a:cxn>
                <a:cxn ang="0">
                  <a:pos x="1363233" y="53149"/>
                </a:cxn>
                <a:cxn ang="0">
                  <a:pos x="1344580" y="25495"/>
                </a:cxn>
                <a:cxn ang="0">
                  <a:pos x="1316926" y="6842"/>
                </a:cxn>
                <a:cxn ang="0">
                  <a:pos x="1283080" y="0"/>
                </a:cxn>
              </a:cxnLst>
              <a:rect l="0" t="0" r="r" b="b"/>
              <a:pathLst>
                <a:path w="1370329" h="870585">
                  <a:moveTo>
                    <a:pt x="1283080" y="0"/>
                  </a:moveTo>
                  <a:lnTo>
                    <a:pt x="86994" y="0"/>
                  </a:lnTo>
                  <a:lnTo>
                    <a:pt x="53149" y="6842"/>
                  </a:lnTo>
                  <a:lnTo>
                    <a:pt x="25495" y="25495"/>
                  </a:lnTo>
                  <a:lnTo>
                    <a:pt x="6842" y="53149"/>
                  </a:lnTo>
                  <a:lnTo>
                    <a:pt x="0" y="86995"/>
                  </a:lnTo>
                  <a:lnTo>
                    <a:pt x="0" y="783209"/>
                  </a:lnTo>
                  <a:lnTo>
                    <a:pt x="6842" y="817054"/>
                  </a:lnTo>
                  <a:lnTo>
                    <a:pt x="25495" y="844708"/>
                  </a:lnTo>
                  <a:lnTo>
                    <a:pt x="53149" y="863361"/>
                  </a:lnTo>
                  <a:lnTo>
                    <a:pt x="86994" y="870204"/>
                  </a:lnTo>
                  <a:lnTo>
                    <a:pt x="1283080" y="870204"/>
                  </a:lnTo>
                  <a:lnTo>
                    <a:pt x="1316926" y="863361"/>
                  </a:lnTo>
                  <a:lnTo>
                    <a:pt x="1344580" y="844708"/>
                  </a:lnTo>
                  <a:lnTo>
                    <a:pt x="1363233" y="817054"/>
                  </a:lnTo>
                  <a:lnTo>
                    <a:pt x="1370076" y="783209"/>
                  </a:lnTo>
                  <a:lnTo>
                    <a:pt x="1370076" y="86995"/>
                  </a:lnTo>
                  <a:lnTo>
                    <a:pt x="1363233" y="53149"/>
                  </a:lnTo>
                  <a:lnTo>
                    <a:pt x="1344580" y="25495"/>
                  </a:lnTo>
                  <a:lnTo>
                    <a:pt x="1316926" y="6842"/>
                  </a:lnTo>
                  <a:lnTo>
                    <a:pt x="1283080" y="0"/>
                  </a:lnTo>
                  <a:close/>
                </a:path>
              </a:pathLst>
            </a:custGeom>
            <a:solidFill>
              <a:srgbClr val="FFFFFF">
                <a:alpha val="90195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95280" name="object 16"/>
            <p:cNvSpPr>
              <a:spLocks/>
            </p:cNvSpPr>
            <p:nvPr/>
          </p:nvSpPr>
          <p:spPr bwMode="auto">
            <a:xfrm>
              <a:off x="2288285" y="3501389"/>
              <a:ext cx="1370330" cy="870585"/>
            </a:xfrm>
            <a:custGeom>
              <a:avLst/>
              <a:gdLst/>
              <a:ahLst/>
              <a:cxnLst>
                <a:cxn ang="0">
                  <a:pos x="0" y="86995"/>
                </a:cxn>
                <a:cxn ang="0">
                  <a:pos x="6842" y="53149"/>
                </a:cxn>
                <a:cxn ang="0">
                  <a:pos x="25495" y="25495"/>
                </a:cxn>
                <a:cxn ang="0">
                  <a:pos x="53149" y="6842"/>
                </a:cxn>
                <a:cxn ang="0">
                  <a:pos x="86994" y="0"/>
                </a:cxn>
                <a:cxn ang="0">
                  <a:pos x="1283080" y="0"/>
                </a:cxn>
                <a:cxn ang="0">
                  <a:pos x="1316926" y="6842"/>
                </a:cxn>
                <a:cxn ang="0">
                  <a:pos x="1344580" y="25495"/>
                </a:cxn>
                <a:cxn ang="0">
                  <a:pos x="1363233" y="53149"/>
                </a:cxn>
                <a:cxn ang="0">
                  <a:pos x="1370076" y="86995"/>
                </a:cxn>
                <a:cxn ang="0">
                  <a:pos x="1370076" y="783209"/>
                </a:cxn>
                <a:cxn ang="0">
                  <a:pos x="1363233" y="817054"/>
                </a:cxn>
                <a:cxn ang="0">
                  <a:pos x="1344580" y="844708"/>
                </a:cxn>
                <a:cxn ang="0">
                  <a:pos x="1316926" y="863361"/>
                </a:cxn>
                <a:cxn ang="0">
                  <a:pos x="1283080" y="870204"/>
                </a:cxn>
                <a:cxn ang="0">
                  <a:pos x="86994" y="870204"/>
                </a:cxn>
                <a:cxn ang="0">
                  <a:pos x="53149" y="863361"/>
                </a:cxn>
                <a:cxn ang="0">
                  <a:pos x="25495" y="844708"/>
                </a:cxn>
                <a:cxn ang="0">
                  <a:pos x="6842" y="817054"/>
                </a:cxn>
                <a:cxn ang="0">
                  <a:pos x="0" y="783209"/>
                </a:cxn>
                <a:cxn ang="0">
                  <a:pos x="0" y="86995"/>
                </a:cxn>
              </a:cxnLst>
              <a:rect l="0" t="0" r="r" b="b"/>
              <a:pathLst>
                <a:path w="1370329" h="870585">
                  <a:moveTo>
                    <a:pt x="0" y="86995"/>
                  </a:moveTo>
                  <a:lnTo>
                    <a:pt x="6842" y="53149"/>
                  </a:lnTo>
                  <a:lnTo>
                    <a:pt x="25495" y="25495"/>
                  </a:lnTo>
                  <a:lnTo>
                    <a:pt x="53149" y="6842"/>
                  </a:lnTo>
                  <a:lnTo>
                    <a:pt x="86994" y="0"/>
                  </a:lnTo>
                  <a:lnTo>
                    <a:pt x="1283080" y="0"/>
                  </a:lnTo>
                  <a:lnTo>
                    <a:pt x="1316926" y="6842"/>
                  </a:lnTo>
                  <a:lnTo>
                    <a:pt x="1344580" y="25495"/>
                  </a:lnTo>
                  <a:lnTo>
                    <a:pt x="1363233" y="53149"/>
                  </a:lnTo>
                  <a:lnTo>
                    <a:pt x="1370076" y="86995"/>
                  </a:lnTo>
                  <a:lnTo>
                    <a:pt x="1370076" y="783209"/>
                  </a:lnTo>
                  <a:lnTo>
                    <a:pt x="1363233" y="817054"/>
                  </a:lnTo>
                  <a:lnTo>
                    <a:pt x="1344580" y="844708"/>
                  </a:lnTo>
                  <a:lnTo>
                    <a:pt x="1316926" y="863361"/>
                  </a:lnTo>
                  <a:lnTo>
                    <a:pt x="1283080" y="870204"/>
                  </a:lnTo>
                  <a:lnTo>
                    <a:pt x="86994" y="870204"/>
                  </a:lnTo>
                  <a:lnTo>
                    <a:pt x="53149" y="863361"/>
                  </a:lnTo>
                  <a:lnTo>
                    <a:pt x="25495" y="844708"/>
                  </a:lnTo>
                  <a:lnTo>
                    <a:pt x="6842" y="817054"/>
                  </a:lnTo>
                  <a:lnTo>
                    <a:pt x="0" y="783209"/>
                  </a:lnTo>
                  <a:lnTo>
                    <a:pt x="0" y="86995"/>
                  </a:lnTo>
                  <a:close/>
                </a:path>
              </a:pathLst>
            </a:custGeom>
            <a:noFill/>
            <a:ln w="25908">
              <a:solidFill>
                <a:srgbClr val="4F81BC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479675" y="3617913"/>
            <a:ext cx="1179513" cy="579437"/>
          </a:xfrm>
          <a:prstGeom prst="rect">
            <a:avLst/>
          </a:prstGeom>
        </p:spPr>
        <p:txBody>
          <a:bodyPr lIns="0" tIns="41275" rIns="0" bIns="0">
            <a:spAutoFit/>
          </a:bodyPr>
          <a:lstStyle/>
          <a:p>
            <a:pPr marL="12700" indent="193675">
              <a:lnSpc>
                <a:spcPts val="2088"/>
              </a:lnSpc>
              <a:spcBef>
                <a:spcPts val="325"/>
              </a:spcBef>
            </a:pPr>
            <a:r>
              <a:rPr lang="en-US" sz="1900">
                <a:solidFill>
                  <a:schemeClr val="bg1"/>
                </a:solidFill>
                <a:latin typeface="Carlito"/>
                <a:ea typeface="Carlito"/>
                <a:cs typeface="Carlito"/>
              </a:rPr>
              <a:t>Order  Indicators</a:t>
            </a:r>
          </a:p>
        </p:txBody>
      </p:sp>
      <p:grpSp>
        <p:nvGrpSpPr>
          <p:cNvPr id="95239" name="object 18"/>
          <p:cNvGrpSpPr>
            <a:grpSpLocks/>
          </p:cNvGrpSpPr>
          <p:nvPr/>
        </p:nvGrpSpPr>
        <p:grpSpPr bwMode="auto">
          <a:xfrm>
            <a:off x="447675" y="4613275"/>
            <a:ext cx="1549400" cy="1041400"/>
            <a:chOff x="447992" y="4613084"/>
            <a:chExt cx="1548765" cy="1041400"/>
          </a:xfrm>
        </p:grpSpPr>
        <p:sp>
          <p:nvSpPr>
            <p:cNvPr id="95273" name="object 19"/>
            <p:cNvSpPr>
              <a:spLocks/>
            </p:cNvSpPr>
            <p:nvPr/>
          </p:nvSpPr>
          <p:spPr bwMode="auto">
            <a:xfrm>
              <a:off x="461010" y="4626101"/>
              <a:ext cx="1370330" cy="870585"/>
            </a:xfrm>
            <a:custGeom>
              <a:avLst/>
              <a:gdLst/>
              <a:ahLst/>
              <a:cxnLst>
                <a:cxn ang="0">
                  <a:pos x="1283081" y="0"/>
                </a:cxn>
                <a:cxn ang="0">
                  <a:pos x="87020" y="0"/>
                </a:cxn>
                <a:cxn ang="0">
                  <a:pos x="53149" y="6842"/>
                </a:cxn>
                <a:cxn ang="0">
                  <a:pos x="25488" y="25495"/>
                </a:cxn>
                <a:cxn ang="0">
                  <a:pos x="6838" y="53149"/>
                </a:cxn>
                <a:cxn ang="0">
                  <a:pos x="0" y="86995"/>
                </a:cxn>
                <a:cxn ang="0">
                  <a:pos x="0" y="783209"/>
                </a:cxn>
                <a:cxn ang="0">
                  <a:pos x="6838" y="817054"/>
                </a:cxn>
                <a:cxn ang="0">
                  <a:pos x="25488" y="844708"/>
                </a:cxn>
                <a:cxn ang="0">
                  <a:pos x="53149" y="863361"/>
                </a:cxn>
                <a:cxn ang="0">
                  <a:pos x="87020" y="870204"/>
                </a:cxn>
                <a:cxn ang="0">
                  <a:pos x="1283081" y="870204"/>
                </a:cxn>
                <a:cxn ang="0">
                  <a:pos x="1316926" y="863361"/>
                </a:cxn>
                <a:cxn ang="0">
                  <a:pos x="1344580" y="844708"/>
                </a:cxn>
                <a:cxn ang="0">
                  <a:pos x="1363233" y="817054"/>
                </a:cxn>
                <a:cxn ang="0">
                  <a:pos x="1370076" y="783209"/>
                </a:cxn>
                <a:cxn ang="0">
                  <a:pos x="1370076" y="86995"/>
                </a:cxn>
                <a:cxn ang="0">
                  <a:pos x="1363233" y="53149"/>
                </a:cxn>
                <a:cxn ang="0">
                  <a:pos x="1344580" y="25495"/>
                </a:cxn>
                <a:cxn ang="0">
                  <a:pos x="1316926" y="6842"/>
                </a:cxn>
                <a:cxn ang="0">
                  <a:pos x="1283081" y="0"/>
                </a:cxn>
              </a:cxnLst>
              <a:rect l="0" t="0" r="r" b="b"/>
              <a:pathLst>
                <a:path w="1370330" h="870585">
                  <a:moveTo>
                    <a:pt x="1283081" y="0"/>
                  </a:moveTo>
                  <a:lnTo>
                    <a:pt x="87020" y="0"/>
                  </a:lnTo>
                  <a:lnTo>
                    <a:pt x="53149" y="6842"/>
                  </a:lnTo>
                  <a:lnTo>
                    <a:pt x="25488" y="25495"/>
                  </a:lnTo>
                  <a:lnTo>
                    <a:pt x="6838" y="53149"/>
                  </a:lnTo>
                  <a:lnTo>
                    <a:pt x="0" y="86995"/>
                  </a:lnTo>
                  <a:lnTo>
                    <a:pt x="0" y="783209"/>
                  </a:lnTo>
                  <a:lnTo>
                    <a:pt x="6838" y="817054"/>
                  </a:lnTo>
                  <a:lnTo>
                    <a:pt x="25488" y="844708"/>
                  </a:lnTo>
                  <a:lnTo>
                    <a:pt x="53149" y="863361"/>
                  </a:lnTo>
                  <a:lnTo>
                    <a:pt x="87020" y="870204"/>
                  </a:lnTo>
                  <a:lnTo>
                    <a:pt x="1283081" y="870204"/>
                  </a:lnTo>
                  <a:lnTo>
                    <a:pt x="1316926" y="863361"/>
                  </a:lnTo>
                  <a:lnTo>
                    <a:pt x="1344580" y="844708"/>
                  </a:lnTo>
                  <a:lnTo>
                    <a:pt x="1363233" y="817054"/>
                  </a:lnTo>
                  <a:lnTo>
                    <a:pt x="1370076" y="783209"/>
                  </a:lnTo>
                  <a:lnTo>
                    <a:pt x="1370076" y="86995"/>
                  </a:lnTo>
                  <a:lnTo>
                    <a:pt x="1363233" y="53149"/>
                  </a:lnTo>
                  <a:lnTo>
                    <a:pt x="1344580" y="25495"/>
                  </a:lnTo>
                  <a:lnTo>
                    <a:pt x="1316926" y="6842"/>
                  </a:lnTo>
                  <a:lnTo>
                    <a:pt x="1283081" y="0"/>
                  </a:lnTo>
                  <a:close/>
                </a:path>
              </a:pathLst>
            </a:custGeom>
            <a:solidFill>
              <a:srgbClr val="4F81BC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95274" name="object 20"/>
            <p:cNvSpPr>
              <a:spLocks/>
            </p:cNvSpPr>
            <p:nvPr/>
          </p:nvSpPr>
          <p:spPr bwMode="auto">
            <a:xfrm>
              <a:off x="461010" y="4626101"/>
              <a:ext cx="1370330" cy="870585"/>
            </a:xfrm>
            <a:custGeom>
              <a:avLst/>
              <a:gdLst/>
              <a:ahLst/>
              <a:cxnLst>
                <a:cxn ang="0">
                  <a:pos x="0" y="86995"/>
                </a:cxn>
                <a:cxn ang="0">
                  <a:pos x="6838" y="53149"/>
                </a:cxn>
                <a:cxn ang="0">
                  <a:pos x="25488" y="25495"/>
                </a:cxn>
                <a:cxn ang="0">
                  <a:pos x="53149" y="6842"/>
                </a:cxn>
                <a:cxn ang="0">
                  <a:pos x="87020" y="0"/>
                </a:cxn>
                <a:cxn ang="0">
                  <a:pos x="1283081" y="0"/>
                </a:cxn>
                <a:cxn ang="0">
                  <a:pos x="1316926" y="6842"/>
                </a:cxn>
                <a:cxn ang="0">
                  <a:pos x="1344580" y="25495"/>
                </a:cxn>
                <a:cxn ang="0">
                  <a:pos x="1363233" y="53149"/>
                </a:cxn>
                <a:cxn ang="0">
                  <a:pos x="1370076" y="86995"/>
                </a:cxn>
                <a:cxn ang="0">
                  <a:pos x="1370076" y="783209"/>
                </a:cxn>
                <a:cxn ang="0">
                  <a:pos x="1363233" y="817054"/>
                </a:cxn>
                <a:cxn ang="0">
                  <a:pos x="1344580" y="844708"/>
                </a:cxn>
                <a:cxn ang="0">
                  <a:pos x="1316926" y="863361"/>
                </a:cxn>
                <a:cxn ang="0">
                  <a:pos x="1283081" y="870204"/>
                </a:cxn>
                <a:cxn ang="0">
                  <a:pos x="87020" y="870204"/>
                </a:cxn>
                <a:cxn ang="0">
                  <a:pos x="53149" y="863361"/>
                </a:cxn>
                <a:cxn ang="0">
                  <a:pos x="25488" y="844708"/>
                </a:cxn>
                <a:cxn ang="0">
                  <a:pos x="6838" y="817054"/>
                </a:cxn>
                <a:cxn ang="0">
                  <a:pos x="0" y="783209"/>
                </a:cxn>
                <a:cxn ang="0">
                  <a:pos x="0" y="86995"/>
                </a:cxn>
              </a:cxnLst>
              <a:rect l="0" t="0" r="r" b="b"/>
              <a:pathLst>
                <a:path w="1370330" h="870585">
                  <a:moveTo>
                    <a:pt x="0" y="86995"/>
                  </a:moveTo>
                  <a:lnTo>
                    <a:pt x="6838" y="53149"/>
                  </a:lnTo>
                  <a:lnTo>
                    <a:pt x="25488" y="25495"/>
                  </a:lnTo>
                  <a:lnTo>
                    <a:pt x="53149" y="6842"/>
                  </a:lnTo>
                  <a:lnTo>
                    <a:pt x="87020" y="0"/>
                  </a:lnTo>
                  <a:lnTo>
                    <a:pt x="1283081" y="0"/>
                  </a:lnTo>
                  <a:lnTo>
                    <a:pt x="1316926" y="6842"/>
                  </a:lnTo>
                  <a:lnTo>
                    <a:pt x="1344580" y="25495"/>
                  </a:lnTo>
                  <a:lnTo>
                    <a:pt x="1363233" y="53149"/>
                  </a:lnTo>
                  <a:lnTo>
                    <a:pt x="1370076" y="86995"/>
                  </a:lnTo>
                  <a:lnTo>
                    <a:pt x="1370076" y="783209"/>
                  </a:lnTo>
                  <a:lnTo>
                    <a:pt x="1363233" y="817054"/>
                  </a:lnTo>
                  <a:lnTo>
                    <a:pt x="1344580" y="844708"/>
                  </a:lnTo>
                  <a:lnTo>
                    <a:pt x="1316926" y="863361"/>
                  </a:lnTo>
                  <a:lnTo>
                    <a:pt x="1283081" y="870204"/>
                  </a:lnTo>
                  <a:lnTo>
                    <a:pt x="87020" y="870204"/>
                  </a:lnTo>
                  <a:lnTo>
                    <a:pt x="53149" y="863361"/>
                  </a:lnTo>
                  <a:lnTo>
                    <a:pt x="25488" y="844708"/>
                  </a:lnTo>
                  <a:lnTo>
                    <a:pt x="6838" y="817054"/>
                  </a:lnTo>
                  <a:lnTo>
                    <a:pt x="0" y="783209"/>
                  </a:lnTo>
                  <a:lnTo>
                    <a:pt x="0" y="86995"/>
                  </a:lnTo>
                  <a:close/>
                </a:path>
              </a:pathLst>
            </a:custGeom>
            <a:noFill/>
            <a:ln w="25908">
              <a:solidFill>
                <a:srgbClr val="FFFFF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95275" name="object 21"/>
            <p:cNvSpPr>
              <a:spLocks/>
            </p:cNvSpPr>
            <p:nvPr/>
          </p:nvSpPr>
          <p:spPr bwMode="auto">
            <a:xfrm>
              <a:off x="613410" y="4769357"/>
              <a:ext cx="1370330" cy="871855"/>
            </a:xfrm>
            <a:custGeom>
              <a:avLst/>
              <a:gdLst/>
              <a:ahLst/>
              <a:cxnLst>
                <a:cxn ang="0">
                  <a:pos x="1282954" y="0"/>
                </a:cxn>
                <a:cxn ang="0">
                  <a:pos x="87172" y="0"/>
                </a:cxn>
                <a:cxn ang="0">
                  <a:pos x="53240" y="6844"/>
                </a:cxn>
                <a:cxn ang="0">
                  <a:pos x="25531" y="25511"/>
                </a:cxn>
                <a:cxn ang="0">
                  <a:pos x="6850" y="53203"/>
                </a:cxn>
                <a:cxn ang="0">
                  <a:pos x="0" y="87122"/>
                </a:cxn>
                <a:cxn ang="0">
                  <a:pos x="0" y="784606"/>
                </a:cxn>
                <a:cxn ang="0">
                  <a:pos x="6850" y="818508"/>
                </a:cxn>
                <a:cxn ang="0">
                  <a:pos x="25531" y="846202"/>
                </a:cxn>
                <a:cxn ang="0">
                  <a:pos x="53240" y="864878"/>
                </a:cxn>
                <a:cxn ang="0">
                  <a:pos x="87172" y="871728"/>
                </a:cxn>
                <a:cxn ang="0">
                  <a:pos x="1282954" y="871728"/>
                </a:cxn>
                <a:cxn ang="0">
                  <a:pos x="1316872" y="864878"/>
                </a:cxn>
                <a:cxn ang="0">
                  <a:pos x="1344564" y="846202"/>
                </a:cxn>
                <a:cxn ang="0">
                  <a:pos x="1363231" y="818508"/>
                </a:cxn>
                <a:cxn ang="0">
                  <a:pos x="1370076" y="784606"/>
                </a:cxn>
                <a:cxn ang="0">
                  <a:pos x="1370076" y="87122"/>
                </a:cxn>
                <a:cxn ang="0">
                  <a:pos x="1363231" y="53203"/>
                </a:cxn>
                <a:cxn ang="0">
                  <a:pos x="1344564" y="25511"/>
                </a:cxn>
                <a:cxn ang="0">
                  <a:pos x="1316872" y="6844"/>
                </a:cxn>
                <a:cxn ang="0">
                  <a:pos x="1282954" y="0"/>
                </a:cxn>
              </a:cxnLst>
              <a:rect l="0" t="0" r="r" b="b"/>
              <a:pathLst>
                <a:path w="1370330" h="871854">
                  <a:moveTo>
                    <a:pt x="1282954" y="0"/>
                  </a:moveTo>
                  <a:lnTo>
                    <a:pt x="87172" y="0"/>
                  </a:lnTo>
                  <a:lnTo>
                    <a:pt x="53240" y="6844"/>
                  </a:lnTo>
                  <a:lnTo>
                    <a:pt x="25531" y="25511"/>
                  </a:lnTo>
                  <a:lnTo>
                    <a:pt x="6850" y="53203"/>
                  </a:lnTo>
                  <a:lnTo>
                    <a:pt x="0" y="87122"/>
                  </a:lnTo>
                  <a:lnTo>
                    <a:pt x="0" y="784606"/>
                  </a:lnTo>
                  <a:lnTo>
                    <a:pt x="6850" y="818508"/>
                  </a:lnTo>
                  <a:lnTo>
                    <a:pt x="25531" y="846202"/>
                  </a:lnTo>
                  <a:lnTo>
                    <a:pt x="53240" y="864878"/>
                  </a:lnTo>
                  <a:lnTo>
                    <a:pt x="87172" y="871728"/>
                  </a:lnTo>
                  <a:lnTo>
                    <a:pt x="1282954" y="871728"/>
                  </a:lnTo>
                  <a:lnTo>
                    <a:pt x="1316872" y="864878"/>
                  </a:lnTo>
                  <a:lnTo>
                    <a:pt x="1344564" y="846202"/>
                  </a:lnTo>
                  <a:lnTo>
                    <a:pt x="1363231" y="818508"/>
                  </a:lnTo>
                  <a:lnTo>
                    <a:pt x="1370076" y="784606"/>
                  </a:lnTo>
                  <a:lnTo>
                    <a:pt x="1370076" y="87122"/>
                  </a:lnTo>
                  <a:lnTo>
                    <a:pt x="1363231" y="53203"/>
                  </a:lnTo>
                  <a:lnTo>
                    <a:pt x="1344564" y="25511"/>
                  </a:lnTo>
                  <a:lnTo>
                    <a:pt x="1316872" y="6844"/>
                  </a:lnTo>
                  <a:lnTo>
                    <a:pt x="1282954" y="0"/>
                  </a:lnTo>
                  <a:close/>
                </a:path>
              </a:pathLst>
            </a:custGeom>
            <a:solidFill>
              <a:srgbClr val="FFFFFF">
                <a:alpha val="90195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95276" name="object 22"/>
            <p:cNvSpPr>
              <a:spLocks/>
            </p:cNvSpPr>
            <p:nvPr/>
          </p:nvSpPr>
          <p:spPr bwMode="auto">
            <a:xfrm>
              <a:off x="613410" y="4769357"/>
              <a:ext cx="1370330" cy="871855"/>
            </a:xfrm>
            <a:custGeom>
              <a:avLst/>
              <a:gdLst/>
              <a:ahLst/>
              <a:cxnLst>
                <a:cxn ang="0">
                  <a:pos x="0" y="87122"/>
                </a:cxn>
                <a:cxn ang="0">
                  <a:pos x="6850" y="53203"/>
                </a:cxn>
                <a:cxn ang="0">
                  <a:pos x="25531" y="25511"/>
                </a:cxn>
                <a:cxn ang="0">
                  <a:pos x="53240" y="6844"/>
                </a:cxn>
                <a:cxn ang="0">
                  <a:pos x="87172" y="0"/>
                </a:cxn>
                <a:cxn ang="0">
                  <a:pos x="1282954" y="0"/>
                </a:cxn>
                <a:cxn ang="0">
                  <a:pos x="1316872" y="6844"/>
                </a:cxn>
                <a:cxn ang="0">
                  <a:pos x="1344564" y="25511"/>
                </a:cxn>
                <a:cxn ang="0">
                  <a:pos x="1363231" y="53203"/>
                </a:cxn>
                <a:cxn ang="0">
                  <a:pos x="1370076" y="87122"/>
                </a:cxn>
                <a:cxn ang="0">
                  <a:pos x="1370076" y="784606"/>
                </a:cxn>
                <a:cxn ang="0">
                  <a:pos x="1363231" y="818508"/>
                </a:cxn>
                <a:cxn ang="0">
                  <a:pos x="1344564" y="846202"/>
                </a:cxn>
                <a:cxn ang="0">
                  <a:pos x="1316872" y="864878"/>
                </a:cxn>
                <a:cxn ang="0">
                  <a:pos x="1282954" y="871728"/>
                </a:cxn>
                <a:cxn ang="0">
                  <a:pos x="87172" y="871728"/>
                </a:cxn>
                <a:cxn ang="0">
                  <a:pos x="53240" y="864878"/>
                </a:cxn>
                <a:cxn ang="0">
                  <a:pos x="25531" y="846202"/>
                </a:cxn>
                <a:cxn ang="0">
                  <a:pos x="6850" y="818508"/>
                </a:cxn>
                <a:cxn ang="0">
                  <a:pos x="0" y="784606"/>
                </a:cxn>
                <a:cxn ang="0">
                  <a:pos x="0" y="87122"/>
                </a:cxn>
              </a:cxnLst>
              <a:rect l="0" t="0" r="r" b="b"/>
              <a:pathLst>
                <a:path w="1370330" h="871854">
                  <a:moveTo>
                    <a:pt x="0" y="87122"/>
                  </a:moveTo>
                  <a:lnTo>
                    <a:pt x="6850" y="53203"/>
                  </a:lnTo>
                  <a:lnTo>
                    <a:pt x="25531" y="25511"/>
                  </a:lnTo>
                  <a:lnTo>
                    <a:pt x="53240" y="6844"/>
                  </a:lnTo>
                  <a:lnTo>
                    <a:pt x="87172" y="0"/>
                  </a:lnTo>
                  <a:lnTo>
                    <a:pt x="1282954" y="0"/>
                  </a:lnTo>
                  <a:lnTo>
                    <a:pt x="1316872" y="6844"/>
                  </a:lnTo>
                  <a:lnTo>
                    <a:pt x="1344564" y="25511"/>
                  </a:lnTo>
                  <a:lnTo>
                    <a:pt x="1363231" y="53203"/>
                  </a:lnTo>
                  <a:lnTo>
                    <a:pt x="1370076" y="87122"/>
                  </a:lnTo>
                  <a:lnTo>
                    <a:pt x="1370076" y="784606"/>
                  </a:lnTo>
                  <a:lnTo>
                    <a:pt x="1363231" y="818508"/>
                  </a:lnTo>
                  <a:lnTo>
                    <a:pt x="1344564" y="846202"/>
                  </a:lnTo>
                  <a:lnTo>
                    <a:pt x="1316872" y="864878"/>
                  </a:lnTo>
                  <a:lnTo>
                    <a:pt x="1282954" y="871728"/>
                  </a:lnTo>
                  <a:lnTo>
                    <a:pt x="87172" y="871728"/>
                  </a:lnTo>
                  <a:lnTo>
                    <a:pt x="53240" y="864878"/>
                  </a:lnTo>
                  <a:lnTo>
                    <a:pt x="25531" y="846202"/>
                  </a:lnTo>
                  <a:lnTo>
                    <a:pt x="6850" y="818508"/>
                  </a:lnTo>
                  <a:lnTo>
                    <a:pt x="0" y="784606"/>
                  </a:lnTo>
                  <a:lnTo>
                    <a:pt x="0" y="87122"/>
                  </a:lnTo>
                  <a:close/>
                </a:path>
              </a:pathLst>
            </a:custGeom>
            <a:noFill/>
            <a:ln w="25908">
              <a:solidFill>
                <a:srgbClr val="4F81BC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60375" y="5019675"/>
            <a:ext cx="1317625" cy="304800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1900" spc="-10" dirty="0">
                <a:solidFill>
                  <a:schemeClr val="bg1"/>
                </a:solidFill>
                <a:latin typeface="Carlito"/>
                <a:cs typeface="Carlito"/>
              </a:rPr>
              <a:t>sequence</a:t>
            </a:r>
            <a:endParaRPr sz="19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  <p:grpSp>
        <p:nvGrpSpPr>
          <p:cNvPr id="95241" name="object 24"/>
          <p:cNvGrpSpPr>
            <a:grpSpLocks/>
          </p:cNvGrpSpPr>
          <p:nvPr/>
        </p:nvGrpSpPr>
        <p:grpSpPr bwMode="auto">
          <a:xfrm>
            <a:off x="2122488" y="4613275"/>
            <a:ext cx="1549400" cy="1041400"/>
            <a:chOff x="2122868" y="4613084"/>
            <a:chExt cx="1548765" cy="1041400"/>
          </a:xfrm>
        </p:grpSpPr>
        <p:sp>
          <p:nvSpPr>
            <p:cNvPr id="95269" name="object 25"/>
            <p:cNvSpPr>
              <a:spLocks/>
            </p:cNvSpPr>
            <p:nvPr/>
          </p:nvSpPr>
          <p:spPr bwMode="auto">
            <a:xfrm>
              <a:off x="2135885" y="4626101"/>
              <a:ext cx="1370330" cy="870585"/>
            </a:xfrm>
            <a:custGeom>
              <a:avLst/>
              <a:gdLst/>
              <a:ahLst/>
              <a:cxnLst>
                <a:cxn ang="0">
                  <a:pos x="1283080" y="0"/>
                </a:cxn>
                <a:cxn ang="0">
                  <a:pos x="86994" y="0"/>
                </a:cxn>
                <a:cxn ang="0">
                  <a:pos x="53149" y="6842"/>
                </a:cxn>
                <a:cxn ang="0">
                  <a:pos x="25495" y="25495"/>
                </a:cxn>
                <a:cxn ang="0">
                  <a:pos x="6842" y="53149"/>
                </a:cxn>
                <a:cxn ang="0">
                  <a:pos x="0" y="86995"/>
                </a:cxn>
                <a:cxn ang="0">
                  <a:pos x="0" y="783209"/>
                </a:cxn>
                <a:cxn ang="0">
                  <a:pos x="6842" y="817054"/>
                </a:cxn>
                <a:cxn ang="0">
                  <a:pos x="25495" y="844708"/>
                </a:cxn>
                <a:cxn ang="0">
                  <a:pos x="53149" y="863361"/>
                </a:cxn>
                <a:cxn ang="0">
                  <a:pos x="86994" y="870204"/>
                </a:cxn>
                <a:cxn ang="0">
                  <a:pos x="1283080" y="870204"/>
                </a:cxn>
                <a:cxn ang="0">
                  <a:pos x="1316926" y="863361"/>
                </a:cxn>
                <a:cxn ang="0">
                  <a:pos x="1344580" y="844708"/>
                </a:cxn>
                <a:cxn ang="0">
                  <a:pos x="1363233" y="817054"/>
                </a:cxn>
                <a:cxn ang="0">
                  <a:pos x="1370076" y="783209"/>
                </a:cxn>
                <a:cxn ang="0">
                  <a:pos x="1370076" y="86995"/>
                </a:cxn>
                <a:cxn ang="0">
                  <a:pos x="1363233" y="53149"/>
                </a:cxn>
                <a:cxn ang="0">
                  <a:pos x="1344580" y="25495"/>
                </a:cxn>
                <a:cxn ang="0">
                  <a:pos x="1316926" y="6842"/>
                </a:cxn>
                <a:cxn ang="0">
                  <a:pos x="1283080" y="0"/>
                </a:cxn>
              </a:cxnLst>
              <a:rect l="0" t="0" r="r" b="b"/>
              <a:pathLst>
                <a:path w="1370329" h="870585">
                  <a:moveTo>
                    <a:pt x="1283080" y="0"/>
                  </a:moveTo>
                  <a:lnTo>
                    <a:pt x="86994" y="0"/>
                  </a:lnTo>
                  <a:lnTo>
                    <a:pt x="53149" y="6842"/>
                  </a:lnTo>
                  <a:lnTo>
                    <a:pt x="25495" y="25495"/>
                  </a:lnTo>
                  <a:lnTo>
                    <a:pt x="6842" y="53149"/>
                  </a:lnTo>
                  <a:lnTo>
                    <a:pt x="0" y="86995"/>
                  </a:lnTo>
                  <a:lnTo>
                    <a:pt x="0" y="783209"/>
                  </a:lnTo>
                  <a:lnTo>
                    <a:pt x="6842" y="817054"/>
                  </a:lnTo>
                  <a:lnTo>
                    <a:pt x="25495" y="844708"/>
                  </a:lnTo>
                  <a:lnTo>
                    <a:pt x="53149" y="863361"/>
                  </a:lnTo>
                  <a:lnTo>
                    <a:pt x="86994" y="870204"/>
                  </a:lnTo>
                  <a:lnTo>
                    <a:pt x="1283080" y="870204"/>
                  </a:lnTo>
                  <a:lnTo>
                    <a:pt x="1316926" y="863361"/>
                  </a:lnTo>
                  <a:lnTo>
                    <a:pt x="1344580" y="844708"/>
                  </a:lnTo>
                  <a:lnTo>
                    <a:pt x="1363233" y="817054"/>
                  </a:lnTo>
                  <a:lnTo>
                    <a:pt x="1370076" y="783209"/>
                  </a:lnTo>
                  <a:lnTo>
                    <a:pt x="1370076" y="86995"/>
                  </a:lnTo>
                  <a:lnTo>
                    <a:pt x="1363233" y="53149"/>
                  </a:lnTo>
                  <a:lnTo>
                    <a:pt x="1344580" y="25495"/>
                  </a:lnTo>
                  <a:lnTo>
                    <a:pt x="1316926" y="6842"/>
                  </a:lnTo>
                  <a:lnTo>
                    <a:pt x="1283080" y="0"/>
                  </a:lnTo>
                  <a:close/>
                </a:path>
              </a:pathLst>
            </a:custGeom>
            <a:solidFill>
              <a:srgbClr val="4F81BC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95270" name="object 26"/>
            <p:cNvSpPr>
              <a:spLocks/>
            </p:cNvSpPr>
            <p:nvPr/>
          </p:nvSpPr>
          <p:spPr bwMode="auto">
            <a:xfrm>
              <a:off x="2135885" y="4626101"/>
              <a:ext cx="1370330" cy="870585"/>
            </a:xfrm>
            <a:custGeom>
              <a:avLst/>
              <a:gdLst/>
              <a:ahLst/>
              <a:cxnLst>
                <a:cxn ang="0">
                  <a:pos x="0" y="86995"/>
                </a:cxn>
                <a:cxn ang="0">
                  <a:pos x="6842" y="53149"/>
                </a:cxn>
                <a:cxn ang="0">
                  <a:pos x="25495" y="25495"/>
                </a:cxn>
                <a:cxn ang="0">
                  <a:pos x="53149" y="6842"/>
                </a:cxn>
                <a:cxn ang="0">
                  <a:pos x="86994" y="0"/>
                </a:cxn>
                <a:cxn ang="0">
                  <a:pos x="1283080" y="0"/>
                </a:cxn>
                <a:cxn ang="0">
                  <a:pos x="1316926" y="6842"/>
                </a:cxn>
                <a:cxn ang="0">
                  <a:pos x="1344580" y="25495"/>
                </a:cxn>
                <a:cxn ang="0">
                  <a:pos x="1363233" y="53149"/>
                </a:cxn>
                <a:cxn ang="0">
                  <a:pos x="1370076" y="86995"/>
                </a:cxn>
                <a:cxn ang="0">
                  <a:pos x="1370076" y="783209"/>
                </a:cxn>
                <a:cxn ang="0">
                  <a:pos x="1363233" y="817054"/>
                </a:cxn>
                <a:cxn ang="0">
                  <a:pos x="1344580" y="844708"/>
                </a:cxn>
                <a:cxn ang="0">
                  <a:pos x="1316926" y="863361"/>
                </a:cxn>
                <a:cxn ang="0">
                  <a:pos x="1283080" y="870204"/>
                </a:cxn>
                <a:cxn ang="0">
                  <a:pos x="86994" y="870204"/>
                </a:cxn>
                <a:cxn ang="0">
                  <a:pos x="53149" y="863361"/>
                </a:cxn>
                <a:cxn ang="0">
                  <a:pos x="25495" y="844708"/>
                </a:cxn>
                <a:cxn ang="0">
                  <a:pos x="6842" y="817054"/>
                </a:cxn>
                <a:cxn ang="0">
                  <a:pos x="0" y="783209"/>
                </a:cxn>
                <a:cxn ang="0">
                  <a:pos x="0" y="86995"/>
                </a:cxn>
              </a:cxnLst>
              <a:rect l="0" t="0" r="r" b="b"/>
              <a:pathLst>
                <a:path w="1370329" h="870585">
                  <a:moveTo>
                    <a:pt x="0" y="86995"/>
                  </a:moveTo>
                  <a:lnTo>
                    <a:pt x="6842" y="53149"/>
                  </a:lnTo>
                  <a:lnTo>
                    <a:pt x="25495" y="25495"/>
                  </a:lnTo>
                  <a:lnTo>
                    <a:pt x="53149" y="6842"/>
                  </a:lnTo>
                  <a:lnTo>
                    <a:pt x="86994" y="0"/>
                  </a:lnTo>
                  <a:lnTo>
                    <a:pt x="1283080" y="0"/>
                  </a:lnTo>
                  <a:lnTo>
                    <a:pt x="1316926" y="6842"/>
                  </a:lnTo>
                  <a:lnTo>
                    <a:pt x="1344580" y="25495"/>
                  </a:lnTo>
                  <a:lnTo>
                    <a:pt x="1363233" y="53149"/>
                  </a:lnTo>
                  <a:lnTo>
                    <a:pt x="1370076" y="86995"/>
                  </a:lnTo>
                  <a:lnTo>
                    <a:pt x="1370076" y="783209"/>
                  </a:lnTo>
                  <a:lnTo>
                    <a:pt x="1363233" y="817054"/>
                  </a:lnTo>
                  <a:lnTo>
                    <a:pt x="1344580" y="844708"/>
                  </a:lnTo>
                  <a:lnTo>
                    <a:pt x="1316926" y="863361"/>
                  </a:lnTo>
                  <a:lnTo>
                    <a:pt x="1283080" y="870204"/>
                  </a:lnTo>
                  <a:lnTo>
                    <a:pt x="86994" y="870204"/>
                  </a:lnTo>
                  <a:lnTo>
                    <a:pt x="53149" y="863361"/>
                  </a:lnTo>
                  <a:lnTo>
                    <a:pt x="25495" y="844708"/>
                  </a:lnTo>
                  <a:lnTo>
                    <a:pt x="6842" y="817054"/>
                  </a:lnTo>
                  <a:lnTo>
                    <a:pt x="0" y="783209"/>
                  </a:lnTo>
                  <a:lnTo>
                    <a:pt x="0" y="86995"/>
                  </a:lnTo>
                  <a:close/>
                </a:path>
              </a:pathLst>
            </a:custGeom>
            <a:noFill/>
            <a:ln w="25908">
              <a:solidFill>
                <a:srgbClr val="FFFFF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95271" name="object 27"/>
            <p:cNvSpPr>
              <a:spLocks/>
            </p:cNvSpPr>
            <p:nvPr/>
          </p:nvSpPr>
          <p:spPr bwMode="auto">
            <a:xfrm>
              <a:off x="2288285" y="4769357"/>
              <a:ext cx="1370330" cy="871855"/>
            </a:xfrm>
            <a:custGeom>
              <a:avLst/>
              <a:gdLst/>
              <a:ahLst/>
              <a:cxnLst>
                <a:cxn ang="0">
                  <a:pos x="1282953" y="0"/>
                </a:cxn>
                <a:cxn ang="0">
                  <a:pos x="87121" y="0"/>
                </a:cxn>
                <a:cxn ang="0">
                  <a:pos x="53203" y="6844"/>
                </a:cxn>
                <a:cxn ang="0">
                  <a:pos x="25511" y="25511"/>
                </a:cxn>
                <a:cxn ang="0">
                  <a:pos x="6844" y="53203"/>
                </a:cxn>
                <a:cxn ang="0">
                  <a:pos x="0" y="87122"/>
                </a:cxn>
                <a:cxn ang="0">
                  <a:pos x="0" y="784606"/>
                </a:cxn>
                <a:cxn ang="0">
                  <a:pos x="6844" y="818508"/>
                </a:cxn>
                <a:cxn ang="0">
                  <a:pos x="25511" y="846202"/>
                </a:cxn>
                <a:cxn ang="0">
                  <a:pos x="53203" y="864878"/>
                </a:cxn>
                <a:cxn ang="0">
                  <a:pos x="87121" y="871728"/>
                </a:cxn>
                <a:cxn ang="0">
                  <a:pos x="1282953" y="871728"/>
                </a:cxn>
                <a:cxn ang="0">
                  <a:pos x="1316872" y="864878"/>
                </a:cxn>
                <a:cxn ang="0">
                  <a:pos x="1344564" y="846202"/>
                </a:cxn>
                <a:cxn ang="0">
                  <a:pos x="1363231" y="818508"/>
                </a:cxn>
                <a:cxn ang="0">
                  <a:pos x="1370076" y="784606"/>
                </a:cxn>
                <a:cxn ang="0">
                  <a:pos x="1370076" y="87122"/>
                </a:cxn>
                <a:cxn ang="0">
                  <a:pos x="1363231" y="53203"/>
                </a:cxn>
                <a:cxn ang="0">
                  <a:pos x="1344564" y="25511"/>
                </a:cxn>
                <a:cxn ang="0">
                  <a:pos x="1316872" y="6844"/>
                </a:cxn>
                <a:cxn ang="0">
                  <a:pos x="1282953" y="0"/>
                </a:cxn>
              </a:cxnLst>
              <a:rect l="0" t="0" r="r" b="b"/>
              <a:pathLst>
                <a:path w="1370329" h="871854">
                  <a:moveTo>
                    <a:pt x="1282953" y="0"/>
                  </a:moveTo>
                  <a:lnTo>
                    <a:pt x="87121" y="0"/>
                  </a:lnTo>
                  <a:lnTo>
                    <a:pt x="53203" y="6844"/>
                  </a:lnTo>
                  <a:lnTo>
                    <a:pt x="25511" y="25511"/>
                  </a:lnTo>
                  <a:lnTo>
                    <a:pt x="6844" y="53203"/>
                  </a:lnTo>
                  <a:lnTo>
                    <a:pt x="0" y="87122"/>
                  </a:lnTo>
                  <a:lnTo>
                    <a:pt x="0" y="784606"/>
                  </a:lnTo>
                  <a:lnTo>
                    <a:pt x="6844" y="818508"/>
                  </a:lnTo>
                  <a:lnTo>
                    <a:pt x="25511" y="846202"/>
                  </a:lnTo>
                  <a:lnTo>
                    <a:pt x="53203" y="864878"/>
                  </a:lnTo>
                  <a:lnTo>
                    <a:pt x="87121" y="871728"/>
                  </a:lnTo>
                  <a:lnTo>
                    <a:pt x="1282953" y="871728"/>
                  </a:lnTo>
                  <a:lnTo>
                    <a:pt x="1316872" y="864878"/>
                  </a:lnTo>
                  <a:lnTo>
                    <a:pt x="1344564" y="846202"/>
                  </a:lnTo>
                  <a:lnTo>
                    <a:pt x="1363231" y="818508"/>
                  </a:lnTo>
                  <a:lnTo>
                    <a:pt x="1370076" y="784606"/>
                  </a:lnTo>
                  <a:lnTo>
                    <a:pt x="1370076" y="87122"/>
                  </a:lnTo>
                  <a:lnTo>
                    <a:pt x="1363231" y="53203"/>
                  </a:lnTo>
                  <a:lnTo>
                    <a:pt x="1344564" y="25511"/>
                  </a:lnTo>
                  <a:lnTo>
                    <a:pt x="1316872" y="6844"/>
                  </a:lnTo>
                  <a:lnTo>
                    <a:pt x="1282953" y="0"/>
                  </a:lnTo>
                  <a:close/>
                </a:path>
              </a:pathLst>
            </a:custGeom>
            <a:solidFill>
              <a:srgbClr val="FFFFFF">
                <a:alpha val="90195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95272" name="object 28"/>
            <p:cNvSpPr>
              <a:spLocks/>
            </p:cNvSpPr>
            <p:nvPr/>
          </p:nvSpPr>
          <p:spPr bwMode="auto">
            <a:xfrm>
              <a:off x="2288285" y="4769357"/>
              <a:ext cx="1370330" cy="871855"/>
            </a:xfrm>
            <a:custGeom>
              <a:avLst/>
              <a:gdLst/>
              <a:ahLst/>
              <a:cxnLst>
                <a:cxn ang="0">
                  <a:pos x="0" y="87122"/>
                </a:cxn>
                <a:cxn ang="0">
                  <a:pos x="6844" y="53203"/>
                </a:cxn>
                <a:cxn ang="0">
                  <a:pos x="25511" y="25511"/>
                </a:cxn>
                <a:cxn ang="0">
                  <a:pos x="53203" y="6844"/>
                </a:cxn>
                <a:cxn ang="0">
                  <a:pos x="87121" y="0"/>
                </a:cxn>
                <a:cxn ang="0">
                  <a:pos x="1282953" y="0"/>
                </a:cxn>
                <a:cxn ang="0">
                  <a:pos x="1316872" y="6844"/>
                </a:cxn>
                <a:cxn ang="0">
                  <a:pos x="1344564" y="25511"/>
                </a:cxn>
                <a:cxn ang="0">
                  <a:pos x="1363231" y="53203"/>
                </a:cxn>
                <a:cxn ang="0">
                  <a:pos x="1370076" y="87122"/>
                </a:cxn>
                <a:cxn ang="0">
                  <a:pos x="1370076" y="784606"/>
                </a:cxn>
                <a:cxn ang="0">
                  <a:pos x="1363231" y="818508"/>
                </a:cxn>
                <a:cxn ang="0">
                  <a:pos x="1344564" y="846202"/>
                </a:cxn>
                <a:cxn ang="0">
                  <a:pos x="1316872" y="864878"/>
                </a:cxn>
                <a:cxn ang="0">
                  <a:pos x="1282953" y="871728"/>
                </a:cxn>
                <a:cxn ang="0">
                  <a:pos x="87121" y="871728"/>
                </a:cxn>
                <a:cxn ang="0">
                  <a:pos x="53203" y="864878"/>
                </a:cxn>
                <a:cxn ang="0">
                  <a:pos x="25511" y="846202"/>
                </a:cxn>
                <a:cxn ang="0">
                  <a:pos x="6844" y="818508"/>
                </a:cxn>
                <a:cxn ang="0">
                  <a:pos x="0" y="784606"/>
                </a:cxn>
                <a:cxn ang="0">
                  <a:pos x="0" y="87122"/>
                </a:cxn>
              </a:cxnLst>
              <a:rect l="0" t="0" r="r" b="b"/>
              <a:pathLst>
                <a:path w="1370329" h="871854">
                  <a:moveTo>
                    <a:pt x="0" y="87122"/>
                  </a:moveTo>
                  <a:lnTo>
                    <a:pt x="6844" y="53203"/>
                  </a:lnTo>
                  <a:lnTo>
                    <a:pt x="25511" y="25511"/>
                  </a:lnTo>
                  <a:lnTo>
                    <a:pt x="53203" y="6844"/>
                  </a:lnTo>
                  <a:lnTo>
                    <a:pt x="87121" y="0"/>
                  </a:lnTo>
                  <a:lnTo>
                    <a:pt x="1282953" y="0"/>
                  </a:lnTo>
                  <a:lnTo>
                    <a:pt x="1316872" y="6844"/>
                  </a:lnTo>
                  <a:lnTo>
                    <a:pt x="1344564" y="25511"/>
                  </a:lnTo>
                  <a:lnTo>
                    <a:pt x="1363231" y="53203"/>
                  </a:lnTo>
                  <a:lnTo>
                    <a:pt x="1370076" y="87122"/>
                  </a:lnTo>
                  <a:lnTo>
                    <a:pt x="1370076" y="784606"/>
                  </a:lnTo>
                  <a:lnTo>
                    <a:pt x="1363231" y="818508"/>
                  </a:lnTo>
                  <a:lnTo>
                    <a:pt x="1344564" y="846202"/>
                  </a:lnTo>
                  <a:lnTo>
                    <a:pt x="1316872" y="864878"/>
                  </a:lnTo>
                  <a:lnTo>
                    <a:pt x="1282953" y="871728"/>
                  </a:lnTo>
                  <a:lnTo>
                    <a:pt x="87121" y="871728"/>
                  </a:lnTo>
                  <a:lnTo>
                    <a:pt x="53203" y="864878"/>
                  </a:lnTo>
                  <a:lnTo>
                    <a:pt x="25511" y="846202"/>
                  </a:lnTo>
                  <a:lnTo>
                    <a:pt x="6844" y="818508"/>
                  </a:lnTo>
                  <a:lnTo>
                    <a:pt x="0" y="784606"/>
                  </a:lnTo>
                  <a:lnTo>
                    <a:pt x="0" y="87122"/>
                  </a:lnTo>
                  <a:close/>
                </a:path>
              </a:pathLst>
            </a:custGeom>
            <a:noFill/>
            <a:ln w="25908">
              <a:solidFill>
                <a:srgbClr val="4F81BC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479675" y="5019675"/>
            <a:ext cx="631825" cy="304800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1900" spc="-10" dirty="0">
                <a:solidFill>
                  <a:schemeClr val="bg1"/>
                </a:solidFill>
                <a:latin typeface="Carlito"/>
                <a:cs typeface="Carlito"/>
              </a:rPr>
              <a:t>A</a:t>
            </a:r>
            <a:r>
              <a:rPr sz="1900" spc="-5" dirty="0">
                <a:solidFill>
                  <a:schemeClr val="bg1"/>
                </a:solidFill>
                <a:latin typeface="Carlito"/>
                <a:cs typeface="Carlito"/>
              </a:rPr>
              <a:t>ll</a:t>
            </a:r>
            <a:endParaRPr sz="19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  <p:grpSp>
        <p:nvGrpSpPr>
          <p:cNvPr id="95243" name="object 30"/>
          <p:cNvGrpSpPr>
            <a:grpSpLocks/>
          </p:cNvGrpSpPr>
          <p:nvPr/>
        </p:nvGrpSpPr>
        <p:grpSpPr bwMode="auto">
          <a:xfrm>
            <a:off x="3797300" y="4613275"/>
            <a:ext cx="1550988" cy="1041400"/>
            <a:chOff x="3797744" y="4613084"/>
            <a:chExt cx="1550035" cy="1041400"/>
          </a:xfrm>
        </p:grpSpPr>
        <p:sp>
          <p:nvSpPr>
            <p:cNvPr id="95265" name="object 31"/>
            <p:cNvSpPr>
              <a:spLocks/>
            </p:cNvSpPr>
            <p:nvPr/>
          </p:nvSpPr>
          <p:spPr bwMode="auto">
            <a:xfrm>
              <a:off x="3810762" y="4626101"/>
              <a:ext cx="1371600" cy="870585"/>
            </a:xfrm>
            <a:custGeom>
              <a:avLst/>
              <a:gdLst/>
              <a:ahLst/>
              <a:cxnLst>
                <a:cxn ang="0">
                  <a:pos x="1284604" y="0"/>
                </a:cxn>
                <a:cxn ang="0">
                  <a:pos x="86995" y="0"/>
                </a:cxn>
                <a:cxn ang="0">
                  <a:pos x="53149" y="6842"/>
                </a:cxn>
                <a:cxn ang="0">
                  <a:pos x="25495" y="25495"/>
                </a:cxn>
                <a:cxn ang="0">
                  <a:pos x="6842" y="53149"/>
                </a:cxn>
                <a:cxn ang="0">
                  <a:pos x="0" y="86995"/>
                </a:cxn>
                <a:cxn ang="0">
                  <a:pos x="0" y="783209"/>
                </a:cxn>
                <a:cxn ang="0">
                  <a:pos x="6842" y="817054"/>
                </a:cxn>
                <a:cxn ang="0">
                  <a:pos x="25495" y="844708"/>
                </a:cxn>
                <a:cxn ang="0">
                  <a:pos x="53149" y="863361"/>
                </a:cxn>
                <a:cxn ang="0">
                  <a:pos x="86995" y="870204"/>
                </a:cxn>
                <a:cxn ang="0">
                  <a:pos x="1284604" y="870204"/>
                </a:cxn>
                <a:cxn ang="0">
                  <a:pos x="1318450" y="863361"/>
                </a:cxn>
                <a:cxn ang="0">
                  <a:pos x="1346104" y="844708"/>
                </a:cxn>
                <a:cxn ang="0">
                  <a:pos x="1364757" y="817054"/>
                </a:cxn>
                <a:cxn ang="0">
                  <a:pos x="1371600" y="783209"/>
                </a:cxn>
                <a:cxn ang="0">
                  <a:pos x="1371600" y="86995"/>
                </a:cxn>
                <a:cxn ang="0">
                  <a:pos x="1364757" y="53149"/>
                </a:cxn>
                <a:cxn ang="0">
                  <a:pos x="1346104" y="25495"/>
                </a:cxn>
                <a:cxn ang="0">
                  <a:pos x="1318450" y="6842"/>
                </a:cxn>
                <a:cxn ang="0">
                  <a:pos x="1284604" y="0"/>
                </a:cxn>
              </a:cxnLst>
              <a:rect l="0" t="0" r="r" b="b"/>
              <a:pathLst>
                <a:path w="1371600" h="870585">
                  <a:moveTo>
                    <a:pt x="1284604" y="0"/>
                  </a:moveTo>
                  <a:lnTo>
                    <a:pt x="86995" y="0"/>
                  </a:lnTo>
                  <a:lnTo>
                    <a:pt x="53149" y="6842"/>
                  </a:lnTo>
                  <a:lnTo>
                    <a:pt x="25495" y="25495"/>
                  </a:lnTo>
                  <a:lnTo>
                    <a:pt x="6842" y="53149"/>
                  </a:lnTo>
                  <a:lnTo>
                    <a:pt x="0" y="86995"/>
                  </a:lnTo>
                  <a:lnTo>
                    <a:pt x="0" y="783209"/>
                  </a:lnTo>
                  <a:lnTo>
                    <a:pt x="6842" y="817054"/>
                  </a:lnTo>
                  <a:lnTo>
                    <a:pt x="25495" y="844708"/>
                  </a:lnTo>
                  <a:lnTo>
                    <a:pt x="53149" y="863361"/>
                  </a:lnTo>
                  <a:lnTo>
                    <a:pt x="86995" y="870204"/>
                  </a:lnTo>
                  <a:lnTo>
                    <a:pt x="1284604" y="870204"/>
                  </a:lnTo>
                  <a:lnTo>
                    <a:pt x="1318450" y="863361"/>
                  </a:lnTo>
                  <a:lnTo>
                    <a:pt x="1346104" y="844708"/>
                  </a:lnTo>
                  <a:lnTo>
                    <a:pt x="1364757" y="817054"/>
                  </a:lnTo>
                  <a:lnTo>
                    <a:pt x="1371600" y="783209"/>
                  </a:lnTo>
                  <a:lnTo>
                    <a:pt x="1371600" y="86995"/>
                  </a:lnTo>
                  <a:lnTo>
                    <a:pt x="1364757" y="53149"/>
                  </a:lnTo>
                  <a:lnTo>
                    <a:pt x="1346104" y="25495"/>
                  </a:lnTo>
                  <a:lnTo>
                    <a:pt x="1318450" y="6842"/>
                  </a:lnTo>
                  <a:lnTo>
                    <a:pt x="1284604" y="0"/>
                  </a:lnTo>
                  <a:close/>
                </a:path>
              </a:pathLst>
            </a:custGeom>
            <a:solidFill>
              <a:srgbClr val="4F81BC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95266" name="object 32"/>
            <p:cNvSpPr>
              <a:spLocks/>
            </p:cNvSpPr>
            <p:nvPr/>
          </p:nvSpPr>
          <p:spPr bwMode="auto">
            <a:xfrm>
              <a:off x="3810762" y="4626101"/>
              <a:ext cx="1371600" cy="870585"/>
            </a:xfrm>
            <a:custGeom>
              <a:avLst/>
              <a:gdLst/>
              <a:ahLst/>
              <a:cxnLst>
                <a:cxn ang="0">
                  <a:pos x="0" y="86995"/>
                </a:cxn>
                <a:cxn ang="0">
                  <a:pos x="6842" y="53149"/>
                </a:cxn>
                <a:cxn ang="0">
                  <a:pos x="25495" y="25495"/>
                </a:cxn>
                <a:cxn ang="0">
                  <a:pos x="53149" y="6842"/>
                </a:cxn>
                <a:cxn ang="0">
                  <a:pos x="86995" y="0"/>
                </a:cxn>
                <a:cxn ang="0">
                  <a:pos x="1284604" y="0"/>
                </a:cxn>
                <a:cxn ang="0">
                  <a:pos x="1318450" y="6842"/>
                </a:cxn>
                <a:cxn ang="0">
                  <a:pos x="1346104" y="25495"/>
                </a:cxn>
                <a:cxn ang="0">
                  <a:pos x="1364757" y="53149"/>
                </a:cxn>
                <a:cxn ang="0">
                  <a:pos x="1371600" y="86995"/>
                </a:cxn>
                <a:cxn ang="0">
                  <a:pos x="1371600" y="783209"/>
                </a:cxn>
                <a:cxn ang="0">
                  <a:pos x="1364757" y="817054"/>
                </a:cxn>
                <a:cxn ang="0">
                  <a:pos x="1346104" y="844708"/>
                </a:cxn>
                <a:cxn ang="0">
                  <a:pos x="1318450" y="863361"/>
                </a:cxn>
                <a:cxn ang="0">
                  <a:pos x="1284604" y="870204"/>
                </a:cxn>
                <a:cxn ang="0">
                  <a:pos x="86995" y="870204"/>
                </a:cxn>
                <a:cxn ang="0">
                  <a:pos x="53149" y="863361"/>
                </a:cxn>
                <a:cxn ang="0">
                  <a:pos x="25495" y="844708"/>
                </a:cxn>
                <a:cxn ang="0">
                  <a:pos x="6842" y="817054"/>
                </a:cxn>
                <a:cxn ang="0">
                  <a:pos x="0" y="783209"/>
                </a:cxn>
                <a:cxn ang="0">
                  <a:pos x="0" y="86995"/>
                </a:cxn>
              </a:cxnLst>
              <a:rect l="0" t="0" r="r" b="b"/>
              <a:pathLst>
                <a:path w="1371600" h="870585">
                  <a:moveTo>
                    <a:pt x="0" y="86995"/>
                  </a:moveTo>
                  <a:lnTo>
                    <a:pt x="6842" y="53149"/>
                  </a:lnTo>
                  <a:lnTo>
                    <a:pt x="25495" y="25495"/>
                  </a:lnTo>
                  <a:lnTo>
                    <a:pt x="53149" y="6842"/>
                  </a:lnTo>
                  <a:lnTo>
                    <a:pt x="86995" y="0"/>
                  </a:lnTo>
                  <a:lnTo>
                    <a:pt x="1284604" y="0"/>
                  </a:lnTo>
                  <a:lnTo>
                    <a:pt x="1318450" y="6842"/>
                  </a:lnTo>
                  <a:lnTo>
                    <a:pt x="1346104" y="25495"/>
                  </a:lnTo>
                  <a:lnTo>
                    <a:pt x="1364757" y="53149"/>
                  </a:lnTo>
                  <a:lnTo>
                    <a:pt x="1371600" y="86995"/>
                  </a:lnTo>
                  <a:lnTo>
                    <a:pt x="1371600" y="783209"/>
                  </a:lnTo>
                  <a:lnTo>
                    <a:pt x="1364757" y="817054"/>
                  </a:lnTo>
                  <a:lnTo>
                    <a:pt x="1346104" y="844708"/>
                  </a:lnTo>
                  <a:lnTo>
                    <a:pt x="1318450" y="863361"/>
                  </a:lnTo>
                  <a:lnTo>
                    <a:pt x="1284604" y="870204"/>
                  </a:lnTo>
                  <a:lnTo>
                    <a:pt x="86995" y="870204"/>
                  </a:lnTo>
                  <a:lnTo>
                    <a:pt x="53149" y="863361"/>
                  </a:lnTo>
                  <a:lnTo>
                    <a:pt x="25495" y="844708"/>
                  </a:lnTo>
                  <a:lnTo>
                    <a:pt x="6842" y="817054"/>
                  </a:lnTo>
                  <a:lnTo>
                    <a:pt x="0" y="783209"/>
                  </a:lnTo>
                  <a:lnTo>
                    <a:pt x="0" y="86995"/>
                  </a:lnTo>
                  <a:close/>
                </a:path>
              </a:pathLst>
            </a:custGeom>
            <a:noFill/>
            <a:ln w="25908">
              <a:solidFill>
                <a:srgbClr val="FFFFF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95267" name="object 33"/>
            <p:cNvSpPr>
              <a:spLocks/>
            </p:cNvSpPr>
            <p:nvPr/>
          </p:nvSpPr>
          <p:spPr bwMode="auto">
            <a:xfrm>
              <a:off x="3963162" y="4769357"/>
              <a:ext cx="1371600" cy="871855"/>
            </a:xfrm>
            <a:custGeom>
              <a:avLst/>
              <a:gdLst/>
              <a:ahLst/>
              <a:cxnLst>
                <a:cxn ang="0">
                  <a:pos x="1284477" y="0"/>
                </a:cxn>
                <a:cxn ang="0">
                  <a:pos x="87122" y="0"/>
                </a:cxn>
                <a:cxn ang="0">
                  <a:pos x="53203" y="6844"/>
                </a:cxn>
                <a:cxn ang="0">
                  <a:pos x="25511" y="25511"/>
                </a:cxn>
                <a:cxn ang="0">
                  <a:pos x="6844" y="53203"/>
                </a:cxn>
                <a:cxn ang="0">
                  <a:pos x="0" y="87122"/>
                </a:cxn>
                <a:cxn ang="0">
                  <a:pos x="0" y="784606"/>
                </a:cxn>
                <a:cxn ang="0">
                  <a:pos x="6844" y="818508"/>
                </a:cxn>
                <a:cxn ang="0">
                  <a:pos x="25511" y="846202"/>
                </a:cxn>
                <a:cxn ang="0">
                  <a:pos x="53203" y="864878"/>
                </a:cxn>
                <a:cxn ang="0">
                  <a:pos x="87122" y="871728"/>
                </a:cxn>
                <a:cxn ang="0">
                  <a:pos x="1284477" y="871728"/>
                </a:cxn>
                <a:cxn ang="0">
                  <a:pos x="1318396" y="864878"/>
                </a:cxn>
                <a:cxn ang="0">
                  <a:pos x="1346088" y="846202"/>
                </a:cxn>
                <a:cxn ang="0">
                  <a:pos x="1364755" y="818508"/>
                </a:cxn>
                <a:cxn ang="0">
                  <a:pos x="1371600" y="784606"/>
                </a:cxn>
                <a:cxn ang="0">
                  <a:pos x="1371600" y="87122"/>
                </a:cxn>
                <a:cxn ang="0">
                  <a:pos x="1364755" y="53203"/>
                </a:cxn>
                <a:cxn ang="0">
                  <a:pos x="1346088" y="25511"/>
                </a:cxn>
                <a:cxn ang="0">
                  <a:pos x="1318396" y="6844"/>
                </a:cxn>
                <a:cxn ang="0">
                  <a:pos x="1284477" y="0"/>
                </a:cxn>
              </a:cxnLst>
              <a:rect l="0" t="0" r="r" b="b"/>
              <a:pathLst>
                <a:path w="1371600" h="871854">
                  <a:moveTo>
                    <a:pt x="1284477" y="0"/>
                  </a:moveTo>
                  <a:lnTo>
                    <a:pt x="87122" y="0"/>
                  </a:lnTo>
                  <a:lnTo>
                    <a:pt x="53203" y="6844"/>
                  </a:lnTo>
                  <a:lnTo>
                    <a:pt x="25511" y="25511"/>
                  </a:lnTo>
                  <a:lnTo>
                    <a:pt x="6844" y="53203"/>
                  </a:lnTo>
                  <a:lnTo>
                    <a:pt x="0" y="87122"/>
                  </a:lnTo>
                  <a:lnTo>
                    <a:pt x="0" y="784606"/>
                  </a:lnTo>
                  <a:lnTo>
                    <a:pt x="6844" y="818508"/>
                  </a:lnTo>
                  <a:lnTo>
                    <a:pt x="25511" y="846202"/>
                  </a:lnTo>
                  <a:lnTo>
                    <a:pt x="53203" y="864878"/>
                  </a:lnTo>
                  <a:lnTo>
                    <a:pt x="87122" y="871728"/>
                  </a:lnTo>
                  <a:lnTo>
                    <a:pt x="1284477" y="871728"/>
                  </a:lnTo>
                  <a:lnTo>
                    <a:pt x="1318396" y="864878"/>
                  </a:lnTo>
                  <a:lnTo>
                    <a:pt x="1346088" y="846202"/>
                  </a:lnTo>
                  <a:lnTo>
                    <a:pt x="1364755" y="818508"/>
                  </a:lnTo>
                  <a:lnTo>
                    <a:pt x="1371600" y="784606"/>
                  </a:lnTo>
                  <a:lnTo>
                    <a:pt x="1371600" y="87122"/>
                  </a:lnTo>
                  <a:lnTo>
                    <a:pt x="1364755" y="53203"/>
                  </a:lnTo>
                  <a:lnTo>
                    <a:pt x="1346088" y="25511"/>
                  </a:lnTo>
                  <a:lnTo>
                    <a:pt x="1318396" y="6844"/>
                  </a:lnTo>
                  <a:lnTo>
                    <a:pt x="1284477" y="0"/>
                  </a:lnTo>
                  <a:close/>
                </a:path>
              </a:pathLst>
            </a:custGeom>
            <a:solidFill>
              <a:srgbClr val="FFFFFF">
                <a:alpha val="90195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95268" name="object 34"/>
            <p:cNvSpPr>
              <a:spLocks/>
            </p:cNvSpPr>
            <p:nvPr/>
          </p:nvSpPr>
          <p:spPr bwMode="auto">
            <a:xfrm>
              <a:off x="3963162" y="4769357"/>
              <a:ext cx="1371600" cy="871855"/>
            </a:xfrm>
            <a:custGeom>
              <a:avLst/>
              <a:gdLst/>
              <a:ahLst/>
              <a:cxnLst>
                <a:cxn ang="0">
                  <a:pos x="0" y="87122"/>
                </a:cxn>
                <a:cxn ang="0">
                  <a:pos x="6844" y="53203"/>
                </a:cxn>
                <a:cxn ang="0">
                  <a:pos x="25511" y="25511"/>
                </a:cxn>
                <a:cxn ang="0">
                  <a:pos x="53203" y="6844"/>
                </a:cxn>
                <a:cxn ang="0">
                  <a:pos x="87122" y="0"/>
                </a:cxn>
                <a:cxn ang="0">
                  <a:pos x="1284477" y="0"/>
                </a:cxn>
                <a:cxn ang="0">
                  <a:pos x="1318396" y="6844"/>
                </a:cxn>
                <a:cxn ang="0">
                  <a:pos x="1346088" y="25511"/>
                </a:cxn>
                <a:cxn ang="0">
                  <a:pos x="1364755" y="53203"/>
                </a:cxn>
                <a:cxn ang="0">
                  <a:pos x="1371600" y="87122"/>
                </a:cxn>
                <a:cxn ang="0">
                  <a:pos x="1371600" y="784606"/>
                </a:cxn>
                <a:cxn ang="0">
                  <a:pos x="1364755" y="818508"/>
                </a:cxn>
                <a:cxn ang="0">
                  <a:pos x="1346088" y="846202"/>
                </a:cxn>
                <a:cxn ang="0">
                  <a:pos x="1318396" y="864878"/>
                </a:cxn>
                <a:cxn ang="0">
                  <a:pos x="1284477" y="871728"/>
                </a:cxn>
                <a:cxn ang="0">
                  <a:pos x="87122" y="871728"/>
                </a:cxn>
                <a:cxn ang="0">
                  <a:pos x="53203" y="864878"/>
                </a:cxn>
                <a:cxn ang="0">
                  <a:pos x="25511" y="846202"/>
                </a:cxn>
                <a:cxn ang="0">
                  <a:pos x="6844" y="818508"/>
                </a:cxn>
                <a:cxn ang="0">
                  <a:pos x="0" y="784606"/>
                </a:cxn>
                <a:cxn ang="0">
                  <a:pos x="0" y="87122"/>
                </a:cxn>
              </a:cxnLst>
              <a:rect l="0" t="0" r="r" b="b"/>
              <a:pathLst>
                <a:path w="1371600" h="871854">
                  <a:moveTo>
                    <a:pt x="0" y="87122"/>
                  </a:moveTo>
                  <a:lnTo>
                    <a:pt x="6844" y="53203"/>
                  </a:lnTo>
                  <a:lnTo>
                    <a:pt x="25511" y="25511"/>
                  </a:lnTo>
                  <a:lnTo>
                    <a:pt x="53203" y="6844"/>
                  </a:lnTo>
                  <a:lnTo>
                    <a:pt x="87122" y="0"/>
                  </a:lnTo>
                  <a:lnTo>
                    <a:pt x="1284477" y="0"/>
                  </a:lnTo>
                  <a:lnTo>
                    <a:pt x="1318396" y="6844"/>
                  </a:lnTo>
                  <a:lnTo>
                    <a:pt x="1346088" y="25511"/>
                  </a:lnTo>
                  <a:lnTo>
                    <a:pt x="1364755" y="53203"/>
                  </a:lnTo>
                  <a:lnTo>
                    <a:pt x="1371600" y="87122"/>
                  </a:lnTo>
                  <a:lnTo>
                    <a:pt x="1371600" y="784606"/>
                  </a:lnTo>
                  <a:lnTo>
                    <a:pt x="1364755" y="818508"/>
                  </a:lnTo>
                  <a:lnTo>
                    <a:pt x="1346088" y="846202"/>
                  </a:lnTo>
                  <a:lnTo>
                    <a:pt x="1318396" y="864878"/>
                  </a:lnTo>
                  <a:lnTo>
                    <a:pt x="1284477" y="871728"/>
                  </a:lnTo>
                  <a:lnTo>
                    <a:pt x="87122" y="871728"/>
                  </a:lnTo>
                  <a:lnTo>
                    <a:pt x="53203" y="864878"/>
                  </a:lnTo>
                  <a:lnTo>
                    <a:pt x="25511" y="846202"/>
                  </a:lnTo>
                  <a:lnTo>
                    <a:pt x="6844" y="818508"/>
                  </a:lnTo>
                  <a:lnTo>
                    <a:pt x="0" y="784606"/>
                  </a:lnTo>
                  <a:lnTo>
                    <a:pt x="0" y="87122"/>
                  </a:lnTo>
                  <a:close/>
                </a:path>
              </a:pathLst>
            </a:custGeom>
            <a:noFill/>
            <a:ln w="25908">
              <a:solidFill>
                <a:srgbClr val="4F81BC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4114800" y="5019675"/>
            <a:ext cx="863600" cy="304800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1900" spc="-5" dirty="0">
                <a:solidFill>
                  <a:schemeClr val="bg1"/>
                </a:solidFill>
                <a:latin typeface="Carlito"/>
                <a:cs typeface="Carlito"/>
              </a:rPr>
              <a:t>choice</a:t>
            </a:r>
            <a:endParaRPr sz="19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  <p:grpSp>
        <p:nvGrpSpPr>
          <p:cNvPr id="95245" name="object 36"/>
          <p:cNvGrpSpPr>
            <a:grpSpLocks/>
          </p:cNvGrpSpPr>
          <p:nvPr/>
        </p:nvGrpSpPr>
        <p:grpSpPr bwMode="auto">
          <a:xfrm>
            <a:off x="6310313" y="3343275"/>
            <a:ext cx="1550987" cy="1041400"/>
            <a:chOff x="6310820" y="3343592"/>
            <a:chExt cx="1550035" cy="1041400"/>
          </a:xfrm>
        </p:grpSpPr>
        <p:sp>
          <p:nvSpPr>
            <p:cNvPr id="95261" name="object 37"/>
            <p:cNvSpPr>
              <a:spLocks/>
            </p:cNvSpPr>
            <p:nvPr/>
          </p:nvSpPr>
          <p:spPr bwMode="auto">
            <a:xfrm>
              <a:off x="6323838" y="3356609"/>
              <a:ext cx="1371600" cy="870585"/>
            </a:xfrm>
            <a:custGeom>
              <a:avLst/>
              <a:gdLst/>
              <a:ahLst/>
              <a:cxnLst>
                <a:cxn ang="0">
                  <a:pos x="1284605" y="0"/>
                </a:cxn>
                <a:cxn ang="0">
                  <a:pos x="86995" y="0"/>
                </a:cxn>
                <a:cxn ang="0">
                  <a:pos x="53149" y="6842"/>
                </a:cxn>
                <a:cxn ang="0">
                  <a:pos x="25495" y="25495"/>
                </a:cxn>
                <a:cxn ang="0">
                  <a:pos x="6842" y="53149"/>
                </a:cxn>
                <a:cxn ang="0">
                  <a:pos x="0" y="86994"/>
                </a:cxn>
                <a:cxn ang="0">
                  <a:pos x="0" y="783208"/>
                </a:cxn>
                <a:cxn ang="0">
                  <a:pos x="6842" y="817054"/>
                </a:cxn>
                <a:cxn ang="0">
                  <a:pos x="25495" y="844708"/>
                </a:cxn>
                <a:cxn ang="0">
                  <a:pos x="53149" y="863361"/>
                </a:cxn>
                <a:cxn ang="0">
                  <a:pos x="86995" y="870203"/>
                </a:cxn>
                <a:cxn ang="0">
                  <a:pos x="1284605" y="870203"/>
                </a:cxn>
                <a:cxn ang="0">
                  <a:pos x="1318450" y="863361"/>
                </a:cxn>
                <a:cxn ang="0">
                  <a:pos x="1346104" y="844708"/>
                </a:cxn>
                <a:cxn ang="0">
                  <a:pos x="1364757" y="817054"/>
                </a:cxn>
                <a:cxn ang="0">
                  <a:pos x="1371600" y="783208"/>
                </a:cxn>
                <a:cxn ang="0">
                  <a:pos x="1371600" y="86994"/>
                </a:cxn>
                <a:cxn ang="0">
                  <a:pos x="1364757" y="53149"/>
                </a:cxn>
                <a:cxn ang="0">
                  <a:pos x="1346104" y="25495"/>
                </a:cxn>
                <a:cxn ang="0">
                  <a:pos x="1318450" y="6842"/>
                </a:cxn>
                <a:cxn ang="0">
                  <a:pos x="1284605" y="0"/>
                </a:cxn>
              </a:cxnLst>
              <a:rect l="0" t="0" r="r" b="b"/>
              <a:pathLst>
                <a:path w="1371600" h="870585">
                  <a:moveTo>
                    <a:pt x="1284605" y="0"/>
                  </a:moveTo>
                  <a:lnTo>
                    <a:pt x="86995" y="0"/>
                  </a:lnTo>
                  <a:lnTo>
                    <a:pt x="53149" y="6842"/>
                  </a:lnTo>
                  <a:lnTo>
                    <a:pt x="25495" y="25495"/>
                  </a:lnTo>
                  <a:lnTo>
                    <a:pt x="6842" y="53149"/>
                  </a:lnTo>
                  <a:lnTo>
                    <a:pt x="0" y="86994"/>
                  </a:lnTo>
                  <a:lnTo>
                    <a:pt x="0" y="783208"/>
                  </a:lnTo>
                  <a:lnTo>
                    <a:pt x="6842" y="817054"/>
                  </a:lnTo>
                  <a:lnTo>
                    <a:pt x="25495" y="844708"/>
                  </a:lnTo>
                  <a:lnTo>
                    <a:pt x="53149" y="863361"/>
                  </a:lnTo>
                  <a:lnTo>
                    <a:pt x="86995" y="870203"/>
                  </a:lnTo>
                  <a:lnTo>
                    <a:pt x="1284605" y="870203"/>
                  </a:lnTo>
                  <a:lnTo>
                    <a:pt x="1318450" y="863361"/>
                  </a:lnTo>
                  <a:lnTo>
                    <a:pt x="1346104" y="844708"/>
                  </a:lnTo>
                  <a:lnTo>
                    <a:pt x="1364757" y="817054"/>
                  </a:lnTo>
                  <a:lnTo>
                    <a:pt x="1371600" y="783208"/>
                  </a:lnTo>
                  <a:lnTo>
                    <a:pt x="1371600" y="86994"/>
                  </a:lnTo>
                  <a:lnTo>
                    <a:pt x="1364757" y="53149"/>
                  </a:lnTo>
                  <a:lnTo>
                    <a:pt x="1346104" y="25495"/>
                  </a:lnTo>
                  <a:lnTo>
                    <a:pt x="1318450" y="6842"/>
                  </a:lnTo>
                  <a:lnTo>
                    <a:pt x="1284605" y="0"/>
                  </a:lnTo>
                  <a:close/>
                </a:path>
              </a:pathLst>
            </a:custGeom>
            <a:solidFill>
              <a:srgbClr val="4F81BC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95262" name="object 38"/>
            <p:cNvSpPr>
              <a:spLocks/>
            </p:cNvSpPr>
            <p:nvPr/>
          </p:nvSpPr>
          <p:spPr bwMode="auto">
            <a:xfrm>
              <a:off x="6323838" y="3356609"/>
              <a:ext cx="1371600" cy="870585"/>
            </a:xfrm>
            <a:custGeom>
              <a:avLst/>
              <a:gdLst/>
              <a:ahLst/>
              <a:cxnLst>
                <a:cxn ang="0">
                  <a:pos x="0" y="86994"/>
                </a:cxn>
                <a:cxn ang="0">
                  <a:pos x="6842" y="53149"/>
                </a:cxn>
                <a:cxn ang="0">
                  <a:pos x="25495" y="25495"/>
                </a:cxn>
                <a:cxn ang="0">
                  <a:pos x="53149" y="6842"/>
                </a:cxn>
                <a:cxn ang="0">
                  <a:pos x="86995" y="0"/>
                </a:cxn>
                <a:cxn ang="0">
                  <a:pos x="1284605" y="0"/>
                </a:cxn>
                <a:cxn ang="0">
                  <a:pos x="1318450" y="6842"/>
                </a:cxn>
                <a:cxn ang="0">
                  <a:pos x="1346104" y="25495"/>
                </a:cxn>
                <a:cxn ang="0">
                  <a:pos x="1364757" y="53149"/>
                </a:cxn>
                <a:cxn ang="0">
                  <a:pos x="1371600" y="86994"/>
                </a:cxn>
                <a:cxn ang="0">
                  <a:pos x="1371600" y="783208"/>
                </a:cxn>
                <a:cxn ang="0">
                  <a:pos x="1364757" y="817054"/>
                </a:cxn>
                <a:cxn ang="0">
                  <a:pos x="1346104" y="844708"/>
                </a:cxn>
                <a:cxn ang="0">
                  <a:pos x="1318450" y="863361"/>
                </a:cxn>
                <a:cxn ang="0">
                  <a:pos x="1284605" y="870203"/>
                </a:cxn>
                <a:cxn ang="0">
                  <a:pos x="86995" y="870203"/>
                </a:cxn>
                <a:cxn ang="0">
                  <a:pos x="53149" y="863361"/>
                </a:cxn>
                <a:cxn ang="0">
                  <a:pos x="25495" y="844708"/>
                </a:cxn>
                <a:cxn ang="0">
                  <a:pos x="6842" y="817054"/>
                </a:cxn>
                <a:cxn ang="0">
                  <a:pos x="0" y="783208"/>
                </a:cxn>
                <a:cxn ang="0">
                  <a:pos x="0" y="86994"/>
                </a:cxn>
              </a:cxnLst>
              <a:rect l="0" t="0" r="r" b="b"/>
              <a:pathLst>
                <a:path w="1371600" h="870585">
                  <a:moveTo>
                    <a:pt x="0" y="86994"/>
                  </a:moveTo>
                  <a:lnTo>
                    <a:pt x="6842" y="53149"/>
                  </a:lnTo>
                  <a:lnTo>
                    <a:pt x="25495" y="25495"/>
                  </a:lnTo>
                  <a:lnTo>
                    <a:pt x="53149" y="6842"/>
                  </a:lnTo>
                  <a:lnTo>
                    <a:pt x="86995" y="0"/>
                  </a:lnTo>
                  <a:lnTo>
                    <a:pt x="1284605" y="0"/>
                  </a:lnTo>
                  <a:lnTo>
                    <a:pt x="1318450" y="6842"/>
                  </a:lnTo>
                  <a:lnTo>
                    <a:pt x="1346104" y="25495"/>
                  </a:lnTo>
                  <a:lnTo>
                    <a:pt x="1364757" y="53149"/>
                  </a:lnTo>
                  <a:lnTo>
                    <a:pt x="1371600" y="86994"/>
                  </a:lnTo>
                  <a:lnTo>
                    <a:pt x="1371600" y="783208"/>
                  </a:lnTo>
                  <a:lnTo>
                    <a:pt x="1364757" y="817054"/>
                  </a:lnTo>
                  <a:lnTo>
                    <a:pt x="1346104" y="844708"/>
                  </a:lnTo>
                  <a:lnTo>
                    <a:pt x="1318450" y="863361"/>
                  </a:lnTo>
                  <a:lnTo>
                    <a:pt x="1284605" y="870203"/>
                  </a:lnTo>
                  <a:lnTo>
                    <a:pt x="86995" y="870203"/>
                  </a:lnTo>
                  <a:lnTo>
                    <a:pt x="53149" y="863361"/>
                  </a:lnTo>
                  <a:lnTo>
                    <a:pt x="25495" y="844708"/>
                  </a:lnTo>
                  <a:lnTo>
                    <a:pt x="6842" y="817054"/>
                  </a:lnTo>
                  <a:lnTo>
                    <a:pt x="0" y="783208"/>
                  </a:lnTo>
                  <a:lnTo>
                    <a:pt x="0" y="86994"/>
                  </a:lnTo>
                  <a:close/>
                </a:path>
              </a:pathLst>
            </a:custGeom>
            <a:noFill/>
            <a:ln w="25908">
              <a:solidFill>
                <a:srgbClr val="FFFFF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95263" name="object 39"/>
            <p:cNvSpPr>
              <a:spLocks/>
            </p:cNvSpPr>
            <p:nvPr/>
          </p:nvSpPr>
          <p:spPr bwMode="auto">
            <a:xfrm>
              <a:off x="6476238" y="3501389"/>
              <a:ext cx="1371600" cy="870585"/>
            </a:xfrm>
            <a:custGeom>
              <a:avLst/>
              <a:gdLst/>
              <a:ahLst/>
              <a:cxnLst>
                <a:cxn ang="0">
                  <a:pos x="1284605" y="0"/>
                </a:cxn>
                <a:cxn ang="0">
                  <a:pos x="86994" y="0"/>
                </a:cxn>
                <a:cxn ang="0">
                  <a:pos x="53149" y="6842"/>
                </a:cxn>
                <a:cxn ang="0">
                  <a:pos x="25495" y="25495"/>
                </a:cxn>
                <a:cxn ang="0">
                  <a:pos x="6842" y="53149"/>
                </a:cxn>
                <a:cxn ang="0">
                  <a:pos x="0" y="86995"/>
                </a:cxn>
                <a:cxn ang="0">
                  <a:pos x="0" y="783209"/>
                </a:cxn>
                <a:cxn ang="0">
                  <a:pos x="6842" y="817054"/>
                </a:cxn>
                <a:cxn ang="0">
                  <a:pos x="25495" y="844708"/>
                </a:cxn>
                <a:cxn ang="0">
                  <a:pos x="53149" y="863361"/>
                </a:cxn>
                <a:cxn ang="0">
                  <a:pos x="86994" y="870204"/>
                </a:cxn>
                <a:cxn ang="0">
                  <a:pos x="1284605" y="870204"/>
                </a:cxn>
                <a:cxn ang="0">
                  <a:pos x="1318450" y="863361"/>
                </a:cxn>
                <a:cxn ang="0">
                  <a:pos x="1346104" y="844708"/>
                </a:cxn>
                <a:cxn ang="0">
                  <a:pos x="1364757" y="817054"/>
                </a:cxn>
                <a:cxn ang="0">
                  <a:pos x="1371600" y="783209"/>
                </a:cxn>
                <a:cxn ang="0">
                  <a:pos x="1371600" y="86995"/>
                </a:cxn>
                <a:cxn ang="0">
                  <a:pos x="1364757" y="53149"/>
                </a:cxn>
                <a:cxn ang="0">
                  <a:pos x="1346104" y="25495"/>
                </a:cxn>
                <a:cxn ang="0">
                  <a:pos x="1318450" y="6842"/>
                </a:cxn>
                <a:cxn ang="0">
                  <a:pos x="1284605" y="0"/>
                </a:cxn>
              </a:cxnLst>
              <a:rect l="0" t="0" r="r" b="b"/>
              <a:pathLst>
                <a:path w="1371600" h="870585">
                  <a:moveTo>
                    <a:pt x="1284605" y="0"/>
                  </a:moveTo>
                  <a:lnTo>
                    <a:pt x="86994" y="0"/>
                  </a:lnTo>
                  <a:lnTo>
                    <a:pt x="53149" y="6842"/>
                  </a:lnTo>
                  <a:lnTo>
                    <a:pt x="25495" y="25495"/>
                  </a:lnTo>
                  <a:lnTo>
                    <a:pt x="6842" y="53149"/>
                  </a:lnTo>
                  <a:lnTo>
                    <a:pt x="0" y="86995"/>
                  </a:lnTo>
                  <a:lnTo>
                    <a:pt x="0" y="783209"/>
                  </a:lnTo>
                  <a:lnTo>
                    <a:pt x="6842" y="817054"/>
                  </a:lnTo>
                  <a:lnTo>
                    <a:pt x="25495" y="844708"/>
                  </a:lnTo>
                  <a:lnTo>
                    <a:pt x="53149" y="863361"/>
                  </a:lnTo>
                  <a:lnTo>
                    <a:pt x="86994" y="870204"/>
                  </a:lnTo>
                  <a:lnTo>
                    <a:pt x="1284605" y="870204"/>
                  </a:lnTo>
                  <a:lnTo>
                    <a:pt x="1318450" y="863361"/>
                  </a:lnTo>
                  <a:lnTo>
                    <a:pt x="1346104" y="844708"/>
                  </a:lnTo>
                  <a:lnTo>
                    <a:pt x="1364757" y="817054"/>
                  </a:lnTo>
                  <a:lnTo>
                    <a:pt x="1371600" y="783209"/>
                  </a:lnTo>
                  <a:lnTo>
                    <a:pt x="1371600" y="86995"/>
                  </a:lnTo>
                  <a:lnTo>
                    <a:pt x="1364757" y="53149"/>
                  </a:lnTo>
                  <a:lnTo>
                    <a:pt x="1346104" y="25495"/>
                  </a:lnTo>
                  <a:lnTo>
                    <a:pt x="1318450" y="6842"/>
                  </a:lnTo>
                  <a:lnTo>
                    <a:pt x="1284605" y="0"/>
                  </a:lnTo>
                  <a:close/>
                </a:path>
              </a:pathLst>
            </a:custGeom>
            <a:solidFill>
              <a:srgbClr val="FFFFFF">
                <a:alpha val="90195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95264" name="object 40"/>
            <p:cNvSpPr>
              <a:spLocks/>
            </p:cNvSpPr>
            <p:nvPr/>
          </p:nvSpPr>
          <p:spPr bwMode="auto">
            <a:xfrm>
              <a:off x="6476238" y="3501389"/>
              <a:ext cx="1371600" cy="870585"/>
            </a:xfrm>
            <a:custGeom>
              <a:avLst/>
              <a:gdLst/>
              <a:ahLst/>
              <a:cxnLst>
                <a:cxn ang="0">
                  <a:pos x="0" y="86995"/>
                </a:cxn>
                <a:cxn ang="0">
                  <a:pos x="6842" y="53149"/>
                </a:cxn>
                <a:cxn ang="0">
                  <a:pos x="25495" y="25495"/>
                </a:cxn>
                <a:cxn ang="0">
                  <a:pos x="53149" y="6842"/>
                </a:cxn>
                <a:cxn ang="0">
                  <a:pos x="86994" y="0"/>
                </a:cxn>
                <a:cxn ang="0">
                  <a:pos x="1284605" y="0"/>
                </a:cxn>
                <a:cxn ang="0">
                  <a:pos x="1318450" y="6842"/>
                </a:cxn>
                <a:cxn ang="0">
                  <a:pos x="1346104" y="25495"/>
                </a:cxn>
                <a:cxn ang="0">
                  <a:pos x="1364757" y="53149"/>
                </a:cxn>
                <a:cxn ang="0">
                  <a:pos x="1371600" y="86995"/>
                </a:cxn>
                <a:cxn ang="0">
                  <a:pos x="1371600" y="783209"/>
                </a:cxn>
                <a:cxn ang="0">
                  <a:pos x="1364757" y="817054"/>
                </a:cxn>
                <a:cxn ang="0">
                  <a:pos x="1346104" y="844708"/>
                </a:cxn>
                <a:cxn ang="0">
                  <a:pos x="1318450" y="863361"/>
                </a:cxn>
                <a:cxn ang="0">
                  <a:pos x="1284605" y="870204"/>
                </a:cxn>
                <a:cxn ang="0">
                  <a:pos x="86994" y="870204"/>
                </a:cxn>
                <a:cxn ang="0">
                  <a:pos x="53149" y="863361"/>
                </a:cxn>
                <a:cxn ang="0">
                  <a:pos x="25495" y="844708"/>
                </a:cxn>
                <a:cxn ang="0">
                  <a:pos x="6842" y="817054"/>
                </a:cxn>
                <a:cxn ang="0">
                  <a:pos x="0" y="783209"/>
                </a:cxn>
                <a:cxn ang="0">
                  <a:pos x="0" y="86995"/>
                </a:cxn>
              </a:cxnLst>
              <a:rect l="0" t="0" r="r" b="b"/>
              <a:pathLst>
                <a:path w="1371600" h="870585">
                  <a:moveTo>
                    <a:pt x="0" y="86995"/>
                  </a:moveTo>
                  <a:lnTo>
                    <a:pt x="6842" y="53149"/>
                  </a:lnTo>
                  <a:lnTo>
                    <a:pt x="25495" y="25495"/>
                  </a:lnTo>
                  <a:lnTo>
                    <a:pt x="53149" y="6842"/>
                  </a:lnTo>
                  <a:lnTo>
                    <a:pt x="86994" y="0"/>
                  </a:lnTo>
                  <a:lnTo>
                    <a:pt x="1284605" y="0"/>
                  </a:lnTo>
                  <a:lnTo>
                    <a:pt x="1318450" y="6842"/>
                  </a:lnTo>
                  <a:lnTo>
                    <a:pt x="1346104" y="25495"/>
                  </a:lnTo>
                  <a:lnTo>
                    <a:pt x="1364757" y="53149"/>
                  </a:lnTo>
                  <a:lnTo>
                    <a:pt x="1371600" y="86995"/>
                  </a:lnTo>
                  <a:lnTo>
                    <a:pt x="1371600" y="783209"/>
                  </a:lnTo>
                  <a:lnTo>
                    <a:pt x="1364757" y="817054"/>
                  </a:lnTo>
                  <a:lnTo>
                    <a:pt x="1346104" y="844708"/>
                  </a:lnTo>
                  <a:lnTo>
                    <a:pt x="1318450" y="863361"/>
                  </a:lnTo>
                  <a:lnTo>
                    <a:pt x="1284605" y="870204"/>
                  </a:lnTo>
                  <a:lnTo>
                    <a:pt x="86994" y="870204"/>
                  </a:lnTo>
                  <a:lnTo>
                    <a:pt x="53149" y="863361"/>
                  </a:lnTo>
                  <a:lnTo>
                    <a:pt x="25495" y="844708"/>
                  </a:lnTo>
                  <a:lnTo>
                    <a:pt x="6842" y="817054"/>
                  </a:lnTo>
                  <a:lnTo>
                    <a:pt x="0" y="783209"/>
                  </a:lnTo>
                  <a:lnTo>
                    <a:pt x="0" y="86995"/>
                  </a:lnTo>
                  <a:close/>
                </a:path>
              </a:pathLst>
            </a:custGeom>
            <a:noFill/>
            <a:ln w="25908">
              <a:solidFill>
                <a:srgbClr val="4F81BC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6586538" y="3617913"/>
            <a:ext cx="1412875" cy="579437"/>
          </a:xfrm>
          <a:prstGeom prst="rect">
            <a:avLst/>
          </a:prstGeom>
        </p:spPr>
        <p:txBody>
          <a:bodyPr lIns="0" tIns="41275" rIns="0" bIns="0">
            <a:spAutoFit/>
          </a:bodyPr>
          <a:lstStyle/>
          <a:p>
            <a:pPr marL="138113" indent="-127000">
              <a:lnSpc>
                <a:spcPts val="2088"/>
              </a:lnSpc>
              <a:spcBef>
                <a:spcPts val="325"/>
              </a:spcBef>
            </a:pPr>
            <a:r>
              <a:rPr lang="en-US" sz="1900">
                <a:solidFill>
                  <a:schemeClr val="bg1"/>
                </a:solidFill>
                <a:latin typeface="Carlito"/>
                <a:ea typeface="Carlito"/>
                <a:cs typeface="Carlito"/>
              </a:rPr>
              <a:t>Occurrence  Indicator</a:t>
            </a:r>
          </a:p>
        </p:txBody>
      </p:sp>
      <p:grpSp>
        <p:nvGrpSpPr>
          <p:cNvPr id="95247" name="object 42"/>
          <p:cNvGrpSpPr>
            <a:grpSpLocks/>
          </p:cNvGrpSpPr>
          <p:nvPr/>
        </p:nvGrpSpPr>
        <p:grpSpPr bwMode="auto">
          <a:xfrm>
            <a:off x="5473700" y="4613275"/>
            <a:ext cx="1549400" cy="1041400"/>
            <a:chOff x="5474144" y="4613084"/>
            <a:chExt cx="1548765" cy="1041400"/>
          </a:xfrm>
        </p:grpSpPr>
        <p:sp>
          <p:nvSpPr>
            <p:cNvPr id="95257" name="object 43"/>
            <p:cNvSpPr>
              <a:spLocks/>
            </p:cNvSpPr>
            <p:nvPr/>
          </p:nvSpPr>
          <p:spPr bwMode="auto">
            <a:xfrm>
              <a:off x="5487162" y="4626101"/>
              <a:ext cx="1370330" cy="870585"/>
            </a:xfrm>
            <a:custGeom>
              <a:avLst/>
              <a:gdLst/>
              <a:ahLst/>
              <a:cxnLst>
                <a:cxn ang="0">
                  <a:pos x="1283081" y="0"/>
                </a:cxn>
                <a:cxn ang="0">
                  <a:pos x="86995" y="0"/>
                </a:cxn>
                <a:cxn ang="0">
                  <a:pos x="53149" y="6842"/>
                </a:cxn>
                <a:cxn ang="0">
                  <a:pos x="25495" y="25495"/>
                </a:cxn>
                <a:cxn ang="0">
                  <a:pos x="6842" y="53149"/>
                </a:cxn>
                <a:cxn ang="0">
                  <a:pos x="0" y="86995"/>
                </a:cxn>
                <a:cxn ang="0">
                  <a:pos x="0" y="783209"/>
                </a:cxn>
                <a:cxn ang="0">
                  <a:pos x="6842" y="817054"/>
                </a:cxn>
                <a:cxn ang="0">
                  <a:pos x="25495" y="844708"/>
                </a:cxn>
                <a:cxn ang="0">
                  <a:pos x="53149" y="863361"/>
                </a:cxn>
                <a:cxn ang="0">
                  <a:pos x="86995" y="870204"/>
                </a:cxn>
                <a:cxn ang="0">
                  <a:pos x="1283081" y="870204"/>
                </a:cxn>
                <a:cxn ang="0">
                  <a:pos x="1316926" y="863361"/>
                </a:cxn>
                <a:cxn ang="0">
                  <a:pos x="1344580" y="844708"/>
                </a:cxn>
                <a:cxn ang="0">
                  <a:pos x="1363233" y="817054"/>
                </a:cxn>
                <a:cxn ang="0">
                  <a:pos x="1370076" y="783209"/>
                </a:cxn>
                <a:cxn ang="0">
                  <a:pos x="1370076" y="86995"/>
                </a:cxn>
                <a:cxn ang="0">
                  <a:pos x="1363233" y="53149"/>
                </a:cxn>
                <a:cxn ang="0">
                  <a:pos x="1344580" y="25495"/>
                </a:cxn>
                <a:cxn ang="0">
                  <a:pos x="1316926" y="6842"/>
                </a:cxn>
                <a:cxn ang="0">
                  <a:pos x="1283081" y="0"/>
                </a:cxn>
              </a:cxnLst>
              <a:rect l="0" t="0" r="r" b="b"/>
              <a:pathLst>
                <a:path w="1370329" h="870585">
                  <a:moveTo>
                    <a:pt x="1283081" y="0"/>
                  </a:moveTo>
                  <a:lnTo>
                    <a:pt x="86995" y="0"/>
                  </a:lnTo>
                  <a:lnTo>
                    <a:pt x="53149" y="6842"/>
                  </a:lnTo>
                  <a:lnTo>
                    <a:pt x="25495" y="25495"/>
                  </a:lnTo>
                  <a:lnTo>
                    <a:pt x="6842" y="53149"/>
                  </a:lnTo>
                  <a:lnTo>
                    <a:pt x="0" y="86995"/>
                  </a:lnTo>
                  <a:lnTo>
                    <a:pt x="0" y="783209"/>
                  </a:lnTo>
                  <a:lnTo>
                    <a:pt x="6842" y="817054"/>
                  </a:lnTo>
                  <a:lnTo>
                    <a:pt x="25495" y="844708"/>
                  </a:lnTo>
                  <a:lnTo>
                    <a:pt x="53149" y="863361"/>
                  </a:lnTo>
                  <a:lnTo>
                    <a:pt x="86995" y="870204"/>
                  </a:lnTo>
                  <a:lnTo>
                    <a:pt x="1283081" y="870204"/>
                  </a:lnTo>
                  <a:lnTo>
                    <a:pt x="1316926" y="863361"/>
                  </a:lnTo>
                  <a:lnTo>
                    <a:pt x="1344580" y="844708"/>
                  </a:lnTo>
                  <a:lnTo>
                    <a:pt x="1363233" y="817054"/>
                  </a:lnTo>
                  <a:lnTo>
                    <a:pt x="1370076" y="783209"/>
                  </a:lnTo>
                  <a:lnTo>
                    <a:pt x="1370076" y="86995"/>
                  </a:lnTo>
                  <a:lnTo>
                    <a:pt x="1363233" y="53149"/>
                  </a:lnTo>
                  <a:lnTo>
                    <a:pt x="1344580" y="25495"/>
                  </a:lnTo>
                  <a:lnTo>
                    <a:pt x="1316926" y="6842"/>
                  </a:lnTo>
                  <a:lnTo>
                    <a:pt x="1283081" y="0"/>
                  </a:lnTo>
                  <a:close/>
                </a:path>
              </a:pathLst>
            </a:custGeom>
            <a:solidFill>
              <a:srgbClr val="4F81BC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95258" name="object 44"/>
            <p:cNvSpPr>
              <a:spLocks/>
            </p:cNvSpPr>
            <p:nvPr/>
          </p:nvSpPr>
          <p:spPr bwMode="auto">
            <a:xfrm>
              <a:off x="5487162" y="4626101"/>
              <a:ext cx="1370330" cy="870585"/>
            </a:xfrm>
            <a:custGeom>
              <a:avLst/>
              <a:gdLst/>
              <a:ahLst/>
              <a:cxnLst>
                <a:cxn ang="0">
                  <a:pos x="0" y="86995"/>
                </a:cxn>
                <a:cxn ang="0">
                  <a:pos x="6842" y="53149"/>
                </a:cxn>
                <a:cxn ang="0">
                  <a:pos x="25495" y="25495"/>
                </a:cxn>
                <a:cxn ang="0">
                  <a:pos x="53149" y="6842"/>
                </a:cxn>
                <a:cxn ang="0">
                  <a:pos x="86995" y="0"/>
                </a:cxn>
                <a:cxn ang="0">
                  <a:pos x="1283081" y="0"/>
                </a:cxn>
                <a:cxn ang="0">
                  <a:pos x="1316926" y="6842"/>
                </a:cxn>
                <a:cxn ang="0">
                  <a:pos x="1344580" y="25495"/>
                </a:cxn>
                <a:cxn ang="0">
                  <a:pos x="1363233" y="53149"/>
                </a:cxn>
                <a:cxn ang="0">
                  <a:pos x="1370076" y="86995"/>
                </a:cxn>
                <a:cxn ang="0">
                  <a:pos x="1370076" y="783209"/>
                </a:cxn>
                <a:cxn ang="0">
                  <a:pos x="1363233" y="817054"/>
                </a:cxn>
                <a:cxn ang="0">
                  <a:pos x="1344580" y="844708"/>
                </a:cxn>
                <a:cxn ang="0">
                  <a:pos x="1316926" y="863361"/>
                </a:cxn>
                <a:cxn ang="0">
                  <a:pos x="1283081" y="870204"/>
                </a:cxn>
                <a:cxn ang="0">
                  <a:pos x="86995" y="870204"/>
                </a:cxn>
                <a:cxn ang="0">
                  <a:pos x="53149" y="863361"/>
                </a:cxn>
                <a:cxn ang="0">
                  <a:pos x="25495" y="844708"/>
                </a:cxn>
                <a:cxn ang="0">
                  <a:pos x="6842" y="817054"/>
                </a:cxn>
                <a:cxn ang="0">
                  <a:pos x="0" y="783209"/>
                </a:cxn>
                <a:cxn ang="0">
                  <a:pos x="0" y="86995"/>
                </a:cxn>
              </a:cxnLst>
              <a:rect l="0" t="0" r="r" b="b"/>
              <a:pathLst>
                <a:path w="1370329" h="870585">
                  <a:moveTo>
                    <a:pt x="0" y="86995"/>
                  </a:moveTo>
                  <a:lnTo>
                    <a:pt x="6842" y="53149"/>
                  </a:lnTo>
                  <a:lnTo>
                    <a:pt x="25495" y="25495"/>
                  </a:lnTo>
                  <a:lnTo>
                    <a:pt x="53149" y="6842"/>
                  </a:lnTo>
                  <a:lnTo>
                    <a:pt x="86995" y="0"/>
                  </a:lnTo>
                  <a:lnTo>
                    <a:pt x="1283081" y="0"/>
                  </a:lnTo>
                  <a:lnTo>
                    <a:pt x="1316926" y="6842"/>
                  </a:lnTo>
                  <a:lnTo>
                    <a:pt x="1344580" y="25495"/>
                  </a:lnTo>
                  <a:lnTo>
                    <a:pt x="1363233" y="53149"/>
                  </a:lnTo>
                  <a:lnTo>
                    <a:pt x="1370076" y="86995"/>
                  </a:lnTo>
                  <a:lnTo>
                    <a:pt x="1370076" y="783209"/>
                  </a:lnTo>
                  <a:lnTo>
                    <a:pt x="1363233" y="817054"/>
                  </a:lnTo>
                  <a:lnTo>
                    <a:pt x="1344580" y="844708"/>
                  </a:lnTo>
                  <a:lnTo>
                    <a:pt x="1316926" y="863361"/>
                  </a:lnTo>
                  <a:lnTo>
                    <a:pt x="1283081" y="870204"/>
                  </a:lnTo>
                  <a:lnTo>
                    <a:pt x="86995" y="870204"/>
                  </a:lnTo>
                  <a:lnTo>
                    <a:pt x="53149" y="863361"/>
                  </a:lnTo>
                  <a:lnTo>
                    <a:pt x="25495" y="844708"/>
                  </a:lnTo>
                  <a:lnTo>
                    <a:pt x="6842" y="817054"/>
                  </a:lnTo>
                  <a:lnTo>
                    <a:pt x="0" y="783209"/>
                  </a:lnTo>
                  <a:lnTo>
                    <a:pt x="0" y="86995"/>
                  </a:lnTo>
                  <a:close/>
                </a:path>
              </a:pathLst>
            </a:custGeom>
            <a:noFill/>
            <a:ln w="25908">
              <a:solidFill>
                <a:srgbClr val="FFFFF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95259" name="object 45"/>
            <p:cNvSpPr>
              <a:spLocks/>
            </p:cNvSpPr>
            <p:nvPr/>
          </p:nvSpPr>
          <p:spPr bwMode="auto">
            <a:xfrm>
              <a:off x="5639562" y="4769357"/>
              <a:ext cx="1370330" cy="871855"/>
            </a:xfrm>
            <a:custGeom>
              <a:avLst/>
              <a:gdLst/>
              <a:ahLst/>
              <a:cxnLst>
                <a:cxn ang="0">
                  <a:pos x="1282954" y="0"/>
                </a:cxn>
                <a:cxn ang="0">
                  <a:pos x="87122" y="0"/>
                </a:cxn>
                <a:cxn ang="0">
                  <a:pos x="53203" y="6844"/>
                </a:cxn>
                <a:cxn ang="0">
                  <a:pos x="25511" y="25511"/>
                </a:cxn>
                <a:cxn ang="0">
                  <a:pos x="6844" y="53203"/>
                </a:cxn>
                <a:cxn ang="0">
                  <a:pos x="0" y="87122"/>
                </a:cxn>
                <a:cxn ang="0">
                  <a:pos x="0" y="784606"/>
                </a:cxn>
                <a:cxn ang="0">
                  <a:pos x="6844" y="818508"/>
                </a:cxn>
                <a:cxn ang="0">
                  <a:pos x="25511" y="846202"/>
                </a:cxn>
                <a:cxn ang="0">
                  <a:pos x="53203" y="864878"/>
                </a:cxn>
                <a:cxn ang="0">
                  <a:pos x="87122" y="871728"/>
                </a:cxn>
                <a:cxn ang="0">
                  <a:pos x="1282954" y="871728"/>
                </a:cxn>
                <a:cxn ang="0">
                  <a:pos x="1316872" y="864878"/>
                </a:cxn>
                <a:cxn ang="0">
                  <a:pos x="1344564" y="846202"/>
                </a:cxn>
                <a:cxn ang="0">
                  <a:pos x="1363231" y="818508"/>
                </a:cxn>
                <a:cxn ang="0">
                  <a:pos x="1370076" y="784606"/>
                </a:cxn>
                <a:cxn ang="0">
                  <a:pos x="1370076" y="87122"/>
                </a:cxn>
                <a:cxn ang="0">
                  <a:pos x="1363231" y="53203"/>
                </a:cxn>
                <a:cxn ang="0">
                  <a:pos x="1344564" y="25511"/>
                </a:cxn>
                <a:cxn ang="0">
                  <a:pos x="1316872" y="6844"/>
                </a:cxn>
                <a:cxn ang="0">
                  <a:pos x="1282954" y="0"/>
                </a:cxn>
              </a:cxnLst>
              <a:rect l="0" t="0" r="r" b="b"/>
              <a:pathLst>
                <a:path w="1370329" h="871854">
                  <a:moveTo>
                    <a:pt x="1282954" y="0"/>
                  </a:moveTo>
                  <a:lnTo>
                    <a:pt x="87122" y="0"/>
                  </a:lnTo>
                  <a:lnTo>
                    <a:pt x="53203" y="6844"/>
                  </a:lnTo>
                  <a:lnTo>
                    <a:pt x="25511" y="25511"/>
                  </a:lnTo>
                  <a:lnTo>
                    <a:pt x="6844" y="53203"/>
                  </a:lnTo>
                  <a:lnTo>
                    <a:pt x="0" y="87122"/>
                  </a:lnTo>
                  <a:lnTo>
                    <a:pt x="0" y="784606"/>
                  </a:lnTo>
                  <a:lnTo>
                    <a:pt x="6844" y="818508"/>
                  </a:lnTo>
                  <a:lnTo>
                    <a:pt x="25511" y="846202"/>
                  </a:lnTo>
                  <a:lnTo>
                    <a:pt x="53203" y="864878"/>
                  </a:lnTo>
                  <a:lnTo>
                    <a:pt x="87122" y="871728"/>
                  </a:lnTo>
                  <a:lnTo>
                    <a:pt x="1282954" y="871728"/>
                  </a:lnTo>
                  <a:lnTo>
                    <a:pt x="1316872" y="864878"/>
                  </a:lnTo>
                  <a:lnTo>
                    <a:pt x="1344564" y="846202"/>
                  </a:lnTo>
                  <a:lnTo>
                    <a:pt x="1363231" y="818508"/>
                  </a:lnTo>
                  <a:lnTo>
                    <a:pt x="1370076" y="784606"/>
                  </a:lnTo>
                  <a:lnTo>
                    <a:pt x="1370076" y="87122"/>
                  </a:lnTo>
                  <a:lnTo>
                    <a:pt x="1363231" y="53203"/>
                  </a:lnTo>
                  <a:lnTo>
                    <a:pt x="1344564" y="25511"/>
                  </a:lnTo>
                  <a:lnTo>
                    <a:pt x="1316872" y="6844"/>
                  </a:lnTo>
                  <a:lnTo>
                    <a:pt x="1282954" y="0"/>
                  </a:lnTo>
                  <a:close/>
                </a:path>
              </a:pathLst>
            </a:custGeom>
            <a:solidFill>
              <a:srgbClr val="FFFFFF">
                <a:alpha val="90195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95260" name="object 46"/>
            <p:cNvSpPr>
              <a:spLocks/>
            </p:cNvSpPr>
            <p:nvPr/>
          </p:nvSpPr>
          <p:spPr bwMode="auto">
            <a:xfrm>
              <a:off x="5639562" y="4769357"/>
              <a:ext cx="1370330" cy="871855"/>
            </a:xfrm>
            <a:custGeom>
              <a:avLst/>
              <a:gdLst/>
              <a:ahLst/>
              <a:cxnLst>
                <a:cxn ang="0">
                  <a:pos x="0" y="87122"/>
                </a:cxn>
                <a:cxn ang="0">
                  <a:pos x="6844" y="53203"/>
                </a:cxn>
                <a:cxn ang="0">
                  <a:pos x="25511" y="25511"/>
                </a:cxn>
                <a:cxn ang="0">
                  <a:pos x="53203" y="6844"/>
                </a:cxn>
                <a:cxn ang="0">
                  <a:pos x="87122" y="0"/>
                </a:cxn>
                <a:cxn ang="0">
                  <a:pos x="1282954" y="0"/>
                </a:cxn>
                <a:cxn ang="0">
                  <a:pos x="1316872" y="6844"/>
                </a:cxn>
                <a:cxn ang="0">
                  <a:pos x="1344564" y="25511"/>
                </a:cxn>
                <a:cxn ang="0">
                  <a:pos x="1363231" y="53203"/>
                </a:cxn>
                <a:cxn ang="0">
                  <a:pos x="1370076" y="87122"/>
                </a:cxn>
                <a:cxn ang="0">
                  <a:pos x="1370076" y="784606"/>
                </a:cxn>
                <a:cxn ang="0">
                  <a:pos x="1363231" y="818508"/>
                </a:cxn>
                <a:cxn ang="0">
                  <a:pos x="1344564" y="846202"/>
                </a:cxn>
                <a:cxn ang="0">
                  <a:pos x="1316872" y="864878"/>
                </a:cxn>
                <a:cxn ang="0">
                  <a:pos x="1282954" y="871728"/>
                </a:cxn>
                <a:cxn ang="0">
                  <a:pos x="87122" y="871728"/>
                </a:cxn>
                <a:cxn ang="0">
                  <a:pos x="53203" y="864878"/>
                </a:cxn>
                <a:cxn ang="0">
                  <a:pos x="25511" y="846202"/>
                </a:cxn>
                <a:cxn ang="0">
                  <a:pos x="6844" y="818508"/>
                </a:cxn>
                <a:cxn ang="0">
                  <a:pos x="0" y="784606"/>
                </a:cxn>
                <a:cxn ang="0">
                  <a:pos x="0" y="87122"/>
                </a:cxn>
              </a:cxnLst>
              <a:rect l="0" t="0" r="r" b="b"/>
              <a:pathLst>
                <a:path w="1370329" h="871854">
                  <a:moveTo>
                    <a:pt x="0" y="87122"/>
                  </a:moveTo>
                  <a:lnTo>
                    <a:pt x="6844" y="53203"/>
                  </a:lnTo>
                  <a:lnTo>
                    <a:pt x="25511" y="25511"/>
                  </a:lnTo>
                  <a:lnTo>
                    <a:pt x="53203" y="6844"/>
                  </a:lnTo>
                  <a:lnTo>
                    <a:pt x="87122" y="0"/>
                  </a:lnTo>
                  <a:lnTo>
                    <a:pt x="1282954" y="0"/>
                  </a:lnTo>
                  <a:lnTo>
                    <a:pt x="1316872" y="6844"/>
                  </a:lnTo>
                  <a:lnTo>
                    <a:pt x="1344564" y="25511"/>
                  </a:lnTo>
                  <a:lnTo>
                    <a:pt x="1363231" y="53203"/>
                  </a:lnTo>
                  <a:lnTo>
                    <a:pt x="1370076" y="87122"/>
                  </a:lnTo>
                  <a:lnTo>
                    <a:pt x="1370076" y="784606"/>
                  </a:lnTo>
                  <a:lnTo>
                    <a:pt x="1363231" y="818508"/>
                  </a:lnTo>
                  <a:lnTo>
                    <a:pt x="1344564" y="846202"/>
                  </a:lnTo>
                  <a:lnTo>
                    <a:pt x="1316872" y="864878"/>
                  </a:lnTo>
                  <a:lnTo>
                    <a:pt x="1282954" y="871728"/>
                  </a:lnTo>
                  <a:lnTo>
                    <a:pt x="87122" y="871728"/>
                  </a:lnTo>
                  <a:lnTo>
                    <a:pt x="53203" y="864878"/>
                  </a:lnTo>
                  <a:lnTo>
                    <a:pt x="25511" y="846202"/>
                  </a:lnTo>
                  <a:lnTo>
                    <a:pt x="6844" y="818508"/>
                  </a:lnTo>
                  <a:lnTo>
                    <a:pt x="0" y="784606"/>
                  </a:lnTo>
                  <a:lnTo>
                    <a:pt x="0" y="87122"/>
                  </a:lnTo>
                  <a:close/>
                </a:path>
              </a:pathLst>
            </a:custGeom>
            <a:noFill/>
            <a:ln w="25908">
              <a:solidFill>
                <a:srgbClr val="4F81BC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5561013" y="5019675"/>
            <a:ext cx="1293812" cy="304800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1900" spc="-5" dirty="0">
                <a:solidFill>
                  <a:schemeClr val="bg1"/>
                </a:solidFill>
                <a:latin typeface="Carlito"/>
                <a:cs typeface="Carlito"/>
              </a:rPr>
              <a:t>m</a:t>
            </a:r>
            <a:r>
              <a:rPr sz="1900" spc="-15" dirty="0">
                <a:solidFill>
                  <a:schemeClr val="bg1"/>
                </a:solidFill>
                <a:latin typeface="Carlito"/>
                <a:cs typeface="Carlito"/>
              </a:rPr>
              <a:t>i</a:t>
            </a:r>
            <a:r>
              <a:rPr sz="1900" spc="-10" dirty="0">
                <a:solidFill>
                  <a:schemeClr val="bg1"/>
                </a:solidFill>
                <a:latin typeface="Carlito"/>
                <a:cs typeface="Carlito"/>
              </a:rPr>
              <a:t>nO</a:t>
            </a:r>
            <a:r>
              <a:rPr sz="1900" spc="-5" dirty="0">
                <a:solidFill>
                  <a:schemeClr val="bg1"/>
                </a:solidFill>
                <a:latin typeface="Carlito"/>
                <a:cs typeface="Carlito"/>
              </a:rPr>
              <a:t>ccu</a:t>
            </a:r>
            <a:r>
              <a:rPr sz="1900" spc="-45" dirty="0">
                <a:solidFill>
                  <a:schemeClr val="bg1"/>
                </a:solidFill>
                <a:latin typeface="Carlito"/>
                <a:cs typeface="Carlito"/>
              </a:rPr>
              <a:t>r</a:t>
            </a:r>
            <a:r>
              <a:rPr sz="1900" spc="-5" dirty="0">
                <a:solidFill>
                  <a:schemeClr val="bg1"/>
                </a:solidFill>
                <a:latin typeface="Carlito"/>
                <a:cs typeface="Carlito"/>
              </a:rPr>
              <a:t>s</a:t>
            </a:r>
            <a:endParaRPr sz="19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  <p:grpSp>
        <p:nvGrpSpPr>
          <p:cNvPr id="95249" name="object 48"/>
          <p:cNvGrpSpPr>
            <a:grpSpLocks/>
          </p:cNvGrpSpPr>
          <p:nvPr/>
        </p:nvGrpSpPr>
        <p:grpSpPr bwMode="auto">
          <a:xfrm>
            <a:off x="7148513" y="4613275"/>
            <a:ext cx="1549400" cy="1041400"/>
            <a:chOff x="7149083" y="4613147"/>
            <a:chExt cx="1548765" cy="1041400"/>
          </a:xfrm>
        </p:grpSpPr>
        <p:sp>
          <p:nvSpPr>
            <p:cNvPr id="95253" name="object 49"/>
            <p:cNvSpPr>
              <a:spLocks/>
            </p:cNvSpPr>
            <p:nvPr/>
          </p:nvSpPr>
          <p:spPr bwMode="auto">
            <a:xfrm>
              <a:off x="7162037" y="4626101"/>
              <a:ext cx="1370330" cy="870585"/>
            </a:xfrm>
            <a:custGeom>
              <a:avLst/>
              <a:gdLst/>
              <a:ahLst/>
              <a:cxnLst>
                <a:cxn ang="0">
                  <a:pos x="1283080" y="0"/>
                </a:cxn>
                <a:cxn ang="0">
                  <a:pos x="86994" y="0"/>
                </a:cxn>
                <a:cxn ang="0">
                  <a:pos x="53149" y="6842"/>
                </a:cxn>
                <a:cxn ang="0">
                  <a:pos x="25495" y="25495"/>
                </a:cxn>
                <a:cxn ang="0">
                  <a:pos x="6842" y="53149"/>
                </a:cxn>
                <a:cxn ang="0">
                  <a:pos x="0" y="86995"/>
                </a:cxn>
                <a:cxn ang="0">
                  <a:pos x="0" y="783209"/>
                </a:cxn>
                <a:cxn ang="0">
                  <a:pos x="6842" y="817054"/>
                </a:cxn>
                <a:cxn ang="0">
                  <a:pos x="25495" y="844708"/>
                </a:cxn>
                <a:cxn ang="0">
                  <a:pos x="53149" y="863361"/>
                </a:cxn>
                <a:cxn ang="0">
                  <a:pos x="86994" y="870204"/>
                </a:cxn>
                <a:cxn ang="0">
                  <a:pos x="1283080" y="870204"/>
                </a:cxn>
                <a:cxn ang="0">
                  <a:pos x="1316926" y="863361"/>
                </a:cxn>
                <a:cxn ang="0">
                  <a:pos x="1344580" y="844708"/>
                </a:cxn>
                <a:cxn ang="0">
                  <a:pos x="1363233" y="817054"/>
                </a:cxn>
                <a:cxn ang="0">
                  <a:pos x="1370076" y="783209"/>
                </a:cxn>
                <a:cxn ang="0">
                  <a:pos x="1370076" y="86995"/>
                </a:cxn>
                <a:cxn ang="0">
                  <a:pos x="1363233" y="53149"/>
                </a:cxn>
                <a:cxn ang="0">
                  <a:pos x="1344580" y="25495"/>
                </a:cxn>
                <a:cxn ang="0">
                  <a:pos x="1316926" y="6842"/>
                </a:cxn>
                <a:cxn ang="0">
                  <a:pos x="1283080" y="0"/>
                </a:cxn>
              </a:cxnLst>
              <a:rect l="0" t="0" r="r" b="b"/>
              <a:pathLst>
                <a:path w="1370329" h="870585">
                  <a:moveTo>
                    <a:pt x="1283080" y="0"/>
                  </a:moveTo>
                  <a:lnTo>
                    <a:pt x="86994" y="0"/>
                  </a:lnTo>
                  <a:lnTo>
                    <a:pt x="53149" y="6842"/>
                  </a:lnTo>
                  <a:lnTo>
                    <a:pt x="25495" y="25495"/>
                  </a:lnTo>
                  <a:lnTo>
                    <a:pt x="6842" y="53149"/>
                  </a:lnTo>
                  <a:lnTo>
                    <a:pt x="0" y="86995"/>
                  </a:lnTo>
                  <a:lnTo>
                    <a:pt x="0" y="783209"/>
                  </a:lnTo>
                  <a:lnTo>
                    <a:pt x="6842" y="817054"/>
                  </a:lnTo>
                  <a:lnTo>
                    <a:pt x="25495" y="844708"/>
                  </a:lnTo>
                  <a:lnTo>
                    <a:pt x="53149" y="863361"/>
                  </a:lnTo>
                  <a:lnTo>
                    <a:pt x="86994" y="870204"/>
                  </a:lnTo>
                  <a:lnTo>
                    <a:pt x="1283080" y="870204"/>
                  </a:lnTo>
                  <a:lnTo>
                    <a:pt x="1316926" y="863361"/>
                  </a:lnTo>
                  <a:lnTo>
                    <a:pt x="1344580" y="844708"/>
                  </a:lnTo>
                  <a:lnTo>
                    <a:pt x="1363233" y="817054"/>
                  </a:lnTo>
                  <a:lnTo>
                    <a:pt x="1370076" y="783209"/>
                  </a:lnTo>
                  <a:lnTo>
                    <a:pt x="1370076" y="86995"/>
                  </a:lnTo>
                  <a:lnTo>
                    <a:pt x="1363233" y="53149"/>
                  </a:lnTo>
                  <a:lnTo>
                    <a:pt x="1344580" y="25495"/>
                  </a:lnTo>
                  <a:lnTo>
                    <a:pt x="1316926" y="6842"/>
                  </a:lnTo>
                  <a:lnTo>
                    <a:pt x="1283080" y="0"/>
                  </a:lnTo>
                  <a:close/>
                </a:path>
              </a:pathLst>
            </a:custGeom>
            <a:solidFill>
              <a:srgbClr val="4F81BC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95254" name="object 50"/>
            <p:cNvSpPr>
              <a:spLocks/>
            </p:cNvSpPr>
            <p:nvPr/>
          </p:nvSpPr>
          <p:spPr bwMode="auto">
            <a:xfrm>
              <a:off x="7162037" y="4626101"/>
              <a:ext cx="1370330" cy="870585"/>
            </a:xfrm>
            <a:custGeom>
              <a:avLst/>
              <a:gdLst/>
              <a:ahLst/>
              <a:cxnLst>
                <a:cxn ang="0">
                  <a:pos x="0" y="86995"/>
                </a:cxn>
                <a:cxn ang="0">
                  <a:pos x="6842" y="53149"/>
                </a:cxn>
                <a:cxn ang="0">
                  <a:pos x="25495" y="25495"/>
                </a:cxn>
                <a:cxn ang="0">
                  <a:pos x="53149" y="6842"/>
                </a:cxn>
                <a:cxn ang="0">
                  <a:pos x="86994" y="0"/>
                </a:cxn>
                <a:cxn ang="0">
                  <a:pos x="1283080" y="0"/>
                </a:cxn>
                <a:cxn ang="0">
                  <a:pos x="1316926" y="6842"/>
                </a:cxn>
                <a:cxn ang="0">
                  <a:pos x="1344580" y="25495"/>
                </a:cxn>
                <a:cxn ang="0">
                  <a:pos x="1363233" y="53149"/>
                </a:cxn>
                <a:cxn ang="0">
                  <a:pos x="1370076" y="86995"/>
                </a:cxn>
                <a:cxn ang="0">
                  <a:pos x="1370076" y="783209"/>
                </a:cxn>
                <a:cxn ang="0">
                  <a:pos x="1363233" y="817054"/>
                </a:cxn>
                <a:cxn ang="0">
                  <a:pos x="1344580" y="844708"/>
                </a:cxn>
                <a:cxn ang="0">
                  <a:pos x="1316926" y="863361"/>
                </a:cxn>
                <a:cxn ang="0">
                  <a:pos x="1283080" y="870204"/>
                </a:cxn>
                <a:cxn ang="0">
                  <a:pos x="86994" y="870204"/>
                </a:cxn>
                <a:cxn ang="0">
                  <a:pos x="53149" y="863361"/>
                </a:cxn>
                <a:cxn ang="0">
                  <a:pos x="25495" y="844708"/>
                </a:cxn>
                <a:cxn ang="0">
                  <a:pos x="6842" y="817054"/>
                </a:cxn>
                <a:cxn ang="0">
                  <a:pos x="0" y="783209"/>
                </a:cxn>
                <a:cxn ang="0">
                  <a:pos x="0" y="86995"/>
                </a:cxn>
              </a:cxnLst>
              <a:rect l="0" t="0" r="r" b="b"/>
              <a:pathLst>
                <a:path w="1370329" h="870585">
                  <a:moveTo>
                    <a:pt x="0" y="86995"/>
                  </a:moveTo>
                  <a:lnTo>
                    <a:pt x="6842" y="53149"/>
                  </a:lnTo>
                  <a:lnTo>
                    <a:pt x="25495" y="25495"/>
                  </a:lnTo>
                  <a:lnTo>
                    <a:pt x="53149" y="6842"/>
                  </a:lnTo>
                  <a:lnTo>
                    <a:pt x="86994" y="0"/>
                  </a:lnTo>
                  <a:lnTo>
                    <a:pt x="1283080" y="0"/>
                  </a:lnTo>
                  <a:lnTo>
                    <a:pt x="1316926" y="6842"/>
                  </a:lnTo>
                  <a:lnTo>
                    <a:pt x="1344580" y="25495"/>
                  </a:lnTo>
                  <a:lnTo>
                    <a:pt x="1363233" y="53149"/>
                  </a:lnTo>
                  <a:lnTo>
                    <a:pt x="1370076" y="86995"/>
                  </a:lnTo>
                  <a:lnTo>
                    <a:pt x="1370076" y="783209"/>
                  </a:lnTo>
                  <a:lnTo>
                    <a:pt x="1363233" y="817054"/>
                  </a:lnTo>
                  <a:lnTo>
                    <a:pt x="1344580" y="844708"/>
                  </a:lnTo>
                  <a:lnTo>
                    <a:pt x="1316926" y="863361"/>
                  </a:lnTo>
                  <a:lnTo>
                    <a:pt x="1283080" y="870204"/>
                  </a:lnTo>
                  <a:lnTo>
                    <a:pt x="86994" y="870204"/>
                  </a:lnTo>
                  <a:lnTo>
                    <a:pt x="53149" y="863361"/>
                  </a:lnTo>
                  <a:lnTo>
                    <a:pt x="25495" y="844708"/>
                  </a:lnTo>
                  <a:lnTo>
                    <a:pt x="6842" y="817054"/>
                  </a:lnTo>
                  <a:lnTo>
                    <a:pt x="0" y="783209"/>
                  </a:lnTo>
                  <a:lnTo>
                    <a:pt x="0" y="86995"/>
                  </a:lnTo>
                  <a:close/>
                </a:path>
              </a:pathLst>
            </a:custGeom>
            <a:noFill/>
            <a:ln w="25908">
              <a:solidFill>
                <a:srgbClr val="FFFFF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95255" name="object 51"/>
            <p:cNvSpPr>
              <a:spLocks/>
            </p:cNvSpPr>
            <p:nvPr/>
          </p:nvSpPr>
          <p:spPr bwMode="auto">
            <a:xfrm>
              <a:off x="7314437" y="4769357"/>
              <a:ext cx="1370330" cy="871855"/>
            </a:xfrm>
            <a:custGeom>
              <a:avLst/>
              <a:gdLst/>
              <a:ahLst/>
              <a:cxnLst>
                <a:cxn ang="0">
                  <a:pos x="1282953" y="0"/>
                </a:cxn>
                <a:cxn ang="0">
                  <a:pos x="87121" y="0"/>
                </a:cxn>
                <a:cxn ang="0">
                  <a:pos x="53203" y="6844"/>
                </a:cxn>
                <a:cxn ang="0">
                  <a:pos x="25511" y="25511"/>
                </a:cxn>
                <a:cxn ang="0">
                  <a:pos x="6844" y="53203"/>
                </a:cxn>
                <a:cxn ang="0">
                  <a:pos x="0" y="87122"/>
                </a:cxn>
                <a:cxn ang="0">
                  <a:pos x="0" y="784606"/>
                </a:cxn>
                <a:cxn ang="0">
                  <a:pos x="6844" y="818508"/>
                </a:cxn>
                <a:cxn ang="0">
                  <a:pos x="25511" y="846202"/>
                </a:cxn>
                <a:cxn ang="0">
                  <a:pos x="53203" y="864878"/>
                </a:cxn>
                <a:cxn ang="0">
                  <a:pos x="87121" y="871728"/>
                </a:cxn>
                <a:cxn ang="0">
                  <a:pos x="1282953" y="871728"/>
                </a:cxn>
                <a:cxn ang="0">
                  <a:pos x="1316872" y="864878"/>
                </a:cxn>
                <a:cxn ang="0">
                  <a:pos x="1344564" y="846202"/>
                </a:cxn>
                <a:cxn ang="0">
                  <a:pos x="1363231" y="818508"/>
                </a:cxn>
                <a:cxn ang="0">
                  <a:pos x="1370076" y="784606"/>
                </a:cxn>
                <a:cxn ang="0">
                  <a:pos x="1370076" y="87122"/>
                </a:cxn>
                <a:cxn ang="0">
                  <a:pos x="1363231" y="53203"/>
                </a:cxn>
                <a:cxn ang="0">
                  <a:pos x="1344564" y="25511"/>
                </a:cxn>
                <a:cxn ang="0">
                  <a:pos x="1316872" y="6844"/>
                </a:cxn>
                <a:cxn ang="0">
                  <a:pos x="1282953" y="0"/>
                </a:cxn>
              </a:cxnLst>
              <a:rect l="0" t="0" r="r" b="b"/>
              <a:pathLst>
                <a:path w="1370329" h="871854">
                  <a:moveTo>
                    <a:pt x="1282953" y="0"/>
                  </a:moveTo>
                  <a:lnTo>
                    <a:pt x="87121" y="0"/>
                  </a:lnTo>
                  <a:lnTo>
                    <a:pt x="53203" y="6844"/>
                  </a:lnTo>
                  <a:lnTo>
                    <a:pt x="25511" y="25511"/>
                  </a:lnTo>
                  <a:lnTo>
                    <a:pt x="6844" y="53203"/>
                  </a:lnTo>
                  <a:lnTo>
                    <a:pt x="0" y="87122"/>
                  </a:lnTo>
                  <a:lnTo>
                    <a:pt x="0" y="784606"/>
                  </a:lnTo>
                  <a:lnTo>
                    <a:pt x="6844" y="818508"/>
                  </a:lnTo>
                  <a:lnTo>
                    <a:pt x="25511" y="846202"/>
                  </a:lnTo>
                  <a:lnTo>
                    <a:pt x="53203" y="864878"/>
                  </a:lnTo>
                  <a:lnTo>
                    <a:pt x="87121" y="871728"/>
                  </a:lnTo>
                  <a:lnTo>
                    <a:pt x="1282953" y="871728"/>
                  </a:lnTo>
                  <a:lnTo>
                    <a:pt x="1316872" y="864878"/>
                  </a:lnTo>
                  <a:lnTo>
                    <a:pt x="1344564" y="846202"/>
                  </a:lnTo>
                  <a:lnTo>
                    <a:pt x="1363231" y="818508"/>
                  </a:lnTo>
                  <a:lnTo>
                    <a:pt x="1370076" y="784606"/>
                  </a:lnTo>
                  <a:lnTo>
                    <a:pt x="1370076" y="87122"/>
                  </a:lnTo>
                  <a:lnTo>
                    <a:pt x="1363231" y="53203"/>
                  </a:lnTo>
                  <a:lnTo>
                    <a:pt x="1344564" y="25511"/>
                  </a:lnTo>
                  <a:lnTo>
                    <a:pt x="1316872" y="6844"/>
                  </a:lnTo>
                  <a:lnTo>
                    <a:pt x="1282953" y="0"/>
                  </a:lnTo>
                  <a:close/>
                </a:path>
              </a:pathLst>
            </a:custGeom>
            <a:solidFill>
              <a:srgbClr val="FFFFFF">
                <a:alpha val="90195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95256" name="object 52"/>
            <p:cNvSpPr>
              <a:spLocks/>
            </p:cNvSpPr>
            <p:nvPr/>
          </p:nvSpPr>
          <p:spPr bwMode="auto">
            <a:xfrm>
              <a:off x="7314437" y="4769357"/>
              <a:ext cx="1370330" cy="871855"/>
            </a:xfrm>
            <a:custGeom>
              <a:avLst/>
              <a:gdLst/>
              <a:ahLst/>
              <a:cxnLst>
                <a:cxn ang="0">
                  <a:pos x="0" y="87122"/>
                </a:cxn>
                <a:cxn ang="0">
                  <a:pos x="6844" y="53203"/>
                </a:cxn>
                <a:cxn ang="0">
                  <a:pos x="25511" y="25511"/>
                </a:cxn>
                <a:cxn ang="0">
                  <a:pos x="53203" y="6844"/>
                </a:cxn>
                <a:cxn ang="0">
                  <a:pos x="87121" y="0"/>
                </a:cxn>
                <a:cxn ang="0">
                  <a:pos x="1282953" y="0"/>
                </a:cxn>
                <a:cxn ang="0">
                  <a:pos x="1316872" y="6844"/>
                </a:cxn>
                <a:cxn ang="0">
                  <a:pos x="1344564" y="25511"/>
                </a:cxn>
                <a:cxn ang="0">
                  <a:pos x="1363231" y="53203"/>
                </a:cxn>
                <a:cxn ang="0">
                  <a:pos x="1370076" y="87122"/>
                </a:cxn>
                <a:cxn ang="0">
                  <a:pos x="1370076" y="784606"/>
                </a:cxn>
                <a:cxn ang="0">
                  <a:pos x="1363231" y="818508"/>
                </a:cxn>
                <a:cxn ang="0">
                  <a:pos x="1344564" y="846202"/>
                </a:cxn>
                <a:cxn ang="0">
                  <a:pos x="1316872" y="864878"/>
                </a:cxn>
                <a:cxn ang="0">
                  <a:pos x="1282953" y="871728"/>
                </a:cxn>
                <a:cxn ang="0">
                  <a:pos x="87121" y="871728"/>
                </a:cxn>
                <a:cxn ang="0">
                  <a:pos x="53203" y="864878"/>
                </a:cxn>
                <a:cxn ang="0">
                  <a:pos x="25511" y="846202"/>
                </a:cxn>
                <a:cxn ang="0">
                  <a:pos x="6844" y="818508"/>
                </a:cxn>
                <a:cxn ang="0">
                  <a:pos x="0" y="784606"/>
                </a:cxn>
                <a:cxn ang="0">
                  <a:pos x="0" y="87122"/>
                </a:cxn>
              </a:cxnLst>
              <a:rect l="0" t="0" r="r" b="b"/>
              <a:pathLst>
                <a:path w="1370329" h="871854">
                  <a:moveTo>
                    <a:pt x="0" y="87122"/>
                  </a:moveTo>
                  <a:lnTo>
                    <a:pt x="6844" y="53203"/>
                  </a:lnTo>
                  <a:lnTo>
                    <a:pt x="25511" y="25511"/>
                  </a:lnTo>
                  <a:lnTo>
                    <a:pt x="53203" y="6844"/>
                  </a:lnTo>
                  <a:lnTo>
                    <a:pt x="87121" y="0"/>
                  </a:lnTo>
                  <a:lnTo>
                    <a:pt x="1282953" y="0"/>
                  </a:lnTo>
                  <a:lnTo>
                    <a:pt x="1316872" y="6844"/>
                  </a:lnTo>
                  <a:lnTo>
                    <a:pt x="1344564" y="25511"/>
                  </a:lnTo>
                  <a:lnTo>
                    <a:pt x="1363231" y="53203"/>
                  </a:lnTo>
                  <a:lnTo>
                    <a:pt x="1370076" y="87122"/>
                  </a:lnTo>
                  <a:lnTo>
                    <a:pt x="1370076" y="784606"/>
                  </a:lnTo>
                  <a:lnTo>
                    <a:pt x="1363231" y="818508"/>
                  </a:lnTo>
                  <a:lnTo>
                    <a:pt x="1344564" y="846202"/>
                  </a:lnTo>
                  <a:lnTo>
                    <a:pt x="1316872" y="864878"/>
                  </a:lnTo>
                  <a:lnTo>
                    <a:pt x="1282953" y="871728"/>
                  </a:lnTo>
                  <a:lnTo>
                    <a:pt x="87121" y="871728"/>
                  </a:lnTo>
                  <a:lnTo>
                    <a:pt x="53203" y="864878"/>
                  </a:lnTo>
                  <a:lnTo>
                    <a:pt x="25511" y="846202"/>
                  </a:lnTo>
                  <a:lnTo>
                    <a:pt x="6844" y="818508"/>
                  </a:lnTo>
                  <a:lnTo>
                    <a:pt x="0" y="784606"/>
                  </a:lnTo>
                  <a:lnTo>
                    <a:pt x="0" y="87122"/>
                  </a:lnTo>
                  <a:close/>
                </a:path>
              </a:pathLst>
            </a:custGeom>
            <a:noFill/>
            <a:ln w="25908">
              <a:solidFill>
                <a:srgbClr val="4F81BC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IN"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7292975" y="5019675"/>
            <a:ext cx="1258888" cy="304800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1900" spc="-10" dirty="0">
                <a:solidFill>
                  <a:schemeClr val="bg1"/>
                </a:solidFill>
                <a:latin typeface="Carlito"/>
                <a:cs typeface="Carlito"/>
              </a:rPr>
              <a:t>maxOccurs</a:t>
            </a:r>
            <a:endParaRPr sz="19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  <p:sp>
        <p:nvSpPr>
          <p:cNvPr id="95252" name="Slide Number Placeholder 54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62569F8-10B4-483C-8A9D-7B7CBE18CDA2}" type="slidenum">
              <a:rPr lang="en-US" smtClean="0">
                <a:latin typeface="Arial" pitchFamily="34" charset="0"/>
              </a:rPr>
              <a:pPr/>
              <a:t>32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7" name="Footer Placeholder 3"/>
          <p:cNvSpPr txBox="1">
            <a:spLocks/>
          </p:cNvSpPr>
          <p:nvPr/>
        </p:nvSpPr>
        <p:spPr>
          <a:xfrm>
            <a:off x="457200" y="6324600"/>
            <a:ext cx="548005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b="1" kern="1200" cap="none" spc="60" baseline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Dr Shridevi.S, VIT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6738" y="252413"/>
            <a:ext cx="5249862" cy="627062"/>
          </a:xfrm>
        </p:spPr>
        <p:txBody>
          <a:bodyPr wrap="square"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4000" spc="-20" dirty="0"/>
              <a:t>Order</a:t>
            </a:r>
            <a:r>
              <a:rPr sz="4000" spc="-30" dirty="0"/>
              <a:t> </a:t>
            </a:r>
            <a:r>
              <a:rPr sz="4000" spc="-25" dirty="0"/>
              <a:t>Indicators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231775" y="822325"/>
            <a:ext cx="8335963" cy="3852863"/>
          </a:xfrm>
          <a:prstGeom prst="rect">
            <a:avLst/>
          </a:prstGeom>
        </p:spPr>
        <p:txBody>
          <a:bodyPr lIns="0" tIns="113030" rIns="0" bIns="0">
            <a:spAutoFit/>
          </a:bodyPr>
          <a:lstStyle/>
          <a:p>
            <a:pPr marL="355600" indent="-342900">
              <a:spcBef>
                <a:spcPts val="890"/>
              </a:spcBef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Carlito"/>
                <a:cs typeface="Carlito"/>
              </a:rPr>
              <a:t>Sequence</a:t>
            </a:r>
            <a:r>
              <a:rPr spc="15" dirty="0">
                <a:latin typeface="Carlito"/>
                <a:cs typeface="Carlito"/>
              </a:rPr>
              <a:t> </a:t>
            </a:r>
            <a:r>
              <a:rPr spc="-15" dirty="0">
                <a:latin typeface="Carlito"/>
                <a:cs typeface="Carlito"/>
              </a:rPr>
              <a:t>indicator</a:t>
            </a:r>
            <a:endParaRPr dirty="0">
              <a:latin typeface="Carlito"/>
              <a:cs typeface="Carlito"/>
            </a:endParaRPr>
          </a:p>
          <a:p>
            <a:pPr marL="756285" lvl="1" indent="-287020"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  <a:defRPr/>
            </a:pPr>
            <a:r>
              <a:rPr spc="-10" dirty="0">
                <a:latin typeface="Carlito"/>
                <a:cs typeface="Carlito"/>
              </a:rPr>
              <a:t>ensures that </a:t>
            </a:r>
            <a:r>
              <a:rPr spc="-5" dirty="0">
                <a:latin typeface="Carlito"/>
                <a:cs typeface="Carlito"/>
              </a:rPr>
              <a:t>all the sub </a:t>
            </a:r>
            <a:r>
              <a:rPr spc="-10" dirty="0">
                <a:latin typeface="Carlito"/>
                <a:cs typeface="Carlito"/>
              </a:rPr>
              <a:t>elements </a:t>
            </a:r>
            <a:r>
              <a:rPr spc="-15" dirty="0">
                <a:latin typeface="Carlito"/>
                <a:cs typeface="Carlito"/>
              </a:rPr>
              <a:t>are</a:t>
            </a:r>
            <a:r>
              <a:rPr spc="80" dirty="0">
                <a:latin typeface="Carlito"/>
                <a:cs typeface="Carlito"/>
              </a:rPr>
              <a:t> </a:t>
            </a:r>
            <a:r>
              <a:rPr spc="-15" dirty="0">
                <a:latin typeface="Carlito"/>
                <a:cs typeface="Carlito"/>
              </a:rPr>
              <a:t>defined</a:t>
            </a:r>
            <a:endParaRPr dirty="0">
              <a:latin typeface="Carlito"/>
              <a:cs typeface="Carlito"/>
            </a:endParaRPr>
          </a:p>
          <a:p>
            <a:pPr marL="756285" lvl="1" indent="-287020"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  <a:defRPr/>
            </a:pPr>
            <a:r>
              <a:rPr spc="-10" dirty="0">
                <a:latin typeface="Carlito"/>
                <a:cs typeface="Carlito"/>
              </a:rPr>
              <a:t>can </a:t>
            </a:r>
            <a:r>
              <a:rPr spc="-5" dirty="0">
                <a:latin typeface="Carlito"/>
                <a:cs typeface="Carlito"/>
              </a:rPr>
              <a:t>be </a:t>
            </a:r>
            <a:r>
              <a:rPr spc="-15" dirty="0">
                <a:latin typeface="Carlito"/>
                <a:cs typeface="Carlito"/>
              </a:rPr>
              <a:t>defined </a:t>
            </a:r>
            <a:r>
              <a:rPr spc="-5" dirty="0">
                <a:latin typeface="Carlito"/>
                <a:cs typeface="Carlito"/>
              </a:rPr>
              <a:t>in the </a:t>
            </a:r>
            <a:r>
              <a:rPr spc="-10" dirty="0">
                <a:latin typeface="Carlito"/>
                <a:cs typeface="Carlito"/>
              </a:rPr>
              <a:t>same </a:t>
            </a:r>
            <a:r>
              <a:rPr spc="-15" dirty="0">
                <a:latin typeface="Carlito"/>
                <a:cs typeface="Carlito"/>
              </a:rPr>
              <a:t>order </a:t>
            </a:r>
            <a:r>
              <a:rPr spc="-5" dirty="0">
                <a:latin typeface="Carlito"/>
                <a:cs typeface="Carlito"/>
              </a:rPr>
              <a:t>as </a:t>
            </a:r>
            <a:r>
              <a:rPr spc="-10" dirty="0">
                <a:latin typeface="Carlito"/>
                <a:cs typeface="Carlito"/>
              </a:rPr>
              <a:t>given </a:t>
            </a:r>
            <a:r>
              <a:rPr spc="-5" dirty="0">
                <a:latin typeface="Carlito"/>
                <a:cs typeface="Carlito"/>
              </a:rPr>
              <a:t>in the</a:t>
            </a:r>
            <a:r>
              <a:rPr spc="185" dirty="0">
                <a:latin typeface="Carlito"/>
                <a:cs typeface="Carlito"/>
              </a:rPr>
              <a:t> </a:t>
            </a:r>
            <a:r>
              <a:rPr spc="-15" dirty="0">
                <a:latin typeface="Carlito"/>
                <a:cs typeface="Carlito"/>
              </a:rPr>
              <a:t>XSD</a:t>
            </a:r>
            <a:endParaRPr dirty="0">
              <a:latin typeface="Carlito"/>
              <a:cs typeface="Carlito"/>
            </a:endParaRPr>
          </a:p>
          <a:p>
            <a:pPr marL="469900">
              <a:spcBef>
                <a:spcPts val="535"/>
              </a:spcBef>
              <a:defRPr/>
            </a:pPr>
            <a:r>
              <a:rPr spc="-10" dirty="0">
                <a:latin typeface="Carlito"/>
                <a:cs typeface="Carlito"/>
              </a:rPr>
              <a:t>&lt;xs:element</a:t>
            </a:r>
            <a:r>
              <a:rPr spc="25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name="employee"&gt;</a:t>
            </a:r>
            <a:endParaRPr dirty="0">
              <a:latin typeface="Carlito"/>
              <a:cs typeface="Carlito"/>
            </a:endParaRPr>
          </a:p>
          <a:p>
            <a:pPr marL="927100">
              <a:spcBef>
                <a:spcPts val="480"/>
              </a:spcBef>
              <a:defRPr/>
            </a:pPr>
            <a:r>
              <a:rPr spc="-15" dirty="0">
                <a:latin typeface="Carlito"/>
                <a:cs typeface="Carlito"/>
              </a:rPr>
              <a:t>&lt;xs:complexType&gt;</a:t>
            </a:r>
            <a:endParaRPr dirty="0">
              <a:latin typeface="Carlito"/>
              <a:cs typeface="Carlito"/>
            </a:endParaRPr>
          </a:p>
          <a:p>
            <a:pPr marL="1841500">
              <a:spcBef>
                <a:spcPts val="480"/>
              </a:spcBef>
              <a:defRPr/>
            </a:pPr>
            <a:r>
              <a:rPr spc="-5" dirty="0">
                <a:latin typeface="Carlito"/>
                <a:cs typeface="Carlito"/>
              </a:rPr>
              <a:t>&lt;xs:sequence&gt;</a:t>
            </a:r>
            <a:endParaRPr dirty="0">
              <a:latin typeface="Carlito"/>
              <a:cs typeface="Carlito"/>
            </a:endParaRPr>
          </a:p>
          <a:p>
            <a:pPr marL="2756535">
              <a:spcBef>
                <a:spcPts val="480"/>
              </a:spcBef>
              <a:defRPr/>
            </a:pPr>
            <a:r>
              <a:rPr spc="-10" dirty="0">
                <a:latin typeface="Carlito"/>
                <a:cs typeface="Carlito"/>
              </a:rPr>
              <a:t>&lt;xs:element </a:t>
            </a:r>
            <a:r>
              <a:rPr spc="-5" dirty="0">
                <a:latin typeface="Carlito"/>
                <a:cs typeface="Carlito"/>
              </a:rPr>
              <a:t>name="name"</a:t>
            </a:r>
            <a:r>
              <a:rPr spc="40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type="xs:string"/&gt;</a:t>
            </a:r>
            <a:endParaRPr dirty="0">
              <a:latin typeface="Carlito"/>
              <a:cs typeface="Carlito"/>
            </a:endParaRPr>
          </a:p>
          <a:p>
            <a:pPr marL="2756535">
              <a:spcBef>
                <a:spcPts val="480"/>
              </a:spcBef>
              <a:defRPr/>
            </a:pPr>
            <a:r>
              <a:rPr spc="-10" dirty="0">
                <a:latin typeface="Carlito"/>
                <a:cs typeface="Carlito"/>
              </a:rPr>
              <a:t>&lt;xs:element </a:t>
            </a:r>
            <a:r>
              <a:rPr spc="-5" dirty="0">
                <a:latin typeface="Carlito"/>
                <a:cs typeface="Carlito"/>
              </a:rPr>
              <a:t>name="age"</a:t>
            </a:r>
            <a:r>
              <a:rPr spc="25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type="xs:integer"/&gt;</a:t>
            </a:r>
            <a:endParaRPr dirty="0">
              <a:latin typeface="Carlito"/>
              <a:cs typeface="Carlito"/>
            </a:endParaRPr>
          </a:p>
          <a:p>
            <a:pPr marL="1841500">
              <a:spcBef>
                <a:spcPts val="480"/>
              </a:spcBef>
              <a:defRPr/>
            </a:pPr>
            <a:r>
              <a:rPr spc="-5" dirty="0">
                <a:latin typeface="Carlito"/>
                <a:cs typeface="Carlito"/>
              </a:rPr>
              <a:t>&lt;/xs:sequence&gt;</a:t>
            </a:r>
            <a:endParaRPr dirty="0">
              <a:latin typeface="Carlito"/>
              <a:cs typeface="Carlito"/>
            </a:endParaRPr>
          </a:p>
          <a:p>
            <a:pPr marL="927100">
              <a:spcBef>
                <a:spcPts val="480"/>
              </a:spcBef>
              <a:defRPr/>
            </a:pPr>
            <a:r>
              <a:rPr spc="-15" dirty="0">
                <a:latin typeface="Carlito"/>
                <a:cs typeface="Carlito"/>
              </a:rPr>
              <a:t>&lt;/xs:complexType&gt;</a:t>
            </a:r>
            <a:endParaRPr dirty="0">
              <a:latin typeface="Carlito"/>
              <a:cs typeface="Carlito"/>
            </a:endParaRPr>
          </a:p>
          <a:p>
            <a:pPr marL="469900">
              <a:spcBef>
                <a:spcPts val="484"/>
              </a:spcBef>
              <a:defRPr/>
            </a:pPr>
            <a:r>
              <a:rPr spc="-5" dirty="0">
                <a:latin typeface="Carlito"/>
                <a:cs typeface="Carlito"/>
              </a:rPr>
              <a:t>&lt;/xs:element&gt;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0" y="4675188"/>
            <a:ext cx="3676650" cy="84455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pc="-5" dirty="0">
                <a:latin typeface="Carlito"/>
                <a:cs typeface="Carlito"/>
              </a:rPr>
              <a:t>&lt;employee&gt;</a:t>
            </a:r>
            <a:endParaRPr dirty="0">
              <a:latin typeface="Carlito"/>
              <a:cs typeface="Carlito"/>
            </a:endParaRPr>
          </a:p>
          <a:p>
            <a:pPr marL="927100">
              <a:defRPr/>
            </a:pPr>
            <a:r>
              <a:rPr spc="-5" dirty="0">
                <a:latin typeface="Carlito"/>
                <a:cs typeface="Carlito"/>
              </a:rPr>
              <a:t>&lt;name&gt; </a:t>
            </a:r>
            <a:r>
              <a:rPr spc="-55" dirty="0">
                <a:latin typeface="Carlito"/>
                <a:cs typeface="Carlito"/>
              </a:rPr>
              <a:t>Tom</a:t>
            </a:r>
            <a:r>
              <a:rPr spc="-45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&lt;/name&gt;</a:t>
            </a:r>
            <a:endParaRPr dirty="0">
              <a:latin typeface="Carlito"/>
              <a:cs typeface="Carlito"/>
            </a:endParaRPr>
          </a:p>
          <a:p>
            <a:pPr marL="927100">
              <a:defRPr/>
            </a:pPr>
            <a:r>
              <a:rPr spc="-5" dirty="0">
                <a:latin typeface="Carlito"/>
                <a:cs typeface="Carlito"/>
              </a:rPr>
              <a:t>&lt;age&gt; </a:t>
            </a:r>
            <a:r>
              <a:rPr dirty="0">
                <a:latin typeface="Carlito"/>
                <a:cs typeface="Carlito"/>
              </a:rPr>
              <a:t>28</a:t>
            </a:r>
            <a:r>
              <a:rPr spc="-10" dirty="0">
                <a:latin typeface="Carlito"/>
                <a:cs typeface="Carlito"/>
              </a:rPr>
              <a:t> &lt;/age&gt;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 rot="10800000" flipV="1">
            <a:off x="609600" y="5548313"/>
            <a:ext cx="1447800" cy="288925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pc="-10" dirty="0">
                <a:latin typeface="Carlito"/>
                <a:cs typeface="Carlito"/>
              </a:rPr>
              <a:t>&lt;/employee&gt;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14900" y="4495800"/>
            <a:ext cx="3390900" cy="1120775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tabLst>
                <a:tab pos="2984500" algn="l"/>
              </a:tabLst>
              <a:defRPr/>
            </a:pPr>
            <a:r>
              <a:rPr spc="-5" dirty="0">
                <a:latin typeface="Carlito"/>
                <a:cs typeface="Carlito"/>
              </a:rPr>
              <a:t>&lt;</a:t>
            </a:r>
            <a:r>
              <a:rPr spc="5" dirty="0">
                <a:latin typeface="Carlito"/>
                <a:cs typeface="Carlito"/>
              </a:rPr>
              <a:t>e</a:t>
            </a:r>
            <a:r>
              <a:rPr dirty="0">
                <a:latin typeface="Carlito"/>
                <a:cs typeface="Carlito"/>
              </a:rPr>
              <a:t>mpl</a:t>
            </a:r>
            <a:r>
              <a:rPr spc="-15" dirty="0">
                <a:latin typeface="Carlito"/>
                <a:cs typeface="Carlito"/>
              </a:rPr>
              <a:t>o</a:t>
            </a:r>
            <a:r>
              <a:rPr spc="-25" dirty="0">
                <a:latin typeface="Carlito"/>
                <a:cs typeface="Carlito"/>
              </a:rPr>
              <a:t>y</a:t>
            </a:r>
            <a:r>
              <a:rPr dirty="0">
                <a:latin typeface="Carlito"/>
                <a:cs typeface="Carlito"/>
              </a:rPr>
              <a:t>e</a:t>
            </a:r>
            <a:r>
              <a:rPr spc="5" dirty="0">
                <a:latin typeface="Carlito"/>
                <a:cs typeface="Carlito"/>
              </a:rPr>
              <a:t>e</a:t>
            </a:r>
            <a:r>
              <a:rPr dirty="0">
                <a:latin typeface="Carlito"/>
                <a:cs typeface="Carlito"/>
              </a:rPr>
              <a:t>&gt;</a:t>
            </a:r>
            <a:r>
              <a:rPr lang="en-IN" dirty="0">
                <a:latin typeface="Carlito"/>
                <a:cs typeface="Carlito"/>
              </a:rPr>
              <a:t>              </a:t>
            </a:r>
            <a:r>
              <a:rPr b="1" dirty="0">
                <a:solidFill>
                  <a:srgbClr val="FF0000"/>
                </a:solidFill>
                <a:latin typeface="Carlito"/>
                <a:cs typeface="Carlito"/>
              </a:rPr>
              <a:t>Incor</a:t>
            </a:r>
            <a:r>
              <a:rPr b="1" spc="-30" dirty="0">
                <a:solidFill>
                  <a:srgbClr val="FF0000"/>
                </a:solidFill>
                <a:latin typeface="Carlito"/>
                <a:cs typeface="Carlito"/>
              </a:rPr>
              <a:t>r</a:t>
            </a:r>
            <a:r>
              <a:rPr b="1" dirty="0">
                <a:solidFill>
                  <a:srgbClr val="FF0000"/>
                </a:solidFill>
                <a:latin typeface="Carlito"/>
                <a:cs typeface="Carlito"/>
              </a:rPr>
              <a:t>e</a:t>
            </a:r>
            <a:r>
              <a:rPr b="1" spc="-5" dirty="0">
                <a:solidFill>
                  <a:srgbClr val="FF0000"/>
                </a:solidFill>
                <a:latin typeface="Carlito"/>
                <a:cs typeface="Carlito"/>
              </a:rPr>
              <a:t>ct</a:t>
            </a:r>
            <a:endParaRPr dirty="0">
              <a:latin typeface="Carlito"/>
              <a:cs typeface="Carlito"/>
            </a:endParaRPr>
          </a:p>
          <a:p>
            <a:pPr marL="927100">
              <a:defRPr/>
            </a:pPr>
            <a:r>
              <a:rPr spc="-5" dirty="0">
                <a:latin typeface="Carlito"/>
                <a:cs typeface="Carlito"/>
              </a:rPr>
              <a:t>&lt;age&gt; </a:t>
            </a:r>
            <a:r>
              <a:rPr dirty="0">
                <a:latin typeface="Carlito"/>
                <a:cs typeface="Carlito"/>
              </a:rPr>
              <a:t>28</a:t>
            </a:r>
            <a:r>
              <a:rPr spc="-5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&lt;/age&gt;</a:t>
            </a:r>
            <a:endParaRPr dirty="0">
              <a:latin typeface="Carlito"/>
              <a:cs typeface="Carlito"/>
            </a:endParaRPr>
          </a:p>
          <a:p>
            <a:pPr marL="927100">
              <a:defRPr/>
            </a:pPr>
            <a:r>
              <a:rPr spc="-5" dirty="0">
                <a:latin typeface="Carlito"/>
                <a:cs typeface="Carlito"/>
              </a:rPr>
              <a:t>&lt;name&gt; </a:t>
            </a:r>
            <a:r>
              <a:rPr spc="-55" dirty="0">
                <a:latin typeface="Carlito"/>
                <a:cs typeface="Carlito"/>
              </a:rPr>
              <a:t>Tom</a:t>
            </a:r>
            <a:r>
              <a:rPr spc="-10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&lt;/name&gt;</a:t>
            </a:r>
            <a:endParaRPr dirty="0">
              <a:latin typeface="Carlito"/>
              <a:cs typeface="Carlito"/>
            </a:endParaRPr>
          </a:p>
          <a:p>
            <a:pPr marL="12700">
              <a:defRPr/>
            </a:pPr>
            <a:r>
              <a:rPr spc="-10" dirty="0">
                <a:latin typeface="Carlito"/>
                <a:cs typeface="Carlito"/>
              </a:rPr>
              <a:t>&lt;/employee&gt;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81400" y="5459413"/>
            <a:ext cx="990600" cy="288925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b="1" spc="-5" dirty="0">
                <a:solidFill>
                  <a:srgbClr val="FF0000"/>
                </a:solidFill>
                <a:latin typeface="Carlito"/>
                <a:cs typeface="Carlito"/>
              </a:rPr>
              <a:t>Cor</a:t>
            </a:r>
            <a:r>
              <a:rPr b="1" spc="-35" dirty="0">
                <a:solidFill>
                  <a:srgbClr val="FF0000"/>
                </a:solidFill>
                <a:latin typeface="Carlito"/>
                <a:cs typeface="Carlito"/>
              </a:rPr>
              <a:t>r</a:t>
            </a:r>
            <a:r>
              <a:rPr b="1" dirty="0">
                <a:solidFill>
                  <a:srgbClr val="FF0000"/>
                </a:solidFill>
                <a:latin typeface="Carlito"/>
                <a:cs typeface="Carlito"/>
              </a:rPr>
              <a:t>e</a:t>
            </a:r>
            <a:r>
              <a:rPr b="1" spc="-5" dirty="0">
                <a:solidFill>
                  <a:srgbClr val="FF0000"/>
                </a:solidFill>
                <a:latin typeface="Carlito"/>
                <a:cs typeface="Carlito"/>
              </a:rPr>
              <a:t>ct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96265" name="Slide Number Placeholder 8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03400C5-7016-430E-89A5-E3C5994E8499}" type="slidenum">
              <a:rPr lang="en-US" smtClean="0">
                <a:latin typeface="Arial" pitchFamily="34" charset="0"/>
              </a:rPr>
              <a:pPr/>
              <a:t>33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0" name="Footer Placeholder 3"/>
          <p:cNvSpPr txBox="1">
            <a:spLocks/>
          </p:cNvSpPr>
          <p:nvPr/>
        </p:nvSpPr>
        <p:spPr>
          <a:xfrm>
            <a:off x="457200" y="6324600"/>
            <a:ext cx="548005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b="1" kern="1200" cap="none" spc="60" baseline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Dr Shridevi.S, VIT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800" y="228600"/>
            <a:ext cx="2433638" cy="566738"/>
          </a:xfrm>
        </p:spPr>
        <p:txBody>
          <a:bodyPr wrap="square" lIns="0" tIns="13335" rIns="0" bIns="0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spc="-15" dirty="0"/>
              <a:t>Contd..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775" y="838200"/>
            <a:ext cx="7524750" cy="375285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355600" indent="-342900"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2400" dirty="0">
                <a:latin typeface="Carlito"/>
                <a:cs typeface="Carlito"/>
              </a:rPr>
              <a:t>All</a:t>
            </a:r>
            <a:r>
              <a:rPr sz="2400" spc="-15" dirty="0">
                <a:latin typeface="Carlito"/>
                <a:cs typeface="Carlito"/>
              </a:rPr>
              <a:t> indicator</a:t>
            </a:r>
            <a:endParaRPr sz="2400" dirty="0">
              <a:latin typeface="Carlito"/>
              <a:cs typeface="Carlito"/>
            </a:endParaRPr>
          </a:p>
          <a:p>
            <a:pPr marL="756285" lvl="1" indent="-287020">
              <a:spcBef>
                <a:spcPts val="15"/>
              </a:spcBef>
              <a:buFont typeface="Arial"/>
              <a:buChar char="–"/>
              <a:tabLst>
                <a:tab pos="756920" algn="l"/>
              </a:tabLst>
              <a:defRPr/>
            </a:pPr>
            <a:r>
              <a:rPr sz="2400" spc="-5" dirty="0">
                <a:latin typeface="Carlito"/>
                <a:cs typeface="Carlito"/>
              </a:rPr>
              <a:t>ensures that </a:t>
            </a:r>
            <a:r>
              <a:rPr sz="2400" dirty="0">
                <a:latin typeface="Carlito"/>
                <a:cs typeface="Carlito"/>
              </a:rPr>
              <a:t>all the </a:t>
            </a:r>
            <a:r>
              <a:rPr sz="2400" spc="-5" dirty="0">
                <a:latin typeface="Carlito"/>
                <a:cs typeface="Carlito"/>
              </a:rPr>
              <a:t>sub elements </a:t>
            </a:r>
            <a:r>
              <a:rPr sz="2400" spc="-10" dirty="0">
                <a:latin typeface="Carlito"/>
                <a:cs typeface="Carlito"/>
              </a:rPr>
              <a:t>are</a:t>
            </a:r>
            <a:r>
              <a:rPr sz="2400" spc="-12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defined</a:t>
            </a:r>
            <a:endParaRPr sz="2400" dirty="0">
              <a:latin typeface="Carlito"/>
              <a:cs typeface="Carlito"/>
            </a:endParaRPr>
          </a:p>
          <a:p>
            <a:pPr marL="756285" lvl="1" indent="-287020">
              <a:buFont typeface="Arial"/>
              <a:buChar char="–"/>
              <a:tabLst>
                <a:tab pos="756920" algn="l"/>
              </a:tabLst>
              <a:defRPr/>
            </a:pPr>
            <a:r>
              <a:rPr sz="2400" spc="-10" dirty="0">
                <a:latin typeface="Carlito"/>
                <a:cs typeface="Carlito"/>
              </a:rPr>
              <a:t>can </a:t>
            </a:r>
            <a:r>
              <a:rPr sz="2400" spc="-5" dirty="0">
                <a:latin typeface="Carlito"/>
                <a:cs typeface="Carlito"/>
              </a:rPr>
              <a:t>be </a:t>
            </a:r>
            <a:r>
              <a:rPr sz="2400" spc="-10" dirty="0">
                <a:latin typeface="Carlito"/>
                <a:cs typeface="Carlito"/>
              </a:rPr>
              <a:t>defined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15" dirty="0">
                <a:latin typeface="Carlito"/>
                <a:cs typeface="Carlito"/>
              </a:rPr>
              <a:t>any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order</a:t>
            </a:r>
            <a:endParaRPr sz="2400" dirty="0">
              <a:latin typeface="Carlito"/>
              <a:cs typeface="Carlito"/>
            </a:endParaRPr>
          </a:p>
          <a:p>
            <a:pPr marL="469900">
              <a:spcBef>
                <a:spcPts val="30"/>
              </a:spcBef>
              <a:defRPr/>
            </a:pPr>
            <a:r>
              <a:rPr sz="1900" spc="-10" dirty="0">
                <a:latin typeface="Carlito"/>
                <a:cs typeface="Carlito"/>
              </a:rPr>
              <a:t>&lt;xs:element</a:t>
            </a:r>
            <a:r>
              <a:rPr sz="1900" spc="30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name="employee"&gt;</a:t>
            </a:r>
            <a:endParaRPr sz="1900" dirty="0">
              <a:latin typeface="Carlito"/>
              <a:cs typeface="Carlito"/>
            </a:endParaRPr>
          </a:p>
          <a:p>
            <a:pPr marL="927100">
              <a:defRPr/>
            </a:pPr>
            <a:r>
              <a:rPr sz="1900" spc="-15" dirty="0">
                <a:latin typeface="Carlito"/>
                <a:cs typeface="Carlito"/>
              </a:rPr>
              <a:t>&lt;xs:complexType&gt;</a:t>
            </a:r>
            <a:endParaRPr sz="1900" dirty="0">
              <a:latin typeface="Carlito"/>
              <a:cs typeface="Carlito"/>
            </a:endParaRPr>
          </a:p>
          <a:p>
            <a:pPr marL="1841500">
              <a:defRPr/>
            </a:pPr>
            <a:r>
              <a:rPr sz="1900" spc="-10" dirty="0">
                <a:latin typeface="Carlito"/>
                <a:cs typeface="Carlito"/>
              </a:rPr>
              <a:t>&lt;xs:all&gt;</a:t>
            </a:r>
            <a:endParaRPr sz="1900" dirty="0">
              <a:latin typeface="Carlito"/>
              <a:cs typeface="Carlito"/>
            </a:endParaRPr>
          </a:p>
          <a:p>
            <a:pPr marL="2756535">
              <a:defRPr/>
            </a:pPr>
            <a:r>
              <a:rPr sz="1900" spc="-10" dirty="0">
                <a:latin typeface="Carlito"/>
                <a:cs typeface="Carlito"/>
              </a:rPr>
              <a:t>&lt;xs:element </a:t>
            </a:r>
            <a:r>
              <a:rPr sz="1900" spc="-5" dirty="0">
                <a:latin typeface="Carlito"/>
                <a:cs typeface="Carlito"/>
              </a:rPr>
              <a:t>name="name"</a:t>
            </a:r>
            <a:r>
              <a:rPr sz="1900" spc="90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type="xs:string"/&gt;</a:t>
            </a:r>
            <a:endParaRPr sz="1900" dirty="0">
              <a:latin typeface="Carlito"/>
              <a:cs typeface="Carlito"/>
            </a:endParaRPr>
          </a:p>
          <a:p>
            <a:pPr marL="2756535">
              <a:defRPr/>
            </a:pPr>
            <a:r>
              <a:rPr sz="1900" spc="-10" dirty="0">
                <a:latin typeface="Carlito"/>
                <a:cs typeface="Carlito"/>
              </a:rPr>
              <a:t>&lt;xs:element </a:t>
            </a:r>
            <a:r>
              <a:rPr sz="1900" spc="-5" dirty="0">
                <a:latin typeface="Carlito"/>
                <a:cs typeface="Carlito"/>
              </a:rPr>
              <a:t>name="age"</a:t>
            </a:r>
            <a:r>
              <a:rPr sz="1900" spc="60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type="xs:integer"/&gt;</a:t>
            </a:r>
            <a:endParaRPr sz="1900" dirty="0">
              <a:latin typeface="Carlito"/>
              <a:cs typeface="Carlito"/>
            </a:endParaRPr>
          </a:p>
          <a:p>
            <a:pPr marL="1841500">
              <a:defRPr/>
            </a:pPr>
            <a:r>
              <a:rPr sz="1900" spc="-10" dirty="0">
                <a:latin typeface="Carlito"/>
                <a:cs typeface="Carlito"/>
              </a:rPr>
              <a:t>&lt;/xs:all&gt;</a:t>
            </a:r>
            <a:endParaRPr sz="1900" dirty="0">
              <a:latin typeface="Carlito"/>
              <a:cs typeface="Carlito"/>
            </a:endParaRPr>
          </a:p>
          <a:p>
            <a:pPr marL="927100">
              <a:spcBef>
                <a:spcPts val="5"/>
              </a:spcBef>
              <a:defRPr/>
            </a:pPr>
            <a:r>
              <a:rPr sz="1900" spc="-15" dirty="0">
                <a:latin typeface="Carlito"/>
                <a:cs typeface="Carlito"/>
              </a:rPr>
              <a:t>&lt;/xs:complexType&gt;</a:t>
            </a:r>
            <a:endParaRPr sz="1900" dirty="0">
              <a:latin typeface="Carlito"/>
              <a:cs typeface="Carlito"/>
            </a:endParaRPr>
          </a:p>
          <a:p>
            <a:pPr marL="469900">
              <a:defRPr/>
            </a:pPr>
            <a:r>
              <a:rPr sz="1900" spc="-10" dirty="0">
                <a:latin typeface="Carlito"/>
                <a:cs typeface="Carlito"/>
              </a:rPr>
              <a:t>&lt;/xs:element&gt;</a:t>
            </a:r>
            <a:endParaRPr sz="19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5175" y="4529138"/>
            <a:ext cx="3422650" cy="148748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pc="-5" dirty="0">
                <a:latin typeface="Carlito"/>
                <a:cs typeface="Carlito"/>
              </a:rPr>
              <a:t>&lt;employee&gt;</a:t>
            </a:r>
            <a:endParaRPr dirty="0">
              <a:latin typeface="Carlito"/>
              <a:cs typeface="Carlito"/>
            </a:endParaRPr>
          </a:p>
          <a:p>
            <a:pPr marL="927100">
              <a:defRPr/>
            </a:pPr>
            <a:r>
              <a:rPr spc="-5" dirty="0">
                <a:latin typeface="Carlito"/>
                <a:cs typeface="Carlito"/>
              </a:rPr>
              <a:t>&lt;age&gt; </a:t>
            </a:r>
            <a:r>
              <a:rPr dirty="0">
                <a:latin typeface="Carlito"/>
                <a:cs typeface="Carlito"/>
              </a:rPr>
              <a:t>28</a:t>
            </a:r>
            <a:r>
              <a:rPr spc="-5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&lt;/age&gt;</a:t>
            </a:r>
            <a:endParaRPr dirty="0">
              <a:latin typeface="Carlito"/>
              <a:cs typeface="Carlito"/>
            </a:endParaRPr>
          </a:p>
          <a:p>
            <a:pPr marL="927100">
              <a:defRPr/>
            </a:pPr>
            <a:r>
              <a:rPr spc="-5" dirty="0">
                <a:latin typeface="Carlito"/>
                <a:cs typeface="Carlito"/>
              </a:rPr>
              <a:t>&lt;name&gt; </a:t>
            </a:r>
            <a:r>
              <a:rPr spc="-55" dirty="0">
                <a:latin typeface="Carlito"/>
                <a:cs typeface="Carlito"/>
              </a:rPr>
              <a:t>Tom</a:t>
            </a:r>
            <a:r>
              <a:rPr spc="-45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&lt;/name&gt;</a:t>
            </a:r>
            <a:endParaRPr dirty="0">
              <a:latin typeface="Carlito"/>
              <a:cs typeface="Carlito"/>
            </a:endParaRPr>
          </a:p>
          <a:p>
            <a:pPr marL="12700">
              <a:defRPr/>
            </a:pPr>
            <a:r>
              <a:rPr spc="-10" dirty="0">
                <a:latin typeface="Carlito"/>
                <a:cs typeface="Carlito"/>
              </a:rPr>
              <a:t>&lt;/employee&gt;</a:t>
            </a:r>
            <a:endParaRPr dirty="0">
              <a:latin typeface="Carlito"/>
              <a:cs typeface="Carlito"/>
            </a:endParaRPr>
          </a:p>
          <a:p>
            <a:pPr marL="2290445">
              <a:spcBef>
                <a:spcPts val="705"/>
              </a:spcBef>
              <a:defRPr/>
            </a:pPr>
            <a:r>
              <a:rPr b="1" spc="-10" dirty="0" err="1">
                <a:solidFill>
                  <a:srgbClr val="FF0000"/>
                </a:solidFill>
                <a:latin typeface="Carlito"/>
                <a:cs typeface="Carlito"/>
              </a:rPr>
              <a:t>Correc</a:t>
            </a:r>
            <a:r>
              <a:rPr lang="en-IN" b="1" spc="-10" dirty="0">
                <a:solidFill>
                  <a:srgbClr val="FF0000"/>
                </a:solidFill>
                <a:latin typeface="Carlito"/>
                <a:cs typeface="Carlito"/>
              </a:rPr>
              <a:t>t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22775" y="4529138"/>
            <a:ext cx="3228975" cy="1120775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pc="-5" dirty="0">
                <a:latin typeface="Carlito"/>
                <a:cs typeface="Carlito"/>
              </a:rPr>
              <a:t>&lt;employee&gt;</a:t>
            </a:r>
            <a:endParaRPr dirty="0">
              <a:latin typeface="Carlito"/>
              <a:cs typeface="Carlito"/>
            </a:endParaRPr>
          </a:p>
          <a:p>
            <a:pPr marL="927100">
              <a:defRPr/>
            </a:pPr>
            <a:r>
              <a:rPr spc="-5" dirty="0">
                <a:latin typeface="Carlito"/>
                <a:cs typeface="Carlito"/>
              </a:rPr>
              <a:t>&lt;name&gt; </a:t>
            </a:r>
            <a:r>
              <a:rPr spc="-55" dirty="0">
                <a:latin typeface="Carlito"/>
                <a:cs typeface="Carlito"/>
              </a:rPr>
              <a:t>Tom</a:t>
            </a:r>
            <a:r>
              <a:rPr spc="-60" dirty="0">
                <a:latin typeface="Carlito"/>
                <a:cs typeface="Carlito"/>
              </a:rPr>
              <a:t> </a:t>
            </a:r>
            <a:r>
              <a:rPr dirty="0">
                <a:latin typeface="Carlito"/>
                <a:cs typeface="Carlito"/>
              </a:rPr>
              <a:t>&lt;/name&gt;</a:t>
            </a:r>
          </a:p>
          <a:p>
            <a:pPr marL="927100">
              <a:defRPr/>
            </a:pPr>
            <a:r>
              <a:rPr spc="-5" dirty="0">
                <a:latin typeface="Carlito"/>
                <a:cs typeface="Carlito"/>
              </a:rPr>
              <a:t>&lt;age&gt; </a:t>
            </a:r>
            <a:r>
              <a:rPr dirty="0">
                <a:latin typeface="Carlito"/>
                <a:cs typeface="Carlito"/>
              </a:rPr>
              <a:t>28</a:t>
            </a:r>
            <a:r>
              <a:rPr spc="-5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&lt;/age&gt;</a:t>
            </a:r>
            <a:endParaRPr dirty="0">
              <a:latin typeface="Carlito"/>
              <a:cs typeface="Carlito"/>
            </a:endParaRPr>
          </a:p>
          <a:p>
            <a:pPr marL="12700">
              <a:defRPr/>
            </a:pPr>
            <a:r>
              <a:rPr spc="-10" dirty="0">
                <a:latin typeface="Carlito"/>
                <a:cs typeface="Carlito"/>
              </a:rPr>
              <a:t>&lt;/employee&gt;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51750" y="5089525"/>
            <a:ext cx="1111250" cy="290513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b="1" spc="-5" dirty="0">
                <a:solidFill>
                  <a:srgbClr val="FF0000"/>
                </a:solidFill>
                <a:latin typeface="Carlito"/>
                <a:cs typeface="Carlito"/>
              </a:rPr>
              <a:t>Cor</a:t>
            </a:r>
            <a:r>
              <a:rPr b="1" spc="-35" dirty="0">
                <a:solidFill>
                  <a:srgbClr val="FF0000"/>
                </a:solidFill>
                <a:latin typeface="Carlito"/>
                <a:cs typeface="Carlito"/>
              </a:rPr>
              <a:t>r</a:t>
            </a:r>
            <a:r>
              <a:rPr b="1" dirty="0">
                <a:solidFill>
                  <a:srgbClr val="FF0000"/>
                </a:solidFill>
                <a:latin typeface="Carlito"/>
                <a:cs typeface="Carlito"/>
              </a:rPr>
              <a:t>e</a:t>
            </a:r>
            <a:r>
              <a:rPr b="1" spc="-5" dirty="0">
                <a:solidFill>
                  <a:srgbClr val="FF0000"/>
                </a:solidFill>
                <a:latin typeface="Carlito"/>
                <a:cs typeface="Carlito"/>
              </a:rPr>
              <a:t>ct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97288" name="Slide Number Placeholder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C556816-9911-42C3-99AF-3136CD1EB0A7}" type="slidenum">
              <a:rPr lang="en-US" smtClean="0">
                <a:latin typeface="Arial" pitchFamily="34" charset="0"/>
              </a:rPr>
              <a:pPr/>
              <a:t>34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457200" y="6324600"/>
            <a:ext cx="548005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b="1" kern="1200" cap="none" spc="60" baseline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Dr Shridevi.S, VIT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0400" y="195263"/>
            <a:ext cx="2438400" cy="566737"/>
          </a:xfrm>
        </p:spPr>
        <p:txBody>
          <a:bodyPr wrap="square" lIns="0" tIns="13335" rIns="0" bIns="0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spc="-15" dirty="0"/>
              <a:t>Contd..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7375" y="685800"/>
            <a:ext cx="7813675" cy="3875088"/>
          </a:xfrm>
          <a:prstGeom prst="rect">
            <a:avLst/>
          </a:prstGeom>
        </p:spPr>
        <p:txBody>
          <a:bodyPr lIns="0" tIns="60960" rIns="0" bIns="0">
            <a:spAutoFit/>
          </a:bodyPr>
          <a:lstStyle/>
          <a:p>
            <a:pPr marL="355600" indent="-342900">
              <a:spcBef>
                <a:spcPts val="475"/>
              </a:spcBef>
              <a:buFont typeface="Arial" pitchFamily="34" charset="0"/>
              <a:buChar char="•"/>
              <a:tabLst>
                <a:tab pos="354013" algn="l"/>
                <a:tab pos="355600" algn="l"/>
              </a:tabLst>
            </a:pPr>
            <a:r>
              <a:rPr lang="en-US" sz="3000">
                <a:latin typeface="Carlito"/>
                <a:ea typeface="Carlito"/>
                <a:cs typeface="Carlito"/>
              </a:rPr>
              <a:t>Choice indicator</a:t>
            </a:r>
          </a:p>
          <a:p>
            <a:pPr marL="355600" indent="-342900">
              <a:lnSpc>
                <a:spcPts val="2813"/>
              </a:lnSpc>
              <a:spcBef>
                <a:spcPts val="700"/>
              </a:spcBef>
              <a:tabLst>
                <a:tab pos="354013" algn="l"/>
                <a:tab pos="355600" algn="l"/>
              </a:tabLst>
            </a:pPr>
            <a:r>
              <a:rPr lang="en-US" sz="2600">
                <a:cs typeface="Arial" pitchFamily="34" charset="0"/>
              </a:rPr>
              <a:t>– </a:t>
            </a:r>
            <a:r>
              <a:rPr lang="en-US" sz="2600">
                <a:latin typeface="Carlito"/>
                <a:ea typeface="Carlito"/>
                <a:cs typeface="Carlito"/>
              </a:rPr>
              <a:t>defines that either one of the child element must occur  within the element</a:t>
            </a:r>
          </a:p>
          <a:p>
            <a:pPr marL="355600" indent="-342900">
              <a:spcBef>
                <a:spcPts val="225"/>
              </a:spcBef>
              <a:tabLst>
                <a:tab pos="354013" algn="l"/>
                <a:tab pos="355600" algn="l"/>
              </a:tabLst>
            </a:pPr>
            <a:r>
              <a:rPr lang="en-US" sz="1900">
                <a:latin typeface="Carlito"/>
                <a:ea typeface="Carlito"/>
                <a:cs typeface="Carlito"/>
              </a:rPr>
              <a:t>&lt;xs:element name="employee"&gt;</a:t>
            </a:r>
          </a:p>
          <a:p>
            <a:pPr marL="355600" indent="-342900">
              <a:spcBef>
                <a:spcPts val="225"/>
              </a:spcBef>
              <a:tabLst>
                <a:tab pos="354013" algn="l"/>
                <a:tab pos="355600" algn="l"/>
              </a:tabLst>
            </a:pPr>
            <a:r>
              <a:rPr lang="en-US" sz="1900">
                <a:latin typeface="Carlito"/>
                <a:ea typeface="Carlito"/>
                <a:cs typeface="Carlito"/>
              </a:rPr>
              <a:t>&lt;xs:complexType&gt;</a:t>
            </a:r>
          </a:p>
          <a:p>
            <a:pPr marL="355600" indent="-342900">
              <a:spcBef>
                <a:spcPts val="225"/>
              </a:spcBef>
              <a:tabLst>
                <a:tab pos="354013" algn="l"/>
                <a:tab pos="355600" algn="l"/>
              </a:tabLst>
            </a:pPr>
            <a:r>
              <a:rPr lang="en-US" sz="1900">
                <a:latin typeface="Carlito"/>
                <a:ea typeface="Carlito"/>
                <a:cs typeface="Carlito"/>
              </a:rPr>
              <a:t>&lt;xs:choice&gt;</a:t>
            </a:r>
          </a:p>
          <a:p>
            <a:pPr marL="355600" indent="-342900">
              <a:spcBef>
                <a:spcPts val="225"/>
              </a:spcBef>
              <a:tabLst>
                <a:tab pos="354013" algn="l"/>
                <a:tab pos="355600" algn="l"/>
              </a:tabLst>
            </a:pPr>
            <a:r>
              <a:rPr lang="en-US" sz="1900">
                <a:latin typeface="Carlito"/>
                <a:ea typeface="Carlito"/>
                <a:cs typeface="Carlito"/>
              </a:rPr>
              <a:t>&lt;xs:element name="name" type="xs:string"/&gt;</a:t>
            </a:r>
          </a:p>
          <a:p>
            <a:pPr marL="355600" indent="-342900">
              <a:spcBef>
                <a:spcPts val="225"/>
              </a:spcBef>
              <a:tabLst>
                <a:tab pos="354013" algn="l"/>
                <a:tab pos="355600" algn="l"/>
              </a:tabLst>
            </a:pPr>
            <a:r>
              <a:rPr lang="en-US" sz="1900">
                <a:latin typeface="Carlito"/>
                <a:ea typeface="Carlito"/>
                <a:cs typeface="Carlito"/>
              </a:rPr>
              <a:t>&lt;xs:element name="age" type="xs:integer"/&gt;</a:t>
            </a:r>
          </a:p>
          <a:p>
            <a:pPr marL="355600" indent="-342900">
              <a:spcBef>
                <a:spcPts val="225"/>
              </a:spcBef>
              <a:tabLst>
                <a:tab pos="354013" algn="l"/>
                <a:tab pos="355600" algn="l"/>
              </a:tabLst>
            </a:pPr>
            <a:r>
              <a:rPr lang="en-US" sz="1900">
                <a:latin typeface="Carlito"/>
                <a:ea typeface="Carlito"/>
                <a:cs typeface="Carlito"/>
              </a:rPr>
              <a:t>&lt;/xs:choice&gt;</a:t>
            </a:r>
          </a:p>
          <a:p>
            <a:pPr marL="355600" indent="-342900">
              <a:spcBef>
                <a:spcPts val="225"/>
              </a:spcBef>
              <a:tabLst>
                <a:tab pos="354013" algn="l"/>
                <a:tab pos="355600" algn="l"/>
              </a:tabLst>
            </a:pPr>
            <a:r>
              <a:rPr lang="en-US" sz="1900">
                <a:latin typeface="Carlito"/>
                <a:ea typeface="Carlito"/>
                <a:cs typeface="Carlito"/>
              </a:rPr>
              <a:t>&lt;/xs:complexType&gt;</a:t>
            </a:r>
          </a:p>
          <a:p>
            <a:pPr marL="355600" indent="-342900">
              <a:spcBef>
                <a:spcPts val="225"/>
              </a:spcBef>
              <a:tabLst>
                <a:tab pos="354013" algn="l"/>
                <a:tab pos="355600" algn="l"/>
              </a:tabLst>
            </a:pPr>
            <a:r>
              <a:rPr lang="en-US" sz="1900">
                <a:latin typeface="Carlito"/>
                <a:ea typeface="Carlito"/>
                <a:cs typeface="Carlito"/>
              </a:rPr>
              <a:t>&lt;/xs:element&gt;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7375" y="4648200"/>
            <a:ext cx="2003425" cy="996950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1600" spc="-10" dirty="0">
                <a:latin typeface="Carlito"/>
                <a:cs typeface="Carlito"/>
              </a:rPr>
              <a:t>&lt;employee&gt;</a:t>
            </a:r>
            <a:endParaRPr sz="1600" dirty="0">
              <a:latin typeface="Carlito"/>
              <a:cs typeface="Carlito"/>
            </a:endParaRPr>
          </a:p>
          <a:p>
            <a:pPr marL="927100">
              <a:defRPr/>
            </a:pPr>
            <a:r>
              <a:rPr sz="1600" spc="-5" dirty="0">
                <a:latin typeface="Carlito"/>
                <a:cs typeface="Carlito"/>
              </a:rPr>
              <a:t>&lt;age&gt; 28</a:t>
            </a:r>
            <a:r>
              <a:rPr sz="1600" spc="-6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&lt;/age&gt;</a:t>
            </a:r>
            <a:endParaRPr sz="1600" dirty="0">
              <a:latin typeface="Carlito"/>
              <a:cs typeface="Carlito"/>
            </a:endParaRPr>
          </a:p>
          <a:p>
            <a:pPr marL="12700">
              <a:defRPr/>
            </a:pPr>
            <a:r>
              <a:rPr sz="1600" spc="-15" dirty="0">
                <a:latin typeface="Carlito"/>
                <a:cs typeface="Carlito"/>
              </a:rPr>
              <a:t>&lt;/employee&gt;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51175" y="4778375"/>
            <a:ext cx="2587625" cy="996950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1600" spc="-10" dirty="0">
                <a:latin typeface="Carlito"/>
                <a:cs typeface="Carlito"/>
              </a:rPr>
              <a:t>&lt;employee&gt;</a:t>
            </a:r>
            <a:endParaRPr sz="1600" dirty="0">
              <a:latin typeface="Carlito"/>
              <a:cs typeface="Carlito"/>
            </a:endParaRPr>
          </a:p>
          <a:p>
            <a:pPr marL="927100">
              <a:defRPr/>
            </a:pPr>
            <a:r>
              <a:rPr sz="1600" spc="-10" dirty="0">
                <a:latin typeface="Carlito"/>
                <a:cs typeface="Carlito"/>
              </a:rPr>
              <a:t>&lt;name&gt; </a:t>
            </a:r>
            <a:r>
              <a:rPr sz="1600" spc="-55" dirty="0">
                <a:latin typeface="Carlito"/>
                <a:cs typeface="Carlito"/>
              </a:rPr>
              <a:t>Tom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&lt;/name&gt;</a:t>
            </a:r>
            <a:endParaRPr sz="1600" dirty="0">
              <a:latin typeface="Carlito"/>
              <a:cs typeface="Carlito"/>
            </a:endParaRPr>
          </a:p>
          <a:p>
            <a:pPr marL="12700">
              <a:defRPr/>
            </a:pPr>
            <a:r>
              <a:rPr sz="1600" spc="-15" dirty="0">
                <a:latin typeface="Carlito"/>
                <a:cs typeface="Carlito"/>
              </a:rPr>
              <a:t>&lt;/employee&gt;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2163" y="5751513"/>
            <a:ext cx="868362" cy="288925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b="1" spc="-10" dirty="0">
                <a:solidFill>
                  <a:srgbClr val="FF0000"/>
                </a:solidFill>
                <a:latin typeface="Carlito"/>
                <a:cs typeface="Carlito"/>
              </a:rPr>
              <a:t>Correct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36975" y="5522913"/>
            <a:ext cx="1673225" cy="581025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endParaRPr lang="en-IN" b="1" spc="-10" dirty="0">
              <a:solidFill>
                <a:srgbClr val="FF0000"/>
              </a:solidFill>
              <a:latin typeface="Carlito"/>
              <a:cs typeface="Carlito"/>
            </a:endParaRPr>
          </a:p>
          <a:p>
            <a:pPr marL="12700">
              <a:spcBef>
                <a:spcPts val="100"/>
              </a:spcBef>
              <a:defRPr/>
            </a:pPr>
            <a:r>
              <a:rPr b="1" spc="-10" dirty="0">
                <a:solidFill>
                  <a:srgbClr val="FF0000"/>
                </a:solidFill>
                <a:latin typeface="Carlito"/>
                <a:cs typeface="Carlito"/>
              </a:rPr>
              <a:t>Correct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95988" y="4191000"/>
            <a:ext cx="2233612" cy="1489075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1600" spc="-10" dirty="0">
                <a:latin typeface="Carlito"/>
                <a:cs typeface="Carlito"/>
              </a:rPr>
              <a:t>&lt;employee&gt;</a:t>
            </a:r>
            <a:endParaRPr sz="1600" dirty="0">
              <a:latin typeface="Carlito"/>
              <a:cs typeface="Carlito"/>
            </a:endParaRPr>
          </a:p>
          <a:p>
            <a:pPr marL="926465">
              <a:defRPr/>
            </a:pPr>
            <a:r>
              <a:rPr sz="1600" spc="-10" dirty="0">
                <a:latin typeface="Carlito"/>
                <a:cs typeface="Carlito"/>
              </a:rPr>
              <a:t>&lt;name&gt; </a:t>
            </a:r>
            <a:r>
              <a:rPr sz="1600" spc="-55" dirty="0">
                <a:latin typeface="Carlito"/>
                <a:cs typeface="Carlito"/>
              </a:rPr>
              <a:t>Tom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&lt;/name&gt;</a:t>
            </a:r>
            <a:endParaRPr sz="1600" dirty="0">
              <a:latin typeface="Carlito"/>
              <a:cs typeface="Carlito"/>
            </a:endParaRPr>
          </a:p>
          <a:p>
            <a:pPr marL="926465">
              <a:defRPr/>
            </a:pPr>
            <a:r>
              <a:rPr sz="1600" spc="-10" dirty="0">
                <a:latin typeface="Carlito"/>
                <a:cs typeface="Carlito"/>
              </a:rPr>
              <a:t>&lt;age&gt; </a:t>
            </a:r>
            <a:r>
              <a:rPr sz="1600" spc="-5" dirty="0">
                <a:latin typeface="Carlito"/>
                <a:cs typeface="Carlito"/>
              </a:rPr>
              <a:t>28</a:t>
            </a:r>
            <a:r>
              <a:rPr sz="1600" spc="15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&lt;/age&gt;</a:t>
            </a:r>
            <a:endParaRPr sz="1600" dirty="0">
              <a:latin typeface="Carlito"/>
              <a:cs typeface="Carlito"/>
            </a:endParaRPr>
          </a:p>
          <a:p>
            <a:pPr marL="12700">
              <a:defRPr/>
            </a:pPr>
            <a:r>
              <a:rPr sz="1600" spc="-15" dirty="0">
                <a:latin typeface="Carlito"/>
                <a:cs typeface="Carlito"/>
              </a:rPr>
              <a:t>&lt;/employee&gt;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51488" y="5775325"/>
            <a:ext cx="1387475" cy="290513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b="1" dirty="0">
                <a:solidFill>
                  <a:srgbClr val="FF0000"/>
                </a:solidFill>
                <a:latin typeface="Carlito"/>
                <a:cs typeface="Carlito"/>
              </a:rPr>
              <a:t>Incor</a:t>
            </a:r>
            <a:r>
              <a:rPr b="1" spc="-30" dirty="0">
                <a:solidFill>
                  <a:srgbClr val="FF0000"/>
                </a:solidFill>
                <a:latin typeface="Carlito"/>
                <a:cs typeface="Carlito"/>
              </a:rPr>
              <a:t>r</a:t>
            </a:r>
            <a:r>
              <a:rPr b="1" dirty="0">
                <a:solidFill>
                  <a:srgbClr val="FF0000"/>
                </a:solidFill>
                <a:latin typeface="Carlito"/>
                <a:cs typeface="Carlito"/>
              </a:rPr>
              <a:t>e</a:t>
            </a:r>
            <a:r>
              <a:rPr b="1" spc="-5" dirty="0">
                <a:solidFill>
                  <a:srgbClr val="FF0000"/>
                </a:solidFill>
                <a:latin typeface="Carlito"/>
                <a:cs typeface="Carlito"/>
              </a:rPr>
              <a:t>ct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98315" name="Slide Number Placeholder 10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1809BB0-429E-4DED-8463-1BC257BCBF2F}" type="slidenum">
              <a:rPr lang="en-US" smtClean="0">
                <a:latin typeface="Arial" pitchFamily="34" charset="0"/>
              </a:rPr>
              <a:pPr/>
              <a:t>35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3" name="Footer Placeholder 3"/>
          <p:cNvSpPr txBox="1">
            <a:spLocks/>
          </p:cNvSpPr>
          <p:nvPr/>
        </p:nvSpPr>
        <p:spPr>
          <a:xfrm>
            <a:off x="457200" y="6324600"/>
            <a:ext cx="548005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b="1" kern="1200" cap="none" spc="60" baseline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Dr Shridevi.S, VIT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252413"/>
            <a:ext cx="6781800" cy="627062"/>
          </a:xfrm>
        </p:spPr>
        <p:txBody>
          <a:bodyPr wrap="square"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4000" spc="-10" dirty="0"/>
              <a:t>Occurrence</a:t>
            </a:r>
            <a:r>
              <a:rPr sz="4000" spc="-55" dirty="0"/>
              <a:t> </a:t>
            </a:r>
            <a:r>
              <a:rPr sz="4000" spc="-20" dirty="0"/>
              <a:t>Indicators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231775" y="922338"/>
            <a:ext cx="8302625" cy="3678237"/>
          </a:xfrm>
          <a:prstGeom prst="rect">
            <a:avLst/>
          </a:prstGeom>
        </p:spPr>
        <p:txBody>
          <a:bodyPr lIns="0" tIns="13335" rIns="0" bIns="0">
            <a:spAutoFit/>
          </a:bodyPr>
          <a:lstStyle/>
          <a:p>
            <a:pPr marL="355600" indent="-342900">
              <a:spcBef>
                <a:spcPts val="100"/>
              </a:spcBef>
              <a:buFont typeface="Arial" pitchFamily="34" charset="0"/>
              <a:buChar char="•"/>
              <a:tabLst>
                <a:tab pos="354013" algn="l"/>
                <a:tab pos="355600" algn="l"/>
              </a:tabLst>
            </a:pPr>
            <a:r>
              <a:rPr lang="en-US" sz="2400">
                <a:latin typeface="Carlito"/>
                <a:ea typeface="Carlito"/>
                <a:cs typeface="Carlito"/>
              </a:rPr>
              <a:t>Defines the number of times an element can  occur</a:t>
            </a:r>
          </a:p>
          <a:p>
            <a:pPr marL="355600" indent="-342900">
              <a:spcBef>
                <a:spcPts val="550"/>
              </a:spcBef>
              <a:tabLst>
                <a:tab pos="354013" algn="l"/>
                <a:tab pos="355600" algn="l"/>
              </a:tabLst>
            </a:pPr>
            <a:r>
              <a:rPr lang="en-US" sz="2000">
                <a:latin typeface="Carlito"/>
                <a:ea typeface="Carlito"/>
                <a:cs typeface="Carlito"/>
              </a:rPr>
              <a:t>&lt;xs:element name="employee"&gt;</a:t>
            </a:r>
          </a:p>
          <a:p>
            <a:pPr marL="355600" indent="-342900">
              <a:spcBef>
                <a:spcPts val="475"/>
              </a:spcBef>
              <a:tabLst>
                <a:tab pos="354013" algn="l"/>
                <a:tab pos="355600" algn="l"/>
              </a:tabLst>
            </a:pPr>
            <a:r>
              <a:rPr lang="en-US" sz="2000">
                <a:latin typeface="Carlito"/>
                <a:ea typeface="Carlito"/>
                <a:cs typeface="Carlito"/>
              </a:rPr>
              <a:t>&lt;xs:complexType&gt;</a:t>
            </a:r>
          </a:p>
          <a:p>
            <a:pPr marL="355600" indent="-342900">
              <a:spcBef>
                <a:spcPts val="488"/>
              </a:spcBef>
              <a:tabLst>
                <a:tab pos="354013" algn="l"/>
                <a:tab pos="355600" algn="l"/>
              </a:tabLst>
            </a:pPr>
            <a:r>
              <a:rPr lang="en-US" sz="2000">
                <a:latin typeface="Carlito"/>
                <a:ea typeface="Carlito"/>
                <a:cs typeface="Carlito"/>
              </a:rPr>
              <a:t>&lt;xs:sequence&gt;</a:t>
            </a:r>
          </a:p>
          <a:p>
            <a:pPr marL="355600" indent="-342900">
              <a:spcBef>
                <a:spcPts val="475"/>
              </a:spcBef>
              <a:tabLst>
                <a:tab pos="354013" algn="l"/>
                <a:tab pos="355600" algn="l"/>
              </a:tabLst>
            </a:pPr>
            <a:r>
              <a:rPr lang="en-US" sz="2000">
                <a:latin typeface="Carlito"/>
                <a:ea typeface="Carlito"/>
                <a:cs typeface="Carlito"/>
              </a:rPr>
              <a:t>&lt;xs:element name="name" type="xs:string"/&gt;</a:t>
            </a:r>
          </a:p>
          <a:p>
            <a:pPr marL="355600" indent="-342900">
              <a:spcBef>
                <a:spcPts val="475"/>
              </a:spcBef>
              <a:tabLst>
                <a:tab pos="354013" algn="l"/>
                <a:tab pos="355600" algn="l"/>
              </a:tabLst>
            </a:pPr>
            <a:r>
              <a:rPr lang="en-US" sz="2000">
                <a:latin typeface="Carlito"/>
                <a:ea typeface="Carlito"/>
                <a:cs typeface="Carlito"/>
              </a:rPr>
              <a:t>&lt;xs:element name=“childname" type="xs:integer“</a:t>
            </a:r>
          </a:p>
          <a:p>
            <a:pPr marL="355600" indent="-342900">
              <a:tabLst>
                <a:tab pos="354013" algn="l"/>
                <a:tab pos="355600" algn="l"/>
              </a:tabLst>
            </a:pPr>
            <a:r>
              <a:rPr lang="en-US" sz="2000">
                <a:latin typeface="Carlito"/>
                <a:ea typeface="Carlito"/>
                <a:cs typeface="Carlito"/>
              </a:rPr>
              <a:t>minOccurs=”0” maxOccurs="5"/&gt;</a:t>
            </a:r>
          </a:p>
          <a:p>
            <a:pPr marL="355600" indent="-342900">
              <a:spcBef>
                <a:spcPts val="475"/>
              </a:spcBef>
              <a:tabLst>
                <a:tab pos="354013" algn="l"/>
                <a:tab pos="355600" algn="l"/>
              </a:tabLst>
            </a:pPr>
            <a:r>
              <a:rPr lang="en-US" sz="2000">
                <a:latin typeface="Carlito"/>
                <a:ea typeface="Carlito"/>
                <a:cs typeface="Carlito"/>
              </a:rPr>
              <a:t>&lt;/xs:sequence&gt;</a:t>
            </a:r>
          </a:p>
          <a:p>
            <a:pPr marL="355600" indent="-342900">
              <a:spcBef>
                <a:spcPts val="475"/>
              </a:spcBef>
              <a:tabLst>
                <a:tab pos="354013" algn="l"/>
                <a:tab pos="355600" algn="l"/>
              </a:tabLst>
            </a:pPr>
            <a:r>
              <a:rPr lang="en-US" sz="2000">
                <a:latin typeface="Carlito"/>
                <a:ea typeface="Carlito"/>
                <a:cs typeface="Carlito"/>
              </a:rPr>
              <a:t>&lt;/xs:complexType&gt;</a:t>
            </a:r>
          </a:p>
          <a:p>
            <a:pPr marL="355600" indent="-342900">
              <a:spcBef>
                <a:spcPts val="475"/>
              </a:spcBef>
              <a:tabLst>
                <a:tab pos="354013" algn="l"/>
                <a:tab pos="355600" algn="l"/>
              </a:tabLst>
            </a:pPr>
            <a:r>
              <a:rPr lang="en-US" sz="2000">
                <a:latin typeface="Carlito"/>
                <a:ea typeface="Carlito"/>
                <a:cs typeface="Carlito"/>
              </a:rPr>
              <a:t>&lt;/xs:element&gt;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575" y="4941888"/>
            <a:ext cx="3373438" cy="84455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pc="-5" dirty="0">
                <a:latin typeface="Carlito"/>
                <a:cs typeface="Carlito"/>
              </a:rPr>
              <a:t>&lt;employee&gt;</a:t>
            </a:r>
            <a:endParaRPr dirty="0">
              <a:latin typeface="Carlito"/>
              <a:cs typeface="Carlito"/>
            </a:endParaRPr>
          </a:p>
          <a:p>
            <a:pPr marL="927100">
              <a:defRPr/>
            </a:pPr>
            <a:r>
              <a:rPr spc="-5" dirty="0">
                <a:latin typeface="Carlito"/>
                <a:cs typeface="Carlito"/>
              </a:rPr>
              <a:t>&lt;name&gt; </a:t>
            </a:r>
            <a:r>
              <a:rPr spc="-55" dirty="0">
                <a:latin typeface="Carlito"/>
                <a:cs typeface="Carlito"/>
              </a:rPr>
              <a:t>Tom</a:t>
            </a:r>
            <a:r>
              <a:rPr spc="-45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&lt;/name&gt;</a:t>
            </a:r>
            <a:endParaRPr dirty="0">
              <a:latin typeface="Carlito"/>
              <a:cs typeface="Carlito"/>
            </a:endParaRPr>
          </a:p>
          <a:p>
            <a:pPr marL="12700">
              <a:defRPr/>
            </a:pPr>
            <a:r>
              <a:rPr spc="-10" dirty="0">
                <a:latin typeface="Carlito"/>
                <a:cs typeface="Carlito"/>
              </a:rPr>
              <a:t>&lt;/employee&gt;</a:t>
            </a:r>
            <a:r>
              <a:rPr lang="en-IN" spc="-10" dirty="0">
                <a:latin typeface="Carlito"/>
                <a:cs typeface="Carlito"/>
              </a:rPr>
              <a:t>     </a:t>
            </a:r>
            <a:r>
              <a:rPr b="1" spc="-10" dirty="0">
                <a:solidFill>
                  <a:srgbClr val="FF0000"/>
                </a:solidFill>
                <a:latin typeface="Carlito"/>
                <a:cs typeface="Carlito"/>
              </a:rPr>
              <a:t>Correct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08575" y="4256088"/>
            <a:ext cx="2990850" cy="1641475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pc="-5" dirty="0">
                <a:latin typeface="Carlito"/>
                <a:cs typeface="Carlito"/>
              </a:rPr>
              <a:t>&lt;employee&gt;</a:t>
            </a:r>
            <a:endParaRPr dirty="0">
              <a:latin typeface="Carlito"/>
              <a:cs typeface="Carlito"/>
            </a:endParaRPr>
          </a:p>
          <a:p>
            <a:pPr marL="927100">
              <a:defRPr/>
            </a:pPr>
            <a:r>
              <a:rPr dirty="0">
                <a:latin typeface="Carlito"/>
                <a:cs typeface="Carlito"/>
              </a:rPr>
              <a:t>&lt;name&gt; </a:t>
            </a:r>
            <a:r>
              <a:rPr spc="-55" dirty="0">
                <a:latin typeface="Carlito"/>
                <a:cs typeface="Carlito"/>
              </a:rPr>
              <a:t>Tom</a:t>
            </a:r>
            <a:r>
              <a:rPr spc="-25" dirty="0">
                <a:latin typeface="Carlito"/>
                <a:cs typeface="Carlito"/>
              </a:rPr>
              <a:t> </a:t>
            </a:r>
            <a:r>
              <a:rPr dirty="0">
                <a:latin typeface="Carlito"/>
                <a:cs typeface="Carlito"/>
              </a:rPr>
              <a:t>&lt;/name&gt;</a:t>
            </a:r>
            <a:endParaRPr lang="en-IN" dirty="0">
              <a:latin typeface="Carlito"/>
              <a:cs typeface="Carlito"/>
            </a:endParaRPr>
          </a:p>
          <a:p>
            <a:pPr marL="927100">
              <a:defRPr/>
            </a:pPr>
            <a:r>
              <a:rPr spc="-5" dirty="0">
                <a:latin typeface="Carlito"/>
                <a:cs typeface="Carlito"/>
              </a:rPr>
              <a:t>&lt;childname&gt;A&lt;/childname&gt;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ts val="1895"/>
              </a:lnSpc>
              <a:defRPr/>
            </a:pPr>
            <a:r>
              <a:rPr spc="-10" dirty="0">
                <a:latin typeface="Carlito"/>
                <a:cs typeface="Carlito"/>
              </a:rPr>
              <a:t>&lt;/employee&gt;</a:t>
            </a:r>
            <a:r>
              <a:rPr lang="en-IN" spc="-10" dirty="0">
                <a:latin typeface="Carlito"/>
                <a:cs typeface="Carlito"/>
              </a:rPr>
              <a:t>    </a:t>
            </a:r>
            <a:r>
              <a:rPr b="1" spc="-5" dirty="0">
                <a:solidFill>
                  <a:srgbClr val="FF0000"/>
                </a:solidFill>
                <a:latin typeface="Carlito"/>
                <a:cs typeface="Carlito"/>
              </a:rPr>
              <a:t>Cor</a:t>
            </a:r>
            <a:r>
              <a:rPr b="1" spc="-35" dirty="0">
                <a:solidFill>
                  <a:srgbClr val="FF0000"/>
                </a:solidFill>
                <a:latin typeface="Carlito"/>
                <a:cs typeface="Carlito"/>
              </a:rPr>
              <a:t>r</a:t>
            </a:r>
            <a:r>
              <a:rPr b="1" dirty="0">
                <a:solidFill>
                  <a:srgbClr val="FF0000"/>
                </a:solidFill>
                <a:latin typeface="Carlito"/>
                <a:cs typeface="Carlito"/>
              </a:rPr>
              <a:t>e</a:t>
            </a:r>
            <a:r>
              <a:rPr b="1" spc="-5" dirty="0">
                <a:solidFill>
                  <a:srgbClr val="FF0000"/>
                </a:solidFill>
                <a:latin typeface="Carlito"/>
                <a:cs typeface="Carlito"/>
              </a:rPr>
              <a:t>ct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99335" name="Slide Number Placeholder 6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651E91C-A77D-4C9A-A624-43B6F3E8438D}" type="slidenum">
              <a:rPr lang="en-US" smtClean="0">
                <a:latin typeface="Arial" pitchFamily="34" charset="0"/>
              </a:rPr>
              <a:pPr/>
              <a:t>36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457200" y="6324600"/>
            <a:ext cx="548005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b="1" kern="1200" cap="none" spc="60" baseline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Dr Shridevi.S, VIT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-2097088"/>
            <a:ext cx="3429000" cy="2782888"/>
          </a:xfrm>
        </p:spPr>
        <p:txBody>
          <a:bodyPr wrap="square" lIns="0" tIns="13335" rIns="0" bIns="0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dirty="0" smtClean="0"/>
              <a:t>G</a:t>
            </a:r>
            <a:r>
              <a:rPr spc="-65" dirty="0" smtClean="0"/>
              <a:t>r</a:t>
            </a:r>
            <a:r>
              <a:rPr spc="-5" dirty="0" smtClean="0"/>
              <a:t>o</a:t>
            </a:r>
            <a:r>
              <a:rPr spc="10" dirty="0" smtClean="0"/>
              <a:t>u</a:t>
            </a:r>
            <a:r>
              <a:rPr dirty="0" smtClean="0"/>
              <a:t>p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6575" y="990600"/>
            <a:ext cx="8455025" cy="2822575"/>
          </a:xfrm>
          <a:prstGeom prst="rect">
            <a:avLst/>
          </a:prstGeom>
        </p:spPr>
        <p:txBody>
          <a:bodyPr lIns="0" tIns="110489" rIns="0" bIns="0">
            <a:spAutoFit/>
          </a:bodyPr>
          <a:lstStyle/>
          <a:p>
            <a:pPr marL="355600" indent="-342900">
              <a:spcBef>
                <a:spcPts val="875"/>
              </a:spcBef>
              <a:buFont typeface="Arial" pitchFamily="34" charset="0"/>
              <a:buChar char="•"/>
              <a:tabLst>
                <a:tab pos="355600" algn="l"/>
              </a:tabLst>
            </a:pPr>
            <a:r>
              <a:rPr lang="en-US" sz="3200">
                <a:latin typeface="Carlito"/>
                <a:ea typeface="Carlito"/>
                <a:cs typeface="Carlito"/>
              </a:rPr>
              <a:t>Defines a group of elements</a:t>
            </a:r>
          </a:p>
          <a:p>
            <a:pPr marL="355600" indent="-342900">
              <a:spcBef>
                <a:spcPts val="775"/>
              </a:spcBef>
              <a:buFont typeface="Arial" pitchFamily="34" charset="0"/>
              <a:buChar char="•"/>
              <a:tabLst>
                <a:tab pos="355600" algn="l"/>
              </a:tabLst>
            </a:pPr>
            <a:r>
              <a:rPr lang="en-US" sz="3200">
                <a:latin typeface="Carlito"/>
                <a:ea typeface="Carlito"/>
                <a:cs typeface="Carlito"/>
              </a:rPr>
              <a:t>may contain one or more sequence, choice  and/or all elements</a:t>
            </a:r>
          </a:p>
          <a:p>
            <a:pPr marL="355600" indent="-342900">
              <a:spcBef>
                <a:spcPts val="775"/>
              </a:spcBef>
              <a:buFont typeface="Arial" pitchFamily="34" charset="0"/>
              <a:buChar char="•"/>
              <a:tabLst>
                <a:tab pos="355600" algn="l"/>
              </a:tabLst>
            </a:pPr>
            <a:r>
              <a:rPr lang="en-US" sz="3200">
                <a:latin typeface="Carlito"/>
                <a:ea typeface="Carlito"/>
                <a:cs typeface="Carlito"/>
              </a:rPr>
              <a:t>can occur within complexType, sequence,  choice, and restriction</a:t>
            </a:r>
          </a:p>
        </p:txBody>
      </p:sp>
      <p:sp>
        <p:nvSpPr>
          <p:cNvPr id="100357" name="Slide Number Placeholder 4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F75F33A-3192-4B7A-8103-9E464DA2E4CE}" type="slidenum">
              <a:rPr lang="en-US" smtClean="0">
                <a:latin typeface="Arial" pitchFamily="34" charset="0"/>
              </a:rPr>
              <a:pPr/>
              <a:t>37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457200" y="6324600"/>
            <a:ext cx="548005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b="1" kern="1200" cap="none" spc="60" baseline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Dr Shridevi.S, VIT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" y="290513"/>
            <a:ext cx="9144000" cy="627062"/>
          </a:xfrm>
        </p:spPr>
        <p:txBody>
          <a:bodyPr wrap="square"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4000" spc="-15" dirty="0"/>
              <a:t>Examples: group </a:t>
            </a:r>
            <a:r>
              <a:rPr sz="4000" spc="-5" dirty="0"/>
              <a:t>and</a:t>
            </a:r>
            <a:r>
              <a:rPr sz="4000" spc="-10" dirty="0"/>
              <a:t> sequence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307975" y="946150"/>
            <a:ext cx="8683625" cy="4751388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2200" spc="-15" dirty="0">
                <a:latin typeface="Carlito"/>
                <a:cs typeface="Carlito"/>
              </a:rPr>
              <a:t>&lt;xsd:group</a:t>
            </a:r>
            <a:r>
              <a:rPr sz="2200" spc="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name=“personalinfo"&gt;</a:t>
            </a:r>
            <a:endParaRPr sz="2200" dirty="0">
              <a:latin typeface="Carlito"/>
              <a:cs typeface="Carlito"/>
            </a:endParaRPr>
          </a:p>
          <a:p>
            <a:pPr marL="927100">
              <a:defRPr/>
            </a:pPr>
            <a:r>
              <a:rPr sz="2200" spc="-10" dirty="0">
                <a:latin typeface="Carlito"/>
                <a:cs typeface="Carlito"/>
              </a:rPr>
              <a:t>&lt;xsd:sequence&gt;</a:t>
            </a:r>
            <a:endParaRPr sz="2200" dirty="0">
              <a:latin typeface="Carlito"/>
              <a:cs typeface="Carlito"/>
            </a:endParaRPr>
          </a:p>
          <a:p>
            <a:pPr marL="1841500">
              <a:defRPr/>
            </a:pPr>
            <a:r>
              <a:rPr sz="2200" spc="-10" dirty="0">
                <a:latin typeface="Carlito"/>
                <a:cs typeface="Carlito"/>
              </a:rPr>
              <a:t>&lt;xsd:element name=“firstname"</a:t>
            </a:r>
            <a:r>
              <a:rPr sz="2200" spc="5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type=“xsd:string"/&gt;</a:t>
            </a:r>
            <a:endParaRPr sz="2200" dirty="0">
              <a:latin typeface="Carlito"/>
              <a:cs typeface="Carlito"/>
            </a:endParaRPr>
          </a:p>
          <a:p>
            <a:pPr marL="1841500">
              <a:spcBef>
                <a:spcPts val="5"/>
              </a:spcBef>
              <a:defRPr/>
            </a:pPr>
            <a:r>
              <a:rPr sz="2200" spc="-10" dirty="0">
                <a:latin typeface="Carlito"/>
                <a:cs typeface="Carlito"/>
              </a:rPr>
              <a:t>&lt;xsd:element </a:t>
            </a:r>
            <a:r>
              <a:rPr sz="2200" spc="-5" dirty="0">
                <a:latin typeface="Carlito"/>
                <a:cs typeface="Carlito"/>
              </a:rPr>
              <a:t>name=“lastname"</a:t>
            </a:r>
            <a:r>
              <a:rPr sz="2200" spc="2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type=“xsd:string"/&gt;</a:t>
            </a:r>
            <a:endParaRPr sz="2200" dirty="0">
              <a:latin typeface="Carlito"/>
              <a:cs typeface="Carlito"/>
            </a:endParaRPr>
          </a:p>
          <a:p>
            <a:pPr marL="927100">
              <a:defRPr/>
            </a:pPr>
            <a:r>
              <a:rPr sz="2200" spc="-5" dirty="0">
                <a:latin typeface="Carlito"/>
                <a:cs typeface="Carlito"/>
              </a:rPr>
              <a:t>&lt;/xsd:sequence&gt;</a:t>
            </a:r>
            <a:endParaRPr sz="2200" dirty="0">
              <a:latin typeface="Carlito"/>
              <a:cs typeface="Carlito"/>
            </a:endParaRPr>
          </a:p>
          <a:p>
            <a:pPr marL="12700">
              <a:defRPr/>
            </a:pPr>
            <a:r>
              <a:rPr sz="2200" spc="-10" dirty="0">
                <a:latin typeface="Carlito"/>
                <a:cs typeface="Carlito"/>
              </a:rPr>
              <a:t>&lt;/xsd:group&gt;</a:t>
            </a:r>
            <a:endParaRPr sz="2200" dirty="0">
              <a:latin typeface="Carlito"/>
              <a:cs typeface="Carlito"/>
            </a:endParaRPr>
          </a:p>
          <a:p>
            <a:pPr marL="12700">
              <a:defRPr/>
            </a:pPr>
            <a:r>
              <a:rPr sz="2200" spc="-20" dirty="0">
                <a:latin typeface="Carlito"/>
                <a:cs typeface="Carlito"/>
              </a:rPr>
              <a:t>&lt;xsd:complexType</a:t>
            </a:r>
            <a:r>
              <a:rPr sz="2200" spc="4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name=“person"&gt;</a:t>
            </a:r>
            <a:endParaRPr sz="2200" dirty="0">
              <a:latin typeface="Carlito"/>
              <a:cs typeface="Carlito"/>
            </a:endParaRPr>
          </a:p>
          <a:p>
            <a:pPr marL="927100">
              <a:defRPr/>
            </a:pPr>
            <a:r>
              <a:rPr sz="2200" spc="-15" dirty="0">
                <a:latin typeface="Carlito"/>
                <a:cs typeface="Carlito"/>
              </a:rPr>
              <a:t>&lt;xsd:group</a:t>
            </a:r>
            <a:r>
              <a:rPr sz="2200" spc="1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ref=“personalinfo"/&gt;</a:t>
            </a:r>
            <a:endParaRPr sz="2200" dirty="0">
              <a:latin typeface="Carlito"/>
              <a:cs typeface="Carlito"/>
            </a:endParaRPr>
          </a:p>
          <a:p>
            <a:pPr marL="927100">
              <a:defRPr/>
            </a:pPr>
            <a:r>
              <a:rPr sz="2200" spc="-15" dirty="0">
                <a:latin typeface="Carlito"/>
                <a:cs typeface="Carlito"/>
              </a:rPr>
              <a:t>&lt;xsd:attribute name=“citizenship"</a:t>
            </a:r>
            <a:r>
              <a:rPr sz="2200" spc="6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type=“xsd:string"/&gt;</a:t>
            </a:r>
            <a:endParaRPr sz="2200" dirty="0">
              <a:latin typeface="Carlito"/>
              <a:cs typeface="Carlito"/>
            </a:endParaRPr>
          </a:p>
          <a:p>
            <a:pPr marL="927100">
              <a:defRPr/>
            </a:pPr>
            <a:r>
              <a:rPr sz="2200" spc="-5" dirty="0">
                <a:latin typeface="Carlito"/>
                <a:cs typeface="Carlito"/>
              </a:rPr>
              <a:t>&lt;!-- other </a:t>
            </a:r>
            <a:r>
              <a:rPr sz="2200" spc="-10" dirty="0">
                <a:latin typeface="Carlito"/>
                <a:cs typeface="Carlito"/>
              </a:rPr>
              <a:t>elements</a:t>
            </a:r>
            <a:r>
              <a:rPr sz="2200" spc="5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--&gt;</a:t>
            </a:r>
            <a:endParaRPr sz="2200" dirty="0">
              <a:latin typeface="Carlito"/>
              <a:cs typeface="Carlito"/>
            </a:endParaRPr>
          </a:p>
          <a:p>
            <a:pPr marL="12700">
              <a:defRPr/>
            </a:pPr>
            <a:r>
              <a:rPr sz="2200" spc="-15" dirty="0">
                <a:latin typeface="Carlito"/>
                <a:cs typeface="Carlito"/>
              </a:rPr>
              <a:t>&lt;/xsd:complexType&gt;</a:t>
            </a:r>
            <a:endParaRPr sz="2200" dirty="0">
              <a:latin typeface="Carlito"/>
              <a:cs typeface="Carlito"/>
            </a:endParaRPr>
          </a:p>
          <a:p>
            <a:pPr marL="12700">
              <a:defRPr/>
            </a:pPr>
            <a:r>
              <a:rPr sz="2200" spc="-10" dirty="0">
                <a:latin typeface="Carlito"/>
                <a:cs typeface="Carlito"/>
              </a:rPr>
              <a:t>&lt;xsd:sequence minOccurs=“min"</a:t>
            </a:r>
            <a:r>
              <a:rPr sz="2200" spc="65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maxOccurs=“max"&gt;</a:t>
            </a:r>
            <a:endParaRPr sz="2200" dirty="0">
              <a:latin typeface="Carlito"/>
              <a:cs typeface="Carlito"/>
            </a:endParaRPr>
          </a:p>
          <a:p>
            <a:pPr marL="12700">
              <a:spcBef>
                <a:spcPts val="5"/>
              </a:spcBef>
              <a:defRPr/>
            </a:pPr>
            <a:r>
              <a:rPr sz="2200" spc="-5" dirty="0">
                <a:latin typeface="Carlito"/>
                <a:cs typeface="Carlito"/>
              </a:rPr>
              <a:t>- -</a:t>
            </a:r>
            <a:r>
              <a:rPr sz="2200" spc="1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-</a:t>
            </a:r>
            <a:endParaRPr sz="2200" dirty="0">
              <a:latin typeface="Carlito"/>
              <a:cs typeface="Carlito"/>
            </a:endParaRPr>
          </a:p>
          <a:p>
            <a:pPr marL="12700">
              <a:defRPr/>
            </a:pPr>
            <a:r>
              <a:rPr sz="2200" spc="-10" dirty="0">
                <a:latin typeface="Carlito"/>
                <a:cs typeface="Carlito"/>
              </a:rPr>
              <a:t>&lt;/xsd:sequence&gt;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400800"/>
            <a:ext cx="5480050" cy="279400"/>
          </a:xfrm>
        </p:spPr>
        <p:txBody>
          <a:bodyPr/>
          <a:lstStyle/>
          <a:p>
            <a:pPr>
              <a:defRPr/>
            </a:pPr>
            <a:r>
              <a:rPr lang="en-US"/>
              <a:t>Dr Shridevi.S, VIT</a:t>
            </a:r>
            <a:endParaRPr lang="en-US" dirty="0"/>
          </a:p>
        </p:txBody>
      </p:sp>
      <p:sp>
        <p:nvSpPr>
          <p:cNvPr id="101381" name="Slide Number Placeholder 4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A89E6DC-3030-4E7C-B27C-847978118E88}" type="slidenum">
              <a:rPr lang="en-US" smtClean="0">
                <a:latin typeface="Arial" pitchFamily="34" charset="0"/>
              </a:rPr>
              <a:pPr/>
              <a:t>38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25400"/>
            <a:ext cx="2819400" cy="627063"/>
          </a:xfrm>
        </p:spPr>
        <p:txBody>
          <a:bodyPr wrap="square"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4000" spc="-15" dirty="0"/>
              <a:t>Example: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536575" y="652463"/>
            <a:ext cx="8302625" cy="5319712"/>
          </a:xfrm>
          <a:prstGeom prst="rect">
            <a:avLst/>
          </a:prstGeom>
        </p:spPr>
        <p:txBody>
          <a:bodyPr lIns="0" tIns="13335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000">
                <a:latin typeface="Carlito"/>
                <a:ea typeface="Carlito"/>
                <a:cs typeface="Carlito"/>
              </a:rPr>
              <a:t>&lt;?xml version = “1.0"?&gt;</a:t>
            </a:r>
          </a:p>
          <a:p>
            <a:pPr marL="12700"/>
            <a:r>
              <a:rPr lang="en-US" sz="2000">
                <a:latin typeface="Carlito"/>
                <a:ea typeface="Carlito"/>
                <a:cs typeface="Carlito"/>
              </a:rPr>
              <a:t>&lt;!-- schema.xsd --&gt;</a:t>
            </a:r>
          </a:p>
          <a:p>
            <a:pPr marL="12700"/>
            <a:r>
              <a:rPr lang="en-US" sz="2000">
                <a:latin typeface="Carlito"/>
                <a:ea typeface="Carlito"/>
                <a:cs typeface="Carlito"/>
              </a:rPr>
              <a:t>&lt;!-- Example W3C XML Schema --&gt;</a:t>
            </a:r>
          </a:p>
          <a:p>
            <a:pPr marL="12700"/>
            <a:r>
              <a:rPr lang="en-US" sz="2000">
                <a:latin typeface="Carlito"/>
                <a:ea typeface="Carlito"/>
                <a:cs typeface="Carlito"/>
              </a:rPr>
              <a:t>&lt;xsd:schema</a:t>
            </a:r>
          </a:p>
          <a:p>
            <a:pPr marL="12700"/>
            <a:r>
              <a:rPr lang="en-US" sz="2000">
                <a:latin typeface="Carlito"/>
                <a:ea typeface="Carlito"/>
                <a:cs typeface="Carlito"/>
              </a:rPr>
              <a:t>xmlns:xsd=\</a:t>
            </a:r>
            <a:r>
              <a:rPr lang="en-US" sz="2000">
                <a:latin typeface="Carlito"/>
                <a:ea typeface="Carlito"/>
                <a:cs typeface="Carlito"/>
                <a:hlinkClick r:id="rId2"/>
              </a:rPr>
              <a:t>http://www.w3.org/2000/10/XMLSchema"&gt;</a:t>
            </a:r>
            <a:endParaRPr lang="en-US" sz="2000">
              <a:latin typeface="Carlito"/>
              <a:ea typeface="Carlito"/>
              <a:cs typeface="Carlito"/>
            </a:endParaRPr>
          </a:p>
          <a:p>
            <a:pPr marL="12700"/>
            <a:r>
              <a:rPr lang="en-US" sz="2000">
                <a:latin typeface="Carlito"/>
                <a:ea typeface="Carlito"/>
                <a:cs typeface="Carlito"/>
              </a:rPr>
              <a:t>&lt;xsd:element name=“message" type=“xsd:string"/&gt;</a:t>
            </a:r>
          </a:p>
          <a:p>
            <a:pPr marL="12700"/>
            <a:r>
              <a:rPr lang="en-US" sz="2000">
                <a:latin typeface="Carlito"/>
                <a:ea typeface="Carlito"/>
                <a:cs typeface="Carlito"/>
              </a:rPr>
              <a:t>&lt;xsd:element name=“greeting" type=“greetingType"/&gt;</a:t>
            </a:r>
          </a:p>
          <a:p>
            <a:pPr marL="12700"/>
            <a:r>
              <a:rPr lang="en-US" sz="2000">
                <a:latin typeface="Carlito"/>
                <a:ea typeface="Carlito"/>
                <a:cs typeface="Carlito"/>
              </a:rPr>
              <a:t>&lt;xsd:complexType name=“greetingType“ content=\mixed"&gt;</a:t>
            </a:r>
          </a:p>
          <a:p>
            <a:pPr marL="12700"/>
            <a:r>
              <a:rPr lang="en-US" sz="2000">
                <a:latin typeface="Carlito"/>
                <a:ea typeface="Carlito"/>
                <a:cs typeface="Carlito"/>
              </a:rPr>
              <a:t>&lt;xsd:element ref=“message"/&gt;</a:t>
            </a:r>
          </a:p>
          <a:p>
            <a:pPr marL="12700"/>
            <a:r>
              <a:rPr lang="en-US" sz="2000">
                <a:latin typeface="Carlito"/>
                <a:ea typeface="Carlito"/>
                <a:cs typeface="Carlito"/>
              </a:rPr>
              <a:t>&lt;/xsd:complexType&gt;</a:t>
            </a:r>
          </a:p>
          <a:p>
            <a:pPr marL="12700"/>
            <a:r>
              <a:rPr lang="en-US" sz="2000">
                <a:latin typeface="Carlito"/>
                <a:ea typeface="Carlito"/>
                <a:cs typeface="Carlito"/>
              </a:rPr>
              <a:t>&lt;xsd:element name=“myMessage" type=“myMessageType"/&gt;</a:t>
            </a:r>
          </a:p>
          <a:p>
            <a:pPr marL="12700"/>
            <a:r>
              <a:rPr lang="en-US" sz="2000">
                <a:latin typeface="Carlito"/>
                <a:ea typeface="Carlito"/>
                <a:cs typeface="Carlito"/>
              </a:rPr>
              <a:t>&lt;xsd:complexType name=“myMessageType"&gt;</a:t>
            </a:r>
          </a:p>
          <a:p>
            <a:pPr marL="12700" algn="r"/>
            <a:r>
              <a:rPr lang="en-US" sz="2000">
                <a:latin typeface="Carlito"/>
                <a:ea typeface="Carlito"/>
                <a:cs typeface="Carlito"/>
              </a:rPr>
              <a:t>&lt;xsd:element ref=“greeting" minOccurs=“0"</a:t>
            </a:r>
          </a:p>
          <a:p>
            <a:pPr marL="12700" algn="r"/>
            <a:r>
              <a:rPr lang="en-US" sz="2000">
                <a:latin typeface="Carlito"/>
                <a:ea typeface="Carlito"/>
                <a:cs typeface="Carlito"/>
              </a:rPr>
              <a:t>maxOccurs=“1"/&gt;</a:t>
            </a:r>
          </a:p>
          <a:p>
            <a:pPr marL="12700"/>
            <a:r>
              <a:rPr lang="en-US" sz="2000">
                <a:latin typeface="Carlito"/>
                <a:ea typeface="Carlito"/>
                <a:cs typeface="Carlito"/>
              </a:rPr>
              <a:t>&lt;xsd:element ref= “message" minOccurs=“1"</a:t>
            </a:r>
          </a:p>
          <a:p>
            <a:pPr marL="12700"/>
            <a:r>
              <a:rPr lang="en-US" sz="2000">
                <a:latin typeface="Carlito"/>
                <a:ea typeface="Carlito"/>
                <a:cs typeface="Carlito"/>
              </a:rPr>
              <a:t>maxOccurs=“unbounded"/&gt;</a:t>
            </a:r>
          </a:p>
          <a:p>
            <a:pPr marL="12700"/>
            <a:r>
              <a:rPr lang="en-US" sz="2000">
                <a:latin typeface="Carlito"/>
                <a:ea typeface="Carlito"/>
                <a:cs typeface="Carlito"/>
              </a:rPr>
              <a:t>&lt;/xsd:complexType&gt;&lt;/xsd:schema&gt;</a:t>
            </a:r>
          </a:p>
        </p:txBody>
      </p:sp>
      <p:sp>
        <p:nvSpPr>
          <p:cNvPr id="102405" name="Slide Number Placeholder 4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6A23C49-CB19-4381-A023-A923E8A65708}" type="slidenum">
              <a:rPr lang="en-US" smtClean="0">
                <a:latin typeface="Arial" pitchFamily="34" charset="0"/>
              </a:rPr>
              <a:pPr/>
              <a:t>39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457200" y="6324600"/>
            <a:ext cx="548005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b="1" kern="1200" cap="none" spc="60" baseline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Dr Shridevi.S, VIT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271463"/>
            <a:ext cx="3733800" cy="566737"/>
          </a:xfrm>
        </p:spPr>
        <p:txBody>
          <a:bodyPr wrap="square" lIns="0" tIns="13335" rIns="0" bIns="0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spc="-20" dirty="0"/>
              <a:t>DTD </a:t>
            </a:r>
            <a:r>
              <a:rPr spc="-15" dirty="0"/>
              <a:t>vs</a:t>
            </a:r>
            <a:r>
              <a:rPr spc="-30" dirty="0"/>
              <a:t> </a:t>
            </a:r>
            <a:r>
              <a:rPr spc="-20" dirty="0"/>
              <a:t>XSD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600200"/>
            <a:ext cx="7924800" cy="3373438"/>
          </a:xfrm>
          <a:prstGeom prst="rect">
            <a:avLst/>
          </a:prstGeom>
        </p:spPr>
        <p:txBody>
          <a:bodyPr lIns="0" tIns="110489" rIns="0" bIns="0">
            <a:spAutoFit/>
          </a:bodyPr>
          <a:lstStyle/>
          <a:p>
            <a:pPr marL="355600" indent="-342900" algn="just">
              <a:spcBef>
                <a:spcPts val="875"/>
              </a:spcBef>
              <a:buFont typeface="Arial" pitchFamily="34" charset="0"/>
              <a:buChar char="•"/>
              <a:tabLst>
                <a:tab pos="355600" algn="l"/>
              </a:tabLst>
            </a:pPr>
            <a:r>
              <a:rPr lang="en-US" sz="2400">
                <a:latin typeface="Carlito"/>
                <a:ea typeface="Carlito"/>
                <a:cs typeface="Carlito"/>
              </a:rPr>
              <a:t>DTD has a simple syntax for content definition</a:t>
            </a:r>
          </a:p>
          <a:p>
            <a:pPr marL="355600" indent="-342900" algn="just">
              <a:spcBef>
                <a:spcPts val="775"/>
              </a:spcBef>
              <a:buFont typeface="Arial" pitchFamily="34" charset="0"/>
              <a:buChar char="•"/>
              <a:tabLst>
                <a:tab pos="355600" algn="l"/>
              </a:tabLst>
            </a:pPr>
            <a:r>
              <a:rPr lang="en-US" sz="2400">
                <a:latin typeface="Carlito"/>
                <a:ea typeface="Carlito"/>
                <a:cs typeface="Carlito"/>
              </a:rPr>
              <a:t>DTD has limitations when using XML for a variety  of complex purposes</a:t>
            </a:r>
          </a:p>
          <a:p>
            <a:pPr marL="355600" indent="-342900" algn="just">
              <a:spcBef>
                <a:spcPts val="775"/>
              </a:spcBef>
              <a:buFont typeface="Arial" pitchFamily="34" charset="0"/>
              <a:buChar char="•"/>
              <a:tabLst>
                <a:tab pos="355600" algn="l"/>
              </a:tabLst>
            </a:pPr>
            <a:r>
              <a:rPr lang="en-US" sz="2400">
                <a:latin typeface="Carlito"/>
                <a:ea typeface="Carlito"/>
                <a:cs typeface="Carlito"/>
              </a:rPr>
              <a:t>W3C recommended "XML Schema" as a schema  definition language to replace DTD.</a:t>
            </a:r>
          </a:p>
          <a:p>
            <a:pPr marL="355600" indent="-342900" algn="just">
              <a:spcBef>
                <a:spcPts val="775"/>
              </a:spcBef>
              <a:buFont typeface="Arial" pitchFamily="34" charset="0"/>
              <a:buChar char="•"/>
              <a:tabLst>
                <a:tab pos="355600" algn="l"/>
              </a:tabLst>
            </a:pPr>
            <a:r>
              <a:rPr lang="en-US" sz="2400">
                <a:latin typeface="Carlito"/>
                <a:ea typeface="Carlito"/>
                <a:cs typeface="Carlito"/>
              </a:rPr>
              <a:t>XML schema, commonly known as an XML  Schema Definition (XSD), describes what a given  XML document can contain.</a:t>
            </a:r>
          </a:p>
        </p:txBody>
      </p:sp>
      <p:sp>
        <p:nvSpPr>
          <p:cNvPr id="66565" name="Slide Number Placeholder 4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FAEB84D-733D-4DCE-B184-9F8D2640FF3C}" type="slidenum">
              <a:rPr lang="en-US" smtClean="0">
                <a:latin typeface="Arial" pitchFamily="34" charset="0"/>
              </a:rPr>
              <a:pPr/>
              <a:t>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457200" y="6324600"/>
            <a:ext cx="548005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b="1" kern="1200" cap="none" spc="60" baseline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Dr Shridevi.S, VIT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479425"/>
            <a:ext cx="8001000" cy="1120775"/>
          </a:xfrm>
        </p:spPr>
        <p:txBody>
          <a:bodyPr wrap="square" lIns="0" tIns="13335" rIns="0" bIns="0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lang="en-IN" spc="-5" dirty="0" smtClean="0"/>
              <a:t/>
            </a:r>
            <a:br>
              <a:rPr lang="en-IN" spc="-5" dirty="0" smtClean="0"/>
            </a:br>
            <a:r>
              <a:rPr spc="-5" dirty="0" smtClean="0"/>
              <a:t>Associating </a:t>
            </a:r>
            <a:r>
              <a:rPr spc="-5" dirty="0"/>
              <a:t>XML </a:t>
            </a:r>
            <a:r>
              <a:rPr dirty="0"/>
              <a:t>with</a:t>
            </a:r>
            <a:r>
              <a:rPr spc="-10" dirty="0"/>
              <a:t> </a:t>
            </a:r>
            <a:r>
              <a:rPr spc="-20" dirty="0"/>
              <a:t>XSD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2057400"/>
            <a:ext cx="7997825" cy="2671763"/>
          </a:xfrm>
          <a:prstGeom prst="rect">
            <a:avLst/>
          </a:prstGeom>
        </p:spPr>
        <p:txBody>
          <a:bodyPr lIns="0" tIns="13335" rIns="0" bIns="0">
            <a:spAutoFit/>
          </a:bodyPr>
          <a:lstStyle/>
          <a:p>
            <a:pPr marL="355600" indent="-342900" algn="just">
              <a:spcBef>
                <a:spcPts val="100"/>
              </a:spcBef>
              <a:buFont typeface="Arial" pitchFamily="34" charset="0"/>
              <a:buChar char="•"/>
              <a:tabLst>
                <a:tab pos="355600" algn="l"/>
              </a:tabLst>
            </a:pPr>
            <a:r>
              <a:rPr lang="en-US" sz="3200">
                <a:latin typeface="Carlito"/>
                <a:ea typeface="Carlito"/>
                <a:cs typeface="Carlito"/>
              </a:rPr>
              <a:t>Define an XSD to create an XML file which  contains employee’s information like name,  department, salary and email.</a:t>
            </a:r>
          </a:p>
          <a:p>
            <a:pPr marL="355600" indent="-342900" algn="just">
              <a:spcBef>
                <a:spcPts val="775"/>
              </a:spcBef>
              <a:buFont typeface="Arial" pitchFamily="34" charset="0"/>
              <a:buChar char="•"/>
              <a:tabLst>
                <a:tab pos="355600" algn="l"/>
              </a:tabLst>
            </a:pPr>
            <a:r>
              <a:rPr lang="en-US" sz="3200">
                <a:latin typeface="Carlito"/>
                <a:ea typeface="Carlito"/>
                <a:cs typeface="Carlito"/>
              </a:rPr>
              <a:t>There can be many employee details present  in the XML file)</a:t>
            </a:r>
          </a:p>
        </p:txBody>
      </p:sp>
      <p:sp>
        <p:nvSpPr>
          <p:cNvPr id="103429" name="Slide Number Placeholder 4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926084F-ECD6-4F71-AB5F-302B3EAC82C6}" type="slidenum">
              <a:rPr lang="en-US" smtClean="0">
                <a:latin typeface="Arial" pitchFamily="34" charset="0"/>
              </a:rPr>
              <a:pPr/>
              <a:t>40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457200" y="6324600"/>
            <a:ext cx="548005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b="1" kern="1200" cap="none" spc="60" baseline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Dr Shridevi.S, VIT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252413"/>
            <a:ext cx="4100513" cy="627062"/>
          </a:xfrm>
        </p:spPr>
        <p:txBody>
          <a:bodyPr wrap="square"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4000" spc="-15" dirty="0"/>
              <a:t>Employee.xsd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873125" y="879475"/>
            <a:ext cx="7737475" cy="5622925"/>
          </a:xfrm>
          <a:prstGeom prst="rect">
            <a:avLst/>
          </a:prstGeom>
        </p:spPr>
        <p:txBody>
          <a:bodyPr lIns="0" tIns="61594" rIns="0" bIns="0">
            <a:spAutoFit/>
          </a:bodyPr>
          <a:lstStyle/>
          <a:p>
            <a:pPr marL="12700">
              <a:spcBef>
                <a:spcPts val="484"/>
              </a:spcBef>
              <a:defRPr/>
            </a:pPr>
            <a:r>
              <a:rPr sz="1400" spc="-10" dirty="0">
                <a:latin typeface="Carlito"/>
                <a:cs typeface="Carlito"/>
              </a:rPr>
              <a:t>&lt;xs:schema xmlns:xs=</a:t>
            </a:r>
            <a:r>
              <a:rPr sz="1400" i="1" spc="-10" dirty="0">
                <a:latin typeface="Carlito"/>
                <a:cs typeface="Carlito"/>
                <a:hlinkClick r:id="rId2"/>
              </a:rPr>
              <a:t>"h</a:t>
            </a:r>
            <a:r>
              <a:rPr sz="1400" i="1" spc="-10" dirty="0">
                <a:latin typeface="Carlito"/>
                <a:cs typeface="Carlito"/>
              </a:rPr>
              <a:t>t</a:t>
            </a:r>
            <a:r>
              <a:rPr sz="1400" i="1" spc="-10" dirty="0">
                <a:latin typeface="Carlito"/>
                <a:cs typeface="Carlito"/>
                <a:hlinkClick r:id="rId2"/>
              </a:rPr>
              <a:t>tp://www.w3.org/2001/XMLSchema</a:t>
            </a:r>
            <a:r>
              <a:rPr sz="1400" i="1" spc="-10" dirty="0">
                <a:latin typeface="Carlito"/>
                <a:cs typeface="Carlito"/>
              </a:rPr>
              <a:t>"</a:t>
            </a:r>
            <a:r>
              <a:rPr sz="1400" i="1" spc="8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&gt;</a:t>
            </a:r>
            <a:endParaRPr sz="1400" dirty="0">
              <a:latin typeface="Carlito"/>
              <a:cs typeface="Carlito"/>
            </a:endParaRPr>
          </a:p>
          <a:p>
            <a:pPr marL="927100">
              <a:spcBef>
                <a:spcPts val="380"/>
              </a:spcBef>
              <a:defRPr/>
            </a:pPr>
            <a:r>
              <a:rPr sz="1400" spc="-10" dirty="0">
                <a:latin typeface="Carlito"/>
                <a:cs typeface="Carlito"/>
              </a:rPr>
              <a:t>&lt;xs:element</a:t>
            </a:r>
            <a:r>
              <a:rPr sz="1400" spc="1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name=</a:t>
            </a:r>
            <a:r>
              <a:rPr sz="1400" i="1" spc="-10" dirty="0">
                <a:latin typeface="Carlito"/>
                <a:cs typeface="Carlito"/>
              </a:rPr>
              <a:t>"employees"</a:t>
            </a:r>
            <a:r>
              <a:rPr sz="1400" spc="-10" dirty="0">
                <a:latin typeface="Carlito"/>
                <a:cs typeface="Carlito"/>
              </a:rPr>
              <a:t>&gt;</a:t>
            </a:r>
            <a:endParaRPr sz="1400" dirty="0">
              <a:latin typeface="Carlito"/>
              <a:cs typeface="Carlito"/>
            </a:endParaRPr>
          </a:p>
          <a:p>
            <a:pPr marL="1841500">
              <a:spcBef>
                <a:spcPts val="385"/>
              </a:spcBef>
              <a:defRPr/>
            </a:pPr>
            <a:r>
              <a:rPr sz="1400" spc="-15" dirty="0">
                <a:latin typeface="Carlito"/>
                <a:cs typeface="Carlito"/>
              </a:rPr>
              <a:t>&lt;xs:complexType&gt;</a:t>
            </a:r>
            <a:endParaRPr sz="1400" dirty="0">
              <a:latin typeface="Carlito"/>
              <a:cs typeface="Carlito"/>
            </a:endParaRPr>
          </a:p>
          <a:p>
            <a:pPr marL="1841500">
              <a:spcBef>
                <a:spcPts val="385"/>
              </a:spcBef>
              <a:defRPr/>
            </a:pPr>
            <a:r>
              <a:rPr sz="1400" spc="-10" dirty="0">
                <a:latin typeface="Carlito"/>
                <a:cs typeface="Carlito"/>
              </a:rPr>
              <a:t>&lt;xs:sequence&gt;</a:t>
            </a:r>
            <a:endParaRPr sz="1400" dirty="0">
              <a:latin typeface="Carlito"/>
              <a:cs typeface="Carlito"/>
            </a:endParaRPr>
          </a:p>
          <a:p>
            <a:pPr marL="2756535">
              <a:spcBef>
                <a:spcPts val="385"/>
              </a:spcBef>
              <a:defRPr/>
            </a:pPr>
            <a:r>
              <a:rPr sz="1400" spc="-10" dirty="0">
                <a:latin typeface="Carlito"/>
                <a:cs typeface="Carlito"/>
              </a:rPr>
              <a:t>&lt;xs:element name=</a:t>
            </a:r>
            <a:r>
              <a:rPr sz="1400" i="1" spc="-10" dirty="0">
                <a:latin typeface="Carlito"/>
                <a:cs typeface="Carlito"/>
              </a:rPr>
              <a:t>"employee"</a:t>
            </a:r>
            <a:r>
              <a:rPr sz="1400" i="1" spc="3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minOccurs=</a:t>
            </a:r>
            <a:r>
              <a:rPr sz="1400" i="1" spc="-10" dirty="0">
                <a:latin typeface="Carlito"/>
                <a:cs typeface="Carlito"/>
              </a:rPr>
              <a:t>"1"</a:t>
            </a:r>
            <a:endParaRPr sz="1400" dirty="0">
              <a:latin typeface="Carlito"/>
              <a:cs typeface="Carlito"/>
            </a:endParaRPr>
          </a:p>
          <a:p>
            <a:pPr marL="12700">
              <a:defRPr/>
            </a:pPr>
            <a:r>
              <a:rPr sz="1400" i="1" spc="-10" dirty="0">
                <a:latin typeface="Carlito"/>
                <a:cs typeface="Carlito"/>
              </a:rPr>
              <a:t>m</a:t>
            </a:r>
            <a:r>
              <a:rPr sz="1400" spc="-10" dirty="0">
                <a:latin typeface="Carlito"/>
                <a:cs typeface="Carlito"/>
              </a:rPr>
              <a:t>axOccurs=</a:t>
            </a:r>
            <a:r>
              <a:rPr sz="1400" i="1" spc="-10" dirty="0">
                <a:latin typeface="Carlito"/>
                <a:cs typeface="Carlito"/>
              </a:rPr>
              <a:t>"unbounded“</a:t>
            </a:r>
            <a:r>
              <a:rPr sz="1400" spc="-10" dirty="0">
                <a:latin typeface="Carlito"/>
                <a:cs typeface="Carlito"/>
              </a:rPr>
              <a:t>&gt;</a:t>
            </a:r>
            <a:endParaRPr sz="1400" dirty="0">
              <a:latin typeface="Carlito"/>
              <a:cs typeface="Carlito"/>
            </a:endParaRPr>
          </a:p>
          <a:p>
            <a:pPr marL="2756535">
              <a:spcBef>
                <a:spcPts val="385"/>
              </a:spcBef>
              <a:defRPr/>
            </a:pPr>
            <a:r>
              <a:rPr sz="1400" spc="-15" dirty="0">
                <a:latin typeface="Carlito"/>
                <a:cs typeface="Carlito"/>
              </a:rPr>
              <a:t>&lt;xs:complexType&gt;</a:t>
            </a:r>
            <a:endParaRPr sz="1400" dirty="0">
              <a:latin typeface="Carlito"/>
              <a:cs typeface="Carlito"/>
            </a:endParaRPr>
          </a:p>
          <a:p>
            <a:pPr marL="2756535">
              <a:spcBef>
                <a:spcPts val="385"/>
              </a:spcBef>
              <a:defRPr/>
            </a:pPr>
            <a:r>
              <a:rPr sz="1400" spc="-10" dirty="0">
                <a:latin typeface="Carlito"/>
                <a:cs typeface="Carlito"/>
              </a:rPr>
              <a:t>&lt;xs:sequence&gt;</a:t>
            </a:r>
            <a:endParaRPr sz="1400" dirty="0">
              <a:latin typeface="Carlito"/>
              <a:cs typeface="Carlito"/>
            </a:endParaRPr>
          </a:p>
          <a:p>
            <a:pPr marL="3670935">
              <a:spcBef>
                <a:spcPts val="385"/>
              </a:spcBef>
              <a:defRPr/>
            </a:pPr>
            <a:r>
              <a:rPr sz="1400" spc="-10" dirty="0">
                <a:latin typeface="Carlito"/>
                <a:cs typeface="Carlito"/>
              </a:rPr>
              <a:t>&lt;xs:element name=</a:t>
            </a:r>
            <a:r>
              <a:rPr sz="1400" i="1" spc="-10" dirty="0">
                <a:latin typeface="Carlito"/>
                <a:cs typeface="Carlito"/>
              </a:rPr>
              <a:t>"name"</a:t>
            </a:r>
            <a:r>
              <a:rPr sz="1400" i="1" spc="14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type=</a:t>
            </a:r>
            <a:r>
              <a:rPr sz="1400" i="1" spc="-10" dirty="0">
                <a:latin typeface="Carlito"/>
                <a:cs typeface="Carlito"/>
              </a:rPr>
              <a:t>"xs:string"</a:t>
            </a:r>
            <a:r>
              <a:rPr sz="1400" spc="-10" dirty="0">
                <a:latin typeface="Carlito"/>
                <a:cs typeface="Carlito"/>
              </a:rPr>
              <a:t>&gt;&lt;/xs:element&gt;</a:t>
            </a:r>
            <a:endParaRPr sz="1400" dirty="0">
              <a:latin typeface="Carlito"/>
              <a:cs typeface="Carlito"/>
            </a:endParaRPr>
          </a:p>
          <a:p>
            <a:pPr marL="3670935">
              <a:spcBef>
                <a:spcPts val="385"/>
              </a:spcBef>
              <a:defRPr/>
            </a:pPr>
            <a:r>
              <a:rPr sz="1400" spc="-10" dirty="0">
                <a:latin typeface="Carlito"/>
                <a:cs typeface="Carlito"/>
              </a:rPr>
              <a:t>&lt;xs:element name=</a:t>
            </a:r>
            <a:r>
              <a:rPr sz="1400" i="1" spc="-10" dirty="0">
                <a:latin typeface="Carlito"/>
                <a:cs typeface="Carlito"/>
              </a:rPr>
              <a:t>"dept"</a:t>
            </a:r>
            <a:r>
              <a:rPr sz="1400" i="1" spc="3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type=</a:t>
            </a:r>
            <a:r>
              <a:rPr sz="1400" i="1" spc="-5" dirty="0">
                <a:latin typeface="Carlito"/>
                <a:cs typeface="Carlito"/>
              </a:rPr>
              <a:t>"xs:string"</a:t>
            </a:r>
            <a:r>
              <a:rPr sz="1400" spc="-5" dirty="0">
                <a:latin typeface="Carlito"/>
                <a:cs typeface="Carlito"/>
              </a:rPr>
              <a:t>&gt;&lt;/xs:element&gt;</a:t>
            </a:r>
            <a:endParaRPr sz="1400" dirty="0">
              <a:latin typeface="Carlito"/>
              <a:cs typeface="Carlito"/>
            </a:endParaRPr>
          </a:p>
          <a:p>
            <a:pPr marL="3670935">
              <a:spcBef>
                <a:spcPts val="385"/>
              </a:spcBef>
              <a:defRPr/>
            </a:pPr>
            <a:r>
              <a:rPr sz="1400" spc="-10" dirty="0">
                <a:latin typeface="Carlito"/>
                <a:cs typeface="Carlito"/>
              </a:rPr>
              <a:t>&lt;xs:element </a:t>
            </a:r>
            <a:r>
              <a:rPr sz="1400" spc="-5" dirty="0">
                <a:latin typeface="Carlito"/>
                <a:cs typeface="Carlito"/>
              </a:rPr>
              <a:t>name=</a:t>
            </a:r>
            <a:r>
              <a:rPr sz="1400" i="1" spc="-5" dirty="0">
                <a:latin typeface="Carlito"/>
                <a:cs typeface="Carlito"/>
              </a:rPr>
              <a:t>"salary"</a:t>
            </a:r>
            <a:r>
              <a:rPr sz="1400" i="1" spc="9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type=</a:t>
            </a:r>
            <a:r>
              <a:rPr sz="1400" i="1" spc="-10" dirty="0">
                <a:latin typeface="Carlito"/>
                <a:cs typeface="Carlito"/>
              </a:rPr>
              <a:t>"xs:float"</a:t>
            </a:r>
            <a:r>
              <a:rPr sz="1400" spc="-10" dirty="0">
                <a:latin typeface="Carlito"/>
                <a:cs typeface="Carlito"/>
              </a:rPr>
              <a:t>&gt;&lt;/xs:element&gt;</a:t>
            </a:r>
            <a:endParaRPr sz="1400" dirty="0">
              <a:latin typeface="Carlito"/>
              <a:cs typeface="Carlito"/>
            </a:endParaRPr>
          </a:p>
          <a:p>
            <a:pPr marL="3670935">
              <a:spcBef>
                <a:spcPts val="384"/>
              </a:spcBef>
              <a:defRPr/>
            </a:pPr>
            <a:r>
              <a:rPr sz="1400" spc="-10" dirty="0">
                <a:latin typeface="Carlito"/>
                <a:cs typeface="Carlito"/>
              </a:rPr>
              <a:t>&lt;xs:element </a:t>
            </a:r>
            <a:r>
              <a:rPr sz="1400" spc="-5" dirty="0">
                <a:latin typeface="Carlito"/>
                <a:cs typeface="Carlito"/>
              </a:rPr>
              <a:t>name=</a:t>
            </a:r>
            <a:r>
              <a:rPr sz="1400" i="1" spc="-5" dirty="0">
                <a:latin typeface="Carlito"/>
                <a:cs typeface="Carlito"/>
              </a:rPr>
              <a:t>"email"</a:t>
            </a:r>
            <a:r>
              <a:rPr sz="1400" i="1" spc="8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type=</a:t>
            </a:r>
            <a:r>
              <a:rPr sz="1400" i="1" spc="-10" dirty="0">
                <a:latin typeface="Carlito"/>
                <a:cs typeface="Carlito"/>
              </a:rPr>
              <a:t>"xs:string"</a:t>
            </a:r>
            <a:r>
              <a:rPr sz="1400" spc="-10" dirty="0">
                <a:latin typeface="Carlito"/>
                <a:cs typeface="Carlito"/>
              </a:rPr>
              <a:t>&gt;&lt;/xs:element&gt;</a:t>
            </a:r>
            <a:endParaRPr sz="1400" dirty="0">
              <a:latin typeface="Carlito"/>
              <a:cs typeface="Carlito"/>
            </a:endParaRPr>
          </a:p>
          <a:p>
            <a:pPr marL="2756535">
              <a:spcBef>
                <a:spcPts val="380"/>
              </a:spcBef>
              <a:defRPr/>
            </a:pPr>
            <a:r>
              <a:rPr sz="1400" spc="-10" dirty="0">
                <a:latin typeface="Carlito"/>
                <a:cs typeface="Carlito"/>
              </a:rPr>
              <a:t>&lt;/xs:sequence&gt;</a:t>
            </a:r>
            <a:endParaRPr sz="1400" dirty="0">
              <a:latin typeface="Carlito"/>
              <a:cs typeface="Carlito"/>
            </a:endParaRPr>
          </a:p>
          <a:p>
            <a:pPr marL="2756535">
              <a:spcBef>
                <a:spcPts val="385"/>
              </a:spcBef>
              <a:defRPr/>
            </a:pPr>
            <a:r>
              <a:rPr sz="1400" spc="-10" dirty="0">
                <a:latin typeface="Carlito"/>
                <a:cs typeface="Carlito"/>
              </a:rPr>
              <a:t>&lt;xs:attribute </a:t>
            </a:r>
            <a:r>
              <a:rPr sz="1400" spc="-5" dirty="0">
                <a:latin typeface="Carlito"/>
                <a:cs typeface="Carlito"/>
              </a:rPr>
              <a:t>name=</a:t>
            </a:r>
            <a:r>
              <a:rPr sz="1400" i="1" spc="-5" dirty="0">
                <a:latin typeface="Carlito"/>
                <a:cs typeface="Carlito"/>
              </a:rPr>
              <a:t>"id"</a:t>
            </a:r>
            <a:r>
              <a:rPr sz="1400" i="1" spc="2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type=</a:t>
            </a:r>
            <a:r>
              <a:rPr sz="1400" i="1" spc="-10" dirty="0">
                <a:latin typeface="Carlito"/>
                <a:cs typeface="Carlito"/>
              </a:rPr>
              <a:t>"xs:positiveInteger"</a:t>
            </a:r>
            <a:r>
              <a:rPr sz="1400" spc="-10" dirty="0">
                <a:latin typeface="Carlito"/>
                <a:cs typeface="Carlito"/>
              </a:rPr>
              <a:t>&gt;&lt;/xs:attribute&gt;</a:t>
            </a:r>
            <a:endParaRPr sz="1400" dirty="0">
              <a:latin typeface="Carlito"/>
              <a:cs typeface="Carlito"/>
            </a:endParaRPr>
          </a:p>
          <a:p>
            <a:pPr marL="2756535">
              <a:spcBef>
                <a:spcPts val="390"/>
              </a:spcBef>
              <a:defRPr/>
            </a:pPr>
            <a:r>
              <a:rPr sz="1400" spc="-15" dirty="0">
                <a:latin typeface="Carlito"/>
                <a:cs typeface="Carlito"/>
              </a:rPr>
              <a:t>&lt;/xs:complexType&gt;</a:t>
            </a:r>
            <a:endParaRPr sz="1400" dirty="0">
              <a:latin typeface="Carlito"/>
              <a:cs typeface="Carlito"/>
            </a:endParaRPr>
          </a:p>
          <a:p>
            <a:pPr marL="2756535">
              <a:spcBef>
                <a:spcPts val="380"/>
              </a:spcBef>
              <a:defRPr/>
            </a:pPr>
            <a:r>
              <a:rPr sz="1400" spc="-10" dirty="0">
                <a:latin typeface="Carlito"/>
                <a:cs typeface="Carlito"/>
              </a:rPr>
              <a:t>&lt;/xs:element&gt;</a:t>
            </a:r>
            <a:endParaRPr sz="1400" dirty="0">
              <a:latin typeface="Carlito"/>
              <a:cs typeface="Carlito"/>
            </a:endParaRPr>
          </a:p>
          <a:p>
            <a:pPr marL="1841500">
              <a:spcBef>
                <a:spcPts val="385"/>
              </a:spcBef>
              <a:defRPr/>
            </a:pPr>
            <a:r>
              <a:rPr sz="1400" spc="-10" dirty="0">
                <a:latin typeface="Carlito"/>
                <a:cs typeface="Carlito"/>
              </a:rPr>
              <a:t>&lt;/xs:sequence&gt;</a:t>
            </a:r>
            <a:endParaRPr sz="1400" dirty="0">
              <a:latin typeface="Carlito"/>
              <a:cs typeface="Carlito"/>
            </a:endParaRPr>
          </a:p>
          <a:p>
            <a:pPr marL="1841500">
              <a:spcBef>
                <a:spcPts val="385"/>
              </a:spcBef>
              <a:defRPr/>
            </a:pPr>
            <a:r>
              <a:rPr sz="1400" spc="-15" dirty="0">
                <a:latin typeface="Carlito"/>
                <a:cs typeface="Carlito"/>
              </a:rPr>
              <a:t>&lt;/</a:t>
            </a:r>
            <a:r>
              <a:rPr sz="1400" spc="-15" dirty="0" err="1">
                <a:latin typeface="Carlito"/>
                <a:cs typeface="Carlito"/>
              </a:rPr>
              <a:t>xs:complexType</a:t>
            </a:r>
            <a:r>
              <a:rPr sz="1400" spc="-15" dirty="0">
                <a:latin typeface="Carlito"/>
                <a:cs typeface="Carlito"/>
              </a:rPr>
              <a:t>&gt;</a:t>
            </a:r>
            <a:r>
              <a:rPr sz="1400" spc="-10" dirty="0">
                <a:latin typeface="Carlito"/>
                <a:cs typeface="Carlito"/>
              </a:rPr>
              <a:t>&lt;/</a:t>
            </a:r>
            <a:r>
              <a:rPr sz="1400" spc="-10" dirty="0" err="1">
                <a:latin typeface="Carlito"/>
                <a:cs typeface="Carlito"/>
              </a:rPr>
              <a:t>xs:element</a:t>
            </a:r>
            <a:r>
              <a:rPr sz="1400" spc="-10" dirty="0">
                <a:latin typeface="Carlito"/>
                <a:cs typeface="Carlito"/>
              </a:rPr>
              <a:t>&gt;</a:t>
            </a:r>
            <a:r>
              <a:rPr lang="en-IN" sz="1400" spc="-1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&lt;/xs:schema&gt;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104453" name="Slide Number Placeholder 5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E8DAA44-5204-48CA-947D-AA755F831CCE}" type="slidenum">
              <a:rPr lang="en-US" smtClean="0">
                <a:latin typeface="Arial" pitchFamily="34" charset="0"/>
              </a:rPr>
              <a:pPr/>
              <a:t>41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457200" y="6324600"/>
            <a:ext cx="548005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b="1" kern="1200" cap="none" spc="60" baseline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Dr Shridevi.S, VIT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153988"/>
            <a:ext cx="3810000" cy="566737"/>
          </a:xfrm>
        </p:spPr>
        <p:txBody>
          <a:bodyPr wrap="square"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pc="-10" dirty="0" smtClean="0"/>
              <a:t>Employee.xml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800100" y="609600"/>
            <a:ext cx="7886700" cy="509111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200">
                <a:latin typeface="Carlito"/>
                <a:ea typeface="Carlito"/>
                <a:cs typeface="Carlito"/>
              </a:rPr>
              <a:t>&lt;?xml version="1.0"?&gt;</a:t>
            </a:r>
          </a:p>
          <a:p>
            <a:pPr marL="12700"/>
            <a:r>
              <a:rPr lang="en-US" sz="2200">
                <a:latin typeface="Carlito"/>
                <a:ea typeface="Carlito"/>
                <a:cs typeface="Carlito"/>
              </a:rPr>
              <a:t>&lt;employees xmlns:xsi</a:t>
            </a:r>
            <a:r>
              <a:rPr lang="en-US" sz="2200">
                <a:latin typeface="Carlito"/>
                <a:ea typeface="Carlito"/>
                <a:cs typeface="Carlito"/>
                <a:hlinkClick r:id="rId2"/>
              </a:rPr>
              <a:t>="h</a:t>
            </a:r>
            <a:r>
              <a:rPr lang="en-US" sz="2200">
                <a:latin typeface="Carlito"/>
                <a:ea typeface="Carlito"/>
                <a:cs typeface="Carlito"/>
              </a:rPr>
              <a:t>t</a:t>
            </a:r>
            <a:r>
              <a:rPr lang="en-US" sz="2200">
                <a:latin typeface="Carlito"/>
                <a:ea typeface="Carlito"/>
                <a:cs typeface="Carlito"/>
                <a:hlinkClick r:id="rId2"/>
              </a:rPr>
              <a:t>tp://w</a:t>
            </a:r>
            <a:r>
              <a:rPr lang="en-US" sz="2200">
                <a:latin typeface="Carlito"/>
                <a:ea typeface="Carlito"/>
                <a:cs typeface="Carlito"/>
              </a:rPr>
              <a:t>w</a:t>
            </a:r>
            <a:r>
              <a:rPr lang="en-US" sz="2200">
                <a:latin typeface="Carlito"/>
                <a:ea typeface="Carlito"/>
                <a:cs typeface="Carlito"/>
                <a:hlinkClick r:id="rId2"/>
              </a:rPr>
              <a:t>w.w3.org/2001/XMLSchema-instance" </a:t>
            </a:r>
            <a:r>
              <a:rPr lang="en-US" sz="2200">
                <a:latin typeface="Carlito"/>
                <a:ea typeface="Carlito"/>
                <a:cs typeface="Carlito"/>
              </a:rPr>
              <a:t> xsi:noNamespaceSchemaLocation="employee.xsd"&gt;</a:t>
            </a:r>
          </a:p>
          <a:p>
            <a:pPr marL="12700"/>
            <a:r>
              <a:rPr lang="en-US" sz="2200">
                <a:latin typeface="Carlito"/>
                <a:ea typeface="Carlito"/>
                <a:cs typeface="Carlito"/>
              </a:rPr>
              <a:t>&lt;employee id="101"&gt;</a:t>
            </a:r>
          </a:p>
          <a:p>
            <a:pPr marL="12700"/>
            <a:r>
              <a:rPr lang="en-US" sz="2200">
                <a:latin typeface="Carlito"/>
                <a:ea typeface="Carlito"/>
                <a:cs typeface="Carlito"/>
              </a:rPr>
              <a:t>&lt;name&gt; Tom &lt;/name&gt;</a:t>
            </a:r>
          </a:p>
          <a:p>
            <a:pPr marL="12700"/>
            <a:r>
              <a:rPr lang="en-US" sz="2200">
                <a:latin typeface="Carlito"/>
                <a:ea typeface="Carlito"/>
                <a:cs typeface="Carlito"/>
              </a:rPr>
              <a:t>&lt;department&gt; CSA &lt;/department&gt;</a:t>
            </a:r>
          </a:p>
          <a:p>
            <a:pPr marL="12700"/>
            <a:r>
              <a:rPr lang="en-US" sz="2200">
                <a:latin typeface="Carlito"/>
                <a:ea typeface="Carlito"/>
                <a:cs typeface="Carlito"/>
              </a:rPr>
              <a:t>&lt;salary&gt; 35000 &lt;/salary&gt;</a:t>
            </a:r>
          </a:p>
          <a:p>
            <a:pPr marL="12700"/>
            <a:r>
              <a:rPr lang="en-US" sz="2200">
                <a:latin typeface="Carlito"/>
                <a:ea typeface="Carlito"/>
                <a:cs typeface="Carlito"/>
              </a:rPr>
              <a:t>&lt;email&gt; </a:t>
            </a:r>
            <a:r>
              <a:rPr lang="en-US" sz="2200">
                <a:latin typeface="Carlito"/>
                <a:ea typeface="Carlito"/>
                <a:cs typeface="Carlito"/>
                <a:hlinkClick r:id="rId3"/>
              </a:rPr>
              <a:t>tom.peter@gmail.com&lt;/</a:t>
            </a:r>
            <a:r>
              <a:rPr lang="en-US" sz="2200">
                <a:latin typeface="Carlito"/>
                <a:ea typeface="Carlito"/>
                <a:cs typeface="Carlito"/>
              </a:rPr>
              <a:t>email&gt;</a:t>
            </a:r>
          </a:p>
          <a:p>
            <a:pPr marL="12700"/>
            <a:r>
              <a:rPr lang="en-US" sz="2200">
                <a:latin typeface="Carlito"/>
                <a:ea typeface="Carlito"/>
                <a:cs typeface="Carlito"/>
              </a:rPr>
              <a:t>&lt;/employee&gt;</a:t>
            </a:r>
          </a:p>
          <a:p>
            <a:pPr marL="12700"/>
            <a:r>
              <a:rPr lang="en-US" sz="2200">
                <a:latin typeface="Carlito"/>
                <a:ea typeface="Carlito"/>
                <a:cs typeface="Carlito"/>
              </a:rPr>
              <a:t>&lt;employee id="102"&gt;</a:t>
            </a:r>
          </a:p>
          <a:p>
            <a:pPr marL="12700"/>
            <a:r>
              <a:rPr lang="en-US" sz="2200">
                <a:latin typeface="Carlito"/>
                <a:ea typeface="Carlito"/>
                <a:cs typeface="Carlito"/>
              </a:rPr>
              <a:t>&lt;name&gt;Sam&lt;/name&gt;</a:t>
            </a:r>
          </a:p>
          <a:p>
            <a:pPr marL="12700"/>
            <a:r>
              <a:rPr lang="en-US" sz="2200">
                <a:latin typeface="Carlito"/>
                <a:ea typeface="Carlito"/>
                <a:cs typeface="Carlito"/>
              </a:rPr>
              <a:t>&lt;department&gt;AC&lt;/department&gt;</a:t>
            </a:r>
          </a:p>
          <a:p>
            <a:pPr marL="12700"/>
            <a:r>
              <a:rPr lang="en-US" sz="2200">
                <a:latin typeface="Carlito"/>
                <a:ea typeface="Carlito"/>
                <a:cs typeface="Carlito"/>
              </a:rPr>
              <a:t>&lt;salary&gt;45000&lt;/salary&gt;</a:t>
            </a:r>
          </a:p>
          <a:p>
            <a:pPr marL="12700"/>
            <a:r>
              <a:rPr lang="en-US" sz="2200">
                <a:latin typeface="Carlito"/>
                <a:ea typeface="Carlito"/>
                <a:cs typeface="Carlito"/>
              </a:rPr>
              <a:t>&lt;</a:t>
            </a:r>
            <a:r>
              <a:rPr lang="en-US" sz="2200">
                <a:latin typeface="Carlito"/>
                <a:ea typeface="Carlito"/>
                <a:cs typeface="Carlito"/>
                <a:hlinkClick r:id="rId4"/>
              </a:rPr>
              <a:t>email&gt;sam.jo</a:t>
            </a:r>
            <a:r>
              <a:rPr lang="en-US" sz="2200">
                <a:latin typeface="Carlito"/>
                <a:ea typeface="Carlito"/>
                <a:cs typeface="Carlito"/>
              </a:rPr>
              <a:t>han@</a:t>
            </a:r>
            <a:r>
              <a:rPr lang="en-US" sz="2200">
                <a:latin typeface="Carlito"/>
                <a:ea typeface="Carlito"/>
                <a:cs typeface="Carlito"/>
                <a:hlinkClick r:id="rId4"/>
              </a:rPr>
              <a:t>gmail.c</a:t>
            </a:r>
            <a:r>
              <a:rPr lang="en-US" sz="2200">
                <a:latin typeface="Carlito"/>
                <a:ea typeface="Carlito"/>
                <a:cs typeface="Carlito"/>
              </a:rPr>
              <a:t>om&lt;/email&gt;</a:t>
            </a:r>
          </a:p>
          <a:p>
            <a:pPr marL="12700"/>
            <a:r>
              <a:rPr lang="en-US" sz="2200">
                <a:latin typeface="Carlito"/>
                <a:ea typeface="Carlito"/>
                <a:cs typeface="Carlito"/>
              </a:rPr>
              <a:t>&lt;/employee&gt;&lt;/employees&gt;</a:t>
            </a:r>
          </a:p>
        </p:txBody>
      </p:sp>
      <p:sp>
        <p:nvSpPr>
          <p:cNvPr id="105477" name="Slide Number Placeholder 4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E1327B8-AB14-49D3-A088-AB5CB491943F}" type="slidenum">
              <a:rPr lang="en-US" smtClean="0">
                <a:latin typeface="Arial" pitchFamily="34" charset="0"/>
              </a:rPr>
              <a:pPr/>
              <a:t>42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457200" y="6324600"/>
            <a:ext cx="548005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b="1" kern="1200" cap="none" spc="60" baseline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Dr Shridevi.S, VIT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71463"/>
            <a:ext cx="6705600" cy="566737"/>
          </a:xfrm>
        </p:spPr>
        <p:txBody>
          <a:bodyPr wrap="square" lIns="0" tIns="13335" rIns="0" bIns="0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spc="-5" dirty="0" smtClean="0"/>
              <a:t>Dividing </a:t>
            </a:r>
            <a:r>
              <a:rPr dirty="0"/>
              <a:t>the </a:t>
            </a:r>
            <a:r>
              <a:rPr spc="-5" dirty="0"/>
              <a:t>XML</a:t>
            </a:r>
            <a:r>
              <a:rPr spc="-60" dirty="0"/>
              <a:t> </a:t>
            </a:r>
            <a:r>
              <a:rPr dirty="0"/>
              <a:t>Schema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8524" y="1219200"/>
            <a:ext cx="7559675" cy="2712280"/>
          </a:xfrm>
          <a:prstGeom prst="rect">
            <a:avLst/>
          </a:prstGeom>
        </p:spPr>
        <p:txBody>
          <a:bodyPr wrap="square" lIns="0" tIns="110489" rIns="0" bIns="0">
            <a:spAutoFit/>
          </a:bodyPr>
          <a:lstStyle/>
          <a:p>
            <a:pPr marL="355600" indent="-342900">
              <a:spcBef>
                <a:spcPts val="875"/>
              </a:spcBef>
              <a:buFont typeface="Arial" pitchFamily="34" charset="0"/>
              <a:buChar char="•"/>
              <a:tabLst>
                <a:tab pos="355600" algn="l"/>
              </a:tabLst>
            </a:pPr>
            <a:r>
              <a:rPr lang="en-US" sz="2400" dirty="0">
                <a:latin typeface="Carlito"/>
                <a:ea typeface="Carlito"/>
                <a:cs typeface="Carlito"/>
              </a:rPr>
              <a:t>The previous XML Schema is very simple</a:t>
            </a:r>
          </a:p>
          <a:p>
            <a:pPr marL="355600" indent="-342900">
              <a:spcBef>
                <a:spcPts val="775"/>
              </a:spcBef>
              <a:buFont typeface="Arial" pitchFamily="34" charset="0"/>
              <a:buChar char="•"/>
              <a:tabLst>
                <a:tab pos="355600" algn="l"/>
              </a:tabLst>
            </a:pPr>
            <a:r>
              <a:rPr lang="en-US" sz="2400" dirty="0">
                <a:latin typeface="Carlito"/>
                <a:ea typeface="Carlito"/>
                <a:cs typeface="Carlito"/>
              </a:rPr>
              <a:t>But	</a:t>
            </a:r>
            <a:r>
              <a:rPr lang="en-US" sz="2400" dirty="0" smtClean="0">
                <a:latin typeface="Carlito"/>
                <a:ea typeface="Carlito"/>
                <a:cs typeface="Carlito"/>
              </a:rPr>
              <a:t>it becomes</a:t>
            </a:r>
            <a:r>
              <a:rPr lang="en-US" sz="2400" dirty="0">
                <a:latin typeface="Carlito"/>
                <a:ea typeface="Carlito"/>
                <a:cs typeface="Carlito"/>
              </a:rPr>
              <a:t> </a:t>
            </a:r>
            <a:r>
              <a:rPr lang="en-US" sz="2400" dirty="0" smtClean="0">
                <a:latin typeface="Carlito"/>
                <a:ea typeface="Carlito"/>
                <a:cs typeface="Carlito"/>
              </a:rPr>
              <a:t>very</a:t>
            </a:r>
            <a:r>
              <a:rPr lang="en-US" sz="2400" dirty="0">
                <a:latin typeface="Carlito"/>
                <a:ea typeface="Carlito"/>
                <a:cs typeface="Carlito"/>
              </a:rPr>
              <a:t> </a:t>
            </a:r>
            <a:r>
              <a:rPr lang="en-US" sz="2400" dirty="0" smtClean="0">
                <a:latin typeface="Carlito"/>
                <a:ea typeface="Carlito"/>
                <a:cs typeface="Carlito"/>
              </a:rPr>
              <a:t>difficult</a:t>
            </a:r>
            <a:r>
              <a:rPr lang="en-US" sz="2400" dirty="0">
                <a:latin typeface="Carlito"/>
                <a:ea typeface="Carlito"/>
                <a:cs typeface="Carlito"/>
              </a:rPr>
              <a:t> </a:t>
            </a:r>
            <a:r>
              <a:rPr lang="en-US" sz="2400" dirty="0" smtClean="0">
                <a:latin typeface="Carlito"/>
                <a:ea typeface="Carlito"/>
                <a:cs typeface="Carlito"/>
              </a:rPr>
              <a:t>to</a:t>
            </a:r>
            <a:r>
              <a:rPr lang="en-US" sz="2400" dirty="0">
                <a:latin typeface="Carlito"/>
                <a:ea typeface="Carlito"/>
                <a:cs typeface="Carlito"/>
              </a:rPr>
              <a:t> </a:t>
            </a:r>
            <a:r>
              <a:rPr lang="en-US" sz="2400" dirty="0" smtClean="0">
                <a:latin typeface="Carlito"/>
                <a:ea typeface="Carlito"/>
                <a:cs typeface="Carlito"/>
              </a:rPr>
              <a:t>read</a:t>
            </a:r>
            <a:r>
              <a:rPr lang="en-US" sz="2400" dirty="0">
                <a:latin typeface="Carlito"/>
                <a:ea typeface="Carlito"/>
                <a:cs typeface="Carlito"/>
              </a:rPr>
              <a:t> </a:t>
            </a:r>
            <a:r>
              <a:rPr lang="en-US" sz="2400" dirty="0" smtClean="0">
                <a:latin typeface="Carlito"/>
                <a:ea typeface="Carlito"/>
                <a:cs typeface="Carlito"/>
              </a:rPr>
              <a:t>it</a:t>
            </a:r>
            <a:r>
              <a:rPr lang="en-US" sz="2400" dirty="0">
                <a:latin typeface="Carlito"/>
                <a:ea typeface="Carlito"/>
                <a:cs typeface="Carlito"/>
              </a:rPr>
              <a:t>,	and  maintain the XML document.</a:t>
            </a:r>
          </a:p>
          <a:p>
            <a:pPr marL="355600" indent="-342900">
              <a:spcBef>
                <a:spcPts val="775"/>
              </a:spcBef>
              <a:buFont typeface="Arial" pitchFamily="34" charset="0"/>
              <a:buChar char="•"/>
              <a:tabLst>
                <a:tab pos="355600" algn="l"/>
              </a:tabLst>
            </a:pPr>
            <a:r>
              <a:rPr lang="en-US" sz="2400" dirty="0">
                <a:latin typeface="Carlito"/>
                <a:ea typeface="Carlito"/>
                <a:cs typeface="Carlito"/>
              </a:rPr>
              <a:t>Avoid this by dividing the XML Schema as</a:t>
            </a:r>
          </a:p>
          <a:p>
            <a:pPr marL="755650" lvl="1" indent="-285750">
              <a:spcBef>
                <a:spcPts val="688"/>
              </a:spcBef>
              <a:buFont typeface="Arial" pitchFamily="34" charset="0"/>
              <a:buChar char="–"/>
              <a:tabLst>
                <a:tab pos="355600" algn="l"/>
              </a:tabLst>
            </a:pPr>
            <a:r>
              <a:rPr lang="en-US" sz="2400" dirty="0">
                <a:latin typeface="Carlito"/>
                <a:ea typeface="Carlito"/>
                <a:cs typeface="Carlito"/>
              </a:rPr>
              <a:t>define the elements and attributes first and then</a:t>
            </a:r>
          </a:p>
          <a:p>
            <a:pPr marL="755650" lvl="1" indent="-285750">
              <a:spcBef>
                <a:spcPts val="675"/>
              </a:spcBef>
              <a:buFont typeface="Arial" pitchFamily="34" charset="0"/>
              <a:buChar char="–"/>
              <a:tabLst>
                <a:tab pos="355600" algn="l"/>
              </a:tabLst>
            </a:pPr>
            <a:r>
              <a:rPr lang="en-US" sz="2400" dirty="0">
                <a:latin typeface="Carlito"/>
                <a:ea typeface="Carlito"/>
                <a:cs typeface="Carlito"/>
              </a:rPr>
              <a:t>make use of them using the “ref” keyword.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33400" y="6400800"/>
            <a:ext cx="5480050" cy="279400"/>
          </a:xfrm>
        </p:spPr>
        <p:txBody>
          <a:bodyPr/>
          <a:lstStyle/>
          <a:p>
            <a:pPr>
              <a:defRPr/>
            </a:pPr>
            <a:r>
              <a:rPr lang="en-US"/>
              <a:t>Dr Shridevi.S, VIT</a:t>
            </a:r>
            <a:endParaRPr lang="en-US" dirty="0"/>
          </a:p>
        </p:txBody>
      </p:sp>
      <p:sp>
        <p:nvSpPr>
          <p:cNvPr id="106501" name="Slide Number Placeholder 4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50BFB01-5441-47A9-9F8C-55EFF5EA5208}" type="slidenum">
              <a:rPr lang="en-US" smtClean="0">
                <a:latin typeface="Arial" pitchFamily="34" charset="0"/>
              </a:rPr>
              <a:pPr/>
              <a:t>43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6763" y="576263"/>
            <a:ext cx="7683500" cy="5305425"/>
          </a:xfrm>
          <a:prstGeom prst="rect">
            <a:avLst/>
          </a:prstGeom>
        </p:spPr>
        <p:txBody>
          <a:bodyPr lIns="0" tIns="60960" rIns="0" bIns="0">
            <a:spAutoFit/>
          </a:bodyPr>
          <a:lstStyle/>
          <a:p>
            <a:pPr marL="12700">
              <a:spcBef>
                <a:spcPts val="480"/>
              </a:spcBef>
              <a:defRPr/>
            </a:pPr>
            <a:r>
              <a:rPr sz="1600" spc="-5" dirty="0">
                <a:latin typeface="Carlito"/>
                <a:cs typeface="Carlito"/>
              </a:rPr>
              <a:t>&lt;?xml </a:t>
            </a:r>
            <a:r>
              <a:rPr sz="1600" spc="-10" dirty="0">
                <a:latin typeface="Carlito"/>
                <a:cs typeface="Carlito"/>
              </a:rPr>
              <a:t>version="1.0"</a:t>
            </a:r>
            <a:r>
              <a:rPr sz="1600" spc="1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encoding="UTF-8"?&gt;</a:t>
            </a:r>
            <a:endParaRPr sz="1600" dirty="0">
              <a:latin typeface="Carlito"/>
              <a:cs typeface="Carlito"/>
            </a:endParaRPr>
          </a:p>
          <a:p>
            <a:pPr marL="927100">
              <a:spcBef>
                <a:spcPts val="385"/>
              </a:spcBef>
              <a:defRPr/>
            </a:pPr>
            <a:r>
              <a:rPr sz="1600" spc="-10" dirty="0">
                <a:latin typeface="Carlito"/>
                <a:cs typeface="Carlito"/>
              </a:rPr>
              <a:t>&lt;xs:schema</a:t>
            </a:r>
            <a:r>
              <a:rPr sz="16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xmlns:xs="</a:t>
            </a:r>
            <a:r>
              <a:rPr sz="1600" spc="-10" dirty="0">
                <a:latin typeface="Carlito"/>
                <a:cs typeface="Carlito"/>
                <a:hlinkClick r:id="rId2"/>
              </a:rPr>
              <a:t>http://www.w3.org/2001/XMLSchema</a:t>
            </a:r>
            <a:r>
              <a:rPr sz="1600" spc="-10" dirty="0">
                <a:latin typeface="Carlito"/>
                <a:cs typeface="Carlito"/>
              </a:rPr>
              <a:t>"&gt;</a:t>
            </a:r>
            <a:endParaRPr sz="1600" dirty="0">
              <a:latin typeface="Carlito"/>
              <a:cs typeface="Carlito"/>
            </a:endParaRPr>
          </a:p>
          <a:p>
            <a:pPr marL="12700">
              <a:defRPr/>
            </a:pPr>
            <a:r>
              <a:rPr b="1" i="1" dirty="0">
                <a:latin typeface="Carlito"/>
                <a:cs typeface="Carlito"/>
              </a:rPr>
              <a:t>&lt;!-- defining </a:t>
            </a:r>
            <a:r>
              <a:rPr b="1" i="1" spc="-5" dirty="0">
                <a:latin typeface="Carlito"/>
                <a:cs typeface="Carlito"/>
              </a:rPr>
              <a:t>simple elements</a:t>
            </a:r>
            <a:r>
              <a:rPr b="1" i="1" spc="5" dirty="0">
                <a:latin typeface="Carlito"/>
                <a:cs typeface="Carlito"/>
              </a:rPr>
              <a:t> </a:t>
            </a:r>
            <a:r>
              <a:rPr b="1" i="1" dirty="0">
                <a:latin typeface="Carlito"/>
                <a:cs typeface="Carlito"/>
              </a:rPr>
              <a:t>--&gt;</a:t>
            </a:r>
            <a:endParaRPr dirty="0">
              <a:latin typeface="Carlito"/>
              <a:cs typeface="Carlito"/>
            </a:endParaRPr>
          </a:p>
          <a:p>
            <a:pPr marL="927100">
              <a:spcBef>
                <a:spcPts val="405"/>
              </a:spcBef>
              <a:defRPr/>
            </a:pPr>
            <a:r>
              <a:rPr sz="1600" spc="-10" dirty="0">
                <a:latin typeface="Carlito"/>
                <a:cs typeface="Carlito"/>
              </a:rPr>
              <a:t>&lt;xs:element name="name"</a:t>
            </a:r>
            <a:r>
              <a:rPr sz="1600" spc="2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type="xs:string"/&gt;</a:t>
            </a:r>
            <a:endParaRPr sz="1600" dirty="0">
              <a:latin typeface="Carlito"/>
              <a:cs typeface="Carlito"/>
            </a:endParaRPr>
          </a:p>
          <a:p>
            <a:pPr marL="927100">
              <a:spcBef>
                <a:spcPts val="385"/>
              </a:spcBef>
              <a:defRPr/>
            </a:pPr>
            <a:r>
              <a:rPr sz="1600" spc="-10" dirty="0">
                <a:latin typeface="Carlito"/>
                <a:cs typeface="Carlito"/>
              </a:rPr>
              <a:t>&lt;xs:element name="department"</a:t>
            </a:r>
            <a:r>
              <a:rPr sz="1600" spc="4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type="xs:string"/&gt;</a:t>
            </a:r>
            <a:endParaRPr sz="1600" dirty="0">
              <a:latin typeface="Carlito"/>
              <a:cs typeface="Carlito"/>
            </a:endParaRPr>
          </a:p>
          <a:p>
            <a:pPr marL="927100">
              <a:spcBef>
                <a:spcPts val="385"/>
              </a:spcBef>
              <a:defRPr/>
            </a:pPr>
            <a:r>
              <a:rPr sz="1600" spc="-10" dirty="0">
                <a:latin typeface="Carlito"/>
                <a:cs typeface="Carlito"/>
              </a:rPr>
              <a:t>&lt;xs:element </a:t>
            </a:r>
            <a:r>
              <a:rPr sz="1600" spc="-5" dirty="0">
                <a:latin typeface="Carlito"/>
                <a:cs typeface="Carlito"/>
              </a:rPr>
              <a:t>name="salary"</a:t>
            </a:r>
            <a:r>
              <a:rPr sz="1600" spc="1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type="xs:float"/&gt;</a:t>
            </a:r>
            <a:endParaRPr sz="1600" dirty="0">
              <a:latin typeface="Carlito"/>
              <a:cs typeface="Carlito"/>
            </a:endParaRPr>
          </a:p>
          <a:p>
            <a:pPr marL="927100">
              <a:spcBef>
                <a:spcPts val="385"/>
              </a:spcBef>
              <a:defRPr/>
            </a:pPr>
            <a:r>
              <a:rPr sz="1600" spc="-10" dirty="0">
                <a:latin typeface="Carlito"/>
                <a:cs typeface="Carlito"/>
              </a:rPr>
              <a:t>&lt;xs:element </a:t>
            </a:r>
            <a:r>
              <a:rPr sz="1600" spc="-5" dirty="0">
                <a:latin typeface="Carlito"/>
                <a:cs typeface="Carlito"/>
              </a:rPr>
              <a:t>name="email"</a:t>
            </a:r>
            <a:r>
              <a:rPr sz="1600" spc="1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type="xs:string"/&gt;</a:t>
            </a:r>
            <a:endParaRPr sz="1600" dirty="0">
              <a:latin typeface="Carlito"/>
              <a:cs typeface="Carlito"/>
            </a:endParaRPr>
          </a:p>
          <a:p>
            <a:pPr marL="12700">
              <a:defRPr/>
            </a:pPr>
            <a:r>
              <a:rPr b="1" i="1" dirty="0">
                <a:latin typeface="Carlito"/>
                <a:cs typeface="Carlito"/>
              </a:rPr>
              <a:t>&lt;!-- defining </a:t>
            </a:r>
            <a:r>
              <a:rPr b="1" i="1" spc="-5" dirty="0">
                <a:latin typeface="Carlito"/>
                <a:cs typeface="Carlito"/>
              </a:rPr>
              <a:t>attributes</a:t>
            </a:r>
            <a:r>
              <a:rPr b="1" i="1" spc="5" dirty="0">
                <a:latin typeface="Carlito"/>
                <a:cs typeface="Carlito"/>
              </a:rPr>
              <a:t> </a:t>
            </a:r>
            <a:r>
              <a:rPr b="1" i="1" dirty="0">
                <a:latin typeface="Carlito"/>
                <a:cs typeface="Carlito"/>
              </a:rPr>
              <a:t>--&gt;</a:t>
            </a:r>
            <a:endParaRPr dirty="0">
              <a:latin typeface="Carlito"/>
              <a:cs typeface="Carlito"/>
            </a:endParaRPr>
          </a:p>
          <a:p>
            <a:pPr marL="927100">
              <a:spcBef>
                <a:spcPts val="405"/>
              </a:spcBef>
              <a:defRPr/>
            </a:pPr>
            <a:r>
              <a:rPr sz="1600" spc="-10" dirty="0">
                <a:latin typeface="Carlito"/>
                <a:cs typeface="Carlito"/>
              </a:rPr>
              <a:t>&lt;xs:attribute name="id"</a:t>
            </a:r>
            <a:r>
              <a:rPr sz="1600" spc="-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type="xs:positiveInteger"/&gt;</a:t>
            </a:r>
            <a:endParaRPr sz="1600" dirty="0">
              <a:latin typeface="Carlito"/>
              <a:cs typeface="Carlito"/>
            </a:endParaRPr>
          </a:p>
          <a:p>
            <a:pPr marL="12700">
              <a:spcBef>
                <a:spcPts val="5"/>
              </a:spcBef>
              <a:defRPr/>
            </a:pPr>
            <a:r>
              <a:rPr b="1" dirty="0">
                <a:latin typeface="Carlito"/>
                <a:cs typeface="Carlito"/>
              </a:rPr>
              <a:t>&lt;!-- </a:t>
            </a:r>
            <a:r>
              <a:rPr b="1" spc="-5" dirty="0">
                <a:latin typeface="Carlito"/>
                <a:cs typeface="Carlito"/>
              </a:rPr>
              <a:t>defining </a:t>
            </a:r>
            <a:r>
              <a:rPr b="1" spc="-10" dirty="0">
                <a:latin typeface="Carlito"/>
                <a:cs typeface="Carlito"/>
              </a:rPr>
              <a:t>Complex </a:t>
            </a:r>
            <a:r>
              <a:rPr b="1" spc="-5" dirty="0">
                <a:latin typeface="Carlito"/>
                <a:cs typeface="Carlito"/>
              </a:rPr>
              <a:t>element</a:t>
            </a:r>
            <a:r>
              <a:rPr b="1" spc="-60" dirty="0">
                <a:latin typeface="Carlito"/>
                <a:cs typeface="Carlito"/>
              </a:rPr>
              <a:t> </a:t>
            </a:r>
            <a:r>
              <a:rPr b="1" dirty="0">
                <a:latin typeface="Carlito"/>
                <a:cs typeface="Carlito"/>
              </a:rPr>
              <a:t>--&gt;</a:t>
            </a:r>
            <a:endParaRPr dirty="0">
              <a:latin typeface="Carlito"/>
              <a:cs typeface="Carlito"/>
            </a:endParaRPr>
          </a:p>
          <a:p>
            <a:pPr marL="927100">
              <a:spcBef>
                <a:spcPts val="400"/>
              </a:spcBef>
              <a:defRPr/>
            </a:pPr>
            <a:r>
              <a:rPr sz="1600" spc="-10" dirty="0">
                <a:latin typeface="Carlito"/>
                <a:cs typeface="Carlito"/>
              </a:rPr>
              <a:t>&lt;xs:element</a:t>
            </a:r>
            <a:r>
              <a:rPr sz="1600" spc="1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name="employee"&gt;</a:t>
            </a:r>
            <a:endParaRPr sz="1600" dirty="0">
              <a:latin typeface="Carlito"/>
              <a:cs typeface="Carlito"/>
            </a:endParaRPr>
          </a:p>
          <a:p>
            <a:pPr marL="1841500">
              <a:spcBef>
                <a:spcPts val="385"/>
              </a:spcBef>
              <a:defRPr/>
            </a:pPr>
            <a:r>
              <a:rPr sz="1600" spc="-15" dirty="0">
                <a:latin typeface="Carlito"/>
                <a:cs typeface="Carlito"/>
              </a:rPr>
              <a:t>&lt;xs:complexType&gt;</a:t>
            </a:r>
            <a:endParaRPr sz="1600" dirty="0">
              <a:latin typeface="Carlito"/>
              <a:cs typeface="Carlito"/>
            </a:endParaRPr>
          </a:p>
          <a:p>
            <a:pPr marL="2756535">
              <a:spcBef>
                <a:spcPts val="385"/>
              </a:spcBef>
              <a:defRPr/>
            </a:pPr>
            <a:r>
              <a:rPr sz="1600" spc="-10" dirty="0">
                <a:latin typeface="Carlito"/>
                <a:cs typeface="Carlito"/>
              </a:rPr>
              <a:t>&lt;xs:sequence&gt;</a:t>
            </a:r>
            <a:endParaRPr sz="1600" dirty="0">
              <a:latin typeface="Carlito"/>
              <a:cs typeface="Carlito"/>
            </a:endParaRPr>
          </a:p>
          <a:p>
            <a:pPr marL="3670935">
              <a:spcBef>
                <a:spcPts val="385"/>
              </a:spcBef>
              <a:defRPr/>
            </a:pPr>
            <a:r>
              <a:rPr sz="1600" spc="-10" dirty="0">
                <a:latin typeface="Carlito"/>
                <a:cs typeface="Carlito"/>
              </a:rPr>
              <a:t>&lt;xs:element</a:t>
            </a:r>
            <a:r>
              <a:rPr sz="1600" spc="1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ref="name"/&gt;</a:t>
            </a:r>
            <a:endParaRPr sz="1600" dirty="0">
              <a:latin typeface="Carlito"/>
              <a:cs typeface="Carlito"/>
            </a:endParaRPr>
          </a:p>
          <a:p>
            <a:pPr marL="3670935">
              <a:spcBef>
                <a:spcPts val="385"/>
              </a:spcBef>
              <a:defRPr/>
            </a:pPr>
            <a:r>
              <a:rPr sz="1600" spc="-10" dirty="0">
                <a:latin typeface="Carlito"/>
                <a:cs typeface="Carlito"/>
              </a:rPr>
              <a:t>&lt;xs:element ref="department"</a:t>
            </a:r>
            <a:r>
              <a:rPr sz="1600" spc="2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/&gt;</a:t>
            </a:r>
            <a:endParaRPr sz="1600" dirty="0">
              <a:latin typeface="Carlito"/>
              <a:cs typeface="Carlito"/>
            </a:endParaRPr>
          </a:p>
          <a:p>
            <a:pPr marL="3670935">
              <a:spcBef>
                <a:spcPts val="385"/>
              </a:spcBef>
              <a:defRPr/>
            </a:pPr>
            <a:r>
              <a:rPr sz="1600" spc="-10" dirty="0">
                <a:latin typeface="Carlito"/>
                <a:cs typeface="Carlito"/>
              </a:rPr>
              <a:t>&lt;xs:element ref="salary"</a:t>
            </a:r>
            <a:r>
              <a:rPr sz="1600" spc="2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/&gt;</a:t>
            </a:r>
            <a:endParaRPr sz="1600" dirty="0">
              <a:latin typeface="Carlito"/>
              <a:cs typeface="Carlito"/>
            </a:endParaRPr>
          </a:p>
          <a:p>
            <a:pPr marL="3670935">
              <a:spcBef>
                <a:spcPts val="384"/>
              </a:spcBef>
              <a:defRPr/>
            </a:pPr>
            <a:r>
              <a:rPr sz="1600" spc="-10" dirty="0">
                <a:latin typeface="Carlito"/>
                <a:cs typeface="Carlito"/>
              </a:rPr>
              <a:t>&lt;xs:element ref="email"</a:t>
            </a:r>
            <a:r>
              <a:rPr sz="1600" spc="3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/&gt;</a:t>
            </a:r>
            <a:endParaRPr sz="1600" dirty="0">
              <a:latin typeface="Carlito"/>
              <a:cs typeface="Carlito"/>
            </a:endParaRPr>
          </a:p>
          <a:p>
            <a:pPr marL="2756535">
              <a:spcBef>
                <a:spcPts val="380"/>
              </a:spcBef>
              <a:defRPr/>
            </a:pPr>
            <a:r>
              <a:rPr sz="1600" spc="-10" dirty="0">
                <a:latin typeface="Carlito"/>
                <a:cs typeface="Carlito"/>
              </a:rPr>
              <a:t>&lt;/xs:sequence&gt;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 Shridevi.S, VIT</a:t>
            </a:r>
            <a:endParaRPr lang="en-US" dirty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8F35D5E-9061-4408-8121-749A9D7AA061}" type="slidenum">
              <a:rPr lang="en-US" smtClean="0">
                <a:latin typeface="Arial" pitchFamily="34" charset="0"/>
              </a:rPr>
              <a:pPr/>
              <a:t>44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0" y="-282575"/>
            <a:ext cx="2209800" cy="1120775"/>
          </a:xfrm>
        </p:spPr>
        <p:txBody>
          <a:bodyPr wrap="square" lIns="0" tIns="13335" rIns="0" bIns="0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lang="en-IN" spc="-15" dirty="0" smtClean="0"/>
              <a:t/>
            </a:r>
            <a:br>
              <a:rPr lang="en-IN" spc="-15" dirty="0" smtClean="0"/>
            </a:br>
            <a:r>
              <a:rPr spc="-15" dirty="0" smtClean="0"/>
              <a:t>Contd</a:t>
            </a:r>
            <a:r>
              <a:rPr spc="-15" dirty="0"/>
              <a:t>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2163" y="838200"/>
            <a:ext cx="7208837" cy="4589463"/>
          </a:xfrm>
          <a:prstGeom prst="rect">
            <a:avLst/>
          </a:prstGeom>
        </p:spPr>
        <p:txBody>
          <a:bodyPr lIns="0" tIns="74295" rIns="0" bIns="0">
            <a:spAutoFit/>
          </a:bodyPr>
          <a:lstStyle/>
          <a:p>
            <a:pPr marL="2756535">
              <a:spcBef>
                <a:spcPts val="585"/>
              </a:spcBef>
              <a:defRPr/>
            </a:pPr>
            <a:r>
              <a:rPr sz="2000" spc="-10" dirty="0">
                <a:latin typeface="Carlito"/>
                <a:cs typeface="Carlito"/>
              </a:rPr>
              <a:t>&lt;xs:attribute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ref="id"&gt;&lt;/xs:attribute&gt;</a:t>
            </a:r>
            <a:endParaRPr sz="2000" dirty="0">
              <a:latin typeface="Carlito"/>
              <a:cs typeface="Carlito"/>
            </a:endParaRPr>
          </a:p>
          <a:p>
            <a:pPr marL="1841500">
              <a:spcBef>
                <a:spcPts val="480"/>
              </a:spcBef>
              <a:defRPr/>
            </a:pPr>
            <a:r>
              <a:rPr sz="2000" spc="-15" dirty="0">
                <a:latin typeface="Carlito"/>
                <a:cs typeface="Carlito"/>
              </a:rPr>
              <a:t>&lt;/xs:complexType&gt;</a:t>
            </a:r>
            <a:endParaRPr sz="2000" dirty="0">
              <a:latin typeface="Carlito"/>
              <a:cs typeface="Carlito"/>
            </a:endParaRPr>
          </a:p>
          <a:p>
            <a:pPr marL="927100">
              <a:spcBef>
                <a:spcPts val="480"/>
              </a:spcBef>
              <a:defRPr/>
            </a:pPr>
            <a:r>
              <a:rPr sz="2000" spc="-5" dirty="0">
                <a:latin typeface="Carlito"/>
                <a:cs typeface="Carlito"/>
              </a:rPr>
              <a:t>&lt;/xs:element&gt;</a:t>
            </a:r>
            <a:endParaRPr sz="2000" dirty="0">
              <a:latin typeface="Carlito"/>
              <a:cs typeface="Carlito"/>
            </a:endParaRPr>
          </a:p>
          <a:p>
            <a:pPr marL="927100">
              <a:spcBef>
                <a:spcPts val="480"/>
              </a:spcBef>
              <a:defRPr/>
            </a:pPr>
            <a:r>
              <a:rPr sz="2000" spc="-10" dirty="0">
                <a:latin typeface="Carlito"/>
                <a:cs typeface="Carlito"/>
              </a:rPr>
              <a:t>&lt;xs:element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name="employees"&gt;</a:t>
            </a:r>
            <a:endParaRPr sz="2000" dirty="0">
              <a:latin typeface="Carlito"/>
              <a:cs typeface="Carlito"/>
            </a:endParaRPr>
          </a:p>
          <a:p>
            <a:pPr marL="1841500">
              <a:spcBef>
                <a:spcPts val="480"/>
              </a:spcBef>
              <a:defRPr/>
            </a:pPr>
            <a:r>
              <a:rPr sz="2000" spc="-15" dirty="0">
                <a:latin typeface="Carlito"/>
                <a:cs typeface="Carlito"/>
              </a:rPr>
              <a:t>&lt;xs:complexType&gt;</a:t>
            </a:r>
            <a:endParaRPr sz="2000" dirty="0">
              <a:latin typeface="Carlito"/>
              <a:cs typeface="Carlito"/>
            </a:endParaRPr>
          </a:p>
          <a:p>
            <a:pPr marL="2756535">
              <a:spcBef>
                <a:spcPts val="484"/>
              </a:spcBef>
              <a:defRPr/>
            </a:pPr>
            <a:r>
              <a:rPr sz="2000" spc="-5" dirty="0">
                <a:latin typeface="Carlito"/>
                <a:cs typeface="Carlito"/>
              </a:rPr>
              <a:t>&lt;xs:sequence&gt;</a:t>
            </a:r>
            <a:endParaRPr sz="2000" dirty="0">
              <a:latin typeface="Carlito"/>
              <a:cs typeface="Carlito"/>
            </a:endParaRPr>
          </a:p>
          <a:p>
            <a:pPr marL="3670935">
              <a:spcBef>
                <a:spcPts val="480"/>
              </a:spcBef>
              <a:defRPr/>
            </a:pPr>
            <a:r>
              <a:rPr sz="2000" spc="-10" dirty="0">
                <a:latin typeface="Carlito"/>
                <a:cs typeface="Carlito"/>
              </a:rPr>
              <a:t>&lt;xs:element ref="employee"</a:t>
            </a:r>
            <a:r>
              <a:rPr sz="2000" spc="4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minOccurs="1"</a:t>
            </a:r>
            <a:endParaRPr sz="2000" dirty="0">
              <a:latin typeface="Carlito"/>
              <a:cs typeface="Carlito"/>
            </a:endParaRPr>
          </a:p>
          <a:p>
            <a:pPr marL="5499735">
              <a:defRPr/>
            </a:pPr>
            <a:r>
              <a:rPr sz="2000" spc="-5" dirty="0">
                <a:latin typeface="Carlito"/>
                <a:cs typeface="Carlito"/>
              </a:rPr>
              <a:t>maxOccurs="unbounded"/&gt;</a:t>
            </a:r>
            <a:endParaRPr sz="2000" dirty="0">
              <a:latin typeface="Carlito"/>
              <a:cs typeface="Carlito"/>
            </a:endParaRPr>
          </a:p>
          <a:p>
            <a:pPr marL="2756535">
              <a:spcBef>
                <a:spcPts val="480"/>
              </a:spcBef>
              <a:defRPr/>
            </a:pPr>
            <a:r>
              <a:rPr sz="2000" spc="-5" dirty="0">
                <a:latin typeface="Carlito"/>
                <a:cs typeface="Carlito"/>
              </a:rPr>
              <a:t>&lt;/</a:t>
            </a:r>
            <a:r>
              <a:rPr sz="2000" spc="-5" dirty="0" err="1">
                <a:latin typeface="Carlito"/>
                <a:cs typeface="Carlito"/>
              </a:rPr>
              <a:t>xs:sequence</a:t>
            </a:r>
            <a:r>
              <a:rPr sz="2000" spc="-5" dirty="0">
                <a:latin typeface="Carlito"/>
                <a:cs typeface="Carlito"/>
              </a:rPr>
              <a:t>&gt;</a:t>
            </a:r>
            <a:r>
              <a:rPr sz="2000" spc="-15" dirty="0">
                <a:latin typeface="Carlito"/>
                <a:cs typeface="Carlito"/>
              </a:rPr>
              <a:t>&lt;/</a:t>
            </a:r>
            <a:r>
              <a:rPr sz="2000" spc="-15" dirty="0" err="1">
                <a:latin typeface="Carlito"/>
                <a:cs typeface="Carlito"/>
              </a:rPr>
              <a:t>xs:complexType</a:t>
            </a:r>
            <a:r>
              <a:rPr sz="2000" spc="-15" dirty="0">
                <a:latin typeface="Carlito"/>
                <a:cs typeface="Carlito"/>
              </a:rPr>
              <a:t>&gt;</a:t>
            </a:r>
            <a:r>
              <a:rPr sz="2000" spc="-5" dirty="0">
                <a:latin typeface="Carlito"/>
                <a:cs typeface="Carlito"/>
              </a:rPr>
              <a:t>&lt;/</a:t>
            </a:r>
            <a:r>
              <a:rPr sz="2000" spc="-5" dirty="0" err="1">
                <a:latin typeface="Carlito"/>
                <a:cs typeface="Carlito"/>
              </a:rPr>
              <a:t>xs:element</a:t>
            </a:r>
            <a:r>
              <a:rPr sz="2000" spc="-5" dirty="0">
                <a:latin typeface="Carlito"/>
                <a:cs typeface="Carlito"/>
              </a:rPr>
              <a:t>&gt;</a:t>
            </a:r>
            <a:endParaRPr lang="en-IN" sz="2000" spc="-5" dirty="0">
              <a:latin typeface="Carlito"/>
              <a:cs typeface="Carlito"/>
            </a:endParaRPr>
          </a:p>
          <a:p>
            <a:pPr marL="2756535">
              <a:spcBef>
                <a:spcPts val="480"/>
              </a:spcBef>
              <a:defRPr/>
            </a:pPr>
            <a:r>
              <a:rPr sz="2000" spc="-5" dirty="0">
                <a:latin typeface="Carlito"/>
                <a:cs typeface="Carlito"/>
              </a:rPr>
              <a:t>&lt;/xs:schema&gt;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108549" name="Slide Number Placeholder 4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A2BAE74-F5A9-4382-93E0-6778741D4028}" type="slidenum">
              <a:rPr lang="en-US" smtClean="0">
                <a:latin typeface="Arial" pitchFamily="34" charset="0"/>
              </a:rPr>
              <a:pPr/>
              <a:t>45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457200" y="6324600"/>
            <a:ext cx="548005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b="1" kern="1200" cap="none" spc="60" baseline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Dr Shridevi.S, VIT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7075" y="554038"/>
            <a:ext cx="7534275" cy="5391150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2500" spc="-15" dirty="0">
                <a:latin typeface="Carlito"/>
                <a:cs typeface="Carlito"/>
              </a:rPr>
              <a:t>&lt;xsd:complexType</a:t>
            </a:r>
            <a:r>
              <a:rPr sz="2500" spc="20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name=“fullname"&gt;</a:t>
            </a:r>
            <a:endParaRPr sz="2500" dirty="0">
              <a:latin typeface="Carlito"/>
              <a:cs typeface="Carlito"/>
            </a:endParaRPr>
          </a:p>
          <a:p>
            <a:pPr marL="927100">
              <a:defRPr/>
            </a:pPr>
            <a:r>
              <a:rPr sz="2500" spc="-10" dirty="0">
                <a:latin typeface="Carlito"/>
                <a:cs typeface="Carlito"/>
              </a:rPr>
              <a:t>&lt;xsd:element name=“firstname"</a:t>
            </a:r>
            <a:r>
              <a:rPr sz="2500" spc="80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type=“xsd:string"/&gt;</a:t>
            </a:r>
            <a:endParaRPr sz="2500" dirty="0">
              <a:latin typeface="Carlito"/>
              <a:cs typeface="Carlito"/>
            </a:endParaRPr>
          </a:p>
          <a:p>
            <a:pPr marL="927100">
              <a:defRPr/>
            </a:pPr>
            <a:r>
              <a:rPr sz="2500" spc="-10" dirty="0">
                <a:latin typeface="Carlito"/>
                <a:cs typeface="Carlito"/>
              </a:rPr>
              <a:t>&lt;xsd:element </a:t>
            </a:r>
            <a:r>
              <a:rPr sz="2500" spc="-5" dirty="0">
                <a:latin typeface="Carlito"/>
                <a:cs typeface="Carlito"/>
              </a:rPr>
              <a:t>name=“lastname"</a:t>
            </a:r>
            <a:r>
              <a:rPr sz="2500" spc="60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type=“xsd:string"/&gt;</a:t>
            </a:r>
            <a:endParaRPr sz="2500" dirty="0">
              <a:latin typeface="Carlito"/>
              <a:cs typeface="Carlito"/>
            </a:endParaRPr>
          </a:p>
          <a:p>
            <a:pPr marL="12700">
              <a:defRPr/>
            </a:pPr>
            <a:r>
              <a:rPr sz="2500" spc="-15" dirty="0">
                <a:latin typeface="Carlito"/>
                <a:cs typeface="Carlito"/>
              </a:rPr>
              <a:t>&lt;/xsd:complexType&gt;</a:t>
            </a:r>
            <a:endParaRPr sz="2500" dirty="0">
              <a:latin typeface="Carlito"/>
              <a:cs typeface="Carlito"/>
            </a:endParaRPr>
          </a:p>
          <a:p>
            <a:pPr>
              <a:spcBef>
                <a:spcPts val="10"/>
              </a:spcBef>
              <a:defRPr/>
            </a:pPr>
            <a:endParaRPr sz="2450" dirty="0">
              <a:latin typeface="Carlito"/>
              <a:cs typeface="Carlito"/>
            </a:endParaRPr>
          </a:p>
          <a:p>
            <a:pPr marL="12700">
              <a:defRPr/>
            </a:pPr>
            <a:r>
              <a:rPr sz="2500" spc="-10" dirty="0">
                <a:latin typeface="Carlito"/>
                <a:cs typeface="Carlito"/>
              </a:rPr>
              <a:t>Alternative:</a:t>
            </a:r>
            <a:endParaRPr sz="2500" dirty="0">
              <a:latin typeface="Carlito"/>
              <a:cs typeface="Carlito"/>
            </a:endParaRPr>
          </a:p>
          <a:p>
            <a:pPr marL="12700">
              <a:defRPr/>
            </a:pPr>
            <a:r>
              <a:rPr sz="2500" spc="-10" dirty="0">
                <a:latin typeface="Carlito"/>
                <a:cs typeface="Carlito"/>
              </a:rPr>
              <a:t>&lt;xsd:element name=“firstname"</a:t>
            </a:r>
            <a:r>
              <a:rPr sz="2500" spc="75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type=“xsd:string"/&gt;</a:t>
            </a:r>
            <a:endParaRPr sz="2500" dirty="0">
              <a:latin typeface="Carlito"/>
              <a:cs typeface="Carlito"/>
            </a:endParaRPr>
          </a:p>
          <a:p>
            <a:pPr marL="12700">
              <a:defRPr/>
            </a:pPr>
            <a:r>
              <a:rPr sz="2500" spc="-10" dirty="0">
                <a:latin typeface="Carlito"/>
                <a:cs typeface="Carlito"/>
              </a:rPr>
              <a:t>&lt;xsd:element </a:t>
            </a:r>
            <a:r>
              <a:rPr sz="2500" spc="-5" dirty="0">
                <a:latin typeface="Carlito"/>
                <a:cs typeface="Carlito"/>
              </a:rPr>
              <a:t>name=“lastname"</a:t>
            </a:r>
            <a:r>
              <a:rPr sz="2500" spc="55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type=“xsd:string"/&gt;</a:t>
            </a:r>
            <a:endParaRPr sz="2500" dirty="0">
              <a:latin typeface="Carlito"/>
              <a:cs typeface="Carlito"/>
            </a:endParaRPr>
          </a:p>
          <a:p>
            <a:pPr marL="12700">
              <a:spcBef>
                <a:spcPts val="5"/>
              </a:spcBef>
              <a:defRPr/>
            </a:pPr>
            <a:r>
              <a:rPr sz="2500" spc="-15" dirty="0">
                <a:latin typeface="Carlito"/>
                <a:cs typeface="Carlito"/>
              </a:rPr>
              <a:t>&lt;xsd:complexType</a:t>
            </a:r>
            <a:r>
              <a:rPr sz="2500" spc="20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name=“fullname"&gt;</a:t>
            </a:r>
            <a:endParaRPr sz="2500" dirty="0">
              <a:latin typeface="Carlito"/>
              <a:cs typeface="Carlito"/>
            </a:endParaRPr>
          </a:p>
          <a:p>
            <a:pPr marL="927100">
              <a:defRPr/>
            </a:pPr>
            <a:r>
              <a:rPr sz="2500" spc="-10" dirty="0">
                <a:latin typeface="Carlito"/>
                <a:cs typeface="Carlito"/>
              </a:rPr>
              <a:t>&lt;xsd:element</a:t>
            </a:r>
            <a:r>
              <a:rPr sz="2500" spc="50" dirty="0">
                <a:latin typeface="Carlito"/>
                <a:cs typeface="Carlito"/>
              </a:rPr>
              <a:t> </a:t>
            </a:r>
            <a:r>
              <a:rPr sz="2500" spc="-15" dirty="0">
                <a:latin typeface="Carlito"/>
                <a:cs typeface="Carlito"/>
              </a:rPr>
              <a:t>ref=“firstname"/&gt;</a:t>
            </a:r>
            <a:endParaRPr sz="2500" dirty="0">
              <a:latin typeface="Carlito"/>
              <a:cs typeface="Carlito"/>
            </a:endParaRPr>
          </a:p>
          <a:p>
            <a:pPr marL="927100">
              <a:defRPr/>
            </a:pPr>
            <a:r>
              <a:rPr sz="2500" spc="-10" dirty="0">
                <a:latin typeface="Carlito"/>
                <a:cs typeface="Carlito"/>
              </a:rPr>
              <a:t>&lt;xsd:element ref=“lastname"</a:t>
            </a:r>
            <a:r>
              <a:rPr sz="2500" spc="70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/&gt;</a:t>
            </a:r>
            <a:endParaRPr sz="2500" dirty="0">
              <a:latin typeface="Carlito"/>
              <a:cs typeface="Carlito"/>
            </a:endParaRPr>
          </a:p>
          <a:p>
            <a:pPr marL="12700">
              <a:defRPr/>
            </a:pPr>
            <a:r>
              <a:rPr sz="2500" spc="-15" dirty="0">
                <a:latin typeface="Carlito"/>
                <a:cs typeface="Carlito"/>
              </a:rPr>
              <a:t>&lt;/xsd:complexType&gt;</a:t>
            </a:r>
            <a:endParaRPr sz="2500" dirty="0">
              <a:latin typeface="Carlito"/>
              <a:cs typeface="Carlito"/>
            </a:endParaRPr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B026EB6-0BB2-4197-A267-9260A2B3C111}" type="slidenum">
              <a:rPr lang="en-US" smtClean="0">
                <a:latin typeface="Arial" pitchFamily="34" charset="0"/>
              </a:rPr>
              <a:pPr/>
              <a:t>46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324600"/>
            <a:ext cx="5480050" cy="2794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Dr</a:t>
            </a:r>
            <a:r>
              <a:rPr lang="en-US" dirty="0"/>
              <a:t> </a:t>
            </a:r>
            <a:r>
              <a:rPr lang="en-US" dirty="0" err="1"/>
              <a:t>Shridevi.S</a:t>
            </a:r>
            <a:r>
              <a:rPr lang="en-US" dirty="0"/>
              <a:t>, VIT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-1314450"/>
            <a:ext cx="6019800" cy="2228850"/>
          </a:xfrm>
        </p:spPr>
        <p:txBody>
          <a:bodyPr wrap="square" lIns="0" tIns="13335" rIns="0" bIns="0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dirty="0" smtClean="0"/>
              <a:t>Using </a:t>
            </a:r>
            <a:r>
              <a:rPr dirty="0"/>
              <a:t>Named</a:t>
            </a:r>
            <a:r>
              <a:rPr spc="-30" dirty="0"/>
              <a:t> </a:t>
            </a:r>
            <a:r>
              <a:rPr spc="-45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295400"/>
            <a:ext cx="7239000" cy="3665538"/>
          </a:xfrm>
          <a:prstGeom prst="rect">
            <a:avLst/>
          </a:prstGeom>
        </p:spPr>
        <p:txBody>
          <a:bodyPr lIns="0" tIns="13335" rIns="0" bIns="0">
            <a:spAutoFit/>
          </a:bodyPr>
          <a:lstStyle/>
          <a:p>
            <a:pPr marL="355600" indent="-342900">
              <a:spcBef>
                <a:spcPts val="100"/>
              </a:spcBef>
              <a:buFont typeface="Arial" pitchFamily="34" charset="0"/>
              <a:buChar char="•"/>
              <a:tabLst>
                <a:tab pos="354013" algn="l"/>
                <a:tab pos="355600" algn="l"/>
              </a:tabLst>
            </a:pPr>
            <a:r>
              <a:rPr lang="en-US" sz="3200">
                <a:latin typeface="Carlito"/>
                <a:ea typeface="Carlito"/>
                <a:cs typeface="Carlito"/>
              </a:rPr>
              <a:t>defines types, that enables you to reuse element  definitions</a:t>
            </a:r>
          </a:p>
          <a:p>
            <a:pPr marL="355600" indent="-342900">
              <a:spcBef>
                <a:spcPts val="775"/>
              </a:spcBef>
              <a:buFont typeface="Arial" pitchFamily="34" charset="0"/>
              <a:buChar char="•"/>
              <a:tabLst>
                <a:tab pos="354013" algn="l"/>
                <a:tab pos="355600" algn="l"/>
              </a:tabLst>
            </a:pPr>
            <a:r>
              <a:rPr lang="en-US" sz="3200">
                <a:latin typeface="Carlito"/>
                <a:ea typeface="Carlito"/>
                <a:cs typeface="Carlito"/>
              </a:rPr>
              <a:t>done by giving names to the simpleTypes and  complexTypes elements</a:t>
            </a:r>
          </a:p>
          <a:p>
            <a:pPr marL="355600" indent="-342900">
              <a:spcBef>
                <a:spcPts val="775"/>
              </a:spcBef>
              <a:buFont typeface="Arial" pitchFamily="34" charset="0"/>
              <a:buChar char="•"/>
              <a:tabLst>
                <a:tab pos="354013" algn="l"/>
                <a:tab pos="355600" algn="l"/>
              </a:tabLst>
            </a:pPr>
            <a:r>
              <a:rPr lang="en-US" sz="3200">
                <a:latin typeface="Carlito"/>
                <a:ea typeface="Carlito"/>
                <a:cs typeface="Carlito"/>
              </a:rPr>
              <a:t>make them point through the type attribute of  the element.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81000" y="6324600"/>
            <a:ext cx="5480050" cy="2794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Dr</a:t>
            </a:r>
            <a:r>
              <a:rPr lang="en-US" dirty="0"/>
              <a:t> </a:t>
            </a:r>
            <a:r>
              <a:rPr lang="en-US" dirty="0" err="1"/>
              <a:t>Shridevi.S</a:t>
            </a:r>
            <a:r>
              <a:rPr lang="en-US" dirty="0"/>
              <a:t>, VIT</a:t>
            </a:r>
          </a:p>
        </p:txBody>
      </p:sp>
      <p:sp>
        <p:nvSpPr>
          <p:cNvPr id="110597" name="Slide Number Placeholder 4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5EF6AF8-46E6-4732-938C-656E186A0FA1}" type="slidenum">
              <a:rPr lang="en-US" smtClean="0">
                <a:latin typeface="Arial" pitchFamily="34" charset="0"/>
              </a:rPr>
              <a:pPr/>
              <a:t>47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4200" y="195263"/>
            <a:ext cx="2286000" cy="566737"/>
          </a:xfrm>
        </p:spPr>
        <p:txBody>
          <a:bodyPr wrap="square" lIns="0" tIns="13335" rIns="0" bIns="0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spc="-15" dirty="0"/>
              <a:t>Contd..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6763" y="871538"/>
            <a:ext cx="7927975" cy="5245100"/>
          </a:xfrm>
          <a:prstGeom prst="rect">
            <a:avLst/>
          </a:prstGeom>
        </p:spPr>
        <p:txBody>
          <a:bodyPr lIns="0" tIns="13335" rIns="0" bIns="0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sz="2000" spc="-5" dirty="0">
                <a:latin typeface="Carlito"/>
                <a:cs typeface="Carlito"/>
              </a:rPr>
              <a:t>&lt;?xml</a:t>
            </a:r>
            <a:r>
              <a:rPr sz="200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version="1.0"?&gt;</a:t>
            </a:r>
            <a:endParaRPr sz="2000" dirty="0">
              <a:latin typeface="Carlito"/>
              <a:cs typeface="Carlito"/>
            </a:endParaRPr>
          </a:p>
          <a:p>
            <a:pPr marL="12700">
              <a:defRPr/>
            </a:pPr>
            <a:r>
              <a:rPr sz="2000" spc="-5" dirty="0">
                <a:latin typeface="Carlito"/>
                <a:cs typeface="Carlito"/>
              </a:rPr>
              <a:t>&lt;xs:schema xmlns:xs</a:t>
            </a:r>
            <a:r>
              <a:rPr sz="2000" spc="-5" dirty="0">
                <a:latin typeface="Carlito"/>
                <a:cs typeface="Carlito"/>
                <a:hlinkClick r:id="rId2"/>
              </a:rPr>
              <a:t>="h</a:t>
            </a:r>
            <a:r>
              <a:rPr sz="2000" spc="-5" dirty="0">
                <a:latin typeface="Carlito"/>
                <a:cs typeface="Carlito"/>
              </a:rPr>
              <a:t>t</a:t>
            </a:r>
            <a:r>
              <a:rPr sz="2000" spc="-5" dirty="0">
                <a:latin typeface="Carlito"/>
                <a:cs typeface="Carlito"/>
                <a:hlinkClick r:id="rId2"/>
              </a:rPr>
              <a:t>tp:/</a:t>
            </a:r>
            <a:r>
              <a:rPr sz="2000" spc="-5" dirty="0">
                <a:latin typeface="Carlito"/>
                <a:cs typeface="Carlito"/>
              </a:rPr>
              <a:t>/</a:t>
            </a:r>
            <a:r>
              <a:rPr sz="2000" spc="-5" dirty="0">
                <a:latin typeface="Carlito"/>
                <a:cs typeface="Carlito"/>
                <a:hlinkClick r:id="rId2"/>
              </a:rPr>
              <a:t>www.w3.org/2001/XMLSchema"</a:t>
            </a:r>
            <a:r>
              <a:rPr sz="2000" spc="-20" dirty="0">
                <a:latin typeface="Carlito"/>
                <a:cs typeface="Carlito"/>
                <a:hlinkClick r:id="rId2"/>
              </a:rPr>
              <a:t> </a:t>
            </a:r>
            <a:r>
              <a:rPr sz="2000" dirty="0">
                <a:latin typeface="Carlito"/>
                <a:cs typeface="Carlito"/>
              </a:rPr>
              <a:t>&gt;</a:t>
            </a:r>
          </a:p>
          <a:p>
            <a:pPr marL="927100">
              <a:defRPr/>
            </a:pPr>
            <a:r>
              <a:rPr sz="2000" spc="-15" dirty="0">
                <a:latin typeface="Carlito"/>
                <a:cs typeface="Carlito"/>
              </a:rPr>
              <a:t>&lt;xs:simpleType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name="stringtype"&gt;</a:t>
            </a:r>
            <a:endParaRPr sz="2000" dirty="0">
              <a:latin typeface="Carlito"/>
              <a:cs typeface="Carlito"/>
            </a:endParaRPr>
          </a:p>
          <a:p>
            <a:pPr marL="1841500">
              <a:defRPr/>
            </a:pPr>
            <a:r>
              <a:rPr sz="2000" spc="-10" dirty="0">
                <a:latin typeface="Carlito"/>
                <a:cs typeface="Carlito"/>
              </a:rPr>
              <a:t>&lt;xs:restriction</a:t>
            </a:r>
            <a:r>
              <a:rPr sz="2000" spc="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base="xs:string"/&gt;</a:t>
            </a:r>
            <a:endParaRPr sz="2000" dirty="0">
              <a:latin typeface="Carlito"/>
              <a:cs typeface="Carlito"/>
            </a:endParaRPr>
          </a:p>
          <a:p>
            <a:pPr marL="927100">
              <a:defRPr/>
            </a:pPr>
            <a:r>
              <a:rPr sz="2000" spc="-10" dirty="0">
                <a:latin typeface="Carlito"/>
                <a:cs typeface="Carlito"/>
              </a:rPr>
              <a:t>&lt;/xs:simpleType&gt;</a:t>
            </a:r>
            <a:endParaRPr sz="2000" dirty="0">
              <a:latin typeface="Carlito"/>
              <a:cs typeface="Carlito"/>
            </a:endParaRPr>
          </a:p>
          <a:p>
            <a:pPr marL="927100">
              <a:defRPr/>
            </a:pPr>
            <a:r>
              <a:rPr sz="2000" spc="-10" dirty="0">
                <a:latin typeface="Carlito"/>
                <a:cs typeface="Carlito"/>
              </a:rPr>
              <a:t>&lt;xs:simpleType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name="floattype"&gt;</a:t>
            </a:r>
            <a:endParaRPr sz="2000" dirty="0">
              <a:latin typeface="Carlito"/>
              <a:cs typeface="Carlito"/>
            </a:endParaRPr>
          </a:p>
          <a:p>
            <a:pPr marL="1841500">
              <a:defRPr/>
            </a:pPr>
            <a:r>
              <a:rPr sz="2000" spc="-10" dirty="0">
                <a:latin typeface="Carlito"/>
                <a:cs typeface="Carlito"/>
              </a:rPr>
              <a:t>&lt;xs:restriction</a:t>
            </a:r>
            <a:r>
              <a:rPr sz="2000" spc="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base="xs:float"&gt;&lt;/xs:restriction&gt;</a:t>
            </a:r>
            <a:endParaRPr sz="2000" dirty="0">
              <a:latin typeface="Carlito"/>
              <a:cs typeface="Carlito"/>
            </a:endParaRPr>
          </a:p>
          <a:p>
            <a:pPr marL="927100">
              <a:defRPr/>
            </a:pPr>
            <a:r>
              <a:rPr sz="2000" spc="-10" dirty="0">
                <a:latin typeface="Carlito"/>
                <a:cs typeface="Carlito"/>
              </a:rPr>
              <a:t>&lt;/xs:simpleType&gt;</a:t>
            </a:r>
            <a:endParaRPr sz="2000" dirty="0">
              <a:latin typeface="Carlito"/>
              <a:cs typeface="Carlito"/>
            </a:endParaRPr>
          </a:p>
          <a:p>
            <a:pPr marL="927100">
              <a:spcBef>
                <a:spcPts val="5"/>
              </a:spcBef>
              <a:defRPr/>
            </a:pPr>
            <a:r>
              <a:rPr sz="2000" spc="-10" dirty="0">
                <a:latin typeface="Carlito"/>
                <a:cs typeface="Carlito"/>
              </a:rPr>
              <a:t>&lt;xs:simpleType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name="idtype"&gt;</a:t>
            </a:r>
            <a:endParaRPr sz="2000" dirty="0">
              <a:latin typeface="Carlito"/>
              <a:cs typeface="Carlito"/>
            </a:endParaRPr>
          </a:p>
          <a:p>
            <a:pPr marL="1841500">
              <a:defRPr/>
            </a:pPr>
            <a:r>
              <a:rPr sz="2000" spc="-10" dirty="0">
                <a:latin typeface="Carlito"/>
                <a:cs typeface="Carlito"/>
              </a:rPr>
              <a:t>&lt;xs:restriction</a:t>
            </a:r>
            <a:r>
              <a:rPr sz="2000" spc="3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base="xs:positiveInteger"&gt;</a:t>
            </a:r>
            <a:endParaRPr sz="2000" dirty="0">
              <a:latin typeface="Carlito"/>
              <a:cs typeface="Carlito"/>
            </a:endParaRPr>
          </a:p>
          <a:p>
            <a:pPr marL="2756535">
              <a:defRPr/>
            </a:pPr>
            <a:r>
              <a:rPr sz="2000" spc="-10" dirty="0">
                <a:latin typeface="Carlito"/>
                <a:cs typeface="Carlito"/>
              </a:rPr>
              <a:t>&lt;xs:pattern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value="[0-9]{3}"&gt;&lt;/xs:pattern&gt;</a:t>
            </a:r>
            <a:endParaRPr sz="2000" dirty="0">
              <a:latin typeface="Carlito"/>
              <a:cs typeface="Carlito"/>
            </a:endParaRPr>
          </a:p>
          <a:p>
            <a:pPr marL="1841500">
              <a:defRPr/>
            </a:pPr>
            <a:r>
              <a:rPr sz="2000" spc="-5" dirty="0">
                <a:latin typeface="Carlito"/>
                <a:cs typeface="Carlito"/>
              </a:rPr>
              <a:t>&lt;/xs:restriction&gt;</a:t>
            </a:r>
            <a:endParaRPr sz="2000" dirty="0">
              <a:latin typeface="Carlito"/>
              <a:cs typeface="Carlito"/>
            </a:endParaRPr>
          </a:p>
          <a:p>
            <a:pPr marL="927100">
              <a:defRPr/>
            </a:pPr>
            <a:r>
              <a:rPr sz="2000" spc="-10" dirty="0">
                <a:latin typeface="Carlito"/>
                <a:cs typeface="Carlito"/>
              </a:rPr>
              <a:t>&lt;/xs:simpleType&gt;</a:t>
            </a:r>
            <a:endParaRPr sz="2000" dirty="0">
              <a:latin typeface="Carlito"/>
              <a:cs typeface="Carlito"/>
            </a:endParaRPr>
          </a:p>
          <a:p>
            <a:pPr marL="927100">
              <a:defRPr/>
            </a:pPr>
            <a:r>
              <a:rPr sz="2000" spc="-10" dirty="0">
                <a:latin typeface="Carlito"/>
                <a:cs typeface="Carlito"/>
              </a:rPr>
              <a:t>&lt;xs:simpleType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name="emailtype"&gt;</a:t>
            </a:r>
            <a:endParaRPr sz="2000" dirty="0">
              <a:latin typeface="Carlito"/>
              <a:cs typeface="Carlito"/>
            </a:endParaRPr>
          </a:p>
          <a:p>
            <a:pPr marL="1841500">
              <a:defRPr/>
            </a:pPr>
            <a:r>
              <a:rPr sz="2000" spc="-10" dirty="0">
                <a:latin typeface="Carlito"/>
                <a:cs typeface="Carlito"/>
              </a:rPr>
              <a:t>&lt;xs:restriction</a:t>
            </a:r>
            <a:r>
              <a:rPr sz="2000" spc="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base="xs:string"&gt;</a:t>
            </a:r>
            <a:endParaRPr sz="2000" dirty="0">
              <a:latin typeface="Carlito"/>
              <a:cs typeface="Carlito"/>
            </a:endParaRPr>
          </a:p>
          <a:p>
            <a:pPr marL="2756535">
              <a:defRPr/>
            </a:pPr>
            <a:r>
              <a:rPr sz="2000" spc="-10" dirty="0">
                <a:latin typeface="Carlito"/>
                <a:cs typeface="Carlito"/>
              </a:rPr>
              <a:t>&lt;xs:maxLength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value="30"/&gt;</a:t>
            </a:r>
            <a:endParaRPr sz="2000" dirty="0">
              <a:latin typeface="Carlito"/>
              <a:cs typeface="Carlito"/>
            </a:endParaRPr>
          </a:p>
          <a:p>
            <a:pPr marL="1841500">
              <a:defRPr/>
            </a:pPr>
            <a:r>
              <a:rPr sz="2000" spc="-5" dirty="0">
                <a:latin typeface="Carlito"/>
                <a:cs typeface="Carlito"/>
              </a:rPr>
              <a:t>&lt;/</a:t>
            </a:r>
            <a:r>
              <a:rPr sz="2000" spc="-5" dirty="0" err="1">
                <a:latin typeface="Carlito"/>
                <a:cs typeface="Carlito"/>
              </a:rPr>
              <a:t>xs:restriction</a:t>
            </a:r>
            <a:r>
              <a:rPr sz="2000" spc="-5" dirty="0">
                <a:latin typeface="Carlito"/>
                <a:cs typeface="Carlito"/>
              </a:rPr>
              <a:t>&gt;</a:t>
            </a:r>
            <a:r>
              <a:rPr sz="2000" spc="-10" dirty="0">
                <a:latin typeface="Carlito"/>
                <a:cs typeface="Carlito"/>
              </a:rPr>
              <a:t>&lt;/xs:simpleType&gt;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111621" name="Slide Number Placeholder 4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AA15095-805A-4E62-A393-8CE8DAA9B00B}" type="slidenum">
              <a:rPr lang="en-US" smtClean="0">
                <a:latin typeface="Arial" pitchFamily="34" charset="0"/>
              </a:rPr>
              <a:pPr/>
              <a:t>48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457200" y="6324600"/>
            <a:ext cx="548005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b="1" kern="1200" cap="none" spc="60" baseline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Dr Shridevi.S, VIT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3563" y="609600"/>
            <a:ext cx="8237537" cy="4675188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927100">
              <a:spcBef>
                <a:spcPts val="100"/>
              </a:spcBef>
            </a:pPr>
            <a:r>
              <a:rPr lang="en-US">
                <a:latin typeface="Carlito"/>
                <a:ea typeface="Carlito"/>
                <a:cs typeface="Carlito"/>
              </a:rPr>
              <a:t>&lt;xs:complexType name="employeetype"&gt;</a:t>
            </a:r>
          </a:p>
          <a:p>
            <a:pPr marL="927100"/>
            <a:r>
              <a:rPr lang="en-US">
                <a:latin typeface="Carlito"/>
                <a:ea typeface="Carlito"/>
                <a:cs typeface="Carlito"/>
              </a:rPr>
              <a:t>&lt;xs:sequence&gt;</a:t>
            </a:r>
          </a:p>
          <a:p>
            <a:pPr marL="927100"/>
            <a:r>
              <a:rPr lang="en-US">
                <a:latin typeface="Carlito"/>
                <a:ea typeface="Carlito"/>
                <a:cs typeface="Carlito"/>
              </a:rPr>
              <a:t>&lt;xs:element name="name" type="stringtype"/&gt;</a:t>
            </a:r>
          </a:p>
          <a:p>
            <a:pPr marL="927100"/>
            <a:r>
              <a:rPr lang="en-US">
                <a:latin typeface="Carlito"/>
                <a:ea typeface="Carlito"/>
                <a:cs typeface="Carlito"/>
              </a:rPr>
              <a:t>&lt;xs:element name="department" type="stringtype"/&gt;</a:t>
            </a:r>
          </a:p>
          <a:p>
            <a:pPr marL="927100"/>
            <a:r>
              <a:rPr lang="en-US">
                <a:latin typeface="Carlito"/>
                <a:ea typeface="Carlito"/>
                <a:cs typeface="Carlito"/>
              </a:rPr>
              <a:t>&lt;xs:element name="salary" type="floattype"/&gt;</a:t>
            </a:r>
          </a:p>
          <a:p>
            <a:pPr marL="927100"/>
            <a:r>
              <a:rPr lang="en-US">
                <a:latin typeface="Carlito"/>
                <a:ea typeface="Carlito"/>
                <a:cs typeface="Carlito"/>
              </a:rPr>
              <a:t>&lt;xs:element name="email" type="emailtype"/&gt;</a:t>
            </a:r>
          </a:p>
          <a:p>
            <a:pPr marL="927100"/>
            <a:r>
              <a:rPr lang="en-US">
                <a:latin typeface="Carlito"/>
                <a:ea typeface="Carlito"/>
                <a:cs typeface="Carlito"/>
              </a:rPr>
              <a:t>&lt;/xs:sequence&gt;</a:t>
            </a:r>
          </a:p>
          <a:p>
            <a:pPr marL="927100"/>
            <a:r>
              <a:rPr lang="en-US">
                <a:latin typeface="Carlito"/>
                <a:ea typeface="Carlito"/>
                <a:cs typeface="Carlito"/>
              </a:rPr>
              <a:t>&lt;xs:attribute name="id" type="idtype"/&gt;</a:t>
            </a:r>
          </a:p>
          <a:p>
            <a:pPr marL="927100"/>
            <a:r>
              <a:rPr lang="en-US">
                <a:latin typeface="Carlito"/>
                <a:ea typeface="Carlito"/>
                <a:cs typeface="Carlito"/>
              </a:rPr>
              <a:t>&lt;/xs:complexType&gt;</a:t>
            </a:r>
          </a:p>
          <a:p>
            <a:pPr marL="927100"/>
            <a:r>
              <a:rPr lang="en-US">
                <a:latin typeface="Carlito"/>
                <a:ea typeface="Carlito"/>
                <a:cs typeface="Carlito"/>
              </a:rPr>
              <a:t>&lt;xs:complexType name="employeestype"&gt;</a:t>
            </a:r>
          </a:p>
          <a:p>
            <a:pPr marL="927100"/>
            <a:r>
              <a:rPr lang="en-US">
                <a:latin typeface="Carlito"/>
                <a:ea typeface="Carlito"/>
                <a:cs typeface="Carlito"/>
              </a:rPr>
              <a:t>&lt;xs:sequence&gt;</a:t>
            </a:r>
          </a:p>
          <a:p>
            <a:pPr marL="927100">
              <a:lnSpc>
                <a:spcPct val="80000"/>
              </a:lnSpc>
              <a:spcBef>
                <a:spcPts val="525"/>
              </a:spcBef>
            </a:pPr>
            <a:r>
              <a:rPr lang="en-US">
                <a:latin typeface="Carlito"/>
                <a:ea typeface="Carlito"/>
                <a:cs typeface="Carlito"/>
              </a:rPr>
              <a:t>&lt;xs:element name="employee" type="employeetype"  maxOccurs="unbounded" minOccurs="1"/&gt;</a:t>
            </a:r>
          </a:p>
          <a:p>
            <a:pPr marL="927100"/>
            <a:r>
              <a:rPr lang="en-US">
                <a:latin typeface="Carlito"/>
                <a:ea typeface="Carlito"/>
                <a:cs typeface="Carlito"/>
              </a:rPr>
              <a:t>&lt;/xs:sequence&gt;</a:t>
            </a:r>
          </a:p>
          <a:p>
            <a:pPr marL="927100"/>
            <a:r>
              <a:rPr lang="en-US">
                <a:latin typeface="Carlito"/>
                <a:ea typeface="Carlito"/>
                <a:cs typeface="Carlito"/>
              </a:rPr>
              <a:t>&lt;/xs:complexType&gt;</a:t>
            </a:r>
          </a:p>
          <a:p>
            <a:pPr marL="927100"/>
            <a:r>
              <a:rPr lang="en-US">
                <a:latin typeface="Carlito"/>
                <a:ea typeface="Carlito"/>
                <a:cs typeface="Carlito"/>
              </a:rPr>
              <a:t>&lt;xs:element name="employees" type="employeestype"/&gt;</a:t>
            </a:r>
          </a:p>
          <a:p>
            <a:pPr marL="927100"/>
            <a:r>
              <a:rPr lang="en-US">
                <a:latin typeface="Carlito"/>
                <a:ea typeface="Carlito"/>
                <a:cs typeface="Carlito"/>
              </a:rPr>
              <a:t>&lt;/xs:schema&gt;</a:t>
            </a:r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A9C92B2-ACE7-4977-85A1-A4C633875076}" type="slidenum">
              <a:rPr lang="en-US" smtClean="0">
                <a:latin typeface="Arial" pitchFamily="34" charset="0"/>
              </a:rPr>
              <a:pPr/>
              <a:t>49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324600"/>
            <a:ext cx="5480050" cy="2794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Dr</a:t>
            </a:r>
            <a:r>
              <a:rPr lang="en-US" dirty="0"/>
              <a:t> </a:t>
            </a:r>
            <a:r>
              <a:rPr lang="en-US" dirty="0" err="1"/>
              <a:t>Shridevi.S</a:t>
            </a:r>
            <a:r>
              <a:rPr lang="en-US" dirty="0"/>
              <a:t>, VIT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163" y="-1173163"/>
            <a:ext cx="6700837" cy="1858963"/>
          </a:xfrm>
        </p:spPr>
        <p:txBody>
          <a:bodyPr wrap="square"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lang="en-IN" sz="4000" spc="-15" dirty="0" smtClean="0"/>
              <a:t/>
            </a:r>
            <a:br>
              <a:rPr lang="en-IN" sz="4000" spc="-15" dirty="0" smtClean="0"/>
            </a:br>
            <a:r>
              <a:rPr lang="en-IN" sz="4000" spc="-15" dirty="0"/>
              <a:t/>
            </a:r>
            <a:br>
              <a:rPr lang="en-IN" sz="4000" spc="-15" dirty="0"/>
            </a:br>
            <a:r>
              <a:rPr sz="4000" spc="-15" dirty="0" smtClean="0"/>
              <a:t>Example</a:t>
            </a:r>
            <a:r>
              <a:rPr sz="4000" spc="-15" dirty="0"/>
              <a:t>:</a:t>
            </a:r>
            <a:r>
              <a:rPr sz="4000" spc="-45" dirty="0"/>
              <a:t> </a:t>
            </a:r>
            <a:r>
              <a:rPr sz="4000" spc="-5" dirty="0" smtClean="0"/>
              <a:t>Census</a:t>
            </a:r>
            <a:r>
              <a:rPr lang="en-IN" sz="4000" spc="-5" dirty="0" smtClean="0"/>
              <a:t> xml 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538163" y="808037"/>
            <a:ext cx="7843837" cy="4983163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z="1500" spc="-5" dirty="0">
                <a:latin typeface="Carlito"/>
                <a:cs typeface="Carlito"/>
              </a:rPr>
              <a:t>&lt;</a:t>
            </a:r>
            <a:r>
              <a:rPr sz="1400" spc="-5" dirty="0">
                <a:latin typeface="Carlito"/>
                <a:cs typeface="Carlito"/>
              </a:rPr>
              <a:t>census</a:t>
            </a:r>
            <a:r>
              <a:rPr sz="1400" spc="-1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date="1999-04-29"&gt;</a:t>
            </a:r>
            <a:endParaRPr sz="1400" dirty="0">
              <a:latin typeface="Carlito"/>
              <a:cs typeface="Carlito"/>
            </a:endParaRPr>
          </a:p>
          <a:p>
            <a:pPr marL="927100">
              <a:defRPr/>
            </a:pPr>
            <a:r>
              <a:rPr sz="1400" spc="-10" dirty="0">
                <a:latin typeface="Carlito"/>
                <a:cs typeface="Carlito"/>
              </a:rPr>
              <a:t>&lt;censustaker&gt;738&lt;/censustaker&gt;</a:t>
            </a:r>
            <a:endParaRPr sz="1400" dirty="0">
              <a:latin typeface="Carlito"/>
              <a:cs typeface="Carlito"/>
            </a:endParaRPr>
          </a:p>
          <a:p>
            <a:pPr marL="927100">
              <a:defRPr/>
            </a:pPr>
            <a:r>
              <a:rPr sz="1400" spc="-5" dirty="0">
                <a:latin typeface="Carlito"/>
                <a:cs typeface="Carlito"/>
              </a:rPr>
              <a:t>&lt;address&gt;</a:t>
            </a:r>
            <a:endParaRPr sz="1400" dirty="0">
              <a:latin typeface="Carlito"/>
              <a:cs typeface="Carlito"/>
            </a:endParaRPr>
          </a:p>
          <a:p>
            <a:pPr marL="1841500">
              <a:defRPr/>
            </a:pPr>
            <a:r>
              <a:rPr sz="1400" dirty="0">
                <a:latin typeface="Carlito"/>
                <a:cs typeface="Carlito"/>
              </a:rPr>
              <a:t>&lt;number&gt;510&lt;/number&gt;</a:t>
            </a:r>
          </a:p>
          <a:p>
            <a:pPr marL="1841500">
              <a:defRPr/>
            </a:pPr>
            <a:r>
              <a:rPr sz="1400" spc="-10" dirty="0">
                <a:latin typeface="Carlito"/>
                <a:cs typeface="Carlito"/>
              </a:rPr>
              <a:t>&lt;street&gt;Yellowbrick</a:t>
            </a:r>
            <a:r>
              <a:rPr sz="1400" spc="5" dirty="0">
                <a:latin typeface="Carlito"/>
                <a:cs typeface="Carlito"/>
              </a:rPr>
              <a:t> </a:t>
            </a:r>
            <a:r>
              <a:rPr sz="1400" spc="-15" dirty="0">
                <a:latin typeface="Carlito"/>
                <a:cs typeface="Carlito"/>
              </a:rPr>
              <a:t>Road&lt;/street&gt;</a:t>
            </a:r>
            <a:endParaRPr sz="1400" dirty="0">
              <a:latin typeface="Carlito"/>
              <a:cs typeface="Carlito"/>
            </a:endParaRPr>
          </a:p>
          <a:p>
            <a:pPr marL="1841500">
              <a:defRPr/>
            </a:pPr>
            <a:r>
              <a:rPr sz="1400" spc="-5" dirty="0">
                <a:latin typeface="Carlito"/>
                <a:cs typeface="Carlito"/>
              </a:rPr>
              <a:t>&lt;city&gt;Munchkinville&lt;/city&gt;</a:t>
            </a:r>
            <a:endParaRPr sz="1400" dirty="0">
              <a:latin typeface="Carlito"/>
              <a:cs typeface="Carlito"/>
            </a:endParaRPr>
          </a:p>
          <a:p>
            <a:pPr marL="1841500">
              <a:defRPr/>
            </a:pPr>
            <a:r>
              <a:rPr sz="1400" spc="-5" dirty="0">
                <a:latin typeface="Carlito"/>
                <a:cs typeface="Carlito"/>
              </a:rPr>
              <a:t>&lt;province&gt;Negbo&lt;/province&gt;</a:t>
            </a:r>
            <a:endParaRPr sz="1400" dirty="0">
              <a:latin typeface="Carlito"/>
              <a:cs typeface="Carlito"/>
            </a:endParaRPr>
          </a:p>
          <a:p>
            <a:pPr marL="927100">
              <a:defRPr/>
            </a:pPr>
            <a:r>
              <a:rPr sz="1400" spc="-10" dirty="0">
                <a:latin typeface="Carlito"/>
                <a:cs typeface="Carlito"/>
              </a:rPr>
              <a:t>&lt;/address&gt;</a:t>
            </a:r>
            <a:endParaRPr sz="1400" dirty="0">
              <a:latin typeface="Carlito"/>
              <a:cs typeface="Carlito"/>
            </a:endParaRPr>
          </a:p>
          <a:p>
            <a:pPr marL="927100">
              <a:defRPr/>
            </a:pPr>
            <a:r>
              <a:rPr sz="1400" spc="-5" dirty="0">
                <a:latin typeface="Carlito"/>
                <a:cs typeface="Carlito"/>
              </a:rPr>
              <a:t>&lt;occupants&gt;</a:t>
            </a:r>
            <a:endParaRPr sz="1400" dirty="0">
              <a:latin typeface="Carlito"/>
              <a:cs typeface="Carlito"/>
            </a:endParaRPr>
          </a:p>
          <a:p>
            <a:pPr marL="1841500">
              <a:defRPr/>
            </a:pPr>
            <a:r>
              <a:rPr sz="1400" dirty="0">
                <a:latin typeface="Carlito"/>
                <a:cs typeface="Carlito"/>
              </a:rPr>
              <a:t>&lt;occupant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status="adult"&gt;</a:t>
            </a:r>
            <a:endParaRPr sz="1400" dirty="0">
              <a:latin typeface="Carlito"/>
              <a:cs typeface="Carlito"/>
            </a:endParaRPr>
          </a:p>
          <a:p>
            <a:pPr marL="2756535">
              <a:defRPr/>
            </a:pPr>
            <a:r>
              <a:rPr sz="1400" spc="-5" dirty="0">
                <a:latin typeface="Carlito"/>
                <a:cs typeface="Carlito"/>
              </a:rPr>
              <a:t>&lt;firstname&gt;Floyd&lt;/firstname&gt;</a:t>
            </a:r>
            <a:endParaRPr sz="1400" dirty="0">
              <a:latin typeface="Carlito"/>
              <a:cs typeface="Carlito"/>
            </a:endParaRPr>
          </a:p>
          <a:p>
            <a:pPr marL="2756535">
              <a:defRPr/>
            </a:pPr>
            <a:r>
              <a:rPr sz="1400" spc="-5" dirty="0">
                <a:latin typeface="Carlito"/>
                <a:cs typeface="Carlito"/>
              </a:rPr>
              <a:t>&lt;surname&gt;Fleegle&lt;/surname&gt;</a:t>
            </a:r>
            <a:endParaRPr sz="1400" dirty="0">
              <a:latin typeface="Carlito"/>
              <a:cs typeface="Carlito"/>
            </a:endParaRPr>
          </a:p>
          <a:p>
            <a:pPr marL="2756535">
              <a:spcBef>
                <a:spcPts val="5"/>
              </a:spcBef>
              <a:defRPr/>
            </a:pPr>
            <a:r>
              <a:rPr sz="1400" spc="-10" dirty="0">
                <a:latin typeface="Carlito"/>
                <a:cs typeface="Carlito"/>
              </a:rPr>
              <a:t>&lt;age&gt;61&lt;/age&gt;</a:t>
            </a:r>
            <a:endParaRPr sz="1400" dirty="0">
              <a:latin typeface="Carlito"/>
              <a:cs typeface="Carlito"/>
            </a:endParaRPr>
          </a:p>
          <a:p>
            <a:pPr marL="1841500">
              <a:defRPr/>
            </a:pPr>
            <a:r>
              <a:rPr sz="1400" spc="-5" dirty="0">
                <a:latin typeface="Carlito"/>
                <a:cs typeface="Carlito"/>
              </a:rPr>
              <a:t>&lt;/occupant&gt;</a:t>
            </a:r>
            <a:endParaRPr sz="1400" dirty="0">
              <a:latin typeface="Carlito"/>
              <a:cs typeface="Carlito"/>
            </a:endParaRPr>
          </a:p>
          <a:p>
            <a:pPr marL="1841500">
              <a:defRPr/>
            </a:pPr>
            <a:r>
              <a:rPr sz="1400" dirty="0">
                <a:latin typeface="Carlito"/>
                <a:cs typeface="Carlito"/>
              </a:rPr>
              <a:t>&lt;occupant&gt;</a:t>
            </a:r>
          </a:p>
          <a:p>
            <a:pPr marL="2756535">
              <a:defRPr/>
            </a:pPr>
            <a:r>
              <a:rPr sz="1400" spc="-5" dirty="0">
                <a:latin typeface="Carlito"/>
                <a:cs typeface="Carlito"/>
              </a:rPr>
              <a:t>&lt;firstname&gt;Phylis&lt;/firstname&gt;</a:t>
            </a:r>
            <a:endParaRPr sz="1400" dirty="0">
              <a:latin typeface="Carlito"/>
              <a:cs typeface="Carlito"/>
            </a:endParaRPr>
          </a:p>
          <a:p>
            <a:pPr marL="2756535">
              <a:defRPr/>
            </a:pPr>
            <a:r>
              <a:rPr sz="1400" spc="-5" dirty="0">
                <a:latin typeface="Carlito"/>
                <a:cs typeface="Carlito"/>
              </a:rPr>
              <a:t>&lt;surname&gt;Fleegle&lt;/surname&gt;</a:t>
            </a:r>
            <a:endParaRPr sz="1400" dirty="0">
              <a:latin typeface="Carlito"/>
              <a:cs typeface="Carlito"/>
            </a:endParaRPr>
          </a:p>
          <a:p>
            <a:pPr marL="2756535">
              <a:defRPr/>
            </a:pPr>
            <a:r>
              <a:rPr sz="1400" spc="-10" dirty="0">
                <a:latin typeface="Carlito"/>
                <a:cs typeface="Carlito"/>
              </a:rPr>
              <a:t>&lt;age&gt;52&lt;/age&gt;</a:t>
            </a:r>
            <a:endParaRPr sz="1400" dirty="0">
              <a:latin typeface="Carlito"/>
              <a:cs typeface="Carlito"/>
            </a:endParaRPr>
          </a:p>
          <a:p>
            <a:pPr marL="1841500">
              <a:defRPr/>
            </a:pPr>
            <a:r>
              <a:rPr sz="1400" spc="-5" dirty="0">
                <a:latin typeface="Carlito"/>
                <a:cs typeface="Carlito"/>
              </a:rPr>
              <a:t>&lt;/occupant&gt;</a:t>
            </a:r>
            <a:endParaRPr sz="1400" dirty="0">
              <a:latin typeface="Carlito"/>
              <a:cs typeface="Carlito"/>
            </a:endParaRPr>
          </a:p>
          <a:p>
            <a:pPr marL="1841500">
              <a:defRPr/>
            </a:pPr>
            <a:r>
              <a:rPr sz="1400" dirty="0">
                <a:latin typeface="Carlito"/>
                <a:cs typeface="Carlito"/>
              </a:rPr>
              <a:t>&lt;occupant&gt;</a:t>
            </a:r>
          </a:p>
          <a:p>
            <a:pPr marL="2756535">
              <a:defRPr/>
            </a:pPr>
            <a:r>
              <a:rPr sz="1400" spc="-5" dirty="0">
                <a:latin typeface="Carlito"/>
                <a:cs typeface="Carlito"/>
              </a:rPr>
              <a:t>&lt;firstname&gt;Filbert&lt;/firstname&gt;</a:t>
            </a:r>
            <a:endParaRPr sz="1400" dirty="0">
              <a:latin typeface="Carlito"/>
              <a:cs typeface="Carlito"/>
            </a:endParaRPr>
          </a:p>
          <a:p>
            <a:pPr marL="2756535">
              <a:defRPr/>
            </a:pPr>
            <a:r>
              <a:rPr sz="1400" spc="-5" dirty="0">
                <a:latin typeface="Carlito"/>
                <a:cs typeface="Carlito"/>
              </a:rPr>
              <a:t>&lt;surname&gt;Fleegle&lt;/surname&gt;</a:t>
            </a:r>
            <a:endParaRPr sz="1400" dirty="0">
              <a:latin typeface="Carlito"/>
              <a:cs typeface="Carlito"/>
            </a:endParaRPr>
          </a:p>
          <a:p>
            <a:pPr marL="2756535">
              <a:defRPr/>
            </a:pPr>
            <a:r>
              <a:rPr sz="1400" spc="-10" dirty="0">
                <a:latin typeface="Carlito"/>
                <a:cs typeface="Carlito"/>
              </a:rPr>
              <a:t>&lt;age&gt;22&lt;/age&gt;</a:t>
            </a:r>
            <a:r>
              <a:rPr lang="en-IN" sz="1400" spc="-10" dirty="0">
                <a:latin typeface="Carlito"/>
                <a:cs typeface="Carlito"/>
              </a:rPr>
              <a:t>       </a:t>
            </a:r>
            <a:r>
              <a:rPr sz="1400" spc="-5" dirty="0">
                <a:latin typeface="Carlito"/>
                <a:cs typeface="Carlito"/>
              </a:rPr>
              <a:t>&lt;occupant&gt;&lt;/occupants&gt;&lt;/census&gt;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67589" name="Slide Number Placeholder 4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6E507EF-D92A-4C5E-8893-3C12DA31BEE8}" type="slidenum">
              <a:rPr lang="en-US" smtClean="0">
                <a:latin typeface="Arial" pitchFamily="34" charset="0"/>
              </a:rPr>
              <a:pPr/>
              <a:t>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457200" y="6324600"/>
            <a:ext cx="548005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b="1" kern="1200" cap="none" spc="60" baseline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Dr Shridevi.S, VIT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/>
          <p:cNvSpPr>
            <a:spLocks noChangeArrowheads="1"/>
          </p:cNvSpPr>
          <p:nvPr/>
        </p:nvSpPr>
        <p:spPr bwMode="auto">
          <a:xfrm>
            <a:off x="609600" y="1997075"/>
            <a:ext cx="6172200" cy="175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b="1"/>
              <a:t>XML Schemas Support Data Types</a:t>
            </a:r>
            <a:endParaRPr lang="en-IN"/>
          </a:p>
          <a:p>
            <a:r>
              <a:rPr lang="en-IN"/>
              <a:t>It is easier to describe allowable document content.</a:t>
            </a:r>
          </a:p>
          <a:p>
            <a:r>
              <a:rPr lang="en-IN"/>
              <a:t>It is easier to validate the correctness of data.</a:t>
            </a:r>
          </a:p>
          <a:p>
            <a:r>
              <a:rPr lang="en-IN"/>
              <a:t>It is easier to define data facets (restrictions on data)</a:t>
            </a:r>
          </a:p>
          <a:p>
            <a:r>
              <a:rPr lang="en-IN"/>
              <a:t>It is easier to define data patterns (data formats)</a:t>
            </a:r>
          </a:p>
          <a:p>
            <a:r>
              <a:rPr lang="en-IN"/>
              <a:t>It is easier to convert data between different data types</a:t>
            </a:r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2286000" y="331788"/>
            <a:ext cx="3163888" cy="690562"/>
          </a:xfrm>
          <a:prstGeom prst="rect">
            <a:avLst/>
          </a:prstGeom>
        </p:spPr>
        <p:txBody>
          <a:bodyPr lIns="0" tIns="12700" rIns="0" bIns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  <a:defRPr/>
            </a:pPr>
            <a:r>
              <a:rPr lang="en-IN" spc="-5" dirty="0" smtClean="0"/>
              <a:t>summary</a:t>
            </a:r>
            <a:endParaRPr lang="en-IN" spc="-5" dirty="0"/>
          </a:p>
        </p:txBody>
      </p:sp>
      <p:sp>
        <p:nvSpPr>
          <p:cNvPr id="11366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D2D133A-A287-465D-A771-F767D7EABA42}" type="slidenum">
              <a:rPr lang="en-US" smtClean="0">
                <a:latin typeface="Arial" pitchFamily="34" charset="0"/>
              </a:rPr>
              <a:pPr/>
              <a:t>50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324600"/>
            <a:ext cx="5480050" cy="2794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Dr</a:t>
            </a:r>
            <a:r>
              <a:rPr lang="en-US" dirty="0"/>
              <a:t> </a:t>
            </a:r>
            <a:r>
              <a:rPr lang="en-US" dirty="0" err="1"/>
              <a:t>Shridevi.S</a:t>
            </a:r>
            <a:r>
              <a:rPr lang="en-US" dirty="0"/>
              <a:t>, VIT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3175"/>
            <a:ext cx="5791200" cy="627063"/>
          </a:xfrm>
        </p:spPr>
        <p:txBody>
          <a:bodyPr wrap="square"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lang="en-IN" sz="4000" spc="-5" dirty="0" smtClean="0"/>
              <a:t>Census </a:t>
            </a:r>
            <a:r>
              <a:rPr sz="4000" spc="-5" dirty="0" smtClean="0"/>
              <a:t>Schema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536575" y="504825"/>
            <a:ext cx="7845425" cy="5613400"/>
          </a:xfrm>
          <a:prstGeom prst="rect">
            <a:avLst/>
          </a:prstGeom>
        </p:spPr>
        <p:txBody>
          <a:bodyPr lIns="0" tIns="61594" rIns="0" bIns="0">
            <a:spAutoFit/>
          </a:bodyPr>
          <a:lstStyle/>
          <a:p>
            <a:pPr marL="12700">
              <a:spcBef>
                <a:spcPts val="488"/>
              </a:spcBef>
            </a:pPr>
            <a:r>
              <a:rPr lang="en-US" sz="1600" dirty="0">
                <a:latin typeface="Carlito"/>
                <a:ea typeface="Carlito"/>
                <a:cs typeface="Carlito"/>
              </a:rPr>
              <a:t>&lt;</a:t>
            </a:r>
            <a:r>
              <a:rPr lang="en-US" sz="1600" dirty="0" err="1">
                <a:latin typeface="Carlito"/>
                <a:ea typeface="Carlito"/>
                <a:cs typeface="Carlito"/>
              </a:rPr>
              <a:t>xsd:schema</a:t>
            </a:r>
            <a:r>
              <a:rPr lang="en-US" sz="1600" dirty="0">
                <a:latin typeface="Carlito"/>
                <a:ea typeface="Carlito"/>
                <a:cs typeface="Carlito"/>
              </a:rPr>
              <a:t> </a:t>
            </a:r>
            <a:r>
              <a:rPr lang="en-US" sz="1600" dirty="0" err="1">
                <a:latin typeface="Carlito"/>
                <a:ea typeface="Carlito"/>
                <a:cs typeface="Carlito"/>
              </a:rPr>
              <a:t>xmlns:xsd</a:t>
            </a:r>
            <a:r>
              <a:rPr lang="en-US" sz="1600" dirty="0">
                <a:latin typeface="Carlito"/>
                <a:ea typeface="Carlito"/>
                <a:cs typeface="Carlito"/>
              </a:rPr>
              <a:t>="http://www.w3.org/1999/XMLSchema"&gt;</a:t>
            </a:r>
          </a:p>
          <a:p>
            <a:pPr marL="12700">
              <a:spcBef>
                <a:spcPts val="375"/>
              </a:spcBef>
            </a:pPr>
            <a:r>
              <a:rPr lang="en-US" sz="1600" dirty="0">
                <a:latin typeface="Carlito"/>
                <a:ea typeface="Carlito"/>
                <a:cs typeface="Carlito"/>
              </a:rPr>
              <a:t>&lt;</a:t>
            </a:r>
            <a:r>
              <a:rPr lang="en-US" sz="1600" dirty="0" err="1">
                <a:latin typeface="Carlito"/>
                <a:ea typeface="Carlito"/>
                <a:cs typeface="Carlito"/>
              </a:rPr>
              <a:t>xsd:annotation</a:t>
            </a:r>
            <a:r>
              <a:rPr lang="en-US" sz="1600" dirty="0">
                <a:latin typeface="Carlito"/>
                <a:ea typeface="Carlito"/>
                <a:cs typeface="Carlito"/>
              </a:rPr>
              <a:t>&gt;</a:t>
            </a:r>
          </a:p>
          <a:p>
            <a:pPr marL="12700">
              <a:spcBef>
                <a:spcPts val="388"/>
              </a:spcBef>
            </a:pPr>
            <a:r>
              <a:rPr lang="en-US" sz="1600" dirty="0">
                <a:latin typeface="Carlito"/>
                <a:ea typeface="Carlito"/>
                <a:cs typeface="Carlito"/>
              </a:rPr>
              <a:t>&lt;</a:t>
            </a:r>
            <a:r>
              <a:rPr lang="en-US" sz="1600" dirty="0" err="1">
                <a:latin typeface="Carlito"/>
                <a:ea typeface="Carlito"/>
                <a:cs typeface="Carlito"/>
              </a:rPr>
              <a:t>xsd:documentation</a:t>
            </a:r>
            <a:r>
              <a:rPr lang="en-US" sz="1600" dirty="0">
                <a:latin typeface="Carlito"/>
                <a:ea typeface="Carlito"/>
                <a:cs typeface="Carlito"/>
              </a:rPr>
              <a:t>&gt;Census form for the Republic of Oz Department of Paperwork,  Emerald City&lt;/</a:t>
            </a:r>
            <a:r>
              <a:rPr lang="en-US" sz="1600" dirty="0" err="1">
                <a:latin typeface="Carlito"/>
                <a:ea typeface="Carlito"/>
                <a:cs typeface="Carlito"/>
              </a:rPr>
              <a:t>xsd:documentation</a:t>
            </a:r>
            <a:r>
              <a:rPr lang="en-US" sz="1600" dirty="0">
                <a:latin typeface="Carlito"/>
                <a:ea typeface="Carlito"/>
                <a:cs typeface="Carlito"/>
              </a:rPr>
              <a:t>&gt;</a:t>
            </a:r>
          </a:p>
          <a:p>
            <a:pPr marL="12700">
              <a:spcBef>
                <a:spcPts val="388"/>
              </a:spcBef>
            </a:pPr>
            <a:r>
              <a:rPr lang="en-US" sz="1600" dirty="0">
                <a:latin typeface="Carlito"/>
                <a:ea typeface="Carlito"/>
                <a:cs typeface="Carlito"/>
              </a:rPr>
              <a:t>&lt;/</a:t>
            </a:r>
            <a:r>
              <a:rPr lang="en-US" sz="1600" dirty="0" err="1">
                <a:latin typeface="Carlito"/>
                <a:ea typeface="Carlito"/>
                <a:cs typeface="Carlito"/>
              </a:rPr>
              <a:t>xsd:annotation</a:t>
            </a:r>
            <a:r>
              <a:rPr lang="en-US" sz="1600" dirty="0">
                <a:latin typeface="Carlito"/>
                <a:ea typeface="Carlito"/>
                <a:cs typeface="Carlito"/>
              </a:rPr>
              <a:t>&gt;</a:t>
            </a:r>
          </a:p>
          <a:p>
            <a:pPr marL="12700">
              <a:spcBef>
                <a:spcPts val="388"/>
              </a:spcBef>
            </a:pPr>
            <a:r>
              <a:rPr lang="en-US" sz="1600" dirty="0">
                <a:latin typeface="Carlito"/>
                <a:ea typeface="Carlito"/>
                <a:cs typeface="Carlito"/>
              </a:rPr>
              <a:t>&lt;</a:t>
            </a:r>
            <a:r>
              <a:rPr lang="en-US" sz="1600" dirty="0" err="1">
                <a:latin typeface="Carlito"/>
                <a:ea typeface="Carlito"/>
                <a:cs typeface="Carlito"/>
              </a:rPr>
              <a:t>xsd:element</a:t>
            </a:r>
            <a:r>
              <a:rPr lang="en-US" sz="1600" dirty="0">
                <a:latin typeface="Carlito"/>
                <a:ea typeface="Carlito"/>
                <a:cs typeface="Carlito"/>
              </a:rPr>
              <a:t> name="census" type="</a:t>
            </a:r>
            <a:r>
              <a:rPr lang="en-US" sz="1600" dirty="0" err="1">
                <a:latin typeface="Carlito"/>
                <a:ea typeface="Carlito"/>
                <a:cs typeface="Carlito"/>
              </a:rPr>
              <a:t>CensusType</a:t>
            </a:r>
            <a:r>
              <a:rPr lang="en-US" sz="1600" dirty="0">
                <a:latin typeface="Carlito"/>
                <a:ea typeface="Carlito"/>
                <a:cs typeface="Carlito"/>
              </a:rPr>
              <a:t>"/&gt;</a:t>
            </a:r>
          </a:p>
          <a:p>
            <a:pPr marL="12700">
              <a:spcBef>
                <a:spcPts val="388"/>
              </a:spcBef>
            </a:pPr>
            <a:r>
              <a:rPr lang="en-US" sz="1600" dirty="0">
                <a:latin typeface="Carlito"/>
                <a:ea typeface="Carlito"/>
                <a:cs typeface="Carlito"/>
              </a:rPr>
              <a:t>&lt;</a:t>
            </a:r>
            <a:r>
              <a:rPr lang="en-US" sz="1600" dirty="0" err="1">
                <a:latin typeface="Carlito"/>
                <a:ea typeface="Carlito"/>
                <a:cs typeface="Carlito"/>
              </a:rPr>
              <a:t>xsd:complexType</a:t>
            </a:r>
            <a:r>
              <a:rPr lang="en-US" sz="1600" dirty="0">
                <a:latin typeface="Carlito"/>
                <a:ea typeface="Carlito"/>
                <a:cs typeface="Carlito"/>
              </a:rPr>
              <a:t> name="</a:t>
            </a:r>
            <a:r>
              <a:rPr lang="en-US" sz="1600" dirty="0" err="1">
                <a:latin typeface="Carlito"/>
                <a:ea typeface="Carlito"/>
                <a:cs typeface="Carlito"/>
              </a:rPr>
              <a:t>CensusType</a:t>
            </a:r>
            <a:r>
              <a:rPr lang="en-US" sz="1600" dirty="0">
                <a:latin typeface="Carlito"/>
                <a:ea typeface="Carlito"/>
                <a:cs typeface="Carlito"/>
              </a:rPr>
              <a:t>"&gt;</a:t>
            </a:r>
          </a:p>
          <a:p>
            <a:pPr marL="12700">
              <a:spcBef>
                <a:spcPts val="388"/>
              </a:spcBef>
            </a:pPr>
            <a:r>
              <a:rPr lang="en-US" sz="1600" dirty="0">
                <a:latin typeface="Carlito"/>
                <a:ea typeface="Carlito"/>
                <a:cs typeface="Carlito"/>
              </a:rPr>
              <a:t>&lt;</a:t>
            </a:r>
            <a:r>
              <a:rPr lang="en-US" sz="1600" dirty="0" err="1">
                <a:latin typeface="Carlito"/>
                <a:ea typeface="Carlito"/>
                <a:cs typeface="Carlito"/>
              </a:rPr>
              <a:t>xsd:element</a:t>
            </a:r>
            <a:r>
              <a:rPr lang="en-US" sz="1600" dirty="0">
                <a:latin typeface="Carlito"/>
                <a:ea typeface="Carlito"/>
                <a:cs typeface="Carlito"/>
              </a:rPr>
              <a:t> name="</a:t>
            </a:r>
            <a:r>
              <a:rPr lang="en-US" sz="1600" dirty="0" err="1">
                <a:latin typeface="Carlito"/>
                <a:ea typeface="Carlito"/>
                <a:cs typeface="Carlito"/>
              </a:rPr>
              <a:t>censustaker</a:t>
            </a:r>
            <a:r>
              <a:rPr lang="en-US" sz="1600" dirty="0">
                <a:latin typeface="Carlito"/>
                <a:ea typeface="Carlito"/>
                <a:cs typeface="Carlito"/>
              </a:rPr>
              <a:t>" type="</a:t>
            </a:r>
            <a:r>
              <a:rPr lang="en-US" sz="1600" dirty="0" err="1">
                <a:latin typeface="Carlito"/>
                <a:ea typeface="Carlito"/>
                <a:cs typeface="Carlito"/>
              </a:rPr>
              <a:t>xsd:decimal</a:t>
            </a:r>
            <a:r>
              <a:rPr lang="en-US" sz="1600" dirty="0">
                <a:latin typeface="Carlito"/>
                <a:ea typeface="Carlito"/>
                <a:cs typeface="Carlito"/>
              </a:rPr>
              <a:t>" </a:t>
            </a:r>
            <a:r>
              <a:rPr lang="en-US" sz="1600" dirty="0" err="1">
                <a:latin typeface="Carlito"/>
                <a:ea typeface="Carlito"/>
                <a:cs typeface="Carlito"/>
              </a:rPr>
              <a:t>minoccurs</a:t>
            </a:r>
            <a:r>
              <a:rPr lang="en-US" sz="1600" dirty="0">
                <a:latin typeface="Carlito"/>
                <a:ea typeface="Carlito"/>
                <a:cs typeface="Carlito"/>
              </a:rPr>
              <a:t>="0"/&gt;</a:t>
            </a:r>
          </a:p>
          <a:p>
            <a:pPr marL="12700">
              <a:spcBef>
                <a:spcPts val="388"/>
              </a:spcBef>
            </a:pPr>
            <a:r>
              <a:rPr lang="en-US" sz="1600" dirty="0">
                <a:latin typeface="Carlito"/>
                <a:ea typeface="Carlito"/>
                <a:cs typeface="Carlito"/>
              </a:rPr>
              <a:t>&lt;</a:t>
            </a:r>
            <a:r>
              <a:rPr lang="en-US" sz="1600" dirty="0" err="1">
                <a:latin typeface="Carlito"/>
                <a:ea typeface="Carlito"/>
                <a:cs typeface="Carlito"/>
              </a:rPr>
              <a:t>xsd:element</a:t>
            </a:r>
            <a:r>
              <a:rPr lang="en-US" sz="1600" dirty="0">
                <a:latin typeface="Carlito"/>
                <a:ea typeface="Carlito"/>
                <a:cs typeface="Carlito"/>
              </a:rPr>
              <a:t> name="address" type="Address"/&gt;</a:t>
            </a:r>
          </a:p>
          <a:p>
            <a:pPr marL="12700">
              <a:spcBef>
                <a:spcPts val="388"/>
              </a:spcBef>
            </a:pPr>
            <a:r>
              <a:rPr lang="en-US" sz="1600" dirty="0">
                <a:latin typeface="Carlito"/>
                <a:ea typeface="Carlito"/>
                <a:cs typeface="Carlito"/>
              </a:rPr>
              <a:t>&lt;</a:t>
            </a:r>
            <a:r>
              <a:rPr lang="en-US" sz="1600" dirty="0" err="1">
                <a:latin typeface="Carlito"/>
                <a:ea typeface="Carlito"/>
                <a:cs typeface="Carlito"/>
              </a:rPr>
              <a:t>xsd:element</a:t>
            </a:r>
            <a:r>
              <a:rPr lang="en-US" sz="1600" dirty="0">
                <a:latin typeface="Carlito"/>
                <a:ea typeface="Carlito"/>
                <a:cs typeface="Carlito"/>
              </a:rPr>
              <a:t> name="occupants" type="Occupants"/&gt;</a:t>
            </a:r>
          </a:p>
          <a:p>
            <a:pPr marL="12700">
              <a:spcBef>
                <a:spcPts val="388"/>
              </a:spcBef>
            </a:pPr>
            <a:r>
              <a:rPr lang="en-US" sz="1600" dirty="0">
                <a:latin typeface="Carlito"/>
                <a:ea typeface="Carlito"/>
                <a:cs typeface="Carlito"/>
              </a:rPr>
              <a:t>&lt;</a:t>
            </a:r>
            <a:r>
              <a:rPr lang="en-US" sz="1600" dirty="0" err="1">
                <a:latin typeface="Carlito"/>
                <a:ea typeface="Carlito"/>
                <a:cs typeface="Carlito"/>
              </a:rPr>
              <a:t>xsd:attribute</a:t>
            </a:r>
            <a:r>
              <a:rPr lang="en-US" sz="1600" dirty="0">
                <a:latin typeface="Carlito"/>
                <a:ea typeface="Carlito"/>
                <a:cs typeface="Carlito"/>
              </a:rPr>
              <a:t> name="date" type="</a:t>
            </a:r>
            <a:r>
              <a:rPr lang="en-US" sz="1600" dirty="0" err="1">
                <a:latin typeface="Carlito"/>
                <a:ea typeface="Carlito"/>
                <a:cs typeface="Carlito"/>
              </a:rPr>
              <a:t>xsd:date</a:t>
            </a:r>
            <a:r>
              <a:rPr lang="en-US" sz="1600" dirty="0">
                <a:latin typeface="Carlito"/>
                <a:ea typeface="Carlito"/>
                <a:cs typeface="Carlito"/>
              </a:rPr>
              <a:t>"/&gt;</a:t>
            </a:r>
          </a:p>
          <a:p>
            <a:pPr marL="12700">
              <a:spcBef>
                <a:spcPts val="388"/>
              </a:spcBef>
            </a:pPr>
            <a:r>
              <a:rPr lang="en-US" sz="1600" dirty="0">
                <a:latin typeface="Carlito"/>
                <a:ea typeface="Carlito"/>
                <a:cs typeface="Carlito"/>
              </a:rPr>
              <a:t>&lt;/</a:t>
            </a:r>
            <a:r>
              <a:rPr lang="en-US" sz="1600" dirty="0" err="1">
                <a:latin typeface="Carlito"/>
                <a:ea typeface="Carlito"/>
                <a:cs typeface="Carlito"/>
              </a:rPr>
              <a:t>xsd:complexType</a:t>
            </a:r>
            <a:r>
              <a:rPr lang="en-US" sz="1600" dirty="0">
                <a:latin typeface="Carlito"/>
                <a:ea typeface="Carlito"/>
                <a:cs typeface="Carlito"/>
              </a:rPr>
              <a:t>&gt;</a:t>
            </a:r>
          </a:p>
          <a:p>
            <a:pPr marL="12700">
              <a:spcBef>
                <a:spcPts val="375"/>
              </a:spcBef>
            </a:pPr>
            <a:r>
              <a:rPr lang="en-US" sz="1600" dirty="0">
                <a:latin typeface="Carlito"/>
                <a:ea typeface="Carlito"/>
                <a:cs typeface="Carlito"/>
              </a:rPr>
              <a:t>&lt;</a:t>
            </a:r>
            <a:r>
              <a:rPr lang="en-US" sz="1600" dirty="0" err="1">
                <a:latin typeface="Carlito"/>
                <a:ea typeface="Carlito"/>
                <a:cs typeface="Carlito"/>
              </a:rPr>
              <a:t>xsd:complexType</a:t>
            </a:r>
            <a:r>
              <a:rPr lang="en-US" sz="1600" dirty="0">
                <a:latin typeface="Carlito"/>
                <a:ea typeface="Carlito"/>
                <a:cs typeface="Carlito"/>
              </a:rPr>
              <a:t> name="Address"&gt;</a:t>
            </a:r>
          </a:p>
          <a:p>
            <a:pPr marL="12700">
              <a:spcBef>
                <a:spcPts val="388"/>
              </a:spcBef>
            </a:pPr>
            <a:r>
              <a:rPr lang="en-US" sz="1600" dirty="0">
                <a:latin typeface="Carlito"/>
                <a:ea typeface="Carlito"/>
                <a:cs typeface="Carlito"/>
              </a:rPr>
              <a:t>&lt;</a:t>
            </a:r>
            <a:r>
              <a:rPr lang="en-US" sz="1600" dirty="0" err="1">
                <a:latin typeface="Carlito"/>
                <a:ea typeface="Carlito"/>
                <a:cs typeface="Carlito"/>
              </a:rPr>
              <a:t>xsd:element</a:t>
            </a:r>
            <a:r>
              <a:rPr lang="en-US" sz="1600" dirty="0">
                <a:latin typeface="Carlito"/>
                <a:ea typeface="Carlito"/>
                <a:cs typeface="Carlito"/>
              </a:rPr>
              <a:t> name="number" type="</a:t>
            </a:r>
            <a:r>
              <a:rPr lang="en-US" sz="1600" dirty="0" err="1">
                <a:latin typeface="Carlito"/>
                <a:ea typeface="Carlito"/>
                <a:cs typeface="Carlito"/>
              </a:rPr>
              <a:t>xsd:decimal</a:t>
            </a:r>
            <a:r>
              <a:rPr lang="en-US" sz="1600" dirty="0">
                <a:latin typeface="Carlito"/>
                <a:ea typeface="Carlito"/>
                <a:cs typeface="Carlito"/>
              </a:rPr>
              <a:t>"/&gt;</a:t>
            </a:r>
          </a:p>
          <a:p>
            <a:pPr marL="12700">
              <a:spcBef>
                <a:spcPts val="388"/>
              </a:spcBef>
            </a:pPr>
            <a:r>
              <a:rPr lang="en-US" sz="1600" dirty="0">
                <a:latin typeface="Carlito"/>
                <a:ea typeface="Carlito"/>
                <a:cs typeface="Carlito"/>
              </a:rPr>
              <a:t>&lt;</a:t>
            </a:r>
            <a:r>
              <a:rPr lang="en-US" sz="1600" dirty="0" err="1">
                <a:latin typeface="Carlito"/>
                <a:ea typeface="Carlito"/>
                <a:cs typeface="Carlito"/>
              </a:rPr>
              <a:t>xsd:element</a:t>
            </a:r>
            <a:r>
              <a:rPr lang="en-US" sz="1600" dirty="0">
                <a:latin typeface="Carlito"/>
                <a:ea typeface="Carlito"/>
                <a:cs typeface="Carlito"/>
              </a:rPr>
              <a:t> name="street" type="</a:t>
            </a:r>
            <a:r>
              <a:rPr lang="en-US" sz="1600" dirty="0" err="1">
                <a:latin typeface="Carlito"/>
                <a:ea typeface="Carlito"/>
                <a:cs typeface="Carlito"/>
              </a:rPr>
              <a:t>xsd:string</a:t>
            </a:r>
            <a:r>
              <a:rPr lang="en-US" sz="1600" dirty="0">
                <a:latin typeface="Carlito"/>
                <a:ea typeface="Carlito"/>
                <a:cs typeface="Carlito"/>
              </a:rPr>
              <a:t>"/&gt;</a:t>
            </a:r>
          </a:p>
          <a:p>
            <a:pPr marL="12700">
              <a:spcBef>
                <a:spcPts val="388"/>
              </a:spcBef>
            </a:pPr>
            <a:r>
              <a:rPr lang="en-US" sz="1600" dirty="0">
                <a:latin typeface="Carlito"/>
                <a:ea typeface="Carlito"/>
                <a:cs typeface="Carlito"/>
              </a:rPr>
              <a:t>&lt;</a:t>
            </a:r>
            <a:r>
              <a:rPr lang="en-US" sz="1600" dirty="0" err="1">
                <a:latin typeface="Carlito"/>
                <a:ea typeface="Carlito"/>
                <a:cs typeface="Carlito"/>
              </a:rPr>
              <a:t>xsd:element</a:t>
            </a:r>
            <a:r>
              <a:rPr lang="en-US" sz="1600" dirty="0">
                <a:latin typeface="Carlito"/>
                <a:ea typeface="Carlito"/>
                <a:cs typeface="Carlito"/>
              </a:rPr>
              <a:t> name="city" type="</a:t>
            </a:r>
            <a:r>
              <a:rPr lang="en-US" sz="1600" dirty="0" err="1">
                <a:latin typeface="Carlito"/>
                <a:ea typeface="Carlito"/>
                <a:cs typeface="Carlito"/>
              </a:rPr>
              <a:t>xsd:string</a:t>
            </a:r>
            <a:r>
              <a:rPr lang="en-US" sz="1600" dirty="0">
                <a:latin typeface="Carlito"/>
                <a:ea typeface="Carlito"/>
                <a:cs typeface="Carlito"/>
              </a:rPr>
              <a:t>"/&gt;</a:t>
            </a:r>
          </a:p>
          <a:p>
            <a:pPr marL="12700">
              <a:spcBef>
                <a:spcPts val="388"/>
              </a:spcBef>
            </a:pPr>
            <a:r>
              <a:rPr lang="en-US" sz="1600" dirty="0">
                <a:latin typeface="Carlito"/>
                <a:ea typeface="Carlito"/>
                <a:cs typeface="Carlito"/>
              </a:rPr>
              <a:t>&lt;</a:t>
            </a:r>
            <a:r>
              <a:rPr lang="en-US" sz="1600" dirty="0" err="1">
                <a:latin typeface="Carlito"/>
                <a:ea typeface="Carlito"/>
                <a:cs typeface="Carlito"/>
              </a:rPr>
              <a:t>xsd:element</a:t>
            </a:r>
            <a:r>
              <a:rPr lang="en-US" sz="1600" dirty="0">
                <a:latin typeface="Carlito"/>
                <a:ea typeface="Carlito"/>
                <a:cs typeface="Carlito"/>
              </a:rPr>
              <a:t> name="province" type="</a:t>
            </a:r>
            <a:r>
              <a:rPr lang="en-US" sz="1600" dirty="0" err="1">
                <a:latin typeface="Carlito"/>
                <a:ea typeface="Carlito"/>
                <a:cs typeface="Carlito"/>
              </a:rPr>
              <a:t>xsd:string</a:t>
            </a:r>
            <a:r>
              <a:rPr lang="en-US" sz="1600" dirty="0">
                <a:latin typeface="Carlito"/>
                <a:ea typeface="Carlito"/>
                <a:cs typeface="Carlito"/>
              </a:rPr>
              <a:t>"/&gt;</a:t>
            </a:r>
          </a:p>
          <a:p>
            <a:pPr marL="12700">
              <a:spcBef>
                <a:spcPts val="388"/>
              </a:spcBef>
            </a:pPr>
            <a:r>
              <a:rPr lang="en-US" sz="1600" dirty="0">
                <a:latin typeface="Carlito"/>
                <a:ea typeface="Carlito"/>
                <a:cs typeface="Carlito"/>
              </a:rPr>
              <a:t>&lt;</a:t>
            </a:r>
            <a:r>
              <a:rPr lang="en-US" sz="1600" dirty="0" err="1">
                <a:latin typeface="Carlito"/>
                <a:ea typeface="Carlito"/>
                <a:cs typeface="Carlito"/>
              </a:rPr>
              <a:t>xsd:attribute</a:t>
            </a:r>
            <a:r>
              <a:rPr lang="en-US" sz="1600" dirty="0">
                <a:latin typeface="Carlito"/>
                <a:ea typeface="Carlito"/>
                <a:cs typeface="Carlito"/>
              </a:rPr>
              <a:t> name="</a:t>
            </a:r>
            <a:r>
              <a:rPr lang="en-US" sz="1600" dirty="0" err="1">
                <a:latin typeface="Carlito"/>
                <a:ea typeface="Carlito"/>
                <a:cs typeface="Carlito"/>
              </a:rPr>
              <a:t>postalcode</a:t>
            </a:r>
            <a:r>
              <a:rPr lang="en-US" sz="1600" dirty="0">
                <a:latin typeface="Carlito"/>
                <a:ea typeface="Carlito"/>
                <a:cs typeface="Carlito"/>
              </a:rPr>
              <a:t>" type="</a:t>
            </a:r>
            <a:r>
              <a:rPr lang="en-US" sz="1600" dirty="0" err="1">
                <a:latin typeface="Carlito"/>
                <a:ea typeface="Carlito"/>
                <a:cs typeface="Carlito"/>
              </a:rPr>
              <a:t>PCode</a:t>
            </a:r>
            <a:r>
              <a:rPr lang="en-US" sz="1600" dirty="0">
                <a:latin typeface="Carlito"/>
                <a:ea typeface="Carlito"/>
                <a:cs typeface="Carlito"/>
              </a:rPr>
              <a:t>"/&gt;</a:t>
            </a:r>
          </a:p>
          <a:p>
            <a:pPr marL="12700">
              <a:spcBef>
                <a:spcPts val="388"/>
              </a:spcBef>
            </a:pPr>
            <a:r>
              <a:rPr lang="en-US" sz="1600" dirty="0">
                <a:latin typeface="Carlito"/>
                <a:ea typeface="Carlito"/>
                <a:cs typeface="Carlito"/>
              </a:rPr>
              <a:t>&lt;/</a:t>
            </a:r>
            <a:r>
              <a:rPr lang="en-US" sz="1600" dirty="0" err="1">
                <a:latin typeface="Carlito"/>
                <a:ea typeface="Carlito"/>
                <a:cs typeface="Carlito"/>
              </a:rPr>
              <a:t>xsd:complexType</a:t>
            </a:r>
            <a:r>
              <a:rPr lang="en-US" sz="1600" dirty="0">
                <a:latin typeface="Carlito"/>
                <a:ea typeface="Carlito"/>
                <a:cs typeface="Carlito"/>
              </a:rPr>
              <a:t>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971550" y="5969000"/>
            <a:ext cx="5480050" cy="279400"/>
          </a:xfrm>
        </p:spPr>
        <p:txBody>
          <a:bodyPr/>
          <a:lstStyle/>
          <a:p>
            <a:pPr>
              <a:defRPr/>
            </a:pPr>
            <a:r>
              <a:rPr lang="en-US"/>
              <a:t>Dr Shridevi.S, VIT</a:t>
            </a:r>
            <a:endParaRPr lang="en-US" dirty="0"/>
          </a:p>
        </p:txBody>
      </p:sp>
      <p:sp>
        <p:nvSpPr>
          <p:cNvPr id="68613" name="Slide Number Placeholder 4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9AD4858-2B83-44F0-A882-32510CABD579}" type="slidenum">
              <a:rPr lang="en-US" smtClean="0">
                <a:latin typeface="Arial" pitchFamily="34" charset="0"/>
              </a:rPr>
              <a:pPr/>
              <a:t>6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6413" y="381000"/>
            <a:ext cx="8485187" cy="6105525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2200" spc="-15" dirty="0">
                <a:latin typeface="Carlito"/>
                <a:cs typeface="Carlito"/>
              </a:rPr>
              <a:t>&lt;xsd:simpleType </a:t>
            </a:r>
            <a:r>
              <a:rPr sz="2200" spc="-5" dirty="0">
                <a:latin typeface="Carlito"/>
                <a:cs typeface="Carlito"/>
              </a:rPr>
              <a:t>name="PCode"</a:t>
            </a:r>
            <a:r>
              <a:rPr sz="2200" spc="8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base="xsd:string"&gt;</a:t>
            </a:r>
            <a:endParaRPr sz="2200" dirty="0">
              <a:latin typeface="Carlito"/>
              <a:cs typeface="Carlito"/>
            </a:endParaRPr>
          </a:p>
          <a:p>
            <a:pPr marL="927100">
              <a:spcBef>
                <a:spcPts val="5"/>
              </a:spcBef>
              <a:defRPr/>
            </a:pPr>
            <a:r>
              <a:rPr sz="2200" spc="-15" dirty="0">
                <a:latin typeface="Carlito"/>
                <a:cs typeface="Carlito"/>
              </a:rPr>
              <a:t>&lt;xsd:pattern</a:t>
            </a:r>
            <a:r>
              <a:rPr sz="2200" spc="1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value="[A-Z]-d{3}"/&gt;</a:t>
            </a:r>
            <a:endParaRPr sz="2200" dirty="0">
              <a:latin typeface="Carlito"/>
              <a:cs typeface="Carlito"/>
            </a:endParaRPr>
          </a:p>
          <a:p>
            <a:pPr marL="12700">
              <a:defRPr/>
            </a:pPr>
            <a:r>
              <a:rPr sz="2200" spc="-15" dirty="0">
                <a:latin typeface="Carlito"/>
                <a:cs typeface="Carlito"/>
              </a:rPr>
              <a:t>&lt;/xsd:simpleType&gt;</a:t>
            </a:r>
            <a:endParaRPr sz="2200" dirty="0">
              <a:latin typeface="Carlito"/>
              <a:cs typeface="Carlito"/>
            </a:endParaRPr>
          </a:p>
          <a:p>
            <a:pPr marL="12700">
              <a:defRPr/>
            </a:pPr>
            <a:r>
              <a:rPr sz="2200" spc="-20" dirty="0">
                <a:latin typeface="Carlito"/>
                <a:cs typeface="Carlito"/>
              </a:rPr>
              <a:t>&lt;xsd:complexType</a:t>
            </a:r>
            <a:r>
              <a:rPr sz="2200" spc="4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name="Occupants"&gt;</a:t>
            </a:r>
            <a:endParaRPr sz="2200" dirty="0">
              <a:latin typeface="Carlito"/>
              <a:cs typeface="Carlito"/>
            </a:endParaRPr>
          </a:p>
          <a:p>
            <a:pPr marL="927100">
              <a:defRPr/>
            </a:pPr>
            <a:r>
              <a:rPr sz="2200" spc="-10" dirty="0">
                <a:latin typeface="Carlito"/>
                <a:cs typeface="Carlito"/>
              </a:rPr>
              <a:t>&lt;xsd:element name="occupant" minOccurs="1"</a:t>
            </a:r>
            <a:r>
              <a:rPr sz="2200" spc="14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maxOccurs="50"&gt;</a:t>
            </a:r>
            <a:endParaRPr sz="2200" dirty="0">
              <a:latin typeface="Carlito"/>
              <a:cs typeface="Carlito"/>
            </a:endParaRPr>
          </a:p>
          <a:p>
            <a:pPr marL="927100">
              <a:defRPr/>
            </a:pPr>
            <a:r>
              <a:rPr sz="2200" spc="-15" dirty="0">
                <a:latin typeface="Carlito"/>
                <a:cs typeface="Carlito"/>
              </a:rPr>
              <a:t>&lt;xsd:complexType&gt;</a:t>
            </a:r>
            <a:endParaRPr sz="2200" dirty="0">
              <a:latin typeface="Carlito"/>
              <a:cs typeface="Carlito"/>
            </a:endParaRPr>
          </a:p>
          <a:p>
            <a:pPr marL="1841500">
              <a:defRPr/>
            </a:pPr>
            <a:r>
              <a:rPr sz="2200" spc="-10" dirty="0">
                <a:latin typeface="Carlito"/>
                <a:cs typeface="Carlito"/>
              </a:rPr>
              <a:t>&lt;xsd:element name="firstname"</a:t>
            </a:r>
            <a:r>
              <a:rPr sz="2200" spc="10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type="xsd:string"/&gt;</a:t>
            </a:r>
            <a:endParaRPr sz="2200" dirty="0">
              <a:latin typeface="Carlito"/>
              <a:cs typeface="Carlito"/>
            </a:endParaRPr>
          </a:p>
          <a:p>
            <a:pPr marL="1841500">
              <a:defRPr/>
            </a:pPr>
            <a:r>
              <a:rPr sz="2200" spc="-10" dirty="0">
                <a:latin typeface="Carlito"/>
                <a:cs typeface="Carlito"/>
              </a:rPr>
              <a:t>&lt;xsd:element name="surname"</a:t>
            </a:r>
            <a:r>
              <a:rPr sz="2200" spc="8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type="xsd:string"/&gt;</a:t>
            </a:r>
            <a:endParaRPr sz="2200" dirty="0">
              <a:latin typeface="Carlito"/>
              <a:cs typeface="Carlito"/>
            </a:endParaRPr>
          </a:p>
          <a:p>
            <a:pPr marL="1841500">
              <a:defRPr/>
            </a:pPr>
            <a:r>
              <a:rPr sz="2200" spc="-10" dirty="0">
                <a:latin typeface="Carlito"/>
                <a:cs typeface="Carlito"/>
              </a:rPr>
              <a:t>&lt;xsd:element</a:t>
            </a:r>
            <a:r>
              <a:rPr sz="2200" spc="4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name="age"&gt;</a:t>
            </a:r>
            <a:endParaRPr sz="2200" dirty="0">
              <a:latin typeface="Carlito"/>
              <a:cs typeface="Carlito"/>
            </a:endParaRPr>
          </a:p>
          <a:p>
            <a:pPr marL="2756535">
              <a:spcBef>
                <a:spcPts val="5"/>
              </a:spcBef>
              <a:defRPr/>
            </a:pPr>
            <a:r>
              <a:rPr sz="2200" spc="-15" dirty="0">
                <a:latin typeface="Carlito"/>
                <a:cs typeface="Carlito"/>
              </a:rPr>
              <a:t>&lt;xsd:simpleType</a:t>
            </a:r>
            <a:r>
              <a:rPr sz="2200" spc="2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base="xsd:positive-integer"&gt;</a:t>
            </a:r>
            <a:endParaRPr sz="2200" dirty="0">
              <a:latin typeface="Carlito"/>
              <a:cs typeface="Carlito"/>
            </a:endParaRPr>
          </a:p>
          <a:p>
            <a:pPr marL="3670935">
              <a:defRPr/>
            </a:pPr>
            <a:r>
              <a:rPr sz="2200" spc="-15" dirty="0">
                <a:latin typeface="Carlito"/>
                <a:cs typeface="Carlito"/>
              </a:rPr>
              <a:t>&lt;xsd:maxExclusive</a:t>
            </a:r>
            <a:r>
              <a:rPr sz="2200" spc="1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value="200"/&gt;</a:t>
            </a:r>
            <a:endParaRPr sz="2200" dirty="0">
              <a:latin typeface="Carlito"/>
              <a:cs typeface="Carlito"/>
            </a:endParaRPr>
          </a:p>
          <a:p>
            <a:pPr marL="2756535">
              <a:defRPr/>
            </a:pPr>
            <a:r>
              <a:rPr sz="2200" spc="-15" dirty="0">
                <a:latin typeface="Carlito"/>
                <a:cs typeface="Carlito"/>
              </a:rPr>
              <a:t>&lt;/xsd:simpleType&gt;</a:t>
            </a:r>
            <a:endParaRPr sz="2200" dirty="0">
              <a:latin typeface="Carlito"/>
              <a:cs typeface="Carlito"/>
            </a:endParaRPr>
          </a:p>
          <a:p>
            <a:pPr marL="1841500">
              <a:defRPr/>
            </a:pPr>
            <a:r>
              <a:rPr sz="2200" spc="-10" dirty="0">
                <a:latin typeface="Carlito"/>
                <a:cs typeface="Carlito"/>
              </a:rPr>
              <a:t>&lt;/xsd:element&gt;</a:t>
            </a:r>
            <a:endParaRPr sz="2200" dirty="0">
              <a:latin typeface="Carlito"/>
              <a:cs typeface="Carlito"/>
            </a:endParaRPr>
          </a:p>
          <a:p>
            <a:pPr marL="927100">
              <a:defRPr/>
            </a:pPr>
            <a:r>
              <a:rPr sz="2200" spc="-15" dirty="0">
                <a:latin typeface="Carlito"/>
                <a:cs typeface="Carlito"/>
              </a:rPr>
              <a:t>&lt;/xsd:complexType&gt;</a:t>
            </a:r>
            <a:endParaRPr sz="2200" dirty="0">
              <a:latin typeface="Carlito"/>
              <a:cs typeface="Carlito"/>
            </a:endParaRPr>
          </a:p>
          <a:p>
            <a:pPr marL="927100">
              <a:defRPr/>
            </a:pPr>
            <a:r>
              <a:rPr sz="2200" spc="-10" dirty="0">
                <a:latin typeface="Carlito"/>
                <a:cs typeface="Carlito"/>
              </a:rPr>
              <a:t>&lt;/xsd:element&gt;</a:t>
            </a:r>
            <a:endParaRPr sz="2200" dirty="0">
              <a:latin typeface="Carlito"/>
              <a:cs typeface="Carlito"/>
            </a:endParaRPr>
          </a:p>
          <a:p>
            <a:pPr marL="12700">
              <a:defRPr/>
            </a:pPr>
            <a:r>
              <a:rPr sz="2200" spc="-15" dirty="0">
                <a:latin typeface="Carlito"/>
                <a:cs typeface="Carlito"/>
              </a:rPr>
              <a:t>&lt;/xsd:complexType&gt;</a:t>
            </a:r>
            <a:endParaRPr sz="2200" dirty="0">
              <a:latin typeface="Carlito"/>
              <a:cs typeface="Carlito"/>
            </a:endParaRPr>
          </a:p>
          <a:p>
            <a:pPr marL="12700">
              <a:defRPr/>
            </a:pPr>
            <a:r>
              <a:rPr sz="2200" spc="-5" dirty="0">
                <a:latin typeface="Carlito"/>
                <a:cs typeface="Carlito"/>
              </a:rPr>
              <a:t>&lt;/xsd:schema&gt;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Dr</a:t>
            </a:r>
            <a:r>
              <a:rPr lang="en-US" dirty="0"/>
              <a:t> </a:t>
            </a:r>
            <a:r>
              <a:rPr lang="en-US" dirty="0" err="1"/>
              <a:t>Shridevi.S</a:t>
            </a:r>
            <a:r>
              <a:rPr lang="en-US" dirty="0"/>
              <a:t>, VIT</a:t>
            </a: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95A0509-7C89-4A83-8D94-693387087546}" type="slidenum">
              <a:rPr lang="en-US" smtClean="0">
                <a:latin typeface="Arial" pitchFamily="34" charset="0"/>
              </a:rPr>
              <a:pPr/>
              <a:t>7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9950" y="-552450"/>
            <a:ext cx="5708650" cy="2228850"/>
          </a:xfrm>
        </p:spPr>
        <p:txBody>
          <a:bodyPr wrap="square" lIns="0" tIns="13335" rIns="0" bIns="0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lang="en-IN" spc="-20" dirty="0" smtClean="0"/>
              <a:t/>
            </a:r>
            <a:br>
              <a:rPr lang="en-IN" spc="-20" dirty="0" smtClean="0"/>
            </a:br>
            <a:r>
              <a:rPr lang="en-IN" spc="-20" dirty="0"/>
              <a:t/>
            </a:r>
            <a:br>
              <a:rPr lang="en-IN" spc="-20" dirty="0"/>
            </a:br>
            <a:r>
              <a:rPr lang="en-IN" spc="-20" dirty="0" smtClean="0"/>
              <a:t/>
            </a:r>
            <a:br>
              <a:rPr lang="en-IN" spc="-20" dirty="0" smtClean="0"/>
            </a:br>
            <a:r>
              <a:rPr spc="-20" dirty="0" smtClean="0"/>
              <a:t>Pros </a:t>
            </a:r>
            <a:r>
              <a:rPr dirty="0"/>
              <a:t>and </a:t>
            </a:r>
            <a:r>
              <a:rPr spc="-5" dirty="0"/>
              <a:t>Cons </a:t>
            </a:r>
            <a:r>
              <a:rPr dirty="0"/>
              <a:t>in</a:t>
            </a:r>
            <a:r>
              <a:rPr spc="10" dirty="0"/>
              <a:t> </a:t>
            </a:r>
            <a:r>
              <a:rPr spc="-20" dirty="0"/>
              <a:t>DTD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828800"/>
            <a:ext cx="7921625" cy="3257550"/>
          </a:xfrm>
          <a:prstGeom prst="rect">
            <a:avLst/>
          </a:prstGeom>
        </p:spPr>
        <p:txBody>
          <a:bodyPr lIns="0" tIns="114300" rIns="0" bIns="0">
            <a:spAutoFit/>
          </a:bodyPr>
          <a:lstStyle/>
          <a:p>
            <a:pPr marL="355600" indent="-342900">
              <a:spcBef>
                <a:spcPts val="900"/>
              </a:spcBef>
              <a:buFont typeface="Arial" pitchFamily="34" charset="0"/>
              <a:buChar char="•"/>
              <a:tabLst>
                <a:tab pos="355600" algn="l"/>
              </a:tabLst>
            </a:pPr>
            <a:r>
              <a:rPr lang="en-US" sz="3200">
                <a:latin typeface="Carlito"/>
                <a:ea typeface="Carlito"/>
                <a:cs typeface="Carlito"/>
              </a:rPr>
              <a:t>Disadvantages in DTD</a:t>
            </a:r>
          </a:p>
          <a:p>
            <a:pPr marL="755650" lvl="1" indent="-285750">
              <a:spcBef>
                <a:spcPts val="688"/>
              </a:spcBef>
              <a:buFont typeface="Arial" pitchFamily="34" charset="0"/>
              <a:buChar char="–"/>
              <a:tabLst>
                <a:tab pos="355600" algn="l"/>
              </a:tabLst>
            </a:pPr>
            <a:r>
              <a:rPr lang="en-US" sz="2800">
                <a:latin typeface="Carlito"/>
                <a:ea typeface="Carlito"/>
                <a:cs typeface="Carlito"/>
              </a:rPr>
              <a:t>Not written in XML</a:t>
            </a:r>
          </a:p>
          <a:p>
            <a:pPr marL="755650" lvl="1" indent="-285750">
              <a:spcBef>
                <a:spcPts val="675"/>
              </a:spcBef>
              <a:buFont typeface="Arial" pitchFamily="34" charset="0"/>
              <a:buChar char="–"/>
              <a:tabLst>
                <a:tab pos="355600" algn="l"/>
              </a:tabLst>
            </a:pPr>
            <a:r>
              <a:rPr lang="en-US" sz="2800">
                <a:latin typeface="Carlito"/>
                <a:ea typeface="Carlito"/>
                <a:cs typeface="Carlito"/>
              </a:rPr>
              <a:t>Lacks strong typing capabilities</a:t>
            </a:r>
          </a:p>
          <a:p>
            <a:pPr marL="755650" lvl="1" indent="-285750">
              <a:spcBef>
                <a:spcPts val="675"/>
              </a:spcBef>
              <a:buFont typeface="Arial" pitchFamily="34" charset="0"/>
              <a:buChar char="–"/>
              <a:tabLst>
                <a:tab pos="355600" algn="l"/>
              </a:tabLst>
            </a:pPr>
            <a:r>
              <a:rPr lang="en-US" sz="2800">
                <a:latin typeface="Carlito"/>
                <a:ea typeface="Carlito"/>
                <a:cs typeface="Carlito"/>
              </a:rPr>
              <a:t>Cannot validate the content to data types</a:t>
            </a:r>
          </a:p>
          <a:p>
            <a:pPr marL="355600" indent="-342900">
              <a:spcBef>
                <a:spcPts val="750"/>
              </a:spcBef>
              <a:buFont typeface="Arial" pitchFamily="34" charset="0"/>
              <a:buChar char="•"/>
              <a:tabLst>
                <a:tab pos="355600" algn="l"/>
              </a:tabLst>
            </a:pPr>
            <a:r>
              <a:rPr lang="en-US" sz="3200">
                <a:latin typeface="Carlito"/>
                <a:ea typeface="Carlito"/>
                <a:cs typeface="Carlito"/>
              </a:rPr>
              <a:t>These disadvantage are made advantage in  XSD.</a:t>
            </a:r>
          </a:p>
        </p:txBody>
      </p:sp>
      <p:sp>
        <p:nvSpPr>
          <p:cNvPr id="70661" name="Slide Number Placeholder 4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CA95EE4-C03D-4E3B-BA8F-97C66D19A0A5}" type="slidenum">
              <a:rPr lang="en-US" smtClean="0">
                <a:latin typeface="Arial" pitchFamily="34" charset="0"/>
              </a:rPr>
              <a:pPr/>
              <a:t>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457200" y="6324600"/>
            <a:ext cx="548005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b="1" kern="1200" cap="none" spc="60" baseline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Dr Shridevi.S, VIT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2800" y="130175"/>
            <a:ext cx="1633538" cy="627063"/>
          </a:xfrm>
        </p:spPr>
        <p:txBody>
          <a:bodyPr wrap="square"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4000" spc="-40" dirty="0"/>
              <a:t>X</a:t>
            </a:r>
            <a:r>
              <a:rPr sz="4000" spc="-10" dirty="0"/>
              <a:t>SD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536575" y="808038"/>
            <a:ext cx="8378825" cy="4937125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z="1600" spc="-5" dirty="0">
                <a:latin typeface="Carlito"/>
                <a:cs typeface="Carlito"/>
              </a:rPr>
              <a:t>&lt;?xml</a:t>
            </a:r>
            <a:r>
              <a:rPr sz="1600" spc="-10" dirty="0">
                <a:latin typeface="Carlito"/>
                <a:cs typeface="Carlito"/>
              </a:rPr>
              <a:t> version="1.0"?&gt;</a:t>
            </a:r>
            <a:endParaRPr sz="1600" dirty="0">
              <a:latin typeface="Carlito"/>
              <a:cs typeface="Carlito"/>
            </a:endParaRPr>
          </a:p>
          <a:p>
            <a:pPr marL="12700">
              <a:defRPr/>
            </a:pPr>
            <a:r>
              <a:rPr sz="1600" spc="-5" dirty="0">
                <a:latin typeface="Carlito"/>
                <a:cs typeface="Carlito"/>
              </a:rPr>
              <a:t>&lt;xs:schema </a:t>
            </a:r>
            <a:r>
              <a:rPr sz="1600" spc="-10" dirty="0">
                <a:latin typeface="Carlito"/>
                <a:cs typeface="Carlito"/>
              </a:rPr>
              <a:t>xmlns:xs="http://www.w3.org/2001/XMLSchema"</a:t>
            </a:r>
            <a:r>
              <a:rPr sz="1600" spc="5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&gt;</a:t>
            </a:r>
          </a:p>
          <a:p>
            <a:pPr marL="12700">
              <a:defRPr/>
            </a:pPr>
            <a:r>
              <a:rPr sz="1600" spc="-5" dirty="0">
                <a:latin typeface="Carlito"/>
                <a:cs typeface="Carlito"/>
              </a:rPr>
              <a:t>&lt;xs:element name="employees"&gt;</a:t>
            </a:r>
            <a:endParaRPr sz="1600" dirty="0">
              <a:latin typeface="Carlito"/>
              <a:cs typeface="Carlito"/>
            </a:endParaRPr>
          </a:p>
          <a:p>
            <a:pPr marL="927100">
              <a:defRPr/>
            </a:pPr>
            <a:r>
              <a:rPr sz="1600" spc="-15" dirty="0">
                <a:latin typeface="Carlito"/>
                <a:cs typeface="Carlito"/>
              </a:rPr>
              <a:t>&lt;xs:complexType&gt;</a:t>
            </a:r>
            <a:endParaRPr sz="1600" dirty="0">
              <a:latin typeface="Carlito"/>
              <a:cs typeface="Carlito"/>
            </a:endParaRPr>
          </a:p>
          <a:p>
            <a:pPr marL="927100">
              <a:defRPr/>
            </a:pPr>
            <a:r>
              <a:rPr sz="1600" spc="-5" dirty="0">
                <a:latin typeface="Carlito"/>
                <a:cs typeface="Carlito"/>
              </a:rPr>
              <a:t>&lt;xs:sequence&gt;</a:t>
            </a:r>
            <a:endParaRPr sz="1600" dirty="0">
              <a:latin typeface="Carlito"/>
              <a:cs typeface="Carlito"/>
            </a:endParaRPr>
          </a:p>
          <a:p>
            <a:pPr marL="927100">
              <a:defRPr/>
            </a:pPr>
            <a:r>
              <a:rPr sz="1600" spc="-5" dirty="0">
                <a:latin typeface="Carlito"/>
                <a:cs typeface="Carlito"/>
              </a:rPr>
              <a:t>&lt;xs:element name="employee" </a:t>
            </a:r>
            <a:r>
              <a:rPr sz="1600" spc="-10" dirty="0">
                <a:latin typeface="Carlito"/>
                <a:cs typeface="Carlito"/>
              </a:rPr>
              <a:t>minOccurs="1"</a:t>
            </a:r>
            <a:r>
              <a:rPr sz="1600" spc="7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maxOccurs="unbounded"&gt;</a:t>
            </a:r>
            <a:endParaRPr sz="1600" dirty="0">
              <a:latin typeface="Carlito"/>
              <a:cs typeface="Carlito"/>
            </a:endParaRPr>
          </a:p>
          <a:p>
            <a:pPr marL="927100">
              <a:defRPr/>
            </a:pPr>
            <a:r>
              <a:rPr sz="1600" spc="-15" dirty="0">
                <a:latin typeface="Carlito"/>
                <a:cs typeface="Carlito"/>
              </a:rPr>
              <a:t>&lt;xs:complexType&gt;</a:t>
            </a:r>
            <a:endParaRPr sz="1600" dirty="0">
              <a:latin typeface="Carlito"/>
              <a:cs typeface="Carlito"/>
            </a:endParaRPr>
          </a:p>
          <a:p>
            <a:pPr marL="927100">
              <a:defRPr/>
            </a:pPr>
            <a:r>
              <a:rPr sz="1600" spc="-5" dirty="0">
                <a:latin typeface="Carlito"/>
                <a:cs typeface="Carlito"/>
              </a:rPr>
              <a:t>&lt;xs:sequence&gt;</a:t>
            </a:r>
            <a:endParaRPr sz="1600" dirty="0">
              <a:latin typeface="Carlito"/>
              <a:cs typeface="Carlito"/>
            </a:endParaRPr>
          </a:p>
          <a:p>
            <a:pPr marL="1841500">
              <a:defRPr/>
            </a:pPr>
            <a:r>
              <a:rPr sz="1600" spc="-5" dirty="0">
                <a:latin typeface="Carlito"/>
                <a:cs typeface="Carlito"/>
              </a:rPr>
              <a:t>&lt;xs:element </a:t>
            </a:r>
            <a:r>
              <a:rPr sz="1600" dirty="0">
                <a:latin typeface="Carlito"/>
                <a:cs typeface="Carlito"/>
              </a:rPr>
              <a:t>name="name"</a:t>
            </a:r>
            <a:r>
              <a:rPr sz="1600" spc="-5" dirty="0">
                <a:latin typeface="Carlito"/>
                <a:cs typeface="Carlito"/>
              </a:rPr>
              <a:t> type="xs:string"&gt;&lt;/xs:element&gt;</a:t>
            </a:r>
            <a:endParaRPr sz="1600" dirty="0">
              <a:latin typeface="Carlito"/>
              <a:cs typeface="Carlito"/>
            </a:endParaRPr>
          </a:p>
          <a:p>
            <a:pPr marL="1841500">
              <a:defRPr/>
            </a:pPr>
            <a:r>
              <a:rPr sz="1600" spc="-5" dirty="0">
                <a:latin typeface="Carlito"/>
                <a:cs typeface="Carlito"/>
              </a:rPr>
              <a:t>&lt;xs:element name="department"</a:t>
            </a:r>
            <a:r>
              <a:rPr sz="1600" spc="5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type="xs:string"&gt;&lt;/xs:element&gt;</a:t>
            </a:r>
            <a:endParaRPr sz="1600" dirty="0">
              <a:latin typeface="Carlito"/>
              <a:cs typeface="Carlito"/>
            </a:endParaRPr>
          </a:p>
          <a:p>
            <a:pPr marL="1841500">
              <a:spcBef>
                <a:spcPts val="5"/>
              </a:spcBef>
              <a:defRPr/>
            </a:pPr>
            <a:r>
              <a:rPr sz="1600" spc="-5" dirty="0">
                <a:latin typeface="Carlito"/>
                <a:cs typeface="Carlito"/>
              </a:rPr>
              <a:t>&lt;xs:element </a:t>
            </a:r>
            <a:r>
              <a:rPr sz="1600" dirty="0">
                <a:latin typeface="Carlito"/>
                <a:cs typeface="Carlito"/>
              </a:rPr>
              <a:t>name="salary"</a:t>
            </a:r>
            <a:r>
              <a:rPr sz="1600" spc="-5" dirty="0">
                <a:latin typeface="Carlito"/>
                <a:cs typeface="Carlito"/>
              </a:rPr>
              <a:t> type="xs:decimal"&gt;&lt;/xs:element&gt;</a:t>
            </a:r>
            <a:endParaRPr sz="1600" dirty="0">
              <a:latin typeface="Carlito"/>
              <a:cs typeface="Carlito"/>
            </a:endParaRPr>
          </a:p>
          <a:p>
            <a:pPr marL="1841500">
              <a:defRPr/>
            </a:pPr>
            <a:r>
              <a:rPr sz="1600" spc="-5" dirty="0">
                <a:latin typeface="Carlito"/>
                <a:cs typeface="Carlito"/>
              </a:rPr>
              <a:t>&lt;xs:element name="email"</a:t>
            </a:r>
            <a:r>
              <a:rPr sz="160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type="xs:string"&gt;&lt;/xs:element&gt;</a:t>
            </a:r>
            <a:endParaRPr sz="1600" dirty="0">
              <a:latin typeface="Carlito"/>
              <a:cs typeface="Carlito"/>
            </a:endParaRPr>
          </a:p>
          <a:p>
            <a:pPr marL="927100">
              <a:defRPr/>
            </a:pPr>
            <a:r>
              <a:rPr sz="1600" spc="-5" dirty="0">
                <a:latin typeface="Carlito"/>
                <a:cs typeface="Carlito"/>
              </a:rPr>
              <a:t>&lt;/xs:sequence&gt;</a:t>
            </a:r>
            <a:endParaRPr sz="1600" dirty="0">
              <a:latin typeface="Carlito"/>
              <a:cs typeface="Carlito"/>
            </a:endParaRPr>
          </a:p>
          <a:p>
            <a:pPr marL="927100">
              <a:defRPr/>
            </a:pPr>
            <a:r>
              <a:rPr sz="1600" spc="-10" dirty="0">
                <a:latin typeface="Carlito"/>
                <a:cs typeface="Carlito"/>
              </a:rPr>
              <a:t>&lt;xs:attribute </a:t>
            </a:r>
            <a:r>
              <a:rPr sz="1600" spc="-5" dirty="0">
                <a:latin typeface="Carlito"/>
                <a:cs typeface="Carlito"/>
              </a:rPr>
              <a:t>name="id" type="xs:positiveInteger"&gt;</a:t>
            </a:r>
            <a:r>
              <a:rPr sz="1600" spc="5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&lt;/xs:attribute&gt;</a:t>
            </a:r>
            <a:endParaRPr sz="1600" dirty="0">
              <a:latin typeface="Carlito"/>
              <a:cs typeface="Carlito"/>
            </a:endParaRPr>
          </a:p>
          <a:p>
            <a:pPr marL="927100">
              <a:defRPr/>
            </a:pPr>
            <a:r>
              <a:rPr sz="1600" spc="-10" dirty="0">
                <a:latin typeface="Carlito"/>
                <a:cs typeface="Carlito"/>
              </a:rPr>
              <a:t>&lt;/xs:complexType&gt;</a:t>
            </a:r>
            <a:endParaRPr sz="1600" dirty="0">
              <a:latin typeface="Carlito"/>
              <a:cs typeface="Carlito"/>
            </a:endParaRPr>
          </a:p>
          <a:p>
            <a:pPr marL="927100">
              <a:defRPr/>
            </a:pPr>
            <a:r>
              <a:rPr sz="1600" spc="-5" dirty="0">
                <a:latin typeface="Carlito"/>
                <a:cs typeface="Carlito"/>
              </a:rPr>
              <a:t>&lt;/xs:element&gt;</a:t>
            </a:r>
            <a:endParaRPr sz="1600" dirty="0">
              <a:latin typeface="Carlito"/>
              <a:cs typeface="Carlito"/>
            </a:endParaRPr>
          </a:p>
          <a:p>
            <a:pPr marL="927100">
              <a:defRPr/>
            </a:pPr>
            <a:r>
              <a:rPr sz="1600" spc="-5" dirty="0">
                <a:latin typeface="Carlito"/>
                <a:cs typeface="Carlito"/>
              </a:rPr>
              <a:t>&lt;/xs:sequence&gt;</a:t>
            </a:r>
            <a:endParaRPr sz="1600" dirty="0">
              <a:latin typeface="Carlito"/>
              <a:cs typeface="Carlito"/>
            </a:endParaRPr>
          </a:p>
          <a:p>
            <a:pPr marL="927100">
              <a:defRPr/>
            </a:pPr>
            <a:r>
              <a:rPr sz="1600" spc="-10" dirty="0">
                <a:latin typeface="Carlito"/>
                <a:cs typeface="Carlito"/>
              </a:rPr>
              <a:t>&lt;/xs:complexType&gt;</a:t>
            </a:r>
            <a:endParaRPr sz="1600" dirty="0">
              <a:latin typeface="Carlito"/>
              <a:cs typeface="Carlito"/>
            </a:endParaRPr>
          </a:p>
          <a:p>
            <a:pPr marL="12700">
              <a:defRPr/>
            </a:pPr>
            <a:r>
              <a:rPr sz="1600" spc="-5" dirty="0">
                <a:latin typeface="Carlito"/>
                <a:cs typeface="Carlito"/>
              </a:rPr>
              <a:t>&lt;/xs:element&gt;</a:t>
            </a:r>
            <a:endParaRPr sz="1600" dirty="0">
              <a:latin typeface="Carlito"/>
              <a:cs typeface="Carlito"/>
            </a:endParaRPr>
          </a:p>
          <a:p>
            <a:pPr marL="12700">
              <a:defRPr/>
            </a:pPr>
            <a:r>
              <a:rPr sz="1600" spc="-5" dirty="0">
                <a:latin typeface="Carlito"/>
                <a:cs typeface="Carlito"/>
              </a:rPr>
              <a:t>&lt;/xs:schema&gt;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1685" name="Slide Number Placeholder 4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E2A4C15-4424-4441-9090-87117414A1CF}" type="slidenum">
              <a:rPr lang="en-US" smtClean="0">
                <a:latin typeface="Arial" pitchFamily="34" charset="0"/>
              </a:rPr>
              <a:pPr/>
              <a:t>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457200" y="6324600"/>
            <a:ext cx="548005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b="1" kern="1200" cap="none" spc="60" baseline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Dr Shridevi.S, VIT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0F7AE3F95D594EBBCBFDDF8C3AE3EC" ma:contentTypeVersion="2" ma:contentTypeDescription="Create a new document." ma:contentTypeScope="" ma:versionID="6c9ac33c9a6f2d3f06840e023ddfcbe3">
  <xsd:schema xmlns:xsd="http://www.w3.org/2001/XMLSchema" xmlns:xs="http://www.w3.org/2001/XMLSchema" xmlns:p="http://schemas.microsoft.com/office/2006/metadata/properties" xmlns:ns2="ea698f68-e4a3-4119-8942-1798ec9a9ae4" targetNamespace="http://schemas.microsoft.com/office/2006/metadata/properties" ma:root="true" ma:fieldsID="3ed5573f357102af4ad00723061e2bcd" ns2:_="">
    <xsd:import namespace="ea698f68-e4a3-4119-8942-1798ec9a9ae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698f68-e4a3-4119-8942-1798ec9a9a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5B312EE-2B91-4D32-92E9-E9526E1391F0}"/>
</file>

<file path=customXml/itemProps2.xml><?xml version="1.0" encoding="utf-8"?>
<ds:datastoreItem xmlns:ds="http://schemas.openxmlformats.org/officeDocument/2006/customXml" ds:itemID="{980E6BAE-67A6-4307-BAD8-2830780F4DE4}"/>
</file>

<file path=customXml/itemProps3.xml><?xml version="1.0" encoding="utf-8"?>
<ds:datastoreItem xmlns:ds="http://schemas.openxmlformats.org/officeDocument/2006/customXml" ds:itemID="{F996D09B-9F5C-44FE-9DB3-CF1D606DA8E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2865</TotalTime>
  <Words>3716</Words>
  <Application>Microsoft Office PowerPoint</Application>
  <PresentationFormat>On-screen Show (4:3)</PresentationFormat>
  <Paragraphs>711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Horizon</vt:lpstr>
      <vt:lpstr>      XML Schema   By Dr Shridevi S, Associate Professor, SCOPE, VIT  </vt:lpstr>
      <vt:lpstr>  XML Schema</vt:lpstr>
      <vt:lpstr>Some Observations</vt:lpstr>
      <vt:lpstr>DTD vs XSD</vt:lpstr>
      <vt:lpstr>  Example: Census xml </vt:lpstr>
      <vt:lpstr>Census Schema</vt:lpstr>
      <vt:lpstr>PowerPoint Presentation</vt:lpstr>
      <vt:lpstr>   Pros and Cons in DTD</vt:lpstr>
      <vt:lpstr>XSD</vt:lpstr>
      <vt:lpstr>  XSD</vt:lpstr>
      <vt:lpstr> Attributes of XSD</vt:lpstr>
      <vt:lpstr>Element Declaration</vt:lpstr>
      <vt:lpstr>Contd..</vt:lpstr>
      <vt:lpstr>   Simple Type</vt:lpstr>
      <vt:lpstr>   Data Types</vt:lpstr>
      <vt:lpstr>XSD Strings</vt:lpstr>
      <vt:lpstr>XSD Numeric</vt:lpstr>
      <vt:lpstr>XSD Date</vt:lpstr>
      <vt:lpstr>Simple Type</vt:lpstr>
      <vt:lpstr>Simple Type - Default / Fixed Value</vt:lpstr>
      <vt:lpstr>Attribute</vt:lpstr>
      <vt:lpstr>PowerPoint Presentation</vt:lpstr>
      <vt:lpstr>Simple Type - Example</vt:lpstr>
      <vt:lpstr>Contd..</vt:lpstr>
      <vt:lpstr>Contd..</vt:lpstr>
      <vt:lpstr>Contd..</vt:lpstr>
      <vt:lpstr>Contd..</vt:lpstr>
      <vt:lpstr>Complex Elements</vt:lpstr>
      <vt:lpstr>Complex : Empty Element</vt:lpstr>
      <vt:lpstr>Complex Elements</vt:lpstr>
      <vt:lpstr>PowerPoint Presentation</vt:lpstr>
      <vt:lpstr>Contd..</vt:lpstr>
      <vt:lpstr>Order Indicators</vt:lpstr>
      <vt:lpstr>Contd..</vt:lpstr>
      <vt:lpstr>Contd..</vt:lpstr>
      <vt:lpstr>Occurrence Indicators</vt:lpstr>
      <vt:lpstr>    Group</vt:lpstr>
      <vt:lpstr>Examples: group and sequence</vt:lpstr>
      <vt:lpstr>Example:</vt:lpstr>
      <vt:lpstr> Associating XML with XSD</vt:lpstr>
      <vt:lpstr>Employee.xsd</vt:lpstr>
      <vt:lpstr>Employee.xml</vt:lpstr>
      <vt:lpstr>Dividing the XML Schema</vt:lpstr>
      <vt:lpstr>PowerPoint Presentation</vt:lpstr>
      <vt:lpstr> Contd..</vt:lpstr>
      <vt:lpstr>PowerPoint Presentation</vt:lpstr>
      <vt:lpstr>   Using Named Types</vt:lpstr>
      <vt:lpstr>Contd..</vt:lpstr>
      <vt:lpstr>PowerPoint Presentation</vt:lpstr>
      <vt:lpstr>PowerPoint Presentation</vt:lpstr>
    </vt:vector>
  </TitlesOfParts>
  <Company>Softsmith Infotech Pvt.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Programming</dc:title>
  <dc:creator>Nagarajan.P</dc:creator>
  <cp:lastModifiedBy>Windows User</cp:lastModifiedBy>
  <cp:revision>399</cp:revision>
  <dcterms:created xsi:type="dcterms:W3CDTF">2009-06-16T11:04:57Z</dcterms:created>
  <dcterms:modified xsi:type="dcterms:W3CDTF">2020-07-07T20:44:10Z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0x010100BA0F7AE3F95D594EBBCBFDDF8C3AE3EC</vt:lpwstr>
  </property>
</Properties>
</file>