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2"/>
  </p:notesMasterIdLst>
  <p:sldIdLst>
    <p:sldId id="488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80200" autoAdjust="0"/>
  </p:normalViewPr>
  <p:slideViewPr>
    <p:cSldViewPr>
      <p:cViewPr>
        <p:scale>
          <a:sx n="61" d="100"/>
          <a:sy n="61" d="100"/>
        </p:scale>
        <p:origin x="-139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B82EF1-3ED9-4A7B-8118-47B93C230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="1" baseline="0">
                <a:solidFill>
                  <a:srgbClr val="FF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43434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9902-4CE9-47A8-9983-3CAA21A1D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8000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B3F-5106-4026-859F-407D568CE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5D26A-2AC9-4299-9C8A-1BD95C4A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609600" y="6356350"/>
            <a:ext cx="36576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3BC68-347B-46DB-8BA3-353D36F83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429000" cy="365125"/>
          </a:xfrm>
        </p:spPr>
        <p:txBody>
          <a:bodyPr/>
          <a:lstStyle>
            <a:lvl1pPr>
              <a:defRPr sz="800" cap="none" dirty="0" err="1" smtClean="0"/>
            </a:lvl1pPr>
          </a:lstStyle>
          <a:p>
            <a:pPr>
              <a:defRPr/>
            </a:pPr>
            <a:r>
              <a:rPr lang="en-US"/>
              <a:t>Dr Shridevi.S,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E41-7F32-45EE-B299-A440B560D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352800" cy="365125"/>
          </a:xfrm>
        </p:spPr>
        <p:txBody>
          <a:bodyPr/>
          <a:lstStyle>
            <a:lvl1pPr>
              <a:defRPr cap="none" smtClean="0"/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372B0-DB53-41BA-A8A4-E10E4FE72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87511">
              <a:srgbClr val="00206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cap="none" spc="60" baseline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406C63D-FA43-486B-8505-4111C5BA6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spc="50">
          <a:solidFill>
            <a:srgbClr val="FFC000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C000"/>
          </a:solidFill>
          <a:latin typeface="Arial Black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3200" kern="1200" spc="3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 Narrow" pitchFamily="34" charset="0"/>
        <a:buChar char="─"/>
        <a:defRPr sz="2800" kern="1200" spc="30">
          <a:solidFill>
            <a:srgbClr val="FFFFC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400" kern="1200" spc="3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viewsource.com/codingtutorials/getting-started-with-javascript-object-notation-json-for-absolute-beginners/" TargetMode="External"/><Relationship Id="rId2" Type="http://schemas.openxmlformats.org/officeDocument/2006/relationships/hyperlink" Target="https://www.w3.org/XML/Sch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algn="ctr"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0000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otation</a:t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JSON)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Shridevi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S,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Associate Professor,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SCOPE, VIT</a:t>
            </a:r>
            <a:br>
              <a:rPr lang="en-IN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50850"/>
            <a:ext cx="269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B427A8-0F33-48D4-A37C-3A54A5E5CCBB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1944688"/>
            <a:ext cx="38862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JSON</a:t>
            </a:r>
            <a:r>
              <a:rPr spc="-75" dirty="0" smtClean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914400"/>
            <a:ext cx="7007225" cy="4152900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285750" indent="-273050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 err="1">
                <a:solidFill>
                  <a:srgbClr val="702C1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b="1" dirty="0">
                <a:solidFill>
                  <a:srgbClr val="702C1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702C1C"/>
                </a:solidFill>
                <a:latin typeface="Courier New" pitchFamily="49" charset="0"/>
                <a:cs typeface="Courier New" pitchFamily="49" charset="0"/>
              </a:rPr>
              <a:t>employeeData</a:t>
            </a:r>
            <a:r>
              <a:rPr lang="en-US" sz="3200" dirty="0">
                <a:solidFill>
                  <a:srgbClr val="702C1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  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": 1234567,  "name": "Jeff Fox",  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": "1/1/2013",  "location": "Norwalk, CT",  "consultant": false</a:t>
            </a:r>
          </a:p>
          <a:p>
            <a:pPr marL="285750" indent="-273050">
              <a:spcBef>
                <a:spcPts val="775"/>
              </a:spcBef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390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4F04B5-EA3D-403E-8C3C-D6ED61992D44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1868488"/>
            <a:ext cx="4800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dirty="0" smtClean="0"/>
              <a:t>Arrays </a:t>
            </a:r>
            <a:r>
              <a:rPr dirty="0"/>
              <a:t>in</a:t>
            </a:r>
            <a:r>
              <a:rPr spc="-90" dirty="0"/>
              <a:t> </a:t>
            </a:r>
            <a:r>
              <a:rPr spc="-10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990600"/>
            <a:ext cx="7845425" cy="35242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An </a:t>
            </a:r>
            <a:r>
              <a:rPr sz="2700" spc="-5" dirty="0">
                <a:latin typeface="Georgia"/>
                <a:cs typeface="Georgia"/>
              </a:rPr>
              <a:t>ordered collection of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values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2455545" algn="l"/>
              </a:tabLst>
              <a:defRPr/>
            </a:pPr>
            <a:r>
              <a:rPr sz="2700" dirty="0">
                <a:latin typeface="Georgia"/>
                <a:cs typeface="Georgia"/>
              </a:rPr>
              <a:t>Begins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[	</a:t>
            </a:r>
            <a:r>
              <a:rPr sz="2700" spc="-5" dirty="0">
                <a:latin typeface="Georgia"/>
                <a:cs typeface="Georgia"/>
              </a:rPr>
              <a:t>(left</a:t>
            </a:r>
            <a:r>
              <a:rPr sz="2700" spc="-1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bracket)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2212975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Ends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]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1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bracket)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4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5912485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Name/va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pair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ar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493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C3F133-5845-4B4B-8817-5638BD184A76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-684213"/>
            <a:ext cx="5638800" cy="1674813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JSON </a:t>
            </a:r>
            <a:r>
              <a:rPr dirty="0"/>
              <a:t>Array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2038" y="1219200"/>
            <a:ext cx="7091362" cy="407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5750" indent="-273050">
              <a:lnSpc>
                <a:spcPct val="120000"/>
              </a:lnSpc>
              <a:spcBef>
                <a:spcPts val="100"/>
              </a:spcBef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employeeData = {  "employee_id": 1236937,  "name": "Jeff Fox",  "hire_date": "1/1/2013",  "location": "Norwalk, CT",  "consultant": false,</a:t>
            </a:r>
          </a:p>
          <a:p>
            <a:pPr marL="285750" indent="-273050">
              <a:spcBef>
                <a:spcPts val="775"/>
              </a:spcBef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"random_nums": [ 24,65,12,94 ]};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595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C7AA0B-95A9-4F0E-A3DB-DF27D24928E4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1716088"/>
            <a:ext cx="56388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Data </a:t>
            </a:r>
            <a:r>
              <a:rPr spc="-5" dirty="0"/>
              <a:t>Types:</a:t>
            </a:r>
            <a:r>
              <a:rPr spc="-70" dirty="0"/>
              <a:t> </a:t>
            </a:r>
            <a:r>
              <a:rPr spc="-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95400"/>
            <a:ext cx="6931025" cy="25003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Sequence of </a:t>
            </a:r>
            <a:r>
              <a:rPr sz="2700" dirty="0">
                <a:latin typeface="Georgia"/>
                <a:cs typeface="Georgia"/>
              </a:rPr>
              <a:t>0 </a:t>
            </a:r>
            <a:r>
              <a:rPr sz="2700" spc="-5" dirty="0">
                <a:latin typeface="Georgia"/>
                <a:cs typeface="Georgia"/>
              </a:rPr>
              <a:t>or more Unicode</a:t>
            </a:r>
            <a:r>
              <a:rPr sz="2700" spc="-90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characters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Wrapped in </a:t>
            </a:r>
            <a:r>
              <a:rPr sz="2700" spc="-5" dirty="0">
                <a:latin typeface="Georgia"/>
                <a:cs typeface="Georgia"/>
              </a:rPr>
              <a:t>"double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quotes“</a:t>
            </a: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Backslash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escapement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698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174EF9-F52E-453C-AA17-139EEE179299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2097088"/>
            <a:ext cx="5943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Data </a:t>
            </a:r>
            <a:r>
              <a:rPr spc="-5" dirty="0"/>
              <a:t>Types:</a:t>
            </a:r>
            <a:r>
              <a:rPr spc="-75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38200"/>
            <a:ext cx="6931025" cy="41830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Integer</a:t>
            </a: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Real</a:t>
            </a: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Scientific</a:t>
            </a:r>
            <a:endParaRPr sz="2700" dirty="0">
              <a:latin typeface="Georgia"/>
              <a:cs typeface="Georgia"/>
            </a:endParaRP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spcBef>
                <a:spcPts val="5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No octal or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hex</a:t>
            </a:r>
            <a:endParaRPr sz="2700" dirty="0">
              <a:latin typeface="Georgia"/>
              <a:cs typeface="Georgia"/>
            </a:endParaRP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No NaN or </a:t>
            </a:r>
            <a:r>
              <a:rPr sz="2700" dirty="0">
                <a:latin typeface="Georgia"/>
                <a:cs typeface="Georgia"/>
              </a:rPr>
              <a:t>Infinity – </a:t>
            </a:r>
            <a:r>
              <a:rPr sz="2700" spc="-5" dirty="0">
                <a:latin typeface="Georgia"/>
                <a:cs typeface="Georgia"/>
              </a:rPr>
              <a:t>Use </a:t>
            </a:r>
            <a:r>
              <a:rPr sz="2700" b="1" spc="-5" dirty="0">
                <a:latin typeface="Georgia"/>
                <a:cs typeface="Georgia"/>
              </a:rPr>
              <a:t>null</a:t>
            </a:r>
            <a:r>
              <a:rPr sz="2700" b="1" spc="-130" dirty="0">
                <a:latin typeface="Georgia"/>
                <a:cs typeface="Georgia"/>
              </a:rPr>
              <a:t> </a:t>
            </a:r>
            <a:r>
              <a:rPr sz="2700" spc="-40" dirty="0">
                <a:latin typeface="Georgia"/>
                <a:cs typeface="Georgia"/>
              </a:rPr>
              <a:t>instead.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800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E8C781-1DCD-4124-8747-757CEAD5F3DA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-406400"/>
            <a:ext cx="7540625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spc="-5" dirty="0" smtClean="0"/>
              <a:t>Data </a:t>
            </a:r>
            <a:r>
              <a:rPr spc="-5" dirty="0"/>
              <a:t>Types: </a:t>
            </a:r>
            <a:r>
              <a:rPr dirty="0"/>
              <a:t>Booleans &amp;</a:t>
            </a:r>
            <a:r>
              <a:rPr spc="-50" dirty="0"/>
              <a:t> </a:t>
            </a:r>
            <a:r>
              <a:rPr spc="-5" dirty="0"/>
              <a:t>Null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895600"/>
            <a:ext cx="7677150" cy="13668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Booleans: true or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false</a:t>
            </a:r>
            <a:endParaRPr sz="2700" dirty="0">
              <a:latin typeface="Georgia"/>
              <a:cs typeface="Georgia"/>
            </a:endParaRP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Null: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value that specifies </a:t>
            </a:r>
            <a:r>
              <a:rPr sz="2700" dirty="0">
                <a:latin typeface="Georgia"/>
                <a:cs typeface="Georgia"/>
              </a:rPr>
              <a:t>nothing </a:t>
            </a:r>
            <a:r>
              <a:rPr sz="2700" spc="-5" dirty="0">
                <a:latin typeface="Georgia"/>
                <a:cs typeface="Georgia"/>
              </a:rPr>
              <a:t>or </a:t>
            </a:r>
            <a:r>
              <a:rPr sz="2700" dirty="0">
                <a:latin typeface="Georgia"/>
                <a:cs typeface="Georgia"/>
              </a:rPr>
              <a:t>no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spc="-50" dirty="0">
                <a:latin typeface="Georgia"/>
                <a:cs typeface="Georgia"/>
              </a:rPr>
              <a:t>value.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902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33EFA7-F755-47F8-AADE-6913765100DC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-406400"/>
            <a:ext cx="8610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Data </a:t>
            </a:r>
            <a:r>
              <a:rPr spc="-5" dirty="0"/>
              <a:t>Types: Objects </a:t>
            </a:r>
            <a:r>
              <a:rPr dirty="0"/>
              <a:t>&amp;</a:t>
            </a:r>
            <a:r>
              <a:rPr spc="-60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3167063"/>
            <a:ext cx="7791450" cy="17827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Objects: Unordered key/value pairs wrapped </a:t>
            </a:r>
            <a:r>
              <a:rPr sz="2700" dirty="0">
                <a:latin typeface="Georgia"/>
                <a:cs typeface="Georgia"/>
              </a:rPr>
              <a:t>in {</a:t>
            </a:r>
            <a:r>
              <a:rPr sz="2700" spc="-120" dirty="0">
                <a:latin typeface="Georgia"/>
                <a:cs typeface="Georgia"/>
              </a:rPr>
              <a:t> </a:t>
            </a:r>
            <a:r>
              <a:rPr sz="2700" spc="-250" dirty="0">
                <a:latin typeface="Georgia"/>
                <a:cs typeface="Georgia"/>
              </a:rPr>
              <a:t>}</a:t>
            </a:r>
            <a:endParaRPr sz="2700" dirty="0">
              <a:latin typeface="Georgia"/>
              <a:cs typeface="Georgia"/>
            </a:endParaRP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Arrays: </a:t>
            </a:r>
            <a:r>
              <a:rPr sz="2700" spc="-10" dirty="0">
                <a:latin typeface="Georgia"/>
                <a:cs typeface="Georgia"/>
              </a:rPr>
              <a:t>Ordered </a:t>
            </a:r>
            <a:r>
              <a:rPr sz="2700" spc="-5" dirty="0">
                <a:latin typeface="Georgia"/>
                <a:cs typeface="Georgia"/>
              </a:rPr>
              <a:t>key/value pairs wrapped </a:t>
            </a:r>
            <a:r>
              <a:rPr sz="2700" dirty="0">
                <a:latin typeface="Georgia"/>
                <a:cs typeface="Georgia"/>
              </a:rPr>
              <a:t>in [</a:t>
            </a:r>
            <a:r>
              <a:rPr sz="2700" spc="-114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3005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5A31A5-9B02-45AA-8AA4-63CF77BD7EDF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792288"/>
            <a:ext cx="7467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How </a:t>
            </a:r>
            <a:r>
              <a:rPr dirty="0"/>
              <a:t>&amp; When </a:t>
            </a:r>
            <a:r>
              <a:rPr spc="-5" dirty="0"/>
              <a:t>to </a:t>
            </a:r>
            <a:r>
              <a:rPr spc="-10" dirty="0"/>
              <a:t>use</a:t>
            </a:r>
            <a:r>
              <a:rPr spc="-45" dirty="0"/>
              <a:t> </a:t>
            </a:r>
            <a:r>
              <a:rPr spc="-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43000"/>
            <a:ext cx="7540625" cy="4075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Transfer data to and from a server</a:t>
            </a:r>
          </a:p>
          <a:p>
            <a:pPr marL="4699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tabLst>
                <a:tab pos="285750" algn="l"/>
              </a:tabLst>
            </a:pPr>
            <a:endParaRPr lang="en-US" sz="34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Perform asynchronous data calls without requiring  a page refresh</a:t>
            </a:r>
          </a:p>
          <a:p>
            <a:pPr marL="4699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tabLst>
                <a:tab pos="285750" algn="l"/>
              </a:tabLst>
            </a:pPr>
            <a:endParaRPr lang="en-US" sz="34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Working with data stores</a:t>
            </a:r>
          </a:p>
          <a:p>
            <a:pPr marL="4699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tabLst>
                <a:tab pos="285750" algn="l"/>
              </a:tabLst>
            </a:pPr>
            <a:endParaRPr lang="en-US" sz="34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Compile and save form or user data for local  storage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3107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8C1FB5-834D-4DE5-A728-03AA4EC440A0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3813"/>
            <a:ext cx="8229600" cy="1674812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dirty="0" smtClean="0"/>
              <a:t>Where </a:t>
            </a:r>
            <a:r>
              <a:rPr dirty="0"/>
              <a:t>is </a:t>
            </a:r>
            <a:r>
              <a:rPr spc="-5" dirty="0"/>
              <a:t>JSON used</a:t>
            </a:r>
            <a:r>
              <a:rPr spc="-55" dirty="0"/>
              <a:t> </a:t>
            </a:r>
            <a:r>
              <a:rPr spc="-5" dirty="0"/>
              <a:t>today?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22425"/>
            <a:ext cx="5305425" cy="4286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300" spc="-610" dirty="0">
                <a:solidFill>
                  <a:srgbClr val="D16248"/>
                </a:solidFill>
                <a:latin typeface="Arial"/>
                <a:cs typeface="Arial"/>
              </a:rPr>
              <a:t> </a:t>
            </a:r>
            <a:r>
              <a:rPr sz="2700" dirty="0">
                <a:latin typeface="Georgia"/>
                <a:cs typeface="Georgia"/>
              </a:rPr>
              <a:t>Anywhere and</a:t>
            </a:r>
            <a:r>
              <a:rPr sz="2700" spc="-85" dirty="0">
                <a:latin typeface="Georgia"/>
                <a:cs typeface="Georgia"/>
              </a:rPr>
              <a:t> </a:t>
            </a:r>
            <a:r>
              <a:rPr sz="2700" spc="-35" dirty="0">
                <a:latin typeface="Georgia"/>
                <a:cs typeface="Georgia"/>
              </a:rPr>
              <a:t>everywhere!</a:t>
            </a:r>
            <a:endParaRPr sz="2700" dirty="0">
              <a:latin typeface="Georgia"/>
              <a:cs typeface="Georgia"/>
            </a:endParaRPr>
          </a:p>
        </p:txBody>
      </p:sp>
      <p:grpSp>
        <p:nvGrpSpPr>
          <p:cNvPr id="132100" name="object 4"/>
          <p:cNvGrpSpPr>
            <a:grpSpLocks/>
          </p:cNvGrpSpPr>
          <p:nvPr/>
        </p:nvGrpSpPr>
        <p:grpSpPr bwMode="auto">
          <a:xfrm>
            <a:off x="750888" y="2624138"/>
            <a:ext cx="7554912" cy="2405062"/>
            <a:chOff x="304800" y="1066800"/>
            <a:chExt cx="8178800" cy="5206365"/>
          </a:xfrm>
        </p:grpSpPr>
        <p:sp>
          <p:nvSpPr>
            <p:cNvPr id="132104" name="object 5"/>
            <p:cNvSpPr>
              <a:spLocks noChangeArrowheads="1"/>
            </p:cNvSpPr>
            <p:nvPr/>
          </p:nvSpPr>
          <p:spPr bwMode="auto">
            <a:xfrm>
              <a:off x="2743200" y="5334000"/>
              <a:ext cx="4394454" cy="938987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05" name="object 6"/>
            <p:cNvSpPr>
              <a:spLocks noChangeArrowheads="1"/>
            </p:cNvSpPr>
            <p:nvPr/>
          </p:nvSpPr>
          <p:spPr bwMode="auto">
            <a:xfrm>
              <a:off x="304800" y="2209800"/>
              <a:ext cx="2209800" cy="22098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06" name="object 7"/>
            <p:cNvSpPr>
              <a:spLocks noChangeArrowheads="1"/>
            </p:cNvSpPr>
            <p:nvPr/>
          </p:nvSpPr>
          <p:spPr bwMode="auto">
            <a:xfrm>
              <a:off x="533400" y="4495800"/>
              <a:ext cx="1752600" cy="1752600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07" name="object 8"/>
            <p:cNvSpPr>
              <a:spLocks noChangeArrowheads="1"/>
            </p:cNvSpPr>
            <p:nvPr/>
          </p:nvSpPr>
          <p:spPr bwMode="auto">
            <a:xfrm>
              <a:off x="6705600" y="3429000"/>
              <a:ext cx="1752600" cy="1752600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08" name="object 9"/>
            <p:cNvSpPr>
              <a:spLocks noChangeArrowheads="1"/>
            </p:cNvSpPr>
            <p:nvPr/>
          </p:nvSpPr>
          <p:spPr bwMode="auto">
            <a:xfrm>
              <a:off x="2667000" y="2057400"/>
              <a:ext cx="1905000" cy="1905000"/>
            </a:xfrm>
            <a:prstGeom prst="rect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09" name="object 10"/>
            <p:cNvSpPr>
              <a:spLocks noChangeArrowheads="1"/>
            </p:cNvSpPr>
            <p:nvPr/>
          </p:nvSpPr>
          <p:spPr bwMode="auto">
            <a:xfrm>
              <a:off x="5638800" y="1066800"/>
              <a:ext cx="2844546" cy="2844546"/>
            </a:xfrm>
            <a:prstGeom prst="rect">
              <a:avLst/>
            </a:prstGeom>
            <a:blipFill dpi="0" rotWithShape="1">
              <a:blip r:embed="rId7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10" name="object 11"/>
            <p:cNvSpPr>
              <a:spLocks noChangeArrowheads="1"/>
            </p:cNvSpPr>
            <p:nvPr/>
          </p:nvSpPr>
          <p:spPr bwMode="auto">
            <a:xfrm>
              <a:off x="4724400" y="3276600"/>
              <a:ext cx="1524000" cy="1524000"/>
            </a:xfrm>
            <a:prstGeom prst="rect">
              <a:avLst/>
            </a:prstGeom>
            <a:blipFill dpi="0" rotWithShape="1">
              <a:blip r:embed="rId8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11" name="object 12"/>
            <p:cNvSpPr>
              <a:spLocks noChangeArrowheads="1"/>
            </p:cNvSpPr>
            <p:nvPr/>
          </p:nvSpPr>
          <p:spPr bwMode="auto">
            <a:xfrm>
              <a:off x="2819400" y="3810000"/>
              <a:ext cx="1219200" cy="1219200"/>
            </a:xfrm>
            <a:prstGeom prst="rect">
              <a:avLst/>
            </a:prstGeom>
            <a:blipFill dpi="0" rotWithShape="1">
              <a:blip r:embed="rId9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40463" y="5589588"/>
            <a:ext cx="2479675" cy="2889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latin typeface="Georgia" pitchFamily="18" charset="0"/>
                <a:ea typeface="Georgia" pitchFamily="18" charset="0"/>
                <a:cs typeface="Georgia" pitchFamily="18" charset="0"/>
              </a:rPr>
              <a:t>And many,  many more!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32103" name="Slide Number Placeholder 1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6B2FA4-75F2-4F81-8537-8FE37AFB964B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1411288"/>
            <a:ext cx="35814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dirty="0" smtClean="0"/>
              <a:t>Resources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7086600" cy="3348038"/>
          </a:xfrm>
          <a:prstGeom prst="rect">
            <a:avLst/>
          </a:prstGeom>
        </p:spPr>
        <p:txBody>
          <a:bodyPr lIns="0" tIns="59055" rIns="0" bIns="0">
            <a:spAutoFit/>
          </a:bodyPr>
          <a:lstStyle/>
          <a:p>
            <a:pPr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"/>
            </a:pPr>
            <a:r>
              <a:rPr lang="en-IN" sz="3100">
                <a:latin typeface="Georgia" pitchFamily="18" charset="0"/>
                <a:ea typeface="Georgia" pitchFamily="18" charset="0"/>
                <a:cs typeface="Georgia" pitchFamily="18" charset="0"/>
                <a:hlinkClick r:id="rId2"/>
              </a:rPr>
              <a:t>https://www.w3.org/XML/Schema</a:t>
            </a:r>
            <a:endParaRPr lang="en-IN" sz="31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"/>
            </a:pPr>
            <a:endParaRPr lang="en-US" sz="31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>
              <a:lnSpc>
                <a:spcPts val="2925"/>
              </a:lnSpc>
              <a:buClr>
                <a:srgbClr val="D16248"/>
              </a:buClr>
              <a:buSzPct val="85000"/>
              <a:buFont typeface="Arial" pitchFamily="34" charset="0"/>
              <a:buChar char=""/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JSON Tutorial: </a:t>
            </a:r>
            <a:r>
              <a:rPr lang="en-US" sz="2700" u="sng">
                <a:solidFill>
                  <a:srgbClr val="00A2D5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 </a:t>
            </a:r>
            <a:r>
              <a:rPr lang="en-US" sz="2700" u="sng">
                <a:solidFill>
                  <a:srgbClr val="00A2D5"/>
                </a:solidFill>
                <a:latin typeface="Georgia" pitchFamily="18" charset="0"/>
                <a:ea typeface="Georgia" pitchFamily="18" charset="0"/>
                <a:cs typeface="Georgia" pitchFamily="18" charset="0"/>
                <a:hlinkClick r:id="rId3"/>
              </a:rPr>
              <a:t>http://iviewsource.com/codingtutorials/getting-  started-with-javascript-object-notation-json-for-  absolute-beginners/</a:t>
            </a:r>
            <a:endParaRPr lang="en-US" sz="27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>
              <a:buClr>
                <a:srgbClr val="D16248"/>
              </a:buClr>
              <a:buFont typeface="Arial" pitchFamily="34" charset="0"/>
              <a:buChar char=""/>
            </a:pPr>
            <a:endParaRPr lang="en-US" sz="28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>
              <a:buClr>
                <a:srgbClr val="D16248"/>
              </a:buClr>
              <a:buSzPct val="85000"/>
              <a:buFont typeface="Arial" pitchFamily="34" charset="0"/>
              <a:buChar char=""/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JSON.org:</a:t>
            </a:r>
            <a:r>
              <a:rPr lang="en-US" sz="2700">
                <a:solidFill>
                  <a:srgbClr val="00A2D5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 </a:t>
            </a:r>
            <a:r>
              <a:rPr lang="en-US" sz="2700" u="sng">
                <a:solidFill>
                  <a:srgbClr val="00A2D5"/>
                </a:solidFill>
                <a:latin typeface="Georgia" pitchFamily="18" charset="0"/>
                <a:ea typeface="Georgia" pitchFamily="18" charset="0"/>
                <a:cs typeface="Georgia" pitchFamily="18" charset="0"/>
                <a:hlinkClick r:id="rId4"/>
              </a:rPr>
              <a:t>http://www.json.org/</a:t>
            </a:r>
            <a:endParaRPr lang="en-US" sz="2700">
              <a:latin typeface="Georgia" pitchFamily="18" charset="0"/>
              <a:ea typeface="Georgia" pitchFamily="18" charset="0"/>
              <a:cs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3312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EB834B-B316-455E-B790-BDBE960BAD3D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-406400"/>
            <a:ext cx="3163888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678113" y="2759075"/>
            <a:ext cx="3060700" cy="292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What is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JSON?</a:t>
            </a:r>
            <a:endParaRPr sz="2850" dirty="0">
              <a:latin typeface="Georgia"/>
              <a:cs typeface="Georgia"/>
            </a:endParaRPr>
          </a:p>
          <a:p>
            <a:pPr marL="469900" indent="-457200">
              <a:spcBef>
                <a:spcPts val="5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Comparisons with</a:t>
            </a:r>
            <a:r>
              <a:rPr sz="2700" spc="-60" dirty="0">
                <a:latin typeface="Georgia"/>
                <a:cs typeface="Georgia"/>
              </a:rPr>
              <a:t> </a:t>
            </a:r>
            <a:r>
              <a:rPr sz="2700" spc="-120" dirty="0">
                <a:latin typeface="Georgia"/>
                <a:cs typeface="Georgia"/>
              </a:rPr>
              <a:t>XML</a:t>
            </a:r>
            <a:endParaRPr sz="28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Syntax</a:t>
            </a:r>
            <a:endParaRPr sz="28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Data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Types</a:t>
            </a:r>
            <a:endParaRPr sz="28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10" dirty="0">
                <a:latin typeface="Georgia"/>
                <a:cs typeface="Georgia"/>
              </a:rPr>
              <a:t>Usage</a:t>
            </a:r>
            <a:endParaRPr sz="3400" dirty="0">
              <a:latin typeface="Georgia"/>
              <a:cs typeface="Georgia"/>
            </a:endParaRPr>
          </a:p>
          <a:p>
            <a:pPr marL="469900" indent="-457200">
              <a:spcBef>
                <a:spcPts val="5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Live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Examples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E427C9-E4AC-4186-91D9-FAF33686E57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9600" y="6356350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</a:p>
        </p:txBody>
      </p:sp>
      <p:pic>
        <p:nvPicPr>
          <p:cNvPr id="134147" name="Picture 6" descr="Thank You Stock Photos And Images - 123R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513" y="1265238"/>
            <a:ext cx="5907087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8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B54B0F-63E7-4508-B798-9B7B135C6BD3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-1390650"/>
            <a:ext cx="3352800" cy="2228850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spc="-5" dirty="0" smtClean="0"/>
              <a:t>JSON</a:t>
            </a:r>
            <a:r>
              <a:rPr spc="-80" dirty="0" smtClean="0"/>
              <a:t> </a:t>
            </a:r>
            <a:r>
              <a:rPr dirty="0"/>
              <a:t>is…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38200"/>
            <a:ext cx="7921625" cy="4532010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285750" indent="-27305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endParaRPr lang="en-IN" sz="2700" dirty="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285750" indent="-27305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endParaRPr lang="en-US" sz="2800" dirty="0" smtClean="0"/>
          </a:p>
          <a:p>
            <a:pPr marL="285750" indent="-27305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r>
              <a:rPr lang="en-US" sz="2700" dirty="0" smtClean="0">
                <a:latin typeface="Georgia" pitchFamily="18" charset="0"/>
                <a:ea typeface="Georgia" pitchFamily="18" charset="0"/>
                <a:cs typeface="Georgia" pitchFamily="18" charset="0"/>
              </a:rPr>
              <a:t>A </a:t>
            </a:r>
            <a:r>
              <a:rPr lang="en-US" sz="2700" dirty="0">
                <a:latin typeface="Georgia" pitchFamily="18" charset="0"/>
                <a:ea typeface="Georgia" pitchFamily="18" charset="0"/>
                <a:cs typeface="Georgia" pitchFamily="18" charset="0"/>
              </a:rPr>
              <a:t>lightweight text based data-interchange format</a:t>
            </a:r>
          </a:p>
          <a:p>
            <a:pPr marL="285750" indent="-27305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"/>
              <a:tabLst>
                <a:tab pos="285750" algn="l"/>
              </a:tabLst>
            </a:pPr>
            <a:endParaRPr lang="en-US" sz="3400" dirty="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285750" indent="-273050"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r>
              <a:rPr lang="en-US" sz="2700" dirty="0">
                <a:latin typeface="Georgia" pitchFamily="18" charset="0"/>
                <a:ea typeface="Georgia" pitchFamily="18" charset="0"/>
                <a:cs typeface="Georgia" pitchFamily="18" charset="0"/>
              </a:rPr>
              <a:t>Completely language independent</a:t>
            </a:r>
          </a:p>
          <a:p>
            <a:pPr marL="285750" indent="-27305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"/>
              <a:tabLst>
                <a:tab pos="285750" algn="l"/>
              </a:tabLst>
            </a:pPr>
            <a:endParaRPr lang="en-US" sz="3400" dirty="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285750" indent="-273050"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r>
              <a:rPr lang="en-US" sz="2700" dirty="0">
                <a:latin typeface="Georgia" pitchFamily="18" charset="0"/>
                <a:ea typeface="Georgia" pitchFamily="18" charset="0"/>
                <a:cs typeface="Georgia" pitchFamily="18" charset="0"/>
              </a:rPr>
              <a:t>Based on a subset of the JavaScript Programming  Language</a:t>
            </a:r>
          </a:p>
          <a:p>
            <a:pPr marL="285750" indent="-27305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"/>
              <a:tabLst>
                <a:tab pos="285750" algn="l"/>
              </a:tabLst>
            </a:pPr>
            <a:endParaRPr lang="en-US" sz="3400" dirty="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285750" indent="-273050">
              <a:buClr>
                <a:srgbClr val="D16248"/>
              </a:buClr>
              <a:buSzPct val="85000"/>
              <a:buFont typeface="Arial" pitchFamily="34" charset="0"/>
              <a:buChar char=""/>
              <a:tabLst>
                <a:tab pos="285750" algn="l"/>
              </a:tabLst>
            </a:pPr>
            <a:r>
              <a:rPr lang="en-US" sz="2700" dirty="0">
                <a:latin typeface="Georgia" pitchFamily="18" charset="0"/>
                <a:ea typeface="Georgia" pitchFamily="18" charset="0"/>
                <a:cs typeface="Georgia" pitchFamily="18" charset="0"/>
              </a:rPr>
              <a:t>Easy to understand, manipulate and generate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D095FB-1514-4E35-8C8B-4E3C7394D6EE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-1716088"/>
            <a:ext cx="39624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JSON </a:t>
            </a:r>
            <a:r>
              <a:rPr dirty="0"/>
              <a:t>is</a:t>
            </a:r>
            <a:r>
              <a:rPr spc="-75" dirty="0"/>
              <a:t> </a:t>
            </a:r>
            <a:r>
              <a:rPr spc="-5" dirty="0"/>
              <a:t>NOT…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7225" y="1219200"/>
            <a:ext cx="4778375" cy="3440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Overly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Complex</a:t>
            </a:r>
            <a:endParaRPr sz="2700" dirty="0">
              <a:latin typeface="Georgia"/>
              <a:cs typeface="Georgia"/>
            </a:endParaRPr>
          </a:p>
          <a:p>
            <a:pPr marL="457200" indent="-457200">
              <a:spcBef>
                <a:spcPts val="2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40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“document”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format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markup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language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programming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spc="-50" dirty="0">
                <a:latin typeface="Georgia"/>
                <a:cs typeface="Georgia"/>
              </a:rPr>
              <a:t>language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E46653-7E04-4CF4-B501-BBC613E726E1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1390650"/>
            <a:ext cx="4191000" cy="2228850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dirty="0" smtClean="0"/>
              <a:t>Why </a:t>
            </a:r>
            <a:r>
              <a:rPr spc="-5" dirty="0"/>
              <a:t>use</a:t>
            </a:r>
            <a:r>
              <a:rPr spc="-80" dirty="0"/>
              <a:t> </a:t>
            </a:r>
            <a:r>
              <a:rPr spc="-5" dirty="0"/>
              <a:t>JSON?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5" y="1295400"/>
            <a:ext cx="7051675" cy="292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Straightforward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syntax</a:t>
            </a:r>
            <a:endParaRPr sz="3400" dirty="0">
              <a:latin typeface="Georgia"/>
              <a:cs typeface="Georgia"/>
            </a:endParaRPr>
          </a:p>
          <a:p>
            <a:pPr marL="287020" indent="-274320"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Easy to create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manipulate</a:t>
            </a:r>
            <a:endParaRPr sz="3950" dirty="0">
              <a:latin typeface="Georgia"/>
              <a:cs typeface="Georgia"/>
            </a:endParaRPr>
          </a:p>
          <a:p>
            <a:pPr marL="287020" indent="-274320"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  <a:defRPr/>
            </a:pPr>
            <a:r>
              <a:rPr sz="2700" spc="-10" dirty="0">
                <a:latin typeface="Georgia"/>
                <a:cs typeface="Georgia"/>
              </a:rPr>
              <a:t>Can </a:t>
            </a:r>
            <a:r>
              <a:rPr sz="2700" spc="-5" dirty="0">
                <a:latin typeface="Georgia"/>
                <a:cs typeface="Georgia"/>
              </a:rPr>
              <a:t>be </a:t>
            </a:r>
            <a:r>
              <a:rPr sz="2700" dirty="0">
                <a:latin typeface="Georgia"/>
                <a:cs typeface="Georgia"/>
              </a:rPr>
              <a:t>natively </a:t>
            </a:r>
            <a:r>
              <a:rPr sz="2700" spc="-5" dirty="0">
                <a:latin typeface="Georgia"/>
                <a:cs typeface="Georgia"/>
              </a:rPr>
              <a:t>parsed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JavaScript using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b="1" spc="-50" dirty="0" err="1">
                <a:latin typeface="Georgia"/>
                <a:cs typeface="Georgia"/>
              </a:rPr>
              <a:t>eval</a:t>
            </a:r>
            <a:r>
              <a:rPr sz="2700" b="1" spc="-50" dirty="0">
                <a:latin typeface="Georgia"/>
                <a:cs typeface="Georgia"/>
              </a:rPr>
              <a:t>()</a:t>
            </a:r>
            <a:endParaRPr sz="3950" dirty="0">
              <a:latin typeface="Georgia"/>
              <a:cs typeface="Georgia"/>
            </a:endParaRPr>
          </a:p>
          <a:p>
            <a:pPr marL="287020" indent="-274320"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Supported by all </a:t>
            </a:r>
            <a:r>
              <a:rPr sz="2700" dirty="0">
                <a:latin typeface="Georgia"/>
                <a:cs typeface="Georgia"/>
              </a:rPr>
              <a:t>major </a:t>
            </a:r>
            <a:r>
              <a:rPr sz="2700" spc="-5" dirty="0">
                <a:latin typeface="Georgia"/>
                <a:cs typeface="Georgia"/>
              </a:rPr>
              <a:t>JavaScript</a:t>
            </a:r>
            <a:r>
              <a:rPr sz="2700" spc="-8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frameworks</a:t>
            </a:r>
            <a:endParaRPr sz="3400" dirty="0">
              <a:latin typeface="Georgia"/>
              <a:cs typeface="Georgia"/>
            </a:endParaRPr>
          </a:p>
          <a:p>
            <a:pPr marL="287020" indent="-274320">
              <a:buClr>
                <a:srgbClr val="D16248"/>
              </a:buClr>
              <a:buSzPct val="85185"/>
              <a:buFont typeface="Arial"/>
              <a:buChar char="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Supported by most backend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technologies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18789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DC6F3A-3AA2-4474-A243-AE74123C6455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2020888"/>
            <a:ext cx="62484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>JSON is like</a:t>
            </a:r>
            <a:r>
              <a:rPr spc="-90" dirty="0" smtClean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788" y="990600"/>
            <a:ext cx="6221412" cy="29162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Plain text formats</a:t>
            </a:r>
          </a:p>
          <a:p>
            <a:pPr marL="469900" indent="-4572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tabLst>
                <a:tab pos="285750" algn="l"/>
              </a:tabLst>
            </a:pP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“Self-describing“ (human readable)</a:t>
            </a:r>
          </a:p>
          <a:p>
            <a:pPr marL="469900" indent="-4572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tabLst>
                <a:tab pos="285750" algn="l"/>
              </a:tabLst>
            </a:pP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Hierarchical (Values can contain lists of objects or  values)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195638" y="3259138"/>
            <a:ext cx="4348162" cy="688975"/>
          </a:xfrm>
          <a:prstGeom prst="rect">
            <a:avLst/>
          </a:prstGeom>
        </p:spPr>
        <p:txBody>
          <a:bodyPr lIns="0" tIns="1270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defRPr/>
            </a:pPr>
            <a:endParaRPr lang="en-IN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19814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01E044-E598-4EE9-AD10-44A3B487B914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2020888"/>
            <a:ext cx="4800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Not </a:t>
            </a:r>
            <a:r>
              <a:rPr spc="-5" dirty="0"/>
              <a:t>Like</a:t>
            </a:r>
            <a:r>
              <a:rPr spc="-75" dirty="0"/>
              <a:t> </a:t>
            </a:r>
            <a:r>
              <a:rPr spc="-5" dirty="0"/>
              <a:t>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975" y="990600"/>
            <a:ext cx="6651625" cy="2921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Lighter and faster than XML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JSON uses typed objects. All XML values are type-  less strings and must be parsed at runtime.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Less syntax, no semantics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Properties are immediately accessible to JavaScript 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0837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051F4A-204A-4EF8-BCBF-E2A5B29022E2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190500"/>
            <a:ext cx="5654675" cy="2227263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spc="-5" dirty="0" smtClean="0"/>
              <a:t>Knocks </a:t>
            </a:r>
            <a:r>
              <a:rPr dirty="0"/>
              <a:t>against</a:t>
            </a:r>
            <a:r>
              <a:rPr spc="-120" dirty="0"/>
              <a:t> </a:t>
            </a:r>
            <a:r>
              <a:rPr spc="-5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568575"/>
            <a:ext cx="6697663" cy="2090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Lack of namespaces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No inherit validation (XML has DTD and  templates, but there is JSONlint)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Not extensible</a:t>
            </a:r>
            <a:endParaRPr lang="en-US" sz="3900"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marL="469900" indent="-457200">
              <a:buClr>
                <a:srgbClr val="D16248"/>
              </a:buClr>
              <a:buSzPct val="85000"/>
              <a:buFont typeface="Arial" pitchFamily="34" charset="0"/>
              <a:buChar char="•"/>
              <a:tabLst>
                <a:tab pos="285750" algn="l"/>
              </a:tabLst>
            </a:pP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It’s basically just </a:t>
            </a:r>
            <a:r>
              <a:rPr lang="en-US" sz="2700" b="1" i="1">
                <a:latin typeface="Georgia" pitchFamily="18" charset="0"/>
                <a:ea typeface="Georgia" pitchFamily="18" charset="0"/>
                <a:cs typeface="Georgia" pitchFamily="18" charset="0"/>
              </a:rPr>
              <a:t>not </a:t>
            </a:r>
            <a:r>
              <a:rPr lang="en-US" sz="2700">
                <a:latin typeface="Georgia" pitchFamily="18" charset="0"/>
                <a:ea typeface="Georgia" pitchFamily="18" charset="0"/>
                <a:cs typeface="Georgia" pitchFamily="18" charset="0"/>
              </a:rPr>
              <a:t>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1861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84461E-AE81-4995-837B-34D3505286CB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1716088"/>
            <a:ext cx="5181600" cy="2782888"/>
          </a:xfrm>
        </p:spPr>
        <p:txBody>
          <a:bodyPr wrap="square"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/>
              <a:t/>
            </a:r>
            <a:br>
              <a:rPr lang="en-IN" spc="-5" dirty="0"/>
            </a:br>
            <a:r>
              <a:rPr spc="-5" dirty="0" smtClean="0"/>
              <a:t>JSON </a:t>
            </a:r>
            <a:r>
              <a:rPr spc="-5" dirty="0"/>
              <a:t>Object</a:t>
            </a:r>
            <a:r>
              <a:rPr spc="-45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19200"/>
            <a:ext cx="7845425" cy="45608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Unordered sets of name/value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pairs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2472055" algn="l"/>
              </a:tabLst>
              <a:defRPr/>
            </a:pPr>
            <a:r>
              <a:rPr sz="2700" dirty="0">
                <a:latin typeface="Georgia"/>
                <a:cs typeface="Georgia"/>
              </a:rPr>
              <a:t>Begins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{	</a:t>
            </a:r>
            <a:r>
              <a:rPr sz="2700" spc="-5" dirty="0">
                <a:latin typeface="Georgia"/>
                <a:cs typeface="Georgia"/>
              </a:rPr>
              <a:t>(left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brace)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223012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Ends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with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}	</a:t>
            </a:r>
            <a:r>
              <a:rPr sz="2700" dirty="0">
                <a:latin typeface="Georgia"/>
                <a:cs typeface="Georgia"/>
              </a:rPr>
              <a:t>(right</a:t>
            </a:r>
            <a:r>
              <a:rPr sz="2700" spc="-8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brace)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45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4483100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Each name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10" dirty="0">
                <a:latin typeface="Georgia"/>
                <a:cs typeface="Georgia"/>
              </a:rPr>
              <a:t>followed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by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:	</a:t>
            </a:r>
            <a:r>
              <a:rPr sz="2700" spc="-5" dirty="0">
                <a:latin typeface="Georgia"/>
                <a:cs typeface="Georgia"/>
              </a:rPr>
              <a:t>(colon)</a:t>
            </a:r>
            <a:endParaRPr sz="2700" dirty="0">
              <a:latin typeface="Georgia"/>
              <a:cs typeface="Georgia"/>
            </a:endParaRPr>
          </a:p>
          <a:p>
            <a:pPr marL="571500" indent="-571500">
              <a:spcBef>
                <a:spcPts val="50"/>
              </a:spcBef>
              <a:buClr>
                <a:srgbClr val="D16248"/>
              </a:buClr>
              <a:buFont typeface="Arial" pitchFamily="34" charset="0"/>
              <a:buChar char="•"/>
              <a:defRPr/>
            </a:pPr>
            <a:endParaRPr sz="3950" dirty="0">
              <a:latin typeface="Georgia"/>
              <a:cs typeface="Georgia"/>
            </a:endParaRPr>
          </a:p>
          <a:p>
            <a:pPr marL="469900" indent="-457200">
              <a:spcBef>
                <a:spcPts val="5"/>
              </a:spcBef>
              <a:buClr>
                <a:srgbClr val="D16248"/>
              </a:buClr>
              <a:buSzPct val="85185"/>
              <a:buFont typeface="Arial" pitchFamily="34" charset="0"/>
              <a:buChar char="•"/>
              <a:tabLst>
                <a:tab pos="287020" algn="l"/>
                <a:tab pos="5912485" algn="l"/>
              </a:tabLst>
              <a:defRPr/>
            </a:pPr>
            <a:r>
              <a:rPr sz="2700" spc="-5" dirty="0">
                <a:latin typeface="Georgia"/>
                <a:cs typeface="Georgia"/>
              </a:rPr>
              <a:t>Name/va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pair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 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ar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b="1" dirty="0">
                <a:solidFill>
                  <a:srgbClr val="FF0000"/>
                </a:solidFill>
                <a:latin typeface="Georgia"/>
                <a:cs typeface="Georgia"/>
              </a:rPr>
              <a:t>,	</a:t>
            </a:r>
            <a:r>
              <a:rPr sz="2700" dirty="0">
                <a:latin typeface="Georgia"/>
                <a:cs typeface="Georgia"/>
              </a:rPr>
              <a:t>(c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mm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71550" y="5969000"/>
            <a:ext cx="5480050" cy="279400"/>
          </a:xfrm>
        </p:spPr>
        <p:txBody>
          <a:bodyPr/>
          <a:lstStyle/>
          <a:p>
            <a:pPr>
              <a:defRPr/>
            </a:pPr>
            <a:r>
              <a:rPr lang="en-US"/>
              <a:t>Dr Shridevi.S, VIT</a:t>
            </a:r>
            <a:endParaRPr lang="en-US" dirty="0"/>
          </a:p>
        </p:txBody>
      </p:sp>
      <p:sp>
        <p:nvSpPr>
          <p:cNvPr id="122885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163C74-6DEE-4076-A337-7CD81FDF15F7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C8C1EA-D2C2-4822-AE67-497D74B92642}"/>
</file>

<file path=customXml/itemProps2.xml><?xml version="1.0" encoding="utf-8"?>
<ds:datastoreItem xmlns:ds="http://schemas.openxmlformats.org/officeDocument/2006/customXml" ds:itemID="{81590402-3C9B-46E3-8DD0-06425DF79CF5}"/>
</file>

<file path=customXml/itemProps3.xml><?xml version="1.0" encoding="utf-8"?>
<ds:datastoreItem xmlns:ds="http://schemas.openxmlformats.org/officeDocument/2006/customXml" ds:itemID="{21F4B5E6-CE4C-4F3B-B09B-8E61F986A9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472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      JavaScript Object Notation (JSON)  By Dr Shridevi S, Associate Professor, SCOPE, VIT  </vt:lpstr>
      <vt:lpstr>    Overview</vt:lpstr>
      <vt:lpstr>   JSON is…</vt:lpstr>
      <vt:lpstr>    JSON is NOT…</vt:lpstr>
      <vt:lpstr>   Why use JSON?</vt:lpstr>
      <vt:lpstr>    JSON is like XML</vt:lpstr>
      <vt:lpstr>    Not Like XML</vt:lpstr>
      <vt:lpstr>   Knocks against JSON</vt:lpstr>
      <vt:lpstr>    JSON Object Syntax</vt:lpstr>
      <vt:lpstr>    JSON Example</vt:lpstr>
      <vt:lpstr>    Arrays in JSON</vt:lpstr>
      <vt:lpstr>  JSON Array Example</vt:lpstr>
      <vt:lpstr>    Data Types: Strings</vt:lpstr>
      <vt:lpstr>    Data Types: Numbers</vt:lpstr>
      <vt:lpstr>    Data Types: Booleans &amp; Null</vt:lpstr>
      <vt:lpstr>    Data Types: Objects &amp; Arrays</vt:lpstr>
      <vt:lpstr>    How &amp; When to use JSON</vt:lpstr>
      <vt:lpstr>  Where is JSON used today?</vt:lpstr>
      <vt:lpstr>    Resources</vt:lpstr>
      <vt:lpstr>PowerPoint Presentation</vt:lpstr>
    </vt:vector>
  </TitlesOfParts>
  <Company>Softsmith Infotech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Programming</dc:title>
  <dc:creator>Nagarajan.P</dc:creator>
  <cp:lastModifiedBy>Windows User</cp:lastModifiedBy>
  <cp:revision>400</cp:revision>
  <dcterms:created xsi:type="dcterms:W3CDTF">2009-06-16T11:04:57Z</dcterms:created>
  <dcterms:modified xsi:type="dcterms:W3CDTF">2020-07-10T20:08:46Z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