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64" r:id="rId2"/>
    <p:sldId id="257" r:id="rId3"/>
    <p:sldId id="258" r:id="rId4"/>
    <p:sldId id="265" r:id="rId5"/>
    <p:sldId id="266" r:id="rId6"/>
    <p:sldId id="273" r:id="rId7"/>
    <p:sldId id="267" r:id="rId8"/>
    <p:sldId id="269" r:id="rId9"/>
    <p:sldId id="270" r:id="rId10"/>
    <p:sldId id="271" r:id="rId11"/>
    <p:sldId id="274" r:id="rId12"/>
    <p:sldId id="27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-122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Rectangle 105"/>
          <p:cNvSpPr/>
          <p:nvPr/>
        </p:nvSpPr>
        <p:spPr>
          <a:xfrm rot="2700000">
            <a:off x="7446946" y="993285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09" name="Group 408"/>
          <p:cNvGrpSpPr/>
          <p:nvPr/>
        </p:nvGrpSpPr>
        <p:grpSpPr>
          <a:xfrm>
            <a:off x="0" y="420256"/>
            <a:ext cx="9144000" cy="3795497"/>
            <a:chOff x="0" y="420256"/>
            <a:chExt cx="12188952" cy="3795497"/>
          </a:xfrm>
        </p:grpSpPr>
        <p:cxnSp>
          <p:nvCxnSpPr>
            <p:cNvPr id="410" name="Straight Connector 409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0" name="Rectangle 379"/>
          <p:cNvSpPr/>
          <p:nvPr/>
        </p:nvSpPr>
        <p:spPr>
          <a:xfrm rot="18900000" flipV="1">
            <a:off x="8146056" y="-427079"/>
            <a:ext cx="13716" cy="2816931"/>
          </a:xfrm>
          <a:custGeom>
            <a:avLst/>
            <a:gdLst/>
            <a:ahLst/>
            <a:cxnLst/>
            <a:rect l="l" t="t" r="r" b="b"/>
            <a:pathLst>
              <a:path w="13716" h="2816931">
                <a:moveTo>
                  <a:pt x="0" y="2816931"/>
                </a:moveTo>
                <a:lnTo>
                  <a:pt x="13716" y="28032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1" name="Rectangle 56"/>
          <p:cNvSpPr/>
          <p:nvPr/>
        </p:nvSpPr>
        <p:spPr>
          <a:xfrm>
            <a:off x="1" y="0"/>
            <a:ext cx="8865825" cy="4572004"/>
          </a:xfrm>
          <a:custGeom>
            <a:avLst/>
            <a:gdLst/>
            <a:ahLst/>
            <a:cxnLst/>
            <a:rect l="l" t="t" r="r" b="b"/>
            <a:pathLst>
              <a:path w="8865825" h="4572004"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2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3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4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5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6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7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8" name="Rectangle 93"/>
          <p:cNvSpPr/>
          <p:nvPr/>
        </p:nvSpPr>
        <p:spPr>
          <a:xfrm rot="2700000">
            <a:off x="7126799" y="-278554"/>
            <a:ext cx="13716" cy="5699824"/>
          </a:xfrm>
          <a:custGeom>
            <a:avLst/>
            <a:gdLst/>
            <a:ahLst/>
            <a:cxnLst/>
            <a:rect l="l" t="t" r="r" b="b"/>
            <a:pathLst>
              <a:path w="13716" h="5699824">
                <a:moveTo>
                  <a:pt x="0" y="0"/>
                </a:moveTo>
                <a:lnTo>
                  <a:pt x="13716" y="13717"/>
                </a:lnTo>
                <a:lnTo>
                  <a:pt x="13716" y="5686109"/>
                </a:lnTo>
                <a:lnTo>
                  <a:pt x="1" y="569982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9" name="Rectangle 95"/>
          <p:cNvSpPr/>
          <p:nvPr/>
        </p:nvSpPr>
        <p:spPr>
          <a:xfrm rot="2700000">
            <a:off x="7969986" y="1747381"/>
            <a:ext cx="13716" cy="3314931"/>
          </a:xfrm>
          <a:custGeom>
            <a:avLst/>
            <a:gdLst/>
            <a:ahLst/>
            <a:cxnLst/>
            <a:rect l="l" t="t" r="r" b="b"/>
            <a:pathLst>
              <a:path w="13716" h="3314931">
                <a:moveTo>
                  <a:pt x="0" y="0"/>
                </a:moveTo>
                <a:lnTo>
                  <a:pt x="13716" y="13716"/>
                </a:lnTo>
                <a:lnTo>
                  <a:pt x="13716" y="3301215"/>
                </a:lnTo>
                <a:lnTo>
                  <a:pt x="0" y="331493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0" name="Rectangle 96"/>
          <p:cNvSpPr/>
          <p:nvPr/>
        </p:nvSpPr>
        <p:spPr>
          <a:xfrm rot="2700000">
            <a:off x="8391577" y="2765192"/>
            <a:ext cx="13716" cy="2122490"/>
          </a:xfrm>
          <a:custGeom>
            <a:avLst/>
            <a:gdLst/>
            <a:ahLst/>
            <a:cxnLst/>
            <a:rect l="l" t="t" r="r" b="b"/>
            <a:pathLst>
              <a:path w="13716" h="2122490">
                <a:moveTo>
                  <a:pt x="0" y="0"/>
                </a:moveTo>
                <a:lnTo>
                  <a:pt x="13716" y="13716"/>
                </a:lnTo>
                <a:lnTo>
                  <a:pt x="13716" y="2108774"/>
                </a:lnTo>
                <a:lnTo>
                  <a:pt x="0" y="212249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1" name="Rectangle 97"/>
          <p:cNvSpPr/>
          <p:nvPr/>
        </p:nvSpPr>
        <p:spPr>
          <a:xfrm rot="2700000">
            <a:off x="8813172" y="3783010"/>
            <a:ext cx="13717" cy="930041"/>
          </a:xfrm>
          <a:custGeom>
            <a:avLst/>
            <a:gdLst/>
            <a:ahLst/>
            <a:cxnLst/>
            <a:rect l="l" t="t" r="r" b="b"/>
            <a:pathLst>
              <a:path w="13717" h="930041">
                <a:moveTo>
                  <a:pt x="0" y="0"/>
                </a:moveTo>
                <a:lnTo>
                  <a:pt x="13717" y="13717"/>
                </a:lnTo>
                <a:lnTo>
                  <a:pt x="13717" y="916324"/>
                </a:lnTo>
                <a:lnTo>
                  <a:pt x="1" y="93004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2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3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4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5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6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7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8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9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0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1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2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3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4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5" name="Rectangle 376"/>
          <p:cNvSpPr/>
          <p:nvPr/>
        </p:nvSpPr>
        <p:spPr>
          <a:xfrm rot="18900000" flipV="1">
            <a:off x="6881278" y="-950966"/>
            <a:ext cx="13716" cy="6394268"/>
          </a:xfrm>
          <a:custGeom>
            <a:avLst/>
            <a:gdLst/>
            <a:ahLst/>
            <a:cxnLst/>
            <a:rect l="l" t="t" r="r" b="b"/>
            <a:pathLst>
              <a:path w="13716" h="6394268">
                <a:moveTo>
                  <a:pt x="13716" y="6380553"/>
                </a:moveTo>
                <a:lnTo>
                  <a:pt x="13716" y="13716"/>
                </a:lnTo>
                <a:lnTo>
                  <a:pt x="0" y="0"/>
                </a:lnTo>
                <a:lnTo>
                  <a:pt x="0" y="639426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6" name="Rectangle 377"/>
          <p:cNvSpPr/>
          <p:nvPr/>
        </p:nvSpPr>
        <p:spPr>
          <a:xfrm rot="18900000" flipV="1">
            <a:off x="7302869" y="-776336"/>
            <a:ext cx="13717" cy="5201823"/>
          </a:xfrm>
          <a:custGeom>
            <a:avLst/>
            <a:gdLst/>
            <a:ahLst/>
            <a:cxnLst/>
            <a:rect l="l" t="t" r="r" b="b"/>
            <a:pathLst>
              <a:path w="13717" h="5201823">
                <a:moveTo>
                  <a:pt x="1" y="5201823"/>
                </a:moveTo>
                <a:lnTo>
                  <a:pt x="13717" y="5188106"/>
                </a:lnTo>
                <a:lnTo>
                  <a:pt x="13717" y="1371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7" name="Rectangle 378"/>
          <p:cNvSpPr/>
          <p:nvPr/>
        </p:nvSpPr>
        <p:spPr>
          <a:xfrm rot="18900000" flipV="1">
            <a:off x="7742935" y="-582310"/>
            <a:ext cx="13716" cy="4009378"/>
          </a:xfrm>
          <a:custGeom>
            <a:avLst/>
            <a:gdLst/>
            <a:ahLst/>
            <a:cxnLst/>
            <a:rect l="l" t="t" r="r" b="b"/>
            <a:pathLst>
              <a:path w="13716" h="4009378">
                <a:moveTo>
                  <a:pt x="13716" y="3995663"/>
                </a:moveTo>
                <a:lnTo>
                  <a:pt x="13716" y="13717"/>
                </a:lnTo>
                <a:lnTo>
                  <a:pt x="0" y="0"/>
                </a:lnTo>
                <a:lnTo>
                  <a:pt x="0" y="400937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8" name="Rectangle 138"/>
          <p:cNvSpPr/>
          <p:nvPr/>
        </p:nvSpPr>
        <p:spPr>
          <a:xfrm rot="18900000" flipV="1">
            <a:off x="8567649" y="-252451"/>
            <a:ext cx="13715" cy="1624488"/>
          </a:xfrm>
          <a:custGeom>
            <a:avLst/>
            <a:gdLst/>
            <a:ahLst/>
            <a:cxnLst/>
            <a:rect l="l" t="t" r="r" b="b"/>
            <a:pathLst>
              <a:path w="13715" h="1624488">
                <a:moveTo>
                  <a:pt x="0" y="1624488"/>
                </a:moveTo>
                <a:lnTo>
                  <a:pt x="13715" y="1610773"/>
                </a:lnTo>
                <a:lnTo>
                  <a:pt x="13715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9" name="Freeform 448"/>
          <p:cNvSpPr/>
          <p:nvPr/>
        </p:nvSpPr>
        <p:spPr>
          <a:xfrm rot="18900000" flipV="1">
            <a:off x="8989243" y="-77819"/>
            <a:ext cx="13715" cy="432040"/>
          </a:xfrm>
          <a:custGeom>
            <a:avLst/>
            <a:gdLst/>
            <a:ahLst/>
            <a:cxnLst/>
            <a:rect l="l" t="t" r="r" b="b"/>
            <a:pathLst>
              <a:path w="13715" h="432040">
                <a:moveTo>
                  <a:pt x="0" y="432040"/>
                </a:moveTo>
                <a:lnTo>
                  <a:pt x="13715" y="418325"/>
                </a:lnTo>
                <a:lnTo>
                  <a:pt x="13715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0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1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2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3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4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5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6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7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8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9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0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1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2" name="Teardrop 3"/>
          <p:cNvSpPr/>
          <p:nvPr/>
        </p:nvSpPr>
        <p:spPr>
          <a:xfrm rot="5400000" flipH="1" flipV="1">
            <a:off x="8812306" y="329061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29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3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8" y="173608"/>
                </a:lnTo>
                <a:lnTo>
                  <a:pt x="3810" y="173608"/>
                </a:lnTo>
                <a:cubicBezTo>
                  <a:pt x="332" y="169383"/>
                  <a:pt x="0" y="164657"/>
                  <a:pt x="0" y="159854"/>
                </a:cubicBezTo>
                <a:cubicBezTo>
                  <a:pt x="0" y="132604"/>
                  <a:pt x="10705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3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4" name="Oval 463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5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6" name="Oval 465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7" name="Oval 466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8" name="Oval 467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9" name="Oval 468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0" name="Oval 469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1" name="Oval 470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2" name="Oval 471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3" name="Oval 472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4" name="Oval 473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5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6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7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8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9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0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1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2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3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4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6" name="Oval 485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7" name="Oval 486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8" name="Oval 487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9" name="Oval 488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0" name="Oval 489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1" name="Oval 490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2" name="Oval 491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3" name="Oval 492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4" name="Oval 493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5" name="Oval 494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6" name="Oval 495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6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7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8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9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0" name="Oval 883"/>
          <p:cNvSpPr/>
          <p:nvPr/>
        </p:nvSpPr>
        <p:spPr>
          <a:xfrm>
            <a:off x="2031413" y="-10245"/>
            <a:ext cx="6910072" cy="84875"/>
          </a:xfrm>
          <a:custGeom>
            <a:avLst/>
            <a:gdLst/>
            <a:ahLst/>
            <a:cxnLst/>
            <a:rect l="l" t="t" r="r" b="b"/>
            <a:pathLst>
              <a:path w="6910072" h="84875"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1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3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4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5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6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7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8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9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0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1" name="Teardrop 3"/>
          <p:cNvSpPr/>
          <p:nvPr/>
        </p:nvSpPr>
        <p:spPr>
          <a:xfrm rot="5400000" flipH="1" flipV="1">
            <a:off x="8812306" y="1174559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3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2" y="169383"/>
                  <a:pt x="0" y="164657"/>
                  <a:pt x="0" y="159854"/>
                </a:cubicBezTo>
                <a:cubicBezTo>
                  <a:pt x="0" y="132604"/>
                  <a:pt x="10705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2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3" name="Oval 522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4" name="Oval 523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5" name="Oval 524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6" name="Oval 525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7" name="Oval 526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8" name="Oval 527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9" name="Oval 528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0" name="Oval 529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1" name="Oval 530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2" name="Oval 531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Oval 543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Oval 544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Oval 545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Oval 546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Oval 547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Oval 548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Oval 549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Oval 550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Oval 551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Oval 552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Oval 553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Teardrop 3"/>
          <p:cNvSpPr/>
          <p:nvPr/>
        </p:nvSpPr>
        <p:spPr>
          <a:xfrm rot="5400000" flipH="1" flipV="1">
            <a:off x="8812306" y="2017156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29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Oval 566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Oval 567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Oval 568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Oval 569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Oval 570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Oval 571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Oval 572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Oval 573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Oval 574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Oval 575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Oval 587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Oval 588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Oval 589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Oval 590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592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8812306" y="2865829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2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2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1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Oval 610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Oval 611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Oval 612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Oval 613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Oval 614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Oval 615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Oval 616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Oval 617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Oval 618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Oval 619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63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Oval 63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Oval 63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Oval 63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Oval 63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Oval 64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Oval 64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Teardrop 3"/>
          <p:cNvSpPr/>
          <p:nvPr/>
        </p:nvSpPr>
        <p:spPr>
          <a:xfrm rot="5400000" flipH="1" flipV="1">
            <a:off x="8812306" y="3710008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2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2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1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Oval 65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Oval 65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Oval 65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Oval 65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Oval 65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Oval 65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Oval 66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Oval 66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Oval 66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Oval 66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Oval 683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Oval 684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Oval 685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8991444" y="4419445"/>
            <a:ext cx="171406" cy="133705"/>
          </a:xfrm>
          <a:custGeom>
            <a:avLst/>
            <a:gdLst/>
            <a:ahLst/>
            <a:cxnLst/>
            <a:rect l="l" t="t" r="r" b="b"/>
            <a:pathLst>
              <a:path w="171406" h="133705">
                <a:moveTo>
                  <a:pt x="171406" y="123429"/>
                </a:moveTo>
                <a:lnTo>
                  <a:pt x="168564" y="133705"/>
                </a:lnTo>
                <a:lnTo>
                  <a:pt x="157460" y="133705"/>
                </a:lnTo>
                <a:cubicBezTo>
                  <a:pt x="159382" y="130353"/>
                  <a:pt x="159597" y="126761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62756" y="133705"/>
                </a:lnTo>
                <a:lnTo>
                  <a:pt x="62665" y="133705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1651"/>
          <p:cNvSpPr/>
          <p:nvPr/>
        </p:nvSpPr>
        <p:spPr>
          <a:xfrm>
            <a:off x="812619" y="4561319"/>
            <a:ext cx="7660836" cy="10682"/>
          </a:xfrm>
          <a:custGeom>
            <a:avLst/>
            <a:gdLst/>
            <a:ahLst/>
            <a:cxnLst/>
            <a:rect l="l" t="t" r="r" b="b"/>
            <a:pathLst>
              <a:path w="7660836" h="10682"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1" name="Oval 70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2" name="Oval 701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3" name="Oval 702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4" name="Oval 703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5" name="Oval 704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6" name="Oval 705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7" name="Oval 706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8" name="Oval 707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9" name="Oval 708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0" name="Oval 709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1" name="Oval 71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2" name="Oval 711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3" name="Oval 712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4" name="Oval 713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5" name="Oval 714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6" name="Oval 715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7" name="Oval 716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8" name="Oval 717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9" name="Oval 718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0" name="Oval 719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1" name="Oval 720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2" name="Oval 721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3" name="Oval 722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4" name="Oval 723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5" name="Oval 724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6" name="Oval 725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7" name="Oval 726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8" name="Oval 727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9" name="Oval 728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0" name="Oval 729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1" name="Oval 730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2" name="Oval 73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3" name="Oval 732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4" name="Oval 733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5" name="Oval 734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6" name="Oval 735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7" name="Oval 736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8" name="Oval 737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9" name="Oval 738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0" name="Oval 739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1" name="Oval 740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2" name="Oval 74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3" name="Oval 742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4" name="Oval 743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5" name="Oval 744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6" name="Oval 74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7" name="Oval 74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8" name="Oval 74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9" name="Oval 74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0" name="Oval 74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1" name="Oval 75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2" name="Oval 75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3" name="Oval 752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4" name="Oval 753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C398DBB-8ADF-44B7-ABC4-646C57C0B6D1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1022" y="6470704"/>
            <a:ext cx="5407271" cy="26671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Dr. j. </a:t>
            </a:r>
            <a:r>
              <a:rPr lang="en-US" dirty="0" err="1"/>
              <a:t>florence</a:t>
            </a:r>
            <a:r>
              <a:rPr lang="en-US" dirty="0"/>
              <a:t> </a:t>
            </a:r>
            <a:r>
              <a:rPr lang="en-US" dirty="0" err="1"/>
              <a:t>gnana</a:t>
            </a:r>
            <a:r>
              <a:rPr lang="en-US" dirty="0"/>
              <a:t> Poovathy, asst. prof. </a:t>
            </a:r>
            <a:r>
              <a:rPr lang="en-US" cap="none" dirty="0"/>
              <a:t>(</a:t>
            </a:r>
            <a:r>
              <a:rPr lang="en-US" dirty="0"/>
              <a:t>Sr. gr </a:t>
            </a:r>
            <a:r>
              <a:rPr lang="en-US" dirty="0" err="1"/>
              <a:t>i</a:t>
            </a:r>
            <a:r>
              <a:rPr lang="en-US" dirty="0"/>
              <a:t>), sense, vit Chennai.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03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8DBB-8ADF-44B7-ABC4-646C57C0B6D1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C05F-8716-4B1E-9274-F523A181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05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0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8DBB-8ADF-44B7-ABC4-646C57C0B6D1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C05F-8716-4B1E-9274-F523A181E4C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106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8DBB-8ADF-44B7-ABC4-646C57C0B6D1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C05F-8716-4B1E-9274-F523A181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94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420256"/>
            <a:ext cx="9144000" cy="3795497"/>
            <a:chOff x="0" y="420256"/>
            <a:chExt cx="12188952" cy="3795497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379"/>
          <p:cNvSpPr/>
          <p:nvPr/>
        </p:nvSpPr>
        <p:spPr>
          <a:xfrm rot="18900000" flipV="1">
            <a:off x="8146056" y="-427079"/>
            <a:ext cx="13716" cy="2816931"/>
          </a:xfrm>
          <a:custGeom>
            <a:avLst/>
            <a:gdLst/>
            <a:ahLst/>
            <a:cxnLst/>
            <a:rect l="l" t="t" r="r" b="b"/>
            <a:pathLst>
              <a:path w="13716" h="2816931">
                <a:moveTo>
                  <a:pt x="0" y="2816931"/>
                </a:moveTo>
                <a:lnTo>
                  <a:pt x="13716" y="28032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56"/>
          <p:cNvSpPr/>
          <p:nvPr/>
        </p:nvSpPr>
        <p:spPr>
          <a:xfrm>
            <a:off x="1" y="0"/>
            <a:ext cx="8865825" cy="4572004"/>
          </a:xfrm>
          <a:custGeom>
            <a:avLst/>
            <a:gdLst/>
            <a:ahLst/>
            <a:cxnLst/>
            <a:rect l="l" t="t" r="r" b="b"/>
            <a:pathLst>
              <a:path w="8865825" h="4572004"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93"/>
          <p:cNvSpPr/>
          <p:nvPr/>
        </p:nvSpPr>
        <p:spPr>
          <a:xfrm rot="2700000">
            <a:off x="7126799" y="-278554"/>
            <a:ext cx="13716" cy="5699824"/>
          </a:xfrm>
          <a:custGeom>
            <a:avLst/>
            <a:gdLst/>
            <a:ahLst/>
            <a:cxnLst/>
            <a:rect l="l" t="t" r="r" b="b"/>
            <a:pathLst>
              <a:path w="13716" h="5699824">
                <a:moveTo>
                  <a:pt x="0" y="0"/>
                </a:moveTo>
                <a:lnTo>
                  <a:pt x="13716" y="13717"/>
                </a:lnTo>
                <a:lnTo>
                  <a:pt x="13716" y="5686109"/>
                </a:lnTo>
                <a:lnTo>
                  <a:pt x="1" y="569982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95"/>
          <p:cNvSpPr/>
          <p:nvPr/>
        </p:nvSpPr>
        <p:spPr>
          <a:xfrm rot="2700000">
            <a:off x="7969986" y="1747381"/>
            <a:ext cx="13716" cy="3314931"/>
          </a:xfrm>
          <a:custGeom>
            <a:avLst/>
            <a:gdLst/>
            <a:ahLst/>
            <a:cxnLst/>
            <a:rect l="l" t="t" r="r" b="b"/>
            <a:pathLst>
              <a:path w="13716" h="3314931">
                <a:moveTo>
                  <a:pt x="0" y="0"/>
                </a:moveTo>
                <a:lnTo>
                  <a:pt x="13716" y="13716"/>
                </a:lnTo>
                <a:lnTo>
                  <a:pt x="13716" y="3301215"/>
                </a:lnTo>
                <a:lnTo>
                  <a:pt x="0" y="331493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96"/>
          <p:cNvSpPr/>
          <p:nvPr/>
        </p:nvSpPr>
        <p:spPr>
          <a:xfrm rot="2700000">
            <a:off x="8391577" y="2765192"/>
            <a:ext cx="13716" cy="2122490"/>
          </a:xfrm>
          <a:custGeom>
            <a:avLst/>
            <a:gdLst/>
            <a:ahLst/>
            <a:cxnLst/>
            <a:rect l="l" t="t" r="r" b="b"/>
            <a:pathLst>
              <a:path w="13716" h="2122490">
                <a:moveTo>
                  <a:pt x="0" y="0"/>
                </a:moveTo>
                <a:lnTo>
                  <a:pt x="13716" y="13716"/>
                </a:lnTo>
                <a:lnTo>
                  <a:pt x="13716" y="2108774"/>
                </a:lnTo>
                <a:lnTo>
                  <a:pt x="0" y="212249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97"/>
          <p:cNvSpPr/>
          <p:nvPr/>
        </p:nvSpPr>
        <p:spPr>
          <a:xfrm rot="2700000">
            <a:off x="8813172" y="3783010"/>
            <a:ext cx="13717" cy="930041"/>
          </a:xfrm>
          <a:custGeom>
            <a:avLst/>
            <a:gdLst/>
            <a:ahLst/>
            <a:cxnLst/>
            <a:rect l="l" t="t" r="r" b="b"/>
            <a:pathLst>
              <a:path w="13717" h="930041">
                <a:moveTo>
                  <a:pt x="0" y="0"/>
                </a:moveTo>
                <a:lnTo>
                  <a:pt x="13717" y="13717"/>
                </a:lnTo>
                <a:lnTo>
                  <a:pt x="13717" y="916324"/>
                </a:lnTo>
                <a:lnTo>
                  <a:pt x="1" y="93004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376"/>
          <p:cNvSpPr/>
          <p:nvPr/>
        </p:nvSpPr>
        <p:spPr>
          <a:xfrm rot="18900000" flipV="1">
            <a:off x="6881278" y="-950966"/>
            <a:ext cx="13716" cy="6394268"/>
          </a:xfrm>
          <a:custGeom>
            <a:avLst/>
            <a:gdLst/>
            <a:ahLst/>
            <a:cxnLst/>
            <a:rect l="l" t="t" r="r" b="b"/>
            <a:pathLst>
              <a:path w="13716" h="6394268">
                <a:moveTo>
                  <a:pt x="13716" y="6380553"/>
                </a:moveTo>
                <a:lnTo>
                  <a:pt x="13716" y="13716"/>
                </a:lnTo>
                <a:lnTo>
                  <a:pt x="0" y="0"/>
                </a:lnTo>
                <a:lnTo>
                  <a:pt x="0" y="639426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377"/>
          <p:cNvSpPr/>
          <p:nvPr/>
        </p:nvSpPr>
        <p:spPr>
          <a:xfrm rot="18900000" flipV="1">
            <a:off x="7302869" y="-776336"/>
            <a:ext cx="13717" cy="5201823"/>
          </a:xfrm>
          <a:custGeom>
            <a:avLst/>
            <a:gdLst/>
            <a:ahLst/>
            <a:cxnLst/>
            <a:rect l="l" t="t" r="r" b="b"/>
            <a:pathLst>
              <a:path w="13717" h="5201823">
                <a:moveTo>
                  <a:pt x="1" y="5201823"/>
                </a:moveTo>
                <a:lnTo>
                  <a:pt x="13717" y="5188106"/>
                </a:lnTo>
                <a:lnTo>
                  <a:pt x="13717" y="1371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378"/>
          <p:cNvSpPr/>
          <p:nvPr/>
        </p:nvSpPr>
        <p:spPr>
          <a:xfrm rot="18900000" flipV="1">
            <a:off x="7742935" y="-582310"/>
            <a:ext cx="13716" cy="4009378"/>
          </a:xfrm>
          <a:custGeom>
            <a:avLst/>
            <a:gdLst/>
            <a:ahLst/>
            <a:cxnLst/>
            <a:rect l="l" t="t" r="r" b="b"/>
            <a:pathLst>
              <a:path w="13716" h="4009378">
                <a:moveTo>
                  <a:pt x="13716" y="3995663"/>
                </a:moveTo>
                <a:lnTo>
                  <a:pt x="13716" y="13717"/>
                </a:lnTo>
                <a:lnTo>
                  <a:pt x="0" y="0"/>
                </a:lnTo>
                <a:lnTo>
                  <a:pt x="0" y="400937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Rectangle 138"/>
          <p:cNvSpPr/>
          <p:nvPr/>
        </p:nvSpPr>
        <p:spPr>
          <a:xfrm rot="18900000" flipV="1">
            <a:off x="8567649" y="-252451"/>
            <a:ext cx="13715" cy="1624488"/>
          </a:xfrm>
          <a:custGeom>
            <a:avLst/>
            <a:gdLst/>
            <a:ahLst/>
            <a:cxnLst/>
            <a:rect l="l" t="t" r="r" b="b"/>
            <a:pathLst>
              <a:path w="13715" h="1624488">
                <a:moveTo>
                  <a:pt x="0" y="1624488"/>
                </a:moveTo>
                <a:lnTo>
                  <a:pt x="13715" y="1610773"/>
                </a:lnTo>
                <a:lnTo>
                  <a:pt x="13715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" name="Freeform 48"/>
          <p:cNvSpPr/>
          <p:nvPr/>
        </p:nvSpPr>
        <p:spPr>
          <a:xfrm rot="18900000" flipV="1">
            <a:off x="8989243" y="-77819"/>
            <a:ext cx="13715" cy="432040"/>
          </a:xfrm>
          <a:custGeom>
            <a:avLst/>
            <a:gdLst/>
            <a:ahLst/>
            <a:cxnLst/>
            <a:rect l="l" t="t" r="r" b="b"/>
            <a:pathLst>
              <a:path w="13715" h="432040">
                <a:moveTo>
                  <a:pt x="0" y="432040"/>
                </a:moveTo>
                <a:lnTo>
                  <a:pt x="13715" y="418325"/>
                </a:lnTo>
                <a:lnTo>
                  <a:pt x="13715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" name="Teardrop 3"/>
          <p:cNvSpPr/>
          <p:nvPr/>
        </p:nvSpPr>
        <p:spPr>
          <a:xfrm rot="5400000" flipH="1" flipV="1">
            <a:off x="8812306" y="329061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29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3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8" y="173608"/>
                </a:lnTo>
                <a:lnTo>
                  <a:pt x="3810" y="173608"/>
                </a:lnTo>
                <a:cubicBezTo>
                  <a:pt x="332" y="169383"/>
                  <a:pt x="0" y="164657"/>
                  <a:pt x="0" y="159854"/>
                </a:cubicBezTo>
                <a:cubicBezTo>
                  <a:pt x="0" y="132604"/>
                  <a:pt x="10705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3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4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" name="Teardrop 3"/>
          <p:cNvSpPr/>
          <p:nvPr/>
        </p:nvSpPr>
        <p:spPr>
          <a:xfrm rot="5400000" flipH="1" flipV="1">
            <a:off x="8812306" y="1174559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3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2" y="169383"/>
                  <a:pt x="0" y="164657"/>
                  <a:pt x="0" y="159854"/>
                </a:cubicBezTo>
                <a:cubicBezTo>
                  <a:pt x="0" y="132604"/>
                  <a:pt x="10705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7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9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0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5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6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7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8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9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0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1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3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4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5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6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7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8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9" name="Teardrop 3"/>
          <p:cNvSpPr/>
          <p:nvPr/>
        </p:nvSpPr>
        <p:spPr>
          <a:xfrm rot="5400000" flipH="1" flipV="1">
            <a:off x="8812306" y="2017156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29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1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2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3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4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5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6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7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8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9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0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1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2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3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4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5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6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7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8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1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2" name="Teardrop 3"/>
          <p:cNvSpPr/>
          <p:nvPr/>
        </p:nvSpPr>
        <p:spPr>
          <a:xfrm rot="5400000" flipH="1" flipV="1">
            <a:off x="8812306" y="2865829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2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2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1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3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4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5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6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7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8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9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0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2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3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4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5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" name="Teardrop 3"/>
          <p:cNvSpPr/>
          <p:nvPr/>
        </p:nvSpPr>
        <p:spPr>
          <a:xfrm rot="5400000" flipH="1" flipV="1">
            <a:off x="8812306" y="3710008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2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2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1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" name="Teardrop 3"/>
          <p:cNvSpPr/>
          <p:nvPr/>
        </p:nvSpPr>
        <p:spPr>
          <a:xfrm rot="5400000" flipH="1" flipV="1">
            <a:off x="8991444" y="4419445"/>
            <a:ext cx="171406" cy="133705"/>
          </a:xfrm>
          <a:custGeom>
            <a:avLst/>
            <a:gdLst/>
            <a:ahLst/>
            <a:cxnLst/>
            <a:rect l="l" t="t" r="r" b="b"/>
            <a:pathLst>
              <a:path w="171406" h="133705">
                <a:moveTo>
                  <a:pt x="171406" y="123429"/>
                </a:moveTo>
                <a:lnTo>
                  <a:pt x="168564" y="133705"/>
                </a:lnTo>
                <a:lnTo>
                  <a:pt x="157460" y="133705"/>
                </a:lnTo>
                <a:cubicBezTo>
                  <a:pt x="159382" y="130353"/>
                  <a:pt x="159597" y="126761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62756" y="133705"/>
                </a:lnTo>
                <a:lnTo>
                  <a:pt x="62665" y="133705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" name="Oval 189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" name="Oval 191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" name="Oval 192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" name="Oval 193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" name="Oval 194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" name="Oval 195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" name="Oval 196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" name="Oval 197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" name="Oval 198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" name="Oval 199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1" name="Oval 200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2" name="Oval 201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3" name="Oval 202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4" name="Oval 203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" name="Oval 204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6" name="Oval 205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7" name="Oval 206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8" name="Oval 207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9" name="Oval 208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0" name="Oval 209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1" name="Oval 210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4" name="Oval 883"/>
          <p:cNvSpPr/>
          <p:nvPr/>
        </p:nvSpPr>
        <p:spPr>
          <a:xfrm>
            <a:off x="2031413" y="-10245"/>
            <a:ext cx="6910072" cy="84875"/>
          </a:xfrm>
          <a:custGeom>
            <a:avLst/>
            <a:gdLst/>
            <a:ahLst/>
            <a:cxnLst/>
            <a:rect l="l" t="t" r="r" b="b"/>
            <a:pathLst>
              <a:path w="6910072" h="84875"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5" name="Oval 214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6" name="Oval 215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7" name="Oval 216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8" name="Oval 217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9" name="Oval 218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0" name="Oval 219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1" name="Oval 220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2" name="Oval 221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3" name="Oval 222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4" name="Oval 223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5" name="Oval 224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6" name="Oval 225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7" name="Oval 226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8" name="Oval 227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9" name="Oval 228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0" name="Oval 229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1" name="Oval 230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2" name="Oval 231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3" name="Oval 232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4" name="Oval 233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5" name="Oval 234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6" name="Oval 235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7" name="Oval 236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8" name="Oval 237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" name="Oval 238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" name="Oval 239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" name="Oval 240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" name="Oval 241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3" name="Oval 242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4" name="Oval 243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5" name="Oval 244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6" name="Oval 245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7" name="Oval 246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8" name="Oval 247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9" name="Oval 248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0" name="Oval 249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1" name="Oval 250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2" name="Oval 251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3" name="Oval 252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4" name="Oval 253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5" name="Oval 254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6" name="Oval 255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7" name="Oval 256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8" name="Oval 257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9" name="Oval 258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0" name="Oval 259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1" name="Oval 260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2" name="Oval 261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3" name="Oval 262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4" name="Oval 263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5" name="Oval 264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6" name="Oval 265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7" name="Oval 266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8" name="Oval 267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9" name="Oval 268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0" name="Oval 269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1" name="Oval 270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2" name="Oval 271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3" name="Oval 272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4" name="Oval 273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5" name="Oval 274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6" name="Oval 275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7" name="Oval 276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8" name="Oval 277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9" name="Oval 278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0" name="Oval 279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1" name="Oval 280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2" name="Oval 281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3" name="Oval 282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4" name="Oval 283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5" name="Oval 284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6" name="Oval 285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7" name="Oval 286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8" name="Oval 287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9" name="Oval 288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0" name="Oval 289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1" name="Oval 290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2" name="Oval 291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3" name="Oval 292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4" name="Oval 293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5" name="Oval 294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6" name="Oval 295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7" name="Oval 296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8" name="Oval 297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9" name="Oval 1651"/>
          <p:cNvSpPr/>
          <p:nvPr/>
        </p:nvSpPr>
        <p:spPr>
          <a:xfrm>
            <a:off x="812619" y="4561319"/>
            <a:ext cx="7660836" cy="10682"/>
          </a:xfrm>
          <a:custGeom>
            <a:avLst/>
            <a:gdLst/>
            <a:ahLst/>
            <a:cxnLst/>
            <a:rect l="l" t="t" r="r" b="b"/>
            <a:pathLst>
              <a:path w="7660836" h="10682"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0" name="Oval 299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1" name="Oval 30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2" name="Oval 301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3" name="Oval 302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4" name="Oval 303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5" name="Oval 304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6" name="Oval 305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7" name="Oval 306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8" name="Oval 307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9" name="Oval 308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0" name="Oval 309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1" name="Oval 31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2" name="Oval 311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3" name="Oval 312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4" name="Oval 313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5" name="Oval 314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6" name="Oval 315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7" name="Oval 316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8" name="Oval 317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9" name="Oval 318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0" name="Oval 319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1" name="Oval 320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2" name="Oval 321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3" name="Oval 322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4" name="Oval 323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5" name="Oval 324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6" name="Oval 325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7" name="Oval 326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8" name="Oval 327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9" name="Oval 328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0" name="Oval 329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1" name="Oval 330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2" name="Oval 33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3" name="Oval 332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4" name="Oval 333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5" name="Oval 334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6" name="Oval 335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7" name="Oval 336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8" name="Oval 337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9" name="Oval 338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0" name="Oval 339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1" name="Oval 340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2" name="Oval 34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3" name="Oval 342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4" name="Oval 343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5" name="Oval 344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6" name="Oval 34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7" name="Oval 34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8" name="Oval 34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9" name="Oval 34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0" name="Oval 34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1" name="Oval 35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2" name="Oval 35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3" name="Oval 352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4" name="Oval 353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8DBB-8ADF-44B7-ABC4-646C57C0B6D1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C05F-8716-4B1E-9274-F523A181E4C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11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8DBB-8ADF-44B7-ABC4-646C57C0B6D1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C05F-8716-4B1E-9274-F523A181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3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8DBB-8ADF-44B7-ABC4-646C57C0B6D1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C05F-8716-4B1E-9274-F523A181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70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8DBB-8ADF-44B7-ABC4-646C57C0B6D1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C05F-8716-4B1E-9274-F523A181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8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8DBB-8ADF-44B7-ABC4-646C57C0B6D1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C05F-8716-4B1E-9274-F523A181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9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8DBB-8ADF-44B7-ABC4-646C57C0B6D1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C05F-8716-4B1E-9274-F523A181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2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8DBB-8ADF-44B7-ABC4-646C57C0B6D1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C05F-8716-4B1E-9274-F523A181E4C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27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4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6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C398DBB-8ADF-44B7-ABC4-646C57C0B6D1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199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D54C05F-8716-4B1E-9274-F523A181E4C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407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E0F11F-ED26-409D-BF03-62DA29CFA3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 5 – INTRODUCTION TO PERIPHERAL INTERFACING - </a:t>
            </a:r>
            <a:r>
              <a:rPr lang="en-US" dirty="0" err="1"/>
              <a:t>iI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0906D6F-C140-4C20-A2C8-2DC7E0232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7791" y="4960137"/>
            <a:ext cx="2796209" cy="1463040"/>
          </a:xfrm>
        </p:spPr>
        <p:txBody>
          <a:bodyPr>
            <a:normAutofit/>
          </a:bodyPr>
          <a:lstStyle/>
          <a:p>
            <a:r>
              <a:rPr lang="en-US" dirty="0"/>
              <a:t>Dr. </a:t>
            </a:r>
            <a:r>
              <a:rPr lang="en-US" dirty="0" smtClean="0"/>
              <a:t>P. Nirmala</a:t>
            </a:r>
            <a:endParaRPr lang="en-US" dirty="0"/>
          </a:p>
          <a:p>
            <a:r>
              <a:rPr lang="en-US" dirty="0"/>
              <a:t>Assistant Professor, Sr. Gr. I,</a:t>
            </a:r>
          </a:p>
          <a:p>
            <a:r>
              <a:rPr lang="en-US" dirty="0"/>
              <a:t>SENSE,</a:t>
            </a:r>
          </a:p>
          <a:p>
            <a:r>
              <a:rPr lang="en-US" dirty="0"/>
              <a:t>VIT Chennai Campus.</a:t>
            </a:r>
          </a:p>
        </p:txBody>
      </p:sp>
    </p:spTree>
    <p:extLst>
      <p:ext uri="{BB962C8B-B14F-4D97-AF65-F5344CB8AC3E}">
        <p14:creationId xmlns:p14="http://schemas.microsoft.com/office/powerpoint/2010/main" val="1871912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AB99CF-16A6-4453-A97D-33B433CB8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832767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598FF24-19DE-430F-8993-B95C4D387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7110"/>
            <a:ext cx="9301626" cy="464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919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27A33B-7B1C-4936-83BD-B312F2D76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Triangular wave</a:t>
            </a:r>
          </a:p>
        </p:txBody>
      </p:sp>
      <p:pic>
        <p:nvPicPr>
          <p:cNvPr id="2050" name="Picture 2" descr="Triangle wave - Wikipedia">
            <a:extLst>
              <a:ext uri="{FF2B5EF4-FFF2-40B4-BE49-F238E27FC236}">
                <a16:creationId xmlns:a16="http://schemas.microsoft.com/office/drawing/2014/main" xmlns="" id="{ADCE9DEF-01E3-496A-8EF2-8FE3BC4F581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377" y="2635319"/>
            <a:ext cx="5854562" cy="2927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770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49D42B3-125F-4E70-95DB-CB4C015C2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24" y="219489"/>
            <a:ext cx="8717101" cy="2762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844B9C3-101F-4E8B-B2EC-BD8224512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75" y="2862470"/>
            <a:ext cx="7832242" cy="307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732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F9B0EC-9C78-4F7D-ACBC-58EAFC425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Interfacing digital to analog converters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670C90-75B0-4389-817B-5D5AF88BD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DACs convert binary numbers into their analog equivalent voltages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Applications of DAC 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Digitally controlled gains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Motor speed controls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Programmable gain amplifiers</a:t>
            </a:r>
          </a:p>
        </p:txBody>
      </p:sp>
    </p:spTree>
    <p:extLst>
      <p:ext uri="{BB962C8B-B14F-4D97-AF65-F5344CB8AC3E}">
        <p14:creationId xmlns:p14="http://schemas.microsoft.com/office/powerpoint/2010/main" val="3399459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1380C5-423C-4BD9-B869-94F1BD9AE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191891"/>
            <a:ext cx="7290054" cy="713497"/>
          </a:xfrm>
        </p:spPr>
        <p:txBody>
          <a:bodyPr/>
          <a:lstStyle/>
          <a:p>
            <a:r>
              <a:rPr lang="en-US" dirty="0"/>
              <a:t>AD 7523 8-bit multiplying </a:t>
            </a:r>
            <a:r>
              <a:rPr lang="en-US" dirty="0" err="1"/>
              <a:t>dac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E5CE1F-499C-447E-B352-497F63735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905388"/>
            <a:ext cx="7290054" cy="54039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US" sz="2800" dirty="0" err="1"/>
              <a:t>Intersil’s</a:t>
            </a:r>
            <a:r>
              <a:rPr lang="en-US" sz="2800" dirty="0"/>
              <a:t> AD 7523 is a 16 pin, multiplying DAC containing R-2R ladder with R=10 K for digital to analog conversion along with single pole double throw NMOS switches to connect the digital inputs to the ladder.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BC9A06B-8C63-4D80-AA72-3429E8841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905" y="2935412"/>
            <a:ext cx="4574691" cy="373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258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5DB98F-6167-4183-B458-18DC2FFD4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594227"/>
          </a:xfrm>
        </p:spPr>
        <p:txBody>
          <a:bodyPr>
            <a:normAutofit fontScale="90000"/>
          </a:bodyPr>
          <a:lstStyle/>
          <a:p>
            <a:r>
              <a:rPr lang="en-US" dirty="0"/>
              <a:t>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5DFD61-E238-4D80-9B8C-6A4633FAA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179443"/>
            <a:ext cx="7290054" cy="512991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The supply range extends from +5V to +15V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The maximum analog output value is +10V, when all the digital input values are at logic high state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To save the DAC from negative transients, a Zener diode is connected between OUT1 and OUT2.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An OPAMP is used as a current-to-voltage converter at the output of AD 7523 in order to generate an equivalent output voltage for the current produced.</a:t>
            </a:r>
          </a:p>
        </p:txBody>
      </p:sp>
    </p:spTree>
    <p:extLst>
      <p:ext uri="{BB962C8B-B14F-4D97-AF65-F5344CB8AC3E}">
        <p14:creationId xmlns:p14="http://schemas.microsoft.com/office/powerpoint/2010/main" val="3797151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80D32D-1F3C-4790-9AA7-0144EECE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 to interface </a:t>
            </a:r>
            <a:r>
              <a:rPr lang="en-US" dirty="0" err="1"/>
              <a:t>dac</a:t>
            </a:r>
            <a:r>
              <a:rPr lang="en-US" dirty="0"/>
              <a:t> with 8086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48CC1D1-9E47-49F9-B5BD-671CE1BB0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2639"/>
            <a:ext cx="9144000" cy="5977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36518B5-020B-43F3-9A74-32F4CAD10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95" y="2447529"/>
            <a:ext cx="7569322" cy="441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71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7507EB-437C-4E73-8A94-B0B96E25E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Sawtooth wave</a:t>
            </a:r>
          </a:p>
        </p:txBody>
      </p:sp>
      <p:pic>
        <p:nvPicPr>
          <p:cNvPr id="1026" name="Picture 2" descr="VHDL coding tips and tricks: Sawtooth wave generator in VHDL">
            <a:extLst>
              <a:ext uri="{FF2B5EF4-FFF2-40B4-BE49-F238E27FC236}">
                <a16:creationId xmlns:a16="http://schemas.microsoft.com/office/drawing/2014/main" xmlns="" id="{7D024D26-85D4-4F81-ACB9-6B50895C4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900" y="2232319"/>
            <a:ext cx="7206199" cy="2872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077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7C9D037-E26F-4CE4-A4C3-617026EDF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"/>
            <a:ext cx="3092566" cy="5002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0BE12E21-F1AA-4C39-BEBA-DC9F6A199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8" y="593034"/>
            <a:ext cx="8910936" cy="298505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CAB09657-B74B-43BE-9AD3-CC9A27110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583" y="3718559"/>
            <a:ext cx="7475054" cy="298505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Port A is designed to send the digital data as inputs to the converter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The ramp starts from 0V and hence AL is moved with 00H.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To increment the ramp, the value of AL must be incremented till it reaches FFH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After that the sawtooth again starts from 00H and this procedure repeats</a:t>
            </a:r>
          </a:p>
        </p:txBody>
      </p:sp>
    </p:spTree>
    <p:extLst>
      <p:ext uri="{BB962C8B-B14F-4D97-AF65-F5344CB8AC3E}">
        <p14:creationId xmlns:p14="http://schemas.microsoft.com/office/powerpoint/2010/main" val="2981846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4A32B5-0856-4C3B-8CBF-D9ADD2C6D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Dac</a:t>
            </a:r>
            <a:r>
              <a:rPr lang="en-US" dirty="0"/>
              <a:t> 0800 8-bit digital to analog converter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0C8E81-FE85-47C6-97B5-AEEDB257E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DAC 0800 is a monolithic 8-bit DAC manufactured by National Semiconductor.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It can work at various voltages from 4.8V to 18V, usually, 5V or 12 V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23217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C158A6-B259-4255-90AB-F557D5ACF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21BA746-EFE4-4F8E-9224-050E2A17D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301" y="1843071"/>
            <a:ext cx="6785643" cy="442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8893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FE7ECD25-A351-4FAE-A1AB-92FCC9172438}" vid="{2F00EA29-F9A6-4B11-82D8-E8DE3C791F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Dr. Florence</Template>
  <TotalTime>203</TotalTime>
  <Words>292</Words>
  <Application>Microsoft Office PowerPoint</Application>
  <PresentationFormat>On-screen Show (4:3)</PresentationFormat>
  <Paragraphs>30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Integral</vt:lpstr>
      <vt:lpstr>MODULE 5 – INTRODUCTION TO PERIPHERAL INTERFACING - iI</vt:lpstr>
      <vt:lpstr>Interfacing digital to analog converters</vt:lpstr>
      <vt:lpstr>AD 7523 8-bit multiplying dac</vt:lpstr>
      <vt:lpstr>continued</vt:lpstr>
      <vt:lpstr>Example problem to interface dac with 8086</vt:lpstr>
      <vt:lpstr>Sawtooth wave</vt:lpstr>
      <vt:lpstr>PowerPoint Presentation</vt:lpstr>
      <vt:lpstr>Dac 0800 8-bit digital to analog converter</vt:lpstr>
      <vt:lpstr>Pin diagram</vt:lpstr>
      <vt:lpstr>example</vt:lpstr>
      <vt:lpstr>Triangular wave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5 – INTRODUCTION TO PERIPHERAL INTERFACING - iI</dc:title>
  <dc:creator>Florence Gnana Poovathy J</dc:creator>
  <cp:lastModifiedBy>Admin</cp:lastModifiedBy>
  <cp:revision>32</cp:revision>
  <dcterms:created xsi:type="dcterms:W3CDTF">2020-08-31T15:44:17Z</dcterms:created>
  <dcterms:modified xsi:type="dcterms:W3CDTF">2021-05-13T07:27:37Z</dcterms:modified>
</cp:coreProperties>
</file>