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12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Rectangle 105"/>
          <p:cNvSpPr/>
          <p:nvPr/>
        </p:nvSpPr>
        <p:spPr>
          <a:xfrm rot="2700000">
            <a:off x="7446946" y="993285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09" name="Group 408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410" name="Straight Connector 409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0" name="Rectangle 379"/>
          <p:cNvSpPr/>
          <p:nvPr/>
        </p:nvSpPr>
        <p:spPr>
          <a:xfrm rot="18900000" flipV="1">
            <a:off x="8146056" y="-427079"/>
            <a:ext cx="13716" cy="2816931"/>
          </a:xfrm>
          <a:custGeom>
            <a:avLst/>
            <a:gdLst/>
            <a:ahLst/>
            <a:cxnLst/>
            <a:rect l="l" t="t" r="r" b="b"/>
            <a:pathLst>
              <a:path w="13716" h="2816931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1" name="Rectangle 56"/>
          <p:cNvSpPr/>
          <p:nvPr/>
        </p:nvSpPr>
        <p:spPr>
          <a:xfrm>
            <a:off x="1" y="0"/>
            <a:ext cx="8865825" cy="4572004"/>
          </a:xfrm>
          <a:custGeom>
            <a:avLst/>
            <a:gdLst/>
            <a:ahLst/>
            <a:cxnLst/>
            <a:rect l="l" t="t" r="r" b="b"/>
            <a:pathLst>
              <a:path w="8865825" h="4572004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2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3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4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5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6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7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8" name="Rectangle 93"/>
          <p:cNvSpPr/>
          <p:nvPr/>
        </p:nvSpPr>
        <p:spPr>
          <a:xfrm rot="2700000">
            <a:off x="7126799" y="-278554"/>
            <a:ext cx="13716" cy="5699824"/>
          </a:xfrm>
          <a:custGeom>
            <a:avLst/>
            <a:gdLst/>
            <a:ahLst/>
            <a:cxnLst/>
            <a:rect l="l" t="t" r="r" b="b"/>
            <a:pathLst>
              <a:path w="13716" h="5699824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9" name="Rectangle 95"/>
          <p:cNvSpPr/>
          <p:nvPr/>
        </p:nvSpPr>
        <p:spPr>
          <a:xfrm rot="2700000">
            <a:off x="7969986" y="1747381"/>
            <a:ext cx="13716" cy="3314931"/>
          </a:xfrm>
          <a:custGeom>
            <a:avLst/>
            <a:gdLst/>
            <a:ahLst/>
            <a:cxnLst/>
            <a:rect l="l" t="t" r="r" b="b"/>
            <a:pathLst>
              <a:path w="13716" h="3314931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0" name="Rectangle 96"/>
          <p:cNvSpPr/>
          <p:nvPr/>
        </p:nvSpPr>
        <p:spPr>
          <a:xfrm rot="2700000">
            <a:off x="8391577" y="2765192"/>
            <a:ext cx="13716" cy="2122490"/>
          </a:xfrm>
          <a:custGeom>
            <a:avLst/>
            <a:gdLst/>
            <a:ahLst/>
            <a:cxnLst/>
            <a:rect l="l" t="t" r="r" b="b"/>
            <a:pathLst>
              <a:path w="13716" h="2122490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1" name="Rectangle 97"/>
          <p:cNvSpPr/>
          <p:nvPr/>
        </p:nvSpPr>
        <p:spPr>
          <a:xfrm rot="2700000">
            <a:off x="8813172" y="3783010"/>
            <a:ext cx="13717" cy="930041"/>
          </a:xfrm>
          <a:custGeom>
            <a:avLst/>
            <a:gdLst/>
            <a:ahLst/>
            <a:cxnLst/>
            <a:rect l="l" t="t" r="r" b="b"/>
            <a:pathLst>
              <a:path w="13717" h="930041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2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3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4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5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6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7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8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9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0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1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2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3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4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5" name="Rectangle 376"/>
          <p:cNvSpPr/>
          <p:nvPr/>
        </p:nvSpPr>
        <p:spPr>
          <a:xfrm rot="18900000" flipV="1">
            <a:off x="6881278" y="-950966"/>
            <a:ext cx="13716" cy="6394268"/>
          </a:xfrm>
          <a:custGeom>
            <a:avLst/>
            <a:gdLst/>
            <a:ahLst/>
            <a:cxnLst/>
            <a:rect l="l" t="t" r="r" b="b"/>
            <a:pathLst>
              <a:path w="13716" h="6394268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6" name="Rectangle 377"/>
          <p:cNvSpPr/>
          <p:nvPr/>
        </p:nvSpPr>
        <p:spPr>
          <a:xfrm rot="18900000" flipV="1">
            <a:off x="7302869" y="-776336"/>
            <a:ext cx="13717" cy="5201823"/>
          </a:xfrm>
          <a:custGeom>
            <a:avLst/>
            <a:gdLst/>
            <a:ahLst/>
            <a:cxnLst/>
            <a:rect l="l" t="t" r="r" b="b"/>
            <a:pathLst>
              <a:path w="13717" h="5201823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7" name="Rectangle 378"/>
          <p:cNvSpPr/>
          <p:nvPr/>
        </p:nvSpPr>
        <p:spPr>
          <a:xfrm rot="18900000" flipV="1">
            <a:off x="7742935" y="-582310"/>
            <a:ext cx="13716" cy="4009378"/>
          </a:xfrm>
          <a:custGeom>
            <a:avLst/>
            <a:gdLst/>
            <a:ahLst/>
            <a:cxnLst/>
            <a:rect l="l" t="t" r="r" b="b"/>
            <a:pathLst>
              <a:path w="13716" h="4009378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8" name="Rectangle 138"/>
          <p:cNvSpPr/>
          <p:nvPr/>
        </p:nvSpPr>
        <p:spPr>
          <a:xfrm rot="18900000" flipV="1">
            <a:off x="8567649" y="-252451"/>
            <a:ext cx="13715" cy="1624488"/>
          </a:xfrm>
          <a:custGeom>
            <a:avLst/>
            <a:gdLst/>
            <a:ahLst/>
            <a:cxnLst/>
            <a:rect l="l" t="t" r="r" b="b"/>
            <a:pathLst>
              <a:path w="13715" h="1624488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9" name="Freeform 448"/>
          <p:cNvSpPr/>
          <p:nvPr/>
        </p:nvSpPr>
        <p:spPr>
          <a:xfrm rot="18900000" flipV="1">
            <a:off x="8989243" y="-77819"/>
            <a:ext cx="13715" cy="432040"/>
          </a:xfrm>
          <a:custGeom>
            <a:avLst/>
            <a:gdLst/>
            <a:ahLst/>
            <a:cxnLst/>
            <a:rect l="l" t="t" r="r" b="b"/>
            <a:pathLst>
              <a:path w="13715" h="432040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0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1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2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3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4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5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6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7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8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9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0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1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2" name="Teardrop 3"/>
          <p:cNvSpPr/>
          <p:nvPr/>
        </p:nvSpPr>
        <p:spPr>
          <a:xfrm rot="5400000" flipH="1" flipV="1">
            <a:off x="8812306" y="329061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3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4" name="Oval 463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5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6" name="Oval 465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7" name="Oval 466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8" name="Oval 467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9" name="Oval 468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0" name="Oval 469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1" name="Oval 470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2" name="Oval 471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3" name="Oval 472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4" name="Oval 473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5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6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7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8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9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0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1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2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3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4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6" name="Oval 485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7" name="Oval 486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8" name="Oval 487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9" name="Oval 488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0" name="Oval 489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1" name="Oval 490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2" name="Oval 491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3" name="Oval 492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4" name="Oval 493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5" name="Oval 494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6" name="Oval 495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6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7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8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9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0" name="Oval 883"/>
          <p:cNvSpPr/>
          <p:nvPr/>
        </p:nvSpPr>
        <p:spPr>
          <a:xfrm>
            <a:off x="2031413" y="-10245"/>
            <a:ext cx="6910072" cy="84875"/>
          </a:xfrm>
          <a:custGeom>
            <a:avLst/>
            <a:gdLst/>
            <a:ahLst/>
            <a:cxnLst/>
            <a:rect l="l" t="t" r="r" b="b"/>
            <a:pathLst>
              <a:path w="6910072" h="84875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3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4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5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6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7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8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9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0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1" name="Teardrop 3"/>
          <p:cNvSpPr/>
          <p:nvPr/>
        </p:nvSpPr>
        <p:spPr>
          <a:xfrm rot="5400000" flipH="1" flipV="1">
            <a:off x="8812306" y="117455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2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3" name="Oval 522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4" name="Oval 523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5" name="Oval 524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6" name="Oval 525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7" name="Oval 526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8" name="Oval 527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9" name="Oval 528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0" name="Oval 529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1" name="Oval 530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" name="Oval 531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Oval 543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Oval 544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Oval 545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Oval 546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Oval 547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Oval 548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Oval 549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Oval 550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Oval 551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Oval 552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Oval 553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Teardrop 3"/>
          <p:cNvSpPr/>
          <p:nvPr/>
        </p:nvSpPr>
        <p:spPr>
          <a:xfrm rot="5400000" flipH="1" flipV="1">
            <a:off x="8812306" y="2017156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Oval 566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Oval 567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Oval 568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Oval 569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Oval 570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Oval 571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Oval 572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Oval 573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Oval 574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Oval 575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Oval 587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Oval 588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Oval 589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Oval 590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592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8812306" y="286582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Oval 610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Oval 611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Oval 612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Oval 613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Oval 614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Oval 615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Oval 616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Oval 617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Oval 618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Oval 619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63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Oval 63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Oval 63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Oval 63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Oval 63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Oval 64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Oval 64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Teardrop 3"/>
          <p:cNvSpPr/>
          <p:nvPr/>
        </p:nvSpPr>
        <p:spPr>
          <a:xfrm rot="5400000" flipH="1" flipV="1">
            <a:off x="8812306" y="3710008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Oval 65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Oval 65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Oval 65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Oval 65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Oval 65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Oval 65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Oval 66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Oval 66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Oval 66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Oval 66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Oval 683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Oval 684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Oval 685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8991444" y="4419445"/>
            <a:ext cx="171406" cy="133705"/>
          </a:xfrm>
          <a:custGeom>
            <a:avLst/>
            <a:gdLst/>
            <a:ahLst/>
            <a:cxnLst/>
            <a:rect l="l" t="t" r="r" b="b"/>
            <a:pathLst>
              <a:path w="171406" h="133705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1651"/>
          <p:cNvSpPr/>
          <p:nvPr/>
        </p:nvSpPr>
        <p:spPr>
          <a:xfrm>
            <a:off x="812619" y="4561319"/>
            <a:ext cx="7660836" cy="10682"/>
          </a:xfrm>
          <a:custGeom>
            <a:avLst/>
            <a:gdLst/>
            <a:ahLst/>
            <a:cxnLst/>
            <a:rect l="l" t="t" r="r" b="b"/>
            <a:pathLst>
              <a:path w="7660836" h="10682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1" name="Oval 70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2" name="Oval 701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3" name="Oval 702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4" name="Oval 703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5" name="Oval 70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6" name="Oval 705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7" name="Oval 70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8" name="Oval 70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9" name="Oval 70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0" name="Oval 70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1" name="Oval 71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2" name="Oval 711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3" name="Oval 712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4" name="Oval 713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5" name="Oval 71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6" name="Oval 715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7" name="Oval 71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8" name="Oval 7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9" name="Oval 71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0" name="Oval 7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1" name="Oval 720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2" name="Oval 721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3" name="Oval 722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4" name="Oval 723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5" name="Oval 72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6" name="Oval 725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7" name="Oval 7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8" name="Oval 72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9" name="Oval 7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0" name="Oval 72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1" name="Oval 730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2" name="Oval 73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3" name="Oval 732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4" name="Oval 733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5" name="Oval 7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6" name="Oval 735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7" name="Oval 7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8" name="Oval 73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9" name="Oval 73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0" name="Oval 73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1" name="Oval 740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2" name="Oval 74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3" name="Oval 742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4" name="Oval 743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5" name="Oval 74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6" name="Oval 74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7" name="Oval 74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8" name="Oval 74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9" name="Oval 74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0" name="Oval 74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1" name="Oval 75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2" name="Oval 75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3" name="Oval 752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4" name="Oval 753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C398DBB-8ADF-44B7-ABC4-646C57C0B6D1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022" y="6470704"/>
            <a:ext cx="5407271" cy="26671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Dr. j. </a:t>
            </a:r>
            <a:r>
              <a:rPr lang="en-US" dirty="0" err="1"/>
              <a:t>florence</a:t>
            </a:r>
            <a:r>
              <a:rPr lang="en-US" dirty="0"/>
              <a:t> </a:t>
            </a:r>
            <a:r>
              <a:rPr lang="en-US" dirty="0" err="1"/>
              <a:t>gnana</a:t>
            </a:r>
            <a:r>
              <a:rPr lang="en-US" dirty="0"/>
              <a:t> Poovathy, asst. prof. </a:t>
            </a:r>
            <a:r>
              <a:rPr lang="en-US" cap="none" dirty="0"/>
              <a:t>(</a:t>
            </a:r>
            <a:r>
              <a:rPr lang="en-US" dirty="0"/>
              <a:t>Sr. gr </a:t>
            </a:r>
            <a:r>
              <a:rPr lang="en-US" dirty="0" err="1"/>
              <a:t>i</a:t>
            </a:r>
            <a:r>
              <a:rPr lang="en-US" dirty="0"/>
              <a:t>), sense, vit Chennai.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03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0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10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9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379"/>
          <p:cNvSpPr/>
          <p:nvPr/>
        </p:nvSpPr>
        <p:spPr>
          <a:xfrm rot="18900000" flipV="1">
            <a:off x="8146056" y="-427079"/>
            <a:ext cx="13716" cy="2816931"/>
          </a:xfrm>
          <a:custGeom>
            <a:avLst/>
            <a:gdLst/>
            <a:ahLst/>
            <a:cxnLst/>
            <a:rect l="l" t="t" r="r" b="b"/>
            <a:pathLst>
              <a:path w="13716" h="2816931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56"/>
          <p:cNvSpPr/>
          <p:nvPr/>
        </p:nvSpPr>
        <p:spPr>
          <a:xfrm>
            <a:off x="1" y="0"/>
            <a:ext cx="8865825" cy="4572004"/>
          </a:xfrm>
          <a:custGeom>
            <a:avLst/>
            <a:gdLst/>
            <a:ahLst/>
            <a:cxnLst/>
            <a:rect l="l" t="t" r="r" b="b"/>
            <a:pathLst>
              <a:path w="8865825" h="4572004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93"/>
          <p:cNvSpPr/>
          <p:nvPr/>
        </p:nvSpPr>
        <p:spPr>
          <a:xfrm rot="2700000">
            <a:off x="7126799" y="-278554"/>
            <a:ext cx="13716" cy="5699824"/>
          </a:xfrm>
          <a:custGeom>
            <a:avLst/>
            <a:gdLst/>
            <a:ahLst/>
            <a:cxnLst/>
            <a:rect l="l" t="t" r="r" b="b"/>
            <a:pathLst>
              <a:path w="13716" h="5699824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95"/>
          <p:cNvSpPr/>
          <p:nvPr/>
        </p:nvSpPr>
        <p:spPr>
          <a:xfrm rot="2700000">
            <a:off x="7969986" y="1747381"/>
            <a:ext cx="13716" cy="3314931"/>
          </a:xfrm>
          <a:custGeom>
            <a:avLst/>
            <a:gdLst/>
            <a:ahLst/>
            <a:cxnLst/>
            <a:rect l="l" t="t" r="r" b="b"/>
            <a:pathLst>
              <a:path w="13716" h="3314931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96"/>
          <p:cNvSpPr/>
          <p:nvPr/>
        </p:nvSpPr>
        <p:spPr>
          <a:xfrm rot="2700000">
            <a:off x="8391577" y="2765192"/>
            <a:ext cx="13716" cy="2122490"/>
          </a:xfrm>
          <a:custGeom>
            <a:avLst/>
            <a:gdLst/>
            <a:ahLst/>
            <a:cxnLst/>
            <a:rect l="l" t="t" r="r" b="b"/>
            <a:pathLst>
              <a:path w="13716" h="2122490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97"/>
          <p:cNvSpPr/>
          <p:nvPr/>
        </p:nvSpPr>
        <p:spPr>
          <a:xfrm rot="2700000">
            <a:off x="8813172" y="3783010"/>
            <a:ext cx="13717" cy="930041"/>
          </a:xfrm>
          <a:custGeom>
            <a:avLst/>
            <a:gdLst/>
            <a:ahLst/>
            <a:cxnLst/>
            <a:rect l="l" t="t" r="r" b="b"/>
            <a:pathLst>
              <a:path w="13717" h="930041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376"/>
          <p:cNvSpPr/>
          <p:nvPr/>
        </p:nvSpPr>
        <p:spPr>
          <a:xfrm rot="18900000" flipV="1">
            <a:off x="6881278" y="-950966"/>
            <a:ext cx="13716" cy="6394268"/>
          </a:xfrm>
          <a:custGeom>
            <a:avLst/>
            <a:gdLst/>
            <a:ahLst/>
            <a:cxnLst/>
            <a:rect l="l" t="t" r="r" b="b"/>
            <a:pathLst>
              <a:path w="13716" h="6394268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377"/>
          <p:cNvSpPr/>
          <p:nvPr/>
        </p:nvSpPr>
        <p:spPr>
          <a:xfrm rot="18900000" flipV="1">
            <a:off x="7302869" y="-776336"/>
            <a:ext cx="13717" cy="5201823"/>
          </a:xfrm>
          <a:custGeom>
            <a:avLst/>
            <a:gdLst/>
            <a:ahLst/>
            <a:cxnLst/>
            <a:rect l="l" t="t" r="r" b="b"/>
            <a:pathLst>
              <a:path w="13717" h="5201823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378"/>
          <p:cNvSpPr/>
          <p:nvPr/>
        </p:nvSpPr>
        <p:spPr>
          <a:xfrm rot="18900000" flipV="1">
            <a:off x="7742935" y="-582310"/>
            <a:ext cx="13716" cy="4009378"/>
          </a:xfrm>
          <a:custGeom>
            <a:avLst/>
            <a:gdLst/>
            <a:ahLst/>
            <a:cxnLst/>
            <a:rect l="l" t="t" r="r" b="b"/>
            <a:pathLst>
              <a:path w="13716" h="4009378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138"/>
          <p:cNvSpPr/>
          <p:nvPr/>
        </p:nvSpPr>
        <p:spPr>
          <a:xfrm rot="18900000" flipV="1">
            <a:off x="8567649" y="-252451"/>
            <a:ext cx="13715" cy="1624488"/>
          </a:xfrm>
          <a:custGeom>
            <a:avLst/>
            <a:gdLst/>
            <a:ahLst/>
            <a:cxnLst/>
            <a:rect l="l" t="t" r="r" b="b"/>
            <a:pathLst>
              <a:path w="13715" h="1624488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Freeform 48"/>
          <p:cNvSpPr/>
          <p:nvPr/>
        </p:nvSpPr>
        <p:spPr>
          <a:xfrm rot="18900000" flipV="1">
            <a:off x="8989243" y="-77819"/>
            <a:ext cx="13715" cy="432040"/>
          </a:xfrm>
          <a:custGeom>
            <a:avLst/>
            <a:gdLst/>
            <a:ahLst/>
            <a:cxnLst/>
            <a:rect l="l" t="t" r="r" b="b"/>
            <a:pathLst>
              <a:path w="13715" h="432040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Teardrop 3"/>
          <p:cNvSpPr/>
          <p:nvPr/>
        </p:nvSpPr>
        <p:spPr>
          <a:xfrm rot="5400000" flipH="1" flipV="1">
            <a:off x="8812306" y="329061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" name="Teardrop 3"/>
          <p:cNvSpPr/>
          <p:nvPr/>
        </p:nvSpPr>
        <p:spPr>
          <a:xfrm rot="5400000" flipH="1" flipV="1">
            <a:off x="8812306" y="117455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Teardrop 3"/>
          <p:cNvSpPr/>
          <p:nvPr/>
        </p:nvSpPr>
        <p:spPr>
          <a:xfrm rot="5400000" flipH="1" flipV="1">
            <a:off x="8812306" y="2017156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Teardrop 3"/>
          <p:cNvSpPr/>
          <p:nvPr/>
        </p:nvSpPr>
        <p:spPr>
          <a:xfrm rot="5400000" flipH="1" flipV="1">
            <a:off x="8812306" y="286582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" name="Teardrop 3"/>
          <p:cNvSpPr/>
          <p:nvPr/>
        </p:nvSpPr>
        <p:spPr>
          <a:xfrm rot="5400000" flipH="1" flipV="1">
            <a:off x="8812306" y="3710008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" name="Teardrop 3"/>
          <p:cNvSpPr/>
          <p:nvPr/>
        </p:nvSpPr>
        <p:spPr>
          <a:xfrm rot="5400000" flipH="1" flipV="1">
            <a:off x="8991444" y="4419445"/>
            <a:ext cx="171406" cy="133705"/>
          </a:xfrm>
          <a:custGeom>
            <a:avLst/>
            <a:gdLst/>
            <a:ahLst/>
            <a:cxnLst/>
            <a:rect l="l" t="t" r="r" b="b"/>
            <a:pathLst>
              <a:path w="171406" h="133705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" name="Oval 189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" name="Oval 191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Oval 192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Oval 193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" name="Oval 194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" name="Oval 195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" name="Oval 196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" name="Oval 197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" name="Oval 198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" name="Oval 199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" name="Oval 200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2" name="Oval 201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" name="Oval 202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" name="Oval 203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" name="Oval 204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" name="Oval 205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" name="Oval 206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" name="Oval 207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" name="Oval 208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" name="Oval 209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" name="Oval 210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" name="Oval 883"/>
          <p:cNvSpPr/>
          <p:nvPr/>
        </p:nvSpPr>
        <p:spPr>
          <a:xfrm>
            <a:off x="2031413" y="-10245"/>
            <a:ext cx="6910072" cy="84875"/>
          </a:xfrm>
          <a:custGeom>
            <a:avLst/>
            <a:gdLst/>
            <a:ahLst/>
            <a:cxnLst/>
            <a:rect l="l" t="t" r="r" b="b"/>
            <a:pathLst>
              <a:path w="6910072" h="84875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" name="Oval 214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" name="Oval 215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7" name="Oval 216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8" name="Oval 217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9" name="Oval 218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0" name="Oval 219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1" name="Oval 220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2" name="Oval 221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3" name="Oval 222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4" name="Oval 223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" name="Oval 224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6" name="Oval 225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7" name="Oval 226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8" name="Oval 227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9" name="Oval 228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0" name="Oval 229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1" name="Oval 230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2" name="Oval 231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3" name="Oval 232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4" name="Oval 233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5" name="Oval 234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6" name="Oval 235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7" name="Oval 236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" name="Oval 237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" name="Oval 238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" name="Oval 239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" name="Oval 240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" name="Oval 241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" name="Oval 242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4" name="Oval 243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5" name="Oval 244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6" name="Oval 245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7" name="Oval 246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8" name="Oval 247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9" name="Oval 248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0" name="Oval 249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1" name="Oval 250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2" name="Oval 251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3" name="Oval 252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4" name="Oval 253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5" name="Oval 254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6" name="Oval 255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7" name="Oval 256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8" name="Oval 257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9" name="Oval 258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0" name="Oval 259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1" name="Oval 260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2" name="Oval 261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3" name="Oval 262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4" name="Oval 263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5" name="Oval 264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6" name="Oval 265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7" name="Oval 266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8" name="Oval 267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9" name="Oval 268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0" name="Oval 269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1" name="Oval 270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2" name="Oval 271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3" name="Oval 272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4" name="Oval 273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5" name="Oval 274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6" name="Oval 275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7" name="Oval 276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8" name="Oval 277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9" name="Oval 278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0" name="Oval 279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1" name="Oval 280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2" name="Oval 281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3" name="Oval 282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4" name="Oval 283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5" name="Oval 284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6" name="Oval 285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7" name="Oval 286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8" name="Oval 287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9" name="Oval 288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0" name="Oval 289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1" name="Oval 290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2" name="Oval 291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3" name="Oval 292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4" name="Oval 293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5" name="Oval 294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6" name="Oval 295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7" name="Oval 296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8" name="Oval 297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9" name="Oval 1651"/>
          <p:cNvSpPr/>
          <p:nvPr/>
        </p:nvSpPr>
        <p:spPr>
          <a:xfrm>
            <a:off x="812619" y="4561319"/>
            <a:ext cx="7660836" cy="10682"/>
          </a:xfrm>
          <a:custGeom>
            <a:avLst/>
            <a:gdLst/>
            <a:ahLst/>
            <a:cxnLst/>
            <a:rect l="l" t="t" r="r" b="b"/>
            <a:pathLst>
              <a:path w="7660836" h="10682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0" name="Oval 29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1" name="Oval 30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2" name="Oval 301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3" name="Oval 302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4" name="Oval 303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5" name="Oval 30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6" name="Oval 305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7" name="Oval 30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8" name="Oval 30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9" name="Oval 30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0" name="Oval 30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1" name="Oval 31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2" name="Oval 311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3" name="Oval 312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4" name="Oval 313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5" name="Oval 31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6" name="Oval 315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7" name="Oval 31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8" name="Oval 3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9" name="Oval 31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0" name="Oval 3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1" name="Oval 320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2" name="Oval 321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3" name="Oval 322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4" name="Oval 323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5" name="Oval 32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6" name="Oval 325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7" name="Oval 3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8" name="Oval 32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9" name="Oval 3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0" name="Oval 32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1" name="Oval 330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2" name="Oval 33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3" name="Oval 332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4" name="Oval 333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5" name="Oval 3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6" name="Oval 335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7" name="Oval 3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8" name="Oval 33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9" name="Oval 33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0" name="Oval 33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1" name="Oval 340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2" name="Oval 34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3" name="Oval 342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4" name="Oval 343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5" name="Oval 34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6" name="Oval 34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7" name="Oval 34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8" name="Oval 34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9" name="Oval 34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0" name="Oval 34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1" name="Oval 35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2" name="Oval 35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3" name="Oval 352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4" name="Oval 353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11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7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9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2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27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C398DBB-8ADF-44B7-ABC4-646C57C0B6D1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40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in-diagram-8086-microprocessor/" TargetMode="External"/><Relationship Id="rId2" Type="http://schemas.openxmlformats.org/officeDocument/2006/relationships/hyperlink" Target="https://www.tutorialspoint.com/microprocessor/microprocessor_8086_pin_configuration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E0F11F-ED26-409D-BF03-62DA29CFA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1 – introduction to 8086</a:t>
            </a:r>
          </a:p>
        </p:txBody>
      </p:sp>
    </p:spTree>
    <p:extLst>
      <p:ext uri="{BB962C8B-B14F-4D97-AF65-F5344CB8AC3E}">
        <p14:creationId xmlns:p14="http://schemas.microsoft.com/office/powerpoint/2010/main" val="972079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4EADF0-111E-4C55-94AD-AE2D8105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09F062-C08E-439B-B850-3FA9B4949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Available at pin 18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Interrupt request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last clock cycle of every instruction is checked in order to determine whether that instruction is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an interrupt or not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357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5B1AAC-36DA-4A07-82EC-951423C73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73" y="284656"/>
            <a:ext cx="7290054" cy="52796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999CDB-F864-4A3D-8572-E1A2B889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973" y="1146313"/>
            <a:ext cx="7290054" cy="208721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 Maskable Interrupt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Available at pin 17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Edge triggered interrupt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92D4984E-D135-40FE-8565-2C7D21F737E8}"/>
              </a:ext>
            </a:extLst>
          </p:cNvPr>
          <p:cNvSpPr txBox="1">
            <a:spLocks/>
          </p:cNvSpPr>
          <p:nvPr/>
        </p:nvSpPr>
        <p:spPr>
          <a:xfrm>
            <a:off x="926973" y="3269973"/>
            <a:ext cx="7290054" cy="527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AE22C09-F51A-425E-AA14-A6952440CF81}"/>
              </a:ext>
            </a:extLst>
          </p:cNvPr>
          <p:cNvSpPr txBox="1">
            <a:spLocks/>
          </p:cNvSpPr>
          <p:nvPr/>
        </p:nvSpPr>
        <p:spPr>
          <a:xfrm>
            <a:off x="926973" y="4131630"/>
            <a:ext cx="7290054" cy="2087217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wait state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Available at pin 23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this signal is high, the processor must wait for the IDLE state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Else, the execution is continued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723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24BFAF-BDD1-403A-8A22-2CC43521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19FDFB-2910-455F-914B-4C322C27C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an interrupt acknowledgement signal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Available at pin 33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an interrupt is received by the microprocessor, it acknowledges the reception using this pin</a:t>
            </a:r>
          </a:p>
        </p:txBody>
      </p:sp>
    </p:spTree>
    <p:extLst>
      <p:ext uri="{BB962C8B-B14F-4D97-AF65-F5344CB8AC3E}">
        <p14:creationId xmlns:p14="http://schemas.microsoft.com/office/powerpoint/2010/main" val="386484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979C96-C6B5-4A7F-A4E9-8F76AF6D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352918-345E-401B-94E3-A8F95D02E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Enable Latch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Available at pin 25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Whenever the processor initiates an operation, a positive pulse is generated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indicates that there is a valid address available in the address/data bus</a:t>
            </a:r>
          </a:p>
        </p:txBody>
      </p:sp>
    </p:spTree>
    <p:extLst>
      <p:ext uri="{BB962C8B-B14F-4D97-AF65-F5344CB8AC3E}">
        <p14:creationId xmlns:p14="http://schemas.microsoft.com/office/powerpoint/2010/main" val="223291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AFC4F3-3D1E-4CF1-BCAE-EB2EE4EC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DT/R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3A73B2-9C8E-4B4F-9E9C-549140F9B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Transmit/Receive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Available at pin 27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Decides the direction in which the data transfer occurs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high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Data is transmitted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When low   Data is received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57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64B234-C408-4421-9FF6-8DE43D2E1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73" y="4240"/>
            <a:ext cx="7290054" cy="96072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9735A4-C7B5-405A-884A-CA3E68B8A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973" y="964963"/>
            <a:ext cx="7290054" cy="25775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signal differentiates between memory and I/O operations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Available at pin 28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I/O operations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Low   Memory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2D799A3-A310-44FF-A5F2-1F78A35CCF63}"/>
              </a:ext>
            </a:extLst>
          </p:cNvPr>
          <p:cNvSpPr txBox="1">
            <a:spLocks/>
          </p:cNvSpPr>
          <p:nvPr/>
        </p:nvSpPr>
        <p:spPr>
          <a:xfrm>
            <a:off x="926973" y="3489503"/>
            <a:ext cx="7290054" cy="960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1F308105-11F5-445C-A2D9-8F780A6B8E78}"/>
              </a:ext>
            </a:extLst>
          </p:cNvPr>
          <p:cNvSpPr txBox="1">
            <a:spLocks/>
          </p:cNvSpPr>
          <p:nvPr/>
        </p:nvSpPr>
        <p:spPr>
          <a:xfrm>
            <a:off x="926973" y="4280452"/>
            <a:ext cx="7290054" cy="257754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Write signal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Available at pin 29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write data into the memory or output devices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Depends upon the status of MI/O signal</a:t>
            </a:r>
          </a:p>
        </p:txBody>
      </p:sp>
    </p:spTree>
    <p:extLst>
      <p:ext uri="{BB962C8B-B14F-4D97-AF65-F5344CB8AC3E}">
        <p14:creationId xmlns:p14="http://schemas.microsoft.com/office/powerpoint/2010/main" val="1622640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512C21-F30B-4261-89C9-0EDC7685F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86433"/>
            <a:ext cx="7290054" cy="68699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HLDA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F778CD-19AF-4CE1-AD0A-EBAF56C4C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973" y="1199321"/>
            <a:ext cx="7290054" cy="18619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 Acknowledgement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Available at pin 30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Acknowledges the HOLD signal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C7F0249A-AF79-44EF-800B-0ACD7FB5576A}"/>
              </a:ext>
            </a:extLst>
          </p:cNvPr>
          <p:cNvSpPr txBox="1">
            <a:spLocks/>
          </p:cNvSpPr>
          <p:nvPr/>
        </p:nvSpPr>
        <p:spPr>
          <a:xfrm>
            <a:off x="768096" y="3061251"/>
            <a:ext cx="7290054" cy="686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B2B9B45-A6FC-461A-9942-9B896DFC04A4}"/>
              </a:ext>
            </a:extLst>
          </p:cNvPr>
          <p:cNvSpPr txBox="1">
            <a:spLocks/>
          </p:cNvSpPr>
          <p:nvPr/>
        </p:nvSpPr>
        <p:spPr>
          <a:xfrm>
            <a:off x="926973" y="3874139"/>
            <a:ext cx="7290054" cy="186193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Available at pin 31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Informs the processor that peripheral devices are requesting the usage of address/data buses</a:t>
            </a:r>
          </a:p>
        </p:txBody>
      </p:sp>
    </p:spTree>
    <p:extLst>
      <p:ext uri="{BB962C8B-B14F-4D97-AF65-F5344CB8AC3E}">
        <p14:creationId xmlns:p14="http://schemas.microsoft.com/office/powerpoint/2010/main" val="4148331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8D3643-F597-42E9-AC2B-AA3C8CB4C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218396"/>
            <a:ext cx="7290054" cy="6604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QS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F681CE-3B51-4B15-AD6D-A1F2B4F93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013791"/>
            <a:ext cx="7290054" cy="15173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 signals – provides status of instruction queue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Available at pins 24 and 25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82ECC42D-86C0-4A9F-AC21-E796B4CD4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114783"/>
              </p:ext>
            </p:extLst>
          </p:nvPr>
        </p:nvGraphicFramePr>
        <p:xfrm>
          <a:off x="926973" y="3239052"/>
          <a:ext cx="7290053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139">
                  <a:extLst>
                    <a:ext uri="{9D8B030D-6E8A-4147-A177-3AD203B41FA5}">
                      <a16:colId xmlns:a16="http://schemas.microsoft.com/office/drawing/2014/main" xmlns="" val="1053166190"/>
                    </a:ext>
                  </a:extLst>
                </a:gridCol>
                <a:gridCol w="1172748">
                  <a:extLst>
                    <a:ext uri="{9D8B030D-6E8A-4147-A177-3AD203B41FA5}">
                      <a16:colId xmlns:a16="http://schemas.microsoft.com/office/drawing/2014/main" xmlns="" val="1455202984"/>
                    </a:ext>
                  </a:extLst>
                </a:gridCol>
                <a:gridCol w="4881166">
                  <a:extLst>
                    <a:ext uri="{9D8B030D-6E8A-4147-A177-3AD203B41FA5}">
                      <a16:colId xmlns:a16="http://schemas.microsoft.com/office/drawing/2014/main" xmlns="" val="1915595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QS</a:t>
                      </a:r>
                      <a:r>
                        <a:rPr lang="en-US" sz="25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QS</a:t>
                      </a:r>
                      <a:r>
                        <a:rPr lang="en-US" sz="25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006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9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byte of opcode from the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887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Empty the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65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Subsequent byte from the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9585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552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2A4EEC-0373-4CF2-A5DF-A57A6CEF3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71296"/>
            <a:ext cx="7290054" cy="62073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F975DF-F23C-4BF3-9A25-E5F156CE3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686728"/>
            <a:ext cx="7290054" cy="238777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 signals that provide the status of the operation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by bus controller 8288 to generate control signals and memory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related signals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I/O control signals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Available at pins 26, 27 and 28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56FF7AFC-74F9-413D-A32E-A5E45DF01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0950"/>
              </p:ext>
            </p:extLst>
          </p:nvPr>
        </p:nvGraphicFramePr>
        <p:xfrm>
          <a:off x="1365123" y="3074505"/>
          <a:ext cx="6096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122">
                  <a:extLst>
                    <a:ext uri="{9D8B030D-6E8A-4147-A177-3AD203B41FA5}">
                      <a16:colId xmlns:a16="http://schemas.microsoft.com/office/drawing/2014/main" xmlns="" val="3891386527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xmlns="" val="2986042569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xmlns="" val="2760902767"/>
                    </a:ext>
                  </a:extLst>
                </a:gridCol>
                <a:gridCol w="3869635">
                  <a:extLst>
                    <a:ext uri="{9D8B030D-6E8A-4147-A177-3AD203B41FA5}">
                      <a16:colId xmlns:a16="http://schemas.microsoft.com/office/drawing/2014/main" xmlns="" val="902336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861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Interrupt Acknowledgement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316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I/O 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667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I/O Write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0224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85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Opcode fetch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5177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Memory 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863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Memory write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400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Passive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7124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843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0CA5C0-3952-4343-9F62-79BF34F0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10DBDD-EA40-4A82-AF0F-DA4A54E4E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Locks the CPU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Indicates the other processors not to ask for the bus from CPU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Activated by LOCK prefix in a program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Available at pin 29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84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F9B0EC-9C78-4F7D-ACBC-58EAFC42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670C90-75B0-4389-817B-5D5AF88BD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8086 was the first microprocessor to be manufactured using 40 pin Dual inline Packing (DIP)</a:t>
            </a:r>
          </a:p>
          <a:p>
            <a:r>
              <a:rPr lang="en-US" dirty="0"/>
              <a:t>8086 is 16 bit microprocessor</a:t>
            </a:r>
          </a:p>
          <a:p>
            <a:r>
              <a:rPr lang="en-US" dirty="0"/>
              <a:t>Uses 5V DC supply for its operation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459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D943FE-BD08-4898-B05A-C3B1C54B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RQ/GT</a:t>
            </a:r>
            <a:r>
              <a:rPr lang="en-US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RQ/GT</a:t>
            </a:r>
            <a:r>
              <a:rPr lang="en-US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E1B5F8-1EC9-49F5-AD93-D23EA9C1D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and grant signal to release the system bus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Once this signal is received, the CPU sends acknowledgement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RQ/GT</a:t>
            </a:r>
            <a:r>
              <a:rPr lang="en-US" sz="280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higher priority than </a:t>
            </a: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RQ/GT</a:t>
            </a:r>
            <a:r>
              <a:rPr lang="en-US" sz="280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115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F0A6E0-3BF6-4A0A-9C04-45350F00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1E7F35-8394-4AFD-907E-7FB42595C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https://www.tutorialspoint.com/microprocessor/microprocessor_8086_pin_configuration.htm</a:t>
            </a:r>
            <a:endParaRPr lang="en-US" dirty="0"/>
          </a:p>
          <a:p>
            <a:r>
              <a:rPr lang="en-US" dirty="0">
                <a:hlinkClick r:id="rId3"/>
              </a:rPr>
              <a:t>https://www.geeksforgeeks.org/pin-diagram-8086-microprocessor/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1380C5-423C-4BD9-B869-94F1BD9A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 diagram</a:t>
            </a:r>
          </a:p>
        </p:txBody>
      </p:sp>
      <p:pic>
        <p:nvPicPr>
          <p:cNvPr id="1026" name="Picture 2" descr="Pin diagram of 8086 Microprocessor">
            <a:extLst>
              <a:ext uri="{FF2B5EF4-FFF2-40B4-BE49-F238E27FC236}">
                <a16:creationId xmlns:a16="http://schemas.microsoft.com/office/drawing/2014/main" xmlns="" id="{C5824A33-6903-4D60-AFD2-AA7F4E4B9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189259"/>
            <a:ext cx="4486275" cy="626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25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CBF854-FC44-4540-81E6-7401A5CE3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29" y="463826"/>
            <a:ext cx="7290054" cy="9432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E18461-56D2-4F73-87AB-E5F9F98A8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391" y="1407117"/>
            <a:ext cx="7290054" cy="13228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5V DC power supply at VCC pin 40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Ground at VSS pin 1 and 20 for operations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564BC431-BF64-44B7-94A3-11BA3F0C6E94}"/>
              </a:ext>
            </a:extLst>
          </p:cNvPr>
          <p:cNvSpPr txBox="1">
            <a:spLocks/>
          </p:cNvSpPr>
          <p:nvPr/>
        </p:nvSpPr>
        <p:spPr>
          <a:xfrm>
            <a:off x="1271529" y="2498034"/>
            <a:ext cx="7290054" cy="943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signal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FDC6601-3466-4CDD-AD52-08B2D27A6AC5}"/>
              </a:ext>
            </a:extLst>
          </p:cNvPr>
          <p:cNvSpPr txBox="1">
            <a:spLocks/>
          </p:cNvSpPr>
          <p:nvPr/>
        </p:nvSpPr>
        <p:spPr>
          <a:xfrm>
            <a:off x="1046391" y="3441324"/>
            <a:ext cx="7290054" cy="269443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provided through pin 19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provides timing to the processor to perform its operations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Frequency is different for different versions namely, 5MHz, 8MHz, 10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MHz.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28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93FB0E-E141-483E-951E-843A31E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Address/data buses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51CB19-7CA8-4929-BDB1-D87E27FDF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AD0 – AD15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Address/Data buses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AD0 – AD7     Carries low order byte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AD8 – AD15  High order byte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During first clock cycle the bus carries 16 bit address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Later it carries 16 bit data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77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E1794-C11E-41CD-8908-CAB36030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ADDRESS/STATUS BUSES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881AC4-D2E5-420E-A30D-E5DFE7E2F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A16 – A19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4 address buses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S3 – S6       4 status buses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During first clock cycle the bus carries 4 bit address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Later it carries 4 bit data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62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69CBD5-67C6-4BDD-80EF-3ACF657F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S7/BHE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99E01F-DA9B-4041-B8D1-35E14795A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BHE stands for Bus High Enable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at pin 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indicate the usage of data bus D8 – D15 for transfer of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During first cycle, the signal is low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Later it is very active</a:t>
            </a:r>
          </a:p>
        </p:txBody>
      </p:sp>
    </p:spTree>
    <p:extLst>
      <p:ext uri="{BB962C8B-B14F-4D97-AF65-F5344CB8AC3E}">
        <p14:creationId xmlns:p14="http://schemas.microsoft.com/office/powerpoint/2010/main" val="3621549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5870A1-B282-4C11-A7A3-04C3338CF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04800"/>
            <a:ext cx="7290054" cy="80838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657CCA-11F6-4F9C-8D2D-36DAC5AB7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265583"/>
            <a:ext cx="7290054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Available at pin 32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read signals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09FD39B6-385D-4493-9888-7704445A2B9E}"/>
              </a:ext>
            </a:extLst>
          </p:cNvPr>
          <p:cNvSpPr txBox="1">
            <a:spLocks/>
          </p:cNvSpPr>
          <p:nvPr/>
        </p:nvSpPr>
        <p:spPr>
          <a:xfrm>
            <a:off x="768096" y="2468880"/>
            <a:ext cx="7290054" cy="808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17A29B9-8C9A-44A5-B4FF-F5CCEB1504E8}"/>
              </a:ext>
            </a:extLst>
          </p:cNvPr>
          <p:cNvSpPr txBox="1">
            <a:spLocks/>
          </p:cNvSpPr>
          <p:nvPr/>
        </p:nvSpPr>
        <p:spPr>
          <a:xfrm>
            <a:off x="768096" y="3277263"/>
            <a:ext cx="729005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Available at pin 22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an acknowledgement signal from I/O devices that the data has been transferred.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Active high signal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Indicates that the device is ready to transfer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Low  Wait state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333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FC473E-F6B8-4C92-953B-43804592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F1A629-3A08-4971-9BAC-71EDBD54F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Available at pin 21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restart the execution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Makes the processor to immediately terminate its present task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Active high for first 4 clock cycles to reset the microprocessor</a:t>
            </a:r>
          </a:p>
        </p:txBody>
      </p:sp>
    </p:spTree>
    <p:extLst>
      <p:ext uri="{BB962C8B-B14F-4D97-AF65-F5344CB8AC3E}">
        <p14:creationId xmlns:p14="http://schemas.microsoft.com/office/powerpoint/2010/main" val="3203300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FE7ECD25-A351-4FAE-A1AB-92FCC9172438}" vid="{2F00EA29-F9A6-4B11-82D8-E8DE3C791F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Dr. Florence</Template>
  <TotalTime>182</TotalTime>
  <Words>766</Words>
  <Application>Microsoft Office PowerPoint</Application>
  <PresentationFormat>On-screen Show (4:3)</PresentationFormat>
  <Paragraphs>159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Integral</vt:lpstr>
      <vt:lpstr>Module 1 – introduction to 8086</vt:lpstr>
      <vt:lpstr>Introduction</vt:lpstr>
      <vt:lpstr>Pin diagram</vt:lpstr>
      <vt:lpstr>Power supply</vt:lpstr>
      <vt:lpstr>Address/data buses</vt:lpstr>
      <vt:lpstr>ADDRESS/STATUS BUSES</vt:lpstr>
      <vt:lpstr>S7/BHE</vt:lpstr>
      <vt:lpstr>read</vt:lpstr>
      <vt:lpstr>reset</vt:lpstr>
      <vt:lpstr>INTR</vt:lpstr>
      <vt:lpstr>NMI</vt:lpstr>
      <vt:lpstr>INTA</vt:lpstr>
      <vt:lpstr>ALE</vt:lpstr>
      <vt:lpstr>DT/R</vt:lpstr>
      <vt:lpstr>MI/O</vt:lpstr>
      <vt:lpstr>HLDA</vt:lpstr>
      <vt:lpstr>QS1 and QS0</vt:lpstr>
      <vt:lpstr>S0, s1, s2</vt:lpstr>
      <vt:lpstr>lock</vt:lpstr>
      <vt:lpstr>RQ/GT1 and RQ/GT0</vt:lpstr>
      <vt:lpstr>Weblinks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Florence Gnana Poovathy J</dc:creator>
  <cp:lastModifiedBy>Admin</cp:lastModifiedBy>
  <cp:revision>65</cp:revision>
  <dcterms:created xsi:type="dcterms:W3CDTF">2020-07-15T17:41:52Z</dcterms:created>
  <dcterms:modified xsi:type="dcterms:W3CDTF">2021-01-26T06:03:44Z</dcterms:modified>
</cp:coreProperties>
</file>