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7" r:id="rId2"/>
    <p:sldId id="264" r:id="rId3"/>
    <p:sldId id="259" r:id="rId4"/>
    <p:sldId id="265" r:id="rId5"/>
    <p:sldId id="260" r:id="rId6"/>
    <p:sldId id="261" r:id="rId7"/>
    <p:sldId id="273" r:id="rId8"/>
    <p:sldId id="266" r:id="rId9"/>
    <p:sldId id="267" r:id="rId10"/>
    <p:sldId id="274" r:id="rId11"/>
    <p:sldId id="268" r:id="rId12"/>
    <p:sldId id="269" r:id="rId13"/>
    <p:sldId id="270" r:id="rId14"/>
    <p:sldId id="271" r:id="rId15"/>
    <p:sldId id="272" r:id="rId16"/>
    <p:sldId id="25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122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6C3A2-1A91-4286-BA73-FB77C8338AC3}" type="datetimeFigureOut">
              <a:rPr lang="en-US" smtClean="0"/>
              <a:t>2/18/2021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68C08-65B9-4222-8E31-9DEDAD3D932F}" type="slidenum">
              <a:rPr lang="en-US" smtClean="0"/>
              <a:t>‹#›</a:t>
            </a:fld>
            <a:endParaRPr lang="en-US"/>
          </a:p>
        </p:txBody>
      </p:sp>
    </p:spTree>
    <p:extLst>
      <p:ext uri="{BB962C8B-B14F-4D97-AF65-F5344CB8AC3E}">
        <p14:creationId xmlns:p14="http://schemas.microsoft.com/office/powerpoint/2010/main" val="1257863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6A4C88-11AD-4D0A-A66A-8447013B3F02}" type="datetime1">
              <a:rPr lang="en-US" smtClean="0"/>
              <a:t>2/18/2021</a:t>
            </a:fld>
            <a:endParaRPr lang="en-US"/>
          </a:p>
        </p:txBody>
      </p:sp>
      <p:sp>
        <p:nvSpPr>
          <p:cNvPr id="5" name="Footer Placeholder 4"/>
          <p:cNvSpPr>
            <a:spLocks noGrp="1"/>
          </p:cNvSpPr>
          <p:nvPr>
            <p:ph type="ftr" sz="quarter" idx="11"/>
          </p:nvPr>
        </p:nvSpPr>
        <p:spPr/>
        <p:txBody>
          <a:bodyPr/>
          <a:lstStyle/>
          <a:p>
            <a:r>
              <a:rPr lang="en-US"/>
              <a:t>Dr. J. FLorence Gnana Poovathy, (Assistant Professor Senior Grade 1), SENSE, VIT Chennai</a:t>
            </a:r>
          </a:p>
        </p:txBody>
      </p:sp>
      <p:sp>
        <p:nvSpPr>
          <p:cNvPr id="6" name="Slide Number Placeholder 5"/>
          <p:cNvSpPr>
            <a:spLocks noGrp="1"/>
          </p:cNvSpPr>
          <p:nvPr>
            <p:ph type="sldNum" sz="quarter" idx="12"/>
          </p:nvPr>
        </p:nvSpPr>
        <p:spPr/>
        <p:txBody>
          <a:bodyPr/>
          <a:lstStyle/>
          <a:p>
            <a:fld id="{18050AFA-66CA-4F6C-BB65-5BCEE8D1C898}" type="slidenum">
              <a:rPr lang="en-US" smtClean="0"/>
              <a:t>‹#›</a:t>
            </a:fld>
            <a:endParaRPr lang="en-US"/>
          </a:p>
        </p:txBody>
      </p:sp>
    </p:spTree>
    <p:extLst>
      <p:ext uri="{BB962C8B-B14F-4D97-AF65-F5344CB8AC3E}">
        <p14:creationId xmlns:p14="http://schemas.microsoft.com/office/powerpoint/2010/main" val="99000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4227A-24C0-4D4D-A6B4-0E2BED2312FA}" type="datetime1">
              <a:rPr lang="en-US" smtClean="0"/>
              <a:t>2/18/2021</a:t>
            </a:fld>
            <a:endParaRPr lang="en-US"/>
          </a:p>
        </p:txBody>
      </p:sp>
      <p:sp>
        <p:nvSpPr>
          <p:cNvPr id="5" name="Footer Placeholder 4"/>
          <p:cNvSpPr>
            <a:spLocks noGrp="1"/>
          </p:cNvSpPr>
          <p:nvPr>
            <p:ph type="ftr" sz="quarter" idx="11"/>
          </p:nvPr>
        </p:nvSpPr>
        <p:spPr/>
        <p:txBody>
          <a:bodyPr/>
          <a:lstStyle/>
          <a:p>
            <a:r>
              <a:rPr lang="en-US"/>
              <a:t>Dr. J. FLorence Gnana Poovathy, (Assistant Professor Senior Grade 1), SENSE, VIT Chennai</a:t>
            </a:r>
          </a:p>
        </p:txBody>
      </p:sp>
      <p:sp>
        <p:nvSpPr>
          <p:cNvPr id="6" name="Slide Number Placeholder 5"/>
          <p:cNvSpPr>
            <a:spLocks noGrp="1"/>
          </p:cNvSpPr>
          <p:nvPr>
            <p:ph type="sldNum" sz="quarter" idx="12"/>
          </p:nvPr>
        </p:nvSpPr>
        <p:spPr/>
        <p:txBody>
          <a:bodyPr/>
          <a:lstStyle/>
          <a:p>
            <a:fld id="{18050AFA-66CA-4F6C-BB65-5BCEE8D1C898}" type="slidenum">
              <a:rPr lang="en-US" smtClean="0"/>
              <a:t>‹#›</a:t>
            </a:fld>
            <a:endParaRPr lang="en-US"/>
          </a:p>
        </p:txBody>
      </p:sp>
    </p:spTree>
    <p:extLst>
      <p:ext uri="{BB962C8B-B14F-4D97-AF65-F5344CB8AC3E}">
        <p14:creationId xmlns:p14="http://schemas.microsoft.com/office/powerpoint/2010/main" val="1758750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D0AC64-867A-410D-8B1F-4364775511E8}" type="datetime1">
              <a:rPr lang="en-US" smtClean="0"/>
              <a:t>2/18/2021</a:t>
            </a:fld>
            <a:endParaRPr lang="en-US"/>
          </a:p>
        </p:txBody>
      </p:sp>
      <p:sp>
        <p:nvSpPr>
          <p:cNvPr id="5" name="Footer Placeholder 4"/>
          <p:cNvSpPr>
            <a:spLocks noGrp="1"/>
          </p:cNvSpPr>
          <p:nvPr>
            <p:ph type="ftr" sz="quarter" idx="11"/>
          </p:nvPr>
        </p:nvSpPr>
        <p:spPr/>
        <p:txBody>
          <a:bodyPr/>
          <a:lstStyle/>
          <a:p>
            <a:r>
              <a:rPr lang="en-US"/>
              <a:t>Dr. J. FLorence Gnana Poovathy, (Assistant Professor Senior Grade 1), SENSE, VIT Chennai</a:t>
            </a:r>
          </a:p>
        </p:txBody>
      </p:sp>
      <p:sp>
        <p:nvSpPr>
          <p:cNvPr id="6" name="Slide Number Placeholder 5"/>
          <p:cNvSpPr>
            <a:spLocks noGrp="1"/>
          </p:cNvSpPr>
          <p:nvPr>
            <p:ph type="sldNum" sz="quarter" idx="12"/>
          </p:nvPr>
        </p:nvSpPr>
        <p:spPr/>
        <p:txBody>
          <a:bodyPr/>
          <a:lstStyle/>
          <a:p>
            <a:fld id="{18050AFA-66CA-4F6C-BB65-5BCEE8D1C898}" type="slidenum">
              <a:rPr lang="en-US" smtClean="0"/>
              <a:t>‹#›</a:t>
            </a:fld>
            <a:endParaRPr lang="en-US"/>
          </a:p>
        </p:txBody>
      </p:sp>
    </p:spTree>
    <p:extLst>
      <p:ext uri="{BB962C8B-B14F-4D97-AF65-F5344CB8AC3E}">
        <p14:creationId xmlns:p14="http://schemas.microsoft.com/office/powerpoint/2010/main" val="348603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B72595-C237-4535-8FA0-48F5D9AC5941}" type="datetime1">
              <a:rPr lang="en-US" smtClean="0"/>
              <a:t>2/18/2021</a:t>
            </a:fld>
            <a:endParaRPr lang="en-US"/>
          </a:p>
        </p:txBody>
      </p:sp>
      <p:sp>
        <p:nvSpPr>
          <p:cNvPr id="5" name="Footer Placeholder 4"/>
          <p:cNvSpPr>
            <a:spLocks noGrp="1"/>
          </p:cNvSpPr>
          <p:nvPr>
            <p:ph type="ftr" sz="quarter" idx="11"/>
          </p:nvPr>
        </p:nvSpPr>
        <p:spPr/>
        <p:txBody>
          <a:bodyPr/>
          <a:lstStyle/>
          <a:p>
            <a:r>
              <a:rPr lang="en-US"/>
              <a:t>Dr. J. FLorence Gnana Poovathy, (Assistant Professor Senior Grade 1), SENSE, VIT Chennai</a:t>
            </a:r>
          </a:p>
        </p:txBody>
      </p:sp>
      <p:sp>
        <p:nvSpPr>
          <p:cNvPr id="6" name="Slide Number Placeholder 5"/>
          <p:cNvSpPr>
            <a:spLocks noGrp="1"/>
          </p:cNvSpPr>
          <p:nvPr>
            <p:ph type="sldNum" sz="quarter" idx="12"/>
          </p:nvPr>
        </p:nvSpPr>
        <p:spPr/>
        <p:txBody>
          <a:bodyPr/>
          <a:lstStyle/>
          <a:p>
            <a:fld id="{18050AFA-66CA-4F6C-BB65-5BCEE8D1C898}" type="slidenum">
              <a:rPr lang="en-US" smtClean="0"/>
              <a:t>‹#›</a:t>
            </a:fld>
            <a:endParaRPr lang="en-US"/>
          </a:p>
        </p:txBody>
      </p:sp>
    </p:spTree>
    <p:extLst>
      <p:ext uri="{BB962C8B-B14F-4D97-AF65-F5344CB8AC3E}">
        <p14:creationId xmlns:p14="http://schemas.microsoft.com/office/powerpoint/2010/main" val="420976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32C2E5-A0FC-44B9-806F-94D32E3E78B3}" type="datetime1">
              <a:rPr lang="en-US" smtClean="0"/>
              <a:t>2/18/2021</a:t>
            </a:fld>
            <a:endParaRPr lang="en-US"/>
          </a:p>
        </p:txBody>
      </p:sp>
      <p:sp>
        <p:nvSpPr>
          <p:cNvPr id="5" name="Footer Placeholder 4"/>
          <p:cNvSpPr>
            <a:spLocks noGrp="1"/>
          </p:cNvSpPr>
          <p:nvPr>
            <p:ph type="ftr" sz="quarter" idx="11"/>
          </p:nvPr>
        </p:nvSpPr>
        <p:spPr/>
        <p:txBody>
          <a:bodyPr/>
          <a:lstStyle/>
          <a:p>
            <a:r>
              <a:rPr lang="en-US"/>
              <a:t>Dr. J. FLorence Gnana Poovathy, (Assistant Professor Senior Grade 1), SENSE, VIT Chennai</a:t>
            </a:r>
          </a:p>
        </p:txBody>
      </p:sp>
      <p:sp>
        <p:nvSpPr>
          <p:cNvPr id="6" name="Slide Number Placeholder 5"/>
          <p:cNvSpPr>
            <a:spLocks noGrp="1"/>
          </p:cNvSpPr>
          <p:nvPr>
            <p:ph type="sldNum" sz="quarter" idx="12"/>
          </p:nvPr>
        </p:nvSpPr>
        <p:spPr/>
        <p:txBody>
          <a:bodyPr/>
          <a:lstStyle/>
          <a:p>
            <a:fld id="{18050AFA-66CA-4F6C-BB65-5BCEE8D1C898}" type="slidenum">
              <a:rPr lang="en-US" smtClean="0"/>
              <a:t>‹#›</a:t>
            </a:fld>
            <a:endParaRPr lang="en-US"/>
          </a:p>
        </p:txBody>
      </p:sp>
    </p:spTree>
    <p:extLst>
      <p:ext uri="{BB962C8B-B14F-4D97-AF65-F5344CB8AC3E}">
        <p14:creationId xmlns:p14="http://schemas.microsoft.com/office/powerpoint/2010/main" val="207221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5EE1BF-CFCF-4182-8756-6A8C1DD1A179}" type="datetime1">
              <a:rPr lang="en-US" smtClean="0"/>
              <a:t>2/18/2021</a:t>
            </a:fld>
            <a:endParaRPr lang="en-US"/>
          </a:p>
        </p:txBody>
      </p:sp>
      <p:sp>
        <p:nvSpPr>
          <p:cNvPr id="6" name="Footer Placeholder 5"/>
          <p:cNvSpPr>
            <a:spLocks noGrp="1"/>
          </p:cNvSpPr>
          <p:nvPr>
            <p:ph type="ftr" sz="quarter" idx="11"/>
          </p:nvPr>
        </p:nvSpPr>
        <p:spPr/>
        <p:txBody>
          <a:bodyPr/>
          <a:lstStyle/>
          <a:p>
            <a:r>
              <a:rPr lang="en-US"/>
              <a:t>Dr. J. FLorence Gnana Poovathy, (Assistant Professor Senior Grade 1), SENSE, VIT Chennai</a:t>
            </a:r>
          </a:p>
        </p:txBody>
      </p:sp>
      <p:sp>
        <p:nvSpPr>
          <p:cNvPr id="7" name="Slide Number Placeholder 6"/>
          <p:cNvSpPr>
            <a:spLocks noGrp="1"/>
          </p:cNvSpPr>
          <p:nvPr>
            <p:ph type="sldNum" sz="quarter" idx="12"/>
          </p:nvPr>
        </p:nvSpPr>
        <p:spPr/>
        <p:txBody>
          <a:bodyPr/>
          <a:lstStyle/>
          <a:p>
            <a:fld id="{18050AFA-66CA-4F6C-BB65-5BCEE8D1C898}" type="slidenum">
              <a:rPr lang="en-US" smtClean="0"/>
              <a:t>‹#›</a:t>
            </a:fld>
            <a:endParaRPr lang="en-US"/>
          </a:p>
        </p:txBody>
      </p:sp>
    </p:spTree>
    <p:extLst>
      <p:ext uri="{BB962C8B-B14F-4D97-AF65-F5344CB8AC3E}">
        <p14:creationId xmlns:p14="http://schemas.microsoft.com/office/powerpoint/2010/main" val="55636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890755-55B4-4A97-AD93-BBDCC3B6B76F}" type="datetime1">
              <a:rPr lang="en-US" smtClean="0"/>
              <a:t>2/18/2021</a:t>
            </a:fld>
            <a:endParaRPr lang="en-US"/>
          </a:p>
        </p:txBody>
      </p:sp>
      <p:sp>
        <p:nvSpPr>
          <p:cNvPr id="8" name="Footer Placeholder 7"/>
          <p:cNvSpPr>
            <a:spLocks noGrp="1"/>
          </p:cNvSpPr>
          <p:nvPr>
            <p:ph type="ftr" sz="quarter" idx="11"/>
          </p:nvPr>
        </p:nvSpPr>
        <p:spPr/>
        <p:txBody>
          <a:bodyPr/>
          <a:lstStyle/>
          <a:p>
            <a:r>
              <a:rPr lang="en-US"/>
              <a:t>Dr. J. FLorence Gnana Poovathy, (Assistant Professor Senior Grade 1), SENSE, VIT Chennai</a:t>
            </a:r>
          </a:p>
        </p:txBody>
      </p:sp>
      <p:sp>
        <p:nvSpPr>
          <p:cNvPr id="9" name="Slide Number Placeholder 8"/>
          <p:cNvSpPr>
            <a:spLocks noGrp="1"/>
          </p:cNvSpPr>
          <p:nvPr>
            <p:ph type="sldNum" sz="quarter" idx="12"/>
          </p:nvPr>
        </p:nvSpPr>
        <p:spPr/>
        <p:txBody>
          <a:bodyPr/>
          <a:lstStyle/>
          <a:p>
            <a:fld id="{18050AFA-66CA-4F6C-BB65-5BCEE8D1C898}" type="slidenum">
              <a:rPr lang="en-US" smtClean="0"/>
              <a:t>‹#›</a:t>
            </a:fld>
            <a:endParaRPr lang="en-US"/>
          </a:p>
        </p:txBody>
      </p:sp>
    </p:spTree>
    <p:extLst>
      <p:ext uri="{BB962C8B-B14F-4D97-AF65-F5344CB8AC3E}">
        <p14:creationId xmlns:p14="http://schemas.microsoft.com/office/powerpoint/2010/main" val="152889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191C6F-B509-4A4B-BD3D-C9693C5383F5}" type="datetime1">
              <a:rPr lang="en-US" smtClean="0"/>
              <a:t>2/18/2021</a:t>
            </a:fld>
            <a:endParaRPr lang="en-US"/>
          </a:p>
        </p:txBody>
      </p:sp>
      <p:sp>
        <p:nvSpPr>
          <p:cNvPr id="4" name="Footer Placeholder 3"/>
          <p:cNvSpPr>
            <a:spLocks noGrp="1"/>
          </p:cNvSpPr>
          <p:nvPr>
            <p:ph type="ftr" sz="quarter" idx="11"/>
          </p:nvPr>
        </p:nvSpPr>
        <p:spPr/>
        <p:txBody>
          <a:bodyPr/>
          <a:lstStyle/>
          <a:p>
            <a:r>
              <a:rPr lang="en-US"/>
              <a:t>Dr. J. FLorence Gnana Poovathy, (Assistant Professor Senior Grade 1), SENSE, VIT Chennai</a:t>
            </a:r>
          </a:p>
        </p:txBody>
      </p:sp>
      <p:sp>
        <p:nvSpPr>
          <p:cNvPr id="5" name="Slide Number Placeholder 4"/>
          <p:cNvSpPr>
            <a:spLocks noGrp="1"/>
          </p:cNvSpPr>
          <p:nvPr>
            <p:ph type="sldNum" sz="quarter" idx="12"/>
          </p:nvPr>
        </p:nvSpPr>
        <p:spPr/>
        <p:txBody>
          <a:bodyPr/>
          <a:lstStyle/>
          <a:p>
            <a:fld id="{18050AFA-66CA-4F6C-BB65-5BCEE8D1C898}" type="slidenum">
              <a:rPr lang="en-US" smtClean="0"/>
              <a:t>‹#›</a:t>
            </a:fld>
            <a:endParaRPr lang="en-US"/>
          </a:p>
        </p:txBody>
      </p:sp>
    </p:spTree>
    <p:extLst>
      <p:ext uri="{BB962C8B-B14F-4D97-AF65-F5344CB8AC3E}">
        <p14:creationId xmlns:p14="http://schemas.microsoft.com/office/powerpoint/2010/main" val="510198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83246-9708-435E-8805-69E151202FF5}" type="datetime1">
              <a:rPr lang="en-US" smtClean="0"/>
              <a:t>2/18/2021</a:t>
            </a:fld>
            <a:endParaRPr lang="en-US"/>
          </a:p>
        </p:txBody>
      </p:sp>
      <p:sp>
        <p:nvSpPr>
          <p:cNvPr id="3" name="Footer Placeholder 2"/>
          <p:cNvSpPr>
            <a:spLocks noGrp="1"/>
          </p:cNvSpPr>
          <p:nvPr>
            <p:ph type="ftr" sz="quarter" idx="11"/>
          </p:nvPr>
        </p:nvSpPr>
        <p:spPr/>
        <p:txBody>
          <a:bodyPr/>
          <a:lstStyle/>
          <a:p>
            <a:r>
              <a:rPr lang="en-US"/>
              <a:t>Dr. J. FLorence Gnana Poovathy, (Assistant Professor Senior Grade 1), SENSE, VIT Chennai</a:t>
            </a:r>
          </a:p>
        </p:txBody>
      </p:sp>
      <p:sp>
        <p:nvSpPr>
          <p:cNvPr id="4" name="Slide Number Placeholder 3"/>
          <p:cNvSpPr>
            <a:spLocks noGrp="1"/>
          </p:cNvSpPr>
          <p:nvPr>
            <p:ph type="sldNum" sz="quarter" idx="12"/>
          </p:nvPr>
        </p:nvSpPr>
        <p:spPr/>
        <p:txBody>
          <a:bodyPr/>
          <a:lstStyle/>
          <a:p>
            <a:fld id="{18050AFA-66CA-4F6C-BB65-5BCEE8D1C898}" type="slidenum">
              <a:rPr lang="en-US" smtClean="0"/>
              <a:t>‹#›</a:t>
            </a:fld>
            <a:endParaRPr lang="en-US"/>
          </a:p>
        </p:txBody>
      </p:sp>
    </p:spTree>
    <p:extLst>
      <p:ext uri="{BB962C8B-B14F-4D97-AF65-F5344CB8AC3E}">
        <p14:creationId xmlns:p14="http://schemas.microsoft.com/office/powerpoint/2010/main" val="345048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1E09DE-0632-4DD4-B969-C32FC7A48465}" type="datetime1">
              <a:rPr lang="en-US" smtClean="0"/>
              <a:t>2/18/2021</a:t>
            </a:fld>
            <a:endParaRPr lang="en-US"/>
          </a:p>
        </p:txBody>
      </p:sp>
      <p:sp>
        <p:nvSpPr>
          <p:cNvPr id="6" name="Footer Placeholder 5"/>
          <p:cNvSpPr>
            <a:spLocks noGrp="1"/>
          </p:cNvSpPr>
          <p:nvPr>
            <p:ph type="ftr" sz="quarter" idx="11"/>
          </p:nvPr>
        </p:nvSpPr>
        <p:spPr/>
        <p:txBody>
          <a:bodyPr/>
          <a:lstStyle/>
          <a:p>
            <a:r>
              <a:rPr lang="en-US"/>
              <a:t>Dr. J. FLorence Gnana Poovathy, (Assistant Professor Senior Grade 1), SENSE, VIT Chennai</a:t>
            </a:r>
          </a:p>
        </p:txBody>
      </p:sp>
      <p:sp>
        <p:nvSpPr>
          <p:cNvPr id="7" name="Slide Number Placeholder 6"/>
          <p:cNvSpPr>
            <a:spLocks noGrp="1"/>
          </p:cNvSpPr>
          <p:nvPr>
            <p:ph type="sldNum" sz="quarter" idx="12"/>
          </p:nvPr>
        </p:nvSpPr>
        <p:spPr/>
        <p:txBody>
          <a:bodyPr/>
          <a:lstStyle/>
          <a:p>
            <a:fld id="{18050AFA-66CA-4F6C-BB65-5BCEE8D1C898}" type="slidenum">
              <a:rPr lang="en-US" smtClean="0"/>
              <a:t>‹#›</a:t>
            </a:fld>
            <a:endParaRPr lang="en-US"/>
          </a:p>
        </p:txBody>
      </p:sp>
    </p:spTree>
    <p:extLst>
      <p:ext uri="{BB962C8B-B14F-4D97-AF65-F5344CB8AC3E}">
        <p14:creationId xmlns:p14="http://schemas.microsoft.com/office/powerpoint/2010/main" val="52925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7473F-7BFE-4E86-92C2-634A42FDC74A}" type="datetime1">
              <a:rPr lang="en-US" smtClean="0"/>
              <a:t>2/18/2021</a:t>
            </a:fld>
            <a:endParaRPr lang="en-US"/>
          </a:p>
        </p:txBody>
      </p:sp>
      <p:sp>
        <p:nvSpPr>
          <p:cNvPr id="6" name="Footer Placeholder 5"/>
          <p:cNvSpPr>
            <a:spLocks noGrp="1"/>
          </p:cNvSpPr>
          <p:nvPr>
            <p:ph type="ftr" sz="quarter" idx="11"/>
          </p:nvPr>
        </p:nvSpPr>
        <p:spPr/>
        <p:txBody>
          <a:bodyPr/>
          <a:lstStyle/>
          <a:p>
            <a:r>
              <a:rPr lang="en-US"/>
              <a:t>Dr. J. FLorence Gnana Poovathy, (Assistant Professor Senior Grade 1), SENSE, VIT Chennai</a:t>
            </a:r>
          </a:p>
        </p:txBody>
      </p:sp>
      <p:sp>
        <p:nvSpPr>
          <p:cNvPr id="7" name="Slide Number Placeholder 6"/>
          <p:cNvSpPr>
            <a:spLocks noGrp="1"/>
          </p:cNvSpPr>
          <p:nvPr>
            <p:ph type="sldNum" sz="quarter" idx="12"/>
          </p:nvPr>
        </p:nvSpPr>
        <p:spPr/>
        <p:txBody>
          <a:bodyPr/>
          <a:lstStyle/>
          <a:p>
            <a:fld id="{18050AFA-66CA-4F6C-BB65-5BCEE8D1C898}" type="slidenum">
              <a:rPr lang="en-US" smtClean="0"/>
              <a:t>‹#›</a:t>
            </a:fld>
            <a:endParaRPr lang="en-US"/>
          </a:p>
        </p:txBody>
      </p:sp>
    </p:spTree>
    <p:extLst>
      <p:ext uri="{BB962C8B-B14F-4D97-AF65-F5344CB8AC3E}">
        <p14:creationId xmlns:p14="http://schemas.microsoft.com/office/powerpoint/2010/main" val="324692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33C7A-17C9-4028-A06D-E1EF0E355F22}" type="datetime1">
              <a:rPr lang="en-US" smtClean="0"/>
              <a:t>2/18/2021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J. FLorence Gnana Poovathy, (Assistant Professor Senior Grade 1), SENSE, VIT Chennai</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050AFA-66CA-4F6C-BB65-5BCEE8D1C898}" type="slidenum">
              <a:rPr lang="en-US" smtClean="0"/>
              <a:t>‹#›</a:t>
            </a:fld>
            <a:endParaRPr lang="en-US"/>
          </a:p>
        </p:txBody>
      </p:sp>
    </p:spTree>
    <p:extLst>
      <p:ext uri="{BB962C8B-B14F-4D97-AF65-F5344CB8AC3E}">
        <p14:creationId xmlns:p14="http://schemas.microsoft.com/office/powerpoint/2010/main" val="1184509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nptel.ac.in/content/storage2/courses/106108100/pdf/Teacher_Slides/mod2/M2L2.pdf" TargetMode="External"/><Relationship Id="rId2" Type="http://schemas.openxmlformats.org/officeDocument/2006/relationships/hyperlink" Target="http://www.sakshieducation.com/Story.aspx?nid=93723" TargetMode="External"/><Relationship Id="rId1" Type="http://schemas.openxmlformats.org/officeDocument/2006/relationships/slideLayout" Target="../slideLayouts/slideLayout2.xml"/><Relationship Id="rId4" Type="http://schemas.openxmlformats.org/officeDocument/2006/relationships/hyperlink" Target="https://www.docsity.com/en/assembler-directive-of-8086/410533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4C5333-B60A-45B7-8E89-FB8F1D443C73}"/>
              </a:ext>
            </a:extLst>
          </p:cNvPr>
          <p:cNvSpPr>
            <a:spLocks noGrp="1"/>
          </p:cNvSpPr>
          <p:nvPr>
            <p:ph type="ctrTitle"/>
          </p:nvPr>
        </p:nvSpPr>
        <p:spPr/>
        <p:txBody>
          <a:bodyPr/>
          <a:lstStyle/>
          <a:p>
            <a:r>
              <a:rPr lang="en-US" dirty="0"/>
              <a:t>Module 2: Introduction to ALP</a:t>
            </a:r>
          </a:p>
        </p:txBody>
      </p:sp>
      <p:sp>
        <p:nvSpPr>
          <p:cNvPr id="3" name="Subtitle 2">
            <a:extLst>
              <a:ext uri="{FF2B5EF4-FFF2-40B4-BE49-F238E27FC236}">
                <a16:creationId xmlns:a16="http://schemas.microsoft.com/office/drawing/2014/main" xmlns="" id="{EEE6FE4D-3808-4583-844F-5A3BFD5B6F04}"/>
              </a:ext>
            </a:extLst>
          </p:cNvPr>
          <p:cNvSpPr>
            <a:spLocks noGrp="1"/>
          </p:cNvSpPr>
          <p:nvPr>
            <p:ph type="subTitle" idx="1"/>
          </p:nvPr>
        </p:nvSpPr>
        <p:spPr>
          <a:xfrm>
            <a:off x="1069109" y="4904365"/>
            <a:ext cx="6858000" cy="1655762"/>
          </a:xfrm>
        </p:spPr>
        <p:txBody>
          <a:bodyPr/>
          <a:lstStyle/>
          <a:p>
            <a:r>
              <a:rPr lang="en-US" dirty="0" smtClean="0"/>
              <a:t>Dr. P. Nirmala </a:t>
            </a:r>
            <a:endParaRPr lang="en-US" dirty="0"/>
          </a:p>
          <a:p>
            <a:r>
              <a:rPr lang="en-US" dirty="0"/>
              <a:t>Assistant Professor (SG – 1)</a:t>
            </a:r>
          </a:p>
          <a:p>
            <a:r>
              <a:rPr lang="en-US" dirty="0"/>
              <a:t>SENSE, VIT</a:t>
            </a:r>
          </a:p>
        </p:txBody>
      </p:sp>
    </p:spTree>
    <p:extLst>
      <p:ext uri="{BB962C8B-B14F-4D97-AF65-F5344CB8AC3E}">
        <p14:creationId xmlns:p14="http://schemas.microsoft.com/office/powerpoint/2010/main" val="107215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C51001-9581-498D-B200-4760AF690C51}"/>
              </a:ext>
            </a:extLst>
          </p:cNvPr>
          <p:cNvSpPr>
            <a:spLocks noGrp="1"/>
          </p:cNvSpPr>
          <p:nvPr>
            <p:ph type="title"/>
          </p:nvPr>
        </p:nvSpPr>
        <p:spPr/>
        <p:txBody>
          <a:bodyPr/>
          <a:lstStyle/>
          <a:p>
            <a:r>
              <a:rPr lang="en-US" dirty="0"/>
              <a:t>ASSUME</a:t>
            </a:r>
          </a:p>
        </p:txBody>
      </p:sp>
      <p:sp>
        <p:nvSpPr>
          <p:cNvPr id="3" name="Content Placeholder 2">
            <a:extLst>
              <a:ext uri="{FF2B5EF4-FFF2-40B4-BE49-F238E27FC236}">
                <a16:creationId xmlns:a16="http://schemas.microsoft.com/office/drawing/2014/main" xmlns="" id="{81CB5EB1-BF56-47DE-B7B4-84AE62CE5FB8}"/>
              </a:ext>
            </a:extLst>
          </p:cNvPr>
          <p:cNvSpPr>
            <a:spLocks noGrp="1"/>
          </p:cNvSpPr>
          <p:nvPr>
            <p:ph idx="1"/>
          </p:nvPr>
        </p:nvSpPr>
        <p:spPr/>
        <p:txBody>
          <a:bodyPr/>
          <a:lstStyle/>
          <a:p>
            <a:r>
              <a:rPr lang="en-US" dirty="0"/>
              <a:t>It tells the assemble what name must it assume for a specified logical segment</a:t>
            </a:r>
          </a:p>
          <a:p>
            <a:r>
              <a:rPr lang="en-US" dirty="0" err="1"/>
              <a:t>E.g</a:t>
            </a:r>
            <a:r>
              <a:rPr lang="en-US" dirty="0"/>
              <a:t>,</a:t>
            </a:r>
          </a:p>
          <a:p>
            <a:r>
              <a:rPr lang="en-US" dirty="0"/>
              <a:t>ASSUME CS: CODE</a:t>
            </a:r>
          </a:p>
          <a:p>
            <a:pPr lvl="1"/>
            <a:r>
              <a:rPr lang="en-US" dirty="0"/>
              <a:t>This indicates the assembler that the instructions are present in the CODE segment</a:t>
            </a:r>
          </a:p>
          <a:p>
            <a:r>
              <a:rPr lang="en-US" dirty="0"/>
              <a:t>ASSUME DS</a:t>
            </a:r>
          </a:p>
          <a:p>
            <a:pPr lvl="1"/>
            <a:endParaRPr lang="en-US" dirty="0"/>
          </a:p>
        </p:txBody>
      </p:sp>
      <p:sp>
        <p:nvSpPr>
          <p:cNvPr id="5" name="Slide Number Placeholder 4">
            <a:extLst>
              <a:ext uri="{FF2B5EF4-FFF2-40B4-BE49-F238E27FC236}">
                <a16:creationId xmlns:a16="http://schemas.microsoft.com/office/drawing/2014/main" xmlns="" id="{923EE75C-7B1B-466C-AA03-C43778C17D14}"/>
              </a:ext>
            </a:extLst>
          </p:cNvPr>
          <p:cNvSpPr>
            <a:spLocks noGrp="1"/>
          </p:cNvSpPr>
          <p:nvPr>
            <p:ph type="sldNum" sz="quarter" idx="12"/>
          </p:nvPr>
        </p:nvSpPr>
        <p:spPr/>
        <p:txBody>
          <a:bodyPr/>
          <a:lstStyle/>
          <a:p>
            <a:fld id="{18050AFA-66CA-4F6C-BB65-5BCEE8D1C898}" type="slidenum">
              <a:rPr lang="en-US" smtClean="0"/>
              <a:t>10</a:t>
            </a:fld>
            <a:endParaRPr lang="en-US"/>
          </a:p>
        </p:txBody>
      </p:sp>
    </p:spTree>
    <p:extLst>
      <p:ext uri="{BB962C8B-B14F-4D97-AF65-F5344CB8AC3E}">
        <p14:creationId xmlns:p14="http://schemas.microsoft.com/office/powerpoint/2010/main" val="22173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BE4EFE-CD31-4D0A-9BEB-97F366A36531}"/>
              </a:ext>
            </a:extLst>
          </p:cNvPr>
          <p:cNvSpPr>
            <a:spLocks noGrp="1"/>
          </p:cNvSpPr>
          <p:nvPr>
            <p:ph type="title"/>
          </p:nvPr>
        </p:nvSpPr>
        <p:spPr/>
        <p:txBody>
          <a:bodyPr/>
          <a:lstStyle/>
          <a:p>
            <a:r>
              <a:rPr lang="en-US" dirty="0"/>
              <a:t>EXTRN</a:t>
            </a:r>
          </a:p>
        </p:txBody>
      </p:sp>
      <p:sp>
        <p:nvSpPr>
          <p:cNvPr id="3" name="Content Placeholder 2">
            <a:extLst>
              <a:ext uri="{FF2B5EF4-FFF2-40B4-BE49-F238E27FC236}">
                <a16:creationId xmlns:a16="http://schemas.microsoft.com/office/drawing/2014/main" xmlns="" id="{A247BE7F-215F-4C78-A2E4-48F58B70E66D}"/>
              </a:ext>
            </a:extLst>
          </p:cNvPr>
          <p:cNvSpPr>
            <a:spLocks noGrp="1"/>
          </p:cNvSpPr>
          <p:nvPr>
            <p:ph idx="1"/>
          </p:nvPr>
        </p:nvSpPr>
        <p:spPr/>
        <p:txBody>
          <a:bodyPr>
            <a:normAutofit/>
          </a:bodyPr>
          <a:lstStyle/>
          <a:p>
            <a:r>
              <a:rPr lang="en-US" dirty="0"/>
              <a:t>It is used to tell the assembler that the name or label following the directive are some other assembly module</a:t>
            </a:r>
          </a:p>
          <a:p>
            <a:r>
              <a:rPr lang="en-US" dirty="0" err="1"/>
              <a:t>Eg.</a:t>
            </a:r>
            <a:r>
              <a:rPr lang="en-US" dirty="0"/>
              <a:t>, </a:t>
            </a:r>
          </a:p>
          <a:p>
            <a:pPr lvl="1"/>
            <a:r>
              <a:rPr lang="en-US" dirty="0"/>
              <a:t>EXTRN SMART-DIVIDE: FAR</a:t>
            </a:r>
          </a:p>
        </p:txBody>
      </p:sp>
      <p:sp>
        <p:nvSpPr>
          <p:cNvPr id="5" name="Slide Number Placeholder 4">
            <a:extLst>
              <a:ext uri="{FF2B5EF4-FFF2-40B4-BE49-F238E27FC236}">
                <a16:creationId xmlns:a16="http://schemas.microsoft.com/office/drawing/2014/main" xmlns="" id="{D4089372-355D-4400-94D5-7B69D8BF3E89}"/>
              </a:ext>
            </a:extLst>
          </p:cNvPr>
          <p:cNvSpPr>
            <a:spLocks noGrp="1"/>
          </p:cNvSpPr>
          <p:nvPr>
            <p:ph type="sldNum" sz="quarter" idx="12"/>
          </p:nvPr>
        </p:nvSpPr>
        <p:spPr/>
        <p:txBody>
          <a:bodyPr/>
          <a:lstStyle/>
          <a:p>
            <a:fld id="{18050AFA-66CA-4F6C-BB65-5BCEE8D1C898}" type="slidenum">
              <a:rPr lang="en-US" smtClean="0"/>
              <a:t>11</a:t>
            </a:fld>
            <a:endParaRPr lang="en-US"/>
          </a:p>
        </p:txBody>
      </p:sp>
    </p:spTree>
    <p:extLst>
      <p:ext uri="{BB962C8B-B14F-4D97-AF65-F5344CB8AC3E}">
        <p14:creationId xmlns:p14="http://schemas.microsoft.com/office/powerpoint/2010/main" val="1001741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CF9496-2F14-4187-B8C7-853A7485CF02}"/>
              </a:ext>
            </a:extLst>
          </p:cNvPr>
          <p:cNvSpPr>
            <a:spLocks noGrp="1"/>
          </p:cNvSpPr>
          <p:nvPr>
            <p:ph type="title"/>
          </p:nvPr>
        </p:nvSpPr>
        <p:spPr/>
        <p:txBody>
          <a:bodyPr/>
          <a:lstStyle/>
          <a:p>
            <a:r>
              <a:rPr lang="en-US" dirty="0"/>
              <a:t>GLOBAL</a:t>
            </a:r>
          </a:p>
        </p:txBody>
      </p:sp>
      <p:sp>
        <p:nvSpPr>
          <p:cNvPr id="3" name="Content Placeholder 2">
            <a:extLst>
              <a:ext uri="{FF2B5EF4-FFF2-40B4-BE49-F238E27FC236}">
                <a16:creationId xmlns:a16="http://schemas.microsoft.com/office/drawing/2014/main" xmlns="" id="{D500C299-D5A7-48ED-96D8-FA67F2112B68}"/>
              </a:ext>
            </a:extLst>
          </p:cNvPr>
          <p:cNvSpPr>
            <a:spLocks noGrp="1"/>
          </p:cNvSpPr>
          <p:nvPr>
            <p:ph idx="1"/>
          </p:nvPr>
        </p:nvSpPr>
        <p:spPr/>
        <p:txBody>
          <a:bodyPr>
            <a:normAutofit/>
          </a:bodyPr>
          <a:lstStyle/>
          <a:p>
            <a:r>
              <a:rPr lang="en-US" dirty="0"/>
              <a:t>GLOBAL directive is used to make the symbol available to the other modules. Example:</a:t>
            </a:r>
          </a:p>
          <a:p>
            <a:r>
              <a:rPr lang="en-US" dirty="0"/>
              <a:t>GLOBAL DIVISOR:</a:t>
            </a:r>
          </a:p>
          <a:p>
            <a:r>
              <a:rPr lang="en-US" dirty="0"/>
              <a:t>tells the assembler that DIVISOR is a variable of type of word which is in another assembly module.</a:t>
            </a:r>
          </a:p>
          <a:p>
            <a:endParaRPr lang="en-US" dirty="0"/>
          </a:p>
        </p:txBody>
      </p:sp>
      <p:sp>
        <p:nvSpPr>
          <p:cNvPr id="5" name="Slide Number Placeholder 4">
            <a:extLst>
              <a:ext uri="{FF2B5EF4-FFF2-40B4-BE49-F238E27FC236}">
                <a16:creationId xmlns:a16="http://schemas.microsoft.com/office/drawing/2014/main" xmlns="" id="{928939BE-18B7-4C46-B01B-F4BE82671E78}"/>
              </a:ext>
            </a:extLst>
          </p:cNvPr>
          <p:cNvSpPr>
            <a:spLocks noGrp="1"/>
          </p:cNvSpPr>
          <p:nvPr>
            <p:ph type="sldNum" sz="quarter" idx="12"/>
          </p:nvPr>
        </p:nvSpPr>
        <p:spPr/>
        <p:txBody>
          <a:bodyPr/>
          <a:lstStyle/>
          <a:p>
            <a:fld id="{18050AFA-66CA-4F6C-BB65-5BCEE8D1C898}" type="slidenum">
              <a:rPr lang="en-US" smtClean="0"/>
              <a:t>12</a:t>
            </a:fld>
            <a:endParaRPr lang="en-US"/>
          </a:p>
        </p:txBody>
      </p:sp>
    </p:spTree>
    <p:extLst>
      <p:ext uri="{BB962C8B-B14F-4D97-AF65-F5344CB8AC3E}">
        <p14:creationId xmlns:p14="http://schemas.microsoft.com/office/powerpoint/2010/main" val="132867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0BEC32-1AA5-459B-A2C7-59D867A7588A}"/>
              </a:ext>
            </a:extLst>
          </p:cNvPr>
          <p:cNvSpPr>
            <a:spLocks noGrp="1"/>
          </p:cNvSpPr>
          <p:nvPr>
            <p:ph type="title"/>
          </p:nvPr>
        </p:nvSpPr>
        <p:spPr/>
        <p:txBody>
          <a:bodyPr/>
          <a:lstStyle/>
          <a:p>
            <a:r>
              <a:rPr lang="en-US" dirty="0"/>
              <a:t>SEGMENT</a:t>
            </a:r>
          </a:p>
        </p:txBody>
      </p:sp>
      <p:sp>
        <p:nvSpPr>
          <p:cNvPr id="3" name="Content Placeholder 2">
            <a:extLst>
              <a:ext uri="{FF2B5EF4-FFF2-40B4-BE49-F238E27FC236}">
                <a16:creationId xmlns:a16="http://schemas.microsoft.com/office/drawing/2014/main" xmlns="" id="{F1182BA7-F2BE-4779-AFAB-789F4976807F}"/>
              </a:ext>
            </a:extLst>
          </p:cNvPr>
          <p:cNvSpPr>
            <a:spLocks noGrp="1"/>
          </p:cNvSpPr>
          <p:nvPr>
            <p:ph idx="1"/>
          </p:nvPr>
        </p:nvSpPr>
        <p:spPr>
          <a:xfrm>
            <a:off x="628650" y="1470920"/>
            <a:ext cx="7886700" cy="1603375"/>
          </a:xfrm>
        </p:spPr>
        <p:txBody>
          <a:bodyPr>
            <a:normAutofit lnSpcReduction="10000"/>
          </a:bodyPr>
          <a:lstStyle/>
          <a:p>
            <a:r>
              <a:rPr lang="en-US" dirty="0"/>
              <a:t>It is used to indicate the start of a logical segment. It is the name given to the segment. Example: the code segment is used to indicate to the assembler the start of logical segment.</a:t>
            </a:r>
          </a:p>
        </p:txBody>
      </p:sp>
      <p:sp>
        <p:nvSpPr>
          <p:cNvPr id="5" name="Slide Number Placeholder 4">
            <a:extLst>
              <a:ext uri="{FF2B5EF4-FFF2-40B4-BE49-F238E27FC236}">
                <a16:creationId xmlns:a16="http://schemas.microsoft.com/office/drawing/2014/main" xmlns="" id="{F93FD2BF-A072-4D66-B49E-EE1D05490DA1}"/>
              </a:ext>
            </a:extLst>
          </p:cNvPr>
          <p:cNvSpPr>
            <a:spLocks noGrp="1"/>
          </p:cNvSpPr>
          <p:nvPr>
            <p:ph type="sldNum" sz="quarter" idx="12"/>
          </p:nvPr>
        </p:nvSpPr>
        <p:spPr/>
        <p:txBody>
          <a:bodyPr/>
          <a:lstStyle/>
          <a:p>
            <a:fld id="{18050AFA-66CA-4F6C-BB65-5BCEE8D1C898}" type="slidenum">
              <a:rPr lang="en-US" smtClean="0"/>
              <a:t>13</a:t>
            </a:fld>
            <a:endParaRPr lang="en-US"/>
          </a:p>
        </p:txBody>
      </p:sp>
      <p:sp>
        <p:nvSpPr>
          <p:cNvPr id="6" name="Title 1">
            <a:extLst>
              <a:ext uri="{FF2B5EF4-FFF2-40B4-BE49-F238E27FC236}">
                <a16:creationId xmlns:a16="http://schemas.microsoft.com/office/drawing/2014/main" xmlns="" id="{A4FE45AC-4437-4598-9779-E1CFC2F1CB8B}"/>
              </a:ext>
            </a:extLst>
          </p:cNvPr>
          <p:cNvSpPr txBox="1">
            <a:spLocks/>
          </p:cNvSpPr>
          <p:nvPr/>
        </p:nvSpPr>
        <p:spPr>
          <a:xfrm>
            <a:off x="628650" y="2726978"/>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PROC: (Procedure)</a:t>
            </a:r>
          </a:p>
        </p:txBody>
      </p:sp>
      <p:sp>
        <p:nvSpPr>
          <p:cNvPr id="8" name="Content Placeholder 2">
            <a:extLst>
              <a:ext uri="{FF2B5EF4-FFF2-40B4-BE49-F238E27FC236}">
                <a16:creationId xmlns:a16="http://schemas.microsoft.com/office/drawing/2014/main" xmlns="" id="{DC02D1D0-055E-4809-BF65-B613C7C1C2F8}"/>
              </a:ext>
            </a:extLst>
          </p:cNvPr>
          <p:cNvSpPr txBox="1">
            <a:spLocks/>
          </p:cNvSpPr>
          <p:nvPr/>
        </p:nvSpPr>
        <p:spPr>
          <a:xfrm>
            <a:off x="628650" y="3922637"/>
            <a:ext cx="7886700" cy="217632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is used to identify the start of a procedure. It follows a name we give the procedure.</a:t>
            </a:r>
          </a:p>
          <a:p>
            <a:r>
              <a:rPr lang="en-US" dirty="0"/>
              <a:t>After the procedure the term NEAR and FAR is used to specify the procedure </a:t>
            </a:r>
          </a:p>
          <a:p>
            <a:r>
              <a:rPr lang="en-US" dirty="0"/>
              <a:t>Example: SMART-DIVIDE PROC FAR identifies the start of procedure named SMART-DIVIDE and tells the assembler that the procedure is far.</a:t>
            </a:r>
          </a:p>
        </p:txBody>
      </p:sp>
    </p:spTree>
    <p:extLst>
      <p:ext uri="{BB962C8B-B14F-4D97-AF65-F5344CB8AC3E}">
        <p14:creationId xmlns:p14="http://schemas.microsoft.com/office/powerpoint/2010/main" val="1371718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D7386-F673-4251-B6C2-9BA1204E4AB9}"/>
              </a:ext>
            </a:extLst>
          </p:cNvPr>
          <p:cNvSpPr>
            <a:spLocks noGrp="1"/>
          </p:cNvSpPr>
          <p:nvPr>
            <p:ph type="title"/>
          </p:nvPr>
        </p:nvSpPr>
        <p:spPr/>
        <p:txBody>
          <a:bodyPr/>
          <a:lstStyle/>
          <a:p>
            <a:r>
              <a:rPr lang="en-US" dirty="0"/>
              <a:t>NAME</a:t>
            </a:r>
          </a:p>
        </p:txBody>
      </p:sp>
      <p:sp>
        <p:nvSpPr>
          <p:cNvPr id="3" name="Content Placeholder 2">
            <a:extLst>
              <a:ext uri="{FF2B5EF4-FFF2-40B4-BE49-F238E27FC236}">
                <a16:creationId xmlns:a16="http://schemas.microsoft.com/office/drawing/2014/main" xmlns="" id="{E45EF36C-D531-431C-A41A-B2128943DE46}"/>
              </a:ext>
            </a:extLst>
          </p:cNvPr>
          <p:cNvSpPr>
            <a:spLocks noGrp="1"/>
          </p:cNvSpPr>
          <p:nvPr>
            <p:ph idx="1"/>
          </p:nvPr>
        </p:nvSpPr>
        <p:spPr>
          <a:xfrm>
            <a:off x="628650" y="1375485"/>
            <a:ext cx="7886700" cy="2142693"/>
          </a:xfrm>
        </p:spPr>
        <p:txBody>
          <a:bodyPr/>
          <a:lstStyle/>
          <a:p>
            <a:r>
              <a:rPr lang="en-US" dirty="0"/>
              <a:t>It is used to give a specific name to each assembly module when program consists of several modules.</a:t>
            </a:r>
          </a:p>
          <a:p>
            <a:r>
              <a:rPr lang="en-US" dirty="0"/>
              <a:t>Example: PC-BOARD – Instructions for printed circuit boards</a:t>
            </a:r>
          </a:p>
        </p:txBody>
      </p:sp>
      <p:sp>
        <p:nvSpPr>
          <p:cNvPr id="5" name="Slide Number Placeholder 4">
            <a:extLst>
              <a:ext uri="{FF2B5EF4-FFF2-40B4-BE49-F238E27FC236}">
                <a16:creationId xmlns:a16="http://schemas.microsoft.com/office/drawing/2014/main" xmlns="" id="{1253D42A-E16E-41D5-9FAF-6AB0606A0D68}"/>
              </a:ext>
            </a:extLst>
          </p:cNvPr>
          <p:cNvSpPr>
            <a:spLocks noGrp="1"/>
          </p:cNvSpPr>
          <p:nvPr>
            <p:ph type="sldNum" sz="quarter" idx="12"/>
          </p:nvPr>
        </p:nvSpPr>
        <p:spPr/>
        <p:txBody>
          <a:bodyPr/>
          <a:lstStyle/>
          <a:p>
            <a:fld id="{18050AFA-66CA-4F6C-BB65-5BCEE8D1C898}" type="slidenum">
              <a:rPr lang="en-US" smtClean="0"/>
              <a:t>14</a:t>
            </a:fld>
            <a:endParaRPr lang="en-US"/>
          </a:p>
        </p:txBody>
      </p:sp>
      <p:sp>
        <p:nvSpPr>
          <p:cNvPr id="6" name="Title 1">
            <a:extLst>
              <a:ext uri="{FF2B5EF4-FFF2-40B4-BE49-F238E27FC236}">
                <a16:creationId xmlns:a16="http://schemas.microsoft.com/office/drawing/2014/main" xmlns="" id="{71E6B0E8-BEF4-4A0B-8B36-EE30C6D5E9FA}"/>
              </a:ext>
            </a:extLst>
          </p:cNvPr>
          <p:cNvSpPr txBox="1">
            <a:spLocks/>
          </p:cNvSpPr>
          <p:nvPr/>
        </p:nvSpPr>
        <p:spPr>
          <a:xfrm>
            <a:off x="628650" y="3518178"/>
            <a:ext cx="7886700" cy="8052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INCLUDE</a:t>
            </a:r>
          </a:p>
        </p:txBody>
      </p:sp>
      <p:sp>
        <p:nvSpPr>
          <p:cNvPr id="7" name="Content Placeholder 2">
            <a:extLst>
              <a:ext uri="{FF2B5EF4-FFF2-40B4-BE49-F238E27FC236}">
                <a16:creationId xmlns:a16="http://schemas.microsoft.com/office/drawing/2014/main" xmlns="" id="{493F28AE-A069-4B8E-8FFA-987B08E8F861}"/>
              </a:ext>
            </a:extLst>
          </p:cNvPr>
          <p:cNvSpPr txBox="1">
            <a:spLocks/>
          </p:cNvSpPr>
          <p:nvPr/>
        </p:nvSpPr>
        <p:spPr>
          <a:xfrm>
            <a:off x="628650" y="4213658"/>
            <a:ext cx="7886700" cy="2142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is used to tell the assembler to insert a block of source code from the named file into the current source module. </a:t>
            </a:r>
          </a:p>
        </p:txBody>
      </p:sp>
    </p:spTree>
    <p:extLst>
      <p:ext uri="{BB962C8B-B14F-4D97-AF65-F5344CB8AC3E}">
        <p14:creationId xmlns:p14="http://schemas.microsoft.com/office/powerpoint/2010/main" val="2088354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AA2C8E0C-C89E-4608-BA57-2F4C67AFDFCE}"/>
              </a:ext>
            </a:extLst>
          </p:cNvPr>
          <p:cNvSpPr>
            <a:spLocks noGrp="1"/>
          </p:cNvSpPr>
          <p:nvPr>
            <p:ph type="sldNum" sz="quarter" idx="12"/>
          </p:nvPr>
        </p:nvSpPr>
        <p:spPr/>
        <p:txBody>
          <a:bodyPr/>
          <a:lstStyle/>
          <a:p>
            <a:fld id="{18050AFA-66CA-4F6C-BB65-5BCEE8D1C898}" type="slidenum">
              <a:rPr lang="en-US" smtClean="0"/>
              <a:t>15</a:t>
            </a:fld>
            <a:endParaRPr lang="en-US"/>
          </a:p>
        </p:txBody>
      </p:sp>
      <p:sp>
        <p:nvSpPr>
          <p:cNvPr id="6" name="Content Placeholder 2">
            <a:extLst>
              <a:ext uri="{FF2B5EF4-FFF2-40B4-BE49-F238E27FC236}">
                <a16:creationId xmlns:a16="http://schemas.microsoft.com/office/drawing/2014/main" xmlns="" id="{0082A6CE-DA18-41A2-8415-9A90565AC1A4}"/>
              </a:ext>
            </a:extLst>
          </p:cNvPr>
          <p:cNvSpPr txBox="1">
            <a:spLocks/>
          </p:cNvSpPr>
          <p:nvPr/>
        </p:nvSpPr>
        <p:spPr>
          <a:xfrm>
            <a:off x="566506" y="1300579"/>
            <a:ext cx="7886700" cy="209513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can be used to tell the assembler to group the logical segments named after the directive into one logical group. This allows the contents of all he segments to be accessed from the same group. </a:t>
            </a:r>
          </a:p>
          <a:p>
            <a:r>
              <a:rPr lang="en-US" dirty="0"/>
              <a:t>Example: SMALL-SYSTEM GROUP CODE, DATA, STACK-SEG.</a:t>
            </a:r>
          </a:p>
        </p:txBody>
      </p:sp>
      <p:sp>
        <p:nvSpPr>
          <p:cNvPr id="9" name="Title 1">
            <a:extLst>
              <a:ext uri="{FF2B5EF4-FFF2-40B4-BE49-F238E27FC236}">
                <a16:creationId xmlns:a16="http://schemas.microsoft.com/office/drawing/2014/main" xmlns="" id="{870A81B1-60BC-4E3E-BCF8-88D96BA9F646}"/>
              </a:ext>
            </a:extLst>
          </p:cNvPr>
          <p:cNvSpPr txBox="1">
            <a:spLocks/>
          </p:cNvSpPr>
          <p:nvPr/>
        </p:nvSpPr>
        <p:spPr>
          <a:xfrm>
            <a:off x="628650" y="517354"/>
            <a:ext cx="7886700" cy="67356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GROUP</a:t>
            </a:r>
          </a:p>
        </p:txBody>
      </p:sp>
    </p:spTree>
    <p:extLst>
      <p:ext uri="{BB962C8B-B14F-4D97-AF65-F5344CB8AC3E}">
        <p14:creationId xmlns:p14="http://schemas.microsoft.com/office/powerpoint/2010/main" val="230008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CFCB6-218B-4F96-8B78-0EC60232630F}"/>
              </a:ext>
            </a:extLst>
          </p:cNvPr>
          <p:cNvSpPr>
            <a:spLocks noGrp="1"/>
          </p:cNvSpPr>
          <p:nvPr>
            <p:ph type="title"/>
          </p:nvPr>
        </p:nvSpPr>
        <p:spPr/>
        <p:txBody>
          <a:bodyPr/>
          <a:lstStyle/>
          <a:p>
            <a:r>
              <a:rPr lang="en-US" dirty="0"/>
              <a:t>Weblinks</a:t>
            </a:r>
          </a:p>
        </p:txBody>
      </p:sp>
      <p:sp>
        <p:nvSpPr>
          <p:cNvPr id="3" name="Content Placeholder 2">
            <a:extLst>
              <a:ext uri="{FF2B5EF4-FFF2-40B4-BE49-F238E27FC236}">
                <a16:creationId xmlns:a16="http://schemas.microsoft.com/office/drawing/2014/main" xmlns="" id="{87CAF8AD-A68A-4A38-A05A-2E3B11BA46DE}"/>
              </a:ext>
            </a:extLst>
          </p:cNvPr>
          <p:cNvSpPr>
            <a:spLocks noGrp="1"/>
          </p:cNvSpPr>
          <p:nvPr>
            <p:ph idx="1"/>
          </p:nvPr>
        </p:nvSpPr>
        <p:spPr/>
        <p:txBody>
          <a:bodyPr/>
          <a:lstStyle/>
          <a:p>
            <a:r>
              <a:rPr lang="en-US" dirty="0">
                <a:hlinkClick r:id="rId2"/>
              </a:rPr>
              <a:t>http://www.sakshieducation.com/Story.aspx?nid=93723</a:t>
            </a:r>
            <a:endParaRPr lang="en-US" dirty="0"/>
          </a:p>
          <a:p>
            <a:r>
              <a:rPr lang="en-US" dirty="0">
                <a:hlinkClick r:id="rId3"/>
              </a:rPr>
              <a:t>https://nptel.ac.in/content/storage2/courses/106108100/pdf/Teacher_Slides/mod2/M2L2.pdf</a:t>
            </a:r>
            <a:endParaRPr lang="en-US" dirty="0"/>
          </a:p>
          <a:p>
            <a:r>
              <a:rPr lang="en-US" dirty="0">
                <a:hlinkClick r:id="rId4"/>
              </a:rPr>
              <a:t>https://www.docsity.com/en/assembler-directive-of-8086/4105338/</a:t>
            </a:r>
            <a:endParaRPr lang="en-US" dirty="0"/>
          </a:p>
        </p:txBody>
      </p:sp>
      <p:sp>
        <p:nvSpPr>
          <p:cNvPr id="5" name="Slide Number Placeholder 4">
            <a:extLst>
              <a:ext uri="{FF2B5EF4-FFF2-40B4-BE49-F238E27FC236}">
                <a16:creationId xmlns:a16="http://schemas.microsoft.com/office/drawing/2014/main" xmlns="" id="{7874AC35-77B8-4E5D-A0EA-76F3A19240B8}"/>
              </a:ext>
            </a:extLst>
          </p:cNvPr>
          <p:cNvSpPr>
            <a:spLocks noGrp="1"/>
          </p:cNvSpPr>
          <p:nvPr>
            <p:ph type="sldNum" sz="quarter" idx="12"/>
          </p:nvPr>
        </p:nvSpPr>
        <p:spPr/>
        <p:txBody>
          <a:bodyPr/>
          <a:lstStyle/>
          <a:p>
            <a:fld id="{18050AFA-66CA-4F6C-BB65-5BCEE8D1C898}" type="slidenum">
              <a:rPr lang="en-US" smtClean="0"/>
              <a:t>16</a:t>
            </a:fld>
            <a:endParaRPr lang="en-US"/>
          </a:p>
        </p:txBody>
      </p:sp>
    </p:spTree>
    <p:extLst>
      <p:ext uri="{BB962C8B-B14F-4D97-AF65-F5344CB8AC3E}">
        <p14:creationId xmlns:p14="http://schemas.microsoft.com/office/powerpoint/2010/main" val="2073433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48DBD4-D176-4A7D-B54B-A226B7741D15}"/>
              </a:ext>
            </a:extLst>
          </p:cNvPr>
          <p:cNvSpPr>
            <a:spLocks noGrp="1"/>
          </p:cNvSpPr>
          <p:nvPr>
            <p:ph type="title"/>
          </p:nvPr>
        </p:nvSpPr>
        <p:spPr/>
        <p:txBody>
          <a:bodyPr/>
          <a:lstStyle/>
          <a:p>
            <a:r>
              <a:rPr lang="en-US" dirty="0"/>
              <a:t>ALP – Assembly Language Programming</a:t>
            </a:r>
          </a:p>
        </p:txBody>
      </p:sp>
      <p:sp>
        <p:nvSpPr>
          <p:cNvPr id="3" name="Content Placeholder 2">
            <a:extLst>
              <a:ext uri="{FF2B5EF4-FFF2-40B4-BE49-F238E27FC236}">
                <a16:creationId xmlns:a16="http://schemas.microsoft.com/office/drawing/2014/main" xmlns="" id="{8B76AA29-5069-44B3-992A-27AABCF2495C}"/>
              </a:ext>
            </a:extLst>
          </p:cNvPr>
          <p:cNvSpPr>
            <a:spLocks noGrp="1"/>
          </p:cNvSpPr>
          <p:nvPr>
            <p:ph idx="1"/>
          </p:nvPr>
        </p:nvSpPr>
        <p:spPr/>
        <p:txBody>
          <a:bodyPr/>
          <a:lstStyle/>
          <a:p>
            <a:r>
              <a:rPr lang="en-US" dirty="0"/>
              <a:t>Low level programming language that is specific for a particular computer architecture. </a:t>
            </a:r>
          </a:p>
          <a:p>
            <a:r>
              <a:rPr lang="en-US" dirty="0"/>
              <a:t>What is an assembler?</a:t>
            </a:r>
          </a:p>
          <a:p>
            <a:pPr lvl="1"/>
            <a:r>
              <a:rPr lang="en-US" dirty="0"/>
              <a:t>A code that converts the basic computer instructions into bits that the computer can understand</a:t>
            </a:r>
          </a:p>
          <a:p>
            <a:pPr lvl="1"/>
            <a:r>
              <a:rPr lang="en-US" dirty="0"/>
              <a:t>To access, operate and manage hardware in the computer architecture</a:t>
            </a:r>
          </a:p>
        </p:txBody>
      </p:sp>
      <p:sp>
        <p:nvSpPr>
          <p:cNvPr id="5" name="Slide Number Placeholder 4">
            <a:extLst>
              <a:ext uri="{FF2B5EF4-FFF2-40B4-BE49-F238E27FC236}">
                <a16:creationId xmlns:a16="http://schemas.microsoft.com/office/drawing/2014/main" xmlns="" id="{B0BD44D1-2DA1-4B35-9E9A-88485278DDED}"/>
              </a:ext>
            </a:extLst>
          </p:cNvPr>
          <p:cNvSpPr>
            <a:spLocks noGrp="1"/>
          </p:cNvSpPr>
          <p:nvPr>
            <p:ph type="sldNum" sz="quarter" idx="12"/>
          </p:nvPr>
        </p:nvSpPr>
        <p:spPr/>
        <p:txBody>
          <a:bodyPr/>
          <a:lstStyle/>
          <a:p>
            <a:fld id="{18050AFA-66CA-4F6C-BB65-5BCEE8D1C898}" type="slidenum">
              <a:rPr lang="en-US" smtClean="0"/>
              <a:t>2</a:t>
            </a:fld>
            <a:endParaRPr lang="en-US"/>
          </a:p>
        </p:txBody>
      </p:sp>
    </p:spTree>
    <p:extLst>
      <p:ext uri="{BB962C8B-B14F-4D97-AF65-F5344CB8AC3E}">
        <p14:creationId xmlns:p14="http://schemas.microsoft.com/office/powerpoint/2010/main" val="3196494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70B72F-04E4-46A6-92AE-DB14D7201E30}"/>
              </a:ext>
            </a:extLst>
          </p:cNvPr>
          <p:cNvSpPr>
            <a:spLocks noGrp="1"/>
          </p:cNvSpPr>
          <p:nvPr>
            <p:ph type="title"/>
          </p:nvPr>
        </p:nvSpPr>
        <p:spPr/>
        <p:txBody>
          <a:bodyPr/>
          <a:lstStyle/>
          <a:p>
            <a:r>
              <a:rPr lang="en-US" dirty="0"/>
              <a:t>Assembler Directives of 8086 microprocessor</a:t>
            </a:r>
          </a:p>
        </p:txBody>
      </p:sp>
      <p:sp>
        <p:nvSpPr>
          <p:cNvPr id="3" name="Content Placeholder 2">
            <a:extLst>
              <a:ext uri="{FF2B5EF4-FFF2-40B4-BE49-F238E27FC236}">
                <a16:creationId xmlns:a16="http://schemas.microsoft.com/office/drawing/2014/main" xmlns="" id="{C256A9F8-4CC5-4D2C-AA96-C52B3BDA68C9}"/>
              </a:ext>
            </a:extLst>
          </p:cNvPr>
          <p:cNvSpPr>
            <a:spLocks noGrp="1"/>
          </p:cNvSpPr>
          <p:nvPr>
            <p:ph idx="1"/>
          </p:nvPr>
        </p:nvSpPr>
        <p:spPr/>
        <p:txBody>
          <a:bodyPr>
            <a:normAutofit/>
          </a:bodyPr>
          <a:lstStyle/>
          <a:p>
            <a:r>
              <a:rPr lang="en-US" dirty="0"/>
              <a:t>Assembler directives are instructions that instructs the assembler to do some specific task</a:t>
            </a:r>
          </a:p>
          <a:p>
            <a:r>
              <a:rPr lang="en-US" dirty="0"/>
              <a:t>For e.g., the directive might prompt the assembler to allocate memory for a variable, to include source file, etc. </a:t>
            </a:r>
          </a:p>
        </p:txBody>
      </p:sp>
      <p:sp>
        <p:nvSpPr>
          <p:cNvPr id="5" name="Slide Number Placeholder 4">
            <a:extLst>
              <a:ext uri="{FF2B5EF4-FFF2-40B4-BE49-F238E27FC236}">
                <a16:creationId xmlns:a16="http://schemas.microsoft.com/office/drawing/2014/main" xmlns="" id="{0B7ED88C-3BAE-4F0A-B085-BBD0D2657741}"/>
              </a:ext>
            </a:extLst>
          </p:cNvPr>
          <p:cNvSpPr>
            <a:spLocks noGrp="1"/>
          </p:cNvSpPr>
          <p:nvPr>
            <p:ph type="sldNum" sz="quarter" idx="12"/>
          </p:nvPr>
        </p:nvSpPr>
        <p:spPr/>
        <p:txBody>
          <a:bodyPr/>
          <a:lstStyle/>
          <a:p>
            <a:fld id="{18050AFA-66CA-4F6C-BB65-5BCEE8D1C898}" type="slidenum">
              <a:rPr lang="en-US" smtClean="0"/>
              <a:t>3</a:t>
            </a:fld>
            <a:endParaRPr lang="en-US"/>
          </a:p>
        </p:txBody>
      </p:sp>
    </p:spTree>
    <p:extLst>
      <p:ext uri="{BB962C8B-B14F-4D97-AF65-F5344CB8AC3E}">
        <p14:creationId xmlns:p14="http://schemas.microsoft.com/office/powerpoint/2010/main" val="88194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E7415B-8EB0-4F36-998B-ABBD3BB474AE}"/>
              </a:ext>
            </a:extLst>
          </p:cNvPr>
          <p:cNvSpPr>
            <a:spLocks noGrp="1"/>
          </p:cNvSpPr>
          <p:nvPr>
            <p:ph idx="1"/>
          </p:nvPr>
        </p:nvSpPr>
        <p:spPr>
          <a:xfrm>
            <a:off x="628650" y="683581"/>
            <a:ext cx="7886700" cy="5493382"/>
          </a:xfrm>
        </p:spPr>
        <p:txBody>
          <a:bodyPr>
            <a:normAutofit fontScale="92500" lnSpcReduction="20000"/>
          </a:bodyPr>
          <a:lstStyle/>
          <a:p>
            <a:r>
              <a:rPr lang="en-US" dirty="0"/>
              <a:t>The DB directive</a:t>
            </a:r>
          </a:p>
          <a:p>
            <a:r>
              <a:rPr lang="en-US" dirty="0"/>
              <a:t>The DW directive</a:t>
            </a:r>
          </a:p>
          <a:p>
            <a:r>
              <a:rPr lang="en-US" dirty="0"/>
              <a:t>The DD directive</a:t>
            </a:r>
          </a:p>
          <a:p>
            <a:r>
              <a:rPr lang="en-US" dirty="0"/>
              <a:t>The STRUCT (or STRUC) and ENDS directives</a:t>
            </a:r>
          </a:p>
          <a:p>
            <a:r>
              <a:rPr lang="en-US" dirty="0"/>
              <a:t>The EQU Directive</a:t>
            </a:r>
          </a:p>
          <a:p>
            <a:r>
              <a:rPr lang="en-US" dirty="0"/>
              <a:t>ASSUME</a:t>
            </a:r>
          </a:p>
          <a:p>
            <a:r>
              <a:rPr lang="en-US" dirty="0"/>
              <a:t>EXTERN</a:t>
            </a:r>
          </a:p>
          <a:p>
            <a:r>
              <a:rPr lang="en-US" dirty="0"/>
              <a:t>GLOBAL</a:t>
            </a:r>
          </a:p>
          <a:p>
            <a:r>
              <a:rPr lang="en-US" dirty="0"/>
              <a:t>SEGMENT</a:t>
            </a:r>
          </a:p>
          <a:p>
            <a:r>
              <a:rPr lang="en-US" dirty="0"/>
              <a:t>PROC</a:t>
            </a:r>
          </a:p>
          <a:p>
            <a:r>
              <a:rPr lang="en-US" dirty="0"/>
              <a:t>GROUP</a:t>
            </a:r>
          </a:p>
          <a:p>
            <a:r>
              <a:rPr lang="en-US" dirty="0"/>
              <a:t>NAME</a:t>
            </a:r>
          </a:p>
          <a:p>
            <a:r>
              <a:rPr lang="en-US" dirty="0"/>
              <a:t>INCLUDE</a:t>
            </a:r>
          </a:p>
        </p:txBody>
      </p:sp>
      <p:sp>
        <p:nvSpPr>
          <p:cNvPr id="5" name="Slide Number Placeholder 4">
            <a:extLst>
              <a:ext uri="{FF2B5EF4-FFF2-40B4-BE49-F238E27FC236}">
                <a16:creationId xmlns:a16="http://schemas.microsoft.com/office/drawing/2014/main" xmlns="" id="{E5CC0A74-03F6-463A-8AD9-357BA4048BB1}"/>
              </a:ext>
            </a:extLst>
          </p:cNvPr>
          <p:cNvSpPr>
            <a:spLocks noGrp="1"/>
          </p:cNvSpPr>
          <p:nvPr>
            <p:ph type="sldNum" sz="quarter" idx="12"/>
          </p:nvPr>
        </p:nvSpPr>
        <p:spPr/>
        <p:txBody>
          <a:bodyPr/>
          <a:lstStyle/>
          <a:p>
            <a:fld id="{18050AFA-66CA-4F6C-BB65-5BCEE8D1C898}" type="slidenum">
              <a:rPr lang="en-US" smtClean="0"/>
              <a:t>4</a:t>
            </a:fld>
            <a:endParaRPr lang="en-US"/>
          </a:p>
        </p:txBody>
      </p:sp>
    </p:spTree>
    <p:extLst>
      <p:ext uri="{BB962C8B-B14F-4D97-AF65-F5344CB8AC3E}">
        <p14:creationId xmlns:p14="http://schemas.microsoft.com/office/powerpoint/2010/main" val="1308046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1593662-3526-4FF0-93A9-434445712AF9}"/>
              </a:ext>
            </a:extLst>
          </p:cNvPr>
          <p:cNvSpPr>
            <a:spLocks noGrp="1"/>
          </p:cNvSpPr>
          <p:nvPr>
            <p:ph idx="1"/>
          </p:nvPr>
        </p:nvSpPr>
        <p:spPr>
          <a:xfrm>
            <a:off x="628650" y="461639"/>
            <a:ext cx="7886700" cy="5715324"/>
          </a:xfrm>
        </p:spPr>
        <p:txBody>
          <a:bodyPr>
            <a:normAutofit fontScale="92500" lnSpcReduction="10000"/>
          </a:bodyPr>
          <a:lstStyle/>
          <a:p>
            <a:r>
              <a:rPr lang="en-US" b="1" dirty="0"/>
              <a:t>DB</a:t>
            </a:r>
          </a:p>
          <a:p>
            <a:pPr marL="0" indent="0">
              <a:buNone/>
            </a:pPr>
            <a:r>
              <a:rPr lang="en-US" dirty="0"/>
              <a:t>	The DB directive is used to declare a BYTE type variable – A BYTE is made up of 8 bits.</a:t>
            </a:r>
          </a:p>
          <a:p>
            <a:pPr marL="0" indent="0">
              <a:buNone/>
            </a:pPr>
            <a:r>
              <a:rPr lang="en-US" dirty="0"/>
              <a:t>Declaration examples:</a:t>
            </a:r>
          </a:p>
          <a:p>
            <a:pPr marL="0" indent="0">
              <a:buNone/>
            </a:pPr>
            <a:r>
              <a:rPr lang="en-US" dirty="0"/>
              <a:t>	Byte1 DB 10h</a:t>
            </a:r>
          </a:p>
          <a:p>
            <a:pPr marL="0" indent="0">
              <a:buNone/>
            </a:pPr>
            <a:r>
              <a:rPr lang="en-US" dirty="0"/>
              <a:t>	Byte2 DB 255 ; 0FFh, the max. possible for a BYTE</a:t>
            </a:r>
          </a:p>
          <a:p>
            <a:r>
              <a:rPr lang="en-US" b="1" dirty="0"/>
              <a:t>DW</a:t>
            </a:r>
          </a:p>
          <a:p>
            <a:pPr marL="0" indent="0">
              <a:buNone/>
            </a:pPr>
            <a:r>
              <a:rPr lang="en-US" dirty="0"/>
              <a:t>	The DW directive is used to declare a WORD type variable – A WORD occupies 16 bits or (2 BYTE).</a:t>
            </a:r>
          </a:p>
          <a:p>
            <a:pPr marL="0" indent="0">
              <a:buNone/>
            </a:pPr>
            <a:r>
              <a:rPr lang="en-US" dirty="0"/>
              <a:t>Declaration examples:</a:t>
            </a:r>
          </a:p>
          <a:p>
            <a:pPr marL="0" indent="0">
              <a:buNone/>
            </a:pPr>
            <a:r>
              <a:rPr lang="en-US" dirty="0"/>
              <a:t>	Word DW 1234h</a:t>
            </a:r>
          </a:p>
          <a:p>
            <a:pPr marL="0" indent="0">
              <a:buNone/>
            </a:pPr>
            <a:r>
              <a:rPr lang="en-US" dirty="0"/>
              <a:t>	Word2 DW 65535; 0FFFFh, (the max. possible for a WORD)</a:t>
            </a:r>
          </a:p>
          <a:p>
            <a:endParaRPr lang="en-US" dirty="0"/>
          </a:p>
        </p:txBody>
      </p:sp>
      <p:sp>
        <p:nvSpPr>
          <p:cNvPr id="5" name="Slide Number Placeholder 4">
            <a:extLst>
              <a:ext uri="{FF2B5EF4-FFF2-40B4-BE49-F238E27FC236}">
                <a16:creationId xmlns:a16="http://schemas.microsoft.com/office/drawing/2014/main" xmlns="" id="{BE451BDA-EC2F-414E-8C67-A379539E0169}"/>
              </a:ext>
            </a:extLst>
          </p:cNvPr>
          <p:cNvSpPr>
            <a:spLocks noGrp="1"/>
          </p:cNvSpPr>
          <p:nvPr>
            <p:ph type="sldNum" sz="quarter" idx="12"/>
          </p:nvPr>
        </p:nvSpPr>
        <p:spPr/>
        <p:txBody>
          <a:bodyPr/>
          <a:lstStyle/>
          <a:p>
            <a:fld id="{18050AFA-66CA-4F6C-BB65-5BCEE8D1C898}" type="slidenum">
              <a:rPr lang="en-US" smtClean="0"/>
              <a:t>5</a:t>
            </a:fld>
            <a:endParaRPr lang="en-US"/>
          </a:p>
        </p:txBody>
      </p:sp>
    </p:spTree>
    <p:extLst>
      <p:ext uri="{BB962C8B-B14F-4D97-AF65-F5344CB8AC3E}">
        <p14:creationId xmlns:p14="http://schemas.microsoft.com/office/powerpoint/2010/main" val="1234972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68BC857-11D3-4D71-99D2-74188EB89C04}"/>
              </a:ext>
            </a:extLst>
          </p:cNvPr>
          <p:cNvSpPr>
            <a:spLocks noGrp="1"/>
          </p:cNvSpPr>
          <p:nvPr>
            <p:ph idx="1"/>
          </p:nvPr>
        </p:nvSpPr>
        <p:spPr>
          <a:xfrm>
            <a:off x="628650" y="639192"/>
            <a:ext cx="7886700" cy="5537771"/>
          </a:xfrm>
        </p:spPr>
        <p:txBody>
          <a:bodyPr>
            <a:normAutofit fontScale="92500" lnSpcReduction="20000"/>
          </a:bodyPr>
          <a:lstStyle/>
          <a:p>
            <a:r>
              <a:rPr lang="en-US" b="1" dirty="0"/>
              <a:t>DD</a:t>
            </a:r>
          </a:p>
          <a:p>
            <a:pPr marL="0" indent="0">
              <a:buNone/>
            </a:pPr>
            <a:r>
              <a:rPr lang="en-US" dirty="0"/>
              <a:t>	The DD directive is used to declare a DWORD –  double word is made up of 32 bits =2 Word’s or 4 BYTE.</a:t>
            </a:r>
          </a:p>
          <a:p>
            <a:pPr marL="0" indent="0">
              <a:buNone/>
            </a:pPr>
            <a:r>
              <a:rPr lang="en-US" dirty="0"/>
              <a:t>Declaration examples:</a:t>
            </a:r>
          </a:p>
          <a:p>
            <a:pPr marL="0" indent="0">
              <a:buNone/>
            </a:pPr>
            <a:r>
              <a:rPr lang="en-US" dirty="0"/>
              <a:t>	Dword1 DW 12345678h</a:t>
            </a:r>
          </a:p>
          <a:p>
            <a:pPr marL="0" indent="0">
              <a:buNone/>
            </a:pPr>
            <a:r>
              <a:rPr lang="en-US" dirty="0"/>
              <a:t>	Dword2 DW 4294967295 ;0FFFFFFFFh.</a:t>
            </a:r>
          </a:p>
          <a:p>
            <a:r>
              <a:rPr lang="en-US" b="1" dirty="0"/>
              <a:t>STRUCT and ENDS</a:t>
            </a:r>
          </a:p>
          <a:p>
            <a:pPr marL="0" indent="0">
              <a:buNone/>
            </a:pPr>
            <a:r>
              <a:rPr lang="en-US" dirty="0"/>
              <a:t>	STRUCT and ENDS directives to define a structure template in order to group data items.</a:t>
            </a:r>
          </a:p>
          <a:p>
            <a:pPr marL="0" indent="0">
              <a:buNone/>
            </a:pPr>
            <a:r>
              <a:rPr lang="en-US" dirty="0"/>
              <a:t>	The STRUCT directive tells the assembler that a user defined uninitialized data structure follows. </a:t>
            </a:r>
          </a:p>
          <a:p>
            <a:pPr marL="0" indent="0">
              <a:buNone/>
            </a:pPr>
            <a:r>
              <a:rPr lang="en-US" dirty="0"/>
              <a:t>	A structure element is referenced with the base “+” operator before the element’s name.</a:t>
            </a:r>
          </a:p>
          <a:p>
            <a:pPr marL="0" indent="0">
              <a:buNone/>
            </a:pPr>
            <a:r>
              <a:rPr lang="en-US" dirty="0"/>
              <a:t>	A Structure ends by using the ENDS directive meaning END of Structure.</a:t>
            </a:r>
          </a:p>
          <a:p>
            <a:endParaRPr lang="en-US" dirty="0"/>
          </a:p>
        </p:txBody>
      </p:sp>
      <p:sp>
        <p:nvSpPr>
          <p:cNvPr id="5" name="Slide Number Placeholder 4">
            <a:extLst>
              <a:ext uri="{FF2B5EF4-FFF2-40B4-BE49-F238E27FC236}">
                <a16:creationId xmlns:a16="http://schemas.microsoft.com/office/drawing/2014/main" xmlns="" id="{F94C5284-E37B-4852-BF41-25F636ECF42F}"/>
              </a:ext>
            </a:extLst>
          </p:cNvPr>
          <p:cNvSpPr>
            <a:spLocks noGrp="1"/>
          </p:cNvSpPr>
          <p:nvPr>
            <p:ph type="sldNum" sz="quarter" idx="12"/>
          </p:nvPr>
        </p:nvSpPr>
        <p:spPr/>
        <p:txBody>
          <a:bodyPr/>
          <a:lstStyle/>
          <a:p>
            <a:fld id="{18050AFA-66CA-4F6C-BB65-5BCEE8D1C898}" type="slidenum">
              <a:rPr lang="en-US" smtClean="0"/>
              <a:t>6</a:t>
            </a:fld>
            <a:endParaRPr lang="en-US"/>
          </a:p>
        </p:txBody>
      </p:sp>
    </p:spTree>
    <p:extLst>
      <p:ext uri="{BB962C8B-B14F-4D97-AF65-F5344CB8AC3E}">
        <p14:creationId xmlns:p14="http://schemas.microsoft.com/office/powerpoint/2010/main" val="3892274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BF1F0CD-5F42-4C31-8923-56C6558868A9}"/>
              </a:ext>
            </a:extLst>
          </p:cNvPr>
          <p:cNvSpPr>
            <a:spLocks noGrp="1"/>
          </p:cNvSpPr>
          <p:nvPr>
            <p:ph idx="1"/>
          </p:nvPr>
        </p:nvSpPr>
        <p:spPr>
          <a:xfrm>
            <a:off x="628650" y="612559"/>
            <a:ext cx="7886700" cy="5564404"/>
          </a:xfrm>
        </p:spPr>
        <p:txBody>
          <a:bodyPr>
            <a:normAutofit lnSpcReduction="10000"/>
          </a:bodyPr>
          <a:lstStyle/>
          <a:p>
            <a:r>
              <a:rPr lang="en-US" dirty="0"/>
              <a:t>Syntax</a:t>
            </a:r>
          </a:p>
          <a:p>
            <a:pPr marL="457200" lvl="1" indent="0">
              <a:buNone/>
            </a:pPr>
            <a:endParaRPr lang="en-US" dirty="0"/>
          </a:p>
          <a:p>
            <a:pPr marL="457200" lvl="1" indent="0">
              <a:buNone/>
            </a:pPr>
            <a:r>
              <a:rPr lang="en-US" dirty="0"/>
              <a:t>STRUCT/STRUC</a:t>
            </a:r>
          </a:p>
          <a:p>
            <a:pPr marL="457200" lvl="1" indent="0">
              <a:buNone/>
            </a:pPr>
            <a:r>
              <a:rPr lang="en-US" dirty="0" err="1"/>
              <a:t>Struct_ele_name</a:t>
            </a:r>
            <a:r>
              <a:rPr lang="en-US" dirty="0"/>
              <a:t> </a:t>
            </a:r>
            <a:r>
              <a:rPr lang="en-US" dirty="0" err="1"/>
              <a:t>ele_data</a:t>
            </a:r>
            <a:r>
              <a:rPr lang="en-US" dirty="0"/>
              <a:t> type?</a:t>
            </a:r>
          </a:p>
          <a:p>
            <a:pPr marL="457200" lvl="1" indent="0">
              <a:buNone/>
            </a:pPr>
            <a:r>
              <a:rPr lang="en-US" dirty="0"/>
              <a:t>..</a:t>
            </a:r>
          </a:p>
          <a:p>
            <a:pPr marL="457200" lvl="1" indent="0">
              <a:buNone/>
            </a:pPr>
            <a:r>
              <a:rPr lang="en-US" dirty="0"/>
              <a:t>..</a:t>
            </a:r>
          </a:p>
          <a:p>
            <a:pPr marL="457200" lvl="1" indent="0">
              <a:buNone/>
            </a:pPr>
            <a:r>
              <a:rPr lang="en-US" dirty="0"/>
              <a:t>ENDS </a:t>
            </a:r>
          </a:p>
          <a:p>
            <a:pPr marL="457200" lvl="1" indent="0">
              <a:buNone/>
            </a:pPr>
            <a:endParaRPr lang="en-US" dirty="0"/>
          </a:p>
          <a:p>
            <a:pPr marL="457200" lvl="1" indent="0">
              <a:buNone/>
            </a:pPr>
            <a:r>
              <a:rPr lang="en-US" i="1" dirty="0"/>
              <a:t>E.g.,</a:t>
            </a:r>
          </a:p>
          <a:p>
            <a:pPr marL="457200" lvl="1" indent="0">
              <a:buNone/>
            </a:pPr>
            <a:r>
              <a:rPr lang="en-US" dirty="0"/>
              <a:t>STRUCT	</a:t>
            </a:r>
          </a:p>
          <a:p>
            <a:pPr marL="457200" lvl="1" indent="0">
              <a:buNone/>
            </a:pPr>
            <a:r>
              <a:rPr lang="en-US" dirty="0"/>
              <a:t>BYTE1 DB?</a:t>
            </a:r>
          </a:p>
          <a:p>
            <a:pPr marL="457200" lvl="1" indent="0">
              <a:buNone/>
            </a:pPr>
            <a:r>
              <a:rPr lang="en-US" dirty="0"/>
              <a:t>BYTE2 DB?</a:t>
            </a:r>
          </a:p>
          <a:p>
            <a:pPr marL="457200" lvl="1" indent="0">
              <a:buNone/>
            </a:pPr>
            <a:r>
              <a:rPr lang="en-US" dirty="0"/>
              <a:t>WORD1 DW?</a:t>
            </a:r>
          </a:p>
          <a:p>
            <a:pPr marL="457200" lvl="1" indent="0">
              <a:buNone/>
            </a:pPr>
            <a:r>
              <a:rPr lang="en-US" dirty="0"/>
              <a:t>DWORD1 DW?</a:t>
            </a:r>
          </a:p>
          <a:p>
            <a:pPr marL="457200" lvl="1" indent="0">
              <a:buNone/>
            </a:pPr>
            <a:r>
              <a:rPr lang="en-US" dirty="0"/>
              <a:t>ENDS</a:t>
            </a:r>
          </a:p>
        </p:txBody>
      </p:sp>
      <p:sp>
        <p:nvSpPr>
          <p:cNvPr id="5" name="Slide Number Placeholder 4">
            <a:extLst>
              <a:ext uri="{FF2B5EF4-FFF2-40B4-BE49-F238E27FC236}">
                <a16:creationId xmlns:a16="http://schemas.microsoft.com/office/drawing/2014/main" xmlns="" id="{CFBE4246-5330-4C1D-9417-1F76E3E4D92D}"/>
              </a:ext>
            </a:extLst>
          </p:cNvPr>
          <p:cNvSpPr>
            <a:spLocks noGrp="1"/>
          </p:cNvSpPr>
          <p:nvPr>
            <p:ph type="sldNum" sz="quarter" idx="12"/>
          </p:nvPr>
        </p:nvSpPr>
        <p:spPr/>
        <p:txBody>
          <a:bodyPr/>
          <a:lstStyle/>
          <a:p>
            <a:fld id="{18050AFA-66CA-4F6C-BB65-5BCEE8D1C898}" type="slidenum">
              <a:rPr lang="en-US" smtClean="0"/>
              <a:t>7</a:t>
            </a:fld>
            <a:endParaRPr lang="en-US"/>
          </a:p>
        </p:txBody>
      </p:sp>
    </p:spTree>
    <p:extLst>
      <p:ext uri="{BB962C8B-B14F-4D97-AF65-F5344CB8AC3E}">
        <p14:creationId xmlns:p14="http://schemas.microsoft.com/office/powerpoint/2010/main" val="14971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1836D9-6E4C-4C97-BA40-A696401E5A3B}"/>
              </a:ext>
            </a:extLst>
          </p:cNvPr>
          <p:cNvSpPr>
            <a:spLocks noGrp="1"/>
          </p:cNvSpPr>
          <p:nvPr>
            <p:ph type="title"/>
          </p:nvPr>
        </p:nvSpPr>
        <p:spPr/>
        <p:txBody>
          <a:bodyPr/>
          <a:lstStyle/>
          <a:p>
            <a:r>
              <a:rPr lang="en-US" dirty="0"/>
              <a:t>EQU</a:t>
            </a:r>
          </a:p>
        </p:txBody>
      </p:sp>
      <p:sp>
        <p:nvSpPr>
          <p:cNvPr id="3" name="Content Placeholder 2">
            <a:extLst>
              <a:ext uri="{FF2B5EF4-FFF2-40B4-BE49-F238E27FC236}">
                <a16:creationId xmlns:a16="http://schemas.microsoft.com/office/drawing/2014/main" xmlns="" id="{B522B886-9B57-48B6-AFD1-24483A1A047C}"/>
              </a:ext>
            </a:extLst>
          </p:cNvPr>
          <p:cNvSpPr>
            <a:spLocks noGrp="1"/>
          </p:cNvSpPr>
          <p:nvPr>
            <p:ph idx="1"/>
          </p:nvPr>
        </p:nvSpPr>
        <p:spPr>
          <a:xfrm>
            <a:off x="628650" y="1331650"/>
            <a:ext cx="7886700" cy="4845313"/>
          </a:xfrm>
        </p:spPr>
        <p:txBody>
          <a:bodyPr>
            <a:normAutofit fontScale="92500" lnSpcReduction="10000"/>
          </a:bodyPr>
          <a:lstStyle/>
          <a:p>
            <a:r>
              <a:rPr lang="en-US" dirty="0"/>
              <a:t>The EQU directive is used to assign a name to some value or symbol. </a:t>
            </a:r>
          </a:p>
          <a:p>
            <a:r>
              <a:rPr lang="en-US" dirty="0"/>
              <a:t>Each time the assembler finds the given names in the program, it will replace the name with the value or a symbol. </a:t>
            </a:r>
          </a:p>
          <a:p>
            <a:r>
              <a:rPr lang="en-US" dirty="0"/>
              <a:t>The value can be in the range 0 through 65535 </a:t>
            </a:r>
          </a:p>
          <a:p>
            <a:r>
              <a:rPr lang="en-US" dirty="0"/>
              <a:t>The following operators can also be used to declare an Equate:</a:t>
            </a:r>
          </a:p>
          <a:p>
            <a:pPr lvl="1"/>
            <a:r>
              <a:rPr lang="en-US" dirty="0"/>
              <a:t>THIS BYTE</a:t>
            </a:r>
          </a:p>
          <a:p>
            <a:pPr lvl="1"/>
            <a:r>
              <a:rPr lang="en-US" dirty="0"/>
              <a:t>THIS WORD</a:t>
            </a:r>
          </a:p>
          <a:p>
            <a:pPr lvl="1"/>
            <a:r>
              <a:rPr lang="en-US" dirty="0"/>
              <a:t>THIS DWORD</a:t>
            </a:r>
          </a:p>
          <a:p>
            <a:r>
              <a:rPr lang="en-US" dirty="0"/>
              <a:t>But an Equate does not have an address or space reserved for it in the .COM file.</a:t>
            </a:r>
          </a:p>
        </p:txBody>
      </p:sp>
      <p:sp>
        <p:nvSpPr>
          <p:cNvPr id="5" name="Slide Number Placeholder 4">
            <a:extLst>
              <a:ext uri="{FF2B5EF4-FFF2-40B4-BE49-F238E27FC236}">
                <a16:creationId xmlns:a16="http://schemas.microsoft.com/office/drawing/2014/main" xmlns="" id="{2DD9BC47-9577-4414-BCC4-516EFF250B18}"/>
              </a:ext>
            </a:extLst>
          </p:cNvPr>
          <p:cNvSpPr>
            <a:spLocks noGrp="1"/>
          </p:cNvSpPr>
          <p:nvPr>
            <p:ph type="sldNum" sz="quarter" idx="12"/>
          </p:nvPr>
        </p:nvSpPr>
        <p:spPr/>
        <p:txBody>
          <a:bodyPr/>
          <a:lstStyle/>
          <a:p>
            <a:fld id="{18050AFA-66CA-4F6C-BB65-5BCEE8D1C898}" type="slidenum">
              <a:rPr lang="en-US" smtClean="0"/>
              <a:t>8</a:t>
            </a:fld>
            <a:endParaRPr lang="en-US"/>
          </a:p>
        </p:txBody>
      </p:sp>
    </p:spTree>
    <p:extLst>
      <p:ext uri="{BB962C8B-B14F-4D97-AF65-F5344CB8AC3E}">
        <p14:creationId xmlns:p14="http://schemas.microsoft.com/office/powerpoint/2010/main" val="2612941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85C5C9-1098-4CF0-A3AA-9FD25AA8375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2805F027-ED0F-4A8A-A410-37909F65917A}"/>
              </a:ext>
            </a:extLst>
          </p:cNvPr>
          <p:cNvSpPr>
            <a:spLocks noGrp="1"/>
          </p:cNvSpPr>
          <p:nvPr>
            <p:ph idx="1"/>
          </p:nvPr>
        </p:nvSpPr>
        <p:spPr/>
        <p:txBody>
          <a:bodyPr>
            <a:normAutofit/>
          </a:bodyPr>
          <a:lstStyle/>
          <a:p>
            <a:r>
              <a:rPr lang="en-US" dirty="0"/>
              <a:t>FAC EQU 04H ; </a:t>
            </a:r>
          </a:p>
          <a:p>
            <a:pPr marL="0" indent="0">
              <a:buNone/>
            </a:pPr>
            <a:r>
              <a:rPr lang="en-US" dirty="0"/>
              <a:t>Write this statement at the beginning of your program and later in the program you can use this as follows: </a:t>
            </a:r>
          </a:p>
          <a:p>
            <a:pPr marL="0" indent="0">
              <a:buNone/>
            </a:pPr>
            <a:r>
              <a:rPr lang="en-US" dirty="0"/>
              <a:t>ADD AL, FAC</a:t>
            </a:r>
          </a:p>
        </p:txBody>
      </p:sp>
      <p:sp>
        <p:nvSpPr>
          <p:cNvPr id="5" name="Slide Number Placeholder 4">
            <a:extLst>
              <a:ext uri="{FF2B5EF4-FFF2-40B4-BE49-F238E27FC236}">
                <a16:creationId xmlns:a16="http://schemas.microsoft.com/office/drawing/2014/main" xmlns="" id="{3459D719-1C1A-4925-AE8A-EA1DFFD64AC2}"/>
              </a:ext>
            </a:extLst>
          </p:cNvPr>
          <p:cNvSpPr>
            <a:spLocks noGrp="1"/>
          </p:cNvSpPr>
          <p:nvPr>
            <p:ph type="sldNum" sz="quarter" idx="12"/>
          </p:nvPr>
        </p:nvSpPr>
        <p:spPr/>
        <p:txBody>
          <a:bodyPr/>
          <a:lstStyle/>
          <a:p>
            <a:fld id="{18050AFA-66CA-4F6C-BB65-5BCEE8D1C898}" type="slidenum">
              <a:rPr lang="en-US" smtClean="0"/>
              <a:t>9</a:t>
            </a:fld>
            <a:endParaRPr lang="en-US"/>
          </a:p>
        </p:txBody>
      </p:sp>
    </p:spTree>
    <p:extLst>
      <p:ext uri="{BB962C8B-B14F-4D97-AF65-F5344CB8AC3E}">
        <p14:creationId xmlns:p14="http://schemas.microsoft.com/office/powerpoint/2010/main" val="41458543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297</TotalTime>
  <Words>603</Words>
  <Application>Microsoft Office PowerPoint</Application>
  <PresentationFormat>On-screen Show (4:3)</PresentationFormat>
  <Paragraphs>120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Module 2: Introduction to ALP</vt:lpstr>
      <vt:lpstr>ALP – Assembly Language Programming</vt:lpstr>
      <vt:lpstr>Assembler Directives of 8086 microprocessor</vt:lpstr>
      <vt:lpstr>PowerPoint Presentation</vt:lpstr>
      <vt:lpstr>PowerPoint Presentation</vt:lpstr>
      <vt:lpstr>PowerPoint Presentation</vt:lpstr>
      <vt:lpstr>PowerPoint Presentation</vt:lpstr>
      <vt:lpstr>EQU</vt:lpstr>
      <vt:lpstr>Example</vt:lpstr>
      <vt:lpstr>ASSUME</vt:lpstr>
      <vt:lpstr>EXTRN</vt:lpstr>
      <vt:lpstr>GLOBAL</vt:lpstr>
      <vt:lpstr>SEGMENT</vt:lpstr>
      <vt:lpstr>NAME</vt:lpstr>
      <vt:lpstr>PowerPoint Presentation</vt:lpstr>
      <vt:lpstr>Weblinks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I/O Interfaces</dc:title>
  <dc:creator>Florence Gnana Poovathy J</dc:creator>
  <cp:lastModifiedBy>Admin</cp:lastModifiedBy>
  <cp:revision>77</cp:revision>
  <dcterms:created xsi:type="dcterms:W3CDTF">2020-06-16T08:08:18Z</dcterms:created>
  <dcterms:modified xsi:type="dcterms:W3CDTF">2021-02-18T06:53:28Z</dcterms:modified>
</cp:coreProperties>
</file>