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398DBB-8ADF-44B7-ABC4-646C57C0B6D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022" y="6470704"/>
            <a:ext cx="5407271" cy="26671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Dr. j. </a:t>
            </a:r>
            <a:r>
              <a:rPr lang="en-US" dirty="0" err="1"/>
              <a:t>florence</a:t>
            </a:r>
            <a:r>
              <a:rPr lang="en-US" dirty="0"/>
              <a:t> </a:t>
            </a:r>
            <a:r>
              <a:rPr lang="en-US" dirty="0" err="1"/>
              <a:t>gnana</a:t>
            </a:r>
            <a:r>
              <a:rPr lang="en-US" dirty="0"/>
              <a:t> Poovathy, asst. prof. </a:t>
            </a:r>
            <a:r>
              <a:rPr lang="en-US" cap="none" dirty="0"/>
              <a:t>(</a:t>
            </a:r>
            <a:r>
              <a:rPr lang="en-US" dirty="0"/>
              <a:t>Sr. gr </a:t>
            </a:r>
            <a:r>
              <a:rPr lang="en-US" dirty="0" err="1"/>
              <a:t>i</a:t>
            </a:r>
            <a:r>
              <a:rPr lang="en-US" dirty="0"/>
              <a:t>), sense, vit Chennai.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9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1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7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398DBB-8ADF-44B7-ABC4-646C57C0B6D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0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ptel.ac.in/content/storage2/courses/106108100/pdf/Teacher_Slides/mod3/M3L2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8085projects.info/Peripheral-Interfacing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l_825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E0F11F-ED26-409D-BF03-62DA29CFA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4 – INTRODUCTION TO PERIPHERAL INTERFACING - I</a:t>
            </a:r>
          </a:p>
        </p:txBody>
      </p:sp>
    </p:spTree>
    <p:extLst>
      <p:ext uri="{BB962C8B-B14F-4D97-AF65-F5344CB8AC3E}">
        <p14:creationId xmlns:p14="http://schemas.microsoft.com/office/powerpoint/2010/main" val="97207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FC2D3E-14A3-4932-BA1C-EC238555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633984"/>
          </a:xfrm>
        </p:spPr>
        <p:txBody>
          <a:bodyPr>
            <a:normAutofit/>
          </a:bodyPr>
          <a:lstStyle/>
          <a:p>
            <a:r>
              <a:rPr lang="en-US" dirty="0"/>
              <a:t>2. I/O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9CE5C0-036E-465C-9801-8187AA80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3" y="4690530"/>
            <a:ext cx="7290054" cy="14430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When MSB is 1, then 8255 will work in I/O mode.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For I/O Function: 1 – Input, 0 - Output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CBFCD63-7A9A-4843-8DF4-F5335B153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07548"/>
              </p:ext>
            </p:extLst>
          </p:nvPr>
        </p:nvGraphicFramePr>
        <p:xfrm>
          <a:off x="1497495" y="1927087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60319875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40791418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4312109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73497926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195891405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062663538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431545768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66837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98463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851A3F2-2F64-4ADB-B85F-D271AC61C784}"/>
              </a:ext>
            </a:extLst>
          </p:cNvPr>
          <p:cNvSpPr txBox="1"/>
          <p:nvPr/>
        </p:nvSpPr>
        <p:spPr>
          <a:xfrm>
            <a:off x="6917634" y="1557755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EAB3055-7994-42E9-A21B-1507E05BCFC4}"/>
              </a:ext>
            </a:extLst>
          </p:cNvPr>
          <p:cNvSpPr txBox="1"/>
          <p:nvPr/>
        </p:nvSpPr>
        <p:spPr>
          <a:xfrm>
            <a:off x="6254197" y="1577393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CAC717F-F646-42CE-97F9-310CB741F166}"/>
              </a:ext>
            </a:extLst>
          </p:cNvPr>
          <p:cNvSpPr txBox="1"/>
          <p:nvPr/>
        </p:nvSpPr>
        <p:spPr>
          <a:xfrm>
            <a:off x="5498566" y="1582915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DADF59A-CFE4-4F5A-AA2A-9E24AA85BE9F}"/>
              </a:ext>
            </a:extLst>
          </p:cNvPr>
          <p:cNvSpPr txBox="1"/>
          <p:nvPr/>
        </p:nvSpPr>
        <p:spPr>
          <a:xfrm>
            <a:off x="4735622" y="1589541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36A2998-E488-4A8D-B144-7E7C1B44E95E}"/>
              </a:ext>
            </a:extLst>
          </p:cNvPr>
          <p:cNvSpPr txBox="1"/>
          <p:nvPr/>
        </p:nvSpPr>
        <p:spPr>
          <a:xfrm>
            <a:off x="3936044" y="1582915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0FA2229-FCCF-45E1-8C5B-FE23E9EDE0AF}"/>
              </a:ext>
            </a:extLst>
          </p:cNvPr>
          <p:cNvSpPr txBox="1"/>
          <p:nvPr/>
        </p:nvSpPr>
        <p:spPr>
          <a:xfrm>
            <a:off x="3168627" y="1569903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2703AE9-A041-41EE-B6B8-D2F43703D4AC}"/>
              </a:ext>
            </a:extLst>
          </p:cNvPr>
          <p:cNvSpPr txBox="1"/>
          <p:nvPr/>
        </p:nvSpPr>
        <p:spPr>
          <a:xfrm>
            <a:off x="2398643" y="1569903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5A17459-D903-4BBC-9F8C-0E1884707477}"/>
              </a:ext>
            </a:extLst>
          </p:cNvPr>
          <p:cNvSpPr txBox="1"/>
          <p:nvPr/>
        </p:nvSpPr>
        <p:spPr>
          <a:xfrm>
            <a:off x="1722782" y="1569903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DA9EAB3-A4F9-4467-A6D4-B36C92162481}"/>
              </a:ext>
            </a:extLst>
          </p:cNvPr>
          <p:cNvSpPr txBox="1"/>
          <p:nvPr/>
        </p:nvSpPr>
        <p:spPr>
          <a:xfrm>
            <a:off x="2964076" y="1200929"/>
            <a:ext cx="34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register in I/O mode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="" xmlns:a16="http://schemas.microsoft.com/office/drawing/2014/main" id="{4CF6EA2B-5498-4EEE-B095-18F4CEB8C64E}"/>
              </a:ext>
            </a:extLst>
          </p:cNvPr>
          <p:cNvSpPr/>
          <p:nvPr/>
        </p:nvSpPr>
        <p:spPr>
          <a:xfrm rot="5400000">
            <a:off x="2724470" y="1829738"/>
            <a:ext cx="479213" cy="15814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7313474-5722-4AA2-AD55-62EF0B6A3F6A}"/>
              </a:ext>
            </a:extLst>
          </p:cNvPr>
          <p:cNvSpPr txBox="1"/>
          <p:nvPr/>
        </p:nvSpPr>
        <p:spPr>
          <a:xfrm>
            <a:off x="1609252" y="2744622"/>
            <a:ext cx="1578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selection of Port A </a:t>
            </a:r>
          </a:p>
          <a:p>
            <a:r>
              <a:rPr lang="en-US" dirty="0"/>
              <a:t>00 – M0</a:t>
            </a:r>
          </a:p>
          <a:p>
            <a:r>
              <a:rPr lang="en-US" dirty="0"/>
              <a:t>01 – M1</a:t>
            </a:r>
          </a:p>
          <a:p>
            <a:r>
              <a:rPr lang="en-US" dirty="0"/>
              <a:t>1X – M2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4B9F75B4-63D3-4091-8866-6BF764157FAA}"/>
              </a:ext>
            </a:extLst>
          </p:cNvPr>
          <p:cNvCxnSpPr/>
          <p:nvPr/>
        </p:nvCxnSpPr>
        <p:spPr>
          <a:xfrm>
            <a:off x="4161331" y="2297927"/>
            <a:ext cx="0" cy="73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CD10499-F3E0-49FE-BD19-FD17AADD715C}"/>
              </a:ext>
            </a:extLst>
          </p:cNvPr>
          <p:cNvSpPr txBox="1"/>
          <p:nvPr/>
        </p:nvSpPr>
        <p:spPr>
          <a:xfrm>
            <a:off x="2993220" y="3011114"/>
            <a:ext cx="130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I/O function of Port 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9C76059-7EEF-4AA3-A895-6831BC05E806}"/>
              </a:ext>
            </a:extLst>
          </p:cNvPr>
          <p:cNvSpPr txBox="1"/>
          <p:nvPr/>
        </p:nvSpPr>
        <p:spPr>
          <a:xfrm>
            <a:off x="3736375" y="3565059"/>
            <a:ext cx="157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I/O function of Port C upper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D0434342-5F85-4BA7-AF08-D0CB8E9EAB45}"/>
              </a:ext>
            </a:extLst>
          </p:cNvPr>
          <p:cNvCxnSpPr>
            <a:cxnSpLocks/>
          </p:cNvCxnSpPr>
          <p:nvPr/>
        </p:nvCxnSpPr>
        <p:spPr>
          <a:xfrm>
            <a:off x="4735622" y="2274293"/>
            <a:ext cx="0" cy="120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4AA11FAB-0222-44DB-925B-5544B41C1740}"/>
              </a:ext>
            </a:extLst>
          </p:cNvPr>
          <p:cNvCxnSpPr/>
          <p:nvPr/>
        </p:nvCxnSpPr>
        <p:spPr>
          <a:xfrm>
            <a:off x="5599192" y="2274293"/>
            <a:ext cx="0" cy="73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3DCC673-0204-498D-AC24-A244294929B7}"/>
              </a:ext>
            </a:extLst>
          </p:cNvPr>
          <p:cNvSpPr txBox="1"/>
          <p:nvPr/>
        </p:nvSpPr>
        <p:spPr>
          <a:xfrm>
            <a:off x="5166578" y="3029544"/>
            <a:ext cx="1578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selection of Port B </a:t>
            </a:r>
          </a:p>
          <a:p>
            <a:r>
              <a:rPr lang="en-US" dirty="0"/>
              <a:t>0 – M0</a:t>
            </a:r>
          </a:p>
          <a:p>
            <a:r>
              <a:rPr lang="en-US" dirty="0"/>
              <a:t>1 – M1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D4D3F317-F33C-4560-924C-9A0DF0B7971C}"/>
              </a:ext>
            </a:extLst>
          </p:cNvPr>
          <p:cNvCxnSpPr>
            <a:cxnSpLocks/>
          </p:cNvCxnSpPr>
          <p:nvPr/>
        </p:nvCxnSpPr>
        <p:spPr>
          <a:xfrm>
            <a:off x="6704771" y="2274292"/>
            <a:ext cx="0" cy="120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CC6AD01-CB43-45FB-8E42-14E3E973E76D}"/>
              </a:ext>
            </a:extLst>
          </p:cNvPr>
          <p:cNvSpPr txBox="1"/>
          <p:nvPr/>
        </p:nvSpPr>
        <p:spPr>
          <a:xfrm>
            <a:off x="6413409" y="3505172"/>
            <a:ext cx="129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I/O function of Port 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E3AC8BEF-B2DF-474D-922F-B35E4546DE4D}"/>
              </a:ext>
            </a:extLst>
          </p:cNvPr>
          <p:cNvCxnSpPr/>
          <p:nvPr/>
        </p:nvCxnSpPr>
        <p:spPr>
          <a:xfrm>
            <a:off x="7209331" y="2274293"/>
            <a:ext cx="0" cy="73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BDDEC10-69EB-468A-84ED-92B19AE80C0B}"/>
              </a:ext>
            </a:extLst>
          </p:cNvPr>
          <p:cNvSpPr txBox="1"/>
          <p:nvPr/>
        </p:nvSpPr>
        <p:spPr>
          <a:xfrm>
            <a:off x="6957540" y="2964295"/>
            <a:ext cx="157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I/O function of Port C lower</a:t>
            </a:r>
          </a:p>
        </p:txBody>
      </p:sp>
    </p:spTree>
    <p:extLst>
      <p:ext uri="{BB962C8B-B14F-4D97-AF65-F5344CB8AC3E}">
        <p14:creationId xmlns:p14="http://schemas.microsoft.com/office/powerpoint/2010/main" val="15544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9C920C-E001-4F72-9430-2F82694E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686993"/>
          </a:xfrm>
        </p:spPr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2155F2-934D-4DC4-99DB-29278BC0A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272209"/>
            <a:ext cx="7290054" cy="503715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Mode 0 – In this mode, all the ports can work as a simple input or output function. There </a:t>
            </a:r>
            <a:r>
              <a:rPr lang="en-US" sz="2800" dirty="0" smtClean="0"/>
              <a:t>is </a:t>
            </a:r>
            <a:r>
              <a:rPr lang="en-US" sz="2800" dirty="0"/>
              <a:t>no interrupt handling capacity.</a:t>
            </a:r>
          </a:p>
          <a:p>
            <a:pPr marL="514350" indent="-514350">
              <a:buAutoNum type="arabicPeriod"/>
            </a:pPr>
            <a:r>
              <a:rPr lang="en-US" sz="2800" dirty="0"/>
              <a:t>Mode 1 – Handshake I/O mode or </a:t>
            </a:r>
            <a:r>
              <a:rPr lang="en-US" sz="2800" dirty="0" err="1"/>
              <a:t>Strobbed</a:t>
            </a:r>
            <a:r>
              <a:rPr lang="en-US" sz="2800" dirty="0"/>
              <a:t> I/O mode.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Either port A or port B can work as a simple input port or output port and port C bits are used for handshake signals before data transmission.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has interrupt handling capacity.</a:t>
            </a:r>
          </a:p>
        </p:txBody>
      </p:sp>
    </p:spTree>
    <p:extLst>
      <p:ext uri="{BB962C8B-B14F-4D97-AF65-F5344CB8AC3E}">
        <p14:creationId xmlns:p14="http://schemas.microsoft.com/office/powerpoint/2010/main" val="4247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D11D1-7F74-4366-9E3A-C81E4012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8824B7-5433-40AA-A9D9-D72CC4670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For example, when a CPU wants to transfer data to the printer, first handshake signals are exchanged for synchronizing the data speed.</a:t>
            </a:r>
          </a:p>
          <a:p>
            <a:pPr marL="0" indent="0">
              <a:buNone/>
            </a:pPr>
            <a:r>
              <a:rPr lang="en-US" sz="2800" dirty="0"/>
              <a:t>3. Mode 2 - Bi-directional data bus mode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In this mode, only port A works.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Port B can work in either mode 0 or mode 1.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6 bits of Port C are used for handshake signals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can handle interrupts.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078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ED0D54-DA81-472A-B733-F111DAF9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043998-24D5-4E3C-BB8E-1E74D61C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https://nptel.ac.in/content/storage2/courses/106108100/pdf/Teacher_Slides/mod3/M3L2.pdf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F9B0EC-9C78-4F7D-ACBC-58EAFC42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Ppi</a:t>
            </a:r>
            <a:r>
              <a:rPr lang="en-US" dirty="0"/>
              <a:t> 8255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70C90-75B0-4389-817B-5D5AF88B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69302"/>
            <a:ext cx="729005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is a general purpose I/O designed to communicate with the </a:t>
            </a:r>
            <a:r>
              <a:rPr lang="en-US" sz="2800" dirty="0">
                <a:solidFill>
                  <a:srgbClr val="FF0000"/>
                </a:solidFill>
              </a:rPr>
              <a:t>external devices </a:t>
            </a:r>
            <a:r>
              <a:rPr lang="en-US" sz="2800" dirty="0"/>
              <a:t>such as DAC, keyboard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can be used with almost all micro processors.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Has 3 8bit I/O ports – Port A, Port B, Port C all of which can be assigned as input or output ports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94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CA5D9E-B722-4929-8EB8-32D2DDF8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actually look?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1FE3167-8E54-4F91-9A89-F26865CA9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2" y="2301371"/>
            <a:ext cx="7410735" cy="3246783"/>
          </a:xfrm>
        </p:spPr>
      </p:pic>
    </p:spTree>
    <p:extLst>
      <p:ext uri="{BB962C8B-B14F-4D97-AF65-F5344CB8AC3E}">
        <p14:creationId xmlns:p14="http://schemas.microsoft.com/office/powerpoint/2010/main" val="402593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1380C5-423C-4BD9-B869-94F1BD9A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E5CE1F-499C-447E-B352-497F6373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has 40 pins and operates in+5V power supply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Port C – 2 4-bit ports – Port C Lower and Port C Upper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Port C – can work in either bit set </a:t>
            </a:r>
            <a:r>
              <a:rPr lang="en-US" sz="2800" dirty="0" smtClean="0"/>
              <a:t>reset </a:t>
            </a:r>
            <a:r>
              <a:rPr lang="en-US" sz="2800" dirty="0"/>
              <a:t>(BSR-to set or reset the bits of PORT C alone) mode or in mode 0 of I/O mode of 8255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Port B – either in mode 0 or in mode 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Port A – either in mode 0, mode 1 or mode2</a:t>
            </a:r>
          </a:p>
        </p:txBody>
      </p:sp>
    </p:spTree>
    <p:extLst>
      <p:ext uri="{BB962C8B-B14F-4D97-AF65-F5344CB8AC3E}">
        <p14:creationId xmlns:p14="http://schemas.microsoft.com/office/powerpoint/2010/main" val="97425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D88367-1C72-4AA0-96C8-2ABEB1F9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767334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1026" name="Picture 2" descr="Peripheral-Interfacing of 8085 -Free 8085 Microprocessor lecture">
            <a:extLst>
              <a:ext uri="{FF2B5EF4-FFF2-40B4-BE49-F238E27FC236}">
                <a16:creationId xmlns="" xmlns:a16="http://schemas.microsoft.com/office/drawing/2014/main" id="{5FCDF793-3F23-4B72-AD65-8118CE02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24" y="1352549"/>
            <a:ext cx="6815437" cy="492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6302ACC-D9C8-49CE-973D-CBDABED5CD66}"/>
              </a:ext>
            </a:extLst>
          </p:cNvPr>
          <p:cNvSpPr txBox="1"/>
          <p:nvPr/>
        </p:nvSpPr>
        <p:spPr>
          <a:xfrm>
            <a:off x="1056415" y="6272784"/>
            <a:ext cx="72900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Source: http://8085projects.info/Peripheral-Interfacing.html</a:t>
            </a:r>
            <a:r>
              <a:rPr lang="en-US" sz="1200" dirty="0"/>
              <a:t> as on 19 Aug 2020</a:t>
            </a:r>
          </a:p>
        </p:txBody>
      </p:sp>
    </p:spTree>
    <p:extLst>
      <p:ext uri="{BB962C8B-B14F-4D97-AF65-F5344CB8AC3E}">
        <p14:creationId xmlns:p14="http://schemas.microsoft.com/office/powerpoint/2010/main" val="97479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B1841-C347-4791-B6DD-CDEE20CE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10F4E0-1DBF-41E9-A492-A5855D26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group A – Port A and Port C upper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group B – Port B and Port C lower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Selection of ports and modes as I/O function or BSR, is possible with the help of the pins CS’, A1 and A0.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This is done  by writing the suitable word into the control pins D0 – D7.</a:t>
            </a:r>
          </a:p>
        </p:txBody>
      </p:sp>
    </p:spTree>
    <p:extLst>
      <p:ext uri="{BB962C8B-B14F-4D97-AF65-F5344CB8AC3E}">
        <p14:creationId xmlns:p14="http://schemas.microsoft.com/office/powerpoint/2010/main" val="339117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354031-BD9F-4A28-8C60-5521BBF3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word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BEFC9565-09E5-4AD1-A6F8-AF5AEB038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19789"/>
              </p:ext>
            </p:extLst>
          </p:nvPr>
        </p:nvGraphicFramePr>
        <p:xfrm>
          <a:off x="926973" y="2316480"/>
          <a:ext cx="7290054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3913">
                  <a:extLst>
                    <a:ext uri="{9D8B030D-6E8A-4147-A177-3AD203B41FA5}">
                      <a16:colId xmlns="" xmlns:a16="http://schemas.microsoft.com/office/drawing/2014/main" val="861221599"/>
                    </a:ext>
                  </a:extLst>
                </a:gridCol>
                <a:gridCol w="1086678">
                  <a:extLst>
                    <a:ext uri="{9D8B030D-6E8A-4147-A177-3AD203B41FA5}">
                      <a16:colId xmlns="" xmlns:a16="http://schemas.microsoft.com/office/drawing/2014/main" val="63439346"/>
                    </a:ext>
                  </a:extLst>
                </a:gridCol>
                <a:gridCol w="1033669">
                  <a:extLst>
                    <a:ext uri="{9D8B030D-6E8A-4147-A177-3AD203B41FA5}">
                      <a16:colId xmlns="" xmlns:a16="http://schemas.microsoft.com/office/drawing/2014/main" val="589568661"/>
                    </a:ext>
                  </a:extLst>
                </a:gridCol>
                <a:gridCol w="2677619">
                  <a:extLst>
                    <a:ext uri="{9D8B030D-6E8A-4147-A177-3AD203B41FA5}">
                      <a16:colId xmlns="" xmlns:a16="http://schemas.microsoft.com/office/drawing/2014/main" val="1681333381"/>
                    </a:ext>
                  </a:extLst>
                </a:gridCol>
                <a:gridCol w="1498175">
                  <a:extLst>
                    <a:ext uri="{9D8B030D-6E8A-4147-A177-3AD203B41FA5}">
                      <a16:colId xmlns="" xmlns:a16="http://schemas.microsoft.com/office/drawing/2014/main" val="1355336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42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0880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910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822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76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032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72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758B54-73F5-4DCA-816C-A777CB09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26190"/>
            <a:ext cx="7290054" cy="633984"/>
          </a:xfrm>
        </p:spPr>
        <p:txBody>
          <a:bodyPr>
            <a:normAutofit/>
          </a:bodyPr>
          <a:lstStyle/>
          <a:p>
            <a:r>
              <a:rPr lang="en-US" dirty="0"/>
              <a:t>Pin diagram</a:t>
            </a:r>
          </a:p>
        </p:txBody>
      </p:sp>
      <p:pic>
        <p:nvPicPr>
          <p:cNvPr id="2052" name="Picture 4" descr="Intel 8255 - Wikipedia">
            <a:extLst>
              <a:ext uri="{FF2B5EF4-FFF2-40B4-BE49-F238E27FC236}">
                <a16:creationId xmlns="" xmlns:a16="http://schemas.microsoft.com/office/drawing/2014/main" id="{DB07A5D3-96C0-401D-9E23-AA204D14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20" y="1060174"/>
            <a:ext cx="3365960" cy="579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25EAE89-6D50-4FD6-B51E-869436DA8E56}"/>
              </a:ext>
            </a:extLst>
          </p:cNvPr>
          <p:cNvSpPr txBox="1"/>
          <p:nvPr/>
        </p:nvSpPr>
        <p:spPr>
          <a:xfrm>
            <a:off x="430006" y="6108644"/>
            <a:ext cx="2766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Source: https://en.wikipedia.org/wiki/Intel_8255</a:t>
            </a:r>
            <a:r>
              <a:rPr lang="en-US" sz="1200" dirty="0"/>
              <a:t> as on 19 Aug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E5F8C14-29E2-4E75-B110-807E999AF4A4}"/>
              </a:ext>
            </a:extLst>
          </p:cNvPr>
          <p:cNvSpPr txBox="1"/>
          <p:nvPr/>
        </p:nvSpPr>
        <p:spPr>
          <a:xfrm>
            <a:off x="6254979" y="1404730"/>
            <a:ext cx="26769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PA0 – PA7 – Pins of Port A</a:t>
            </a:r>
          </a:p>
          <a:p>
            <a:r>
              <a:rPr lang="en-US" dirty="0"/>
              <a:t>PB0 – PB7 – Pins of Port B</a:t>
            </a:r>
          </a:p>
          <a:p>
            <a:r>
              <a:rPr lang="en-US" dirty="0"/>
              <a:t>PC0 – PC7 – Pins of Port C</a:t>
            </a:r>
          </a:p>
          <a:p>
            <a:r>
              <a:rPr lang="en-US" dirty="0"/>
              <a:t>D0 – D7     - Data pins</a:t>
            </a:r>
          </a:p>
          <a:p>
            <a:r>
              <a:rPr lang="en-US" dirty="0"/>
              <a:t>RESET         - Reset input</a:t>
            </a:r>
          </a:p>
          <a:p>
            <a:r>
              <a:rPr lang="en-US" dirty="0"/>
              <a:t>RD’            - Read Input</a:t>
            </a:r>
          </a:p>
          <a:p>
            <a:r>
              <a:rPr lang="en-US" dirty="0"/>
              <a:t>WR’           - Write Input</a:t>
            </a:r>
          </a:p>
          <a:p>
            <a:r>
              <a:rPr lang="en-US" dirty="0"/>
              <a:t>CS’            - Chip Select</a:t>
            </a:r>
          </a:p>
          <a:p>
            <a:r>
              <a:rPr lang="en-US" dirty="0"/>
              <a:t>A1 and A0 – Address Lines</a:t>
            </a:r>
          </a:p>
        </p:txBody>
      </p:sp>
    </p:spTree>
    <p:extLst>
      <p:ext uri="{BB962C8B-B14F-4D97-AF65-F5344CB8AC3E}">
        <p14:creationId xmlns:p14="http://schemas.microsoft.com/office/powerpoint/2010/main" val="11106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345496-BE01-4472-BE61-5E65A59C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67164"/>
            <a:ext cx="7290054" cy="740001"/>
          </a:xfrm>
        </p:spPr>
        <p:txBody>
          <a:bodyPr/>
          <a:lstStyle/>
          <a:p>
            <a:r>
              <a:rPr lang="en-US" dirty="0"/>
              <a:t>Operating  modes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22BED4-6284-4551-924C-F671B5D53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007165"/>
            <a:ext cx="7290054" cy="53021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BSR mode  </a:t>
            </a:r>
          </a:p>
          <a:p>
            <a:pPr marL="0" indent="0">
              <a:buNone/>
            </a:pPr>
            <a:r>
              <a:rPr lang="en-US" sz="2800" dirty="0"/>
              <a:t>	If the MSB of the control word (D7) is ‘0’, then 8255 works in BSR mode. Only Port C is used for set or reset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44556E51-A37D-4E18-A849-7891A3DAC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75281"/>
              </p:ext>
            </p:extLst>
          </p:nvPr>
        </p:nvGraphicFramePr>
        <p:xfrm>
          <a:off x="1524000" y="2867991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60319875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40791418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4312109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73497926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195891405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062663538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431545768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66837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98463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92BCB5B-5472-4D87-850C-EBF5949AB701}"/>
              </a:ext>
            </a:extLst>
          </p:cNvPr>
          <p:cNvSpPr txBox="1"/>
          <p:nvPr/>
        </p:nvSpPr>
        <p:spPr>
          <a:xfrm>
            <a:off x="6944139" y="2498659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867BE12-0597-44F5-A65C-81C7B55D3775}"/>
              </a:ext>
            </a:extLst>
          </p:cNvPr>
          <p:cNvSpPr txBox="1"/>
          <p:nvPr/>
        </p:nvSpPr>
        <p:spPr>
          <a:xfrm>
            <a:off x="6280702" y="2518297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5D94586-B6A5-4E1A-8ABC-F399F7805D57}"/>
              </a:ext>
            </a:extLst>
          </p:cNvPr>
          <p:cNvSpPr txBox="1"/>
          <p:nvPr/>
        </p:nvSpPr>
        <p:spPr>
          <a:xfrm>
            <a:off x="5525071" y="2523819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5AA41AD-242D-4C32-ADA1-CB781A11D7CC}"/>
              </a:ext>
            </a:extLst>
          </p:cNvPr>
          <p:cNvSpPr txBox="1"/>
          <p:nvPr/>
        </p:nvSpPr>
        <p:spPr>
          <a:xfrm>
            <a:off x="4762127" y="2530445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BE04277-F8DF-4DA4-BB15-55A0E2DD728C}"/>
              </a:ext>
            </a:extLst>
          </p:cNvPr>
          <p:cNvSpPr txBox="1"/>
          <p:nvPr/>
        </p:nvSpPr>
        <p:spPr>
          <a:xfrm>
            <a:off x="3962549" y="2523819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B8D7743-4D68-4EA5-9451-93A170432CC7}"/>
              </a:ext>
            </a:extLst>
          </p:cNvPr>
          <p:cNvSpPr txBox="1"/>
          <p:nvPr/>
        </p:nvSpPr>
        <p:spPr>
          <a:xfrm>
            <a:off x="3195132" y="2510807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BEEA9CA-19B4-4DCD-B8BB-E607C4BCBC49}"/>
              </a:ext>
            </a:extLst>
          </p:cNvPr>
          <p:cNvSpPr txBox="1"/>
          <p:nvPr/>
        </p:nvSpPr>
        <p:spPr>
          <a:xfrm>
            <a:off x="2425148" y="2510807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9DC49CD-5A09-4391-9401-58B9C6AF40D8}"/>
              </a:ext>
            </a:extLst>
          </p:cNvPr>
          <p:cNvSpPr txBox="1"/>
          <p:nvPr/>
        </p:nvSpPr>
        <p:spPr>
          <a:xfrm>
            <a:off x="1749287" y="2510807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8DE59E1-2B9C-45CC-B41B-6524E4CC0005}"/>
              </a:ext>
            </a:extLst>
          </p:cNvPr>
          <p:cNvSpPr txBox="1"/>
          <p:nvPr/>
        </p:nvSpPr>
        <p:spPr>
          <a:xfrm>
            <a:off x="2990582" y="2313325"/>
            <a:ext cx="34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register in BSR mode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C0A5C5B-DB2B-40B4-9FEA-3C34528ED17A}"/>
              </a:ext>
            </a:extLst>
          </p:cNvPr>
          <p:cNvSpPr txBox="1"/>
          <p:nvPr/>
        </p:nvSpPr>
        <p:spPr>
          <a:xfrm>
            <a:off x="6731275" y="3676291"/>
            <a:ext cx="1578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or RESET specified bit</a:t>
            </a:r>
          </a:p>
          <a:p>
            <a:r>
              <a:rPr lang="en-US" dirty="0"/>
              <a:t>0 – RESET</a:t>
            </a:r>
          </a:p>
          <a:p>
            <a:r>
              <a:rPr lang="en-US" dirty="0"/>
              <a:t>1 – SET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E623E6A1-9DF7-40B1-9492-6CC728A160FE}"/>
              </a:ext>
            </a:extLst>
          </p:cNvPr>
          <p:cNvCxnSpPr/>
          <p:nvPr/>
        </p:nvCxnSpPr>
        <p:spPr>
          <a:xfrm>
            <a:off x="7262191" y="3238831"/>
            <a:ext cx="0" cy="3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="" xmlns:a16="http://schemas.microsoft.com/office/drawing/2014/main" id="{EACA5E31-7D36-4EEF-91ED-B2690247B1E4}"/>
              </a:ext>
            </a:extLst>
          </p:cNvPr>
          <p:cNvSpPr/>
          <p:nvPr/>
        </p:nvSpPr>
        <p:spPr>
          <a:xfrm rot="5400000">
            <a:off x="5498575" y="2424088"/>
            <a:ext cx="479213" cy="23323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CC906F0-BB17-43BC-9819-4C398BE88DC2}"/>
              </a:ext>
            </a:extLst>
          </p:cNvPr>
          <p:cNvSpPr txBox="1"/>
          <p:nvPr/>
        </p:nvSpPr>
        <p:spPr>
          <a:xfrm>
            <a:off x="4571998" y="3848589"/>
            <a:ext cx="215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 C bit number</a:t>
            </a:r>
          </a:p>
        </p:txBody>
      </p:sp>
    </p:spTree>
    <p:extLst>
      <p:ext uri="{BB962C8B-B14F-4D97-AF65-F5344CB8AC3E}">
        <p14:creationId xmlns:p14="http://schemas.microsoft.com/office/powerpoint/2010/main" val="418826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FE7ECD25-A351-4FAE-A1AB-92FCC9172438}" vid="{2F00EA29-F9A6-4B11-82D8-E8DE3C791F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Dr. Florence</Template>
  <TotalTime>496</TotalTime>
  <Words>624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Integral</vt:lpstr>
      <vt:lpstr>MODULE 4 – INTRODUCTION TO PERIPHERAL INTERFACING - I</vt:lpstr>
      <vt:lpstr>Ppi 8255</vt:lpstr>
      <vt:lpstr>How does it actually look?</vt:lpstr>
      <vt:lpstr>Characteristic features</vt:lpstr>
      <vt:lpstr>Block diagram</vt:lpstr>
      <vt:lpstr>Control modes</vt:lpstr>
      <vt:lpstr>Control word</vt:lpstr>
      <vt:lpstr>Pin diagram</vt:lpstr>
      <vt:lpstr>Operating  modes </vt:lpstr>
      <vt:lpstr>2. I/O Mode</vt:lpstr>
      <vt:lpstr>Continued</vt:lpstr>
      <vt:lpstr>continued</vt:lpstr>
      <vt:lpstr>weblinks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 – INTRODUCTION TO PERIPHERAL INTERFACING - I</dc:title>
  <dc:creator>Florence Gnana Poovathy J</dc:creator>
  <cp:lastModifiedBy>Admin</cp:lastModifiedBy>
  <cp:revision>45</cp:revision>
  <dcterms:created xsi:type="dcterms:W3CDTF">2020-08-19T14:10:06Z</dcterms:created>
  <dcterms:modified xsi:type="dcterms:W3CDTF">2021-03-25T08:30:26Z</dcterms:modified>
</cp:coreProperties>
</file>