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60" r:id="rId8"/>
    <p:sldId id="285" r:id="rId9"/>
    <p:sldId id="261" r:id="rId10"/>
    <p:sldId id="262" r:id="rId11"/>
    <p:sldId id="263" r:id="rId12"/>
    <p:sldId id="264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1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>
      <p:cViewPr>
        <p:scale>
          <a:sx n="60" d="100"/>
          <a:sy n="60" d="100"/>
        </p:scale>
        <p:origin x="-1672" y="-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F6C"/>
                </a:solidFill>
                <a:latin typeface="TeXGyreSchola"/>
                <a:cs typeface="TeXGyreSchol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Lecture materials on "Programmable </a:t>
            </a:r>
            <a:r>
              <a:rPr dirty="0"/>
              <a:t>interval </a:t>
            </a:r>
            <a:r>
              <a:rPr spc="-5" dirty="0"/>
              <a:t>timer, </a:t>
            </a:r>
            <a:r>
              <a:rPr dirty="0"/>
              <a:t>8254" </a:t>
            </a:r>
            <a:r>
              <a:rPr spc="-25" dirty="0"/>
              <a:t>By- </a:t>
            </a:r>
            <a:r>
              <a:rPr spc="-5" dirty="0"/>
              <a:t>Mohammed </a:t>
            </a:r>
            <a:r>
              <a:rPr dirty="0"/>
              <a:t>Abdul Kader, </a:t>
            </a:r>
            <a:r>
              <a:rPr spc="-5" dirty="0"/>
              <a:t>Lecturer, EEE,</a:t>
            </a:r>
            <a:r>
              <a:rPr spc="215" dirty="0"/>
              <a:t> </a:t>
            </a:r>
            <a:r>
              <a:rPr spc="-5" dirty="0"/>
              <a:t>IIUC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F6C"/>
                </a:solidFill>
                <a:latin typeface="TeXGyreSchola"/>
                <a:cs typeface="TeXGyreSchol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Lecture materials on "Programmable </a:t>
            </a:r>
            <a:r>
              <a:rPr dirty="0"/>
              <a:t>interval </a:t>
            </a:r>
            <a:r>
              <a:rPr spc="-5" dirty="0"/>
              <a:t>timer, </a:t>
            </a:r>
            <a:r>
              <a:rPr dirty="0"/>
              <a:t>8254" </a:t>
            </a:r>
            <a:r>
              <a:rPr spc="-25" dirty="0"/>
              <a:t>By- </a:t>
            </a:r>
            <a:r>
              <a:rPr spc="-5" dirty="0"/>
              <a:t>Mohammed </a:t>
            </a:r>
            <a:r>
              <a:rPr dirty="0"/>
              <a:t>Abdul Kader, </a:t>
            </a:r>
            <a:r>
              <a:rPr spc="-5" dirty="0"/>
              <a:t>Lecturer, EEE,</a:t>
            </a:r>
            <a:r>
              <a:rPr spc="215" dirty="0"/>
              <a:t> </a:t>
            </a:r>
            <a:r>
              <a:rPr spc="-5" dirty="0"/>
              <a:t>IIUC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F6C"/>
                </a:solidFill>
                <a:latin typeface="TeXGyreSchola"/>
                <a:cs typeface="TeXGyreSchol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Lecture materials on "Programmable </a:t>
            </a:r>
            <a:r>
              <a:rPr dirty="0"/>
              <a:t>interval </a:t>
            </a:r>
            <a:r>
              <a:rPr spc="-5" dirty="0"/>
              <a:t>timer, </a:t>
            </a:r>
            <a:r>
              <a:rPr dirty="0"/>
              <a:t>8254" </a:t>
            </a:r>
            <a:r>
              <a:rPr spc="-25" dirty="0"/>
              <a:t>By- </a:t>
            </a:r>
            <a:r>
              <a:rPr spc="-5" dirty="0"/>
              <a:t>Mohammed </a:t>
            </a:r>
            <a:r>
              <a:rPr dirty="0"/>
              <a:t>Abdul Kader, </a:t>
            </a:r>
            <a:r>
              <a:rPr spc="-5" dirty="0"/>
              <a:t>Lecturer, EEE,</a:t>
            </a:r>
            <a:r>
              <a:rPr spc="215" dirty="0"/>
              <a:t> </a:t>
            </a:r>
            <a:r>
              <a:rPr spc="-5" dirty="0"/>
              <a:t>IIUC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F6C"/>
                </a:solidFill>
                <a:latin typeface="TeXGyreSchola"/>
                <a:cs typeface="TeXGyreSchol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Lecture materials on "Programmable </a:t>
            </a:r>
            <a:r>
              <a:rPr dirty="0"/>
              <a:t>interval </a:t>
            </a:r>
            <a:r>
              <a:rPr spc="-5" dirty="0"/>
              <a:t>timer, </a:t>
            </a:r>
            <a:r>
              <a:rPr dirty="0"/>
              <a:t>8254" </a:t>
            </a:r>
            <a:r>
              <a:rPr spc="-25" dirty="0"/>
              <a:t>By- </a:t>
            </a:r>
            <a:r>
              <a:rPr spc="-5" dirty="0"/>
              <a:t>Mohammed </a:t>
            </a:r>
            <a:r>
              <a:rPr dirty="0"/>
              <a:t>Abdul Kader, </a:t>
            </a:r>
            <a:r>
              <a:rPr spc="-5" dirty="0"/>
              <a:t>Lecturer, EEE,</a:t>
            </a:r>
            <a:r>
              <a:rPr spc="215" dirty="0"/>
              <a:t> </a:t>
            </a:r>
            <a:r>
              <a:rPr spc="-5" dirty="0"/>
              <a:t>IIUC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F6C"/>
                </a:solidFill>
                <a:latin typeface="TeXGyreSchola"/>
                <a:cs typeface="TeXGyreSchol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Lecture materials on "Programmable </a:t>
            </a:r>
            <a:r>
              <a:rPr dirty="0"/>
              <a:t>interval </a:t>
            </a:r>
            <a:r>
              <a:rPr spc="-5" dirty="0"/>
              <a:t>timer, </a:t>
            </a:r>
            <a:r>
              <a:rPr dirty="0"/>
              <a:t>8254" </a:t>
            </a:r>
            <a:r>
              <a:rPr spc="-25" dirty="0"/>
              <a:t>By- </a:t>
            </a:r>
            <a:r>
              <a:rPr spc="-5" dirty="0"/>
              <a:t>Mohammed </a:t>
            </a:r>
            <a:r>
              <a:rPr dirty="0"/>
              <a:t>Abdul Kader, </a:t>
            </a:r>
            <a:r>
              <a:rPr spc="-5" dirty="0"/>
              <a:t>Lecturer, EEE,</a:t>
            </a:r>
            <a:r>
              <a:rPr spc="215" dirty="0"/>
              <a:t> </a:t>
            </a:r>
            <a:r>
              <a:rPr spc="-5" dirty="0"/>
              <a:t>IIUC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2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029" y="106121"/>
            <a:ext cx="272859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1F5F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0840" y="1219073"/>
            <a:ext cx="7691755" cy="161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3540" y="6557898"/>
            <a:ext cx="7816215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5F6C"/>
                </a:solidFill>
                <a:latin typeface="TeXGyreSchola"/>
                <a:cs typeface="TeXGyreSchol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Lecture materials on "Programmable </a:t>
            </a:r>
            <a:r>
              <a:rPr dirty="0"/>
              <a:t>interval </a:t>
            </a:r>
            <a:r>
              <a:rPr spc="-5" dirty="0"/>
              <a:t>timer, </a:t>
            </a:r>
            <a:r>
              <a:rPr dirty="0"/>
              <a:t>8254" </a:t>
            </a:r>
            <a:r>
              <a:rPr spc="-25" dirty="0"/>
              <a:t>By- </a:t>
            </a:r>
            <a:r>
              <a:rPr spc="-5" dirty="0"/>
              <a:t>Mohammed </a:t>
            </a:r>
            <a:r>
              <a:rPr dirty="0"/>
              <a:t>Abdul Kader, </a:t>
            </a:r>
            <a:r>
              <a:rPr spc="-5" dirty="0"/>
              <a:t>Lecturer, EEE,</a:t>
            </a:r>
            <a:r>
              <a:rPr spc="215" dirty="0"/>
              <a:t> </a:t>
            </a:r>
            <a:r>
              <a:rPr spc="-5" dirty="0"/>
              <a:t>IIUC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228600" cy="6858000"/>
            <a:chOff x="990600" y="0"/>
            <a:chExt cx="2286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51130" cy="6858000"/>
            </a:xfrm>
            <a:custGeom>
              <a:avLst/>
              <a:gdLst/>
              <a:ahLst/>
              <a:cxnLst/>
              <a:rect l="l" t="t" r="r" b="b"/>
              <a:pathLst>
                <a:path w="151130" h="6858000">
                  <a:moveTo>
                    <a:pt x="0" y="6858000"/>
                  </a:moveTo>
                  <a:lnTo>
                    <a:pt x="150723" y="6858000"/>
                  </a:lnTo>
                  <a:lnTo>
                    <a:pt x="150723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78105" cy="6858000"/>
            </a:xfrm>
            <a:custGeom>
              <a:avLst/>
              <a:gdLst/>
              <a:ahLst/>
              <a:cxnLst/>
              <a:rect l="l" t="t" r="r" b="b"/>
              <a:pathLst>
                <a:path w="78105" h="6858000">
                  <a:moveTo>
                    <a:pt x="0" y="6858000"/>
                  </a:moveTo>
                  <a:lnTo>
                    <a:pt x="77876" y="6858000"/>
                  </a:lnTo>
                  <a:lnTo>
                    <a:pt x="7787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25538" y="0"/>
            <a:ext cx="117475" cy="6858000"/>
            <a:chOff x="825538" y="0"/>
            <a:chExt cx="117475" cy="6858000"/>
          </a:xfrm>
        </p:grpSpPr>
        <p:sp>
          <p:nvSpPr>
            <p:cNvPr id="12" name="object 12"/>
            <p:cNvSpPr/>
            <p:nvPr/>
          </p:nvSpPr>
          <p:spPr>
            <a:xfrm>
              <a:off x="885824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7999"/>
                  </a:moveTo>
                  <a:lnTo>
                    <a:pt x="57150" y="6857999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5538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7999"/>
                  </a:moveTo>
                  <a:lnTo>
                    <a:pt x="57150" y="6857999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8" name="object 18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442"/>
                  </a:moveTo>
                  <a:lnTo>
                    <a:pt x="1338021" y="1711045"/>
                  </a:lnTo>
                  <a:lnTo>
                    <a:pt x="1327912" y="1665808"/>
                  </a:lnTo>
                  <a:lnTo>
                    <a:pt x="1311681" y="1623237"/>
                  </a:lnTo>
                  <a:lnTo>
                    <a:pt x="1289812" y="1583804"/>
                  </a:lnTo>
                  <a:lnTo>
                    <a:pt x="1262799" y="1548041"/>
                  </a:lnTo>
                  <a:lnTo>
                    <a:pt x="1231163" y="1516405"/>
                  </a:lnTo>
                  <a:lnTo>
                    <a:pt x="1195374" y="1489417"/>
                  </a:lnTo>
                  <a:lnTo>
                    <a:pt x="1155928" y="1467573"/>
                  </a:lnTo>
                  <a:lnTo>
                    <a:pt x="1113345" y="1451343"/>
                  </a:lnTo>
                  <a:lnTo>
                    <a:pt x="1068095" y="1441246"/>
                  </a:lnTo>
                  <a:lnTo>
                    <a:pt x="1020699" y="1437767"/>
                  </a:lnTo>
                  <a:lnTo>
                    <a:pt x="973315" y="1441246"/>
                  </a:lnTo>
                  <a:lnTo>
                    <a:pt x="928103" y="1451343"/>
                  </a:lnTo>
                  <a:lnTo>
                    <a:pt x="885532" y="1467573"/>
                  </a:lnTo>
                  <a:lnTo>
                    <a:pt x="846112" y="1489417"/>
                  </a:lnTo>
                  <a:lnTo>
                    <a:pt x="810336" y="1516405"/>
                  </a:lnTo>
                  <a:lnTo>
                    <a:pt x="778700" y="1548041"/>
                  </a:lnTo>
                  <a:lnTo>
                    <a:pt x="751700" y="1583804"/>
                  </a:lnTo>
                  <a:lnTo>
                    <a:pt x="729830" y="1623237"/>
                  </a:lnTo>
                  <a:lnTo>
                    <a:pt x="713600" y="1665808"/>
                  </a:lnTo>
                  <a:lnTo>
                    <a:pt x="703491" y="1711045"/>
                  </a:lnTo>
                  <a:lnTo>
                    <a:pt x="700024" y="1758442"/>
                  </a:lnTo>
                  <a:lnTo>
                    <a:pt x="703491" y="1805851"/>
                  </a:lnTo>
                  <a:lnTo>
                    <a:pt x="713600" y="1851088"/>
                  </a:lnTo>
                  <a:lnTo>
                    <a:pt x="729830" y="1893658"/>
                  </a:lnTo>
                  <a:lnTo>
                    <a:pt x="751700" y="1933092"/>
                  </a:lnTo>
                  <a:lnTo>
                    <a:pt x="778700" y="1968855"/>
                  </a:lnTo>
                  <a:lnTo>
                    <a:pt x="810336" y="2000491"/>
                  </a:lnTo>
                  <a:lnTo>
                    <a:pt x="846112" y="2027478"/>
                  </a:lnTo>
                  <a:lnTo>
                    <a:pt x="885532" y="2049322"/>
                  </a:lnTo>
                  <a:lnTo>
                    <a:pt x="928103" y="2065553"/>
                  </a:lnTo>
                  <a:lnTo>
                    <a:pt x="973315" y="2075649"/>
                  </a:lnTo>
                  <a:lnTo>
                    <a:pt x="1020699" y="2079117"/>
                  </a:lnTo>
                  <a:lnTo>
                    <a:pt x="1068095" y="2075649"/>
                  </a:lnTo>
                  <a:lnTo>
                    <a:pt x="1113345" y="2065553"/>
                  </a:lnTo>
                  <a:lnTo>
                    <a:pt x="1155928" y="2049322"/>
                  </a:lnTo>
                  <a:lnTo>
                    <a:pt x="1195374" y="2027478"/>
                  </a:lnTo>
                  <a:lnTo>
                    <a:pt x="1231163" y="2000491"/>
                  </a:lnTo>
                  <a:lnTo>
                    <a:pt x="1262799" y="1968855"/>
                  </a:lnTo>
                  <a:lnTo>
                    <a:pt x="1289812" y="1933092"/>
                  </a:lnTo>
                  <a:lnTo>
                    <a:pt x="1311681" y="1893658"/>
                  </a:lnTo>
                  <a:lnTo>
                    <a:pt x="1327912" y="1851088"/>
                  </a:lnTo>
                  <a:lnTo>
                    <a:pt x="1338021" y="1805851"/>
                  </a:lnTo>
                  <a:lnTo>
                    <a:pt x="1341501" y="1758442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082" y="5500623"/>
              <a:ext cx="137159" cy="137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828800" y="992250"/>
            <a:ext cx="638378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565F6C"/>
                </a:solidFill>
              </a:rPr>
              <a:t>P</a:t>
            </a:r>
            <a:r>
              <a:rPr sz="2000" spc="-10" dirty="0">
                <a:solidFill>
                  <a:srgbClr val="565F6C"/>
                </a:solidFill>
              </a:rPr>
              <a:t>ROGRAMMABLE </a:t>
            </a:r>
            <a:r>
              <a:rPr sz="2500" spc="-10" dirty="0">
                <a:solidFill>
                  <a:srgbClr val="565F6C"/>
                </a:solidFill>
              </a:rPr>
              <a:t>I</a:t>
            </a:r>
            <a:r>
              <a:rPr sz="2000" spc="-10" dirty="0">
                <a:solidFill>
                  <a:srgbClr val="565F6C"/>
                </a:solidFill>
              </a:rPr>
              <a:t>NTERVAL </a:t>
            </a:r>
            <a:r>
              <a:rPr sz="2500" spc="-10" dirty="0">
                <a:solidFill>
                  <a:srgbClr val="565F6C"/>
                </a:solidFill>
              </a:rPr>
              <a:t>T</a:t>
            </a:r>
            <a:r>
              <a:rPr sz="2000" spc="-10" dirty="0">
                <a:solidFill>
                  <a:srgbClr val="565F6C"/>
                </a:solidFill>
              </a:rPr>
              <a:t>IMER</a:t>
            </a:r>
            <a:r>
              <a:rPr sz="2000" spc="525" dirty="0">
                <a:solidFill>
                  <a:srgbClr val="565F6C"/>
                </a:solidFill>
              </a:rPr>
              <a:t> </a:t>
            </a:r>
            <a:r>
              <a:rPr sz="2500" dirty="0" smtClean="0">
                <a:solidFill>
                  <a:srgbClr val="565F6C"/>
                </a:solidFill>
              </a:rPr>
              <a:t>825</a:t>
            </a:r>
            <a:r>
              <a:rPr lang="en-US" sz="2500" dirty="0" smtClean="0">
                <a:solidFill>
                  <a:srgbClr val="565F6C"/>
                </a:solidFill>
              </a:rPr>
              <a:t>3/8254</a:t>
            </a:r>
            <a:endParaRPr sz="2500" dirty="0"/>
          </a:p>
        </p:txBody>
      </p:sp>
      <p:sp>
        <p:nvSpPr>
          <p:cNvPr id="23" name="object 23"/>
          <p:cNvSpPr txBox="1"/>
          <p:nvPr/>
        </p:nvSpPr>
        <p:spPr>
          <a:xfrm>
            <a:off x="2289429" y="1783460"/>
            <a:ext cx="5490845" cy="2551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choolbook Uralic"/>
                <a:cs typeface="Schoolbook Uralic"/>
              </a:rPr>
              <a:t>Contents:</a:t>
            </a:r>
            <a:endParaRPr sz="1800" dirty="0">
              <a:latin typeface="Schoolbook Uralic"/>
              <a:cs typeface="Schoolbook Uralic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eXGyreSchola"/>
                <a:cs typeface="TeXGyreSchola"/>
              </a:rPr>
              <a:t>Why</a:t>
            </a:r>
            <a:r>
              <a:rPr sz="1800" spc="-30" dirty="0">
                <a:latin typeface="TeXGyreSchola"/>
                <a:cs typeface="TeXGyreSchola"/>
              </a:rPr>
              <a:t> </a:t>
            </a:r>
            <a:r>
              <a:rPr sz="1800" dirty="0" smtClean="0">
                <a:latin typeface="TeXGyreSchola"/>
                <a:cs typeface="TeXGyreSchola"/>
              </a:rPr>
              <a:t>8254</a:t>
            </a:r>
            <a:r>
              <a:rPr lang="en-US" sz="1800" dirty="0" smtClean="0">
                <a:latin typeface="TeXGyreSchola"/>
                <a:cs typeface="TeXGyreSchola"/>
              </a:rPr>
              <a:t>/8253</a:t>
            </a:r>
            <a:r>
              <a:rPr sz="1800" dirty="0" smtClean="0">
                <a:latin typeface="TeXGyreSchola"/>
                <a:cs typeface="TeXGyreSchola"/>
              </a:rPr>
              <a:t>?</a:t>
            </a:r>
            <a:endParaRPr sz="1800" dirty="0">
              <a:latin typeface="TeXGyreSchola"/>
              <a:cs typeface="TeXGyreSchol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eXGyreSchola"/>
                <a:cs typeface="TeXGyreSchola"/>
              </a:rPr>
              <a:t>8254 </a:t>
            </a:r>
            <a:r>
              <a:rPr sz="1800" spc="-5" dirty="0">
                <a:latin typeface="TeXGyreSchola"/>
                <a:cs typeface="TeXGyreSchola"/>
              </a:rPr>
              <a:t>Vs</a:t>
            </a:r>
            <a:r>
              <a:rPr sz="1800" spc="-30" dirty="0">
                <a:latin typeface="TeXGyreSchola"/>
                <a:cs typeface="TeXGyreSchola"/>
              </a:rPr>
              <a:t> </a:t>
            </a:r>
            <a:r>
              <a:rPr sz="1800" spc="5" dirty="0">
                <a:latin typeface="TeXGyreSchola"/>
                <a:cs typeface="TeXGyreSchola"/>
              </a:rPr>
              <a:t>8253.</a:t>
            </a:r>
            <a:endParaRPr sz="1800" dirty="0">
              <a:latin typeface="TeXGyreSchola"/>
              <a:cs typeface="TeXGyreSchol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eXGyreSchola"/>
                <a:cs typeface="TeXGyreSchola"/>
              </a:rPr>
              <a:t>Features and </a:t>
            </a:r>
            <a:r>
              <a:rPr sz="1800" spc="-5" dirty="0">
                <a:latin typeface="TeXGyreSchola"/>
                <a:cs typeface="TeXGyreSchola"/>
              </a:rPr>
              <a:t>Application </a:t>
            </a:r>
            <a:r>
              <a:rPr sz="1800" spc="5" dirty="0">
                <a:latin typeface="TeXGyreSchola"/>
                <a:cs typeface="TeXGyreSchola"/>
              </a:rPr>
              <a:t>of</a:t>
            </a:r>
            <a:r>
              <a:rPr sz="1800" spc="-80" dirty="0">
                <a:latin typeface="TeXGyreSchola"/>
                <a:cs typeface="TeXGyreSchola"/>
              </a:rPr>
              <a:t> </a:t>
            </a:r>
            <a:r>
              <a:rPr sz="1800" dirty="0" smtClean="0">
                <a:latin typeface="TeXGyreSchola"/>
                <a:cs typeface="TeXGyreSchola"/>
              </a:rPr>
              <a:t>825</a:t>
            </a:r>
            <a:r>
              <a:rPr lang="en-US" sz="1800" dirty="0" smtClean="0">
                <a:latin typeface="TeXGyreSchola"/>
                <a:cs typeface="TeXGyreSchola"/>
              </a:rPr>
              <a:t>3/8254</a:t>
            </a:r>
            <a:r>
              <a:rPr sz="1800" dirty="0" smtClean="0">
                <a:latin typeface="TeXGyreSchola"/>
                <a:cs typeface="TeXGyreSchola"/>
              </a:rPr>
              <a:t>.</a:t>
            </a:r>
            <a:endParaRPr sz="1800" dirty="0">
              <a:latin typeface="TeXGyreSchola"/>
              <a:cs typeface="TeXGyreSchol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eXGyreSchola"/>
                <a:cs typeface="TeXGyreSchola"/>
              </a:rPr>
              <a:t>Pin</a:t>
            </a:r>
            <a:r>
              <a:rPr sz="1800" spc="-25" dirty="0">
                <a:latin typeface="TeXGyreSchola"/>
                <a:cs typeface="TeXGyreSchola"/>
              </a:rPr>
              <a:t> </a:t>
            </a:r>
            <a:r>
              <a:rPr sz="1800" dirty="0">
                <a:latin typeface="TeXGyreSchola"/>
                <a:cs typeface="TeXGyreSchola"/>
              </a:rPr>
              <a:t>functions.</a:t>
            </a: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eXGyreSchola"/>
                <a:cs typeface="TeXGyreSchola"/>
              </a:rPr>
              <a:t>Read and </a:t>
            </a:r>
            <a:r>
              <a:rPr sz="1800" spc="-5" dirty="0">
                <a:latin typeface="TeXGyreSchola"/>
                <a:cs typeface="TeXGyreSchola"/>
              </a:rPr>
              <a:t>Write</a:t>
            </a:r>
            <a:r>
              <a:rPr sz="1800" spc="-40" dirty="0">
                <a:latin typeface="TeXGyreSchola"/>
                <a:cs typeface="TeXGyreSchola"/>
              </a:rPr>
              <a:t> </a:t>
            </a:r>
            <a:r>
              <a:rPr sz="1800" spc="-5" dirty="0">
                <a:latin typeface="TeXGyreSchola"/>
                <a:cs typeface="TeXGyreSchola"/>
              </a:rPr>
              <a:t>Operation.</a:t>
            </a:r>
            <a:endParaRPr sz="1800" dirty="0">
              <a:latin typeface="TeXGyreSchola"/>
              <a:cs typeface="TeXGyreSchol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eXGyreSchola"/>
                <a:cs typeface="TeXGyreSchola"/>
              </a:rPr>
              <a:t>Modes of</a:t>
            </a:r>
            <a:r>
              <a:rPr sz="1800" spc="-50" dirty="0">
                <a:latin typeface="TeXGyreSchola"/>
                <a:cs typeface="TeXGyreSchola"/>
              </a:rPr>
              <a:t> </a:t>
            </a:r>
            <a:r>
              <a:rPr sz="1800" dirty="0">
                <a:latin typeface="TeXGyreSchola"/>
                <a:cs typeface="TeXGyreSchola"/>
              </a:rPr>
              <a:t>operation.</a:t>
            </a: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eXGyreSchola"/>
                <a:cs typeface="TeXGyreSchola"/>
              </a:rPr>
              <a:t>Problems on </a:t>
            </a:r>
            <a:r>
              <a:rPr sz="1800" spc="5" dirty="0" smtClean="0">
                <a:latin typeface="TeXGyreSchola"/>
                <a:cs typeface="TeXGyreSchola"/>
              </a:rPr>
              <a:t>8086-8254</a:t>
            </a:r>
            <a:r>
              <a:rPr lang="en-US" sz="1800" spc="5" dirty="0" smtClean="0">
                <a:latin typeface="TeXGyreSchola"/>
                <a:cs typeface="TeXGyreSchola"/>
              </a:rPr>
              <a:t>/8253</a:t>
            </a:r>
            <a:r>
              <a:rPr sz="1800" spc="5" dirty="0" smtClean="0">
                <a:latin typeface="TeXGyreSchola"/>
                <a:cs typeface="TeXGyreSchola"/>
              </a:rPr>
              <a:t> </a:t>
            </a:r>
            <a:r>
              <a:rPr sz="1800" spc="5" dirty="0">
                <a:latin typeface="TeXGyreSchola"/>
                <a:cs typeface="TeXGyreSchola"/>
              </a:rPr>
              <a:t>based</a:t>
            </a:r>
            <a:r>
              <a:rPr sz="1800" spc="-165" dirty="0">
                <a:latin typeface="TeXGyreSchola"/>
                <a:cs typeface="TeXGyreSchola"/>
              </a:rPr>
              <a:t> </a:t>
            </a:r>
            <a:r>
              <a:rPr sz="1800" dirty="0" smtClean="0">
                <a:latin typeface="TeXGyreSchola"/>
                <a:cs typeface="TeXGyreSchola"/>
              </a:rPr>
              <a:t>system</a:t>
            </a:r>
            <a:endParaRPr sz="1800" dirty="0">
              <a:latin typeface="TeXGyreSchola"/>
              <a:cs typeface="TeXGyreSchola"/>
            </a:endParaRPr>
          </a:p>
          <a:p>
            <a:pPr>
              <a:lnSpc>
                <a:spcPct val="100000"/>
              </a:lnSpc>
            </a:pPr>
            <a:endParaRPr sz="2100" dirty="0">
              <a:latin typeface="TeXGyreSchola"/>
              <a:cs typeface="TeXGyreScho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447800"/>
            <a:ext cx="5954454" cy="4430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94309"/>
            <a:ext cx="5102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8254</a:t>
            </a:r>
            <a:r>
              <a:rPr lang="en-US" sz="2400" b="1" spc="-5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/8253</a:t>
            </a:r>
            <a:r>
              <a:rPr sz="2400" b="1" spc="-5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System</a:t>
            </a:r>
            <a:r>
              <a:rPr sz="2400" b="1" spc="-50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Interface</a:t>
            </a:r>
            <a:endParaRPr sz="2400" dirty="0">
              <a:latin typeface="Cambria" pitchFamily="18" charset="0"/>
              <a:ea typeface="Cambria" pitchFamily="18" charset="0"/>
              <a:cs typeface="Schoolbook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8521"/>
            <a:ext cx="67030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mbria" pitchFamily="18" charset="0"/>
                <a:ea typeface="Cambria" pitchFamily="18" charset="0"/>
                <a:cs typeface="Schoolbook Uralic"/>
              </a:rPr>
              <a:t>Programming </a:t>
            </a:r>
            <a:r>
              <a:rPr sz="2000" b="1" spc="-5" dirty="0">
                <a:latin typeface="Cambria" pitchFamily="18" charset="0"/>
                <a:ea typeface="Cambria" pitchFamily="18" charset="0"/>
                <a:cs typeface="Schoolbook Uralic"/>
              </a:rPr>
              <a:t>the 8254 </a:t>
            </a:r>
            <a:r>
              <a:rPr lang="en-US" sz="2000" b="1" spc="-5" dirty="0" smtClean="0">
                <a:latin typeface="Cambria" pitchFamily="18" charset="0"/>
                <a:ea typeface="Cambria" pitchFamily="18" charset="0"/>
                <a:cs typeface="Schoolbook Uralic"/>
              </a:rPr>
              <a:t>/8253 </a:t>
            </a:r>
            <a:r>
              <a:rPr sz="2000" b="1" spc="-5" dirty="0" smtClean="0">
                <a:latin typeface="Cambria" pitchFamily="18" charset="0"/>
                <a:ea typeface="Cambria" pitchFamily="18" charset="0"/>
                <a:cs typeface="Schoolbook Uralic"/>
              </a:rPr>
              <a:t>(Control </a:t>
            </a:r>
            <a:r>
              <a:rPr sz="2000" b="1" dirty="0">
                <a:latin typeface="Cambria" pitchFamily="18" charset="0"/>
                <a:ea typeface="Cambria" pitchFamily="18" charset="0"/>
                <a:cs typeface="Schoolbook Uralic"/>
              </a:rPr>
              <a:t>Word</a:t>
            </a:r>
            <a:r>
              <a:rPr sz="2000" b="1" spc="15" dirty="0"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2000" b="1" spc="-5" dirty="0">
                <a:latin typeface="Cambria" pitchFamily="18" charset="0"/>
                <a:ea typeface="Cambria" pitchFamily="18" charset="0"/>
                <a:cs typeface="Schoolbook Uralic"/>
              </a:rPr>
              <a:t>Format)</a:t>
            </a:r>
            <a:endParaRPr sz="2000" dirty="0">
              <a:latin typeface="Cambria" pitchFamily="18" charset="0"/>
              <a:ea typeface="Cambria" pitchFamily="18" charset="0"/>
              <a:cs typeface="Schoolbook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709294"/>
            <a:ext cx="7848600" cy="5691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657885"/>
            <a:ext cx="7924799" cy="382989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800" b="1" spc="-5" dirty="0" smtClean="0">
                <a:latin typeface="Cambria" pitchFamily="18" charset="0"/>
                <a:ea typeface="Cambria" pitchFamily="18" charset="0"/>
                <a:cs typeface="Schoolbook Uralic"/>
              </a:rPr>
              <a:t>8254</a:t>
            </a:r>
            <a:r>
              <a:rPr lang="en-US" sz="1800" b="1" spc="-5" dirty="0" smtClean="0">
                <a:latin typeface="Cambria" pitchFamily="18" charset="0"/>
                <a:ea typeface="Cambria" pitchFamily="18" charset="0"/>
                <a:cs typeface="Schoolbook Uralic"/>
              </a:rPr>
              <a:t>/8253</a:t>
            </a:r>
            <a:r>
              <a:rPr sz="1800" b="1" spc="-5" dirty="0" smtClean="0"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1800" b="1" dirty="0">
                <a:latin typeface="Cambria" pitchFamily="18" charset="0"/>
                <a:ea typeface="Cambria" pitchFamily="18" charset="0"/>
                <a:cs typeface="Schoolbook Uralic"/>
              </a:rPr>
              <a:t>Write</a:t>
            </a:r>
            <a:r>
              <a:rPr sz="1800" b="1" spc="-15" dirty="0"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1800" b="1" dirty="0">
                <a:latin typeface="Cambria" pitchFamily="18" charset="0"/>
                <a:ea typeface="Cambria" pitchFamily="18" charset="0"/>
                <a:cs typeface="Schoolbook Uralic"/>
              </a:rPr>
              <a:t>operation</a:t>
            </a:r>
            <a:endParaRPr sz="1800" dirty="0">
              <a:latin typeface="Cambria" pitchFamily="18" charset="0"/>
              <a:ea typeface="Cambria" pitchFamily="18" charset="0"/>
              <a:cs typeface="Schoolbook Uralic"/>
            </a:endParaRPr>
          </a:p>
          <a:p>
            <a:pPr marL="88900" algn="just">
              <a:lnSpc>
                <a:spcPct val="100000"/>
              </a:lnSpc>
              <a:spcBef>
                <a:spcPts val="1015"/>
              </a:spcBef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programming procedure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for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8254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very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flexible.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Only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two</a:t>
            </a:r>
            <a:r>
              <a:rPr sz="1800" spc="-15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conversion</a:t>
            </a:r>
          </a:p>
          <a:p>
            <a:pPr marL="88900" algn="just">
              <a:lnSpc>
                <a:spcPct val="100000"/>
              </a:lnSpc>
            </a:pP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need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to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be</a:t>
            </a:r>
            <a:r>
              <a:rPr sz="1800" spc="-5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remember.</a:t>
            </a:r>
          </a:p>
          <a:p>
            <a:pPr marL="433070" indent="-344805" algn="just">
              <a:lnSpc>
                <a:spcPct val="100000"/>
              </a:lnSpc>
              <a:spcBef>
                <a:spcPts val="1320"/>
              </a:spcBef>
              <a:buAutoNum type="arabicParenR"/>
              <a:tabLst>
                <a:tab pos="433705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For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each Counter, the Control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Word must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be written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before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r>
              <a:rPr sz="1800" spc="-10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initial</a:t>
            </a:r>
          </a:p>
          <a:p>
            <a:pPr marL="433070" algn="just">
              <a:lnSpc>
                <a:spcPct val="100000"/>
              </a:lnSpc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is</a:t>
            </a:r>
            <a:r>
              <a:rPr sz="1800" spc="-2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written.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88900" marR="5080" algn="just">
              <a:lnSpc>
                <a:spcPct val="100000"/>
              </a:lnSpc>
              <a:spcBef>
                <a:spcPts val="1250"/>
              </a:spcBef>
              <a:buAutoNum type="arabicParenR" startAt="2"/>
              <a:tabLst>
                <a:tab pos="35687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The initial count must follow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format specified in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Control</a:t>
            </a:r>
            <a:r>
              <a:rPr sz="1800" spc="-28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Word 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(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least significant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byte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only,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most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significant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byte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only, or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least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significant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byte 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and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then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most significant</a:t>
            </a:r>
            <a:r>
              <a:rPr sz="1800" spc="-10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byte).</a:t>
            </a:r>
          </a:p>
          <a:p>
            <a:pPr marL="88900" marR="14604" algn="just">
              <a:lnSpc>
                <a:spcPct val="100000"/>
              </a:lnSpc>
              <a:spcBef>
                <a:spcPts val="1445"/>
              </a:spcBef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With a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clock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and an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appropriate gate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signal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to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one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counters,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above 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steps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should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start the counter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and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provide appropriate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output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according to the  control</a:t>
            </a:r>
            <a:r>
              <a:rPr sz="1800" spc="-2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word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3" y="422910"/>
            <a:ext cx="3426157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Modes </a:t>
            </a:r>
            <a:r>
              <a:rPr sz="2400" spc="-5" dirty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of</a:t>
            </a:r>
            <a:r>
              <a:rPr sz="2400" spc="-3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Operation</a:t>
            </a:r>
            <a:endParaRPr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1255267"/>
            <a:ext cx="469963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Schoolbook Uralic"/>
                <a:cs typeface="Schoolbook Uralic"/>
              </a:rPr>
              <a:t>Mode </a:t>
            </a:r>
            <a:r>
              <a:rPr b="1" spc="-5" dirty="0">
                <a:solidFill>
                  <a:srgbClr val="001F5F"/>
                </a:solidFill>
                <a:latin typeface="Schoolbook Uralic"/>
                <a:cs typeface="Schoolbook Uralic"/>
              </a:rPr>
              <a:t>0: </a:t>
            </a:r>
            <a:r>
              <a:rPr spc="-5" dirty="0">
                <a:latin typeface="TeXGyreSchola"/>
                <a:cs typeface="TeXGyreSchola"/>
              </a:rPr>
              <a:t>Interrupt </a:t>
            </a:r>
            <a:r>
              <a:rPr dirty="0">
                <a:latin typeface="TeXGyreSchola"/>
                <a:cs typeface="TeXGyreSchola"/>
              </a:rPr>
              <a:t>on terminal</a:t>
            </a:r>
            <a:r>
              <a:rPr spc="-80" dirty="0">
                <a:latin typeface="TeXGyreSchola"/>
                <a:cs typeface="TeXGyreSchola"/>
              </a:rPr>
              <a:t> </a:t>
            </a:r>
            <a:r>
              <a:rPr spc="-5" dirty="0">
                <a:latin typeface="TeXGyreSchola"/>
                <a:cs typeface="TeXGyreSchola"/>
              </a:rPr>
              <a:t>count.</a:t>
            </a:r>
            <a:endParaRPr dirty="0">
              <a:latin typeface="TeXGyreSchola"/>
              <a:cs typeface="TeXGyreSchola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dirty="0">
              <a:latin typeface="TeXGyreSchola"/>
              <a:cs typeface="TeXGyreSchol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001F5F"/>
                </a:solidFill>
                <a:latin typeface="Schoolbook Uralic"/>
                <a:cs typeface="Schoolbook Uralic"/>
              </a:rPr>
              <a:t>Mode </a:t>
            </a:r>
            <a:r>
              <a:rPr b="1" spc="-5" dirty="0">
                <a:solidFill>
                  <a:srgbClr val="001F5F"/>
                </a:solidFill>
                <a:latin typeface="Schoolbook Uralic"/>
                <a:cs typeface="Schoolbook Uralic"/>
              </a:rPr>
              <a:t>1: </a:t>
            </a:r>
            <a:r>
              <a:rPr spc="-5" dirty="0">
                <a:latin typeface="TeXGyreSchola"/>
                <a:cs typeface="TeXGyreSchola"/>
              </a:rPr>
              <a:t>Hardware Retriggerable</a:t>
            </a:r>
            <a:r>
              <a:rPr spc="-30" dirty="0">
                <a:latin typeface="TeXGyreSchola"/>
                <a:cs typeface="TeXGyreSchola"/>
              </a:rPr>
              <a:t> </a:t>
            </a:r>
            <a:r>
              <a:rPr spc="-5" dirty="0">
                <a:latin typeface="TeXGyreSchola"/>
                <a:cs typeface="TeXGyreSchola"/>
              </a:rPr>
              <a:t>One-Shot.</a:t>
            </a:r>
            <a:endParaRPr dirty="0">
              <a:latin typeface="TeXGyreSchola"/>
              <a:cs typeface="TeXGyreSchola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dirty="0">
              <a:latin typeface="TeXGyreSchola"/>
              <a:cs typeface="TeXGyreSchola"/>
            </a:endParaRPr>
          </a:p>
          <a:p>
            <a:pPr marL="12700" algn="just">
              <a:lnSpc>
                <a:spcPct val="100000"/>
              </a:lnSpc>
            </a:pPr>
            <a:r>
              <a:rPr b="1" dirty="0">
                <a:solidFill>
                  <a:srgbClr val="001F5F"/>
                </a:solidFill>
                <a:latin typeface="Schoolbook Uralic"/>
                <a:cs typeface="Schoolbook Uralic"/>
              </a:rPr>
              <a:t>Mode </a:t>
            </a:r>
            <a:r>
              <a:rPr b="1" spc="-5" dirty="0">
                <a:solidFill>
                  <a:srgbClr val="001F5F"/>
                </a:solidFill>
                <a:latin typeface="Schoolbook Uralic"/>
                <a:cs typeface="Schoolbook Uralic"/>
              </a:rPr>
              <a:t>2: </a:t>
            </a:r>
            <a:r>
              <a:rPr spc="-5" dirty="0">
                <a:latin typeface="TeXGyreSchola"/>
                <a:cs typeface="TeXGyreSchola"/>
              </a:rPr>
              <a:t>Rate</a:t>
            </a:r>
            <a:r>
              <a:rPr spc="-20" dirty="0">
                <a:latin typeface="TeXGyreSchola"/>
                <a:cs typeface="TeXGyreSchola"/>
              </a:rPr>
              <a:t> </a:t>
            </a:r>
            <a:r>
              <a:rPr spc="-5" dirty="0">
                <a:latin typeface="TeXGyreSchola"/>
                <a:cs typeface="TeXGyreSchola"/>
              </a:rPr>
              <a:t>Generator.</a:t>
            </a:r>
            <a:endParaRPr dirty="0">
              <a:latin typeface="TeXGyreSchola"/>
              <a:cs typeface="TeXGyreSchola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dirty="0">
              <a:latin typeface="TeXGyreSchola"/>
              <a:cs typeface="TeXGyreSchola"/>
            </a:endParaRPr>
          </a:p>
          <a:p>
            <a:pPr marL="12700" algn="just">
              <a:lnSpc>
                <a:spcPct val="100000"/>
              </a:lnSpc>
            </a:pPr>
            <a:r>
              <a:rPr b="1" dirty="0">
                <a:solidFill>
                  <a:srgbClr val="001F5F"/>
                </a:solidFill>
                <a:latin typeface="Schoolbook Uralic"/>
                <a:cs typeface="Schoolbook Uralic"/>
              </a:rPr>
              <a:t>Mode </a:t>
            </a:r>
            <a:r>
              <a:rPr b="1" spc="-5" dirty="0">
                <a:solidFill>
                  <a:srgbClr val="001F5F"/>
                </a:solidFill>
                <a:latin typeface="Schoolbook Uralic"/>
                <a:cs typeface="Schoolbook Uralic"/>
              </a:rPr>
              <a:t>3: </a:t>
            </a:r>
            <a:r>
              <a:rPr spc="-5" dirty="0">
                <a:latin typeface="TeXGyreSchola"/>
                <a:cs typeface="TeXGyreSchola"/>
              </a:rPr>
              <a:t>Square </a:t>
            </a:r>
            <a:r>
              <a:rPr dirty="0">
                <a:latin typeface="TeXGyreSchola"/>
                <a:cs typeface="TeXGyreSchola"/>
              </a:rPr>
              <a:t>Wave</a:t>
            </a:r>
            <a:r>
              <a:rPr spc="-60" dirty="0">
                <a:latin typeface="TeXGyreSchola"/>
                <a:cs typeface="TeXGyreSchola"/>
              </a:rPr>
              <a:t> </a:t>
            </a:r>
            <a:r>
              <a:rPr dirty="0">
                <a:latin typeface="TeXGyreSchola"/>
                <a:cs typeface="TeXGyreSchola"/>
              </a:rPr>
              <a:t>Mode.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dirty="0">
              <a:latin typeface="TeXGyreSchola"/>
              <a:cs typeface="TeXGyreSchola"/>
            </a:endParaRPr>
          </a:p>
          <a:p>
            <a:pPr marL="12700" algn="just">
              <a:lnSpc>
                <a:spcPct val="100000"/>
              </a:lnSpc>
            </a:pPr>
            <a:r>
              <a:rPr b="1" dirty="0">
                <a:solidFill>
                  <a:srgbClr val="001F5F"/>
                </a:solidFill>
                <a:latin typeface="Schoolbook Uralic"/>
                <a:cs typeface="Schoolbook Uralic"/>
              </a:rPr>
              <a:t>Mode </a:t>
            </a:r>
            <a:r>
              <a:rPr b="1" spc="-5" dirty="0">
                <a:solidFill>
                  <a:srgbClr val="001F5F"/>
                </a:solidFill>
                <a:latin typeface="Schoolbook Uralic"/>
                <a:cs typeface="Schoolbook Uralic"/>
              </a:rPr>
              <a:t>4: </a:t>
            </a:r>
            <a:r>
              <a:rPr spc="-5" dirty="0">
                <a:latin typeface="TeXGyreSchola"/>
                <a:cs typeface="TeXGyreSchola"/>
              </a:rPr>
              <a:t>Software Triggered</a:t>
            </a:r>
            <a:r>
              <a:rPr spc="-40" dirty="0">
                <a:latin typeface="TeXGyreSchola"/>
                <a:cs typeface="TeXGyreSchola"/>
              </a:rPr>
              <a:t> </a:t>
            </a:r>
            <a:r>
              <a:rPr dirty="0">
                <a:latin typeface="TeXGyreSchola"/>
                <a:cs typeface="TeXGyreSchola"/>
              </a:rPr>
              <a:t>Mode.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dirty="0">
              <a:latin typeface="TeXGyreSchola"/>
              <a:cs typeface="TeXGyreSchol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001F5F"/>
                </a:solidFill>
                <a:latin typeface="Schoolbook Uralic"/>
                <a:cs typeface="Schoolbook Uralic"/>
              </a:rPr>
              <a:t>Mode </a:t>
            </a:r>
            <a:r>
              <a:rPr b="1" spc="-5" dirty="0">
                <a:solidFill>
                  <a:srgbClr val="001F5F"/>
                </a:solidFill>
                <a:latin typeface="Schoolbook Uralic"/>
                <a:cs typeface="Schoolbook Uralic"/>
              </a:rPr>
              <a:t>5: </a:t>
            </a:r>
            <a:r>
              <a:rPr spc="-5" dirty="0">
                <a:latin typeface="TeXGyreSchola"/>
                <a:cs typeface="TeXGyreSchola"/>
              </a:rPr>
              <a:t>Hardware Triggered</a:t>
            </a:r>
            <a:r>
              <a:rPr spc="-20" dirty="0">
                <a:latin typeface="TeXGyreSchola"/>
                <a:cs typeface="TeXGyreSchola"/>
              </a:rPr>
              <a:t> </a:t>
            </a:r>
            <a:r>
              <a:rPr dirty="0">
                <a:latin typeface="TeXGyreSchola"/>
                <a:cs typeface="TeXGyreSchola"/>
              </a:rPr>
              <a:t>Mode.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73" y="381000"/>
            <a:ext cx="439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mbria" pitchFamily="18" charset="0"/>
                <a:ea typeface="Cambria" pitchFamily="18" charset="0"/>
              </a:rPr>
              <a:t>Mode </a:t>
            </a:r>
            <a:r>
              <a:rPr spc="-5" dirty="0">
                <a:latin typeface="Cambria" pitchFamily="18" charset="0"/>
                <a:ea typeface="Cambria" pitchFamily="18" charset="0"/>
              </a:rPr>
              <a:t>0: Interrupt </a:t>
            </a:r>
            <a:r>
              <a:rPr dirty="0">
                <a:latin typeface="Cambria" pitchFamily="18" charset="0"/>
                <a:ea typeface="Cambria" pitchFamily="18" charset="0"/>
              </a:rPr>
              <a:t>on </a:t>
            </a:r>
            <a:r>
              <a:rPr spc="-5" dirty="0">
                <a:latin typeface="Cambria" pitchFamily="18" charset="0"/>
                <a:ea typeface="Cambria" pitchFamily="18" charset="0"/>
              </a:rPr>
              <a:t>terminal count.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4114800"/>
            <a:ext cx="8383905" cy="1731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Mode 0 used for generation of accurate time delay under software control.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After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Control Word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written, OUT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initially low,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and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will remain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low 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until the Counter reaches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zero.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OUT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then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goes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high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and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remains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high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until 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new count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or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new Mode 0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Control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Word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written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into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r>
              <a:rPr sz="1800" spc="-10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Counter</a:t>
            </a:r>
            <a:r>
              <a:rPr lang="en-US" spc="-5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High output used to interrupt the processor, by setting terminal </a:t>
            </a:r>
            <a:r>
              <a:rPr lang="en-US" spc="-5" dirty="0" smtClean="0">
                <a:latin typeface="Cambria" pitchFamily="18" charset="0"/>
                <a:ea typeface="Cambria" pitchFamily="18" charset="0"/>
                <a:cs typeface="TeXGyreSchola"/>
              </a:rPr>
              <a:t>count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40" y="1066800"/>
            <a:ext cx="669950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457200"/>
            <a:ext cx="8150860" cy="5809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Mode </a:t>
            </a:r>
            <a:r>
              <a:rPr sz="18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0: Interrupt </a:t>
            </a:r>
            <a:r>
              <a:rPr sz="18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on </a:t>
            </a:r>
            <a:r>
              <a:rPr sz="18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terminal </a:t>
            </a:r>
            <a:r>
              <a:rPr sz="18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count.</a:t>
            </a:r>
            <a:r>
              <a:rPr sz="1800" b="1" spc="1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(Continued)</a:t>
            </a:r>
            <a:endParaRPr sz="1800" dirty="0">
              <a:latin typeface="Cambria" pitchFamily="18" charset="0"/>
              <a:ea typeface="Cambria" pitchFamily="18" charset="0"/>
              <a:cs typeface="Schoolbook Uralic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Cambria" pitchFamily="18" charset="0"/>
              <a:ea typeface="Cambria" pitchFamily="18" charset="0"/>
              <a:cs typeface="Schoolbook Uralic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GATE =1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enables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counting;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GATE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= 0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disables</a:t>
            </a:r>
            <a:r>
              <a:rPr sz="1800" spc="-114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counting</a:t>
            </a:r>
            <a:r>
              <a:rPr sz="1800" spc="-10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lang="en-US" sz="1800" spc="-10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endParaRPr lang="en-US" spc="-1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endParaRPr lang="en-US" sz="1800" spc="-10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endParaRPr lang="en-US" spc="-1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12065" algn="just">
              <a:lnSpc>
                <a:spcPct val="100000"/>
              </a:lnSpc>
              <a:tabLst>
                <a:tab pos="299720" algn="l"/>
              </a:tabLst>
            </a:pP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endParaRPr lang="en-US" sz="1800" spc="-5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endParaRPr lang="en-US" spc="-5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endParaRPr lang="en-US" sz="1800" spc="-5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GATE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has no effect on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OUT.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If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G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becomes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logic 0 in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middle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</a:t>
            </a:r>
            <a:r>
              <a:rPr sz="1800" spc="-15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count,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 will remain stop until G again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becomes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logic</a:t>
            </a:r>
            <a:r>
              <a:rPr sz="1800" spc="-204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40" dirty="0">
                <a:latin typeface="Cambria" pitchFamily="18" charset="0"/>
                <a:ea typeface="Cambria" pitchFamily="18" charset="0"/>
                <a:cs typeface="TeXGyreSchola"/>
              </a:rPr>
              <a:t>1.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If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new count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written to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Counter, it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will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be loaded on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r>
              <a:rPr sz="1800" spc="-114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next</a:t>
            </a:r>
          </a:p>
          <a:p>
            <a:pPr marL="299085" algn="just">
              <a:lnSpc>
                <a:spcPct val="100000"/>
              </a:lnSpc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CLK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pulse and counting will continue from the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new</a:t>
            </a:r>
            <a:r>
              <a:rPr sz="1800" spc="-13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lang="en-US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At the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first falling edge </a:t>
            </a:r>
            <a:r>
              <a:rPr lang="en-US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clock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after first rising edge </a:t>
            </a:r>
            <a:r>
              <a:rPr lang="en-US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WR(LSB),</a:t>
            </a:r>
            <a:r>
              <a:rPr lang="en-US" spc="-18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counter 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starts counting.</a:t>
            </a:r>
            <a:endParaRPr lang="en-US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algn="just">
              <a:lnSpc>
                <a:spcPct val="100000"/>
              </a:lnSpc>
            </a:pP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74" y="1371601"/>
            <a:ext cx="6172200" cy="245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Left Arrow 5"/>
          <p:cNvSpPr/>
          <p:nvPr/>
        </p:nvSpPr>
        <p:spPr>
          <a:xfrm>
            <a:off x="3276600" y="1905000"/>
            <a:ext cx="30480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375" y="258521"/>
            <a:ext cx="5140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mbria" pitchFamily="18" charset="0"/>
                <a:ea typeface="Cambria" pitchFamily="18" charset="0"/>
              </a:rPr>
              <a:t>Mode </a:t>
            </a:r>
            <a:r>
              <a:rPr spc="-5" dirty="0">
                <a:latin typeface="Cambria" pitchFamily="18" charset="0"/>
                <a:ea typeface="Cambria" pitchFamily="18" charset="0"/>
              </a:rPr>
              <a:t>1: </a:t>
            </a:r>
            <a:r>
              <a:rPr dirty="0">
                <a:latin typeface="Cambria" pitchFamily="18" charset="0"/>
                <a:ea typeface="Cambria" pitchFamily="18" charset="0"/>
              </a:rPr>
              <a:t>Hardware </a:t>
            </a:r>
            <a:r>
              <a:rPr spc="-5" dirty="0">
                <a:latin typeface="Cambria" pitchFamily="18" charset="0"/>
                <a:ea typeface="Cambria" pitchFamily="18" charset="0"/>
              </a:rPr>
              <a:t>Retriggerable</a:t>
            </a:r>
            <a:r>
              <a:rPr spc="-70" dirty="0">
                <a:latin typeface="Cambria" pitchFamily="18" charset="0"/>
                <a:ea typeface="Cambria" pitchFamily="18" charset="0"/>
              </a:rPr>
              <a:t> </a:t>
            </a:r>
            <a:r>
              <a:rPr spc="-5" dirty="0">
                <a:latin typeface="Cambria" pitchFamily="18" charset="0"/>
                <a:ea typeface="Cambria" pitchFamily="18" charset="0"/>
              </a:rPr>
              <a:t>One-Shot</a:t>
            </a:r>
            <a:r>
              <a:rPr spc="-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3581400"/>
            <a:ext cx="7746365" cy="2946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Causes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to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function as a retriggerable,</a:t>
            </a:r>
            <a:r>
              <a:rPr sz="1800" spc="-11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monostable</a:t>
            </a:r>
          </a:p>
          <a:p>
            <a:pPr marL="299085" algn="just">
              <a:lnSpc>
                <a:spcPct val="100000"/>
              </a:lnSpc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multivibrator</a:t>
            </a:r>
            <a:r>
              <a:rPr sz="1800" spc="-4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(one-shot).</a:t>
            </a:r>
          </a:p>
          <a:p>
            <a:pPr marL="29908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OUT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is initially (after loading CW)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high.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Also remain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high when</a:t>
            </a:r>
            <a:r>
              <a:rPr sz="1800" spc="-18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count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 value is </a:t>
            </a:r>
            <a:r>
              <a:rPr sz="1800" spc="-25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written</a:t>
            </a:r>
            <a:r>
              <a:rPr lang="en-US"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 into counter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294640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When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gate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triggered, OUT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goes low and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will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remain low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until the 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 reaches zero.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On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completion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OUT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goes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high</a:t>
            </a:r>
            <a:r>
              <a:rPr sz="1800" spc="-19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again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lang="en-US" sz="1800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294640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dirty="0" smtClean="0">
                <a:latin typeface="Cambria" pitchFamily="18" charset="0"/>
                <a:ea typeface="Cambria" pitchFamily="18" charset="0"/>
                <a:cs typeface="TeXGyreSchola"/>
              </a:rPr>
              <a:t>Width of the output pulse depends upon count value.</a:t>
            </a:r>
            <a:endParaRPr lang="en-US" sz="1800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294640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3" y="914400"/>
            <a:ext cx="7186466" cy="238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22909"/>
            <a:ext cx="7929245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Mode </a:t>
            </a:r>
            <a:r>
              <a:rPr sz="20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1: Hardware </a:t>
            </a:r>
            <a:r>
              <a:rPr sz="2000" b="1" dirty="0" err="1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Retriggerable</a:t>
            </a:r>
            <a:r>
              <a:rPr sz="20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2000" b="1" spc="-5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One-Shot</a:t>
            </a:r>
            <a:r>
              <a:rPr sz="2000" b="1" spc="-10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(Continued)</a:t>
            </a:r>
            <a:endParaRPr sz="2000" dirty="0">
              <a:latin typeface="Cambria" pitchFamily="18" charset="0"/>
              <a:ea typeface="Cambria" pitchFamily="18" charset="0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 dirty="0">
              <a:latin typeface="Cambria" pitchFamily="18" charset="0"/>
              <a:ea typeface="Cambria" pitchFamily="18" charset="0"/>
              <a:cs typeface="Schoolbook Uralic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If the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GATE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input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occurs within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duration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counting,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 is  again reloaded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with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and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start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counting from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r>
              <a:rPr sz="1800" spc="-14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beginning.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8896" y="4832680"/>
            <a:ext cx="7752080" cy="102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At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rising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edge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WR(CW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)</a:t>
            </a:r>
            <a:r>
              <a:rPr lang="en-US"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,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OUT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becomes</a:t>
            </a:r>
            <a:r>
              <a:rPr sz="1800" spc="-14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high.</a:t>
            </a: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At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first falling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edge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clock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after first rising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edge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GATE</a:t>
            </a:r>
            <a:r>
              <a:rPr sz="1800" spc="-17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sz="1800" spc="-170" dirty="0" smtClean="0">
                <a:latin typeface="Cambria" pitchFamily="18" charset="0"/>
                <a:ea typeface="Cambria" pitchFamily="18" charset="0"/>
                <a:cs typeface="TeXGyreSchola"/>
              </a:rPr>
              <a:t>input,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counter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starts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counting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spc="-5" dirty="0" smtClean="0">
                <a:latin typeface="Cambria" pitchFamily="18" charset="0"/>
                <a:ea typeface="Cambria" pitchFamily="18" charset="0"/>
                <a:cs typeface="TeXGyreSchola"/>
              </a:rPr>
              <a:t>and output becomes low.</a:t>
            </a:r>
            <a:endParaRPr lang="en-US" sz="1800" spc="-5" dirty="0" smtClean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9436"/>
            <a:ext cx="7188200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Left Arrow 5"/>
          <p:cNvSpPr/>
          <p:nvPr/>
        </p:nvSpPr>
        <p:spPr>
          <a:xfrm>
            <a:off x="3200400" y="2743200"/>
            <a:ext cx="152400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4" y="335026"/>
            <a:ext cx="44926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 pitchFamily="18" charset="0"/>
                <a:ea typeface="Cambria" pitchFamily="18" charset="0"/>
              </a:rPr>
              <a:t>Mode </a:t>
            </a:r>
            <a:r>
              <a:rPr sz="2400" spc="-5" dirty="0">
                <a:latin typeface="Cambria" pitchFamily="18" charset="0"/>
                <a:ea typeface="Cambria" pitchFamily="18" charset="0"/>
              </a:rPr>
              <a:t>2: RATE</a:t>
            </a:r>
            <a:r>
              <a:rPr sz="2400" spc="-70" dirty="0">
                <a:latin typeface="Cambria" pitchFamily="18" charset="0"/>
                <a:ea typeface="Cambria" pitchFamily="18" charset="0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</a:rPr>
              <a:t>GENERATOR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4221226"/>
            <a:ext cx="7966709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It is a divide by N counter and used to generate real-time clock interrupt.</a:t>
            </a:r>
          </a:p>
          <a:p>
            <a:pPr marL="299085" marR="125730" indent="-287020" algn="just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If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N is loaded then, output will remain high for (N-1)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clock</a:t>
            </a:r>
            <a:r>
              <a:rPr sz="1800" spc="-20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pulses.</a:t>
            </a:r>
          </a:p>
          <a:p>
            <a:pPr marL="299085" marR="125730" indent="-287020" algn="just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  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After (N-1) clock pulses, out will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low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for 1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clock</a:t>
            </a:r>
            <a:r>
              <a:rPr sz="1800" spc="-7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pulse and becomes high again.</a:t>
            </a:r>
          </a:p>
          <a:p>
            <a:pPr marL="299085" marR="125730" indent="-287020" algn="just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dirty="0" smtClean="0">
                <a:latin typeface="Cambria" pitchFamily="18" charset="0"/>
                <a:ea typeface="Cambria" pitchFamily="18" charset="0"/>
                <a:cs typeface="TeXGyreSchola"/>
              </a:rPr>
              <a:t>Count N is reloaded and again out becomes high for (N-1) clock pulse and low for one clock pulse.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2294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7340" y="258521"/>
            <a:ext cx="8066405" cy="1787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Mode </a:t>
            </a:r>
            <a:r>
              <a:rPr sz="20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2: RATE GENERATOR</a:t>
            </a:r>
            <a:r>
              <a:rPr sz="2000" b="1" spc="-40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(Continued)</a:t>
            </a:r>
            <a:endParaRPr sz="2000" dirty="0">
              <a:latin typeface="Cambria" pitchFamily="18" charset="0"/>
              <a:ea typeface="Cambria" pitchFamily="18" charset="0"/>
              <a:cs typeface="Schoolbook Uralic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This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cycle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is repeated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until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 is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programmed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with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new count or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until G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pin is placed at a logic 0</a:t>
            </a:r>
            <a:r>
              <a:rPr sz="1800" spc="-17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level.</a:t>
            </a:r>
          </a:p>
          <a:p>
            <a:pPr marL="299085" marR="36830" indent="-287020" algn="just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G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input must be logic 1 for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this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mode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to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generate a continuous</a:t>
            </a:r>
            <a:r>
              <a:rPr sz="1800" spc="-18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series 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</a:t>
            </a:r>
            <a:r>
              <a:rPr sz="1800" spc="-2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pulses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446877"/>
            <a:ext cx="8166734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At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rising edge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WR(CW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)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,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OUT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becomes</a:t>
            </a:r>
            <a:r>
              <a:rPr sz="1800" spc="-12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high.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At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first falling edge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clock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after first rising edge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WR(LSB),</a:t>
            </a:r>
            <a:r>
              <a:rPr sz="1800" spc="-18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</a:t>
            </a:r>
          </a:p>
          <a:p>
            <a:pPr marL="299085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starts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counting.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93" y="2438400"/>
            <a:ext cx="6238875" cy="260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2438400" y="3276600"/>
            <a:ext cx="38100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2971800" y="2971800"/>
            <a:ext cx="381000" cy="1600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45608"/>
              </p:ext>
            </p:extLst>
          </p:nvPr>
        </p:nvGraphicFramePr>
        <p:xfrm>
          <a:off x="334792" y="4343400"/>
          <a:ext cx="7994650" cy="1859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0"/>
                <a:gridCol w="2692400"/>
                <a:gridCol w="2692400"/>
              </a:tblGrid>
              <a:tr h="37198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Characteristics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12700">
                      <a:solidFill>
                        <a:srgbClr val="7597D9"/>
                      </a:solidFill>
                      <a:prstDash val="solid"/>
                    </a:lnT>
                    <a:lnB w="28575">
                      <a:solidFill>
                        <a:srgbClr val="759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8254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12700">
                      <a:solidFill>
                        <a:srgbClr val="7597D9"/>
                      </a:solidFill>
                      <a:prstDash val="solid"/>
                    </a:lnT>
                    <a:lnB w="28575">
                      <a:solidFill>
                        <a:srgbClr val="759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8253</a:t>
                      </a:r>
                      <a:endParaRPr sz="180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12700">
                      <a:solidFill>
                        <a:srgbClr val="7597D9"/>
                      </a:solidFill>
                      <a:prstDash val="solid"/>
                    </a:lnT>
                    <a:lnB w="28575">
                      <a:solidFill>
                        <a:srgbClr val="7597D9"/>
                      </a:solidFill>
                      <a:prstDash val="solid"/>
                    </a:lnB>
                  </a:tcPr>
                </a:tc>
              </a:tr>
              <a:tr h="8562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Frequency</a:t>
                      </a:r>
                      <a:r>
                        <a:rPr sz="1800" b="1" spc="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b="1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Range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28575">
                      <a:solidFill>
                        <a:srgbClr val="7597D9"/>
                      </a:solidFill>
                      <a:prstDash val="solid"/>
                    </a:lnT>
                    <a:lnB w="12700">
                      <a:solidFill>
                        <a:srgbClr val="7597D9"/>
                      </a:solidFill>
                      <a:prstDash val="solid"/>
                    </a:lnB>
                    <a:solidFill>
                      <a:srgbClr val="E3EAF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DC to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sz="1800" spc="-2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MHz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800" spc="-1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DC </a:t>
                      </a: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to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10 </a:t>
                      </a: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MHz</a:t>
                      </a:r>
                      <a:r>
                        <a:rPr sz="1800" spc="-2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(8254-2)</a:t>
                      </a:r>
                    </a:p>
                  </a:txBody>
                  <a:tcPr marL="0" marR="0" marT="11430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28575">
                      <a:solidFill>
                        <a:srgbClr val="7597D9"/>
                      </a:solidFill>
                      <a:prstDash val="solid"/>
                    </a:lnT>
                    <a:lnB w="12700">
                      <a:solidFill>
                        <a:srgbClr val="7597D9"/>
                      </a:solidFill>
                      <a:prstDash val="solid"/>
                    </a:lnB>
                    <a:solidFill>
                      <a:srgbClr val="E3EAF7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DC to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spc="-2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MHz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28575">
                      <a:solidFill>
                        <a:srgbClr val="7597D9"/>
                      </a:solidFill>
                      <a:prstDash val="solid"/>
                    </a:lnT>
                    <a:lnB w="12700">
                      <a:solidFill>
                        <a:srgbClr val="7597D9"/>
                      </a:solidFill>
                      <a:prstDash val="solid"/>
                    </a:lnB>
                    <a:solidFill>
                      <a:srgbClr val="E3EAF7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Special</a:t>
                      </a:r>
                      <a:r>
                        <a:rPr sz="1800" b="1" spc="-2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b="1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Command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12700">
                      <a:solidFill>
                        <a:srgbClr val="7597D9"/>
                      </a:solidFill>
                      <a:prstDash val="solid"/>
                    </a:lnT>
                    <a:lnB w="12700">
                      <a:solidFill>
                        <a:srgbClr val="759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Status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read-back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marL="0" marR="0" marT="12065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12700">
                      <a:solidFill>
                        <a:srgbClr val="7597D9"/>
                      </a:solidFill>
                      <a:prstDash val="solid"/>
                    </a:lnT>
                    <a:lnB w="12700">
                      <a:solidFill>
                        <a:srgbClr val="759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No </a:t>
                      </a: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such</a:t>
                      </a:r>
                      <a:r>
                        <a:rPr sz="1800" spc="-35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marL="0" marR="0" marT="12065" marB="0">
                    <a:lnL w="12700">
                      <a:solidFill>
                        <a:srgbClr val="7597D9"/>
                      </a:solidFill>
                      <a:prstDash val="solid"/>
                    </a:lnL>
                    <a:lnR w="12700">
                      <a:solidFill>
                        <a:srgbClr val="7597D9"/>
                      </a:solidFill>
                      <a:prstDash val="solid"/>
                    </a:lnR>
                    <a:lnT w="12700">
                      <a:solidFill>
                        <a:srgbClr val="7597D9"/>
                      </a:solidFill>
                      <a:prstDash val="solid"/>
                    </a:lnT>
                    <a:lnB w="12700">
                      <a:solidFill>
                        <a:srgbClr val="7597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7002" y="457200"/>
            <a:ext cx="8190230" cy="332398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40"/>
              </a:spcBef>
            </a:pPr>
            <a:r>
              <a:rPr sz="24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What </a:t>
            </a:r>
            <a:r>
              <a:rPr sz="24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is</a:t>
            </a:r>
            <a:r>
              <a:rPr sz="2400" b="1" spc="-40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8254</a:t>
            </a:r>
            <a:r>
              <a:rPr lang="en-US" sz="2400" b="1" spc="-5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/8253</a:t>
            </a:r>
            <a:r>
              <a:rPr sz="2400" b="1" spc="-5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?</a:t>
            </a:r>
            <a:endParaRPr lang="en-US" sz="2400" b="1" spc="-5" dirty="0" smtClean="0">
              <a:solidFill>
                <a:srgbClr val="001F5F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88900">
              <a:lnSpc>
                <a:spcPct val="100000"/>
              </a:lnSpc>
              <a:spcBef>
                <a:spcPts val="940"/>
              </a:spcBef>
            </a:pPr>
            <a:endParaRPr sz="24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840"/>
              </a:spcBef>
              <a:buFont typeface="Arial" pitchFamily="34" charset="0"/>
              <a:buChar char="•"/>
            </a:pPr>
            <a:r>
              <a:rPr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The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Intel </a:t>
            </a:r>
            <a:r>
              <a:rPr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8254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/8253</a:t>
            </a:r>
            <a:r>
              <a:rPr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programmable </a:t>
            </a:r>
            <a:r>
              <a:rPr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counter/timer </a:t>
            </a:r>
            <a:r>
              <a:rPr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device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designed </a:t>
            </a:r>
            <a:r>
              <a:rPr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to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solve </a:t>
            </a:r>
            <a:r>
              <a:rPr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the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common</a:t>
            </a:r>
            <a:r>
              <a:rPr spc="-18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timing </a:t>
            </a:r>
            <a:r>
              <a:rPr spc="-5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control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problems in </a:t>
            </a:r>
            <a:r>
              <a:rPr spc="-5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micro</a:t>
            </a:r>
            <a:r>
              <a:rPr lang="en-US" spc="-5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processor</a:t>
            </a:r>
            <a:r>
              <a:rPr spc="-5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system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design. </a:t>
            </a:r>
            <a:endParaRPr lang="en-US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840"/>
              </a:spcBef>
              <a:buFont typeface="Arial" pitchFamily="34" charset="0"/>
              <a:buChar char="•"/>
            </a:pPr>
            <a:r>
              <a:rPr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8254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is </a:t>
            </a:r>
            <a:r>
              <a:rPr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the high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speed  version </a:t>
            </a:r>
            <a:r>
              <a:rPr spc="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of </a:t>
            </a:r>
            <a:r>
              <a:rPr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the</a:t>
            </a:r>
            <a:r>
              <a:rPr spc="-6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8253</a:t>
            </a:r>
            <a:r>
              <a:rPr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  <a:endParaRPr lang="en-US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840"/>
              </a:spcBef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When 8254/8253 used as timing and delay generation peripheral, microprocessor becomes free from tasks related to counting process and can execute program in memory, while timer device perform counting tasks.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840"/>
              </a:spcBef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Minimizes the software overhead on Microprocessor.</a:t>
            </a:r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3810000"/>
            <a:ext cx="2207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8254 </a:t>
            </a:r>
            <a:r>
              <a:rPr sz="24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Vs</a:t>
            </a:r>
            <a:r>
              <a:rPr sz="2400" b="1" spc="-80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8253</a:t>
            </a:r>
            <a:endParaRPr sz="24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775" y="182321"/>
            <a:ext cx="4416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 pitchFamily="18" charset="0"/>
                <a:ea typeface="Cambria" pitchFamily="18" charset="0"/>
              </a:rPr>
              <a:t>Mode </a:t>
            </a:r>
            <a:r>
              <a:rPr sz="2400" spc="-5" dirty="0">
                <a:latin typeface="Cambria" pitchFamily="18" charset="0"/>
                <a:ea typeface="Cambria" pitchFamily="18" charset="0"/>
              </a:rPr>
              <a:t>3: </a:t>
            </a:r>
            <a:r>
              <a:rPr sz="2400" dirty="0">
                <a:latin typeface="Cambria" pitchFamily="18" charset="0"/>
                <a:ea typeface="Cambria" pitchFamily="18" charset="0"/>
              </a:rPr>
              <a:t>Square Wave</a:t>
            </a:r>
            <a:r>
              <a:rPr sz="2400" spc="-90" dirty="0">
                <a:latin typeface="Cambria" pitchFamily="18" charset="0"/>
                <a:ea typeface="Cambria" pitchFamily="18" charset="0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</a:rPr>
              <a:t>Mode</a:t>
            </a:r>
            <a:r>
              <a:rPr spc="-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083" y="3657600"/>
            <a:ext cx="8147317" cy="2908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Used as square wave generator and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g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enerates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continuous square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wave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out</a:t>
            </a:r>
            <a:r>
              <a:rPr sz="1800" spc="-114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connection.</a:t>
            </a:r>
          </a:p>
          <a:p>
            <a:pPr marL="29908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Mode 3 is similar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to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Mode 2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except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for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duty cycle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</a:t>
            </a:r>
            <a:r>
              <a:rPr sz="1800" spc="-14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OUT.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(N) is even,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output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high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for one half (N/2)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r>
              <a:rPr sz="1800" spc="-19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 and low for 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 next 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half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(N/2)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r>
              <a:rPr sz="1800" spc="-10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count.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53340" indent="-28702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63220" algn="l"/>
                <a:tab pos="363855" algn="l"/>
              </a:tabLst>
            </a:pPr>
            <a:r>
              <a:rPr dirty="0">
                <a:latin typeface="Cambria" pitchFamily="18" charset="0"/>
                <a:ea typeface="Cambria" pitchFamily="18" charset="0"/>
              </a:rPr>
              <a:t>	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(N) is odd,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output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high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for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(N+1)/2 clock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pulses and low for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(N-1)/2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clock 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pulses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lang="en-US" sz="1800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53340" indent="-287020" algn="just">
              <a:spcBef>
                <a:spcPts val="1320"/>
              </a:spcBef>
              <a:buFont typeface="Wingdings"/>
              <a:buChar char=""/>
              <a:tabLst>
                <a:tab pos="363220" algn="l"/>
                <a:tab pos="363855" algn="l"/>
              </a:tabLst>
            </a:pP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Gate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should be maintained at logic 1 always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lang="en-US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/>
          <a:stretch/>
        </p:blipFill>
        <p:spPr bwMode="auto">
          <a:xfrm>
            <a:off x="138223" y="838199"/>
            <a:ext cx="420395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/>
          <a:stretch/>
        </p:blipFill>
        <p:spPr bwMode="auto">
          <a:xfrm>
            <a:off x="4267200" y="914400"/>
            <a:ext cx="4423484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86783"/>
            <a:ext cx="4078641" cy="27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6" b="20089"/>
          <a:stretch/>
        </p:blipFill>
        <p:spPr bwMode="auto">
          <a:xfrm>
            <a:off x="4463023" y="3375604"/>
            <a:ext cx="4254242" cy="20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042" y="228600"/>
            <a:ext cx="57880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Mode </a:t>
            </a:r>
            <a:r>
              <a:rPr sz="2400"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4: </a:t>
            </a:r>
            <a:r>
              <a:rPr sz="24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Software </a:t>
            </a:r>
            <a:r>
              <a:rPr sz="2400" spc="-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Triggered</a:t>
            </a:r>
            <a:r>
              <a:rPr sz="2400" spc="-55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strobe</a:t>
            </a:r>
            <a:endParaRPr sz="2400" spc="-5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414" y="3941812"/>
            <a:ext cx="804802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Allows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to produce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single pulse at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r>
              <a:rPr sz="1800" spc="-9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output</a:t>
            </a:r>
            <a:endParaRPr lang="en-US" sz="1800" spc="-5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If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N is loaded, 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counting  starts,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OUT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will be high for N clock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cycles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and</a:t>
            </a:r>
            <a:r>
              <a:rPr sz="1800" spc="-17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sz="1800" spc="-170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5" dirty="0" smtClean="0">
                <a:latin typeface="Cambria" pitchFamily="18" charset="0"/>
                <a:ea typeface="Cambria" pitchFamily="18" charset="0"/>
                <a:cs typeface="TeXGyreSchola"/>
              </a:rPr>
              <a:t>low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for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one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clock cycle </a:t>
            </a:r>
            <a:r>
              <a:rPr lang="en-US" sz="1800" spc="5" dirty="0" smtClean="0">
                <a:latin typeface="Cambria" pitchFamily="18" charset="0"/>
                <a:ea typeface="Cambria" pitchFamily="18" charset="0"/>
                <a:cs typeface="TeXGyreSchola"/>
              </a:rPr>
              <a:t>when count reaches 0.</a:t>
            </a: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pc="5" dirty="0" smtClean="0">
                <a:latin typeface="Cambria" pitchFamily="18" charset="0"/>
                <a:ea typeface="Cambria" pitchFamily="18" charset="0"/>
                <a:cs typeface="TeXGyreSchola"/>
              </a:rPr>
              <a:t>The low pulse can be used as strobe while interfacing the microprocessor with other peripherals.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cycle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does not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begin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until 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 is loaded</a:t>
            </a:r>
            <a:r>
              <a:rPr sz="1800" spc="-16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again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  <a:endParaRPr lang="en-US" sz="1800" dirty="0" smtClean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dirty="0" smtClean="0">
                <a:latin typeface="Cambria" pitchFamily="18" charset="0"/>
                <a:ea typeface="Cambria" pitchFamily="18" charset="0"/>
                <a:cs typeface="TeXGyreSchola"/>
              </a:rPr>
              <a:t>Gate is always high.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0" y="914400"/>
            <a:ext cx="78867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375" y="258521"/>
            <a:ext cx="42297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 pitchFamily="18" charset="0"/>
                <a:ea typeface="Cambria" pitchFamily="18" charset="0"/>
              </a:rPr>
              <a:t>Mode </a:t>
            </a:r>
            <a:r>
              <a:rPr sz="2000" spc="-5" dirty="0">
                <a:latin typeface="Cambria" pitchFamily="18" charset="0"/>
                <a:ea typeface="Cambria" pitchFamily="18" charset="0"/>
              </a:rPr>
              <a:t>5: </a:t>
            </a:r>
            <a:r>
              <a:rPr sz="2000" dirty="0">
                <a:latin typeface="Cambria" pitchFamily="18" charset="0"/>
                <a:ea typeface="Cambria" pitchFamily="18" charset="0"/>
              </a:rPr>
              <a:t>Hardware </a:t>
            </a:r>
            <a:r>
              <a:rPr sz="2000" spc="-5" dirty="0">
                <a:latin typeface="Cambria" pitchFamily="18" charset="0"/>
                <a:ea typeface="Cambria" pitchFamily="18" charset="0"/>
              </a:rPr>
              <a:t>Triggered</a:t>
            </a:r>
            <a:r>
              <a:rPr sz="2000" spc="-85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spc="5" dirty="0" smtClean="0">
                <a:latin typeface="Cambria" pitchFamily="18" charset="0"/>
                <a:ea typeface="Cambria" pitchFamily="18" charset="0"/>
              </a:rPr>
              <a:t>strobe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655674" y="4038600"/>
            <a:ext cx="7226595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hardware triggered 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strobe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that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function as mode 4, except that</a:t>
            </a:r>
            <a:r>
              <a:rPr sz="1800" spc="-5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it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algn="just">
              <a:lnSpc>
                <a:spcPct val="100000"/>
              </a:lnSpc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is started by a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trigger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pulse on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G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pin instead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by</a:t>
            </a:r>
            <a:r>
              <a:rPr sz="1800" spc="-9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software.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63220" algn="l"/>
                <a:tab pos="363855" algn="l"/>
              </a:tabLst>
            </a:pPr>
            <a:r>
              <a:rPr dirty="0">
                <a:latin typeface="Cambria" pitchFamily="18" charset="0"/>
                <a:ea typeface="Cambria" pitchFamily="18" charset="0"/>
              </a:rPr>
              <a:t>	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When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GATE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pulse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triggered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from low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to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high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begins. 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At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end 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count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,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OUT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goes low for one clock</a:t>
            </a:r>
            <a:r>
              <a:rPr sz="1800" spc="-10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period.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45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marR="85979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This mode is also called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HARDWARE TRIGGERED STROBE  (RETRIGGERABLE)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15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70509"/>
            <a:ext cx="7402195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</a:pP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Real time</a:t>
            </a:r>
            <a:r>
              <a:rPr sz="1800" spc="-5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clock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Event-counter</a:t>
            </a: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Digital</a:t>
            </a:r>
            <a:r>
              <a:rPr sz="1800" spc="-4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one-shot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Programmable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rate</a:t>
            </a:r>
            <a:r>
              <a:rPr sz="1800" spc="-6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generator</a:t>
            </a: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Square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wave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generator</a:t>
            </a: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Binary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rate</a:t>
            </a:r>
            <a:r>
              <a:rPr sz="1800" spc="-2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multiplier</a:t>
            </a: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Complex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waveform</a:t>
            </a:r>
            <a:r>
              <a:rPr sz="1800" spc="-8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generator</a:t>
            </a: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Complex motor</a:t>
            </a:r>
            <a:r>
              <a:rPr sz="1800" spc="-9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4299330"/>
            <a:ext cx="784606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It includes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three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16-bit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counters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that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can work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independently in 6  different</a:t>
            </a:r>
            <a:r>
              <a:rPr sz="1800" spc="-3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modes.</a:t>
            </a: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It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packaged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in a 24-pin DIP(Dual in-line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package)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and</a:t>
            </a:r>
            <a:r>
              <a:rPr sz="1800" spc="-9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requires</a:t>
            </a:r>
          </a:p>
          <a:p>
            <a:pPr marL="299085" algn="just">
              <a:lnSpc>
                <a:spcPct val="100000"/>
              </a:lnSpc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+5V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power</a:t>
            </a:r>
            <a:r>
              <a:rPr sz="1800" spc="-2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supply.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It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can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 either in binary or</a:t>
            </a:r>
            <a:r>
              <a:rPr sz="1800" spc="-12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10" dirty="0">
                <a:latin typeface="Cambria" pitchFamily="18" charset="0"/>
                <a:ea typeface="Cambria" pitchFamily="18" charset="0"/>
                <a:cs typeface="TeXGyreSchola"/>
              </a:rPr>
              <a:t>BCD.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50" dirty="0">
                <a:latin typeface="Cambria" pitchFamily="18" charset="0"/>
                <a:ea typeface="Cambria" pitchFamily="18" charset="0"/>
                <a:cs typeface="Times New Roman"/>
              </a:rPr>
              <a:t>It’s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counters can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operate at a maximum frequency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10</a:t>
            </a:r>
            <a:r>
              <a:rPr sz="1800" spc="-13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MHz</a:t>
            </a:r>
            <a:r>
              <a:rPr lang="en-US"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 for 8254 and 2MHZ for 8253.</a:t>
            </a: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TeXGyreSchola"/>
              </a:rPr>
              <a:t>8253 uses N-MOS technology and 8254 uses H-MOS technology.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733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8253/8254 Features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44958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106121"/>
            <a:ext cx="66187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Architecture and PIN</a:t>
            </a:r>
            <a:r>
              <a:rPr sz="2400" b="1" spc="-50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2400" b="1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Diagram</a:t>
            </a:r>
            <a:r>
              <a:rPr lang="en-US" sz="2400" b="1" dirty="0" smtClean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of 8253/8254</a:t>
            </a:r>
            <a:endParaRPr sz="2400" dirty="0">
              <a:latin typeface="Cambria" pitchFamily="18" charset="0"/>
              <a:ea typeface="Cambria" pitchFamily="18" charset="0"/>
              <a:cs typeface="Schoolbook Ur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30215"/>
            <a:ext cx="318424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885" y="685800"/>
            <a:ext cx="7620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DATA BUFFER:</a:t>
            </a:r>
          </a:p>
          <a:p>
            <a:endParaRPr lang="en-US" sz="2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8-bit, bidirectional data buffer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Interfaces internal circuit of 8254/8253 to microprocessor system bus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Data transmitted or received by buffer upon execution of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IN or OUT instruction.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Three basic functions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  <a:ea typeface="Cambria" pitchFamily="18" charset="0"/>
              </a:rPr>
              <a:t>Programming the MODES of the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8253/8254.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Loading </a:t>
            </a:r>
            <a:r>
              <a:rPr lang="en-US" dirty="0">
                <a:latin typeface="Cambria" pitchFamily="18" charset="0"/>
                <a:ea typeface="Cambria" pitchFamily="18" charset="0"/>
              </a:rPr>
              <a:t>the count registers and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Reading </a:t>
            </a:r>
            <a:r>
              <a:rPr lang="en-US" dirty="0">
                <a:latin typeface="Cambria" pitchFamily="18" charset="0"/>
                <a:ea typeface="Cambria" pitchFamily="18" charset="0"/>
              </a:rPr>
              <a:t>the count values.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READ/WRITE LOGIC:</a:t>
            </a:r>
          </a:p>
          <a:p>
            <a:endParaRPr lang="en-US" sz="2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Controls the direction of data buffer depends on whether read or write operation.</a:t>
            </a:r>
          </a:p>
          <a:p>
            <a:pPr algn="just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IN instruction- read data and OUT instruction- writes data to peripheral</a:t>
            </a:r>
          </a:p>
        </p:txBody>
      </p:sp>
    </p:spTree>
    <p:extLst>
      <p:ext uri="{BB962C8B-B14F-4D97-AF65-F5344CB8AC3E}">
        <p14:creationId xmlns:p14="http://schemas.microsoft.com/office/powerpoint/2010/main" val="29268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14" y="152400"/>
            <a:ext cx="8049285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Counters 0, 1 and 2:</a:t>
            </a:r>
          </a:p>
          <a:p>
            <a:pPr algn="just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Three counters available in 8254/8253 are independent of each other in operation. Each counter has two </a:t>
            </a:r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input CLK and GATE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and one </a:t>
            </a:r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output OUT.</a:t>
            </a:r>
          </a:p>
          <a:p>
            <a:pPr algn="just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All are 16 bit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presettable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down counters, able to operate either in BCD or Hexadecimal mode.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Speciality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of this counter is that they can easily read on line without disturbing clock input.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This is called as “On the fly” reading of counters and it is invoked using mode control word.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Control Word Register:</a:t>
            </a:r>
          </a:p>
          <a:p>
            <a:pPr algn="just"/>
            <a:endParaRPr lang="en-US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Contain information that can be used for </a:t>
            </a:r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writing or reading the count value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to or from respective count register </a:t>
            </a:r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using IN and OUT instructions.</a:t>
            </a:r>
          </a:p>
          <a:p>
            <a:pPr algn="just"/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This register selected when A0, A1 =1, and accept 8-bit control word written by Microprocessor and stores it for controlling the operation of specific counter.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It can be only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written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and cannot be read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" y="2945257"/>
            <a:ext cx="257175" cy="12065"/>
          </a:xfrm>
          <a:custGeom>
            <a:avLst/>
            <a:gdLst/>
            <a:ahLst/>
            <a:cxnLst/>
            <a:rect l="l" t="t" r="r" b="b"/>
            <a:pathLst>
              <a:path w="257175" h="12064">
                <a:moveTo>
                  <a:pt x="256832" y="0"/>
                </a:moveTo>
                <a:lnTo>
                  <a:pt x="0" y="0"/>
                </a:lnTo>
                <a:lnTo>
                  <a:pt x="0" y="11810"/>
                </a:lnTo>
                <a:lnTo>
                  <a:pt x="256832" y="11810"/>
                </a:lnTo>
                <a:lnTo>
                  <a:pt x="256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2896309"/>
            <a:ext cx="826515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b="1" dirty="0">
                <a:latin typeface="Cambria" pitchFamily="18" charset="0"/>
                <a:ea typeface="Cambria" pitchFamily="18" charset="0"/>
                <a:cs typeface="Schoolbook Uralic"/>
              </a:rPr>
              <a:t>CS </a:t>
            </a:r>
            <a:r>
              <a:rPr lang="en-US" b="1" dirty="0" smtClean="0">
                <a:latin typeface="Cambria" pitchFamily="18" charset="0"/>
                <a:ea typeface="Cambria" pitchFamily="18" charset="0"/>
                <a:cs typeface="Schoolbook Uralic"/>
              </a:rPr>
              <a:t>: 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Schoolbook Uralic"/>
              </a:rPr>
              <a:t>A low on 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Chip select enables the 8254 for programming and for reading or writing a counter.</a:t>
            </a:r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</a:pPr>
            <a:endParaRPr lang="en-US" b="1" dirty="0" smtClean="0">
              <a:latin typeface="Cambria" pitchFamily="18" charset="0"/>
              <a:ea typeface="Cambria" pitchFamily="18" charset="0"/>
              <a:cs typeface="Schoolbook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0"/>
            <a:ext cx="8531860" cy="86946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40"/>
              </a:spcBef>
            </a:pPr>
            <a:r>
              <a:rPr sz="2400" b="1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Pin</a:t>
            </a:r>
            <a:r>
              <a:rPr sz="2400" b="1" spc="-30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mbria" pitchFamily="18" charset="0"/>
                <a:ea typeface="Cambria" pitchFamily="18" charset="0"/>
                <a:cs typeface="Schoolbook Uralic"/>
              </a:rPr>
              <a:t>functions</a:t>
            </a:r>
            <a:endParaRPr sz="2400" dirty="0">
              <a:latin typeface="Cambria" pitchFamily="18" charset="0"/>
              <a:ea typeface="Cambria" pitchFamily="18" charset="0"/>
              <a:cs typeface="Schoolbook Uralic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Cambria" pitchFamily="18" charset="0"/>
                <a:ea typeface="Cambria" pitchFamily="18" charset="0"/>
                <a:cs typeface="Schoolbook Uralic"/>
              </a:rPr>
              <a:t>A0, A1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: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The address inputs select one </a:t>
            </a:r>
            <a:r>
              <a:rPr sz="1800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four internal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registers within</a:t>
            </a:r>
            <a:r>
              <a:rPr sz="1800" spc="-14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5" dirty="0" smtClean="0">
                <a:latin typeface="Cambria" pitchFamily="18" charset="0"/>
                <a:ea typeface="Cambria" pitchFamily="18" charset="0"/>
                <a:cs typeface="TeXGyreSchola"/>
              </a:rPr>
              <a:t>8254</a:t>
            </a:r>
            <a:r>
              <a:rPr sz="1800" spc="5" dirty="0">
                <a:latin typeface="TeXGyreSchola"/>
                <a:cs typeface="TeXGyreSchola"/>
              </a:rPr>
              <a:t>.</a:t>
            </a:r>
            <a:endParaRPr sz="1800" dirty="0">
              <a:latin typeface="TeXGyreSchola"/>
              <a:cs typeface="TeXGyreSchol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2025"/>
              </p:ext>
            </p:extLst>
          </p:nvPr>
        </p:nvGraphicFramePr>
        <p:xfrm>
          <a:off x="762000" y="1295400"/>
          <a:ext cx="5855969" cy="1402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260"/>
                <a:gridCol w="1701164"/>
                <a:gridCol w="2201545"/>
              </a:tblGrid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5" dirty="0">
                          <a:latin typeface="Cambria" pitchFamily="18" charset="0"/>
                          <a:ea typeface="Cambria" pitchFamily="18" charset="0"/>
                          <a:cs typeface="Schoolbook Uralic"/>
                        </a:rPr>
                        <a:t>A1</a:t>
                      </a:r>
                      <a:endParaRPr sz="1600" dirty="0">
                        <a:latin typeface="Cambria" pitchFamily="18" charset="0"/>
                        <a:ea typeface="Cambria" pitchFamily="18" charset="0"/>
                        <a:cs typeface="Schoolbook Uralic"/>
                      </a:endParaRPr>
                    </a:p>
                  </a:txBody>
                  <a:tcPr marL="0" marR="0" marT="7620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5" dirty="0">
                          <a:latin typeface="Cambria" pitchFamily="18" charset="0"/>
                          <a:ea typeface="Cambria" pitchFamily="18" charset="0"/>
                          <a:cs typeface="Schoolbook Uralic"/>
                        </a:rPr>
                        <a:t>A0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Schoolbook Uralic"/>
                      </a:endParaRPr>
                    </a:p>
                  </a:txBody>
                  <a:tcPr marL="0" marR="0" marT="7620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mbria" pitchFamily="18" charset="0"/>
                          <a:ea typeface="Cambria" pitchFamily="18" charset="0"/>
                          <a:cs typeface="Schoolbook Uralic"/>
                        </a:rPr>
                        <a:t>Function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Schoolbook Uralic"/>
                      </a:endParaRPr>
                    </a:p>
                  </a:txBody>
                  <a:tcPr marL="0" marR="0" marT="7620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mbria" pitchFamily="18" charset="0"/>
                          <a:ea typeface="Cambria" pitchFamily="18" charset="0"/>
                          <a:cs typeface="Schoolbook Uralic"/>
                        </a:rPr>
                        <a:t>0</a:t>
                      </a:r>
                      <a:endParaRPr sz="1600" dirty="0">
                        <a:latin typeface="Cambria" pitchFamily="18" charset="0"/>
                        <a:ea typeface="Cambria" pitchFamily="18" charset="0"/>
                        <a:cs typeface="Schoolbook Uralic"/>
                      </a:endParaRPr>
                    </a:p>
                  </a:txBody>
                  <a:tcPr marL="0" marR="0" marT="7620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L="2501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0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7620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Counter</a:t>
                      </a:r>
                      <a:r>
                        <a:rPr sz="1600" spc="-7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0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7620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mbria" pitchFamily="18" charset="0"/>
                          <a:ea typeface="Cambria" pitchFamily="18" charset="0"/>
                          <a:cs typeface="Schoolbook Uralic"/>
                        </a:rPr>
                        <a:t>0</a:t>
                      </a:r>
                      <a:endParaRPr sz="1600" dirty="0">
                        <a:latin typeface="Cambria" pitchFamily="18" charset="0"/>
                        <a:ea typeface="Cambria" pitchFamily="18" charset="0"/>
                        <a:cs typeface="Schoolbook Uralic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501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1</a:t>
                      </a: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Counter</a:t>
                      </a:r>
                      <a:r>
                        <a:rPr sz="1600" spc="-7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1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7620" marB="0"/>
                </a:tc>
              </a:tr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Cambria" pitchFamily="18" charset="0"/>
                          <a:ea typeface="Cambria" pitchFamily="18" charset="0"/>
                          <a:cs typeface="Schoolbook Uralic"/>
                        </a:rPr>
                        <a:t>1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Schoolbook Uralic"/>
                      </a:endParaRPr>
                    </a:p>
                  </a:txBody>
                  <a:tcPr marL="0" marR="0" marT="8255" marB="0"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L="2501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0</a:t>
                      </a:r>
                    </a:p>
                  </a:txBody>
                  <a:tcPr marL="0" marR="0" marT="8255" marB="0"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Counter</a:t>
                      </a:r>
                      <a:r>
                        <a:rPr sz="1600" spc="-7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2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8255" marB="0">
                    <a:solidFill>
                      <a:srgbClr val="FEE6D7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Cambria" pitchFamily="18" charset="0"/>
                          <a:ea typeface="Cambria" pitchFamily="18" charset="0"/>
                          <a:cs typeface="Schoolbook Uralic"/>
                        </a:rPr>
                        <a:t>1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Schoolbook Uralic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1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Control</a:t>
                      </a:r>
                      <a:r>
                        <a:rPr sz="1600" spc="-5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Word</a:t>
                      </a:r>
                      <a:endParaRPr sz="1600" dirty="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2" y="3842239"/>
            <a:ext cx="5867400" cy="255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553200" y="3283050"/>
            <a:ext cx="2139462" cy="3273425"/>
            <a:chOff x="6553200" y="3283050"/>
            <a:chExt cx="2139462" cy="32734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283050"/>
              <a:ext cx="2139462" cy="327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077200" y="4191000"/>
              <a:ext cx="540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77200" y="4658947"/>
              <a:ext cx="540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4443000"/>
              <a:ext cx="540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306" y="609600"/>
            <a:ext cx="7772400" cy="248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b="1" dirty="0" err="1">
                <a:latin typeface="Cambria" pitchFamily="18" charset="0"/>
                <a:ea typeface="Cambria" pitchFamily="18" charset="0"/>
                <a:cs typeface="Schoolbook Uralic"/>
              </a:rPr>
              <a:t>Vcc</a:t>
            </a:r>
            <a:r>
              <a:rPr lang="en-US" b="1" dirty="0">
                <a:latin typeface="Cambria" pitchFamily="18" charset="0"/>
                <a:ea typeface="Cambria" pitchFamily="18" charset="0"/>
                <a:cs typeface="Schoolbook Uralic"/>
              </a:rPr>
              <a:t>: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Power connects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to the +5V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power</a:t>
            </a:r>
            <a:r>
              <a:rPr lang="en-US" spc="-8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spc="5" dirty="0">
                <a:latin typeface="Cambria" pitchFamily="18" charset="0"/>
                <a:ea typeface="Cambria" pitchFamily="18" charset="0"/>
                <a:cs typeface="TeXGyreSchola"/>
              </a:rPr>
              <a:t>supply</a:t>
            </a:r>
            <a:r>
              <a:rPr lang="en-US" spc="5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</a:p>
          <a:p>
            <a:pPr marL="12700" algn="just">
              <a:lnSpc>
                <a:spcPct val="100000"/>
              </a:lnSpc>
            </a:pPr>
            <a:endParaRPr lang="en-US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12700" algn="just">
              <a:lnSpc>
                <a:spcPct val="100000"/>
              </a:lnSpc>
            </a:pPr>
            <a:r>
              <a:rPr lang="en-US" b="1" spc="-10" dirty="0">
                <a:latin typeface="Cambria" pitchFamily="18" charset="0"/>
                <a:ea typeface="Cambria" pitchFamily="18" charset="0"/>
                <a:cs typeface="Schoolbook Uralic"/>
              </a:rPr>
              <a:t>GND: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Ground connects to the system ground</a:t>
            </a:r>
            <a:r>
              <a:rPr lang="en-US" spc="-1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spc="10" dirty="0">
                <a:latin typeface="Cambria" pitchFamily="18" charset="0"/>
                <a:ea typeface="Cambria" pitchFamily="18" charset="0"/>
                <a:cs typeface="TeXGyreSchola"/>
              </a:rPr>
              <a:t>bus</a:t>
            </a:r>
            <a:r>
              <a:rPr lang="en-US" spc="10" dirty="0" smtClean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</a:p>
          <a:p>
            <a:pPr marL="12700" algn="just">
              <a:lnSpc>
                <a:spcPct val="100000"/>
              </a:lnSpc>
            </a:pPr>
            <a:endParaRPr lang="en-US" spc="1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12700" algn="just">
              <a:lnSpc>
                <a:spcPct val="100000"/>
              </a:lnSpc>
            </a:pPr>
            <a:endParaRPr lang="en-US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12700" marR="32384" algn="just">
              <a:lnSpc>
                <a:spcPct val="100000"/>
              </a:lnSpc>
              <a:spcBef>
                <a:spcPts val="1440"/>
              </a:spcBef>
            </a:pPr>
            <a:r>
              <a:rPr lang="en-US" b="1" spc="-5" dirty="0">
                <a:latin typeface="Cambria" pitchFamily="18" charset="0"/>
                <a:ea typeface="Cambria" pitchFamily="18" charset="0"/>
                <a:cs typeface="Schoolbook Uralic"/>
              </a:rPr>
              <a:t>GATE :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gate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input controls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operation </a:t>
            </a:r>
            <a:r>
              <a:rPr lang="en-US"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lang="en-US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counter in </a:t>
            </a:r>
            <a:r>
              <a:rPr lang="en-US" spc="5" dirty="0">
                <a:latin typeface="Cambria" pitchFamily="18" charset="0"/>
                <a:ea typeface="Cambria" pitchFamily="18" charset="0"/>
                <a:cs typeface="TeXGyreSchola"/>
              </a:rPr>
              <a:t>some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modes</a:t>
            </a:r>
            <a:r>
              <a:rPr lang="en-US" spc="-22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lang="en-US" spc="5" dirty="0">
                <a:latin typeface="Cambria" pitchFamily="18" charset="0"/>
                <a:ea typeface="Cambria" pitchFamily="18" charset="0"/>
                <a:cs typeface="TeXGyreSchola"/>
              </a:rPr>
              <a:t>of  </a:t>
            </a:r>
            <a:r>
              <a:rPr lang="en-US" dirty="0">
                <a:latin typeface="Cambria" pitchFamily="18" charset="0"/>
                <a:ea typeface="Cambria" pitchFamily="18" charset="0"/>
                <a:cs typeface="TeXGyreSchola"/>
              </a:rPr>
              <a:t>operation.</a:t>
            </a:r>
          </a:p>
        </p:txBody>
      </p:sp>
      <p:graphicFrame>
        <p:nvGraphicFramePr>
          <p:cNvPr id="3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08010"/>
              </p:ext>
            </p:extLst>
          </p:nvPr>
        </p:nvGraphicFramePr>
        <p:xfrm>
          <a:off x="685800" y="3886200"/>
          <a:ext cx="48768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508"/>
                <a:gridCol w="3860292"/>
              </a:tblGrid>
              <a:tr h="508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GATE</a:t>
                      </a:r>
                      <a:r>
                        <a:rPr sz="1600" spc="-3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0</a:t>
                      </a:r>
                    </a:p>
                  </a:txBody>
                  <a:tcPr marL="0" marR="0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Gate input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of counter</a:t>
                      </a:r>
                      <a:r>
                        <a:rPr sz="1600" spc="-9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0</a:t>
                      </a:r>
                    </a:p>
                  </a:txBody>
                  <a:tcPr marL="0" marR="0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</a:tr>
              <a:tr h="4317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GATE</a:t>
                      </a:r>
                      <a:r>
                        <a:rPr sz="1600" spc="-3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1</a:t>
                      </a:r>
                      <a:endParaRPr sz="1600" dirty="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Gate input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of counter</a:t>
                      </a:r>
                      <a:r>
                        <a:rPr sz="1600" spc="-10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1</a:t>
                      </a:r>
                      <a:endParaRPr sz="1600" dirty="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GATE</a:t>
                      </a:r>
                      <a:r>
                        <a:rPr sz="1600" spc="-3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2</a:t>
                      </a:r>
                    </a:p>
                  </a:txBody>
                  <a:tcPr marL="0" marR="0" marT="46355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Gate input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of counter</a:t>
                      </a:r>
                      <a:r>
                        <a:rPr sz="1600" spc="-9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2</a:t>
                      </a:r>
                    </a:p>
                  </a:txBody>
                  <a:tcPr marL="0" marR="0" marT="46355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939019" y="3249861"/>
            <a:ext cx="2595380" cy="2590799"/>
            <a:chOff x="5939019" y="3249861"/>
            <a:chExt cx="2595380" cy="259079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019" y="3249861"/>
              <a:ext cx="2519181" cy="2590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249861"/>
              <a:ext cx="579437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44880" y="5588660"/>
              <a:ext cx="69112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83030" y="5336660"/>
              <a:ext cx="57517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3030" y="4910947"/>
              <a:ext cx="651369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4880" y="5326892"/>
              <a:ext cx="691119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3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563626"/>
            <a:ext cx="8211184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mbria" pitchFamily="18" charset="0"/>
                <a:ea typeface="Cambria" pitchFamily="18" charset="0"/>
                <a:cs typeface="Schoolbook Uralic"/>
              </a:rPr>
              <a:t>D0-D7: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Bidirectional three state data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bus lines connected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to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system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data</a:t>
            </a:r>
            <a:r>
              <a:rPr spc="-6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bus.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12700" marR="179705" algn="just">
              <a:lnSpc>
                <a:spcPct val="100000"/>
              </a:lnSpc>
            </a:pPr>
            <a:r>
              <a:rPr b="1" spc="-5" dirty="0">
                <a:latin typeface="Cambria" pitchFamily="18" charset="0"/>
                <a:ea typeface="Cambria" pitchFamily="18" charset="0"/>
                <a:cs typeface="Schoolbook Uralic"/>
              </a:rPr>
              <a:t>CLK :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clock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input is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timing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source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for each </a:t>
            </a:r>
            <a:r>
              <a:rPr spc="5" dirty="0">
                <a:latin typeface="Cambria" pitchFamily="18" charset="0"/>
                <a:ea typeface="Cambria" pitchFamily="18" charset="0"/>
                <a:cs typeface="TeXGyreSchola"/>
              </a:rPr>
              <a:t>of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internal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counters. 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This input is often connected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to the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PCLK signal from </a:t>
            </a:r>
            <a:r>
              <a:rPr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microprocessor  system bus</a:t>
            </a:r>
            <a:r>
              <a:rPr spc="-3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dirty="0">
                <a:latin typeface="Cambria" pitchFamily="18" charset="0"/>
                <a:ea typeface="Cambria" pitchFamily="18" charset="0"/>
                <a:cs typeface="TeXGyreSchola"/>
              </a:rPr>
              <a:t>controller.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3308096"/>
            <a:ext cx="4798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 pitchFamily="18" charset="0"/>
                <a:ea typeface="Cambria" pitchFamily="18" charset="0"/>
                <a:cs typeface="Schoolbook Uralic"/>
              </a:rPr>
              <a:t>OUT: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 counter output is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where the waveform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generated by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counter</a:t>
            </a:r>
            <a:r>
              <a:rPr sz="1800" spc="-95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is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available</a:t>
            </a:r>
            <a:r>
              <a:rPr sz="1800" dirty="0">
                <a:latin typeface="TeXGyreSchola"/>
                <a:cs typeface="TeXGyreSchola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243840" y="5316346"/>
            <a:ext cx="356235" cy="13335"/>
          </a:xfrm>
          <a:custGeom>
            <a:avLst/>
            <a:gdLst/>
            <a:ahLst/>
            <a:cxnLst/>
            <a:rect l="l" t="t" r="r" b="b"/>
            <a:pathLst>
              <a:path w="356234" h="13335">
                <a:moveTo>
                  <a:pt x="355714" y="0"/>
                </a:moveTo>
                <a:lnTo>
                  <a:pt x="0" y="0"/>
                </a:lnTo>
                <a:lnTo>
                  <a:pt x="0" y="13080"/>
                </a:lnTo>
                <a:lnTo>
                  <a:pt x="355714" y="13080"/>
                </a:lnTo>
                <a:lnTo>
                  <a:pt x="355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" y="5612231"/>
            <a:ext cx="525145" cy="12065"/>
          </a:xfrm>
          <a:custGeom>
            <a:avLst/>
            <a:gdLst/>
            <a:ahLst/>
            <a:cxnLst/>
            <a:rect l="l" t="t" r="r" b="b"/>
            <a:pathLst>
              <a:path w="525145" h="12064">
                <a:moveTo>
                  <a:pt x="525056" y="0"/>
                </a:moveTo>
                <a:lnTo>
                  <a:pt x="0" y="0"/>
                </a:lnTo>
                <a:lnTo>
                  <a:pt x="0" y="11823"/>
                </a:lnTo>
                <a:lnTo>
                  <a:pt x="525056" y="11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" y="5965799"/>
            <a:ext cx="379095" cy="12065"/>
          </a:xfrm>
          <a:custGeom>
            <a:avLst/>
            <a:gdLst/>
            <a:ahLst/>
            <a:cxnLst/>
            <a:rect l="l" t="t" r="r" b="b"/>
            <a:pathLst>
              <a:path w="379095" h="12064">
                <a:moveTo>
                  <a:pt x="378752" y="0"/>
                </a:moveTo>
                <a:lnTo>
                  <a:pt x="0" y="0"/>
                </a:lnTo>
                <a:lnTo>
                  <a:pt x="0" y="11823"/>
                </a:lnTo>
                <a:lnTo>
                  <a:pt x="378752" y="11823"/>
                </a:lnTo>
                <a:lnTo>
                  <a:pt x="378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5064" y="6237071"/>
            <a:ext cx="595630" cy="12065"/>
          </a:xfrm>
          <a:custGeom>
            <a:avLst/>
            <a:gdLst/>
            <a:ahLst/>
            <a:cxnLst/>
            <a:rect l="l" t="t" r="r" b="b"/>
            <a:pathLst>
              <a:path w="595630" h="12064">
                <a:moveTo>
                  <a:pt x="595122" y="0"/>
                </a:moveTo>
                <a:lnTo>
                  <a:pt x="0" y="0"/>
                </a:lnTo>
                <a:lnTo>
                  <a:pt x="0" y="11823"/>
                </a:lnTo>
                <a:lnTo>
                  <a:pt x="595122" y="11823"/>
                </a:lnTo>
                <a:lnTo>
                  <a:pt x="595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240" y="5298003"/>
            <a:ext cx="8074660" cy="15042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000" spc="-405" dirty="0" smtClean="0">
                <a:latin typeface="Cambria" pitchFamily="18" charset="0"/>
                <a:ea typeface="Cambria" pitchFamily="18" charset="0"/>
                <a:cs typeface="IPAexMincho"/>
              </a:rPr>
              <a:t>𝐑</a:t>
            </a:r>
            <a:r>
              <a:rPr lang="en-US" sz="2000" spc="-405" dirty="0" smtClean="0">
                <a:latin typeface="Cambria" pitchFamily="18" charset="0"/>
                <a:ea typeface="Cambria" pitchFamily="18" charset="0"/>
                <a:cs typeface="IPAexMincho"/>
              </a:rPr>
              <a:t>   </a:t>
            </a:r>
            <a:r>
              <a:rPr sz="2000" spc="-405" dirty="0" smtClean="0">
                <a:latin typeface="Cambria" pitchFamily="18" charset="0"/>
                <a:ea typeface="Cambria" pitchFamily="18" charset="0"/>
                <a:cs typeface="IPAexMincho"/>
              </a:rPr>
              <a:t>𝐃</a:t>
            </a:r>
            <a:r>
              <a:rPr lang="en-US" sz="2000" spc="-405" dirty="0" smtClean="0">
                <a:latin typeface="Cambria" pitchFamily="18" charset="0"/>
                <a:ea typeface="Cambria" pitchFamily="18" charset="0"/>
                <a:cs typeface="IPAexMincho"/>
              </a:rPr>
              <a:t>                                                 </a:t>
            </a:r>
            <a:r>
              <a:rPr sz="2000" b="1" spc="-405" dirty="0" smtClean="0">
                <a:latin typeface="Cambria" pitchFamily="18" charset="0"/>
                <a:ea typeface="Cambria" pitchFamily="18" charset="0"/>
                <a:cs typeface="Schoolbook Uralic"/>
              </a:rPr>
              <a:t>: </a:t>
            </a:r>
            <a:r>
              <a:rPr lang="en-US" sz="2000" b="1" spc="-405" dirty="0" smtClean="0">
                <a:latin typeface="Cambria" pitchFamily="18" charset="0"/>
                <a:ea typeface="Cambria" pitchFamily="18" charset="0"/>
                <a:cs typeface="Schoolbook Uralic"/>
              </a:rPr>
              <a:t>                                   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Read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causes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data to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be read from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8254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/8253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and often connected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to</a:t>
            </a:r>
            <a:r>
              <a:rPr sz="1800" spc="-254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IORC 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signal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800" spc="-210" dirty="0" smtClean="0">
                <a:latin typeface="Cambria" pitchFamily="18" charset="0"/>
                <a:ea typeface="Cambria" pitchFamily="18" charset="0"/>
                <a:cs typeface="IPAexMincho"/>
              </a:rPr>
              <a:t>𝐖𝐑</a:t>
            </a:r>
            <a:r>
              <a:rPr lang="en-US" sz="1800" spc="-210" dirty="0" smtClean="0">
                <a:latin typeface="Cambria" pitchFamily="18" charset="0"/>
                <a:ea typeface="Cambria" pitchFamily="18" charset="0"/>
                <a:cs typeface="IPAexMincho"/>
              </a:rPr>
              <a:t>          </a:t>
            </a:r>
            <a:r>
              <a:rPr sz="1800" spc="-210" dirty="0" smtClean="0">
                <a:latin typeface="Cambria" pitchFamily="18" charset="0"/>
                <a:ea typeface="Cambria" pitchFamily="18" charset="0"/>
                <a:cs typeface="TeXGyreSchola"/>
              </a:rPr>
              <a:t>: </a:t>
            </a:r>
            <a:r>
              <a:rPr lang="en-US" sz="1800" spc="-210" dirty="0" smtClean="0">
                <a:latin typeface="Cambria" pitchFamily="18" charset="0"/>
                <a:ea typeface="Cambria" pitchFamily="18" charset="0"/>
                <a:cs typeface="TeXGyreSchola"/>
              </a:rPr>
              <a:t>          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Write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causes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data to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be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written to the 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8254</a:t>
            </a:r>
            <a:r>
              <a:rPr lang="en-US" sz="1800" dirty="0" smtClean="0">
                <a:latin typeface="Cambria" pitchFamily="18" charset="0"/>
                <a:ea typeface="Cambria" pitchFamily="18" charset="0"/>
                <a:cs typeface="TeXGyreSchola"/>
              </a:rPr>
              <a:t>/8253</a:t>
            </a:r>
            <a:r>
              <a:rPr sz="1800" dirty="0" smtClean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dirty="0">
                <a:latin typeface="Cambria" pitchFamily="18" charset="0"/>
                <a:ea typeface="Cambria" pitchFamily="18" charset="0"/>
                <a:cs typeface="TeXGyreSchola"/>
              </a:rPr>
              <a:t>and often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connects to</a:t>
            </a:r>
            <a:r>
              <a:rPr sz="1800" spc="-180" dirty="0">
                <a:latin typeface="Cambria" pitchFamily="18" charset="0"/>
                <a:ea typeface="Cambria" pitchFamily="18" charset="0"/>
                <a:cs typeface="TeXGyreSchola"/>
              </a:rPr>
              <a:t> </a:t>
            </a: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the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 pitchFamily="18" charset="0"/>
                <a:ea typeface="Cambria" pitchFamily="18" charset="0"/>
                <a:cs typeface="TeXGyreSchola"/>
              </a:rPr>
              <a:t>write </a:t>
            </a:r>
            <a:r>
              <a:rPr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strobe</a:t>
            </a:r>
            <a:r>
              <a:rPr lang="en-US" sz="1800" spc="-5" dirty="0" smtClean="0">
                <a:latin typeface="Cambria" pitchFamily="18" charset="0"/>
                <a:ea typeface="Cambria" pitchFamily="18" charset="0"/>
                <a:cs typeface="TeXGyreSchola"/>
              </a:rPr>
              <a:t>   (IOWC)</a:t>
            </a:r>
            <a:endParaRPr sz="1800" dirty="0">
              <a:latin typeface="Cambria" pitchFamily="18" charset="0"/>
              <a:ea typeface="Cambria" pitchFamily="18" charset="0"/>
              <a:cs typeface="TeXGyreSchol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340" y="106121"/>
            <a:ext cx="38449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 pitchFamily="18" charset="0"/>
                <a:ea typeface="Cambria" pitchFamily="18" charset="0"/>
              </a:rPr>
              <a:t>Pin </a:t>
            </a:r>
            <a:r>
              <a:rPr sz="2400" spc="-5" dirty="0">
                <a:latin typeface="Cambria" pitchFamily="18" charset="0"/>
                <a:ea typeface="Cambria" pitchFamily="18" charset="0"/>
              </a:rPr>
              <a:t>functions</a:t>
            </a:r>
            <a:r>
              <a:rPr sz="2400" spc="-50" dirty="0">
                <a:latin typeface="Cambria" pitchFamily="18" charset="0"/>
                <a:ea typeface="Cambria" pitchFamily="18" charset="0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</a:rPr>
              <a:t>(Continued)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49667"/>
              </p:ext>
            </p:extLst>
          </p:nvPr>
        </p:nvGraphicFramePr>
        <p:xfrm>
          <a:off x="433387" y="2057400"/>
          <a:ext cx="41148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61"/>
                <a:gridCol w="3225739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CLK0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Clock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input of </a:t>
                      </a: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counter</a:t>
                      </a:r>
                      <a:r>
                        <a:rPr sz="1800" spc="-7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0</a:t>
                      </a:r>
                    </a:p>
                  </a:txBody>
                  <a:tcPr marL="0" marR="0" marT="43815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CLK1</a:t>
                      </a:r>
                      <a:endParaRPr sz="1800" dirty="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Clock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input of </a:t>
                      </a: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counter</a:t>
                      </a:r>
                      <a:r>
                        <a:rPr sz="1800" spc="-7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1</a:t>
                      </a:r>
                    </a:p>
                  </a:txBody>
                  <a:tcPr marL="0" marR="0" marT="43815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CLK2</a:t>
                      </a:r>
                      <a:endParaRPr sz="180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Clock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input </a:t>
                      </a:r>
                      <a:r>
                        <a:rPr sz="18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of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counter</a:t>
                      </a:r>
                      <a:r>
                        <a:rPr sz="1800" spc="-8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8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2</a:t>
                      </a:r>
                    </a:p>
                  </a:txBody>
                  <a:tcPr marL="0" marR="0" marT="43815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33445"/>
              </p:ext>
            </p:extLst>
          </p:nvPr>
        </p:nvGraphicFramePr>
        <p:xfrm>
          <a:off x="420370" y="4038600"/>
          <a:ext cx="4419600" cy="1106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855"/>
                <a:gridCol w="3019745"/>
              </a:tblGrid>
              <a:tr h="3644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OUT</a:t>
                      </a:r>
                      <a:r>
                        <a:rPr sz="1600" spc="-3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0</a:t>
                      </a:r>
                    </a:p>
                  </a:txBody>
                  <a:tcPr marL="0" marR="0" marT="45085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Output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of counter</a:t>
                      </a:r>
                      <a:r>
                        <a:rPr sz="1600" spc="-15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0</a:t>
                      </a:r>
                    </a:p>
                  </a:txBody>
                  <a:tcPr marL="0" marR="0" marT="45085" marB="0">
                    <a:lnT w="12700">
                      <a:solidFill>
                        <a:srgbClr val="FD8537"/>
                      </a:solidFill>
                      <a:prstDash val="solid"/>
                    </a:lnT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OUT</a:t>
                      </a:r>
                      <a:r>
                        <a:rPr sz="1600" spc="-4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1</a:t>
                      </a:r>
                      <a:endParaRPr sz="1600" dirty="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  <a:tc>
                  <a:txBody>
                    <a:bodyPr/>
                    <a:lstStyle/>
                    <a:p>
                      <a:pPr marR="10998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Output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of counter</a:t>
                      </a:r>
                      <a:r>
                        <a:rPr sz="1600" spc="-15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1</a:t>
                      </a:r>
                      <a:endParaRPr sz="1600" dirty="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B="0">
                    <a:lnT w="12700">
                      <a:solidFill>
                        <a:srgbClr val="FD8537"/>
                      </a:solidFill>
                      <a:prstDash val="solid"/>
                    </a:lnT>
                    <a:solidFill>
                      <a:srgbClr val="FEE6D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OUT</a:t>
                      </a:r>
                      <a:r>
                        <a:rPr sz="1600" spc="-3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2</a:t>
                      </a:r>
                      <a:endParaRPr sz="1600">
                        <a:latin typeface="Cambria" pitchFamily="18" charset="0"/>
                        <a:ea typeface="Cambria" pitchFamily="18" charset="0"/>
                        <a:cs typeface="TeXGyreSchola"/>
                      </a:endParaRPr>
                    </a:p>
                  </a:txBody>
                  <a:tcPr marL="0" marR="0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Output </a:t>
                      </a:r>
                      <a:r>
                        <a:rPr sz="1600" spc="5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of counter</a:t>
                      </a:r>
                      <a:r>
                        <a:rPr sz="1600" spc="-15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 </a:t>
                      </a:r>
                      <a:r>
                        <a:rPr sz="1600" dirty="0">
                          <a:latin typeface="Cambria" pitchFamily="18" charset="0"/>
                          <a:ea typeface="Cambria" pitchFamily="18" charset="0"/>
                          <a:cs typeface="TeXGyreSchola"/>
                        </a:rPr>
                        <a:t>2</a:t>
                      </a:r>
                    </a:p>
                  </a:txBody>
                  <a:tcPr marL="0" marR="0" marB="0">
                    <a:lnB w="12700">
                      <a:solidFill>
                        <a:srgbClr val="FD85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562600" y="1782762"/>
            <a:ext cx="2667000" cy="3273425"/>
            <a:chOff x="5562600" y="1782762"/>
            <a:chExt cx="2667000" cy="327342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782762"/>
              <a:ext cx="2667000" cy="327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985056"/>
              <a:ext cx="685799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191000"/>
              <a:ext cx="685800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246" y="3419474"/>
              <a:ext cx="579437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4267200"/>
              <a:ext cx="685799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842" y="4721656"/>
              <a:ext cx="579437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898" y="3659682"/>
              <a:ext cx="579437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2362200"/>
              <a:ext cx="579437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599" y="2070100"/>
              <a:ext cx="579437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756030" y="1932534"/>
              <a:ext cx="504000" cy="20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473</TotalTime>
  <Words>1587</Words>
  <Application>Microsoft Office PowerPoint</Application>
  <PresentationFormat>On-screen Show (4:3)</PresentationFormat>
  <Paragraphs>214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PROGRAMMABLE INTERVAL TIMER 8253/8254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Pin functions (Continued)</vt:lpstr>
      <vt:lpstr>PowerPoint Presentation</vt:lpstr>
      <vt:lpstr>PowerPoint Presentation</vt:lpstr>
      <vt:lpstr>PowerPoint Presentation</vt:lpstr>
      <vt:lpstr>Modes of Operation</vt:lpstr>
      <vt:lpstr>Mode 0: Interrupt on terminal count.</vt:lpstr>
      <vt:lpstr>PowerPoint Presentation</vt:lpstr>
      <vt:lpstr>Mode 1: Hardware Retriggerable One-Shot.</vt:lpstr>
      <vt:lpstr>PowerPoint Presentation</vt:lpstr>
      <vt:lpstr>Mode 2: RATE GENERATOR</vt:lpstr>
      <vt:lpstr>PowerPoint Presentation</vt:lpstr>
      <vt:lpstr>Mode 3: Square Wave Mode.</vt:lpstr>
      <vt:lpstr>Mode 4: Software Triggered strobe</vt:lpstr>
      <vt:lpstr>Mode 5: Hardware Triggered strobe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Interval Timer 8254</dc:title>
  <dc:creator>RUBEL</dc:creator>
  <cp:lastModifiedBy>Admin</cp:lastModifiedBy>
  <cp:revision>48</cp:revision>
  <dcterms:created xsi:type="dcterms:W3CDTF">2021-03-24T12:27:45Z</dcterms:created>
  <dcterms:modified xsi:type="dcterms:W3CDTF">2021-04-01T09:06:56Z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2021-03-24T00:00:00Z</vt:filetime>
  </property>
</Properties>
</file>