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81" r:id="rId22"/>
    <p:sldId id="280" r:id="rId23"/>
    <p:sldId id="282" r:id="rId24"/>
    <p:sldId id="283" r:id="rId25"/>
    <p:sldId id="284" r:id="rId26"/>
    <p:sldId id="285" r:id="rId27"/>
    <p:sldId id="275" r:id="rId28"/>
    <p:sldId id="276" r:id="rId29"/>
    <p:sldId id="277" r:id="rId30"/>
    <p:sldId id="286" r:id="rId31"/>
    <p:sldId id="287" r:id="rId32"/>
    <p:sldId id="289" r:id="rId33"/>
    <p:sldId id="288" r:id="rId34"/>
    <p:sldId id="292" r:id="rId35"/>
    <p:sldId id="290" r:id="rId36"/>
    <p:sldId id="291" r:id="rId37"/>
    <p:sldId id="293" r:id="rId38"/>
    <p:sldId id="294" r:id="rId39"/>
    <p:sldId id="295" r:id="rId40"/>
    <p:sldId id="296" r:id="rId41"/>
    <p:sldId id="27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3" autoAdjust="0"/>
    <p:restoredTop sz="94660"/>
  </p:normalViewPr>
  <p:slideViewPr>
    <p:cSldViewPr>
      <p:cViewPr>
        <p:scale>
          <a:sx n="60" d="100"/>
          <a:sy n="60" d="100"/>
        </p:scale>
        <p:origin x="-1464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1-04-02T08:23:44.2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13653 9296,'0'17,"0"1,0 0,0-1,17 1,1-18,17 0,1 53,-19-53,1 0,0 0,35 17,-18 19,0-36,0 0,-17 0,17 0,1 17,-19-17,1 0,-1 0,1 0,17 0,-17 0,0 0,-1 0,1 0,0 0,-1 0,18 0,-17 0,17 0,-17 0,0 0,-1 0,19 0,-19 0,1 0,0 0,17 0,-18 0,1 0,0 0,-1 0,1 0,0 0,17 0,0 0,-17 0,-1 0,1 0,0 0,-1 0,1 0,17 0,-17 0,0 0,-1 0,18 0,1-17,-19 17,1 0,0 0,-1 0,1 0,17 0,1 0,-19 0,18-36,-17 36,0-17,17 17,-17 0,-1 0,19 0,-19-18,1 1,-1 17,19 0,-19 0,19 0,-19 0,19-18,-1 18,-18 0,19 0,-19 0,1 0,-18-18,18 18,17 0,-17 0,17 0,-17 0,-1 0,1 0,17 0,-17 0,17-17,-17 17,-1 0,1 0,17-36,-17 36,17 0,-17 0,17 0,-17 0,-1 0,1 0,17-17,-17 17,17 0,0 0,-17 0,17 0,-17 0,17 0,1 0,-19 0,18 0,-17 0,17 0,1 0,-19 0,1 0,0 0,-1 17,1-17,-1 0,-17 18,-17 0,-54-18,71 17,-17 1,-1 0,-17-18,-1 35,19-35,-1 0,1 17,-1-17,-17 0,17 0,-17 36,17-36,-17 17,17-17,0 18,1-18,-18 0,17 18,-35-1,35 1,1-18,-1 18,-17-18,17 17,1 1,-1-18,0 17,1-17,-19 18,19-18,-19 0,19 18,-18-18,-1 35,19-35,-1 0,0 18,1-18,-1 17,0 1,1-18,-19 0,1 18,18-18,-19 0,19 0,-19 35,19-35,-19 0,-16 0,16 0,-17 18,36-18,-19 0,1 0,0 0,0 17,17 1,-17-18,17 0,-17 0,17 0,-17 0,17 0,-17 0,0 0,17 0,-17 0,17 0,0 0,1 0,-1 0,1 0,-1 0,-17 0,-1 0,19 0,-19 0,19 0,-18 0,-1 0,1 0,-18 0,18 0,-36 0,18 0,18 0,17 0,-17 0,17 0,1 0,-54 0,36-35,0 35,-1 0,1-18,18 18,-19-35,19 35,-19 0,19 0,-36-18,17 18,1-18,18 1,-1 17,0 0,1 0,-1-18,0 18,1 0,-19 0,1-18,35 1,0-1,0 0,18 1,-18-1,17 1,1-1,0 0,-1 18,-17-35,18 17,0 18,-1-17,19-19,16 19,37 17,-54-35,0 17,-17 18,0 0,-1-18,-17 1,18 17,-1-18,1 18,0 0,-1-18,1 18,17 0,-17-17,17-1,-17 0,17 18,0 0,-17-17,17 17,-17 0,17 0,-35-18,18 1,-1 17,1 0,0-18,-1 18,1 0,17 0,54-35,-72 35,36 0,0 0,-18-18,36 18,17 0,-17 0,17 0,18 0,-36 0,36 0,-35 0,-54 0,54 0,-36 0,0 0,-17 0,35 0,0 0,0 0,-18 0,-17 0,35 0,-18 0,-18 0,19 0,-1 0,0 0,53 0,-17 0,17 0,-17 0,-36 0,0 0,1 0,-19 0,-34 18,-36 17,-18-35,-35 18,18 17,18 0,-19-35,-16 53,16-35,1 17,18-35,-1 0,0 18,-17-18,18 0,-36 52,71-52,-54 0,-16 0,34 0,-17 0,53 0,-1 0,1 0,35 18,-18-18,54 0,34 0,1 0,35 0,35 0,-53 0,-53 0,71 0,-35 0,34 0,54 0,-106 0,71 0,87 0,1 0,35 0,17 18,-52 17,-71-35,-88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1-04-02T15:03:20.4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14905 1817,'18'0,"-1"0,19 17,-1 19,-17-36,-1 17,19 19,-1-19,0-17,0 18,1 0,-1-1,18-17,-18 0,0 35,-17-35,0 0,17 18,-17-18,17 0,-17 0,-1 0,18 35,-17-35,0 0,-1 0,1 0,0 18,17-18,18 0,-18 0,-17 0,-1 0,1 0,0 0,-1 0,1 0,17 0,-17 0,17 0,-17 0,35-18,-53 1,17-1,1 18,0-18,-1 18,1-17,0-1,-1 18,18 0,-17-17,0-1,-1 0,1 1,0-1,-1 18,1-18,-18 1,-35 17,17 0,0 0,1 0,-19 0,19 0,-18 0,-1 35,19-35,-1 0,-17 18,-1-18,19 0,-18 0,17 0,0 0,1 0,-1 0,0 0,1 17,-1-17,0 0,-17 18,18-18,-19 0,19 0,-19 0,19 0,-19 0,1 0,17 0,-17 0,18 0,52 0,35-18,36-17,-53 17,71-35,-89 53,18-17,17-1,-34 1,87-1,-105 18,52-18,-52-17,35 35,-35 0,-18-18,17 1,-123 17,53 0,-17 17,17 1,35-18,-52 18,34-18,-34 0,17 0,-35 53,53-53,-18 0,17 0,1 17,17-17,-17 0,0 0,17 0,1 0,-1 35,0-35,-17 0,17 0,-35 0,-52 53,52-53,-18 0,1 0,17 0,0 0,17 0,1 0,0 0,0 0,17 0,-17 0,17 0,18-17,35-19,-17 19,17 17,1-18,-1-17,0 0,-17 35,-1-18,1 18,-18-18,0-17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1-04-02T15:03:25.4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22702 15117,'35'0,"0"0,36 0,-54 0,1 0,17 0,1 0,-19 0,18 0,-17 0,35 0,-18 0,-17 0,17 0,0 0,-17 0,0 0,-1 0,19 0,-19 0,19 0,-19 0,19 0,-19 0,18 0,1 0,-19 0,36 0,0 0,-18 0,1 0,-1 0,18 0,0 0,-18 0,-17 0,17 0,0 0,-17 0,17 0,-17 0,17 0,18-18,-35 0,-1 18,1 0,35-17,-18 17,-17 0,-18-18,35 0,0 1,-17 17,-36 0,-17-36,-18 36,-53 0,36 0,-18 0,-18 0,35 0,-35 0,18 0,-18 0,36 0,-36 0,71 0,17 0,0 0,1 0,-19 0,19 0,-1 0,1 0,-19 0,19 0,-1 0,0 0,-17 0,17 0,-34 0,34 0,0 0,18 18,-17 0,-1-18,0 0,-17 0,17 0,1 0,-1 0,1 0,-1 0,0 0,54 0,16 0,54 0,-53 0,18 0,-36 53,0-53,18 0,-18 0,18 0,-17 0,-1 0,0 0,-17 0,0 0,-1 0,18 0,-17 0,17 0,-17 0,17 0,-17 0,17 0,0 0,-17 0,17 0,1 0,-19 0,1 0,0 0,-1 0,1 0,-1 0,1 0,0 0,-1 0,19 0,-1 0,-17 0,17 0,-17 0,-1 0,1 0,17 0,-17 0,17 0,-17 0,35 0,-1-53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1-04-02T15:25:04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3951 11218,'-35'0,"18"0,-19 0,19 0,-19 0,36 18,0 0,0 17,0-17,0 17,0-18,0 1,0 0,0 17,0-17,0-1,0 1,0 17,0-17,0-1,0 1,0 0,0 17,0 0,0-17,0 0,18-18,17 0,-17 0,0 0,-1 0,1 0,-1 0,1 0,17 0,-17 0,0 0,-1 0,-34 17,-1 1,0-18,1 0,-19 0,19 0,-1 0,1 0,-19 0,19 0,-1 0,0-18,18 1,0-19,0 19,-17-19,17 1,0 17,0-17,0 18,0-19,0-17,0 18,0 17,0 1,0-1,0 1,0-1,0 0,0-17,0 17,17 18,1 0,17 0,-17 0,17 0,-17 0,-1 0,1 0,17 0,-17 0,0-17,-36 17,0 0,1 0,-19 0,1 0,18 0,-19 0,19 17,-1-17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png"/><Relationship Id="rId7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1I4-8fVSh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8255 PERIPHERAL INTERFACING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9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Modes of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I/O mode </a:t>
            </a:r>
          </a:p>
          <a:p>
            <a:pPr lvl="1" algn="just"/>
            <a:r>
              <a:rPr lang="en-IN" sz="2400" dirty="0" smtClean="0"/>
              <a:t>8255 work as programmable I/O ports</a:t>
            </a:r>
          </a:p>
          <a:p>
            <a:pPr algn="just"/>
            <a:r>
              <a:rPr lang="en-IN" sz="2400" dirty="0" smtClean="0"/>
              <a:t>Bit Set-Reset (BSR) mode </a:t>
            </a:r>
          </a:p>
          <a:p>
            <a:pPr lvl="1" algn="just"/>
            <a:r>
              <a:rPr lang="en-IN" sz="2400" dirty="0" smtClean="0"/>
              <a:t>Only port C can be used to set or reset its individual port bits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I/O mode</a:t>
            </a:r>
          </a:p>
          <a:p>
            <a:pPr lvl="1" algn="just"/>
            <a:r>
              <a:rPr lang="en-US" sz="2400" dirty="0"/>
              <a:t>Mode 0 - Basic </a:t>
            </a:r>
            <a:r>
              <a:rPr lang="en-US" sz="2400" dirty="0" err="1"/>
              <a:t>Input/Output</a:t>
            </a:r>
            <a:r>
              <a:rPr lang="en-US" sz="2400" dirty="0"/>
              <a:t>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Mode </a:t>
            </a:r>
            <a:r>
              <a:rPr lang="en-US" sz="2400" dirty="0"/>
              <a:t>1 - </a:t>
            </a:r>
            <a:r>
              <a:rPr lang="en-US" sz="2400" dirty="0" err="1"/>
              <a:t>Strobed</a:t>
            </a:r>
            <a:r>
              <a:rPr lang="en-US" sz="2400" dirty="0"/>
              <a:t> </a:t>
            </a:r>
            <a:r>
              <a:rPr lang="en-US" sz="2400" dirty="0" err="1" smtClean="0"/>
              <a:t>Input/Output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Mode </a:t>
            </a:r>
            <a:r>
              <a:rPr lang="en-US" sz="2400" dirty="0"/>
              <a:t>2 - Bi-directional Bus</a:t>
            </a:r>
            <a:endParaRPr lang="en-IN" sz="2400" dirty="0" smtClean="0"/>
          </a:p>
          <a:p>
            <a:pPr lvl="1"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564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BSR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Any of the 8-bits of port C can be set or reset depending on B</a:t>
            </a:r>
            <a:r>
              <a:rPr lang="en-IN" sz="2400" baseline="-25000" dirty="0" smtClean="0"/>
              <a:t>0</a:t>
            </a:r>
            <a:r>
              <a:rPr lang="en-IN" sz="2400" dirty="0" smtClean="0"/>
              <a:t> of control word</a:t>
            </a:r>
          </a:p>
          <a:p>
            <a:pPr algn="just"/>
            <a:r>
              <a:rPr lang="en-IN" sz="2400" dirty="0" smtClean="0"/>
              <a:t>Bit to be set or reset is selected by bit select flags B3, B2 and B1 of the CWR</a:t>
            </a:r>
            <a:endParaRPr lang="en-I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19500"/>
            <a:ext cx="7221537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BSR Mode Control Word Register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354763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838760" y="3289320"/>
              <a:ext cx="1321200" cy="267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2920" y="3225960"/>
                <a:ext cx="1352880" cy="3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586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IN" dirty="0" smtClean="0"/>
              <a:t>I/O Mode CWR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" y="1600200"/>
            <a:ext cx="8907463" cy="4875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6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 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8768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Basic </a:t>
            </a:r>
            <a:r>
              <a:rPr lang="en-US" sz="2400" dirty="0"/>
              <a:t>input/output </a:t>
            </a:r>
            <a:r>
              <a:rPr lang="en-US" sz="2400" dirty="0" smtClean="0"/>
              <a:t>mode</a:t>
            </a:r>
          </a:p>
          <a:p>
            <a:pPr algn="just"/>
            <a:r>
              <a:rPr lang="en-US" sz="2400" dirty="0" smtClean="0"/>
              <a:t>Provides </a:t>
            </a:r>
            <a:r>
              <a:rPr lang="en-US" sz="2400" dirty="0"/>
              <a:t>simple input and output capabilities using each of the three </a:t>
            </a:r>
            <a:r>
              <a:rPr lang="en-US" sz="2400" dirty="0" smtClean="0"/>
              <a:t>ports</a:t>
            </a:r>
          </a:p>
          <a:p>
            <a:pPr algn="just"/>
            <a:r>
              <a:rPr lang="en-US" sz="2400" dirty="0" smtClean="0"/>
              <a:t>Data </a:t>
            </a:r>
            <a:r>
              <a:rPr lang="en-US" sz="2400" dirty="0"/>
              <a:t>can be simply </a:t>
            </a:r>
            <a:r>
              <a:rPr lang="en-US" sz="2400" dirty="0">
                <a:solidFill>
                  <a:srgbClr val="FF0000"/>
                </a:solidFill>
              </a:rPr>
              <a:t>read from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00FF"/>
                </a:solidFill>
              </a:rPr>
              <a:t>written to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input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output </a:t>
            </a:r>
            <a:r>
              <a:rPr lang="en-US" sz="2400" dirty="0" smtClean="0">
                <a:solidFill>
                  <a:srgbClr val="0000FF"/>
                </a:solidFill>
              </a:rPr>
              <a:t>ports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1. Two </a:t>
            </a:r>
            <a:r>
              <a:rPr lang="en-US" sz="2400" dirty="0"/>
              <a:t>8-bit ports (port A and port B)and two 4-bit ports (port C upper and lower) are </a:t>
            </a:r>
            <a:r>
              <a:rPr lang="en-US" sz="2400" dirty="0" smtClean="0"/>
              <a:t>available </a:t>
            </a:r>
          </a:p>
          <a:p>
            <a:pPr algn="just"/>
            <a:r>
              <a:rPr lang="en-US" sz="2400" dirty="0" smtClean="0"/>
              <a:t>2. Any </a:t>
            </a:r>
            <a:r>
              <a:rPr lang="en-US" sz="2400" dirty="0"/>
              <a:t>port can be used as an input or output </a:t>
            </a:r>
            <a:r>
              <a:rPr lang="en-US" sz="2400" dirty="0" smtClean="0"/>
              <a:t>port</a:t>
            </a:r>
          </a:p>
          <a:p>
            <a:pPr algn="just"/>
            <a:r>
              <a:rPr lang="en-US" sz="2400" dirty="0" smtClean="0"/>
              <a:t>3</a:t>
            </a:r>
            <a:r>
              <a:rPr lang="en-US" sz="2400" dirty="0"/>
              <a:t>. Output ports are latched. Input ports are not </a:t>
            </a:r>
            <a:r>
              <a:rPr lang="en-US" sz="2400" dirty="0" smtClean="0"/>
              <a:t>latched</a:t>
            </a:r>
          </a:p>
          <a:p>
            <a:pPr algn="just"/>
            <a:r>
              <a:rPr lang="en-US" sz="2400" dirty="0" smtClean="0"/>
              <a:t>4</a:t>
            </a:r>
            <a:r>
              <a:rPr lang="en-US" sz="2400" dirty="0"/>
              <a:t>. A maximum of four ports are </a:t>
            </a:r>
            <a:r>
              <a:rPr lang="en-US" sz="2400" dirty="0" smtClean="0"/>
              <a:t>available</a:t>
            </a:r>
          </a:p>
          <a:p>
            <a:pPr lvl="1" algn="just"/>
            <a:r>
              <a:rPr lang="en-US" sz="2400" dirty="0" smtClean="0"/>
              <a:t>Overall </a:t>
            </a:r>
            <a:r>
              <a:rPr lang="en-US" sz="2400" dirty="0"/>
              <a:t>16 I/O configuration are </a:t>
            </a:r>
            <a:r>
              <a:rPr lang="en-US" sz="2400" dirty="0" smtClean="0"/>
              <a:t>possible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72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CWR</a:t>
            </a:r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b="1" dirty="0" smtClean="0"/>
              <a:t>Port address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4158"/>
            <a:ext cx="8686801" cy="123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4" y="2245519"/>
            <a:ext cx="9067800" cy="1530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" y="4309189"/>
            <a:ext cx="9097748" cy="23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5315040" y="596880"/>
              <a:ext cx="597240" cy="159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99200" y="533520"/>
                <a:ext cx="6289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8172720" y="5391000"/>
              <a:ext cx="590760" cy="51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56520" y="5327640"/>
                <a:ext cx="622800" cy="1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8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2013808" cy="51816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Interfacing </a:t>
            </a:r>
          </a:p>
          <a:p>
            <a:pPr marL="0" indent="0" algn="just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with 8086 </a:t>
            </a:r>
          </a:p>
          <a:p>
            <a:pPr marL="0" indent="0" algn="just">
              <a:buNone/>
            </a:pPr>
            <a:endParaRPr lang="en-IN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sz="2400" dirty="0" smtClean="0"/>
              <a:t>IORD’ and IOWR’ readily available </a:t>
            </a:r>
            <a:r>
              <a:rPr lang="en-IN" sz="2400" dirty="0" smtClean="0">
                <a:solidFill>
                  <a:srgbClr val="FF0000"/>
                </a:solidFill>
              </a:rPr>
              <a:t>(</a:t>
            </a:r>
            <a:r>
              <a:rPr lang="en-IN" sz="2400" b="1" dirty="0" smtClean="0"/>
              <a:t>8086 is in maximum mode</a:t>
            </a:r>
            <a:r>
              <a:rPr lang="en-IN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 algn="just">
              <a:buNone/>
            </a:pPr>
            <a:endParaRPr lang="en-IN" sz="21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sz="2100" dirty="0" smtClean="0">
                <a:solidFill>
                  <a:srgbClr val="FF0000"/>
                </a:solidFill>
              </a:rPr>
              <a:t>Absolute decoding</a:t>
            </a:r>
          </a:p>
          <a:p>
            <a:pPr marL="0" indent="0" algn="just">
              <a:buNone/>
            </a:pPr>
            <a:r>
              <a:rPr lang="en-IN" sz="2400" dirty="0" smtClean="0"/>
              <a:t>All the 16 address lines for deriving the device address</a:t>
            </a:r>
          </a:p>
          <a:p>
            <a:pPr marL="0" indent="0" algn="just">
              <a:buNone/>
            </a:pPr>
            <a:endParaRPr lang="en-IN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sz="2400" dirty="0" smtClean="0"/>
              <a:t>A0 pin of 8086 is used for selecting the transfer on the lower byte of the data bus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08" y="44301"/>
            <a:ext cx="7032726" cy="678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3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70599"/>
          </a:xfrm>
        </p:spPr>
        <p:txBody>
          <a:bodyPr>
            <a:normAutofit/>
          </a:bodyPr>
          <a:lstStyle/>
          <a:p>
            <a:r>
              <a:rPr lang="en-IN" dirty="0" smtClean="0"/>
              <a:t>ALP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838200"/>
            <a:ext cx="5334000" cy="5943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IN" sz="2300" dirty="0" smtClean="0"/>
              <a:t>Get address of CWR in DX</a:t>
            </a:r>
          </a:p>
          <a:p>
            <a:pPr>
              <a:spcBef>
                <a:spcPts val="0"/>
              </a:spcBef>
            </a:pPr>
            <a:r>
              <a:rPr lang="en-IN" sz="2300" dirty="0" smtClean="0"/>
              <a:t>Initialize CWR with 82H</a:t>
            </a:r>
          </a:p>
          <a:p>
            <a:pPr>
              <a:spcBef>
                <a:spcPts val="0"/>
              </a:spcBef>
            </a:pPr>
            <a:r>
              <a:rPr lang="en-IN" sz="2300" dirty="0" smtClean="0"/>
              <a:t>Get address of port B in DX</a:t>
            </a:r>
          </a:p>
          <a:p>
            <a:pPr>
              <a:spcBef>
                <a:spcPts val="0"/>
              </a:spcBef>
            </a:pPr>
            <a:r>
              <a:rPr lang="en-IN" sz="2300" dirty="0" smtClean="0"/>
              <a:t>Input port B value in to AL </a:t>
            </a:r>
          </a:p>
          <a:p>
            <a:pPr>
              <a:spcBef>
                <a:spcPts val="0"/>
              </a:spcBef>
            </a:pPr>
            <a:r>
              <a:rPr lang="en-IN" sz="2300" dirty="0" smtClean="0"/>
              <a:t>Port B senses the switch position</a:t>
            </a:r>
          </a:p>
          <a:p>
            <a:pPr>
              <a:spcBef>
                <a:spcPts val="0"/>
              </a:spcBef>
            </a:pPr>
            <a:r>
              <a:rPr lang="en-IN" sz="2300" dirty="0"/>
              <a:t>Get address of port </a:t>
            </a:r>
            <a:r>
              <a:rPr lang="en-IN" sz="2300" dirty="0" smtClean="0"/>
              <a:t>A </a:t>
            </a:r>
            <a:r>
              <a:rPr lang="en-IN" sz="2300" dirty="0"/>
              <a:t>in </a:t>
            </a:r>
            <a:r>
              <a:rPr lang="en-IN" sz="2300" dirty="0" smtClean="0"/>
              <a:t>DX</a:t>
            </a:r>
          </a:p>
          <a:p>
            <a:pPr>
              <a:spcBef>
                <a:spcPts val="0"/>
              </a:spcBef>
            </a:pPr>
            <a:r>
              <a:rPr lang="en-IN" sz="2300" dirty="0" smtClean="0"/>
              <a:t>Output AL value to port A</a:t>
            </a:r>
            <a:endParaRPr lang="en-IN" sz="2300" dirty="0"/>
          </a:p>
          <a:p>
            <a:r>
              <a:rPr lang="en-IN" sz="2400" dirty="0" smtClean="0"/>
              <a:t>Initialize BL for switch count</a:t>
            </a:r>
          </a:p>
          <a:p>
            <a:r>
              <a:rPr lang="en-IN" sz="2400" dirty="0"/>
              <a:t>Initialize </a:t>
            </a:r>
            <a:r>
              <a:rPr lang="en-IN" sz="2400" dirty="0" smtClean="0"/>
              <a:t>CH </a:t>
            </a:r>
            <a:r>
              <a:rPr lang="en-IN" sz="2400" dirty="0"/>
              <a:t>for </a:t>
            </a:r>
            <a:r>
              <a:rPr lang="en-IN" sz="2400" dirty="0" smtClean="0"/>
              <a:t>total number of switch </a:t>
            </a:r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7432"/>
            <a:ext cx="2895600" cy="585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365480" y="4032360"/>
              <a:ext cx="95400" cy="190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6120" y="4023000"/>
                <a:ext cx="114120" cy="2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9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5790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Interfacing 16-bit 8255 ports with 8086. Address of port A is F0H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3982070" cy="49530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en-IN" sz="2400" dirty="0" smtClean="0"/>
              <a:t>Two 8255 are required</a:t>
            </a:r>
          </a:p>
          <a:p>
            <a:pPr algn="just">
              <a:spcBef>
                <a:spcPts val="1200"/>
              </a:spcBef>
            </a:pPr>
            <a:r>
              <a:rPr lang="en-IN" sz="2400" dirty="0" smtClean="0"/>
              <a:t>One will act as the lower 8-bit port D0-D7</a:t>
            </a:r>
          </a:p>
          <a:p>
            <a:pPr algn="just">
              <a:spcBef>
                <a:spcPts val="1200"/>
              </a:spcBef>
            </a:pPr>
            <a:r>
              <a:rPr lang="en-IN" sz="2400" dirty="0" smtClean="0"/>
              <a:t>Other will act as upper 8-bit port D8-D15</a:t>
            </a:r>
          </a:p>
          <a:p>
            <a:pPr algn="just">
              <a:spcBef>
                <a:spcPts val="1200"/>
              </a:spcBef>
            </a:pPr>
            <a:r>
              <a:rPr lang="en-IN" sz="2400" dirty="0" smtClean="0">
                <a:solidFill>
                  <a:srgbClr val="FF0000"/>
                </a:solidFill>
              </a:rPr>
              <a:t>No absolute decoding scheme</a:t>
            </a:r>
            <a:r>
              <a:rPr lang="en-IN" sz="2400" dirty="0" smtClean="0"/>
              <a:t> </a:t>
            </a:r>
          </a:p>
          <a:p>
            <a:pPr lvl="1" algn="just">
              <a:spcBef>
                <a:spcPts val="1200"/>
              </a:spcBef>
            </a:pPr>
            <a:r>
              <a:rPr lang="en-IN" sz="2400" dirty="0" smtClean="0"/>
              <a:t>Circuit is implemented using minimum hardware</a:t>
            </a:r>
          </a:p>
          <a:p>
            <a:pPr algn="just"/>
            <a:endParaRPr lang="en-IN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270" y="1210341"/>
            <a:ext cx="5055604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1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54348"/>
            <a:ext cx="6934200" cy="527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8392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8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8255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Parallel I/O port chip</a:t>
            </a:r>
          </a:p>
          <a:p>
            <a:pPr algn="just"/>
            <a:r>
              <a:rPr lang="en-IN" sz="2400" dirty="0" smtClean="0"/>
              <a:t>Programmable peripheral I/O port</a:t>
            </a:r>
          </a:p>
          <a:p>
            <a:pPr algn="just"/>
            <a:r>
              <a:rPr lang="en-US" sz="2400" dirty="0" smtClean="0"/>
              <a:t>General purpose programmable I/O device </a:t>
            </a:r>
          </a:p>
          <a:p>
            <a:pPr algn="just"/>
            <a:r>
              <a:rPr lang="en-IN" sz="2400" dirty="0"/>
              <a:t>Designed for use with 8-bit, 16-bit and higher capability µP</a:t>
            </a:r>
          </a:p>
          <a:p>
            <a:pPr algn="just"/>
            <a:r>
              <a:rPr lang="en-US" sz="2400" dirty="0" smtClean="0"/>
              <a:t>Designed to interface the CPU with its outside world such as ADC, DAC, keyboard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954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Matrix Keyboard Interfacing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Port address</a:t>
            </a:r>
          </a:p>
          <a:p>
            <a:pPr lvl="1" algn="just"/>
            <a:r>
              <a:rPr lang="en-IN" sz="2400" dirty="0" smtClean="0"/>
              <a:t>Port A – 8000H</a:t>
            </a:r>
          </a:p>
          <a:p>
            <a:pPr lvl="1" algn="just"/>
            <a:r>
              <a:rPr lang="en-IN" sz="2400" dirty="0" smtClean="0"/>
              <a:t>Port B </a:t>
            </a:r>
            <a:r>
              <a:rPr lang="en-IN" sz="2400" dirty="0"/>
              <a:t>– </a:t>
            </a:r>
            <a:r>
              <a:rPr lang="en-IN" sz="2400" dirty="0" smtClean="0"/>
              <a:t>8002H</a:t>
            </a:r>
          </a:p>
          <a:p>
            <a:pPr lvl="1" algn="just"/>
            <a:r>
              <a:rPr lang="en-IN" sz="2400" dirty="0" smtClean="0"/>
              <a:t>CWR </a:t>
            </a:r>
            <a:r>
              <a:rPr lang="en-IN" sz="2400" dirty="0"/>
              <a:t>– </a:t>
            </a:r>
            <a:r>
              <a:rPr lang="en-IN" sz="2400" dirty="0" smtClean="0"/>
              <a:t>8006H</a:t>
            </a:r>
          </a:p>
          <a:p>
            <a:pPr algn="just"/>
            <a:r>
              <a:rPr lang="en-IN" sz="2400" dirty="0" smtClean="0"/>
              <a:t>Control word (CW) – 82H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8255 interfaced with lower byte of 8086 data bus</a:t>
            </a:r>
          </a:p>
          <a:p>
            <a:pPr algn="just"/>
            <a:r>
              <a:rPr lang="en-IN" sz="2400" dirty="0" smtClean="0"/>
              <a:t>Absolute decoding is not used to implement the circuit using minimum hardware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0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</a:t>
            </a:r>
            <a:r>
              <a:rPr lang="en-IN" dirty="0" err="1" smtClean="0"/>
              <a:t>Debounce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Mechanical push button generate transient response whenever pressed/released</a:t>
            </a:r>
          </a:p>
          <a:p>
            <a:pPr algn="just"/>
            <a:r>
              <a:rPr lang="en-IN" sz="2400" dirty="0" smtClean="0"/>
              <a:t>Microprocessor should wait for the transient period (</a:t>
            </a:r>
            <a:r>
              <a:rPr lang="en-IN" sz="2400" b="1" dirty="0" smtClean="0"/>
              <a:t>10 </a:t>
            </a:r>
            <a:r>
              <a:rPr lang="en-IN" sz="2400" b="1" dirty="0" err="1" smtClean="0"/>
              <a:t>ms</a:t>
            </a:r>
            <a:r>
              <a:rPr lang="en-IN" sz="2400" dirty="0" smtClean="0"/>
              <a:t>)</a:t>
            </a:r>
          </a:p>
          <a:p>
            <a:pPr algn="just"/>
            <a:r>
              <a:rPr lang="en-IN" sz="2400" dirty="0" smtClean="0"/>
              <a:t>Transient response settle down and reaches a steady state</a:t>
            </a:r>
          </a:p>
          <a:p>
            <a:pPr algn="just"/>
            <a:r>
              <a:rPr lang="en-IN" sz="2400" dirty="0" smtClean="0"/>
              <a:t>8086 read logic zero when the key is pressed</a:t>
            </a:r>
          </a:p>
          <a:p>
            <a:pPr algn="just"/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429000"/>
            <a:ext cx="7631113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2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Identification of Key Pressed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Column identification</a:t>
            </a:r>
          </a:p>
          <a:p>
            <a:r>
              <a:rPr lang="en-IN" sz="2400" dirty="0" smtClean="0"/>
              <a:t>Row identification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472896"/>
            <a:ext cx="6686550" cy="415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5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Column </a:t>
            </a:r>
            <a:r>
              <a:rPr lang="en-IN" dirty="0"/>
              <a:t>identification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566025" cy="466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6474030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Courtesy: OPENBOX Education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305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Row Identification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1600200"/>
            <a:ext cx="73850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0400" y="6248400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Courtesy: OPENBOX Education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8082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334250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0400" y="6248400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Courtesy: OPENBOX Education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811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631950"/>
            <a:ext cx="7346950" cy="454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00400" y="6400800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Courtesy: OPENBOX Education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3769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ALP for Matrix Keyboard Interfacing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38671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1"/>
            <a:ext cx="389751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1978968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Load CW in to CWR</a:t>
            </a:r>
            <a:endParaRPr lang="en-IN" sz="24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539" y="3352800"/>
            <a:ext cx="328246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IN" dirty="0"/>
              <a:t>ALP for Matrix Keyboard Interfacing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76300"/>
            <a:ext cx="33147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9893" y="795668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Load data to ground a row</a:t>
            </a:r>
          </a:p>
          <a:p>
            <a:r>
              <a:rPr lang="en-IN" dirty="0" smtClean="0"/>
              <a:t>Set row counter</a:t>
            </a:r>
          </a:p>
          <a:p>
            <a:r>
              <a:rPr lang="en-IN" dirty="0" smtClean="0"/>
              <a:t>Rotate AL to ground next row</a:t>
            </a:r>
          </a:p>
          <a:p>
            <a:r>
              <a:rPr lang="en-IN" dirty="0" smtClean="0"/>
              <a:t>Save data to ground next row</a:t>
            </a:r>
          </a:p>
          <a:p>
            <a:r>
              <a:rPr lang="en-IN" dirty="0" smtClean="0"/>
              <a:t>Output port (port A) address is in DX</a:t>
            </a:r>
          </a:p>
          <a:p>
            <a:r>
              <a:rPr lang="en-IN" dirty="0" smtClean="0"/>
              <a:t>Ground one of the row Let A0</a:t>
            </a:r>
          </a:p>
          <a:p>
            <a:r>
              <a:rPr lang="en-IN" dirty="0" smtClean="0"/>
              <a:t>Input port (port B) address is in DX</a:t>
            </a:r>
          </a:p>
          <a:p>
            <a:r>
              <a:rPr lang="en-IN" dirty="0" smtClean="0"/>
              <a:t>Read input port for key closure</a:t>
            </a:r>
          </a:p>
          <a:p>
            <a:r>
              <a:rPr lang="en-IN" dirty="0" smtClean="0"/>
              <a:t>Mask upper nibble of AL</a:t>
            </a:r>
          </a:p>
          <a:p>
            <a:r>
              <a:rPr lang="en-IN" dirty="0" smtClean="0"/>
              <a:t>Set column counter</a:t>
            </a:r>
            <a:endParaRPr lang="en-IN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2966493" cy="335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50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Procedure for </a:t>
            </a:r>
            <a:r>
              <a:rPr lang="en-IN" dirty="0" err="1" smtClean="0"/>
              <a:t>Debouncing</a:t>
            </a:r>
            <a:r>
              <a:rPr lang="en-IN" dirty="0" smtClean="0"/>
              <a:t> the 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66344"/>
            <a:ext cx="3833813" cy="305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6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Internal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1204480"/>
            <a:ext cx="6997700" cy="5372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2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249866"/>
            <a:ext cx="899160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1" y="1143000"/>
            <a:ext cx="7454899" cy="556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 1 (</a:t>
            </a:r>
            <a:r>
              <a:rPr lang="en-IN" dirty="0" err="1" smtClean="0"/>
              <a:t>Strobed</a:t>
            </a:r>
            <a:r>
              <a:rPr lang="en-IN" dirty="0" smtClean="0"/>
              <a:t> I/O mode)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IN" sz="2400" dirty="0" smtClean="0"/>
              <a:t>Handshaking signal control, input or output function of the specified port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/>
              <a:t>Port C is used for generating handshake (control) signal</a:t>
            </a:r>
          </a:p>
          <a:p>
            <a:pPr lvl="1" algn="just">
              <a:spcAft>
                <a:spcPts val="600"/>
              </a:spcAft>
            </a:pPr>
            <a:r>
              <a:rPr lang="en-IN" sz="2400" dirty="0" smtClean="0"/>
              <a:t>PC0-PC2 provide strobe or handshake lines for port B</a:t>
            </a:r>
          </a:p>
          <a:p>
            <a:pPr lvl="1" algn="just">
              <a:spcAft>
                <a:spcPts val="600"/>
              </a:spcAft>
            </a:pPr>
            <a:r>
              <a:rPr lang="en-IN" sz="2400" dirty="0"/>
              <a:t>PC3-PC5 provide strobe or handshake lines for port A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/>
              <a:t>Group B - Port B and PC0-PC2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/>
              <a:t>Group A - Port A </a:t>
            </a:r>
            <a:r>
              <a:rPr lang="en-IN" sz="2400" dirty="0"/>
              <a:t>and </a:t>
            </a:r>
            <a:r>
              <a:rPr lang="en-IN" sz="2400" dirty="0" smtClean="0"/>
              <a:t>PC3-PC5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/>
              <a:t>Both inputs and outputs are latched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/>
              <a:t>PC6 and PC7 may be used as independent data lines</a:t>
            </a:r>
          </a:p>
          <a:p>
            <a:pPr algn="just">
              <a:spcAft>
                <a:spcPts val="600"/>
              </a:spcAft>
            </a:pPr>
            <a:endParaRPr lang="en-IN" sz="2400" dirty="0" smtClean="0"/>
          </a:p>
          <a:p>
            <a:pPr algn="just">
              <a:spcAft>
                <a:spcPts val="600"/>
              </a:spcAft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041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Mode 1 Control word Group Input A &amp; 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85900"/>
            <a:ext cx="41814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409" y="2429205"/>
            <a:ext cx="1000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799"/>
            <a:ext cx="3921734" cy="439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4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Input Control Signal Definition in Mode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/>
              <a:t>STB’ (Strobe Input) </a:t>
            </a:r>
            <a:endParaRPr lang="en-IN" sz="2400" dirty="0"/>
          </a:p>
          <a:p>
            <a:pPr lvl="1" algn="just"/>
            <a:r>
              <a:rPr lang="en-IN" sz="2400" dirty="0" smtClean="0"/>
              <a:t>LOW</a:t>
            </a:r>
          </a:p>
          <a:p>
            <a:pPr lvl="1" algn="just"/>
            <a:r>
              <a:rPr lang="en-IN" sz="2400" dirty="0" smtClean="0"/>
              <a:t>Data available at 8-bit input port is loaded into input latches </a:t>
            </a:r>
            <a:endParaRPr lang="en-IN" sz="2400" b="1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IBF (Input Buffer Full)</a:t>
            </a:r>
          </a:p>
          <a:p>
            <a:pPr lvl="1" algn="just"/>
            <a:r>
              <a:rPr lang="en-IN" sz="2400" dirty="0" smtClean="0"/>
              <a:t>Logic 1 </a:t>
            </a:r>
          </a:p>
          <a:p>
            <a:pPr lvl="1" algn="just"/>
            <a:r>
              <a:rPr lang="en-IN" sz="2400" dirty="0" smtClean="0"/>
              <a:t>Data has been loaded into the latches (acknowledgement)</a:t>
            </a:r>
          </a:p>
          <a:p>
            <a:pPr lvl="1" algn="just"/>
            <a:r>
              <a:rPr lang="en-IN" sz="2400" dirty="0" smtClean="0"/>
              <a:t>Set by STB’ </a:t>
            </a:r>
          </a:p>
          <a:p>
            <a:pPr lvl="1" algn="just"/>
            <a:r>
              <a:rPr lang="en-IN" sz="2400" dirty="0" smtClean="0"/>
              <a:t>Reset by rising edge of RD’</a:t>
            </a:r>
          </a:p>
        </p:txBody>
      </p:sp>
    </p:spTree>
    <p:extLst>
      <p:ext uri="{BB962C8B-B14F-4D97-AF65-F5344CB8AC3E}">
        <p14:creationId xmlns:p14="http://schemas.microsoft.com/office/powerpoint/2010/main" val="20794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Input Control Signal Definition in Mode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INTR (Interrupt Request) </a:t>
            </a:r>
          </a:p>
          <a:p>
            <a:pPr lvl="1" algn="just"/>
            <a:r>
              <a:rPr lang="en-IN" sz="2400" dirty="0"/>
              <a:t>Set by a high at STB’ and high at IBF pin</a:t>
            </a:r>
          </a:p>
          <a:p>
            <a:pPr lvl="1" algn="just"/>
            <a:r>
              <a:rPr lang="en-IN" sz="2400" dirty="0"/>
              <a:t>R</a:t>
            </a:r>
            <a:r>
              <a:rPr lang="en-IN" sz="2400" dirty="0" smtClean="0"/>
              <a:t>eset </a:t>
            </a:r>
            <a:r>
              <a:rPr lang="en-IN" sz="2400" dirty="0"/>
              <a:t>by a falling edge on RD’ input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INTE (Internal flag) </a:t>
            </a:r>
          </a:p>
          <a:p>
            <a:pPr lvl="1" algn="just"/>
            <a:r>
              <a:rPr lang="en-IN" sz="2400" dirty="0"/>
              <a:t>C</a:t>
            </a:r>
            <a:r>
              <a:rPr lang="en-IN" sz="2400" dirty="0" smtClean="0"/>
              <a:t>ontrolled </a:t>
            </a:r>
            <a:r>
              <a:rPr lang="en-IN" sz="2400" dirty="0"/>
              <a:t>by BSR mode of </a:t>
            </a:r>
            <a:r>
              <a:rPr lang="en-IN" sz="2400" dirty="0" smtClean="0"/>
              <a:t>PC4 </a:t>
            </a:r>
            <a:r>
              <a:rPr lang="en-IN" sz="2400" dirty="0"/>
              <a:t>(INTE</a:t>
            </a:r>
            <a:r>
              <a:rPr lang="en-IN" sz="2400" baseline="-25000" dirty="0"/>
              <a:t>A</a:t>
            </a:r>
            <a:r>
              <a:rPr lang="en-IN" sz="2400" dirty="0"/>
              <a:t>) or PC2 (INTE</a:t>
            </a:r>
            <a:r>
              <a:rPr lang="en-IN" sz="2400" baseline="-25000" dirty="0"/>
              <a:t>B</a:t>
            </a:r>
            <a:r>
              <a:rPr lang="en-IN" sz="2400" dirty="0"/>
              <a:t>)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External </a:t>
            </a:r>
            <a:r>
              <a:rPr lang="en-IN" sz="2400" dirty="0"/>
              <a:t>input device can request the service of the processor by putting the data on the bus and sending the strobe signal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8503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Mode 1 </a:t>
            </a:r>
            <a:r>
              <a:rPr lang="en-IN" dirty="0" err="1" smtClean="0"/>
              <a:t>Strobed</a:t>
            </a:r>
            <a:r>
              <a:rPr lang="en-IN" dirty="0" smtClean="0"/>
              <a:t> Input Data Transfer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70" y="1623235"/>
            <a:ext cx="510221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8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Output </a:t>
            </a:r>
            <a:r>
              <a:rPr lang="en-IN" dirty="0"/>
              <a:t>Control Signal Definition in Mode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 smtClean="0"/>
              <a:t>OBF’ (output Buffer Full) </a:t>
            </a:r>
            <a:endParaRPr lang="en-IN" sz="2400" dirty="0"/>
          </a:p>
          <a:p>
            <a:pPr lvl="1" algn="just"/>
            <a:r>
              <a:rPr lang="en-IN" sz="2400" dirty="0" smtClean="0"/>
              <a:t>LOW </a:t>
            </a:r>
          </a:p>
          <a:p>
            <a:pPr lvl="1" algn="just"/>
            <a:r>
              <a:rPr lang="en-IN" sz="2400" dirty="0" smtClean="0"/>
              <a:t>CPU written data to the specified output port</a:t>
            </a:r>
          </a:p>
          <a:p>
            <a:pPr lvl="1" algn="just"/>
            <a:r>
              <a:rPr lang="en-IN" sz="2400" dirty="0" smtClean="0"/>
              <a:t>Set by a rising edge of WR’</a:t>
            </a:r>
          </a:p>
          <a:p>
            <a:pPr lvl="1" algn="just"/>
            <a:r>
              <a:rPr lang="en-IN" sz="2400" dirty="0" smtClean="0"/>
              <a:t>Reset by falling edge at the ACK’ input</a:t>
            </a:r>
          </a:p>
          <a:p>
            <a:pPr algn="just"/>
            <a:r>
              <a:rPr lang="en-IN" sz="2400" dirty="0" smtClean="0"/>
              <a:t>ACK’ </a:t>
            </a:r>
          </a:p>
          <a:p>
            <a:pPr lvl="1" algn="just"/>
            <a:r>
              <a:rPr lang="en-IN" sz="2400" dirty="0" smtClean="0"/>
              <a:t>LOW</a:t>
            </a:r>
          </a:p>
          <a:p>
            <a:pPr lvl="1" algn="just"/>
            <a:r>
              <a:rPr lang="en-IN" sz="2400" dirty="0" smtClean="0"/>
              <a:t>Data transferred by CPU is received by the output device</a:t>
            </a:r>
          </a:p>
          <a:p>
            <a:pPr algn="just"/>
            <a:r>
              <a:rPr lang="en-IN" sz="2400" dirty="0" smtClean="0"/>
              <a:t>INTR (Interrupt Request)</a:t>
            </a:r>
          </a:p>
          <a:p>
            <a:pPr lvl="1" algn="just"/>
            <a:r>
              <a:rPr lang="en-IN" sz="2400" dirty="0" smtClean="0"/>
              <a:t>Set when ACK’, OBF’ and INTE are 1</a:t>
            </a:r>
          </a:p>
          <a:p>
            <a:pPr lvl="1" algn="just"/>
            <a:r>
              <a:rPr lang="en-IN" sz="2400" dirty="0" smtClean="0"/>
              <a:t>Reset by falling edge on WR’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0514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Mode 1 </a:t>
            </a:r>
            <a:r>
              <a:rPr lang="en-IN" dirty="0" err="1"/>
              <a:t>Strobed</a:t>
            </a:r>
            <a:r>
              <a:rPr lang="en-IN" dirty="0"/>
              <a:t> </a:t>
            </a:r>
            <a:r>
              <a:rPr lang="en-IN" dirty="0" smtClean="0"/>
              <a:t>Output </a:t>
            </a:r>
            <a:r>
              <a:rPr lang="en-IN" dirty="0"/>
              <a:t>Data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489585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327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Mode 1 Control word Group </a:t>
            </a:r>
            <a:r>
              <a:rPr lang="en-IN" dirty="0" smtClean="0"/>
              <a:t>Output </a:t>
            </a:r>
            <a:r>
              <a:rPr lang="en-IN" dirty="0"/>
              <a:t>A &amp;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24343"/>
            <a:ext cx="89916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95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87402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4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 smtClean="0"/>
              <a:t>24 I/O pins</a:t>
            </a:r>
          </a:p>
          <a:p>
            <a:pPr algn="just"/>
            <a:r>
              <a:rPr lang="en-IN" sz="2400" dirty="0" smtClean="0"/>
              <a:t>Individually programmed in to </a:t>
            </a:r>
          </a:p>
          <a:p>
            <a:pPr lvl="1" algn="just"/>
            <a:r>
              <a:rPr lang="en-IN" sz="2400" dirty="0" smtClean="0"/>
              <a:t>Two groups of 12 lines each (Group A &amp; </a:t>
            </a:r>
            <a:r>
              <a:rPr lang="en-IN" sz="2400" dirty="0"/>
              <a:t>Group </a:t>
            </a:r>
            <a:r>
              <a:rPr lang="en-IN" sz="2400" dirty="0" smtClean="0"/>
              <a:t>B)</a:t>
            </a:r>
          </a:p>
          <a:p>
            <a:pPr lvl="1" algn="just"/>
            <a:r>
              <a:rPr lang="en-IN" sz="2400" dirty="0" smtClean="0"/>
              <a:t>Three groups of 8 lines each</a:t>
            </a:r>
          </a:p>
          <a:p>
            <a:pPr algn="just"/>
            <a:r>
              <a:rPr lang="en-IN" sz="2400" dirty="0" smtClean="0"/>
              <a:t>Group A contains</a:t>
            </a:r>
          </a:p>
          <a:p>
            <a:pPr lvl="1" algn="just"/>
            <a:r>
              <a:rPr lang="en-IN" sz="2400" dirty="0" smtClean="0"/>
              <a:t>8-bit port (Port A) PA</a:t>
            </a:r>
            <a:r>
              <a:rPr lang="en-IN" sz="2400" baseline="-25000" dirty="0" smtClean="0"/>
              <a:t>7</a:t>
            </a:r>
            <a:r>
              <a:rPr lang="en-IN" sz="2400" dirty="0" smtClean="0"/>
              <a:t> – PA</a:t>
            </a:r>
            <a:r>
              <a:rPr lang="en-IN" sz="2400" baseline="-25000" dirty="0" smtClean="0"/>
              <a:t>0</a:t>
            </a:r>
          </a:p>
          <a:p>
            <a:pPr lvl="1" algn="just"/>
            <a:r>
              <a:rPr lang="en-IN" sz="2400" dirty="0" smtClean="0"/>
              <a:t>4-bit port (Port c upper) PC</a:t>
            </a:r>
            <a:r>
              <a:rPr lang="en-IN" sz="2400" baseline="-25000" dirty="0" smtClean="0"/>
              <a:t>7</a:t>
            </a:r>
            <a:r>
              <a:rPr lang="en-IN" sz="2400" dirty="0" smtClean="0"/>
              <a:t> – PC</a:t>
            </a:r>
            <a:r>
              <a:rPr lang="en-IN" sz="2400" baseline="-25000" dirty="0" smtClean="0"/>
              <a:t>4</a:t>
            </a:r>
          </a:p>
          <a:p>
            <a:pPr algn="just"/>
            <a:r>
              <a:rPr lang="en-IN" sz="2400" dirty="0" smtClean="0"/>
              <a:t>Group </a:t>
            </a:r>
            <a:r>
              <a:rPr lang="en-IN" sz="2400" dirty="0"/>
              <a:t>B</a:t>
            </a:r>
          </a:p>
          <a:p>
            <a:pPr lvl="1" algn="just"/>
            <a:r>
              <a:rPr lang="en-IN" sz="2400" dirty="0"/>
              <a:t>8-bit port (Port B) PB</a:t>
            </a:r>
            <a:r>
              <a:rPr lang="en-IN" sz="2400" baseline="-25000" dirty="0"/>
              <a:t>7</a:t>
            </a:r>
            <a:r>
              <a:rPr lang="en-IN" sz="2400" dirty="0"/>
              <a:t> – PB</a:t>
            </a:r>
            <a:r>
              <a:rPr lang="en-IN" sz="2400" baseline="-25000" dirty="0"/>
              <a:t>0</a:t>
            </a:r>
          </a:p>
          <a:p>
            <a:pPr lvl="1" algn="just"/>
            <a:r>
              <a:rPr lang="en-IN" sz="2400" dirty="0"/>
              <a:t>4-bit port (Port c lower) PC</a:t>
            </a:r>
            <a:r>
              <a:rPr lang="en-IN" sz="2400" baseline="-25000" dirty="0"/>
              <a:t>3</a:t>
            </a:r>
            <a:r>
              <a:rPr lang="en-IN" sz="2400" dirty="0"/>
              <a:t> – PC</a:t>
            </a:r>
            <a:r>
              <a:rPr lang="en-IN" sz="2400" baseline="-25000" dirty="0"/>
              <a:t>0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5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44" y="1676400"/>
            <a:ext cx="4121319" cy="27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6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www.youtube.com/watch?v=Q1I4-8fVShA</a:t>
            </a:r>
          </a:p>
          <a:p>
            <a:pPr algn="just"/>
            <a:r>
              <a:rPr lang="en-US" dirty="0"/>
              <a:t>A.K. Ray and K.M. </a:t>
            </a:r>
            <a:r>
              <a:rPr lang="en-US" dirty="0" err="1"/>
              <a:t>Bhurchandi</a:t>
            </a:r>
            <a:r>
              <a:rPr lang="en-US" dirty="0"/>
              <a:t> Advanced Microprocessors and Peripherals, third Edition, Tata McGraw Hill, 2012. </a:t>
            </a:r>
            <a:endParaRPr lang="en-IN" dirty="0"/>
          </a:p>
          <a:p>
            <a:pPr algn="just"/>
            <a:endParaRPr lang="en-IN" dirty="0">
              <a:hlinkClick r:id="rId2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3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 smtClean="0"/>
              <a:t>Port </a:t>
            </a:r>
            <a:r>
              <a:rPr lang="en-IN" sz="2400" dirty="0"/>
              <a:t>c upper and lower can be combined to function as 8-bit </a:t>
            </a:r>
            <a:r>
              <a:rPr lang="en-IN" sz="2400" dirty="0" smtClean="0"/>
              <a:t>port</a:t>
            </a:r>
          </a:p>
          <a:p>
            <a:pPr algn="just"/>
            <a:r>
              <a:rPr lang="en-IN" sz="2400" dirty="0"/>
              <a:t>Three 8-bit I/O ports</a:t>
            </a:r>
          </a:p>
          <a:p>
            <a:pPr algn="just"/>
            <a:r>
              <a:rPr lang="en-IN" sz="2400" dirty="0"/>
              <a:t>Two 8-bit and two 4-bit I/O ports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All these ports can function independently either as input or output ports </a:t>
            </a:r>
          </a:p>
          <a:p>
            <a:pPr lvl="1" algn="just"/>
            <a:r>
              <a:rPr lang="en-IN" sz="2400" dirty="0"/>
              <a:t>Programming the bits of an internal register (control word register – CWR)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6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/>
              <a:t>Three-state </a:t>
            </a:r>
            <a:r>
              <a:rPr lang="en-US" sz="2400" dirty="0"/>
              <a:t>bi-directional 8-bit buffer is used to interface the 82C55 internal data bus with system data </a:t>
            </a:r>
            <a:r>
              <a:rPr lang="en-US" sz="2400" dirty="0" smtClean="0"/>
              <a:t>bus</a:t>
            </a:r>
          </a:p>
          <a:p>
            <a:pPr algn="just"/>
            <a:r>
              <a:rPr lang="en-IN" sz="2400" dirty="0" smtClean="0"/>
              <a:t>Controlled </a:t>
            </a:r>
            <a:r>
              <a:rPr lang="en-IN" sz="2400" dirty="0"/>
              <a:t>by read/write control logic</a:t>
            </a:r>
          </a:p>
          <a:p>
            <a:pPr algn="just"/>
            <a:r>
              <a:rPr lang="en-IN" sz="2400" dirty="0" smtClean="0"/>
              <a:t>Read/write control logic</a:t>
            </a:r>
          </a:p>
          <a:p>
            <a:pPr lvl="1" algn="just"/>
            <a:r>
              <a:rPr lang="en-IN" sz="2400" dirty="0" smtClean="0"/>
              <a:t>Manages all of the internal and external transfer of both data and control words</a:t>
            </a:r>
          </a:p>
          <a:p>
            <a:pPr algn="just"/>
            <a:r>
              <a:rPr lang="en-IN" sz="2400" dirty="0" smtClean="0"/>
              <a:t>Data </a:t>
            </a:r>
            <a:r>
              <a:rPr lang="en-IN" sz="2400" dirty="0"/>
              <a:t>is transmitted or received by the buffer upon execution of input or output instructions by the CPU</a:t>
            </a:r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464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IN" dirty="0" smtClean="0"/>
              <a:t>Signal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962400" cy="5562600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PA</a:t>
            </a:r>
            <a:r>
              <a:rPr lang="en-IN" sz="2000" baseline="-25000" dirty="0" smtClean="0"/>
              <a:t>7</a:t>
            </a:r>
            <a:r>
              <a:rPr lang="en-IN" sz="2000" dirty="0" smtClean="0"/>
              <a:t>-PA</a:t>
            </a:r>
            <a:r>
              <a:rPr lang="en-IN" sz="2000" baseline="-25000" dirty="0" smtClean="0"/>
              <a:t>0</a:t>
            </a:r>
            <a:r>
              <a:rPr lang="en-IN" sz="2000" dirty="0" smtClean="0"/>
              <a:t> </a:t>
            </a:r>
          </a:p>
          <a:p>
            <a:pPr algn="just"/>
            <a:r>
              <a:rPr lang="en-IN" sz="2000" dirty="0" smtClean="0"/>
              <a:t>PB</a:t>
            </a:r>
            <a:r>
              <a:rPr lang="en-IN" sz="2000" baseline="-25000" dirty="0" smtClean="0"/>
              <a:t>7</a:t>
            </a:r>
            <a:r>
              <a:rPr lang="en-IN" sz="2000" dirty="0" smtClean="0"/>
              <a:t>-PB</a:t>
            </a:r>
            <a:r>
              <a:rPr lang="en-IN" sz="2000" baseline="-25000" dirty="0" smtClean="0"/>
              <a:t>0</a:t>
            </a:r>
          </a:p>
          <a:p>
            <a:pPr algn="just"/>
            <a:r>
              <a:rPr lang="en-IN" sz="2000" dirty="0" smtClean="0"/>
              <a:t>PC</a:t>
            </a:r>
            <a:r>
              <a:rPr lang="en-IN" sz="2000" baseline="-25000" dirty="0" smtClean="0"/>
              <a:t>7</a:t>
            </a:r>
            <a:r>
              <a:rPr lang="en-IN" sz="2000" dirty="0" smtClean="0"/>
              <a:t>-PC</a:t>
            </a:r>
            <a:r>
              <a:rPr lang="en-IN" sz="2000" baseline="-25000" dirty="0" smtClean="0"/>
              <a:t>0</a:t>
            </a:r>
          </a:p>
          <a:p>
            <a:pPr lvl="1" algn="just"/>
            <a:r>
              <a:rPr lang="en-IN" sz="2000" dirty="0" smtClean="0"/>
              <a:t>Act as either latched output or buffered input </a:t>
            </a:r>
          </a:p>
          <a:p>
            <a:pPr lvl="1" algn="just"/>
            <a:r>
              <a:rPr lang="en-IN" sz="2000" dirty="0" smtClean="0"/>
              <a:t>Based on control word loaded into CWR</a:t>
            </a:r>
          </a:p>
          <a:p>
            <a:pPr algn="just"/>
            <a:r>
              <a:rPr lang="en-IN" sz="2000" dirty="0" smtClean="0"/>
              <a:t>RD’ </a:t>
            </a:r>
          </a:p>
          <a:p>
            <a:pPr lvl="1" algn="just"/>
            <a:r>
              <a:rPr lang="en-IN" sz="2000" dirty="0" smtClean="0"/>
              <a:t>Low</a:t>
            </a:r>
          </a:p>
          <a:p>
            <a:pPr lvl="1" algn="just"/>
            <a:r>
              <a:rPr lang="en-IN" sz="2000" dirty="0" smtClean="0"/>
              <a:t>Allows CPU to read from 8255</a:t>
            </a:r>
          </a:p>
          <a:p>
            <a:pPr algn="just"/>
            <a:r>
              <a:rPr lang="en-IN" sz="2000" dirty="0" smtClean="0"/>
              <a:t>WR’ </a:t>
            </a:r>
          </a:p>
          <a:p>
            <a:pPr lvl="1" algn="just"/>
            <a:r>
              <a:rPr lang="en-IN" sz="2000" dirty="0" smtClean="0"/>
              <a:t>Low </a:t>
            </a:r>
          </a:p>
          <a:p>
            <a:pPr lvl="1" algn="just"/>
            <a:r>
              <a:rPr lang="en-IN" sz="2000" dirty="0" smtClean="0"/>
              <a:t>Allows CPU to write data and control word in to 8255</a:t>
            </a:r>
          </a:p>
          <a:p>
            <a:pPr algn="just"/>
            <a:endParaRPr lang="en-IN" sz="2000" dirty="0" smtClean="0"/>
          </a:p>
          <a:p>
            <a:pPr algn="just"/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123" y="838200"/>
            <a:ext cx="4142902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0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Signal </a:t>
            </a:r>
            <a:r>
              <a:rPr lang="en-IN" dirty="0" smtClean="0"/>
              <a:t>Description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0763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CS’ </a:t>
            </a:r>
            <a:r>
              <a:rPr lang="en-IN" sz="2400" dirty="0" smtClean="0"/>
              <a:t>(Chip </a:t>
            </a:r>
            <a:r>
              <a:rPr lang="en-IN" sz="2400" dirty="0"/>
              <a:t>select </a:t>
            </a:r>
            <a:r>
              <a:rPr lang="en-IN" sz="2400" dirty="0" smtClean="0"/>
              <a:t>line)</a:t>
            </a:r>
            <a:endParaRPr lang="en-IN" sz="2400" dirty="0"/>
          </a:p>
          <a:p>
            <a:pPr lvl="1" algn="just"/>
            <a:r>
              <a:rPr lang="en-IN" sz="2400" dirty="0"/>
              <a:t>Low – enable 8255 respond to RD’ and WR’ signal</a:t>
            </a:r>
          </a:p>
          <a:p>
            <a:pPr algn="just"/>
            <a:r>
              <a:rPr lang="en-IN" sz="2400" dirty="0" smtClean="0"/>
              <a:t>A1- A0 </a:t>
            </a:r>
          </a:p>
          <a:p>
            <a:pPr lvl="1" algn="just"/>
            <a:r>
              <a:rPr lang="en-IN" sz="2400" dirty="0" smtClean="0"/>
              <a:t>Address input lines</a:t>
            </a:r>
          </a:p>
          <a:p>
            <a:pPr lvl="1" algn="just"/>
            <a:r>
              <a:rPr lang="en-US" sz="2400" dirty="0" smtClean="0"/>
              <a:t>Driven </a:t>
            </a:r>
            <a:r>
              <a:rPr lang="en-US" sz="2400" dirty="0"/>
              <a:t>by the </a:t>
            </a:r>
            <a:r>
              <a:rPr lang="en-US" sz="2400" dirty="0" smtClean="0"/>
              <a:t>microprocessor</a:t>
            </a:r>
            <a:endParaRPr lang="en-IN" sz="2400" dirty="0" smtClean="0"/>
          </a:p>
          <a:p>
            <a:pPr lvl="1" algn="just"/>
            <a:r>
              <a:rPr lang="en-IN" sz="2400" dirty="0" smtClean="0"/>
              <a:t>Used for addressing any one of four registers</a:t>
            </a:r>
          </a:p>
          <a:p>
            <a:pPr lvl="2" algn="just"/>
            <a:r>
              <a:rPr lang="en-IN" dirty="0" smtClean="0"/>
              <a:t>Three I/O ports and one CWR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49" y="4524375"/>
            <a:ext cx="610711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14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Signal </a:t>
            </a:r>
            <a:r>
              <a:rPr lang="en-IN" dirty="0" smtClean="0"/>
              <a:t>Description 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029200"/>
          </a:xfrm>
        </p:spPr>
        <p:txBody>
          <a:bodyPr>
            <a:noAutofit/>
          </a:bodyPr>
          <a:lstStyle/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200" dirty="0" smtClean="0"/>
              <a:t>D0-D7 (Data bus lines)</a:t>
            </a:r>
          </a:p>
          <a:p>
            <a:pPr lvl="1"/>
            <a:r>
              <a:rPr lang="en-IN" sz="2200" dirty="0" smtClean="0"/>
              <a:t>Carry data or control word to/from µP</a:t>
            </a:r>
          </a:p>
          <a:p>
            <a:r>
              <a:rPr lang="en-IN" sz="2200" dirty="0" smtClean="0"/>
              <a:t>RESET </a:t>
            </a:r>
          </a:p>
          <a:p>
            <a:pPr lvl="1"/>
            <a:r>
              <a:rPr lang="en-IN" sz="2200" dirty="0" smtClean="0"/>
              <a:t>High – Clears the control word register of 8255</a:t>
            </a:r>
          </a:p>
          <a:p>
            <a:pPr lvl="1"/>
            <a:r>
              <a:rPr lang="en-IN" sz="2200" dirty="0" smtClean="0"/>
              <a:t>Initialize CWR to 9Bh</a:t>
            </a:r>
          </a:p>
          <a:p>
            <a:pPr lvl="1"/>
            <a:r>
              <a:rPr lang="en-IN" sz="2200" dirty="0" smtClean="0"/>
              <a:t>All ports are set as input ports by default after reset</a:t>
            </a:r>
            <a:endParaRPr lang="en-IN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7288213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69" y="1219200"/>
            <a:ext cx="7278687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0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1229</Words>
  <Application>Microsoft Office PowerPoint</Application>
  <PresentationFormat>On-screen Show (4:3)</PresentationFormat>
  <Paragraphs>210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8255 PERIPHERAL INTERFACING</vt:lpstr>
      <vt:lpstr> 8255 </vt:lpstr>
      <vt:lpstr>Internal Architecture</vt:lpstr>
      <vt:lpstr>Internal Architecture</vt:lpstr>
      <vt:lpstr>Internal Architecture</vt:lpstr>
      <vt:lpstr>Internal Architecture</vt:lpstr>
      <vt:lpstr>Signal Description</vt:lpstr>
      <vt:lpstr>Signal Description (2)</vt:lpstr>
      <vt:lpstr>Signal Description (3)</vt:lpstr>
      <vt:lpstr>Modes of Operation</vt:lpstr>
      <vt:lpstr>BSR Mode</vt:lpstr>
      <vt:lpstr>BSR Mode Control Word Register Format</vt:lpstr>
      <vt:lpstr>I/O Mode CWR Format</vt:lpstr>
      <vt:lpstr>Mode 0</vt:lpstr>
      <vt:lpstr>PowerPoint Presentation</vt:lpstr>
      <vt:lpstr>PowerPoint Presentation</vt:lpstr>
      <vt:lpstr>ALP</vt:lpstr>
      <vt:lpstr>Interfacing 16-bit 8255 ports with 8086. Address of port A is F0H</vt:lpstr>
      <vt:lpstr>PowerPoint Presentation</vt:lpstr>
      <vt:lpstr>Matrix Keyboard Interfacing</vt:lpstr>
      <vt:lpstr>Key Debounce</vt:lpstr>
      <vt:lpstr>Identification of Key Pressed</vt:lpstr>
      <vt:lpstr> Column identification </vt:lpstr>
      <vt:lpstr>Row Identification</vt:lpstr>
      <vt:lpstr>PowerPoint Presentation</vt:lpstr>
      <vt:lpstr>PowerPoint Presentation</vt:lpstr>
      <vt:lpstr>ALP for Matrix Keyboard Interfacing</vt:lpstr>
      <vt:lpstr>ALP for Matrix Keyboard Interfacing</vt:lpstr>
      <vt:lpstr>Procedure for Debouncing the Key</vt:lpstr>
      <vt:lpstr>PowerPoint Presentation</vt:lpstr>
      <vt:lpstr>Mode 1 (Strobed I/O mode)</vt:lpstr>
      <vt:lpstr>Mode 1 Control word Group Input A &amp; B</vt:lpstr>
      <vt:lpstr>Input Control Signal Definition in Mode 1</vt:lpstr>
      <vt:lpstr>Input Control Signal Definition in Mode 1</vt:lpstr>
      <vt:lpstr>Mode 1 Strobed Input Data Transfer</vt:lpstr>
      <vt:lpstr>Output Control Signal Definition in Mode 1</vt:lpstr>
      <vt:lpstr>Mode 1 Strobed Output Data Transfer</vt:lpstr>
      <vt:lpstr>Mode 1 Control word Group Output A &amp; B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135</cp:revision>
  <dcterms:created xsi:type="dcterms:W3CDTF">2006-08-16T00:00:00Z</dcterms:created>
  <dcterms:modified xsi:type="dcterms:W3CDTF">2021-06-07T10:06:20Z</dcterms:modified>
</cp:coreProperties>
</file>