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60" r:id="rId3"/>
    <p:sldId id="261" r:id="rId4"/>
    <p:sldId id="262" r:id="rId5"/>
    <p:sldId id="263" r:id="rId6"/>
    <p:sldId id="264" r:id="rId7"/>
    <p:sldId id="265" r:id="rId8"/>
    <p:sldId id="266" r:id="rId9"/>
    <p:sldId id="272" r:id="rId10"/>
    <p:sldId id="267" r:id="rId11"/>
    <p:sldId id="268" r:id="rId12"/>
    <p:sldId id="269" r:id="rId13"/>
    <p:sldId id="270" r:id="rId14"/>
    <p:sldId id="271" r:id="rId15"/>
    <p:sldId id="273" r:id="rId16"/>
    <p:sldId id="274" r:id="rId17"/>
    <p:sldId id="275" r:id="rId18"/>
    <p:sldId id="276" r:id="rId19"/>
    <p:sldId id="279" r:id="rId20"/>
    <p:sldId id="278" r:id="rId21"/>
    <p:sldId id="280"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096" y="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EA0379-4324-4EF3-9424-A6322D93A023}" type="datetimeFigureOut">
              <a:rPr lang="en-IN" smtClean="0"/>
              <a:t>25-03-2021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94AA44-24FF-4985-98FD-FAE8879D2224}" type="slidenum">
              <a:rPr lang="en-IN" smtClean="0"/>
              <a:t>‹#›</a:t>
            </a:fld>
            <a:endParaRPr lang="en-IN"/>
          </a:p>
        </p:txBody>
      </p:sp>
    </p:spTree>
    <p:extLst>
      <p:ext uri="{BB962C8B-B14F-4D97-AF65-F5344CB8AC3E}">
        <p14:creationId xmlns:p14="http://schemas.microsoft.com/office/powerpoint/2010/main" val="1819695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A94AA44-24FF-4985-98FD-FAE8879D2224}" type="slidenum">
              <a:rPr lang="en-IN" smtClean="0"/>
              <a:t>2</a:t>
            </a:fld>
            <a:endParaRPr lang="en-IN"/>
          </a:p>
        </p:txBody>
      </p:sp>
    </p:spTree>
    <p:extLst>
      <p:ext uri="{BB962C8B-B14F-4D97-AF65-F5344CB8AC3E}">
        <p14:creationId xmlns:p14="http://schemas.microsoft.com/office/powerpoint/2010/main" val="334541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80CC05-7D7F-443D-92A5-8A67A54C49D1}"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B008E-6EBF-47A6-B8D9-8C5122343BA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CC05-7D7F-443D-92A5-8A67A54C49D1}"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B008E-6EBF-47A6-B8D9-8C5122343BA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80CC05-7D7F-443D-92A5-8A67A54C49D1}"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B008E-6EBF-47A6-B8D9-8C5122343BA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CC05-7D7F-443D-92A5-8A67A54C49D1}"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B008E-6EBF-47A6-B8D9-8C5122343BA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CC05-7D7F-443D-92A5-8A67A54C49D1}"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B008E-6EBF-47A6-B8D9-8C5122343BA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80CC05-7D7F-443D-92A5-8A67A54C49D1}"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0B008E-6EBF-47A6-B8D9-8C5122343BA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80CC05-7D7F-443D-92A5-8A67A54C49D1}" type="datetimeFigureOut">
              <a:rPr lang="en-IN" smtClean="0"/>
              <a:t>25-03-2021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0B008E-6EBF-47A6-B8D9-8C5122343BA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CC05-7D7F-443D-92A5-8A67A54C49D1}" type="datetimeFigureOut">
              <a:rPr lang="en-IN" smtClean="0"/>
              <a:t>25-03-2021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0B008E-6EBF-47A6-B8D9-8C5122343BA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CC05-7D7F-443D-92A5-8A67A54C49D1}" type="datetimeFigureOut">
              <a:rPr lang="en-IN" smtClean="0"/>
              <a:t>25-03-2021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0B008E-6EBF-47A6-B8D9-8C5122343BA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CC05-7D7F-443D-92A5-8A67A54C49D1}"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0B008E-6EBF-47A6-B8D9-8C5122343BA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CC05-7D7F-443D-92A5-8A67A54C49D1}"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0B008E-6EBF-47A6-B8D9-8C5122343BA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880CC05-7D7F-443D-92A5-8A67A54C49D1}" type="datetimeFigureOut">
              <a:rPr lang="en-IN" smtClean="0"/>
              <a:t>25-03-2021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20B008E-6EBF-47A6-B8D9-8C5122343BA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b="1" dirty="0">
                <a:latin typeface="Tw Cen MT" pitchFamily="34" charset="0"/>
              </a:rPr>
              <a:t>Module </a:t>
            </a:r>
            <a:r>
              <a:rPr lang="en-US" sz="4000" b="1" dirty="0" smtClean="0">
                <a:latin typeface="Tw Cen MT" pitchFamily="34" charset="0"/>
              </a:rPr>
              <a:t>4:</a:t>
            </a:r>
            <a:r>
              <a:rPr lang="en-US" sz="4000" b="1" dirty="0">
                <a:latin typeface="Tw Cen MT" pitchFamily="34" charset="0"/>
              </a:rPr>
              <a:t>INTRODUCTION TO PERIPHERAL INTERFACING - I</a:t>
            </a:r>
            <a:endParaRPr lang="en-IN" sz="4000" b="1" dirty="0">
              <a:latin typeface="Tw Cen MT" pitchFamily="34" charset="0"/>
            </a:endParaRPr>
          </a:p>
        </p:txBody>
      </p:sp>
    </p:spTree>
    <p:extLst>
      <p:ext uri="{BB962C8B-B14F-4D97-AF65-F5344CB8AC3E}">
        <p14:creationId xmlns:p14="http://schemas.microsoft.com/office/powerpoint/2010/main" val="2765902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PIN Configuration of 8255</a:t>
            </a:r>
            <a:endParaRPr lang="en-IN" sz="3600" b="1" dirty="0">
              <a:latin typeface="Times New Roman" pitchFamily="18" charset="0"/>
              <a:cs typeface="Times New Roman"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73" r="56345"/>
          <a:stretch/>
        </p:blipFill>
        <p:spPr bwMode="auto">
          <a:xfrm>
            <a:off x="683568" y="1517514"/>
            <a:ext cx="3197768" cy="5203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1117" t="3955" r="3067" b="3370"/>
          <a:stretch/>
        </p:blipFill>
        <p:spPr bwMode="auto">
          <a:xfrm>
            <a:off x="4691444" y="1517513"/>
            <a:ext cx="3549901" cy="5203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0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PIN Description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b="1" dirty="0">
                <a:solidFill>
                  <a:srgbClr val="FF0000"/>
                </a:solidFill>
                <a:latin typeface="Times New Roman" pitchFamily="18" charset="0"/>
                <a:cs typeface="Times New Roman" pitchFamily="18" charset="0"/>
              </a:rPr>
              <a:t>D0-D7 (</a:t>
            </a:r>
            <a:r>
              <a:rPr lang="en-US" b="1" dirty="0" smtClean="0">
                <a:solidFill>
                  <a:srgbClr val="FF0000"/>
                </a:solidFill>
                <a:latin typeface="Times New Roman" pitchFamily="18" charset="0"/>
                <a:cs typeface="Times New Roman" pitchFamily="18" charset="0"/>
              </a:rPr>
              <a:t>Data Bus</a:t>
            </a:r>
            <a:r>
              <a:rPr lang="en-US" b="1" dirty="0">
                <a:solidFill>
                  <a:srgbClr val="FF0000"/>
                </a:solidFill>
                <a:latin typeface="Times New Roman" pitchFamily="18" charset="0"/>
                <a:cs typeface="Times New Roman" pitchFamily="18" charset="0"/>
              </a:rPr>
              <a:t>): </a:t>
            </a:r>
            <a:endParaRPr lang="en-US" b="1" dirty="0" smtClean="0">
              <a:solidFill>
                <a:srgbClr val="FF000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Bidirectional data bus </a:t>
            </a:r>
            <a:r>
              <a:rPr lang="en-US" dirty="0">
                <a:latin typeface="Times New Roman" pitchFamily="18" charset="0"/>
                <a:cs typeface="Times New Roman" pitchFamily="18" charset="0"/>
              </a:rPr>
              <a:t>lines </a:t>
            </a:r>
            <a:r>
              <a:rPr lang="en-US" dirty="0" smtClean="0">
                <a:latin typeface="Times New Roman" pitchFamily="18" charset="0"/>
                <a:cs typeface="Times New Roman" pitchFamily="18" charset="0"/>
              </a:rPr>
              <a:t>connected to </a:t>
            </a:r>
            <a:r>
              <a:rPr lang="en-US" dirty="0">
                <a:latin typeface="Times New Roman" pitchFamily="18" charset="0"/>
                <a:cs typeface="Times New Roman" pitchFamily="18" charset="0"/>
              </a:rPr>
              <a:t>the system </a:t>
            </a:r>
            <a:r>
              <a:rPr lang="en-US" dirty="0" smtClean="0">
                <a:latin typeface="Times New Roman" pitchFamily="18" charset="0"/>
                <a:cs typeface="Times New Roman" pitchFamily="18" charset="0"/>
              </a:rPr>
              <a:t>data bus and used </a:t>
            </a:r>
            <a:r>
              <a:rPr lang="en-US" dirty="0">
                <a:latin typeface="Times New Roman" pitchFamily="18" charset="0"/>
                <a:cs typeface="Times New Roman" pitchFamily="18" charset="0"/>
              </a:rPr>
              <a:t>to transfer </a:t>
            </a:r>
            <a:r>
              <a:rPr lang="en-US" dirty="0" smtClean="0">
                <a:latin typeface="Times New Roman" pitchFamily="18" charset="0"/>
                <a:cs typeface="Times New Roman" pitchFamily="18" charset="0"/>
              </a:rPr>
              <a:t>data/control </a:t>
            </a:r>
            <a:r>
              <a:rPr lang="en-US" dirty="0">
                <a:latin typeface="Times New Roman" pitchFamily="18" charset="0"/>
                <a:cs typeface="Times New Roman" pitchFamily="18" charset="0"/>
              </a:rPr>
              <a:t>word </a:t>
            </a:r>
            <a:r>
              <a:rPr lang="en-US" dirty="0" smtClean="0">
                <a:latin typeface="Times New Roman" pitchFamily="18" charset="0"/>
                <a:cs typeface="Times New Roman" pitchFamily="18" charset="0"/>
              </a:rPr>
              <a:t>to/from the microprocessor.</a:t>
            </a:r>
          </a:p>
          <a:p>
            <a:pPr marL="0" indent="0" algn="just">
              <a:buNone/>
            </a:pPr>
            <a:endParaRPr lang="en-US" dirty="0" smtClean="0">
              <a:latin typeface="Times New Roman" pitchFamily="18" charset="0"/>
              <a:cs typeface="Times New Roman" pitchFamily="18" charset="0"/>
            </a:endParaRPr>
          </a:p>
          <a:p>
            <a:pPr algn="just"/>
            <a:r>
              <a:rPr lang="en-US" b="1" dirty="0">
                <a:solidFill>
                  <a:srgbClr val="FF0000"/>
                </a:solidFill>
                <a:latin typeface="Times New Roman" pitchFamily="18" charset="0"/>
                <a:cs typeface="Times New Roman" pitchFamily="18" charset="0"/>
              </a:rPr>
              <a:t>PA0-PA7(</a:t>
            </a:r>
            <a:r>
              <a:rPr lang="en-US" b="1" dirty="0" err="1">
                <a:solidFill>
                  <a:srgbClr val="FF0000"/>
                </a:solidFill>
                <a:latin typeface="Times New Roman" pitchFamily="18" charset="0"/>
                <a:cs typeface="Times New Roman" pitchFamily="18" charset="0"/>
              </a:rPr>
              <a:t>PortA</a:t>
            </a:r>
            <a:r>
              <a:rPr lang="en-US" b="1"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These 8-bit bidirectional I/O </a:t>
            </a:r>
            <a:r>
              <a:rPr lang="en-US" dirty="0" smtClean="0">
                <a:latin typeface="Times New Roman" pitchFamily="18" charset="0"/>
                <a:cs typeface="Times New Roman" pitchFamily="18" charset="0"/>
              </a:rPr>
              <a:t>pins act as either input or output lines depending upon control word loaded into control word register.</a:t>
            </a:r>
          </a:p>
          <a:p>
            <a:pPr marL="0" indent="0" algn="just">
              <a:buNone/>
            </a:pPr>
            <a:endParaRPr lang="en-US" dirty="0">
              <a:latin typeface="Times New Roman" pitchFamily="18" charset="0"/>
              <a:cs typeface="Times New Roman" pitchFamily="18" charset="0"/>
            </a:endParaRPr>
          </a:p>
          <a:p>
            <a:pPr algn="just"/>
            <a:r>
              <a:rPr lang="en-US" b="1" dirty="0" smtClean="0">
                <a:solidFill>
                  <a:srgbClr val="FF0000"/>
                </a:solidFill>
                <a:latin typeface="Times New Roman" pitchFamily="18" charset="0"/>
                <a:cs typeface="Times New Roman" pitchFamily="18" charset="0"/>
              </a:rPr>
              <a:t>PB0-PB7(Port </a:t>
            </a:r>
            <a:r>
              <a:rPr lang="en-US" b="1" dirty="0">
                <a:solidFill>
                  <a:srgbClr val="FF0000"/>
                </a:solidFill>
                <a:latin typeface="Times New Roman" pitchFamily="18" charset="0"/>
                <a:cs typeface="Times New Roman" pitchFamily="18" charset="0"/>
              </a:rPr>
              <a:t>B): </a:t>
            </a:r>
            <a:r>
              <a:rPr lang="en-US" dirty="0">
                <a:latin typeface="Times New Roman" pitchFamily="18" charset="0"/>
                <a:cs typeface="Times New Roman" pitchFamily="18" charset="0"/>
              </a:rPr>
              <a:t>These </a:t>
            </a:r>
            <a:r>
              <a:rPr lang="en-US" dirty="0" smtClean="0">
                <a:latin typeface="Times New Roman" pitchFamily="18" charset="0"/>
                <a:cs typeface="Times New Roman" pitchFamily="18" charset="0"/>
              </a:rPr>
              <a:t>8-bitbidirectional I/</a:t>
            </a:r>
            <a:r>
              <a:rPr lang="en-US" dirty="0" err="1" smtClean="0">
                <a:latin typeface="Times New Roman" pitchFamily="18" charset="0"/>
                <a:cs typeface="Times New Roman" pitchFamily="18" charset="0"/>
              </a:rPr>
              <a:t>Opins</a:t>
            </a:r>
            <a:r>
              <a:rPr lang="en-US" dirty="0" smtClean="0">
                <a:latin typeface="Times New Roman" pitchFamily="18" charset="0"/>
                <a:cs typeface="Times New Roman" pitchFamily="18" charset="0"/>
              </a:rPr>
              <a:t> which can be used same way like Port 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04216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615280"/>
          </a:xfrm>
        </p:spPr>
        <p:txBody>
          <a:bodyPr>
            <a:normAutofit fontScale="90000"/>
          </a:bodyPr>
          <a:lstStyle/>
          <a:p>
            <a:r>
              <a:rPr lang="en-US" b="1" dirty="0" smtClean="0">
                <a:latin typeface="Times New Roman" pitchFamily="18" charset="0"/>
                <a:cs typeface="Times New Roman" pitchFamily="18" charset="0"/>
              </a:rPr>
              <a:t>CONTD</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b="1" dirty="0">
                <a:solidFill>
                  <a:srgbClr val="FF0000"/>
                </a:solidFill>
                <a:latin typeface="Times New Roman" pitchFamily="18" charset="0"/>
                <a:cs typeface="Times New Roman" pitchFamily="18" charset="0"/>
              </a:rPr>
              <a:t>PC0- PC7(port C): </a:t>
            </a:r>
            <a:endParaRPr lang="en-US" b="1" dirty="0" smtClean="0">
              <a:solidFill>
                <a:srgbClr val="FF000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8-bit bidirectional I/O pins are divided into two groups </a:t>
            </a:r>
            <a:r>
              <a:rPr lang="en-US" dirty="0" smtClean="0">
                <a:latin typeface="Times New Roman" pitchFamily="18" charset="0"/>
                <a:cs typeface="Times New Roman" pitchFamily="18" charset="0"/>
              </a:rPr>
              <a:t>PCL </a:t>
            </a:r>
            <a:r>
              <a:rPr lang="en-US" dirty="0">
                <a:latin typeface="Times New Roman" pitchFamily="18" charset="0"/>
                <a:cs typeface="Times New Roman" pitchFamily="18" charset="0"/>
              </a:rPr>
              <a:t>(PC0- PC3</a:t>
            </a:r>
            <a:r>
              <a:rPr lang="en-US" dirty="0" smtClean="0">
                <a:latin typeface="Times New Roman" pitchFamily="18" charset="0"/>
                <a:cs typeface="Times New Roman" pitchFamily="18" charset="0"/>
              </a:rPr>
              <a:t>) and </a:t>
            </a:r>
            <a:r>
              <a:rPr lang="en-US" dirty="0">
                <a:latin typeface="Times New Roman" pitchFamily="18" charset="0"/>
                <a:cs typeface="Times New Roman" pitchFamily="18" charset="0"/>
              </a:rPr>
              <a:t>PCU (PC4- PC7).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PCU also </a:t>
            </a:r>
            <a:r>
              <a:rPr lang="en-US" dirty="0">
                <a:latin typeface="Times New Roman" pitchFamily="18" charset="0"/>
                <a:cs typeface="Times New Roman" pitchFamily="18" charset="0"/>
              </a:rPr>
              <a:t>can be used for generation of handshake lines in </a:t>
            </a:r>
            <a:r>
              <a:rPr lang="en-US" dirty="0" smtClean="0">
                <a:latin typeface="Times New Roman" pitchFamily="18" charset="0"/>
                <a:cs typeface="Times New Roman" pitchFamily="18" charset="0"/>
              </a:rPr>
              <a:t>mode 1 </a:t>
            </a:r>
            <a:r>
              <a:rPr lang="en-US" dirty="0">
                <a:latin typeface="Times New Roman" pitchFamily="18" charset="0"/>
                <a:cs typeface="Times New Roman" pitchFamily="18" charset="0"/>
              </a:rPr>
              <a:t>or </a:t>
            </a:r>
            <a:r>
              <a:rPr lang="en-US" dirty="0" smtClean="0">
                <a:latin typeface="Times New Roman" pitchFamily="18" charset="0"/>
                <a:cs typeface="Times New Roman" pitchFamily="18" charset="0"/>
              </a:rPr>
              <a:t>mode 2  </a:t>
            </a:r>
          </a:p>
          <a:p>
            <a:pPr marL="0" indent="0" algn="just">
              <a:buNone/>
            </a:pPr>
            <a:endParaRPr lang="en-US" dirty="0" smtClean="0">
              <a:latin typeface="Times New Roman" pitchFamily="18" charset="0"/>
              <a:cs typeface="Times New Roman" pitchFamily="18" charset="0"/>
            </a:endParaRPr>
          </a:p>
          <a:p>
            <a:pPr algn="just"/>
            <a:r>
              <a:rPr lang="en-US" b="1" dirty="0" smtClean="0">
                <a:solidFill>
                  <a:srgbClr val="FF0000"/>
                </a:solidFill>
                <a:latin typeface="Times New Roman" pitchFamily="18" charset="0"/>
                <a:cs typeface="Times New Roman" pitchFamily="18" charset="0"/>
              </a:rPr>
              <a:t>RD</a:t>
            </a:r>
            <a:r>
              <a:rPr lang="en-US" b="1" dirty="0">
                <a:solidFill>
                  <a:srgbClr val="FF0000"/>
                </a:solidFill>
                <a:latin typeface="Times New Roman" pitchFamily="18" charset="0"/>
                <a:cs typeface="Times New Roman" pitchFamily="18" charset="0"/>
              </a:rPr>
              <a:t>’ (Read): </a:t>
            </a:r>
            <a:endParaRPr lang="en-US" b="1" dirty="0" smtClean="0">
              <a:solidFill>
                <a:srgbClr val="FF000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Active low signal indicate reads </a:t>
            </a:r>
            <a:r>
              <a:rPr lang="en-US" dirty="0">
                <a:latin typeface="Times New Roman" pitchFamily="18" charset="0"/>
                <a:cs typeface="Times New Roman" pitchFamily="18" charset="0"/>
              </a:rPr>
              <a:t>data in the ports or the status word through data </a:t>
            </a:r>
            <a:r>
              <a:rPr lang="en-US" dirty="0" smtClean="0">
                <a:latin typeface="Times New Roman" pitchFamily="18" charset="0"/>
                <a:cs typeface="Times New Roman" pitchFamily="18" charset="0"/>
              </a:rPr>
              <a:t>buffer.</a:t>
            </a:r>
          </a:p>
          <a:p>
            <a:pPr marL="0" indent="0" algn="just">
              <a:buNone/>
            </a:pPr>
            <a:endParaRPr lang="en-US" dirty="0" smtClean="0">
              <a:latin typeface="Times New Roman" pitchFamily="18" charset="0"/>
              <a:cs typeface="Times New Roman" pitchFamily="18" charset="0"/>
            </a:endParaRPr>
          </a:p>
          <a:p>
            <a:pPr algn="just"/>
            <a:r>
              <a:rPr lang="en-US" b="1" dirty="0" smtClean="0">
                <a:solidFill>
                  <a:srgbClr val="FF0000"/>
                </a:solidFill>
                <a:latin typeface="Times New Roman" pitchFamily="18" charset="0"/>
                <a:cs typeface="Times New Roman" pitchFamily="18" charset="0"/>
              </a:rPr>
              <a:t>WR</a:t>
            </a:r>
            <a:r>
              <a:rPr lang="en-US" b="1" dirty="0">
                <a:solidFill>
                  <a:srgbClr val="FF0000"/>
                </a:solidFill>
                <a:latin typeface="Times New Roman" pitchFamily="18" charset="0"/>
                <a:cs typeface="Times New Roman" pitchFamily="18" charset="0"/>
              </a:rPr>
              <a:t>’ (Write): </a:t>
            </a:r>
            <a:r>
              <a:rPr lang="en-US" dirty="0" smtClean="0">
                <a:latin typeface="Times New Roman" pitchFamily="18" charset="0"/>
                <a:cs typeface="Times New Roman" pitchFamily="18" charset="0"/>
              </a:rPr>
              <a:t>Active low signal writes </a:t>
            </a:r>
            <a:r>
              <a:rPr lang="en-US" dirty="0">
                <a:latin typeface="Times New Roman" pitchFamily="18" charset="0"/>
                <a:cs typeface="Times New Roman" pitchFamily="18" charset="0"/>
              </a:rPr>
              <a:t>data in the ports or the control register </a:t>
            </a:r>
            <a:r>
              <a:rPr lang="en-US" dirty="0" smtClean="0">
                <a:latin typeface="Times New Roman" pitchFamily="18" charset="0"/>
                <a:cs typeface="Times New Roman" pitchFamily="18" charset="0"/>
              </a:rPr>
              <a:t>through data </a:t>
            </a:r>
            <a:r>
              <a:rPr lang="en-US" dirty="0">
                <a:latin typeface="Times New Roman" pitchFamily="18" charset="0"/>
                <a:cs typeface="Times New Roman" pitchFamily="18" charset="0"/>
              </a:rPr>
              <a:t>Buffer</a:t>
            </a:r>
          </a:p>
          <a:p>
            <a:endParaRPr lang="en-IN" dirty="0"/>
          </a:p>
        </p:txBody>
      </p:sp>
    </p:spTree>
    <p:extLst>
      <p:ext uri="{BB962C8B-B14F-4D97-AF65-F5344CB8AC3E}">
        <p14:creationId xmlns:p14="http://schemas.microsoft.com/office/powerpoint/2010/main" val="735089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543272"/>
          </a:xfrm>
        </p:spPr>
        <p:txBody>
          <a:bodyPr>
            <a:normAutofit fontScale="90000"/>
          </a:bodyPr>
          <a:lstStyle/>
          <a:p>
            <a:r>
              <a:rPr lang="en-US" b="1" dirty="0" smtClean="0">
                <a:latin typeface="Times New Roman" pitchFamily="18" charset="0"/>
                <a:cs typeface="Times New Roman" pitchFamily="18" charset="0"/>
              </a:rPr>
              <a:t>CONTD</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3556992"/>
          </a:xfrm>
        </p:spPr>
        <p:txBody>
          <a:bodyPr/>
          <a:lstStyle/>
          <a:p>
            <a:pPr algn="just"/>
            <a:r>
              <a:rPr lang="en-US" b="1" dirty="0" smtClean="0">
                <a:solidFill>
                  <a:srgbClr val="FF0000"/>
                </a:solidFill>
                <a:latin typeface="Times New Roman" pitchFamily="18" charset="0"/>
                <a:cs typeface="Times New Roman" pitchFamily="18" charset="0"/>
              </a:rPr>
              <a:t>CS</a:t>
            </a:r>
            <a:r>
              <a:rPr lang="en-US" b="1" dirty="0">
                <a:solidFill>
                  <a:srgbClr val="FF0000"/>
                </a:solidFill>
                <a:latin typeface="Times New Roman" pitchFamily="18" charset="0"/>
                <a:cs typeface="Times New Roman" pitchFamily="18" charset="0"/>
              </a:rPr>
              <a:t>’ (Chip Select): </a:t>
            </a:r>
            <a:endParaRPr lang="en-US" b="1" dirty="0" smtClean="0">
              <a:solidFill>
                <a:srgbClr val="FF000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an active </a:t>
            </a:r>
            <a:r>
              <a:rPr lang="en-US" dirty="0" smtClean="0">
                <a:latin typeface="Times New Roman" pitchFamily="18" charset="0"/>
                <a:cs typeface="Times New Roman" pitchFamily="18" charset="0"/>
              </a:rPr>
              <a:t>low input signal used </a:t>
            </a:r>
            <a:r>
              <a:rPr lang="en-US" dirty="0">
                <a:latin typeface="Times New Roman" pitchFamily="18" charset="0"/>
                <a:cs typeface="Times New Roman" pitchFamily="18" charset="0"/>
              </a:rPr>
              <a:t>to enable </a:t>
            </a:r>
            <a:r>
              <a:rPr lang="en-US" dirty="0" smtClean="0">
                <a:latin typeface="Times New Roman" pitchFamily="18" charset="0"/>
                <a:cs typeface="Times New Roman" pitchFamily="18" charset="0"/>
              </a:rPr>
              <a:t>8255 to respond RD’ and WR’ signals.</a:t>
            </a:r>
          </a:p>
          <a:p>
            <a:pPr marL="0" indent="0" algn="just">
              <a:buNone/>
            </a:pPr>
            <a:endParaRPr lang="en-US" dirty="0" smtClean="0">
              <a:latin typeface="Times New Roman" pitchFamily="18" charset="0"/>
              <a:cs typeface="Times New Roman" pitchFamily="18" charset="0"/>
            </a:endParaRPr>
          </a:p>
          <a:p>
            <a:pPr algn="just"/>
            <a:r>
              <a:rPr lang="en-US" b="1" dirty="0">
                <a:solidFill>
                  <a:srgbClr val="FF0000"/>
                </a:solidFill>
                <a:latin typeface="Times New Roman" pitchFamily="18" charset="0"/>
                <a:cs typeface="Times New Roman" pitchFamily="18" charset="0"/>
              </a:rPr>
              <a:t>RESET: </a:t>
            </a:r>
            <a:r>
              <a:rPr lang="en-US" dirty="0">
                <a:latin typeface="Times New Roman" pitchFamily="18" charset="0"/>
                <a:cs typeface="Times New Roman" pitchFamily="18" charset="0"/>
              </a:rPr>
              <a:t>It is an active high input used to reset 8255. When reset input is high, the </a:t>
            </a:r>
            <a:r>
              <a:rPr lang="en-US" dirty="0" smtClean="0">
                <a:latin typeface="Times New Roman" pitchFamily="18" charset="0"/>
                <a:cs typeface="Times New Roman" pitchFamily="18" charset="0"/>
              </a:rPr>
              <a:t> control </a:t>
            </a:r>
            <a:r>
              <a:rPr lang="en-US" dirty="0">
                <a:latin typeface="Times New Roman" pitchFamily="18" charset="0"/>
                <a:cs typeface="Times New Roman" pitchFamily="18" charset="0"/>
              </a:rPr>
              <a:t>register is cleared and </a:t>
            </a:r>
            <a:r>
              <a:rPr lang="en-US" dirty="0" smtClean="0">
                <a:latin typeface="Times New Roman" pitchFamily="18" charset="0"/>
                <a:cs typeface="Times New Roman" pitchFamily="18" charset="0"/>
              </a:rPr>
              <a:t>all the </a:t>
            </a:r>
            <a:r>
              <a:rPr lang="en-US" dirty="0">
                <a:latin typeface="Times New Roman" pitchFamily="18" charset="0"/>
                <a:cs typeface="Times New Roman" pitchFamily="18" charset="0"/>
              </a:rPr>
              <a:t>ports are set to the input mode. </a:t>
            </a:r>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26918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75320"/>
          </a:xfrm>
        </p:spPr>
        <p:txBody>
          <a:bodyPr>
            <a:noAutofit/>
          </a:bodyPr>
          <a:lstStyle/>
          <a:p>
            <a:r>
              <a:rPr lang="en-US" sz="3600" b="1" dirty="0" smtClean="0">
                <a:latin typeface="Times New Roman" pitchFamily="18" charset="0"/>
                <a:cs typeface="Times New Roman" pitchFamily="18" charset="0"/>
              </a:rPr>
              <a:t>CONTD</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23528" y="1124744"/>
            <a:ext cx="8568952" cy="5589240"/>
          </a:xfrm>
        </p:spPr>
        <p:txBody>
          <a:bodyPr/>
          <a:lstStyle/>
          <a:p>
            <a:pPr algn="just"/>
            <a:r>
              <a:rPr lang="en-US" b="1" dirty="0">
                <a:solidFill>
                  <a:srgbClr val="FF0000"/>
                </a:solidFill>
                <a:latin typeface="Times New Roman" pitchFamily="18" charset="0"/>
                <a:cs typeface="Times New Roman" pitchFamily="18" charset="0"/>
              </a:rPr>
              <a:t>A0&amp;A1: </a:t>
            </a:r>
            <a:r>
              <a:rPr lang="en-US" dirty="0">
                <a:latin typeface="Times New Roman" pitchFamily="18" charset="0"/>
                <a:cs typeface="Times New Roman" pitchFamily="18" charset="0"/>
              </a:rPr>
              <a:t>These </a:t>
            </a:r>
            <a:r>
              <a:rPr lang="en-US" dirty="0" smtClean="0">
                <a:latin typeface="Times New Roman" pitchFamily="18" charset="0"/>
                <a:cs typeface="Times New Roman" pitchFamily="18" charset="0"/>
              </a:rPr>
              <a:t>address input </a:t>
            </a:r>
            <a:r>
              <a:rPr lang="en-US" dirty="0">
                <a:latin typeface="Times New Roman" pitchFamily="18" charset="0"/>
                <a:cs typeface="Times New Roman" pitchFamily="18" charset="0"/>
              </a:rPr>
              <a:t>signals along with RD’, WR’ inputs control the selection of control / status word registers or one of three ports.</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151" y="2348880"/>
            <a:ext cx="5496185" cy="4090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798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Modes of operation of 8255</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b="1" dirty="0" smtClean="0">
                <a:solidFill>
                  <a:srgbClr val="FF0000"/>
                </a:solidFill>
                <a:latin typeface="Times New Roman" pitchFamily="18" charset="0"/>
                <a:cs typeface="Times New Roman" pitchFamily="18" charset="0"/>
              </a:rPr>
              <a:t>Bit Set-Reset Mode (BSR) – </a:t>
            </a:r>
            <a:r>
              <a:rPr lang="en-IN" dirty="0" smtClean="0">
                <a:latin typeface="Times New Roman" pitchFamily="18" charset="0"/>
                <a:cs typeface="Times New Roman" pitchFamily="18" charset="0"/>
              </a:rPr>
              <a:t>used to set or reset its individual port bits.</a:t>
            </a:r>
          </a:p>
          <a:p>
            <a:pPr marL="0" indent="0">
              <a:buNone/>
            </a:pPr>
            <a:endParaRPr lang="en-IN" b="1" dirty="0">
              <a:solidFill>
                <a:srgbClr val="FF0000"/>
              </a:solidFill>
              <a:latin typeface="Times New Roman" pitchFamily="18" charset="0"/>
              <a:cs typeface="Times New Roman" pitchFamily="18" charset="0"/>
            </a:endParaRPr>
          </a:p>
          <a:p>
            <a:r>
              <a:rPr lang="en-IN" b="1" dirty="0" smtClean="0">
                <a:solidFill>
                  <a:srgbClr val="FF0000"/>
                </a:solidFill>
                <a:latin typeface="Times New Roman" pitchFamily="18" charset="0"/>
                <a:cs typeface="Times New Roman" pitchFamily="18" charset="0"/>
              </a:rPr>
              <a:t>I/O mode – </a:t>
            </a:r>
            <a:r>
              <a:rPr lang="en-IN" dirty="0" smtClean="0">
                <a:latin typeface="Times New Roman" pitchFamily="18" charset="0"/>
                <a:cs typeface="Times New Roman" pitchFamily="18" charset="0"/>
              </a:rPr>
              <a:t>8255 ports works as programmable I/O ports</a:t>
            </a:r>
            <a:endParaRPr lang="en-IN" dirty="0">
              <a:latin typeface="Times New Roman" pitchFamily="18" charset="0"/>
              <a:cs typeface="Times New Roman" pitchFamily="18" charset="0"/>
            </a:endParaRPr>
          </a:p>
          <a:p>
            <a:pPr>
              <a:buFont typeface="Wingdings" pitchFamily="2" charset="2"/>
              <a:buChar char="q"/>
            </a:pPr>
            <a:r>
              <a:rPr lang="en-IN" dirty="0" smtClean="0">
                <a:latin typeface="Times New Roman" pitchFamily="18" charset="0"/>
                <a:cs typeface="Times New Roman" pitchFamily="18" charset="0"/>
              </a:rPr>
              <a:t>Mode </a:t>
            </a:r>
            <a:r>
              <a:rPr lang="en-IN" dirty="0">
                <a:latin typeface="Times New Roman" pitchFamily="18" charset="0"/>
                <a:cs typeface="Times New Roman" pitchFamily="18" charset="0"/>
              </a:rPr>
              <a:t>0: </a:t>
            </a:r>
            <a:r>
              <a:rPr lang="en-IN" dirty="0" smtClean="0">
                <a:latin typeface="Times New Roman" pitchFamily="18" charset="0"/>
                <a:cs typeface="Times New Roman" pitchFamily="18" charset="0"/>
              </a:rPr>
              <a:t>Simple I/O mode</a:t>
            </a:r>
            <a:endParaRPr lang="en-IN" dirty="0">
              <a:latin typeface="Times New Roman" pitchFamily="18" charset="0"/>
              <a:cs typeface="Times New Roman" pitchFamily="18" charset="0"/>
            </a:endParaRPr>
          </a:p>
          <a:p>
            <a:pPr>
              <a:buFont typeface="Wingdings" pitchFamily="2" charset="2"/>
              <a:buChar char="q"/>
            </a:pPr>
            <a:r>
              <a:rPr lang="en-IN" dirty="0" smtClean="0">
                <a:latin typeface="Times New Roman" pitchFamily="18" charset="0"/>
                <a:cs typeface="Times New Roman" pitchFamily="18" charset="0"/>
              </a:rPr>
              <a:t>Mode </a:t>
            </a:r>
            <a:r>
              <a:rPr lang="en-IN" dirty="0">
                <a:latin typeface="Times New Roman" pitchFamily="18" charset="0"/>
                <a:cs typeface="Times New Roman" pitchFamily="18" charset="0"/>
              </a:rPr>
              <a:t>1 : </a:t>
            </a:r>
            <a:r>
              <a:rPr lang="en-IN" dirty="0" smtClean="0">
                <a:latin typeface="Times New Roman" pitchFamily="18" charset="0"/>
                <a:cs typeface="Times New Roman" pitchFamily="18" charset="0"/>
              </a:rPr>
              <a:t>I/O with Handshaking mode</a:t>
            </a:r>
            <a:endParaRPr lang="en-IN" dirty="0">
              <a:latin typeface="Times New Roman" pitchFamily="18" charset="0"/>
              <a:cs typeface="Times New Roman" pitchFamily="18" charset="0"/>
            </a:endParaRPr>
          </a:p>
          <a:p>
            <a:pPr>
              <a:buFont typeface="Wingdings" pitchFamily="2" charset="2"/>
              <a:buChar char="q"/>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Mode 2: </a:t>
            </a:r>
            <a:r>
              <a:rPr lang="en-IN" dirty="0" smtClean="0">
                <a:latin typeface="Times New Roman" pitchFamily="18" charset="0"/>
                <a:cs typeface="Times New Roman" pitchFamily="18" charset="0"/>
              </a:rPr>
              <a:t>Bidirectional data transfer mode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6180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735360"/>
          </a:xfrm>
        </p:spPr>
        <p:txBody>
          <a:bodyPr/>
          <a:lstStyle/>
          <a:p>
            <a:pPr algn="ctr"/>
            <a:r>
              <a:rPr lang="en-US" b="1" dirty="0" smtClean="0">
                <a:latin typeface="Times New Roman" pitchFamily="18" charset="0"/>
                <a:cs typeface="Times New Roman" pitchFamily="18" charset="0"/>
              </a:rPr>
              <a:t>BSR MODE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23528" y="1196752"/>
            <a:ext cx="4464496" cy="5373216"/>
          </a:xfrm>
        </p:spPr>
        <p:txBody>
          <a:bodyPr>
            <a:noAutofit/>
          </a:bodyPr>
          <a:lstStyle/>
          <a:p>
            <a:pPr algn="just"/>
            <a:r>
              <a:rPr lang="en-US" sz="2000" dirty="0">
                <a:latin typeface="Times New Roman" pitchFamily="18" charset="0"/>
                <a:cs typeface="Times New Roman" pitchFamily="18" charset="0"/>
              </a:rPr>
              <a:t>To know in which mode the interface is working we need to know the value of Control word.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Control </a:t>
            </a:r>
            <a:r>
              <a:rPr lang="en-US" sz="2000" dirty="0">
                <a:latin typeface="Times New Roman" pitchFamily="18" charset="0"/>
                <a:cs typeface="Times New Roman" pitchFamily="18" charset="0"/>
              </a:rPr>
              <a:t>word is a part of control register in 8255 which specify an I/O function for each port. </a:t>
            </a: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mode is used to set or reset the bits of the Port-C only</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For BSR mode always D7 will be 0</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The (D3, D2, D1) will be 000 to 111</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 In this mode it affects only one bit of Port C at a time.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user set the bit, it remains set until user unset it.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user needs to load the bit pattern in control register to change the bit.</a:t>
            </a:r>
            <a:endParaRPr lang="en-US" sz="20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603540"/>
            <a:ext cx="4104456"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01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44"/>
          </a:xfrm>
        </p:spPr>
        <p:txBody>
          <a:bodyPr>
            <a:normAutofit fontScale="90000"/>
          </a:bodyPr>
          <a:lstStyle/>
          <a:p>
            <a:pPr algn="ctr"/>
            <a:r>
              <a:rPr lang="en-US" b="1" dirty="0" smtClean="0">
                <a:latin typeface="Times New Roman" pitchFamily="18" charset="0"/>
                <a:cs typeface="Times New Roman" pitchFamily="18" charset="0"/>
              </a:rPr>
              <a:t>I/O Mode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51519" y="1268760"/>
            <a:ext cx="4392488" cy="5328592"/>
          </a:xfrm>
        </p:spPr>
        <p:txBody>
          <a:bodyPr>
            <a:noAutofit/>
          </a:bodyPr>
          <a:lstStyle/>
          <a:p>
            <a:pPr marL="0" indent="0">
              <a:buNone/>
            </a:pPr>
            <a:r>
              <a:rPr lang="en-IN" sz="2000" b="1" dirty="0" smtClean="0">
                <a:solidFill>
                  <a:srgbClr val="FF0000"/>
                </a:solidFill>
                <a:latin typeface="Times New Roman" pitchFamily="18" charset="0"/>
                <a:cs typeface="Times New Roman" pitchFamily="18" charset="0"/>
              </a:rPr>
              <a:t>Mode </a:t>
            </a:r>
            <a:r>
              <a:rPr lang="en-IN" sz="2000" b="1" dirty="0">
                <a:solidFill>
                  <a:srgbClr val="FF0000"/>
                </a:solidFill>
                <a:latin typeface="Times New Roman" pitchFamily="18" charset="0"/>
                <a:cs typeface="Times New Roman" pitchFamily="18" charset="0"/>
              </a:rPr>
              <a:t>0 : Basic </a:t>
            </a:r>
            <a:r>
              <a:rPr lang="en-IN" sz="2000" b="1" dirty="0" smtClean="0">
                <a:solidFill>
                  <a:srgbClr val="FF0000"/>
                </a:solidFill>
                <a:latin typeface="Times New Roman" pitchFamily="18" charset="0"/>
                <a:cs typeface="Times New Roman" pitchFamily="18" charset="0"/>
              </a:rPr>
              <a:t>Input/output</a:t>
            </a:r>
          </a:p>
          <a:p>
            <a:pPr algn="just"/>
            <a:r>
              <a:rPr lang="en-US" sz="2000" dirty="0">
                <a:latin typeface="Times New Roman" pitchFamily="18" charset="0"/>
                <a:cs typeface="Times New Roman" pitchFamily="18" charset="0"/>
              </a:rPr>
              <a:t>provides simple input and output operations for each of the three </a:t>
            </a:r>
            <a:r>
              <a:rPr lang="en-US" sz="2000" dirty="0" smtClean="0">
                <a:latin typeface="Times New Roman" pitchFamily="18" charset="0"/>
                <a:cs typeface="Times New Roman" pitchFamily="18" charset="0"/>
              </a:rPr>
              <a:t>ports.</a:t>
            </a:r>
          </a:p>
          <a:p>
            <a:pPr marL="0" indent="0"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There are two 8-bitports </a:t>
            </a:r>
            <a:r>
              <a:rPr lang="en-US" sz="2000" dirty="0">
                <a:latin typeface="Times New Roman" pitchFamily="18" charset="0"/>
                <a:cs typeface="Times New Roman" pitchFamily="18" charset="0"/>
              </a:rPr>
              <a:t>(A and B) and two 4-bit ports [C (lower)] and [C (upper</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Any </a:t>
            </a:r>
            <a:r>
              <a:rPr lang="en-US" sz="2000" dirty="0">
                <a:latin typeface="Times New Roman" pitchFamily="18" charset="0"/>
                <a:cs typeface="Times New Roman" pitchFamily="18" charset="0"/>
              </a:rPr>
              <a:t>port can be an input port or an output </a:t>
            </a:r>
            <a:r>
              <a:rPr lang="en-US" sz="2000" dirty="0" smtClean="0">
                <a:latin typeface="Times New Roman" pitchFamily="18" charset="0"/>
                <a:cs typeface="Times New Roman" pitchFamily="18" charset="0"/>
              </a:rPr>
              <a:t>port.</a:t>
            </a:r>
          </a:p>
          <a:p>
            <a:pPr marL="0" indent="0" algn="just">
              <a:buNone/>
            </a:pPr>
            <a:r>
              <a:rPr lang="en-US" sz="2000" dirty="0" smtClean="0">
                <a:latin typeface="Times New Roman" pitchFamily="18" charset="0"/>
                <a:cs typeface="Times New Roman" pitchFamily="18" charset="0"/>
              </a:rPr>
              <a:t>Features:</a:t>
            </a:r>
          </a:p>
          <a:p>
            <a:pPr algn="just"/>
            <a:r>
              <a:rPr lang="en-US" sz="2000" dirty="0">
                <a:latin typeface="Times New Roman" pitchFamily="18" charset="0"/>
                <a:cs typeface="Times New Roman" pitchFamily="18" charset="0"/>
              </a:rPr>
              <a:t>Outputs are </a:t>
            </a:r>
            <a:r>
              <a:rPr lang="en-US" sz="2000" dirty="0" smtClean="0">
                <a:latin typeface="Times New Roman" pitchFamily="18" charset="0"/>
                <a:cs typeface="Times New Roman" pitchFamily="18" charset="0"/>
              </a:rPr>
              <a:t>latched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Inputs are not latched</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Ports do not have handshake or interrupt </a:t>
            </a:r>
            <a:r>
              <a:rPr lang="en-US" sz="2000" dirty="0" smtClean="0">
                <a:latin typeface="Times New Roman" pitchFamily="18" charset="0"/>
                <a:cs typeface="Times New Roman" pitchFamily="18" charset="0"/>
              </a:rPr>
              <a:t>capability</a:t>
            </a:r>
            <a:endParaRPr lang="en-US"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75"/>
          <a:stretch/>
        </p:blipFill>
        <p:spPr bwMode="auto">
          <a:xfrm>
            <a:off x="4644007" y="1628800"/>
            <a:ext cx="4499993"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5864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9336"/>
          </a:xfrm>
        </p:spPr>
        <p:txBody>
          <a:bodyPr>
            <a:normAutofit fontScale="90000"/>
          </a:bodyPr>
          <a:lstStyle/>
          <a:p>
            <a:r>
              <a:rPr lang="en-IN" b="1" dirty="0" smtClean="0">
                <a:solidFill>
                  <a:srgbClr val="FF0000"/>
                </a:solidFill>
                <a:latin typeface="Times New Roman" pitchFamily="18" charset="0"/>
                <a:cs typeface="Times New Roman" pitchFamily="18" charset="0"/>
              </a:rPr>
              <a:t/>
            </a:r>
            <a:br>
              <a:rPr lang="en-IN" b="1" dirty="0" smtClean="0">
                <a:solidFill>
                  <a:srgbClr val="FF0000"/>
                </a:solidFill>
                <a:latin typeface="Times New Roman" pitchFamily="18" charset="0"/>
                <a:cs typeface="Times New Roman" pitchFamily="18" charset="0"/>
              </a:rPr>
            </a:br>
            <a:r>
              <a:rPr lang="en-IN" b="1" dirty="0" smtClean="0">
                <a:solidFill>
                  <a:srgbClr val="FF0000"/>
                </a:solidFill>
                <a:latin typeface="Times New Roman" pitchFamily="18" charset="0"/>
                <a:cs typeface="Times New Roman" pitchFamily="18" charset="0"/>
              </a:rPr>
              <a:t>Mode </a:t>
            </a:r>
            <a:r>
              <a:rPr lang="en-IN" b="1" dirty="0">
                <a:solidFill>
                  <a:srgbClr val="FF0000"/>
                </a:solidFill>
                <a:latin typeface="Times New Roman" pitchFamily="18" charset="0"/>
                <a:cs typeface="Times New Roman" pitchFamily="18" charset="0"/>
              </a:rPr>
              <a:t>1: </a:t>
            </a:r>
            <a:r>
              <a:rPr lang="en-IN" b="1" dirty="0" err="1">
                <a:solidFill>
                  <a:srgbClr val="FF0000"/>
                </a:solidFill>
                <a:latin typeface="Times New Roman" pitchFamily="18" charset="0"/>
                <a:cs typeface="Times New Roman" pitchFamily="18" charset="0"/>
              </a:rPr>
              <a:t>Strobed</a:t>
            </a:r>
            <a:r>
              <a:rPr lang="en-IN" b="1" dirty="0">
                <a:solidFill>
                  <a:srgbClr val="FF0000"/>
                </a:solidFill>
                <a:latin typeface="Times New Roman" pitchFamily="18" charset="0"/>
                <a:cs typeface="Times New Roman" pitchFamily="18" charset="0"/>
              </a:rPr>
              <a:t> </a:t>
            </a:r>
            <a:r>
              <a:rPr lang="en-IN" b="1" dirty="0" err="1">
                <a:solidFill>
                  <a:srgbClr val="FF0000"/>
                </a:solidFill>
                <a:latin typeface="Times New Roman" pitchFamily="18" charset="0"/>
                <a:cs typeface="Times New Roman" pitchFamily="18" charset="0"/>
              </a:rPr>
              <a:t>Input/Output</a:t>
            </a:r>
            <a:r>
              <a:rPr lang="en-IN" b="1" dirty="0">
                <a:solidFill>
                  <a:srgbClr val="FF0000"/>
                </a:solidFill>
                <a:latin typeface="Times New Roman" pitchFamily="18" charset="0"/>
                <a:cs typeface="Times New Roman" pitchFamily="18" charset="0"/>
              </a:rPr>
              <a:t/>
            </a:r>
            <a:br>
              <a:rPr lang="en-IN" b="1" dirty="0">
                <a:solidFill>
                  <a:srgbClr val="FF0000"/>
                </a:solidFill>
                <a:latin typeface="Times New Roman" pitchFamily="18" charset="0"/>
                <a:cs typeface="Times New Roman" pitchFamily="18" charset="0"/>
              </a:rPr>
            </a:br>
            <a:endParaRPr lang="en-IN" b="1" dirty="0">
              <a:solidFill>
                <a:srgbClr val="C00000"/>
              </a:solidFill>
            </a:endParaRPr>
          </a:p>
        </p:txBody>
      </p:sp>
      <p:sp>
        <p:nvSpPr>
          <p:cNvPr id="3" name="Content Placeholder 2"/>
          <p:cNvSpPr>
            <a:spLocks noGrp="1"/>
          </p:cNvSpPr>
          <p:nvPr>
            <p:ph idx="1"/>
          </p:nvPr>
        </p:nvSpPr>
        <p:spPr>
          <a:xfrm>
            <a:off x="395536" y="1196752"/>
            <a:ext cx="8229600" cy="4876800"/>
          </a:xfrm>
        </p:spPr>
        <p:txBody>
          <a:bodyPr>
            <a:normAutofit/>
          </a:bodyPr>
          <a:lstStyle/>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provides means for transferring I/O data to or from a specified port in </a:t>
            </a:r>
            <a:r>
              <a:rPr lang="en-US" dirty="0" smtClean="0">
                <a:latin typeface="Times New Roman" pitchFamily="18" charset="0"/>
                <a:cs typeface="Times New Roman" pitchFamily="18" charset="0"/>
              </a:rPr>
              <a:t>conjunction with strobes </a:t>
            </a:r>
            <a:r>
              <a:rPr lang="en-US" dirty="0">
                <a:latin typeface="Times New Roman" pitchFamily="18" charset="0"/>
                <a:cs typeface="Times New Roman" pitchFamily="18" charset="0"/>
              </a:rPr>
              <a:t>or hand-shaking signals.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Port </a:t>
            </a:r>
            <a:r>
              <a:rPr lang="en-US" dirty="0">
                <a:latin typeface="Times New Roman" pitchFamily="18" charset="0"/>
                <a:cs typeface="Times New Roman" pitchFamily="18" charset="0"/>
              </a:rPr>
              <a:t>A and port B use the lines on port </a:t>
            </a:r>
            <a:r>
              <a:rPr lang="en-US" dirty="0" smtClean="0">
                <a:latin typeface="Times New Roman" pitchFamily="18" charset="0"/>
                <a:cs typeface="Times New Roman" pitchFamily="18" charset="0"/>
              </a:rPr>
              <a:t>C </a:t>
            </a:r>
            <a:r>
              <a:rPr lang="en-US" dirty="0">
                <a:latin typeface="Times New Roman" pitchFamily="18" charset="0"/>
                <a:cs typeface="Times New Roman" pitchFamily="18" charset="0"/>
              </a:rPr>
              <a:t>for handshaking </a:t>
            </a:r>
            <a:r>
              <a:rPr lang="en-US" dirty="0" smtClean="0">
                <a:latin typeface="Times New Roman" pitchFamily="18" charset="0"/>
                <a:cs typeface="Times New Roman" pitchFamily="18" charset="0"/>
              </a:rPr>
              <a:t>signals</a:t>
            </a:r>
            <a:r>
              <a:rPr lang="en-US" dirty="0" smtClean="0"/>
              <a:t>.</a:t>
            </a:r>
          </a:p>
          <a:p>
            <a:pPr marL="0" indent="0" algn="just">
              <a:buNone/>
            </a:pPr>
            <a:r>
              <a:rPr lang="en-US" dirty="0" smtClean="0">
                <a:latin typeface="Times New Roman" pitchFamily="18" charset="0"/>
                <a:ea typeface="Tahoma" pitchFamily="34" charset="0"/>
                <a:cs typeface="Times New Roman" pitchFamily="18" charset="0"/>
              </a:rPr>
              <a:t>Features,</a:t>
            </a:r>
          </a:p>
          <a:p>
            <a:pPr algn="just">
              <a:buFont typeface="Wingdings" pitchFamily="2" charset="2"/>
              <a:buChar char="q"/>
            </a:pPr>
            <a:r>
              <a:rPr lang="en-US" dirty="0" smtClean="0">
                <a:latin typeface="Times New Roman" pitchFamily="18" charset="0"/>
                <a:ea typeface="Tahoma" pitchFamily="34" charset="0"/>
                <a:cs typeface="Times New Roman" pitchFamily="18" charset="0"/>
              </a:rPr>
              <a:t>Two ports A and B function as 8 bit I/O ports.</a:t>
            </a:r>
            <a:endParaRPr lang="en-US" dirty="0">
              <a:latin typeface="Times New Roman" pitchFamily="18" charset="0"/>
              <a:ea typeface="Tahoma" pitchFamily="34" charset="0"/>
              <a:cs typeface="Times New Roman" pitchFamily="18" charset="0"/>
            </a:endParaRPr>
          </a:p>
          <a:p>
            <a:pPr algn="just">
              <a:buFont typeface="Wingdings" pitchFamily="2" charset="2"/>
              <a:buChar char="q"/>
            </a:pPr>
            <a:r>
              <a:rPr lang="en-US" dirty="0" smtClean="0">
                <a:latin typeface="Times New Roman" pitchFamily="18" charset="0"/>
                <a:ea typeface="Tahoma" pitchFamily="34" charset="0"/>
                <a:cs typeface="Times New Roman" pitchFamily="18" charset="0"/>
              </a:rPr>
              <a:t>Each port uses three lines from port C as handshake signals and remaining signals used for I/O functions</a:t>
            </a:r>
          </a:p>
          <a:p>
            <a:pPr algn="just">
              <a:buFont typeface="Wingdings" pitchFamily="2" charset="2"/>
              <a:buChar char="q"/>
            </a:pPr>
            <a:r>
              <a:rPr lang="en-US" dirty="0" smtClean="0">
                <a:latin typeface="Times New Roman" pitchFamily="18" charset="0"/>
                <a:ea typeface="Tahoma" pitchFamily="34" charset="0"/>
                <a:cs typeface="Times New Roman" pitchFamily="18" charset="0"/>
              </a:rPr>
              <a:t>Input and output data are latched</a:t>
            </a:r>
          </a:p>
          <a:p>
            <a:pPr algn="just">
              <a:buFont typeface="Wingdings" pitchFamily="2" charset="2"/>
              <a:buChar char="q"/>
            </a:pPr>
            <a:r>
              <a:rPr lang="en-US" dirty="0" smtClean="0">
                <a:latin typeface="Times New Roman" pitchFamily="18" charset="0"/>
                <a:ea typeface="Tahoma" pitchFamily="34" charset="0"/>
                <a:cs typeface="Times New Roman" pitchFamily="18" charset="0"/>
              </a:rPr>
              <a:t>Interrupt logic is supported</a:t>
            </a:r>
          </a:p>
        </p:txBody>
      </p:sp>
    </p:spTree>
    <p:extLst>
      <p:ext uri="{BB962C8B-B14F-4D97-AF65-F5344CB8AC3E}">
        <p14:creationId xmlns:p14="http://schemas.microsoft.com/office/powerpoint/2010/main" val="324923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EX: Mode 1</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When CPU wants to send data to slow peripheral device like printer, it will send handshaking signal to printer to tell whether it is ready or not to transfer the data.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When </a:t>
            </a:r>
            <a:r>
              <a:rPr lang="en-US" sz="2200" dirty="0">
                <a:latin typeface="Times New Roman" pitchFamily="18" charset="0"/>
                <a:cs typeface="Times New Roman" pitchFamily="18" charset="0"/>
              </a:rPr>
              <a:t>printer will be </a:t>
            </a:r>
            <a:r>
              <a:rPr lang="en-US" sz="2200" dirty="0" smtClean="0">
                <a:latin typeface="Times New Roman" pitchFamily="18" charset="0"/>
                <a:cs typeface="Times New Roman" pitchFamily="18" charset="0"/>
              </a:rPr>
              <a:t>ready, </a:t>
            </a:r>
            <a:r>
              <a:rPr lang="en-US" sz="2200" dirty="0">
                <a:latin typeface="Times New Roman" pitchFamily="18" charset="0"/>
                <a:cs typeface="Times New Roman" pitchFamily="18" charset="0"/>
              </a:rPr>
              <a:t>it will send one acknowledgement to CPU then there will be transfer of data through data bus.</a:t>
            </a:r>
            <a:endParaRPr lang="en-IN" sz="22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73016"/>
            <a:ext cx="8568952" cy="300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350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EA904F-336F-46FE-9F77-4733123BD58F}"/>
              </a:ext>
            </a:extLst>
          </p:cNvPr>
          <p:cNvSpPr>
            <a:spLocks noGrp="1"/>
          </p:cNvSpPr>
          <p:nvPr>
            <p:ph type="title"/>
          </p:nvPr>
        </p:nvSpPr>
        <p:spPr>
          <a:xfrm>
            <a:off x="323528" y="620688"/>
            <a:ext cx="6673174" cy="980661"/>
          </a:xfrm>
        </p:spPr>
        <p:txBody>
          <a:bodyPr>
            <a:normAutofit/>
          </a:bodyPr>
          <a:lstStyle/>
          <a:p>
            <a:pPr algn="ctr"/>
            <a:r>
              <a:rPr lang="en-US" sz="3200" b="1" dirty="0" smtClean="0">
                <a:latin typeface="Times New Roman" pitchFamily="18" charset="0"/>
                <a:cs typeface="Times New Roman" pitchFamily="18" charset="0"/>
              </a:rPr>
              <a:t>PERIPHERAL INTERFACING</a:t>
            </a:r>
            <a:endParaRPr lang="en-US"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3CA08BB-97F4-4DE4-99B3-DAE09793CFCF}"/>
              </a:ext>
            </a:extLst>
          </p:cNvPr>
          <p:cNvSpPr>
            <a:spLocks noGrp="1"/>
          </p:cNvSpPr>
          <p:nvPr>
            <p:ph idx="1"/>
          </p:nvPr>
        </p:nvSpPr>
        <p:spPr>
          <a:xfrm>
            <a:off x="251520" y="1628800"/>
            <a:ext cx="8748464" cy="4824536"/>
          </a:xfrm>
        </p:spPr>
        <p:txBody>
          <a:bodyPr>
            <a:noAutofit/>
          </a:bodyPr>
          <a:lstStyle/>
          <a:p>
            <a:pPr algn="just"/>
            <a:r>
              <a:rPr lang="en-US" sz="2000" dirty="0">
                <a:latin typeface="Times New Roman" pitchFamily="18" charset="0"/>
                <a:cs typeface="Times New Roman" pitchFamily="18" charset="0"/>
              </a:rPr>
              <a:t>Microprocessor based system design involves </a:t>
            </a:r>
            <a:r>
              <a:rPr lang="en-US" sz="2000" b="1" dirty="0">
                <a:latin typeface="Times New Roman" pitchFamily="18" charset="0"/>
                <a:cs typeface="Times New Roman" pitchFamily="18" charset="0"/>
              </a:rPr>
              <a:t>interfacing of the processor with </a:t>
            </a:r>
            <a:r>
              <a:rPr lang="en-US" sz="2000" b="1" dirty="0" smtClean="0">
                <a:latin typeface="Times New Roman" pitchFamily="18" charset="0"/>
                <a:cs typeface="Times New Roman" pitchFamily="18" charset="0"/>
              </a:rPr>
              <a:t> one </a:t>
            </a:r>
            <a:r>
              <a:rPr lang="en-US" sz="2000" b="1" dirty="0">
                <a:latin typeface="Times New Roman" pitchFamily="18" charset="0"/>
                <a:cs typeface="Times New Roman" pitchFamily="18" charset="0"/>
              </a:rPr>
              <a:t>or more peripheral devices</a:t>
            </a:r>
            <a:r>
              <a:rPr lang="en-US" sz="2000" dirty="0">
                <a:latin typeface="Times New Roman" pitchFamily="18" charset="0"/>
                <a:cs typeface="Times New Roman" pitchFamily="18" charset="0"/>
              </a:rPr>
              <a:t> for the purpose of communication with various input and </a:t>
            </a:r>
            <a:r>
              <a:rPr lang="en-US" sz="2000" dirty="0" smtClean="0">
                <a:latin typeface="Times New Roman" pitchFamily="18" charset="0"/>
                <a:cs typeface="Times New Roman" pitchFamily="18" charset="0"/>
              </a:rPr>
              <a:t>output </a:t>
            </a:r>
            <a:r>
              <a:rPr lang="en-US" sz="2000" dirty="0">
                <a:latin typeface="Times New Roman" pitchFamily="18" charset="0"/>
                <a:cs typeface="Times New Roman" pitchFamily="18" charset="0"/>
              </a:rPr>
              <a:t>devices connected to it</a:t>
            </a:r>
            <a:r>
              <a:rPr lang="en-US" sz="2000" dirty="0" smtClean="0">
                <a:latin typeface="Times New Roman" pitchFamily="18" charset="0"/>
                <a:cs typeface="Times New Roman" pitchFamily="18" charset="0"/>
              </a:rPr>
              <a:t>.</a:t>
            </a:r>
          </a:p>
          <a:p>
            <a:pPr marL="0" indent="0"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During the early days of the microprocessor revolution, </a:t>
            </a:r>
            <a:r>
              <a:rPr lang="en-US" sz="2000" dirty="0" smtClean="0">
                <a:latin typeface="Times New Roman" pitchFamily="18" charset="0"/>
                <a:cs typeface="Times New Roman" pitchFamily="18" charset="0"/>
              </a:rPr>
              <a:t>these </a:t>
            </a:r>
            <a:r>
              <a:rPr lang="en-US" sz="2000" dirty="0">
                <a:latin typeface="Times New Roman" pitchFamily="18" charset="0"/>
                <a:cs typeface="Times New Roman" pitchFamily="18" charset="0"/>
              </a:rPr>
              <a:t>techniques required complex hardware consisting of </a:t>
            </a:r>
            <a:r>
              <a:rPr lang="en-US" sz="2000" b="1" dirty="0">
                <a:solidFill>
                  <a:srgbClr val="FF0000"/>
                </a:solidFill>
                <a:latin typeface="Times New Roman" pitchFamily="18" charset="0"/>
                <a:cs typeface="Times New Roman" pitchFamily="18" charset="0"/>
              </a:rPr>
              <a:t>Medium scale integration </a:t>
            </a:r>
            <a:r>
              <a:rPr lang="en-US" sz="2000" b="1" dirty="0" smtClean="0">
                <a:solidFill>
                  <a:srgbClr val="FF0000"/>
                </a:solidFill>
                <a:latin typeface="Times New Roman" pitchFamily="18" charset="0"/>
                <a:cs typeface="Times New Roman" pitchFamily="18" charset="0"/>
              </a:rPr>
              <a:t>devices </a:t>
            </a:r>
            <a:r>
              <a:rPr lang="en-US" sz="2000" dirty="0" smtClean="0">
                <a:latin typeface="Times New Roman" pitchFamily="18" charset="0"/>
                <a:cs typeface="Times New Roman" pitchFamily="18" charset="0"/>
              </a:rPr>
              <a:t>makes </a:t>
            </a:r>
            <a:r>
              <a:rPr lang="en-US" sz="2000" dirty="0">
                <a:latin typeface="Times New Roman" pitchFamily="18" charset="0"/>
                <a:cs typeface="Times New Roman" pitchFamily="18" charset="0"/>
              </a:rPr>
              <a:t>the design highly complex and time consuming. </a:t>
            </a: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r>
              <a:rPr lang="en-US" sz="2000" b="1" dirty="0" smtClean="0">
                <a:solidFill>
                  <a:srgbClr val="002060"/>
                </a:solidFill>
                <a:latin typeface="Times New Roman" pitchFamily="18" charset="0"/>
                <a:cs typeface="Times New Roman" pitchFamily="18" charset="0"/>
              </a:rPr>
              <a:t>INTEL</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have developed a large number of </a:t>
            </a:r>
            <a:r>
              <a:rPr lang="en-US" sz="2000" b="1" dirty="0">
                <a:solidFill>
                  <a:srgbClr val="002060"/>
                </a:solidFill>
                <a:latin typeface="Times New Roman" pitchFamily="18" charset="0"/>
                <a:cs typeface="Times New Roman" pitchFamily="18" charset="0"/>
              </a:rPr>
              <a:t>general and special purpose peripheral </a:t>
            </a:r>
            <a:r>
              <a:rPr lang="en-US" sz="2000" b="1" dirty="0" smtClean="0">
                <a:solidFill>
                  <a:srgbClr val="002060"/>
                </a:solidFill>
                <a:latin typeface="Times New Roman" pitchFamily="18" charset="0"/>
                <a:cs typeface="Times New Roman" pitchFamily="18" charset="0"/>
              </a:rPr>
              <a:t>devices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most of them being single chip circuits. They are also </a:t>
            </a:r>
            <a:r>
              <a:rPr lang="en-US" sz="2000" b="1" dirty="0">
                <a:solidFill>
                  <a:srgbClr val="FF0000"/>
                </a:solidFill>
                <a:latin typeface="Times New Roman" pitchFamily="18" charset="0"/>
                <a:cs typeface="Times New Roman" pitchFamily="18" charset="0"/>
              </a:rPr>
              <a:t>programmable devices. </a:t>
            </a:r>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a:solidFill>
                <a:srgbClr val="002060"/>
              </a:solidFill>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Hence these </a:t>
            </a:r>
            <a:r>
              <a:rPr lang="en-US" sz="2000" b="1" dirty="0">
                <a:solidFill>
                  <a:srgbClr val="00B050"/>
                </a:solidFill>
                <a:latin typeface="Times New Roman" pitchFamily="18" charset="0"/>
                <a:cs typeface="Times New Roman" pitchFamily="18" charset="0"/>
              </a:rPr>
              <a:t>peripheral devices </a:t>
            </a:r>
            <a:r>
              <a:rPr lang="en-US" sz="2000" dirty="0">
                <a:latin typeface="Times New Roman" pitchFamily="18" charset="0"/>
                <a:cs typeface="Times New Roman" pitchFamily="18" charset="0"/>
              </a:rPr>
              <a:t>are found to be of tremendous use to a system designer.</a:t>
            </a:r>
          </a:p>
        </p:txBody>
      </p:sp>
    </p:spTree>
    <p:extLst>
      <p:ext uri="{BB962C8B-B14F-4D97-AF65-F5344CB8AC3E}">
        <p14:creationId xmlns:p14="http://schemas.microsoft.com/office/powerpoint/2010/main" val="1009271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latin typeface="Times New Roman" pitchFamily="18" charset="0"/>
                <a:cs typeface="Times New Roman" pitchFamily="18" charset="0"/>
              </a:rPr>
              <a:t>Mode 2 : Strobed Bidirectional Bus</a:t>
            </a:r>
            <a:br>
              <a:rPr lang="en-IN" b="1" dirty="0">
                <a:solidFill>
                  <a:srgbClr val="FF0000"/>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mode only port A works, and port B can work either in mode 0 or mode 1</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Port A is used as bi-directional port with simultaneous input and output capability.</a:t>
            </a:r>
          </a:p>
          <a:p>
            <a:pPr marL="0" indent="0" algn="just">
              <a:buNone/>
            </a:pPr>
            <a:endParaRPr lang="en-US" dirty="0" smtClean="0">
              <a:latin typeface="Times New Roman" pitchFamily="18" charset="0"/>
              <a:cs typeface="Times New Roman" pitchFamily="18" charset="0"/>
            </a:endParaRPr>
          </a:p>
          <a:p>
            <a:pPr algn="just"/>
            <a:r>
              <a:rPr lang="en-US" dirty="0">
                <a:latin typeface="Times New Roman" panose="02020603050405020304" pitchFamily="18" charset="0"/>
                <a:cs typeface="Times New Roman" panose="02020603050405020304" pitchFamily="18" charset="0"/>
              </a:rPr>
              <a:t>6 bits of </a:t>
            </a:r>
            <a:r>
              <a:rPr lang="en-US" dirty="0" smtClean="0">
                <a:latin typeface="Times New Roman" pitchFamily="18" charset="0"/>
                <a:cs typeface="Times New Roman" pitchFamily="18" charset="0"/>
              </a:rPr>
              <a:t>Port </a:t>
            </a:r>
            <a:r>
              <a:rPr lang="en-US" dirty="0">
                <a:latin typeface="Times New Roman" pitchFamily="18" charset="0"/>
                <a:cs typeface="Times New Roman" pitchFamily="18" charset="0"/>
              </a:rPr>
              <a:t>C are used as handshake signals</a:t>
            </a:r>
            <a:r>
              <a:rPr lang="en-US" dirty="0" smtClean="0">
                <a:latin typeface="Times New Roman" pitchFamily="18" charset="0"/>
                <a:cs typeface="Times New Roman" pitchFamily="18" charset="0"/>
              </a:rPr>
              <a:t>.</a:t>
            </a:r>
          </a:p>
          <a:p>
            <a:pPr marL="0" indent="0" algn="just">
              <a:buNone/>
            </a:pP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also has interrupt handling capacity.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371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smtClean="0">
                <a:latin typeface="Times New Roman" pitchFamily="18" charset="0"/>
                <a:cs typeface="Times New Roman" pitchFamily="18" charset="0"/>
              </a:rPr>
              <a:t>Steps required to </a:t>
            </a:r>
            <a:r>
              <a:rPr lang="en-US" sz="2600" b="1" dirty="0" smtClean="0">
                <a:latin typeface="Times New Roman" pitchFamily="18" charset="0"/>
                <a:cs typeface="Times New Roman" pitchFamily="18" charset="0"/>
              </a:rPr>
              <a:t>communicate </a:t>
            </a:r>
            <a:r>
              <a:rPr lang="en-US" sz="2600" b="1" dirty="0">
                <a:latin typeface="Times New Roman" pitchFamily="18" charset="0"/>
                <a:cs typeface="Times New Roman" pitchFamily="18" charset="0"/>
              </a:rPr>
              <a:t>with peripherals through 8255 </a:t>
            </a:r>
            <a:endParaRPr lang="en-IN" sz="2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Determine the addresses of Port A, B, C and Control register according to Chip Select Logic and the Address lines A0 and A1</a:t>
            </a:r>
            <a:r>
              <a:rPr lang="en-US" dirty="0" smtClean="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Write a control word in control register</a:t>
            </a:r>
            <a:r>
              <a:rPr lang="en-US" dirty="0" smtClean="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Write I/O </a:t>
            </a:r>
            <a:r>
              <a:rPr lang="en-US" dirty="0" smtClean="0">
                <a:latin typeface="Times New Roman" pitchFamily="18" charset="0"/>
                <a:cs typeface="Times New Roman" pitchFamily="18" charset="0"/>
              </a:rPr>
              <a:t>instructions </a:t>
            </a:r>
            <a:r>
              <a:rPr lang="en-US" dirty="0">
                <a:latin typeface="Times New Roman" pitchFamily="18" charset="0"/>
                <a:cs typeface="Times New Roman" pitchFamily="18" charset="0"/>
              </a:rPr>
              <a:t>to communicate with peripherals through port A, B, C</a:t>
            </a:r>
            <a:r>
              <a:rPr lang="en-US" dirty="0"/>
              <a:t>.</a:t>
            </a:r>
            <a:endParaRPr lang="en-IN" dirty="0"/>
          </a:p>
        </p:txBody>
      </p:sp>
    </p:spTree>
    <p:extLst>
      <p:ext uri="{BB962C8B-B14F-4D97-AF65-F5344CB8AC3E}">
        <p14:creationId xmlns:p14="http://schemas.microsoft.com/office/powerpoint/2010/main" val="747670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429000"/>
            <a:ext cx="8229600" cy="990600"/>
          </a:xfrm>
        </p:spPr>
        <p:txBody>
          <a:bodyPr>
            <a:noAutofit/>
          </a:bodyPr>
          <a:lstStyle/>
          <a:p>
            <a:pPr algn="ctr"/>
            <a:r>
              <a:rPr lang="en-US" sz="6000" b="1" dirty="0" smtClean="0">
                <a:latin typeface="Berlin Sans FB Demi" pitchFamily="34" charset="0"/>
              </a:rPr>
              <a:t>THANK YOU</a:t>
            </a:r>
            <a:endParaRPr lang="en-IN" sz="6000" b="1" dirty="0">
              <a:latin typeface="Berlin Sans FB Demi" pitchFamily="34" charset="0"/>
            </a:endParaRPr>
          </a:p>
        </p:txBody>
      </p:sp>
    </p:spTree>
    <p:extLst>
      <p:ext uri="{BB962C8B-B14F-4D97-AF65-F5344CB8AC3E}">
        <p14:creationId xmlns:p14="http://schemas.microsoft.com/office/powerpoint/2010/main" val="2055242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TYPES OF PERIPHERALS DEVICES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564904"/>
            <a:ext cx="8229600" cy="1872208"/>
          </a:xfrm>
        </p:spPr>
        <p:txBody>
          <a:bodyPr/>
          <a:lstStyle/>
          <a:p>
            <a:r>
              <a:rPr lang="en-US" dirty="0">
                <a:latin typeface="Times New Roman" pitchFamily="18" charset="0"/>
                <a:cs typeface="Times New Roman" pitchFamily="18" charset="0"/>
              </a:rPr>
              <a:t>General purpose peripherals </a:t>
            </a:r>
            <a:r>
              <a:rPr lang="en-US" dirty="0" smtClean="0">
                <a:latin typeface="Times New Roman" pitchFamily="18" charset="0"/>
                <a:cs typeface="Times New Roman" pitchFamily="18" charset="0"/>
              </a:rPr>
              <a:t>and</a:t>
            </a:r>
          </a:p>
          <a:p>
            <a:pPr marL="0" indent="0">
              <a:buNone/>
            </a:pP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Special </a:t>
            </a:r>
            <a:r>
              <a:rPr lang="en-US" dirty="0">
                <a:latin typeface="Times New Roman" pitchFamily="18" charset="0"/>
                <a:cs typeface="Times New Roman" pitchFamily="18" charset="0"/>
              </a:rPr>
              <a:t>purpose peripherals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24867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purpose peripherals </a:t>
            </a:r>
            <a:r>
              <a:rPr lang="en-IN" dirty="0" smtClean="0"/>
              <a:t>devices</a:t>
            </a:r>
            <a:endParaRPr lang="en-IN"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Perform a task but may be </a:t>
            </a:r>
            <a:r>
              <a:rPr lang="en-US" dirty="0">
                <a:latin typeface="Times New Roman" pitchFamily="18" charset="0"/>
                <a:cs typeface="Times New Roman" pitchFamily="18" charset="0"/>
              </a:rPr>
              <a:t>used for </a:t>
            </a:r>
            <a:r>
              <a:rPr lang="en-US" dirty="0" smtClean="0">
                <a:latin typeface="Times New Roman" pitchFamily="18" charset="0"/>
                <a:cs typeface="Times New Roman" pitchFamily="18" charset="0"/>
              </a:rPr>
              <a:t>interfacing </a:t>
            </a:r>
            <a:r>
              <a:rPr lang="en-US" dirty="0">
                <a:latin typeface="Times New Roman" pitchFamily="18" charset="0"/>
                <a:cs typeface="Times New Roman" pitchFamily="18" charset="0"/>
              </a:rPr>
              <a:t>a variety of I/O devices to microprocessor</a:t>
            </a:r>
            <a:r>
              <a:rPr lang="en-US" dirty="0" smtClean="0">
                <a:latin typeface="Times New Roman" pitchFamily="18" charset="0"/>
                <a:cs typeface="Times New Roman" pitchFamily="18" charset="0"/>
              </a:rPr>
              <a:t>.</a:t>
            </a:r>
          </a:p>
          <a:p>
            <a:pPr marL="0" indent="0"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general purpose </a:t>
            </a:r>
            <a:r>
              <a:rPr lang="en-US" dirty="0" smtClean="0">
                <a:latin typeface="Times New Roman" pitchFamily="18" charset="0"/>
                <a:cs typeface="Times New Roman" pitchFamily="18" charset="0"/>
              </a:rPr>
              <a:t>devices </a:t>
            </a:r>
            <a:r>
              <a:rPr lang="en-US" dirty="0">
                <a:latin typeface="Times New Roman" pitchFamily="18" charset="0"/>
                <a:cs typeface="Times New Roman" pitchFamily="18" charset="0"/>
              </a:rPr>
              <a:t>are </a:t>
            </a:r>
            <a:r>
              <a:rPr lang="en-US" dirty="0" smtClean="0">
                <a:latin typeface="Times New Roman" pitchFamily="18" charset="0"/>
                <a:cs typeface="Times New Roman" pitchFamily="18" charset="0"/>
              </a:rPr>
              <a:t>given </a:t>
            </a:r>
            <a:r>
              <a:rPr lang="en-US" dirty="0">
                <a:latin typeface="Times New Roman" pitchFamily="18" charset="0"/>
                <a:cs typeface="Times New Roman" pitchFamily="18" charset="0"/>
              </a:rPr>
              <a:t>below</a:t>
            </a:r>
            <a:r>
              <a:rPr lang="en-US" dirty="0" smtClean="0">
                <a:latin typeface="Times New Roman" pitchFamily="18" charset="0"/>
                <a:cs typeface="Times New Roman" pitchFamily="18" charset="0"/>
              </a:rPr>
              <a:t>:</a:t>
            </a:r>
          </a:p>
          <a:p>
            <a:pPr algn="just"/>
            <a:r>
              <a:rPr lang="en-IN" b="1" dirty="0" smtClean="0">
                <a:solidFill>
                  <a:srgbClr val="CC0099"/>
                </a:solidFill>
                <a:latin typeface="Times New Roman" pitchFamily="18" charset="0"/>
                <a:cs typeface="Times New Roman" pitchFamily="18" charset="0"/>
              </a:rPr>
              <a:t> Simple </a:t>
            </a:r>
            <a:r>
              <a:rPr lang="en-IN" b="1" dirty="0">
                <a:solidFill>
                  <a:srgbClr val="CC0099"/>
                </a:solidFill>
                <a:latin typeface="Times New Roman" pitchFamily="18" charset="0"/>
                <a:cs typeface="Times New Roman" pitchFamily="18" charset="0"/>
              </a:rPr>
              <a:t>I/O </a:t>
            </a:r>
            <a:r>
              <a:rPr lang="en-IN" b="1" dirty="0" smtClean="0">
                <a:solidFill>
                  <a:srgbClr val="CC0099"/>
                </a:solidFill>
                <a:latin typeface="Times New Roman" pitchFamily="18" charset="0"/>
                <a:cs typeface="Times New Roman" pitchFamily="18" charset="0"/>
              </a:rPr>
              <a:t>         --       (</a:t>
            </a:r>
            <a:r>
              <a:rPr lang="en-IN" b="1" dirty="0">
                <a:solidFill>
                  <a:srgbClr val="CC0099"/>
                </a:solidFill>
                <a:latin typeface="Times New Roman" pitchFamily="18" charset="0"/>
                <a:cs typeface="Times New Roman" pitchFamily="18" charset="0"/>
              </a:rPr>
              <a:t>Non-programmable)</a:t>
            </a:r>
          </a:p>
          <a:p>
            <a:pPr algn="just"/>
            <a:r>
              <a:rPr lang="en-IN" b="1" dirty="0" smtClean="0">
                <a:solidFill>
                  <a:srgbClr val="0070C0"/>
                </a:solidFill>
                <a:latin typeface="Times New Roman" pitchFamily="18" charset="0"/>
                <a:cs typeface="Times New Roman" pitchFamily="18" charset="0"/>
              </a:rPr>
              <a:t>Programmable </a:t>
            </a:r>
            <a:r>
              <a:rPr lang="en-IN" b="1" dirty="0">
                <a:solidFill>
                  <a:srgbClr val="0070C0"/>
                </a:solidFill>
                <a:latin typeface="Times New Roman" pitchFamily="18" charset="0"/>
                <a:cs typeface="Times New Roman" pitchFamily="18" charset="0"/>
              </a:rPr>
              <a:t>peripheral Interface (PPI) – (8255)</a:t>
            </a:r>
          </a:p>
          <a:p>
            <a:pPr algn="just"/>
            <a:r>
              <a:rPr lang="en-IN" b="1" dirty="0" smtClean="0">
                <a:solidFill>
                  <a:srgbClr val="CC0099"/>
                </a:solidFill>
                <a:latin typeface="Times New Roman" pitchFamily="18" charset="0"/>
                <a:cs typeface="Times New Roman" pitchFamily="18" charset="0"/>
              </a:rPr>
              <a:t>Programmable </a:t>
            </a:r>
            <a:r>
              <a:rPr lang="en-IN" b="1" dirty="0">
                <a:solidFill>
                  <a:srgbClr val="CC0099"/>
                </a:solidFill>
                <a:latin typeface="Times New Roman" pitchFamily="18" charset="0"/>
                <a:cs typeface="Times New Roman" pitchFamily="18" charset="0"/>
              </a:rPr>
              <a:t>Interrupt Controller – (8259)</a:t>
            </a:r>
          </a:p>
          <a:p>
            <a:pPr algn="just"/>
            <a:r>
              <a:rPr lang="en-IN" b="1" dirty="0" smtClean="0">
                <a:solidFill>
                  <a:srgbClr val="CC0099"/>
                </a:solidFill>
                <a:latin typeface="Times New Roman" pitchFamily="18" charset="0"/>
                <a:cs typeface="Times New Roman" pitchFamily="18" charset="0"/>
              </a:rPr>
              <a:t>Programmable </a:t>
            </a:r>
            <a:r>
              <a:rPr lang="en-IN" b="1" dirty="0">
                <a:solidFill>
                  <a:srgbClr val="CC0099"/>
                </a:solidFill>
                <a:latin typeface="Times New Roman" pitchFamily="18" charset="0"/>
                <a:cs typeface="Times New Roman" pitchFamily="18" charset="0"/>
              </a:rPr>
              <a:t>DMA Controller – (8237/8257)</a:t>
            </a:r>
          </a:p>
          <a:p>
            <a:pPr algn="just"/>
            <a:r>
              <a:rPr lang="en-IN" b="1" dirty="0" smtClean="0">
                <a:solidFill>
                  <a:srgbClr val="CC0099"/>
                </a:solidFill>
                <a:latin typeface="Times New Roman" pitchFamily="18" charset="0"/>
                <a:cs typeface="Times New Roman" pitchFamily="18" charset="0"/>
              </a:rPr>
              <a:t>Programmable </a:t>
            </a:r>
            <a:r>
              <a:rPr lang="en-IN" b="1" dirty="0">
                <a:solidFill>
                  <a:srgbClr val="CC0099"/>
                </a:solidFill>
                <a:latin typeface="Times New Roman" pitchFamily="18" charset="0"/>
                <a:cs typeface="Times New Roman" pitchFamily="18" charset="0"/>
              </a:rPr>
              <a:t>Communication Interface – (8251)</a:t>
            </a:r>
          </a:p>
          <a:p>
            <a:pPr algn="just"/>
            <a:r>
              <a:rPr lang="en-IN" b="1" dirty="0" smtClean="0">
                <a:solidFill>
                  <a:srgbClr val="CC0099"/>
                </a:solidFill>
                <a:latin typeface="Times New Roman" pitchFamily="18" charset="0"/>
                <a:cs typeface="Times New Roman" pitchFamily="18" charset="0"/>
              </a:rPr>
              <a:t>Programmable </a:t>
            </a:r>
            <a:r>
              <a:rPr lang="en-IN" b="1" dirty="0">
                <a:solidFill>
                  <a:srgbClr val="CC0099"/>
                </a:solidFill>
                <a:latin typeface="Times New Roman" pitchFamily="18" charset="0"/>
                <a:cs typeface="Times New Roman" pitchFamily="18" charset="0"/>
              </a:rPr>
              <a:t>Interval Timer – (8253/8254)</a:t>
            </a:r>
          </a:p>
        </p:txBody>
      </p:sp>
    </p:spTree>
    <p:extLst>
      <p:ext uri="{BB962C8B-B14F-4D97-AF65-F5344CB8AC3E}">
        <p14:creationId xmlns:p14="http://schemas.microsoft.com/office/powerpoint/2010/main" val="1560283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720080"/>
          </a:xfrm>
        </p:spPr>
        <p:txBody>
          <a:bodyPr>
            <a:normAutofit fontScale="90000"/>
          </a:bodyPr>
          <a:lstStyle/>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Special </a:t>
            </a:r>
            <a:r>
              <a:rPr lang="en-IN" dirty="0">
                <a:latin typeface="Times New Roman" pitchFamily="18" charset="0"/>
                <a:cs typeface="Times New Roman" pitchFamily="18" charset="0"/>
              </a:rPr>
              <a:t>purpose </a:t>
            </a:r>
            <a:r>
              <a:rPr lang="en-IN" dirty="0" smtClean="0">
                <a:latin typeface="Times New Roman" pitchFamily="18" charset="0"/>
                <a:cs typeface="Times New Roman" pitchFamily="18" charset="0"/>
              </a:rPr>
              <a:t>peripherals devices</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24744"/>
            <a:ext cx="8229600" cy="4876800"/>
          </a:xfrm>
        </p:spPr>
        <p:txBody>
          <a:bodyPr>
            <a:normAutofit fontScale="92500" lnSpcReduction="20000"/>
          </a:bodyPr>
          <a:lstStyle/>
          <a:p>
            <a:pPr algn="just"/>
            <a:r>
              <a:rPr lang="en-US" dirty="0">
                <a:latin typeface="Times New Roman" pitchFamily="18" charset="0"/>
                <a:cs typeface="Times New Roman" pitchFamily="18" charset="0"/>
              </a:rPr>
              <a:t>may be used for interfacing a </a:t>
            </a:r>
            <a:r>
              <a:rPr lang="en-US" dirty="0" smtClean="0">
                <a:latin typeface="Times New Roman" pitchFamily="18" charset="0"/>
                <a:cs typeface="Times New Roman" pitchFamily="18" charset="0"/>
              </a:rPr>
              <a:t>microprocessor </a:t>
            </a:r>
            <a:r>
              <a:rPr lang="en-US" dirty="0">
                <a:latin typeface="Times New Roman" pitchFamily="18" charset="0"/>
                <a:cs typeface="Times New Roman" pitchFamily="18" charset="0"/>
              </a:rPr>
              <a:t>to a </a:t>
            </a:r>
            <a:r>
              <a:rPr lang="en-US" b="1" dirty="0">
                <a:solidFill>
                  <a:srgbClr val="FF0000"/>
                </a:solidFill>
                <a:latin typeface="Times New Roman" pitchFamily="18" charset="0"/>
                <a:cs typeface="Times New Roman" pitchFamily="18" charset="0"/>
              </a:rPr>
              <a:t>specific type of I/O device. </a:t>
            </a:r>
            <a:endParaRPr lang="en-US" b="1" dirty="0" smtClean="0">
              <a:solidFill>
                <a:srgbClr val="FF0000"/>
              </a:solidFill>
              <a:latin typeface="Times New Roman" pitchFamily="18" charset="0"/>
              <a:cs typeface="Times New Roman" pitchFamily="18" charset="0"/>
            </a:endParaRPr>
          </a:p>
          <a:p>
            <a:pPr marL="0" indent="0" algn="just">
              <a:buNone/>
            </a:pPr>
            <a:endParaRPr lang="en-US" b="1" dirty="0" smtClean="0">
              <a:solidFill>
                <a:srgbClr val="FF000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peripherals are </a:t>
            </a:r>
            <a:r>
              <a:rPr lang="en-US" b="1" dirty="0">
                <a:solidFill>
                  <a:srgbClr val="0070C0"/>
                </a:solidFill>
                <a:latin typeface="Times New Roman" pitchFamily="18" charset="0"/>
                <a:cs typeface="Times New Roman" pitchFamily="18" charset="0"/>
              </a:rPr>
              <a:t>more complex and </a:t>
            </a:r>
            <a:r>
              <a:rPr lang="en-US" b="1" dirty="0" smtClean="0">
                <a:solidFill>
                  <a:srgbClr val="0070C0"/>
                </a:solidFill>
                <a:latin typeface="Times New Roman" pitchFamily="18" charset="0"/>
                <a:cs typeface="Times New Roman" pitchFamily="18" charset="0"/>
              </a:rPr>
              <a:t>more </a:t>
            </a:r>
            <a:r>
              <a:rPr lang="en-US" b="1" dirty="0">
                <a:solidFill>
                  <a:srgbClr val="0070C0"/>
                </a:solidFill>
                <a:latin typeface="Times New Roman" pitchFamily="18" charset="0"/>
                <a:cs typeface="Times New Roman" pitchFamily="18" charset="0"/>
              </a:rPr>
              <a:t>expensive </a:t>
            </a:r>
            <a:r>
              <a:rPr lang="en-US" dirty="0">
                <a:latin typeface="Times New Roman" pitchFamily="18" charset="0"/>
                <a:cs typeface="Times New Roman" pitchFamily="18" charset="0"/>
              </a:rPr>
              <a:t>than general purpose </a:t>
            </a:r>
            <a:r>
              <a:rPr lang="en-US" dirty="0" smtClean="0">
                <a:latin typeface="Times New Roman" pitchFamily="18" charset="0"/>
                <a:cs typeface="Times New Roman" pitchFamily="18" charset="0"/>
              </a:rPr>
              <a:t>peripherals.</a:t>
            </a:r>
          </a:p>
          <a:p>
            <a:pPr marL="0" indent="0" algn="just">
              <a:buNone/>
            </a:pPr>
            <a:endParaRPr lang="en-US" dirty="0" smtClean="0">
              <a:latin typeface="Times New Roman" pitchFamily="18" charset="0"/>
              <a:cs typeface="Times New Roman" pitchFamily="18" charset="0"/>
            </a:endParaRPr>
          </a:p>
          <a:p>
            <a:pPr algn="just"/>
            <a:r>
              <a:rPr lang="en-IN" dirty="0">
                <a:latin typeface="Times New Roman" pitchFamily="18" charset="0"/>
                <a:cs typeface="Times New Roman" pitchFamily="18" charset="0"/>
              </a:rPr>
              <a:t>The special </a:t>
            </a:r>
            <a:r>
              <a:rPr lang="en-IN" dirty="0" smtClean="0">
                <a:latin typeface="Times New Roman" pitchFamily="18" charset="0"/>
                <a:cs typeface="Times New Roman" pitchFamily="18" charset="0"/>
              </a:rPr>
              <a:t>function </a:t>
            </a:r>
            <a:r>
              <a:rPr lang="en-IN" dirty="0">
                <a:latin typeface="Times New Roman" pitchFamily="18" charset="0"/>
                <a:cs typeface="Times New Roman" pitchFamily="18" charset="0"/>
              </a:rPr>
              <a:t>peripherals </a:t>
            </a:r>
            <a:r>
              <a:rPr lang="en-IN" dirty="0" smtClean="0">
                <a:latin typeface="Times New Roman" pitchFamily="18" charset="0"/>
                <a:cs typeface="Times New Roman" pitchFamily="18" charset="0"/>
              </a:rPr>
              <a:t>are</a:t>
            </a:r>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Programmable </a:t>
            </a:r>
            <a:r>
              <a:rPr lang="en-IN" dirty="0">
                <a:latin typeface="Times New Roman" pitchFamily="18" charset="0"/>
                <a:cs typeface="Times New Roman" pitchFamily="18" charset="0"/>
              </a:rPr>
              <a:t>CRT Controller</a:t>
            </a:r>
          </a:p>
          <a:p>
            <a:pPr algn="just"/>
            <a:r>
              <a:rPr lang="en-IN" dirty="0" smtClean="0">
                <a:latin typeface="Times New Roman" pitchFamily="18" charset="0"/>
                <a:cs typeface="Times New Roman" pitchFamily="18" charset="0"/>
              </a:rPr>
              <a:t>Programmable </a:t>
            </a:r>
            <a:r>
              <a:rPr lang="en-IN" dirty="0">
                <a:latin typeface="Times New Roman" pitchFamily="18" charset="0"/>
                <a:cs typeface="Times New Roman" pitchFamily="18" charset="0"/>
              </a:rPr>
              <a:t>Floppy Disc Controller</a:t>
            </a:r>
          </a:p>
          <a:p>
            <a:pPr algn="just"/>
            <a:r>
              <a:rPr lang="en-IN" dirty="0" smtClean="0">
                <a:latin typeface="Times New Roman" pitchFamily="18" charset="0"/>
                <a:cs typeface="Times New Roman" pitchFamily="18" charset="0"/>
              </a:rPr>
              <a:t>Programmable </a:t>
            </a:r>
            <a:r>
              <a:rPr lang="en-IN" dirty="0">
                <a:latin typeface="Times New Roman" pitchFamily="18" charset="0"/>
                <a:cs typeface="Times New Roman" pitchFamily="18" charset="0"/>
              </a:rPr>
              <a:t>Hard Disc Controller</a:t>
            </a:r>
          </a:p>
          <a:p>
            <a:pPr algn="just"/>
            <a:r>
              <a:rPr lang="en-IN" dirty="0" smtClean="0">
                <a:latin typeface="Times New Roman" pitchFamily="18" charset="0"/>
                <a:cs typeface="Times New Roman" pitchFamily="18" charset="0"/>
              </a:rPr>
              <a:t>Programmable </a:t>
            </a:r>
            <a:r>
              <a:rPr lang="en-IN" dirty="0">
                <a:latin typeface="Times New Roman" pitchFamily="18" charset="0"/>
                <a:cs typeface="Times New Roman" pitchFamily="18" charset="0"/>
              </a:rPr>
              <a:t>Keyboard and display interface</a:t>
            </a:r>
            <a:r>
              <a:rPr lang="en-IN" dirty="0" smtClean="0">
                <a:latin typeface="Times New Roman" pitchFamily="18" charset="0"/>
                <a:cs typeface="Times New Roman" pitchFamily="18" charset="0"/>
              </a:rPr>
              <a:t>.</a:t>
            </a:r>
          </a:p>
          <a:p>
            <a:pPr marL="0" indent="0"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functioning of these devices varies depending on the type of I/O device they </a:t>
            </a:r>
            <a:r>
              <a:rPr lang="en-IN" dirty="0" smtClean="0">
                <a:latin typeface="Times New Roman" pitchFamily="18" charset="0"/>
                <a:cs typeface="Times New Roman" pitchFamily="18" charset="0"/>
              </a:rPr>
              <a:t>are controlling.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55263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Programmable peripheral Interface (PPI) – (8255)</a:t>
            </a:r>
            <a:endParaRPr lang="en-IN" sz="2800" dirty="0">
              <a:solidFill>
                <a:srgbClr val="C00000"/>
              </a:solidFill>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8255 is a widely used, programmable, parallel I/O device</a:t>
            </a:r>
            <a:r>
              <a:rPr lang="en-US" dirty="0" smtClean="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PPI has three programmable I/O ports viz., Port A, Port B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Port C each of 8 bit width</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Port C can be treated as two ports – Port C upper </a:t>
            </a:r>
            <a:r>
              <a:rPr lang="en-US" dirty="0" smtClean="0">
                <a:latin typeface="Times New Roman" pitchFamily="18" charset="0"/>
                <a:cs typeface="Times New Roman" pitchFamily="18" charset="0"/>
              </a:rPr>
              <a:t>(PC</a:t>
            </a:r>
            <a:r>
              <a:rPr lang="en-US" sz="1200" dirty="0" smtClean="0">
                <a:latin typeface="Times New Roman" pitchFamily="18" charset="0"/>
                <a:cs typeface="Times New Roman" pitchFamily="18" charset="0"/>
              </a:rPr>
              <a:t>7</a:t>
            </a:r>
            <a:r>
              <a:rPr lang="en-US" dirty="0" smtClean="0">
                <a:latin typeface="Times New Roman" pitchFamily="18" charset="0"/>
                <a:cs typeface="Times New Roman" pitchFamily="18" charset="0"/>
              </a:rPr>
              <a:t>-4</a:t>
            </a:r>
            <a:r>
              <a:rPr lang="en-US" dirty="0">
                <a:latin typeface="Times New Roman" pitchFamily="18" charset="0"/>
                <a:cs typeface="Times New Roman" pitchFamily="18" charset="0"/>
              </a:rPr>
              <a:t>) and Port lower (</a:t>
            </a:r>
            <a:r>
              <a:rPr lang="en-US" dirty="0" smtClean="0">
                <a:latin typeface="Times New Roman" pitchFamily="18" charset="0"/>
                <a:cs typeface="Times New Roman" pitchFamily="18" charset="0"/>
              </a:rPr>
              <a:t>PC</a:t>
            </a:r>
            <a:r>
              <a:rPr lang="en-US" sz="12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0) and these two can be independently </a:t>
            </a:r>
            <a:r>
              <a:rPr lang="en-US" dirty="0" smtClean="0">
                <a:latin typeface="Times New Roman" pitchFamily="18" charset="0"/>
                <a:cs typeface="Times New Roman" pitchFamily="18" charset="0"/>
              </a:rPr>
              <a:t>programmed </a:t>
            </a:r>
            <a:r>
              <a:rPr lang="en-US" dirty="0">
                <a:latin typeface="Times New Roman" pitchFamily="18" charset="0"/>
                <a:cs typeface="Times New Roman" pitchFamily="18" charset="0"/>
              </a:rPr>
              <a:t>as INPUT or </a:t>
            </a:r>
            <a:r>
              <a:rPr lang="en-US" dirty="0" smtClean="0">
                <a:latin typeface="Times New Roman" pitchFamily="18" charset="0"/>
                <a:cs typeface="Times New Roman" pitchFamily="18" charset="0"/>
              </a:rPr>
              <a:t>OUTPUT ports.</a:t>
            </a:r>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776812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35360"/>
          </a:xfrm>
        </p:spPr>
        <p:txBody>
          <a:bodyPr>
            <a:normAutofit/>
          </a:bodyPr>
          <a:lstStyle/>
          <a:p>
            <a:pPr algn="ctr"/>
            <a:r>
              <a:rPr lang="en-US" b="1" dirty="0" smtClean="0">
                <a:latin typeface="Times New Roman" pitchFamily="18" charset="0"/>
                <a:cs typeface="Times New Roman" pitchFamily="18" charset="0"/>
              </a:rPr>
              <a:t>Features of 8255</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95536" y="1844824"/>
            <a:ext cx="8424936" cy="4176464"/>
          </a:xfrm>
        </p:spPr>
        <p:txBody>
          <a:bodyPr>
            <a:normAutofit fontScale="92500" lnSpcReduction="20000"/>
          </a:bodyPr>
          <a:lstStyle/>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 general purpose programmable I/O device which is compatible with all </a:t>
            </a:r>
            <a:r>
              <a:rPr lang="en-US" dirty="0" smtClean="0">
                <a:latin typeface="Times New Roman" pitchFamily="18" charset="0"/>
                <a:cs typeface="Times New Roman" pitchFamily="18" charset="0"/>
              </a:rPr>
              <a:t>INTEL </a:t>
            </a:r>
            <a:r>
              <a:rPr lang="en-US" dirty="0">
                <a:latin typeface="Times New Roman" pitchFamily="18" charset="0"/>
                <a:cs typeface="Times New Roman" pitchFamily="18" charset="0"/>
              </a:rPr>
              <a:t>processors and also most other processors</a:t>
            </a:r>
            <a:r>
              <a:rPr lang="en-US" dirty="0" smtClean="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provides 24 I/O pins which may be individually programmed in two groups. The two groups of I/O pins are named as Group A and Group B.</a:t>
            </a:r>
            <a:endParaRPr lang="en-US"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available in 40 pin </a:t>
            </a:r>
            <a:r>
              <a:rPr lang="en-US" dirty="0" smtClean="0">
                <a:latin typeface="Times New Roman" pitchFamily="18" charset="0"/>
                <a:cs typeface="Times New Roman" pitchFamily="18" charset="0"/>
              </a:rPr>
              <a:t>DIP.</a:t>
            </a:r>
          </a:p>
          <a:p>
            <a:pPr algn="just"/>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8255 </a:t>
            </a:r>
            <a:r>
              <a:rPr lang="en-US" dirty="0">
                <a:latin typeface="Times New Roman" pitchFamily="18" charset="0"/>
                <a:cs typeface="Times New Roman" pitchFamily="18" charset="0"/>
              </a:rPr>
              <a:t>is mainly programmed in two modes (a) </a:t>
            </a:r>
            <a:r>
              <a:rPr lang="en-US" dirty="0" smtClean="0">
                <a:latin typeface="Times New Roman" pitchFamily="18" charset="0"/>
                <a:cs typeface="Times New Roman" pitchFamily="18" charset="0"/>
              </a:rPr>
              <a:t>I/O </a:t>
            </a:r>
            <a:r>
              <a:rPr lang="en-US" dirty="0">
                <a:latin typeface="Times New Roman" pitchFamily="18" charset="0"/>
                <a:cs typeface="Times New Roman" pitchFamily="18" charset="0"/>
              </a:rPr>
              <a:t>mode and (b) </a:t>
            </a:r>
            <a:r>
              <a:rPr lang="en-US" dirty="0" smtClean="0">
                <a:latin typeface="Times New Roman" pitchFamily="18" charset="0"/>
                <a:cs typeface="Times New Roman" pitchFamily="18" charset="0"/>
              </a:rPr>
              <a:t>bit </a:t>
            </a:r>
            <a:r>
              <a:rPr lang="en-US" dirty="0">
                <a:latin typeface="Times New Roman" pitchFamily="18" charset="0"/>
                <a:cs typeface="Times New Roman" pitchFamily="18" charset="0"/>
              </a:rPr>
              <a:t>set/reset mode (BSR) mode.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I/O mode is further divided into three modes: </a:t>
            </a:r>
            <a:r>
              <a:rPr lang="en-US" dirty="0" smtClean="0">
                <a:latin typeface="Times New Roman" pitchFamily="18" charset="0"/>
                <a:cs typeface="Times New Roman" pitchFamily="18" charset="0"/>
              </a:rPr>
              <a:t>Mode </a:t>
            </a:r>
            <a:r>
              <a:rPr lang="en-US" dirty="0">
                <a:latin typeface="Times New Roman" pitchFamily="18" charset="0"/>
                <a:cs typeface="Times New Roman" pitchFamily="18" charset="0"/>
              </a:rPr>
              <a:t>0, Mode 1, and Mode 2.</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8117" b="25415"/>
          <a:stretch/>
        </p:blipFill>
        <p:spPr bwMode="auto">
          <a:xfrm>
            <a:off x="4860032" y="3717032"/>
            <a:ext cx="3240360" cy="885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926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44"/>
          </a:xfrm>
        </p:spPr>
        <p:txBody>
          <a:bodyPr>
            <a:normAutofit/>
          </a:bodyPr>
          <a:lstStyle/>
          <a:p>
            <a:pPr algn="ctr"/>
            <a:r>
              <a:rPr lang="en-US" sz="3200" b="1" dirty="0" smtClean="0">
                <a:latin typeface="Times New Roman" pitchFamily="18" charset="0"/>
                <a:cs typeface="Times New Roman" pitchFamily="18" charset="0"/>
              </a:rPr>
              <a:t>Block Diagram of 8255</a:t>
            </a:r>
            <a:endParaRPr lang="en-IN" sz="3200" b="1" dirty="0">
              <a:latin typeface="Times New Roman" pitchFamily="18" charset="0"/>
              <a:cs typeface="Times New Roman" pitchFamily="18" charset="0"/>
            </a:endParaRP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084"/>
          <a:stretch/>
        </p:blipFill>
        <p:spPr bwMode="auto">
          <a:xfrm>
            <a:off x="539552" y="1340768"/>
            <a:ext cx="780520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110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640960" cy="6120680"/>
          </a:xfrm>
        </p:spPr>
        <p:txBody>
          <a:bodyPr>
            <a:normAutofit lnSpcReduction="10000"/>
          </a:bodyPr>
          <a:lstStyle/>
          <a:p>
            <a:pPr marL="0" indent="0">
              <a:buNone/>
            </a:pPr>
            <a:r>
              <a:rPr lang="en-IN" b="1" dirty="0">
                <a:solidFill>
                  <a:srgbClr val="FF0000"/>
                </a:solidFill>
                <a:latin typeface="Times New Roman" pitchFamily="18" charset="0"/>
                <a:cs typeface="Times New Roman" pitchFamily="18" charset="0"/>
              </a:rPr>
              <a:t>Group A Control and Group B Control</a:t>
            </a:r>
          </a:p>
          <a:p>
            <a:r>
              <a:rPr lang="en-IN" sz="2200" dirty="0">
                <a:latin typeface="Times New Roman" pitchFamily="18" charset="0"/>
                <a:cs typeface="Times New Roman" pitchFamily="18" charset="0"/>
              </a:rPr>
              <a:t>Group A control block controls   -  </a:t>
            </a:r>
            <a:r>
              <a:rPr lang="en-IN" sz="2200" dirty="0" err="1">
                <a:latin typeface="Times New Roman" pitchFamily="18" charset="0"/>
                <a:cs typeface="Times New Roman" pitchFamily="18" charset="0"/>
              </a:rPr>
              <a:t>PortA</a:t>
            </a:r>
            <a:r>
              <a:rPr lang="en-IN" sz="2200" dirty="0">
                <a:latin typeface="Times New Roman" pitchFamily="18" charset="0"/>
                <a:cs typeface="Times New Roman" pitchFamily="18" charset="0"/>
              </a:rPr>
              <a:t> and PC7-PC4.</a:t>
            </a:r>
          </a:p>
          <a:p>
            <a:r>
              <a:rPr lang="en-IN" sz="2200" dirty="0">
                <a:latin typeface="Times New Roman" pitchFamily="18" charset="0"/>
                <a:cs typeface="Times New Roman" pitchFamily="18" charset="0"/>
              </a:rPr>
              <a:t>Group B controls block controls -  Port </a:t>
            </a:r>
            <a:r>
              <a:rPr lang="en-IN" sz="2200" dirty="0" smtClean="0">
                <a:latin typeface="Times New Roman" pitchFamily="18" charset="0"/>
                <a:cs typeface="Times New Roman" pitchFamily="18" charset="0"/>
              </a:rPr>
              <a:t>B and </a:t>
            </a:r>
            <a:r>
              <a:rPr lang="en-IN" sz="2200" dirty="0">
                <a:latin typeface="Times New Roman" pitchFamily="18" charset="0"/>
                <a:cs typeface="Times New Roman" pitchFamily="18" charset="0"/>
              </a:rPr>
              <a:t>PC3- </a:t>
            </a:r>
            <a:r>
              <a:rPr lang="en-IN" sz="2200" dirty="0" smtClean="0">
                <a:latin typeface="Times New Roman" pitchFamily="18" charset="0"/>
                <a:cs typeface="Times New Roman" pitchFamily="18" charset="0"/>
              </a:rPr>
              <a:t>PC0</a:t>
            </a:r>
            <a:endParaRPr lang="en-IN" sz="2200" b="1" dirty="0" smtClean="0">
              <a:solidFill>
                <a:srgbClr val="FF0000"/>
              </a:solidFill>
              <a:latin typeface="Times New Roman" pitchFamily="18" charset="0"/>
              <a:cs typeface="Times New Roman" pitchFamily="18" charset="0"/>
            </a:endParaRPr>
          </a:p>
          <a:p>
            <a:pPr marL="0" indent="0">
              <a:buNone/>
            </a:pPr>
            <a:endParaRPr lang="en-IN" sz="2200" b="1" dirty="0">
              <a:solidFill>
                <a:srgbClr val="FF0000"/>
              </a:solidFill>
              <a:latin typeface="Times New Roman" pitchFamily="18" charset="0"/>
              <a:cs typeface="Times New Roman" pitchFamily="18" charset="0"/>
            </a:endParaRPr>
          </a:p>
          <a:p>
            <a:pPr marL="0" indent="0">
              <a:buNone/>
            </a:pPr>
            <a:r>
              <a:rPr lang="en-IN" b="1" dirty="0" smtClean="0">
                <a:solidFill>
                  <a:srgbClr val="FF0000"/>
                </a:solidFill>
                <a:latin typeface="Times New Roman" pitchFamily="18" charset="0"/>
                <a:cs typeface="Times New Roman" pitchFamily="18" charset="0"/>
              </a:rPr>
              <a:t>Data </a:t>
            </a:r>
            <a:r>
              <a:rPr lang="en-IN" b="1" dirty="0">
                <a:solidFill>
                  <a:srgbClr val="FF0000"/>
                </a:solidFill>
                <a:latin typeface="Times New Roman" pitchFamily="18" charset="0"/>
                <a:cs typeface="Times New Roman" pitchFamily="18" charset="0"/>
              </a:rPr>
              <a:t>Bus </a:t>
            </a:r>
            <a:r>
              <a:rPr lang="en-IN" b="1" dirty="0" smtClean="0">
                <a:solidFill>
                  <a:srgbClr val="FF0000"/>
                </a:solidFill>
                <a:latin typeface="Times New Roman" pitchFamily="18" charset="0"/>
                <a:cs typeface="Times New Roman" pitchFamily="18" charset="0"/>
              </a:rPr>
              <a:t>buffer :</a:t>
            </a:r>
          </a:p>
          <a:p>
            <a:pPr algn="just"/>
            <a:r>
              <a:rPr lang="en-US" sz="2200" dirty="0" smtClean="0">
                <a:latin typeface="Times New Roman" pitchFamily="18" charset="0"/>
                <a:cs typeface="Times New Roman" pitchFamily="18" charset="0"/>
              </a:rPr>
              <a:t>8 bit, 3-state bidirectional used to </a:t>
            </a:r>
            <a:r>
              <a:rPr lang="en-US" sz="2200" dirty="0">
                <a:latin typeface="Times New Roman" pitchFamily="18" charset="0"/>
                <a:cs typeface="Times New Roman" pitchFamily="18" charset="0"/>
              </a:rPr>
              <a:t>interface the </a:t>
            </a:r>
            <a:r>
              <a:rPr lang="en-US" sz="2200" dirty="0" smtClean="0">
                <a:latin typeface="Times New Roman" pitchFamily="18" charset="0"/>
                <a:cs typeface="Times New Roman" pitchFamily="18" charset="0"/>
              </a:rPr>
              <a:t>internal </a:t>
            </a:r>
            <a:r>
              <a:rPr lang="en-US" sz="2200" dirty="0">
                <a:latin typeface="Times New Roman" pitchFamily="18" charset="0"/>
                <a:cs typeface="Times New Roman" pitchFamily="18" charset="0"/>
              </a:rPr>
              <a:t>data bus </a:t>
            </a:r>
            <a:r>
              <a:rPr lang="en-US" sz="2200" dirty="0" smtClean="0">
                <a:latin typeface="Times New Roman" pitchFamily="18" charset="0"/>
                <a:cs typeface="Times New Roman" pitchFamily="18" charset="0"/>
              </a:rPr>
              <a:t>of 8255 to </a:t>
            </a:r>
            <a:r>
              <a:rPr lang="en-US" sz="2200" dirty="0">
                <a:latin typeface="Times New Roman" pitchFamily="18" charset="0"/>
                <a:cs typeface="Times New Roman" pitchFamily="18" charset="0"/>
              </a:rPr>
              <a:t>the </a:t>
            </a:r>
            <a:r>
              <a:rPr lang="en-US" sz="2200" dirty="0" smtClean="0">
                <a:latin typeface="Times New Roman" pitchFamily="18" charset="0"/>
                <a:cs typeface="Times New Roman" pitchFamily="18" charset="0"/>
              </a:rPr>
              <a:t>external system </a:t>
            </a:r>
            <a:r>
              <a:rPr lang="en-US" sz="2200" dirty="0">
                <a:latin typeface="Times New Roman" pitchFamily="18" charset="0"/>
                <a:cs typeface="Times New Roman" pitchFamily="18" charset="0"/>
              </a:rPr>
              <a:t>data bus.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Output </a:t>
            </a:r>
            <a:r>
              <a:rPr lang="en-US" sz="2200" dirty="0">
                <a:latin typeface="Times New Roman" pitchFamily="18" charset="0"/>
                <a:cs typeface="Times New Roman" pitchFamily="18" charset="0"/>
              </a:rPr>
              <a:t>data from the MPU to the ports or control register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the input </a:t>
            </a:r>
            <a:r>
              <a:rPr lang="en-US" sz="2200" dirty="0" smtClean="0">
                <a:latin typeface="Times New Roman" pitchFamily="18" charset="0"/>
                <a:cs typeface="Times New Roman" pitchFamily="18" charset="0"/>
              </a:rPr>
              <a:t>data to </a:t>
            </a:r>
            <a:r>
              <a:rPr lang="en-US" sz="2200" dirty="0">
                <a:latin typeface="Times New Roman" pitchFamily="18" charset="0"/>
                <a:cs typeface="Times New Roman" pitchFamily="18" charset="0"/>
              </a:rPr>
              <a:t>the MPU from the ports or status register are all pushed </a:t>
            </a:r>
            <a:r>
              <a:rPr lang="en-US" sz="2200" dirty="0" smtClean="0">
                <a:latin typeface="Times New Roman" pitchFamily="18" charset="0"/>
                <a:cs typeface="Times New Roman" pitchFamily="18" charset="0"/>
              </a:rPr>
              <a:t> through </a:t>
            </a:r>
            <a:r>
              <a:rPr lang="en-US" sz="2200" dirty="0">
                <a:latin typeface="Times New Roman" pitchFamily="18" charset="0"/>
                <a:cs typeface="Times New Roman" pitchFamily="18" charset="0"/>
              </a:rPr>
              <a:t>the buffer</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It is </a:t>
            </a:r>
            <a:r>
              <a:rPr lang="en-US" sz="2200" dirty="0">
                <a:latin typeface="Times New Roman" pitchFamily="18" charset="0"/>
                <a:cs typeface="Times New Roman" pitchFamily="18" charset="0"/>
              </a:rPr>
              <a:t>controlled by the read/write control logic</a:t>
            </a:r>
            <a:r>
              <a:rPr lang="en-US" sz="2200" dirty="0" smtClean="0">
                <a:latin typeface="Times New Roman" pitchFamily="18" charset="0"/>
                <a:cs typeface="Times New Roman" pitchFamily="18" charset="0"/>
              </a:rPr>
              <a:t>.</a:t>
            </a:r>
          </a:p>
          <a:p>
            <a:pPr marL="0" indent="0" algn="just">
              <a:buNone/>
            </a:pPr>
            <a:endParaRPr lang="en-US" sz="2200" dirty="0" smtClean="0">
              <a:latin typeface="Times New Roman" pitchFamily="18" charset="0"/>
              <a:cs typeface="Times New Roman" pitchFamily="18" charset="0"/>
            </a:endParaRPr>
          </a:p>
          <a:p>
            <a:pPr marL="0" indent="0" algn="just">
              <a:buNone/>
            </a:pPr>
            <a:r>
              <a:rPr lang="en-US" b="1" dirty="0" smtClean="0">
                <a:solidFill>
                  <a:srgbClr val="FF0000"/>
                </a:solidFill>
                <a:latin typeface="Times New Roman" pitchFamily="18" charset="0"/>
                <a:cs typeface="Times New Roman" pitchFamily="18" charset="0"/>
              </a:rPr>
              <a:t>Control </a:t>
            </a:r>
            <a:r>
              <a:rPr lang="en-US" b="1" dirty="0">
                <a:solidFill>
                  <a:srgbClr val="FF0000"/>
                </a:solidFill>
                <a:latin typeface="Times New Roman" pitchFamily="18" charset="0"/>
                <a:cs typeface="Times New Roman" pitchFamily="18" charset="0"/>
              </a:rPr>
              <a:t>Logic</a:t>
            </a:r>
          </a:p>
          <a:p>
            <a:pPr algn="just"/>
            <a:r>
              <a:rPr lang="en-US" sz="2200" dirty="0" smtClean="0">
                <a:latin typeface="Times New Roman" pitchFamily="18" charset="0"/>
                <a:cs typeface="Times New Roman" pitchFamily="18" charset="0"/>
              </a:rPr>
              <a:t>Manage all internal and external transfer of data and control words.</a:t>
            </a:r>
          </a:p>
          <a:p>
            <a:pPr algn="just"/>
            <a:r>
              <a:rPr lang="en-US" sz="2200" dirty="0" smtClean="0">
                <a:latin typeface="Times New Roman" pitchFamily="18" charset="0"/>
                <a:cs typeface="Times New Roman" pitchFamily="18" charset="0"/>
              </a:rPr>
              <a:t>RD’, WR’, A1, A0 and RESET are inputs provided by MPU</a:t>
            </a:r>
          </a:p>
          <a:p>
            <a:pPr algn="just"/>
            <a:r>
              <a:rPr lang="en-US" sz="2200" dirty="0" smtClean="0">
                <a:latin typeface="Times New Roman" pitchFamily="18" charset="0"/>
                <a:cs typeface="Times New Roman" pitchFamily="18" charset="0"/>
              </a:rPr>
              <a:t>It issues commands to the individual group control blocks (Group A Control and Group B Control)</a:t>
            </a:r>
          </a:p>
          <a:p>
            <a:pPr algn="just"/>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5742339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3191</TotalTime>
  <Words>1354</Words>
  <Application>Microsoft Office PowerPoint</Application>
  <PresentationFormat>On-screen Show (4:3)</PresentationFormat>
  <Paragraphs>142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Module 4:INTRODUCTION TO PERIPHERAL INTERFACING - I</vt:lpstr>
      <vt:lpstr>PERIPHERAL INTERFACING</vt:lpstr>
      <vt:lpstr>TYPES OF PERIPHERALS DEVICES</vt:lpstr>
      <vt:lpstr>General purpose peripherals devices</vt:lpstr>
      <vt:lpstr> Special purpose peripherals devices </vt:lpstr>
      <vt:lpstr>Programmable peripheral Interface (PPI) – (8255)</vt:lpstr>
      <vt:lpstr>Features of 8255</vt:lpstr>
      <vt:lpstr>Block Diagram of 8255</vt:lpstr>
      <vt:lpstr>PowerPoint Presentation</vt:lpstr>
      <vt:lpstr>PIN Configuration of 8255</vt:lpstr>
      <vt:lpstr>PIN Description</vt:lpstr>
      <vt:lpstr>CONTD</vt:lpstr>
      <vt:lpstr>CONTD</vt:lpstr>
      <vt:lpstr>CONTD</vt:lpstr>
      <vt:lpstr>Modes of operation of 8255</vt:lpstr>
      <vt:lpstr>BSR MODE</vt:lpstr>
      <vt:lpstr>I/O Mode</vt:lpstr>
      <vt:lpstr> Mode 1: Strobed Input/Output </vt:lpstr>
      <vt:lpstr>EX: Mode 1</vt:lpstr>
      <vt:lpstr>Mode 2 : Strobed Bidirectional Bus </vt:lpstr>
      <vt:lpstr>Steps required to communicate with peripherals through 8255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Advanced ALP</dc:title>
  <dc:creator>Admin</dc:creator>
  <cp:lastModifiedBy>Admin</cp:lastModifiedBy>
  <cp:revision>82</cp:revision>
  <dcterms:created xsi:type="dcterms:W3CDTF">2021-03-15T04:44:50Z</dcterms:created>
  <dcterms:modified xsi:type="dcterms:W3CDTF">2021-03-25T08:32:03Z</dcterms:modified>
</cp:coreProperties>
</file>