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64" r:id="rId2"/>
    <p:sldId id="257" r:id="rId3"/>
    <p:sldId id="271" r:id="rId4"/>
    <p:sldId id="279" r:id="rId5"/>
    <p:sldId id="280" r:id="rId6"/>
    <p:sldId id="281" r:id="rId7"/>
    <p:sldId id="260" r:id="rId8"/>
    <p:sldId id="272" r:id="rId9"/>
    <p:sldId id="273" r:id="rId10"/>
    <p:sldId id="262" r:id="rId11"/>
    <p:sldId id="274" r:id="rId12"/>
    <p:sldId id="275" r:id="rId13"/>
    <p:sldId id="276" r:id="rId14"/>
    <p:sldId id="278" r:id="rId15"/>
    <p:sldId id="277" r:id="rId16"/>
    <p:sldId id="268" r:id="rId17"/>
    <p:sldId id="282" r:id="rId18"/>
    <p:sldId id="283" r:id="rId19"/>
    <p:sldId id="284" r:id="rId20"/>
    <p:sldId id="287" r:id="rId21"/>
    <p:sldId id="288" r:id="rId22"/>
    <p:sldId id="285" r:id="rId23"/>
    <p:sldId id="286" r:id="rId24"/>
    <p:sldId id="293" r:id="rId25"/>
    <p:sldId id="294" r:id="rId26"/>
    <p:sldId id="295" r:id="rId27"/>
    <p:sldId id="296" r:id="rId28"/>
    <p:sldId id="297" r:id="rId29"/>
    <p:sldId id="298" r:id="rId30"/>
    <p:sldId id="299" r:id="rId31"/>
    <p:sldId id="300" r:id="rId32"/>
    <p:sldId id="302" r:id="rId33"/>
    <p:sldId id="301" r:id="rId34"/>
    <p:sldId id="303" r:id="rId35"/>
    <p:sldId id="304" r:id="rId36"/>
    <p:sldId id="305" r:id="rId37"/>
    <p:sldId id="307"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6" d="100"/>
          <a:sy n="76" d="100"/>
        </p:scale>
        <p:origin x="-102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C398DBB-8ADF-44B7-ABC4-646C57C0B6D1}" type="datetimeFigureOut">
              <a:rPr lang="en-US" smtClean="0"/>
              <a:t>4/16/2021</a:t>
            </a:fld>
            <a:endParaRPr lang="en-US"/>
          </a:p>
        </p:txBody>
      </p:sp>
      <p:sp>
        <p:nvSpPr>
          <p:cNvPr id="5" name="Footer Placeholder 4"/>
          <p:cNvSpPr>
            <a:spLocks noGrp="1"/>
          </p:cNvSpPr>
          <p:nvPr>
            <p:ph type="ftr" sz="quarter" idx="11"/>
          </p:nvPr>
        </p:nvSpPr>
        <p:spPr/>
        <p:txBody>
          <a:bodyPr/>
          <a:lstStyle/>
          <a:p>
            <a:r>
              <a:rPr lang="en-US" smtClean="0"/>
              <a:t>Dr. j. florence gnana Poovathy, asst. prof. </a:t>
            </a:r>
            <a:r>
              <a:rPr lang="en-US" cap="none" smtClean="0"/>
              <a:t>(</a:t>
            </a:r>
            <a:r>
              <a:rPr lang="en-US" smtClean="0"/>
              <a:t>Sr. gr i), sense, vit Chennai.</a:t>
            </a:r>
            <a:endParaRPr lang="en-US" dirty="0"/>
          </a:p>
        </p:txBody>
      </p:sp>
      <p:sp>
        <p:nvSpPr>
          <p:cNvPr id="6" name="Slide Number Placeholder 5"/>
          <p:cNvSpPr>
            <a:spLocks noGrp="1"/>
          </p:cNvSpPr>
          <p:nvPr>
            <p:ph type="sldNum" sz="quarter" idx="12"/>
          </p:nvPr>
        </p:nvSpPr>
        <p:spPr/>
        <p:txBody>
          <a:bodyPr/>
          <a:lstStyle/>
          <a:p>
            <a:fld id="{C05CBE8B-33CC-4424-9CEF-EEB04F9D1B61}" type="slidenum">
              <a:rPr lang="en-IN" smtClean="0"/>
              <a:t>‹#›</a:t>
            </a:fld>
            <a:endParaRPr lang="en-IN"/>
          </a:p>
        </p:txBody>
      </p:sp>
    </p:spTree>
    <p:extLst>
      <p:ext uri="{BB962C8B-B14F-4D97-AF65-F5344CB8AC3E}">
        <p14:creationId xmlns:p14="http://schemas.microsoft.com/office/powerpoint/2010/main" val="1096602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398DBB-8ADF-44B7-ABC4-646C57C0B6D1}"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4C05F-8716-4B1E-9274-F523A181E4C3}" type="slidenum">
              <a:rPr lang="en-US" smtClean="0"/>
              <a:t>‹#›</a:t>
            </a:fld>
            <a:endParaRPr lang="en-US"/>
          </a:p>
        </p:txBody>
      </p:sp>
    </p:spTree>
    <p:extLst>
      <p:ext uri="{BB962C8B-B14F-4D97-AF65-F5344CB8AC3E}">
        <p14:creationId xmlns:p14="http://schemas.microsoft.com/office/powerpoint/2010/main" val="1781982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398DBB-8ADF-44B7-ABC4-646C57C0B6D1}"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4C05F-8716-4B1E-9274-F523A181E4C3}" type="slidenum">
              <a:rPr lang="en-US" smtClean="0"/>
              <a:t>‹#›</a:t>
            </a:fld>
            <a:endParaRPr lang="en-US"/>
          </a:p>
        </p:txBody>
      </p:sp>
    </p:spTree>
    <p:extLst>
      <p:ext uri="{BB962C8B-B14F-4D97-AF65-F5344CB8AC3E}">
        <p14:creationId xmlns:p14="http://schemas.microsoft.com/office/powerpoint/2010/main" val="89621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398DBB-8ADF-44B7-ABC4-646C57C0B6D1}"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4C05F-8716-4B1E-9274-F523A181E4C3}" type="slidenum">
              <a:rPr lang="en-US" smtClean="0"/>
              <a:t>‹#›</a:t>
            </a:fld>
            <a:endParaRPr lang="en-US"/>
          </a:p>
        </p:txBody>
      </p:sp>
    </p:spTree>
    <p:extLst>
      <p:ext uri="{BB962C8B-B14F-4D97-AF65-F5344CB8AC3E}">
        <p14:creationId xmlns:p14="http://schemas.microsoft.com/office/powerpoint/2010/main" val="203743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398DBB-8ADF-44B7-ABC4-646C57C0B6D1}"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4C05F-8716-4B1E-9274-F523A181E4C3}" type="slidenum">
              <a:rPr lang="en-US" smtClean="0"/>
              <a:t>‹#›</a:t>
            </a:fld>
            <a:endParaRPr lang="en-US"/>
          </a:p>
        </p:txBody>
      </p:sp>
    </p:spTree>
    <p:extLst>
      <p:ext uri="{BB962C8B-B14F-4D97-AF65-F5344CB8AC3E}">
        <p14:creationId xmlns:p14="http://schemas.microsoft.com/office/powerpoint/2010/main" val="1426026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C398DBB-8ADF-44B7-ABC4-646C57C0B6D1}"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54C05F-8716-4B1E-9274-F523A181E4C3}" type="slidenum">
              <a:rPr lang="en-US" smtClean="0"/>
              <a:t>‹#›</a:t>
            </a:fld>
            <a:endParaRPr lang="en-US"/>
          </a:p>
        </p:txBody>
      </p:sp>
    </p:spTree>
    <p:extLst>
      <p:ext uri="{BB962C8B-B14F-4D97-AF65-F5344CB8AC3E}">
        <p14:creationId xmlns:p14="http://schemas.microsoft.com/office/powerpoint/2010/main" val="348158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C398DBB-8ADF-44B7-ABC4-646C57C0B6D1}" type="datetimeFigureOut">
              <a:rPr lang="en-US" smtClean="0"/>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54C05F-8716-4B1E-9274-F523A181E4C3}" type="slidenum">
              <a:rPr lang="en-US" smtClean="0"/>
              <a:t>‹#›</a:t>
            </a:fld>
            <a:endParaRPr lang="en-US"/>
          </a:p>
        </p:txBody>
      </p:sp>
    </p:spTree>
    <p:extLst>
      <p:ext uri="{BB962C8B-B14F-4D97-AF65-F5344CB8AC3E}">
        <p14:creationId xmlns:p14="http://schemas.microsoft.com/office/powerpoint/2010/main" val="4173979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C398DBB-8ADF-44B7-ABC4-646C57C0B6D1}" type="datetimeFigureOut">
              <a:rPr lang="en-US" smtClean="0"/>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54C05F-8716-4B1E-9274-F523A181E4C3}" type="slidenum">
              <a:rPr lang="en-US" smtClean="0"/>
              <a:t>‹#›</a:t>
            </a:fld>
            <a:endParaRPr lang="en-US"/>
          </a:p>
        </p:txBody>
      </p:sp>
    </p:spTree>
    <p:extLst>
      <p:ext uri="{BB962C8B-B14F-4D97-AF65-F5344CB8AC3E}">
        <p14:creationId xmlns:p14="http://schemas.microsoft.com/office/powerpoint/2010/main" val="4169597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98DBB-8ADF-44B7-ABC4-646C57C0B6D1}" type="datetimeFigureOut">
              <a:rPr lang="en-US" smtClean="0"/>
              <a:t>4/16/2021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54C05F-8716-4B1E-9274-F523A181E4C3}" type="slidenum">
              <a:rPr lang="en-US" smtClean="0"/>
              <a:t>‹#›</a:t>
            </a:fld>
            <a:endParaRPr lang="en-US"/>
          </a:p>
        </p:txBody>
      </p:sp>
    </p:spTree>
    <p:extLst>
      <p:ext uri="{BB962C8B-B14F-4D97-AF65-F5344CB8AC3E}">
        <p14:creationId xmlns:p14="http://schemas.microsoft.com/office/powerpoint/2010/main" val="510390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398DBB-8ADF-44B7-ABC4-646C57C0B6D1}"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54C05F-8716-4B1E-9274-F523A181E4C3}" type="slidenum">
              <a:rPr lang="en-US" smtClean="0"/>
              <a:t>‹#›</a:t>
            </a:fld>
            <a:endParaRPr lang="en-US"/>
          </a:p>
        </p:txBody>
      </p:sp>
    </p:spTree>
    <p:extLst>
      <p:ext uri="{BB962C8B-B14F-4D97-AF65-F5344CB8AC3E}">
        <p14:creationId xmlns:p14="http://schemas.microsoft.com/office/powerpoint/2010/main" val="113958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398DBB-8ADF-44B7-ABC4-646C57C0B6D1}"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54C05F-8716-4B1E-9274-F523A181E4C3}" type="slidenum">
              <a:rPr lang="en-US" smtClean="0"/>
              <a:t>‹#›</a:t>
            </a:fld>
            <a:endParaRPr lang="en-US"/>
          </a:p>
        </p:txBody>
      </p:sp>
    </p:spTree>
    <p:extLst>
      <p:ext uri="{BB962C8B-B14F-4D97-AF65-F5344CB8AC3E}">
        <p14:creationId xmlns:p14="http://schemas.microsoft.com/office/powerpoint/2010/main" val="4250475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98DBB-8ADF-44B7-ABC4-646C57C0B6D1}" type="datetimeFigureOut">
              <a:rPr lang="en-US" smtClean="0"/>
              <a:t>4/16/2021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54C05F-8716-4B1E-9274-F523A181E4C3}" type="slidenum">
              <a:rPr lang="en-US" smtClean="0"/>
              <a:t>‹#›</a:t>
            </a:fld>
            <a:endParaRPr lang="en-US"/>
          </a:p>
        </p:txBody>
      </p:sp>
    </p:spTree>
    <p:extLst>
      <p:ext uri="{BB962C8B-B14F-4D97-AF65-F5344CB8AC3E}">
        <p14:creationId xmlns:p14="http://schemas.microsoft.com/office/powerpoint/2010/main" val="393298960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E0F11F-ED26-409D-BF03-62DA29CFA398}"/>
              </a:ext>
            </a:extLst>
          </p:cNvPr>
          <p:cNvSpPr>
            <a:spLocks noGrp="1"/>
          </p:cNvSpPr>
          <p:nvPr>
            <p:ph type="ctrTitle"/>
          </p:nvPr>
        </p:nvSpPr>
        <p:spPr/>
        <p:txBody>
          <a:bodyPr>
            <a:normAutofit fontScale="90000"/>
          </a:bodyPr>
          <a:lstStyle/>
          <a:p>
            <a:r>
              <a:rPr lang="en-US" dirty="0">
                <a:latin typeface="Cambria" pitchFamily="18" charset="0"/>
                <a:ea typeface="Cambria" pitchFamily="18" charset="0"/>
              </a:rPr>
              <a:t>MODULE 4 – INTRODUCTION TO PERIPHERAL INTERFACING - I</a:t>
            </a:r>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71912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8600B-7D22-4A61-8EC6-7347A84D1A35}"/>
              </a:ext>
            </a:extLst>
          </p:cNvPr>
          <p:cNvSpPr>
            <a:spLocks noGrp="1"/>
          </p:cNvSpPr>
          <p:nvPr>
            <p:ph type="title"/>
          </p:nvPr>
        </p:nvSpPr>
        <p:spPr>
          <a:xfrm>
            <a:off x="786569" y="912529"/>
            <a:ext cx="7290054" cy="620732"/>
          </a:xfrm>
        </p:spPr>
        <p:txBody>
          <a:bodyPr>
            <a:normAutofit/>
          </a:bodyPr>
          <a:lstStyle/>
          <a:p>
            <a:r>
              <a:rPr lang="en-US" sz="3200" b="1" dirty="0" smtClean="0">
                <a:solidFill>
                  <a:srgbClr val="FF0000"/>
                </a:solidFill>
                <a:latin typeface="Tw Cen MT" pitchFamily="34" charset="0"/>
              </a:rPr>
              <a:t>INTERRUPT MASK REGISTER(IMR)</a:t>
            </a:r>
            <a:endParaRPr lang="en-US" sz="3200" b="1" dirty="0">
              <a:solidFill>
                <a:srgbClr val="FF0000"/>
              </a:solidFill>
              <a:latin typeface="Tw Cen MT" pitchFamily="34" charset="0"/>
            </a:endParaRPr>
          </a:p>
        </p:txBody>
      </p:sp>
      <p:sp>
        <p:nvSpPr>
          <p:cNvPr id="3" name="Content Placeholder 2">
            <a:extLst>
              <a:ext uri="{FF2B5EF4-FFF2-40B4-BE49-F238E27FC236}">
                <a16:creationId xmlns:a16="http://schemas.microsoft.com/office/drawing/2014/main" xmlns="" id="{E7E09F43-CC7D-4B3E-963C-0E883319DC44}"/>
              </a:ext>
            </a:extLst>
          </p:cNvPr>
          <p:cNvSpPr>
            <a:spLocks noGrp="1"/>
          </p:cNvSpPr>
          <p:nvPr>
            <p:ph idx="1"/>
          </p:nvPr>
        </p:nvSpPr>
        <p:spPr>
          <a:xfrm>
            <a:off x="777332" y="2022763"/>
            <a:ext cx="8043395" cy="3343564"/>
          </a:xfrm>
        </p:spPr>
        <p:txBody>
          <a:bodyPr>
            <a:normAutofit/>
          </a:bodyPr>
          <a:lstStyle/>
          <a:p>
            <a:pPr algn="just">
              <a:buFont typeface="Arial" pitchFamily="34" charset="0"/>
              <a:buChar char="•"/>
            </a:pPr>
            <a:r>
              <a:rPr lang="en-US" sz="2400" dirty="0">
                <a:latin typeface="Cambria" pitchFamily="18" charset="0"/>
                <a:ea typeface="Cambria" pitchFamily="18" charset="0"/>
              </a:rPr>
              <a:t>The IMR stores the bits which mask the interrupt </a:t>
            </a:r>
            <a:r>
              <a:rPr lang="en-US" sz="2400" dirty="0" smtClean="0">
                <a:latin typeface="Cambria" pitchFamily="18" charset="0"/>
                <a:ea typeface="Cambria" pitchFamily="18" charset="0"/>
              </a:rPr>
              <a:t>lines. The </a:t>
            </a:r>
            <a:r>
              <a:rPr lang="en-US" sz="2400" dirty="0">
                <a:latin typeface="Cambria" pitchFamily="18" charset="0"/>
                <a:ea typeface="Cambria" pitchFamily="18" charset="0"/>
              </a:rPr>
              <a:t>IMR </a:t>
            </a:r>
            <a:r>
              <a:rPr lang="en-US" sz="2400" dirty="0" smtClean="0">
                <a:latin typeface="Cambria" pitchFamily="18" charset="0"/>
                <a:ea typeface="Cambria" pitchFamily="18" charset="0"/>
              </a:rPr>
              <a:t>operates </a:t>
            </a:r>
            <a:r>
              <a:rPr lang="en-US" sz="2400" dirty="0">
                <a:latin typeface="Cambria" pitchFamily="18" charset="0"/>
                <a:ea typeface="Cambria" pitchFamily="18" charset="0"/>
              </a:rPr>
              <a:t>on the IRR. </a:t>
            </a:r>
            <a:endParaRPr lang="en-US" sz="2400" dirty="0" smtClean="0">
              <a:latin typeface="Cambria" pitchFamily="18" charset="0"/>
              <a:ea typeface="Cambria" pitchFamily="18" charset="0"/>
            </a:endParaRPr>
          </a:p>
          <a:p>
            <a:pPr marL="0" indent="0" algn="just">
              <a:buNone/>
            </a:pPr>
            <a:endParaRPr lang="en-US" sz="2400" dirty="0">
              <a:latin typeface="Cambria" pitchFamily="18" charset="0"/>
              <a:ea typeface="Cambria" pitchFamily="18" charset="0"/>
            </a:endParaRPr>
          </a:p>
          <a:p>
            <a:pPr algn="just">
              <a:buFont typeface="Arial" pitchFamily="34" charset="0"/>
              <a:buChar char="•"/>
            </a:pPr>
            <a:r>
              <a:rPr lang="en-US" sz="2400" dirty="0" smtClean="0">
                <a:latin typeface="Cambria" pitchFamily="18" charset="0"/>
                <a:ea typeface="Cambria" pitchFamily="18" charset="0"/>
              </a:rPr>
              <a:t>Masking </a:t>
            </a:r>
            <a:r>
              <a:rPr lang="en-US" sz="2400" dirty="0">
                <a:latin typeface="Cambria" pitchFamily="18" charset="0"/>
                <a:ea typeface="Cambria" pitchFamily="18" charset="0"/>
              </a:rPr>
              <a:t>of higher priority input will not affect the interrupt request lines of lower priority. To unmask any interrupt the corresponding bit is set ‘0’. </a:t>
            </a:r>
          </a:p>
        </p:txBody>
      </p:sp>
    </p:spTree>
    <p:extLst>
      <p:ext uri="{BB962C8B-B14F-4D97-AF65-F5344CB8AC3E}">
        <p14:creationId xmlns:p14="http://schemas.microsoft.com/office/powerpoint/2010/main" val="3292591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latin typeface="+mn-lt"/>
              </a:rPr>
              <a:t>PRIORITY RESOLVER</a:t>
            </a:r>
            <a:endParaRPr lang="en-IN" sz="3600" b="1" dirty="0">
              <a:solidFill>
                <a:srgbClr val="FF0000"/>
              </a:solidFill>
              <a:latin typeface="+mn-lt"/>
            </a:endParaRPr>
          </a:p>
        </p:txBody>
      </p:sp>
      <p:sp>
        <p:nvSpPr>
          <p:cNvPr id="3" name="Content Placeholder 2"/>
          <p:cNvSpPr>
            <a:spLocks noGrp="1"/>
          </p:cNvSpPr>
          <p:nvPr>
            <p:ph idx="1"/>
          </p:nvPr>
        </p:nvSpPr>
        <p:spPr>
          <a:xfrm>
            <a:off x="768096" y="2286000"/>
            <a:ext cx="7290054" cy="3209636"/>
          </a:xfrm>
        </p:spPr>
        <p:txBody>
          <a:bodyPr>
            <a:normAutofit/>
          </a:bodyPr>
          <a:lstStyle/>
          <a:p>
            <a:pPr algn="just">
              <a:buFont typeface="Arial" pitchFamily="34" charset="0"/>
              <a:buChar char="•"/>
            </a:pPr>
            <a:r>
              <a:rPr lang="en-US" sz="2400" dirty="0" smtClean="0">
                <a:latin typeface="Cambria" pitchFamily="18" charset="0"/>
                <a:ea typeface="Cambria" pitchFamily="18" charset="0"/>
              </a:rPr>
              <a:t>This </a:t>
            </a:r>
            <a:r>
              <a:rPr lang="en-US" sz="2400" dirty="0">
                <a:latin typeface="Cambria" pitchFamily="18" charset="0"/>
                <a:ea typeface="Cambria" pitchFamily="18" charset="0"/>
              </a:rPr>
              <a:t>logic block determines the priorities of the </a:t>
            </a:r>
            <a:r>
              <a:rPr lang="en-US" sz="2400" dirty="0" smtClean="0">
                <a:latin typeface="Cambria" pitchFamily="18" charset="0"/>
                <a:ea typeface="Cambria" pitchFamily="18" charset="0"/>
              </a:rPr>
              <a:t>bits set </a:t>
            </a:r>
            <a:r>
              <a:rPr lang="en-US" sz="2400" dirty="0">
                <a:latin typeface="Cambria" pitchFamily="18" charset="0"/>
                <a:ea typeface="Cambria" pitchFamily="18" charset="0"/>
              </a:rPr>
              <a:t>in the IRR. </a:t>
            </a:r>
            <a:endParaRPr lang="en-US" sz="2400" dirty="0" smtClean="0">
              <a:latin typeface="Cambria" pitchFamily="18" charset="0"/>
              <a:ea typeface="Cambria" pitchFamily="18" charset="0"/>
            </a:endParaRPr>
          </a:p>
          <a:p>
            <a:pPr algn="just">
              <a:buFont typeface="Arial" pitchFamily="34" charset="0"/>
              <a:buChar char="•"/>
            </a:pPr>
            <a:endParaRPr lang="en-US" sz="2400" dirty="0">
              <a:latin typeface="Cambria" pitchFamily="18" charset="0"/>
              <a:ea typeface="Cambria" pitchFamily="18" charset="0"/>
            </a:endParaRPr>
          </a:p>
          <a:p>
            <a:pPr algn="just">
              <a:buFont typeface="Arial" pitchFamily="34" charset="0"/>
              <a:buChar char="•"/>
            </a:pPr>
            <a:r>
              <a:rPr lang="en-US" sz="2400" dirty="0" smtClean="0">
                <a:latin typeface="Cambria" pitchFamily="18" charset="0"/>
                <a:ea typeface="Cambria" pitchFamily="18" charset="0"/>
              </a:rPr>
              <a:t>The </a:t>
            </a:r>
            <a:r>
              <a:rPr lang="en-US" sz="2400" dirty="0">
                <a:latin typeface="Cambria" pitchFamily="18" charset="0"/>
                <a:ea typeface="Cambria" pitchFamily="18" charset="0"/>
              </a:rPr>
              <a:t>highest priority is selected and </a:t>
            </a:r>
            <a:r>
              <a:rPr lang="en-US" sz="2400" dirty="0" err="1">
                <a:latin typeface="Cambria" pitchFamily="18" charset="0"/>
                <a:ea typeface="Cambria" pitchFamily="18" charset="0"/>
              </a:rPr>
              <a:t>strobed</a:t>
            </a:r>
            <a:r>
              <a:rPr lang="en-US" sz="2400" dirty="0">
                <a:latin typeface="Cambria" pitchFamily="18" charset="0"/>
                <a:ea typeface="Cambria" pitchFamily="18" charset="0"/>
              </a:rPr>
              <a:t> into the corresponding bit of the ISR during </a:t>
            </a:r>
            <a:r>
              <a:rPr lang="en-US" sz="2400" dirty="0" smtClean="0">
                <a:latin typeface="Cambria" pitchFamily="18" charset="0"/>
                <a:ea typeface="Cambria" pitchFamily="18" charset="0"/>
              </a:rPr>
              <a:t>INTA’ pulse</a:t>
            </a:r>
            <a:r>
              <a:rPr lang="en-US" sz="2400" dirty="0">
                <a:latin typeface="Cambria" pitchFamily="18" charset="0"/>
                <a:ea typeface="Cambria" pitchFamily="18" charset="0"/>
              </a:rPr>
              <a:t>. </a:t>
            </a:r>
            <a:endParaRPr lang="en-IN" sz="2400" dirty="0">
              <a:latin typeface="Cambria" pitchFamily="18" charset="0"/>
              <a:ea typeface="Cambria" pitchFamily="18" charset="0"/>
            </a:endParaRPr>
          </a:p>
        </p:txBody>
      </p:sp>
    </p:spTree>
    <p:extLst>
      <p:ext uri="{BB962C8B-B14F-4D97-AF65-F5344CB8AC3E}">
        <p14:creationId xmlns:p14="http://schemas.microsoft.com/office/powerpoint/2010/main" val="3297471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latin typeface="Tw Cen MT" pitchFamily="34" charset="0"/>
              </a:rPr>
              <a:t>DATA BUS BUFFER</a:t>
            </a:r>
            <a:endParaRPr lang="en-IN" sz="3600" b="1" dirty="0">
              <a:solidFill>
                <a:srgbClr val="FF0000"/>
              </a:solidFill>
              <a:latin typeface="Tw Cen MT" pitchFamily="34" charset="0"/>
            </a:endParaRPr>
          </a:p>
        </p:txBody>
      </p:sp>
      <p:sp>
        <p:nvSpPr>
          <p:cNvPr id="3" name="Content Placeholder 2"/>
          <p:cNvSpPr>
            <a:spLocks noGrp="1"/>
          </p:cNvSpPr>
          <p:nvPr>
            <p:ph idx="1"/>
          </p:nvPr>
        </p:nvSpPr>
        <p:spPr/>
        <p:txBody>
          <a:bodyPr>
            <a:normAutofit/>
          </a:bodyPr>
          <a:lstStyle/>
          <a:p>
            <a:pPr algn="just">
              <a:buFont typeface="Arial" pitchFamily="34" charset="0"/>
              <a:buChar char="•"/>
            </a:pPr>
            <a:r>
              <a:rPr lang="en-US" sz="2400" dirty="0">
                <a:latin typeface="Cambria" pitchFamily="18" charset="0"/>
                <a:ea typeface="Cambria" pitchFamily="18" charset="0"/>
              </a:rPr>
              <a:t>This 3- state, bidirectional 8-bit buffer is used to </a:t>
            </a:r>
            <a:r>
              <a:rPr lang="en-US" sz="2400" dirty="0" smtClean="0">
                <a:latin typeface="Cambria" pitchFamily="18" charset="0"/>
                <a:ea typeface="Cambria" pitchFamily="18" charset="0"/>
              </a:rPr>
              <a:t>interface </a:t>
            </a:r>
            <a:r>
              <a:rPr lang="en-US" sz="2400" dirty="0">
                <a:latin typeface="Cambria" pitchFamily="18" charset="0"/>
                <a:ea typeface="Cambria" pitchFamily="18" charset="0"/>
              </a:rPr>
              <a:t>the </a:t>
            </a:r>
            <a:r>
              <a:rPr lang="en-US" sz="2400" dirty="0" smtClean="0">
                <a:latin typeface="Cambria" pitchFamily="18" charset="0"/>
                <a:ea typeface="Cambria" pitchFamily="18" charset="0"/>
              </a:rPr>
              <a:t>8259A </a:t>
            </a:r>
            <a:r>
              <a:rPr lang="en-US" sz="2400" dirty="0">
                <a:latin typeface="Cambria" pitchFamily="18" charset="0"/>
                <a:ea typeface="Cambria" pitchFamily="18" charset="0"/>
              </a:rPr>
              <a:t>to the system data bus</a:t>
            </a:r>
            <a:r>
              <a:rPr lang="en-US" sz="2400" dirty="0" smtClean="0">
                <a:latin typeface="Cambria" pitchFamily="18" charset="0"/>
                <a:ea typeface="Cambria" pitchFamily="18" charset="0"/>
              </a:rPr>
              <a:t>.</a:t>
            </a:r>
          </a:p>
          <a:p>
            <a:pPr marL="0" indent="0" algn="just">
              <a:buNone/>
            </a:pPr>
            <a:endParaRPr lang="en-US" sz="2400" dirty="0">
              <a:latin typeface="Cambria" pitchFamily="18" charset="0"/>
              <a:ea typeface="Cambria" pitchFamily="18" charset="0"/>
            </a:endParaRPr>
          </a:p>
          <a:p>
            <a:pPr algn="just">
              <a:buFont typeface="Arial" pitchFamily="34" charset="0"/>
              <a:buChar char="•"/>
            </a:pPr>
            <a:r>
              <a:rPr lang="en-US" sz="2400" dirty="0" smtClean="0">
                <a:latin typeface="Cambria" pitchFamily="18" charset="0"/>
                <a:ea typeface="Cambria" pitchFamily="18" charset="0"/>
              </a:rPr>
              <a:t> </a:t>
            </a:r>
            <a:r>
              <a:rPr lang="en-US" sz="2400" dirty="0">
                <a:latin typeface="Cambria" pitchFamily="18" charset="0"/>
                <a:ea typeface="Cambria" pitchFamily="18" charset="0"/>
              </a:rPr>
              <a:t>Control words and status information are transferred </a:t>
            </a:r>
            <a:r>
              <a:rPr lang="en-US" sz="2400" dirty="0" smtClean="0">
                <a:latin typeface="Cambria" pitchFamily="18" charset="0"/>
                <a:ea typeface="Cambria" pitchFamily="18" charset="0"/>
              </a:rPr>
              <a:t>through </a:t>
            </a:r>
            <a:r>
              <a:rPr lang="en-US" sz="2400" dirty="0">
                <a:latin typeface="Cambria" pitchFamily="18" charset="0"/>
                <a:ea typeface="Cambria" pitchFamily="18" charset="0"/>
              </a:rPr>
              <a:t>the data bus buffer. </a:t>
            </a:r>
            <a:endParaRPr lang="en-IN" sz="2400" dirty="0">
              <a:latin typeface="Cambria" pitchFamily="18" charset="0"/>
              <a:ea typeface="Cambria" pitchFamily="18" charset="0"/>
            </a:endParaRPr>
          </a:p>
        </p:txBody>
      </p:sp>
    </p:spTree>
    <p:extLst>
      <p:ext uri="{BB962C8B-B14F-4D97-AF65-F5344CB8AC3E}">
        <p14:creationId xmlns:p14="http://schemas.microsoft.com/office/powerpoint/2010/main" val="4081526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latin typeface="+mn-lt"/>
              </a:rPr>
              <a:t>INTERRUPT CONTROL LOGIC</a:t>
            </a:r>
            <a:endParaRPr lang="en-IN" sz="3600" b="1" dirty="0">
              <a:solidFill>
                <a:srgbClr val="FF0000"/>
              </a:solidFill>
              <a:latin typeface="+mn-lt"/>
            </a:endParaRPr>
          </a:p>
        </p:txBody>
      </p:sp>
      <p:sp>
        <p:nvSpPr>
          <p:cNvPr id="3" name="Content Placeholder 2"/>
          <p:cNvSpPr>
            <a:spLocks noGrp="1"/>
          </p:cNvSpPr>
          <p:nvPr>
            <p:ph idx="1"/>
          </p:nvPr>
        </p:nvSpPr>
        <p:spPr>
          <a:xfrm>
            <a:off x="768096" y="2286000"/>
            <a:ext cx="8126522" cy="4023360"/>
          </a:xfrm>
        </p:spPr>
        <p:txBody>
          <a:bodyPr>
            <a:normAutofit/>
          </a:bodyPr>
          <a:lstStyle/>
          <a:p>
            <a:pPr algn="just">
              <a:buFont typeface="Arial" pitchFamily="34" charset="0"/>
              <a:buChar char="•"/>
            </a:pPr>
            <a:r>
              <a:rPr lang="en-US" sz="2400" dirty="0">
                <a:latin typeface="Cambria" pitchFamily="18" charset="0"/>
                <a:ea typeface="Cambria" pitchFamily="18" charset="0"/>
              </a:rPr>
              <a:t>This unit has two pins. </a:t>
            </a:r>
            <a:r>
              <a:rPr lang="en-US" sz="2400" b="1" dirty="0">
                <a:solidFill>
                  <a:srgbClr val="002060"/>
                </a:solidFill>
                <a:latin typeface="Cambria" pitchFamily="18" charset="0"/>
                <a:ea typeface="Cambria" pitchFamily="18" charset="0"/>
              </a:rPr>
              <a:t>INT </a:t>
            </a:r>
            <a:r>
              <a:rPr lang="en-US" sz="2400" dirty="0">
                <a:latin typeface="Cambria" pitchFamily="18" charset="0"/>
                <a:ea typeface="Cambria" pitchFamily="18" charset="0"/>
              </a:rPr>
              <a:t>(Interrupt) as an output pin and (interrupt </a:t>
            </a:r>
            <a:r>
              <a:rPr lang="en-US" sz="2400" dirty="0" smtClean="0">
                <a:latin typeface="Cambria" pitchFamily="18" charset="0"/>
                <a:ea typeface="Cambria" pitchFamily="18" charset="0"/>
              </a:rPr>
              <a:t>acknowledge) </a:t>
            </a:r>
            <a:r>
              <a:rPr lang="en-US" sz="2400" b="1" dirty="0" smtClean="0">
                <a:solidFill>
                  <a:srgbClr val="002060"/>
                </a:solidFill>
                <a:latin typeface="Cambria" pitchFamily="18" charset="0"/>
                <a:ea typeface="Cambria" pitchFamily="18" charset="0"/>
              </a:rPr>
              <a:t>INTA’ </a:t>
            </a:r>
            <a:r>
              <a:rPr lang="en-US" sz="2400" dirty="0">
                <a:latin typeface="Cambria" pitchFamily="18" charset="0"/>
                <a:ea typeface="Cambria" pitchFamily="18" charset="0"/>
              </a:rPr>
              <a:t>as an input pin. </a:t>
            </a:r>
            <a:endParaRPr lang="en-US" sz="2400" dirty="0" smtClean="0">
              <a:latin typeface="Cambria" pitchFamily="18" charset="0"/>
              <a:ea typeface="Cambria" pitchFamily="18" charset="0"/>
            </a:endParaRPr>
          </a:p>
          <a:p>
            <a:pPr marL="0" indent="0" algn="just">
              <a:buNone/>
            </a:pPr>
            <a:endParaRPr lang="en-US" sz="2400" dirty="0" smtClean="0">
              <a:latin typeface="Cambria" pitchFamily="18" charset="0"/>
              <a:ea typeface="Cambria" pitchFamily="18" charset="0"/>
            </a:endParaRPr>
          </a:p>
          <a:p>
            <a:pPr algn="just">
              <a:buFont typeface="Arial" pitchFamily="34" charset="0"/>
              <a:buChar char="•"/>
            </a:pPr>
            <a:r>
              <a:rPr lang="en-US" sz="2400" dirty="0" smtClean="0">
                <a:latin typeface="Cambria" pitchFamily="18" charset="0"/>
                <a:ea typeface="Cambria" pitchFamily="18" charset="0"/>
              </a:rPr>
              <a:t>The </a:t>
            </a:r>
            <a:r>
              <a:rPr lang="en-US" sz="2400" dirty="0">
                <a:latin typeface="Cambria" pitchFamily="18" charset="0"/>
                <a:ea typeface="Cambria" pitchFamily="18" charset="0"/>
              </a:rPr>
              <a:t>INT is connected to the interrupt pin of the </a:t>
            </a:r>
            <a:r>
              <a:rPr lang="en-US" sz="2400" dirty="0" smtClean="0">
                <a:latin typeface="Cambria" pitchFamily="18" charset="0"/>
                <a:ea typeface="Cambria" pitchFamily="18" charset="0"/>
              </a:rPr>
              <a:t>microprocessor </a:t>
            </a:r>
            <a:r>
              <a:rPr lang="en-US" sz="2400" dirty="0">
                <a:latin typeface="Cambria" pitchFamily="18" charset="0"/>
                <a:ea typeface="Cambria" pitchFamily="18" charset="0"/>
              </a:rPr>
              <a:t>unit. Whenever an interrupt is noticed by the CPU, it generates </a:t>
            </a:r>
            <a:r>
              <a:rPr lang="en-US" sz="2400" dirty="0" smtClean="0">
                <a:latin typeface="Cambria" pitchFamily="18" charset="0"/>
                <a:ea typeface="Cambria" pitchFamily="18" charset="0"/>
              </a:rPr>
              <a:t>signal.</a:t>
            </a:r>
            <a:endParaRPr lang="en-IN" sz="2400" dirty="0">
              <a:latin typeface="Cambria" pitchFamily="18" charset="0"/>
              <a:ea typeface="Cambria" pitchFamily="18" charset="0"/>
            </a:endParaRPr>
          </a:p>
        </p:txBody>
      </p:sp>
    </p:spTree>
    <p:extLst>
      <p:ext uri="{BB962C8B-B14F-4D97-AF65-F5344CB8AC3E}">
        <p14:creationId xmlns:p14="http://schemas.microsoft.com/office/powerpoint/2010/main" val="1938690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latin typeface="+mn-lt"/>
              </a:rPr>
              <a:t>READ/WRITE CONTROL LOGIC</a:t>
            </a:r>
            <a:endParaRPr lang="en-IN" sz="3600" b="1" dirty="0">
              <a:solidFill>
                <a:srgbClr val="FF0000"/>
              </a:solidFill>
              <a:latin typeface="+mn-lt"/>
            </a:endParaRPr>
          </a:p>
        </p:txBody>
      </p:sp>
      <p:sp>
        <p:nvSpPr>
          <p:cNvPr id="3" name="Content Placeholder 2"/>
          <p:cNvSpPr>
            <a:spLocks noGrp="1"/>
          </p:cNvSpPr>
          <p:nvPr>
            <p:ph idx="1"/>
          </p:nvPr>
        </p:nvSpPr>
        <p:spPr>
          <a:xfrm>
            <a:off x="509478" y="1306946"/>
            <a:ext cx="8126522" cy="4023360"/>
          </a:xfrm>
        </p:spPr>
        <p:txBody>
          <a:bodyPr>
            <a:normAutofit lnSpcReduction="10000"/>
          </a:bodyPr>
          <a:lstStyle/>
          <a:p>
            <a:pPr algn="just">
              <a:buFont typeface="Arial" pitchFamily="34" charset="0"/>
              <a:buChar char="•"/>
            </a:pPr>
            <a:r>
              <a:rPr lang="en-US" sz="2400" dirty="0">
                <a:latin typeface="Cambria" pitchFamily="18" charset="0"/>
                <a:ea typeface="Cambria" pitchFamily="18" charset="0"/>
              </a:rPr>
              <a:t>The function of this block is to accept OUTPUT </a:t>
            </a:r>
            <a:r>
              <a:rPr lang="en-US" sz="2400" dirty="0" smtClean="0">
                <a:latin typeface="Cambria" pitchFamily="18" charset="0"/>
                <a:ea typeface="Cambria" pitchFamily="18" charset="0"/>
              </a:rPr>
              <a:t>commands </a:t>
            </a:r>
            <a:r>
              <a:rPr lang="en-US" sz="2400" dirty="0">
                <a:latin typeface="Cambria" pitchFamily="18" charset="0"/>
                <a:ea typeface="Cambria" pitchFamily="18" charset="0"/>
              </a:rPr>
              <a:t>from the CPU</a:t>
            </a:r>
            <a:r>
              <a:rPr lang="en-US" sz="2400" dirty="0" smtClean="0">
                <a:latin typeface="Cambria" pitchFamily="18" charset="0"/>
                <a:ea typeface="Cambria" pitchFamily="18" charset="0"/>
              </a:rPr>
              <a:t>.</a:t>
            </a:r>
          </a:p>
          <a:p>
            <a:pPr marL="0" indent="0" algn="just">
              <a:buNone/>
            </a:pPr>
            <a:endParaRPr lang="en-US" sz="2400" dirty="0">
              <a:latin typeface="Cambria" pitchFamily="18" charset="0"/>
              <a:ea typeface="Cambria" pitchFamily="18" charset="0"/>
            </a:endParaRPr>
          </a:p>
          <a:p>
            <a:pPr algn="just">
              <a:buFont typeface="Arial" pitchFamily="34" charset="0"/>
              <a:buChar char="•"/>
            </a:pPr>
            <a:r>
              <a:rPr lang="en-US" sz="2400" dirty="0" smtClean="0">
                <a:latin typeface="Cambria" pitchFamily="18" charset="0"/>
                <a:ea typeface="Cambria" pitchFamily="18" charset="0"/>
              </a:rPr>
              <a:t>It </a:t>
            </a:r>
            <a:r>
              <a:rPr lang="en-US" sz="2400" dirty="0">
                <a:latin typeface="Cambria" pitchFamily="18" charset="0"/>
                <a:ea typeface="Cambria" pitchFamily="18" charset="0"/>
              </a:rPr>
              <a:t>contains the initialization command word (ICW) </a:t>
            </a:r>
            <a:r>
              <a:rPr lang="en-US" sz="2400" dirty="0" smtClean="0">
                <a:latin typeface="Cambria" pitchFamily="18" charset="0"/>
                <a:ea typeface="Cambria" pitchFamily="18" charset="0"/>
              </a:rPr>
              <a:t>register and operation </a:t>
            </a:r>
            <a:r>
              <a:rPr lang="en-US" sz="2400" dirty="0">
                <a:latin typeface="Cambria" pitchFamily="18" charset="0"/>
                <a:ea typeface="Cambria" pitchFamily="18" charset="0"/>
              </a:rPr>
              <a:t>command word (OCW) register </a:t>
            </a:r>
            <a:r>
              <a:rPr lang="en-US" sz="2400" dirty="0" smtClean="0">
                <a:latin typeface="Cambria" pitchFamily="18" charset="0"/>
                <a:ea typeface="Cambria" pitchFamily="18" charset="0"/>
              </a:rPr>
              <a:t>which </a:t>
            </a:r>
            <a:r>
              <a:rPr lang="en-US" sz="2400" dirty="0">
                <a:latin typeface="Cambria" pitchFamily="18" charset="0"/>
                <a:ea typeface="Cambria" pitchFamily="18" charset="0"/>
              </a:rPr>
              <a:t>store the various control formats for device </a:t>
            </a:r>
            <a:r>
              <a:rPr lang="en-US" sz="2400" dirty="0" smtClean="0">
                <a:latin typeface="Cambria" pitchFamily="18" charset="0"/>
                <a:ea typeface="Cambria" pitchFamily="18" charset="0"/>
              </a:rPr>
              <a:t>operation</a:t>
            </a:r>
            <a:r>
              <a:rPr lang="en-US" sz="2400" dirty="0">
                <a:latin typeface="Cambria" pitchFamily="18" charset="0"/>
                <a:ea typeface="Cambria" pitchFamily="18" charset="0"/>
              </a:rPr>
              <a:t>. </a:t>
            </a:r>
            <a:endParaRPr lang="en-US" sz="2400" dirty="0" smtClean="0">
              <a:latin typeface="Cambria" pitchFamily="18" charset="0"/>
              <a:ea typeface="Cambria" pitchFamily="18" charset="0"/>
            </a:endParaRPr>
          </a:p>
          <a:p>
            <a:pPr marL="0" indent="0" algn="just">
              <a:buNone/>
            </a:pPr>
            <a:endParaRPr lang="en-US" sz="2400" dirty="0">
              <a:latin typeface="Cambria" pitchFamily="18" charset="0"/>
              <a:ea typeface="Cambria" pitchFamily="18" charset="0"/>
            </a:endParaRPr>
          </a:p>
          <a:p>
            <a:pPr algn="just">
              <a:buFont typeface="Arial" pitchFamily="34" charset="0"/>
              <a:buChar char="•"/>
            </a:pPr>
            <a:r>
              <a:rPr lang="en-US" sz="2400" dirty="0" smtClean="0">
                <a:latin typeface="Cambria" pitchFamily="18" charset="0"/>
                <a:ea typeface="Cambria" pitchFamily="18" charset="0"/>
              </a:rPr>
              <a:t>This </a:t>
            </a:r>
            <a:r>
              <a:rPr lang="en-US" sz="2400" dirty="0">
                <a:latin typeface="Cambria" pitchFamily="18" charset="0"/>
                <a:ea typeface="Cambria" pitchFamily="18" charset="0"/>
              </a:rPr>
              <a:t>function block also allows the status of </a:t>
            </a:r>
            <a:r>
              <a:rPr lang="en-US" sz="2400" dirty="0" smtClean="0">
                <a:latin typeface="Cambria" pitchFamily="18" charset="0"/>
                <a:ea typeface="Cambria" pitchFamily="18" charset="0"/>
              </a:rPr>
              <a:t>8259A to </a:t>
            </a:r>
            <a:r>
              <a:rPr lang="en-US" sz="2400" dirty="0">
                <a:latin typeface="Cambria" pitchFamily="18" charset="0"/>
                <a:ea typeface="Cambria" pitchFamily="18" charset="0"/>
              </a:rPr>
              <a:t>be </a:t>
            </a:r>
            <a:r>
              <a:rPr lang="en-US" sz="2400" dirty="0" smtClean="0">
                <a:latin typeface="Cambria" pitchFamily="18" charset="0"/>
                <a:ea typeface="Cambria" pitchFamily="18" charset="0"/>
              </a:rPr>
              <a:t>transferred </a:t>
            </a:r>
            <a:r>
              <a:rPr lang="en-US" sz="2400" dirty="0">
                <a:latin typeface="Cambria" pitchFamily="18" charset="0"/>
                <a:ea typeface="Cambria" pitchFamily="18" charset="0"/>
              </a:rPr>
              <a:t>to the data bus. </a:t>
            </a:r>
            <a:endParaRPr lang="en-IN" sz="2400" dirty="0">
              <a:latin typeface="Cambria" pitchFamily="18" charset="0"/>
              <a:ea typeface="Cambria" pitchFamily="18" charset="0"/>
            </a:endParaRPr>
          </a:p>
        </p:txBody>
      </p:sp>
    </p:spTree>
    <p:extLst>
      <p:ext uri="{BB962C8B-B14F-4D97-AF65-F5344CB8AC3E}">
        <p14:creationId xmlns:p14="http://schemas.microsoft.com/office/powerpoint/2010/main" val="3609469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latin typeface="Tw Cen MT" pitchFamily="34" charset="0"/>
              </a:rPr>
              <a:t>CASCADE BUFFER/COMPARATOR</a:t>
            </a:r>
            <a:endParaRPr lang="en-IN" sz="3600" b="1" dirty="0">
              <a:solidFill>
                <a:srgbClr val="FF0000"/>
              </a:solidFill>
              <a:latin typeface="Tw Cen MT" pitchFamily="34" charset="0"/>
            </a:endParaRPr>
          </a:p>
        </p:txBody>
      </p:sp>
      <p:sp>
        <p:nvSpPr>
          <p:cNvPr id="3" name="Content Placeholder 2"/>
          <p:cNvSpPr>
            <a:spLocks noGrp="1"/>
          </p:cNvSpPr>
          <p:nvPr>
            <p:ph idx="1"/>
          </p:nvPr>
        </p:nvSpPr>
        <p:spPr/>
        <p:txBody>
          <a:bodyPr>
            <a:normAutofit/>
          </a:bodyPr>
          <a:lstStyle/>
          <a:p>
            <a:pPr algn="just">
              <a:buFont typeface="Arial" pitchFamily="34" charset="0"/>
              <a:buChar char="•"/>
            </a:pPr>
            <a:r>
              <a:rPr lang="en-US" sz="2400" dirty="0">
                <a:latin typeface="Cambria" pitchFamily="18" charset="0"/>
                <a:ea typeface="Cambria" pitchFamily="18" charset="0"/>
              </a:rPr>
              <a:t>This function blocks stores </a:t>
            </a:r>
            <a:r>
              <a:rPr lang="en-US" sz="2400" dirty="0" smtClean="0">
                <a:latin typeface="Cambria" pitchFamily="18" charset="0"/>
                <a:ea typeface="Cambria" pitchFamily="18" charset="0"/>
              </a:rPr>
              <a:t>the IDs </a:t>
            </a:r>
            <a:r>
              <a:rPr lang="en-US" sz="2400" dirty="0">
                <a:latin typeface="Cambria" pitchFamily="18" charset="0"/>
                <a:ea typeface="Cambria" pitchFamily="18" charset="0"/>
              </a:rPr>
              <a:t>of all </a:t>
            </a:r>
            <a:r>
              <a:rPr lang="en-US" sz="2400" dirty="0" smtClean="0">
                <a:latin typeface="Cambria" pitchFamily="18" charset="0"/>
                <a:ea typeface="Cambria" pitchFamily="18" charset="0"/>
              </a:rPr>
              <a:t>8259’s used in the system. The </a:t>
            </a:r>
            <a:r>
              <a:rPr lang="en-US" sz="2400" dirty="0">
                <a:latin typeface="Cambria" pitchFamily="18" charset="0"/>
                <a:ea typeface="Cambria" pitchFamily="18" charset="0"/>
              </a:rPr>
              <a:t>associated 3-I/O pins (</a:t>
            </a:r>
            <a:r>
              <a:rPr lang="en-US" sz="2400" dirty="0" smtClean="0">
                <a:latin typeface="Cambria" pitchFamily="18" charset="0"/>
                <a:ea typeface="Cambria" pitchFamily="18" charset="0"/>
              </a:rPr>
              <a:t>CAS0-CAS2</a:t>
            </a:r>
            <a:r>
              <a:rPr lang="en-US" sz="2400" dirty="0">
                <a:latin typeface="Cambria" pitchFamily="18" charset="0"/>
                <a:ea typeface="Cambria" pitchFamily="18" charset="0"/>
              </a:rPr>
              <a:t>) are outputs when </a:t>
            </a:r>
            <a:r>
              <a:rPr lang="en-US" sz="2400" dirty="0" smtClean="0">
                <a:latin typeface="Cambria" pitchFamily="18" charset="0"/>
                <a:ea typeface="Cambria" pitchFamily="18" charset="0"/>
              </a:rPr>
              <a:t>8259A </a:t>
            </a:r>
            <a:r>
              <a:rPr lang="en-US" sz="2400" dirty="0">
                <a:latin typeface="Cambria" pitchFamily="18" charset="0"/>
                <a:ea typeface="Cambria" pitchFamily="18" charset="0"/>
              </a:rPr>
              <a:t>is used a master</a:t>
            </a:r>
            <a:r>
              <a:rPr lang="en-US" sz="2400" dirty="0" smtClean="0">
                <a:latin typeface="Cambria" pitchFamily="18" charset="0"/>
                <a:ea typeface="Cambria" pitchFamily="18" charset="0"/>
              </a:rPr>
              <a:t>.</a:t>
            </a:r>
          </a:p>
          <a:p>
            <a:pPr marL="0" indent="0" algn="just">
              <a:buNone/>
            </a:pPr>
            <a:endParaRPr lang="en-US" sz="2400" dirty="0">
              <a:latin typeface="Cambria" pitchFamily="18" charset="0"/>
              <a:ea typeface="Cambria" pitchFamily="18" charset="0"/>
            </a:endParaRPr>
          </a:p>
          <a:p>
            <a:pPr algn="just">
              <a:buFont typeface="Arial" pitchFamily="34" charset="0"/>
              <a:buChar char="•"/>
            </a:pPr>
            <a:r>
              <a:rPr lang="en-US" sz="2400" dirty="0" smtClean="0">
                <a:latin typeface="Cambria" pitchFamily="18" charset="0"/>
                <a:ea typeface="Cambria" pitchFamily="18" charset="0"/>
              </a:rPr>
              <a:t>The same pin act as inputs when 8259A </a:t>
            </a:r>
            <a:r>
              <a:rPr lang="en-US" sz="2400" dirty="0">
                <a:latin typeface="Cambria" pitchFamily="18" charset="0"/>
                <a:ea typeface="Cambria" pitchFamily="18" charset="0"/>
              </a:rPr>
              <a:t>is used as a slave. As </a:t>
            </a:r>
            <a:r>
              <a:rPr lang="en-US" sz="2400" dirty="0" smtClean="0">
                <a:latin typeface="Cambria" pitchFamily="18" charset="0"/>
                <a:ea typeface="Cambria" pitchFamily="18" charset="0"/>
              </a:rPr>
              <a:t>a </a:t>
            </a:r>
            <a:r>
              <a:rPr lang="en-US" sz="2400" dirty="0">
                <a:latin typeface="Cambria" pitchFamily="18" charset="0"/>
                <a:ea typeface="Cambria" pitchFamily="18" charset="0"/>
              </a:rPr>
              <a:t>master, the </a:t>
            </a:r>
            <a:r>
              <a:rPr lang="en-US" sz="2400" dirty="0" smtClean="0">
                <a:latin typeface="Cambria" pitchFamily="18" charset="0"/>
                <a:ea typeface="Cambria" pitchFamily="18" charset="0"/>
              </a:rPr>
              <a:t>8259A </a:t>
            </a:r>
            <a:r>
              <a:rPr lang="en-US" sz="2400" dirty="0">
                <a:latin typeface="Cambria" pitchFamily="18" charset="0"/>
                <a:ea typeface="Cambria" pitchFamily="18" charset="0"/>
              </a:rPr>
              <a:t>sends the ID of the interrupting </a:t>
            </a:r>
            <a:r>
              <a:rPr lang="en-US" sz="2400" dirty="0" smtClean="0">
                <a:latin typeface="Cambria" pitchFamily="18" charset="0"/>
                <a:ea typeface="Cambria" pitchFamily="18" charset="0"/>
              </a:rPr>
              <a:t>slave </a:t>
            </a:r>
            <a:r>
              <a:rPr lang="en-US" sz="2400" dirty="0">
                <a:latin typeface="Cambria" pitchFamily="18" charset="0"/>
                <a:ea typeface="Cambria" pitchFamily="18" charset="0"/>
              </a:rPr>
              <a:t>device onto the cas2-cas0. </a:t>
            </a:r>
            <a:endParaRPr lang="en-US" sz="2400" dirty="0" smtClean="0">
              <a:latin typeface="Cambria" pitchFamily="18" charset="0"/>
              <a:ea typeface="Cambria" pitchFamily="18" charset="0"/>
            </a:endParaRPr>
          </a:p>
          <a:p>
            <a:pPr marL="0" indent="0" algn="just">
              <a:buNone/>
            </a:pPr>
            <a:endParaRPr lang="en-US" sz="2400" dirty="0">
              <a:latin typeface="Cambria" pitchFamily="18" charset="0"/>
              <a:ea typeface="Cambria" pitchFamily="18" charset="0"/>
            </a:endParaRPr>
          </a:p>
          <a:p>
            <a:pPr algn="just">
              <a:buFont typeface="Arial" pitchFamily="34" charset="0"/>
              <a:buChar char="•"/>
            </a:pPr>
            <a:r>
              <a:rPr lang="en-US" sz="2400" dirty="0" smtClean="0">
                <a:latin typeface="Cambria" pitchFamily="18" charset="0"/>
                <a:ea typeface="Cambria" pitchFamily="18" charset="0"/>
              </a:rPr>
              <a:t>The </a:t>
            </a:r>
            <a:r>
              <a:rPr lang="en-US" sz="2400" dirty="0">
                <a:latin typeface="Cambria" pitchFamily="18" charset="0"/>
                <a:ea typeface="Cambria" pitchFamily="18" charset="0"/>
              </a:rPr>
              <a:t>slave thus selected will send its pre-programmed </a:t>
            </a:r>
            <a:r>
              <a:rPr lang="en-US" sz="2400" dirty="0" smtClean="0">
                <a:latin typeface="Cambria" pitchFamily="18" charset="0"/>
                <a:ea typeface="Cambria" pitchFamily="18" charset="0"/>
              </a:rPr>
              <a:t>subroutine </a:t>
            </a:r>
            <a:r>
              <a:rPr lang="en-US" sz="2400" dirty="0">
                <a:latin typeface="Cambria" pitchFamily="18" charset="0"/>
                <a:ea typeface="Cambria" pitchFamily="18" charset="0"/>
              </a:rPr>
              <a:t>address </a:t>
            </a:r>
            <a:r>
              <a:rPr lang="en-US" sz="2400" dirty="0" smtClean="0">
                <a:latin typeface="Cambria" pitchFamily="18" charset="0"/>
                <a:ea typeface="Cambria" pitchFamily="18" charset="0"/>
              </a:rPr>
              <a:t>onto </a:t>
            </a:r>
            <a:r>
              <a:rPr lang="en-US" sz="2400" dirty="0">
                <a:latin typeface="Cambria" pitchFamily="18" charset="0"/>
                <a:ea typeface="Cambria" pitchFamily="18" charset="0"/>
              </a:rPr>
              <a:t>the data bus during the next </a:t>
            </a:r>
            <a:r>
              <a:rPr lang="en-US" sz="2400" dirty="0" smtClean="0">
                <a:latin typeface="Cambria" pitchFamily="18" charset="0"/>
                <a:ea typeface="Cambria" pitchFamily="18" charset="0"/>
              </a:rPr>
              <a:t>one or two consecutive INTA’ Pulse.</a:t>
            </a:r>
            <a:endParaRPr lang="en-IN" sz="2400" dirty="0">
              <a:latin typeface="Cambria" pitchFamily="18" charset="0"/>
              <a:ea typeface="Cambria" pitchFamily="18" charset="0"/>
            </a:endParaRPr>
          </a:p>
        </p:txBody>
      </p:sp>
    </p:spTree>
    <p:extLst>
      <p:ext uri="{BB962C8B-B14F-4D97-AF65-F5344CB8AC3E}">
        <p14:creationId xmlns:p14="http://schemas.microsoft.com/office/powerpoint/2010/main" val="2211174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40EFF0-A50A-4E80-8B55-CD8EFD7663FF}"/>
              </a:ext>
            </a:extLst>
          </p:cNvPr>
          <p:cNvSpPr>
            <a:spLocks noGrp="1"/>
          </p:cNvSpPr>
          <p:nvPr>
            <p:ph type="title"/>
          </p:nvPr>
        </p:nvSpPr>
        <p:spPr>
          <a:xfrm>
            <a:off x="768096" y="585216"/>
            <a:ext cx="7290054" cy="899027"/>
          </a:xfrm>
        </p:spPr>
        <p:txBody>
          <a:bodyPr/>
          <a:lstStyle/>
          <a:p>
            <a:r>
              <a:rPr lang="en-US" b="1" dirty="0">
                <a:solidFill>
                  <a:srgbClr val="C00000"/>
                </a:solidFill>
              </a:rPr>
              <a:t>Pin diagram</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51" y="1544177"/>
            <a:ext cx="2937630" cy="5050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408"/>
          <a:stretch/>
        </p:blipFill>
        <p:spPr bwMode="auto">
          <a:xfrm>
            <a:off x="2900399" y="1422400"/>
            <a:ext cx="6077345" cy="517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293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3580"/>
          </a:xfrm>
        </p:spPr>
        <p:txBody>
          <a:bodyPr>
            <a:normAutofit fontScale="90000"/>
          </a:bodyPr>
          <a:lstStyle/>
          <a:p>
            <a:r>
              <a:rPr lang="en-US" sz="3600" b="1" dirty="0" smtClean="0">
                <a:solidFill>
                  <a:srgbClr val="C00000"/>
                </a:solidFill>
                <a:latin typeface="Cambria" pitchFamily="18" charset="0"/>
                <a:ea typeface="Cambria" pitchFamily="18" charset="0"/>
              </a:rPr>
              <a:t>8259A INTERRUPT OPERATION</a:t>
            </a:r>
            <a:endParaRPr lang="en-IN" sz="3600" b="1" dirty="0">
              <a:solidFill>
                <a:srgbClr val="C00000"/>
              </a:solidFill>
              <a:latin typeface="Cambria" pitchFamily="18" charset="0"/>
              <a:ea typeface="Cambria" pitchFamily="18" charset="0"/>
            </a:endParaRPr>
          </a:p>
        </p:txBody>
      </p:sp>
      <p:sp>
        <p:nvSpPr>
          <p:cNvPr id="3" name="Content Placeholder 2"/>
          <p:cNvSpPr>
            <a:spLocks noGrp="1"/>
          </p:cNvSpPr>
          <p:nvPr>
            <p:ph idx="1"/>
          </p:nvPr>
        </p:nvSpPr>
        <p:spPr>
          <a:xfrm>
            <a:off x="564896" y="1251527"/>
            <a:ext cx="8172704" cy="4567382"/>
          </a:xfrm>
        </p:spPr>
        <p:txBody>
          <a:bodyPr>
            <a:normAutofit lnSpcReduction="10000"/>
          </a:bodyPr>
          <a:lstStyle/>
          <a:p>
            <a:pPr marL="0" indent="0" algn="just">
              <a:buNone/>
            </a:pPr>
            <a:r>
              <a:rPr lang="en-US" sz="2000" b="1" dirty="0">
                <a:solidFill>
                  <a:srgbClr val="FF0000"/>
                </a:solidFill>
                <a:latin typeface="Cambria" pitchFamily="18" charset="0"/>
                <a:ea typeface="Cambria" pitchFamily="18" charset="0"/>
              </a:rPr>
              <a:t>Step-1: </a:t>
            </a:r>
            <a:r>
              <a:rPr lang="en-US" sz="2000" dirty="0">
                <a:latin typeface="Cambria" pitchFamily="18" charset="0"/>
                <a:ea typeface="Cambria" pitchFamily="18" charset="0"/>
              </a:rPr>
              <a:t>The IRR of 8259A stores the request</a:t>
            </a:r>
            <a:r>
              <a:rPr lang="en-US" sz="2000" dirty="0" smtClean="0">
                <a:latin typeface="Cambria" pitchFamily="18" charset="0"/>
                <a:ea typeface="Cambria" pitchFamily="18" charset="0"/>
              </a:rPr>
              <a:t>.</a:t>
            </a:r>
          </a:p>
          <a:p>
            <a:pPr marL="0" indent="0" algn="just">
              <a:buNone/>
            </a:pPr>
            <a:endParaRPr lang="en-US" sz="2000" dirty="0">
              <a:latin typeface="Cambria" pitchFamily="18" charset="0"/>
              <a:ea typeface="Cambria" pitchFamily="18" charset="0"/>
            </a:endParaRPr>
          </a:p>
          <a:p>
            <a:pPr marL="0" indent="0" algn="just">
              <a:buNone/>
            </a:pPr>
            <a:r>
              <a:rPr lang="en-US" sz="2000" b="1" dirty="0">
                <a:solidFill>
                  <a:srgbClr val="FF0000"/>
                </a:solidFill>
                <a:latin typeface="Cambria" pitchFamily="18" charset="0"/>
                <a:ea typeface="Cambria" pitchFamily="18" charset="0"/>
              </a:rPr>
              <a:t>Step-2: </a:t>
            </a:r>
            <a:r>
              <a:rPr lang="en-US" sz="2000" dirty="0">
                <a:latin typeface="Cambria" pitchFamily="18" charset="0"/>
                <a:ea typeface="Cambria" pitchFamily="18" charset="0"/>
              </a:rPr>
              <a:t>The priority resolver checks 3 registers-</a:t>
            </a:r>
          </a:p>
          <a:p>
            <a:pPr algn="just">
              <a:buFont typeface="Arial" pitchFamily="34" charset="0"/>
              <a:buChar char="•"/>
            </a:pPr>
            <a:r>
              <a:rPr lang="en-US" sz="2000" dirty="0" smtClean="0">
                <a:latin typeface="Cambria" pitchFamily="18" charset="0"/>
                <a:ea typeface="Cambria" pitchFamily="18" charset="0"/>
              </a:rPr>
              <a:t>The </a:t>
            </a:r>
            <a:r>
              <a:rPr lang="en-US" sz="2000" dirty="0">
                <a:latin typeface="Cambria" pitchFamily="18" charset="0"/>
                <a:ea typeface="Cambria" pitchFamily="18" charset="0"/>
              </a:rPr>
              <a:t>IRR for interrupt requests. * IMR for masking bits and *the ISR for interrupt </a:t>
            </a:r>
            <a:r>
              <a:rPr lang="en-US" sz="2000" dirty="0" smtClean="0">
                <a:latin typeface="Cambria" pitchFamily="18" charset="0"/>
                <a:ea typeface="Cambria" pitchFamily="18" charset="0"/>
              </a:rPr>
              <a:t>request being </a:t>
            </a:r>
            <a:r>
              <a:rPr lang="en-US" sz="2000" dirty="0">
                <a:latin typeface="Cambria" pitchFamily="18" charset="0"/>
                <a:ea typeface="Cambria" pitchFamily="18" charset="0"/>
              </a:rPr>
              <a:t>served.</a:t>
            </a:r>
          </a:p>
          <a:p>
            <a:pPr algn="just">
              <a:buFont typeface="Arial" pitchFamily="34" charset="0"/>
              <a:buChar char="•"/>
            </a:pPr>
            <a:r>
              <a:rPr lang="en-US" sz="2000" dirty="0" smtClean="0">
                <a:latin typeface="Cambria" pitchFamily="18" charset="0"/>
                <a:ea typeface="Cambria" pitchFamily="18" charset="0"/>
              </a:rPr>
              <a:t>It resolves </a:t>
            </a:r>
            <a:r>
              <a:rPr lang="en-US" sz="2000" dirty="0">
                <a:latin typeface="Cambria" pitchFamily="18" charset="0"/>
                <a:ea typeface="Cambria" pitchFamily="18" charset="0"/>
              </a:rPr>
              <a:t>the priority and sets the INT high </a:t>
            </a:r>
            <a:r>
              <a:rPr lang="en-US" sz="2000" dirty="0" smtClean="0">
                <a:latin typeface="Cambria" pitchFamily="18" charset="0"/>
                <a:ea typeface="Cambria" pitchFamily="18" charset="0"/>
              </a:rPr>
              <a:t>to CPU</a:t>
            </a:r>
          </a:p>
          <a:p>
            <a:pPr marL="0" indent="0" algn="just">
              <a:buNone/>
            </a:pPr>
            <a:endParaRPr lang="en-US" sz="2000" dirty="0" smtClean="0">
              <a:latin typeface="Cambria" pitchFamily="18" charset="0"/>
              <a:ea typeface="Cambria" pitchFamily="18" charset="0"/>
            </a:endParaRPr>
          </a:p>
          <a:p>
            <a:pPr marL="0" indent="0" algn="just">
              <a:buNone/>
            </a:pPr>
            <a:r>
              <a:rPr lang="en-US" sz="2000" b="1" dirty="0">
                <a:solidFill>
                  <a:srgbClr val="FF0000"/>
                </a:solidFill>
                <a:latin typeface="Cambria" pitchFamily="18" charset="0"/>
                <a:ea typeface="Cambria" pitchFamily="18" charset="0"/>
              </a:rPr>
              <a:t>Step-3: </a:t>
            </a:r>
            <a:r>
              <a:rPr lang="en-US" sz="2000" dirty="0">
                <a:latin typeface="Cambria" pitchFamily="18" charset="0"/>
                <a:ea typeface="Cambria" pitchFamily="18" charset="0"/>
              </a:rPr>
              <a:t>The </a:t>
            </a:r>
            <a:r>
              <a:rPr lang="en-US" sz="2000" dirty="0" smtClean="0">
                <a:latin typeface="Cambria" pitchFamily="18" charset="0"/>
                <a:ea typeface="Cambria" pitchFamily="18" charset="0"/>
              </a:rPr>
              <a:t>CPU </a:t>
            </a:r>
            <a:r>
              <a:rPr lang="en-US" sz="2000" dirty="0">
                <a:latin typeface="Cambria" pitchFamily="18" charset="0"/>
                <a:ea typeface="Cambria" pitchFamily="18" charset="0"/>
              </a:rPr>
              <a:t>acknowledges the interrupt by sending signals in </a:t>
            </a:r>
            <a:endParaRPr lang="en-US" sz="2000" dirty="0" smtClean="0">
              <a:latin typeface="Cambria" pitchFamily="18" charset="0"/>
              <a:ea typeface="Cambria" pitchFamily="18" charset="0"/>
            </a:endParaRPr>
          </a:p>
          <a:p>
            <a:pPr marL="0" indent="0" algn="just">
              <a:buNone/>
            </a:pPr>
            <a:r>
              <a:rPr lang="en-US" sz="2000" dirty="0" smtClean="0">
                <a:latin typeface="Cambria" pitchFamily="18" charset="0"/>
                <a:ea typeface="Cambria" pitchFamily="18" charset="0"/>
              </a:rPr>
              <a:t>𝐼𝑁𝑇𝐴’’.</a:t>
            </a:r>
          </a:p>
          <a:p>
            <a:pPr marL="0" indent="0" algn="just">
              <a:buNone/>
            </a:pPr>
            <a:endParaRPr lang="en-US" sz="2000" dirty="0">
              <a:latin typeface="Cambria" pitchFamily="18" charset="0"/>
              <a:ea typeface="Cambria" pitchFamily="18" charset="0"/>
            </a:endParaRPr>
          </a:p>
          <a:p>
            <a:pPr marL="0" indent="0" algn="just">
              <a:buNone/>
            </a:pPr>
            <a:r>
              <a:rPr lang="en-US" sz="2000" b="1" dirty="0">
                <a:solidFill>
                  <a:srgbClr val="FF0000"/>
                </a:solidFill>
                <a:latin typeface="Cambria" pitchFamily="18" charset="0"/>
                <a:ea typeface="Cambria" pitchFamily="18" charset="0"/>
              </a:rPr>
              <a:t>Step-4: </a:t>
            </a:r>
            <a:r>
              <a:rPr lang="en-US" sz="2000" dirty="0">
                <a:latin typeface="Cambria" pitchFamily="18" charset="0"/>
                <a:ea typeface="Cambria" pitchFamily="18" charset="0"/>
              </a:rPr>
              <a:t>After the </a:t>
            </a:r>
            <a:r>
              <a:rPr lang="en-US" sz="2000" dirty="0" smtClean="0">
                <a:latin typeface="Cambria" pitchFamily="18" charset="0"/>
                <a:ea typeface="Cambria" pitchFamily="18" charset="0"/>
              </a:rPr>
              <a:t>𝐼𝑁𝑇𝐴’ </a:t>
            </a:r>
            <a:r>
              <a:rPr lang="en-US" sz="2000" dirty="0">
                <a:latin typeface="Cambria" pitchFamily="18" charset="0"/>
                <a:ea typeface="Cambria" pitchFamily="18" charset="0"/>
              </a:rPr>
              <a:t>is received, the </a:t>
            </a:r>
            <a:r>
              <a:rPr lang="en-US" sz="2000" dirty="0" smtClean="0">
                <a:latin typeface="Cambria" pitchFamily="18" charset="0"/>
                <a:ea typeface="Cambria" pitchFamily="18" charset="0"/>
              </a:rPr>
              <a:t>highest priority ISR bit  </a:t>
            </a:r>
            <a:r>
              <a:rPr lang="en-US" sz="2000" dirty="0">
                <a:latin typeface="Cambria" pitchFamily="18" charset="0"/>
                <a:ea typeface="Cambria" pitchFamily="18" charset="0"/>
              </a:rPr>
              <a:t>is set to indicate </a:t>
            </a:r>
            <a:r>
              <a:rPr lang="en-US" sz="2000" dirty="0" smtClean="0">
                <a:latin typeface="Cambria" pitchFamily="18" charset="0"/>
                <a:ea typeface="Cambria" pitchFamily="18" charset="0"/>
              </a:rPr>
              <a:t>which interrupt </a:t>
            </a:r>
            <a:r>
              <a:rPr lang="en-US" sz="2000" dirty="0">
                <a:latin typeface="Cambria" pitchFamily="18" charset="0"/>
                <a:ea typeface="Cambria" pitchFamily="18" charset="0"/>
              </a:rPr>
              <a:t>level is being served and the corresponding bit in the IRR is reset to indicate that the </a:t>
            </a:r>
            <a:r>
              <a:rPr lang="en-US" sz="2000" dirty="0" smtClean="0">
                <a:latin typeface="Cambria" pitchFamily="18" charset="0"/>
                <a:ea typeface="Cambria" pitchFamily="18" charset="0"/>
              </a:rPr>
              <a:t>request for </a:t>
            </a:r>
            <a:r>
              <a:rPr lang="en-US" sz="2000" dirty="0">
                <a:latin typeface="Cambria" pitchFamily="18" charset="0"/>
                <a:ea typeface="Cambria" pitchFamily="18" charset="0"/>
              </a:rPr>
              <a:t>the CALL instruction is placed on the data </a:t>
            </a:r>
            <a:r>
              <a:rPr lang="en-US" sz="2000" dirty="0" smtClean="0">
                <a:latin typeface="Cambria" pitchFamily="18" charset="0"/>
                <a:ea typeface="Cambria" pitchFamily="18" charset="0"/>
              </a:rPr>
              <a:t>bus through its D0- D7 pins.</a:t>
            </a:r>
            <a:endParaRPr lang="en-US" sz="2000" dirty="0">
              <a:latin typeface="Cambria" pitchFamily="18" charset="0"/>
              <a:ea typeface="Cambria" pitchFamily="18" charset="0"/>
            </a:endParaRPr>
          </a:p>
          <a:p>
            <a:pPr>
              <a:buFont typeface="Arial" charset="0"/>
              <a:buChar char="•"/>
            </a:pPr>
            <a:endParaRPr lang="en-US" dirty="0" smtClean="0"/>
          </a:p>
        </p:txBody>
      </p:sp>
    </p:spTree>
    <p:extLst>
      <p:ext uri="{BB962C8B-B14F-4D97-AF65-F5344CB8AC3E}">
        <p14:creationId xmlns:p14="http://schemas.microsoft.com/office/powerpoint/2010/main" val="32495540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169" y="175490"/>
            <a:ext cx="7290054" cy="886692"/>
          </a:xfrm>
        </p:spPr>
        <p:txBody>
          <a:bodyPr>
            <a:normAutofit/>
          </a:bodyPr>
          <a:lstStyle/>
          <a:p>
            <a:r>
              <a:rPr lang="en-US" dirty="0" smtClean="0">
                <a:solidFill>
                  <a:srgbClr val="C00000"/>
                </a:solidFill>
              </a:rPr>
              <a:t>CONTD</a:t>
            </a:r>
            <a:endParaRPr lang="en-IN" dirty="0">
              <a:solidFill>
                <a:srgbClr val="C00000"/>
              </a:solidFill>
            </a:endParaRPr>
          </a:p>
        </p:txBody>
      </p:sp>
      <p:sp>
        <p:nvSpPr>
          <p:cNvPr id="3" name="Content Placeholder 2"/>
          <p:cNvSpPr>
            <a:spLocks noGrp="1"/>
          </p:cNvSpPr>
          <p:nvPr>
            <p:ph idx="1"/>
          </p:nvPr>
        </p:nvSpPr>
        <p:spPr>
          <a:xfrm>
            <a:off x="491005" y="1288473"/>
            <a:ext cx="8348195" cy="4023360"/>
          </a:xfrm>
        </p:spPr>
        <p:txBody>
          <a:bodyPr>
            <a:normAutofit fontScale="92500" lnSpcReduction="10000"/>
          </a:bodyPr>
          <a:lstStyle/>
          <a:p>
            <a:pPr marL="0" indent="0" algn="just">
              <a:buNone/>
            </a:pPr>
            <a:r>
              <a:rPr lang="en-US" sz="2800" b="1" dirty="0">
                <a:solidFill>
                  <a:srgbClr val="FF0000"/>
                </a:solidFill>
                <a:latin typeface="Cambria" pitchFamily="18" charset="0"/>
                <a:ea typeface="Cambria" pitchFamily="18" charset="0"/>
              </a:rPr>
              <a:t>Step-5: </a:t>
            </a:r>
            <a:r>
              <a:rPr lang="en-US" sz="2200" dirty="0">
                <a:latin typeface="Cambria" pitchFamily="18" charset="0"/>
                <a:ea typeface="Cambria" pitchFamily="18" charset="0"/>
              </a:rPr>
              <a:t>When </a:t>
            </a:r>
            <a:r>
              <a:rPr lang="en-US" sz="2200" dirty="0" smtClean="0">
                <a:latin typeface="Cambria" pitchFamily="18" charset="0"/>
                <a:ea typeface="Cambria" pitchFamily="18" charset="0"/>
              </a:rPr>
              <a:t>CPU decodes </a:t>
            </a:r>
            <a:r>
              <a:rPr lang="en-US" sz="2200" dirty="0">
                <a:latin typeface="Cambria" pitchFamily="18" charset="0"/>
                <a:ea typeface="Cambria" pitchFamily="18" charset="0"/>
              </a:rPr>
              <a:t>the CALL instruction, it places two </a:t>
            </a:r>
            <a:r>
              <a:rPr lang="en-US" sz="2200" dirty="0" smtClean="0">
                <a:latin typeface="Cambria" pitchFamily="18" charset="0"/>
                <a:ea typeface="Cambria" pitchFamily="18" charset="0"/>
              </a:rPr>
              <a:t>more</a:t>
            </a:r>
          </a:p>
          <a:p>
            <a:pPr marL="0" indent="0" algn="just">
              <a:buNone/>
            </a:pPr>
            <a:r>
              <a:rPr lang="en-US" sz="2200" dirty="0" smtClean="0">
                <a:latin typeface="Cambria" pitchFamily="18" charset="0"/>
                <a:ea typeface="Cambria" pitchFamily="18" charset="0"/>
              </a:rPr>
              <a:t> 𝐼𝑁𝑇𝐴 signals’ </a:t>
            </a:r>
            <a:r>
              <a:rPr lang="en-US" sz="2200" dirty="0">
                <a:latin typeface="Cambria" pitchFamily="18" charset="0"/>
                <a:ea typeface="Cambria" pitchFamily="18" charset="0"/>
              </a:rPr>
              <a:t>on the data bus</a:t>
            </a:r>
            <a:r>
              <a:rPr lang="en-US" sz="2200" dirty="0" smtClean="0">
                <a:latin typeface="Cambria" pitchFamily="18" charset="0"/>
                <a:ea typeface="Cambria" pitchFamily="18" charset="0"/>
              </a:rPr>
              <a:t>.</a:t>
            </a:r>
          </a:p>
          <a:p>
            <a:pPr marL="0" indent="0" algn="just">
              <a:buNone/>
            </a:pPr>
            <a:endParaRPr lang="en-US" sz="2200" dirty="0" smtClean="0">
              <a:latin typeface="Cambria" pitchFamily="18" charset="0"/>
              <a:ea typeface="Cambria" pitchFamily="18" charset="0"/>
            </a:endParaRPr>
          </a:p>
          <a:p>
            <a:pPr marL="0" indent="0" algn="just">
              <a:buNone/>
            </a:pPr>
            <a:r>
              <a:rPr lang="en-US" sz="2800" b="1" dirty="0">
                <a:solidFill>
                  <a:srgbClr val="FF0000"/>
                </a:solidFill>
                <a:latin typeface="Cambria" pitchFamily="18" charset="0"/>
                <a:ea typeface="Cambria" pitchFamily="18" charset="0"/>
              </a:rPr>
              <a:t>Step-6: </a:t>
            </a:r>
            <a:endParaRPr lang="en-US" sz="2800" b="1" dirty="0" smtClean="0">
              <a:solidFill>
                <a:srgbClr val="FF0000"/>
              </a:solidFill>
              <a:latin typeface="Cambria" pitchFamily="18" charset="0"/>
              <a:ea typeface="Cambria" pitchFamily="18" charset="0"/>
            </a:endParaRPr>
          </a:p>
          <a:p>
            <a:pPr algn="just">
              <a:buFont typeface="Arial" pitchFamily="34" charset="0"/>
              <a:buChar char="•"/>
            </a:pPr>
            <a:r>
              <a:rPr lang="en-US" sz="2200" dirty="0" smtClean="0">
                <a:latin typeface="Cambria" pitchFamily="18" charset="0"/>
                <a:ea typeface="Cambria" pitchFamily="18" charset="0"/>
              </a:rPr>
              <a:t>When </a:t>
            </a:r>
            <a:r>
              <a:rPr lang="en-US" sz="2200" dirty="0">
                <a:latin typeface="Cambria" pitchFamily="18" charset="0"/>
                <a:ea typeface="Cambria" pitchFamily="18" charset="0"/>
              </a:rPr>
              <a:t>the 8259A receives the second 𝐼𝑁𝑇𝐴, it places the low-order byte of the CALL </a:t>
            </a:r>
            <a:r>
              <a:rPr lang="en-US" sz="2200" dirty="0" smtClean="0">
                <a:latin typeface="Cambria" pitchFamily="18" charset="0"/>
                <a:ea typeface="Cambria" pitchFamily="18" charset="0"/>
              </a:rPr>
              <a:t>address on </a:t>
            </a:r>
            <a:r>
              <a:rPr lang="en-US" sz="2200" dirty="0">
                <a:latin typeface="Cambria" pitchFamily="18" charset="0"/>
                <a:ea typeface="Cambria" pitchFamily="18" charset="0"/>
              </a:rPr>
              <a:t>the data bus. </a:t>
            </a:r>
            <a:endParaRPr lang="en-US" sz="2200" dirty="0" smtClean="0">
              <a:latin typeface="Cambria" pitchFamily="18" charset="0"/>
              <a:ea typeface="Cambria" pitchFamily="18" charset="0"/>
            </a:endParaRPr>
          </a:p>
          <a:p>
            <a:pPr marL="0" indent="0" algn="just">
              <a:buNone/>
            </a:pPr>
            <a:endParaRPr lang="en-US" sz="2200" dirty="0" smtClean="0">
              <a:latin typeface="Cambria" pitchFamily="18" charset="0"/>
              <a:ea typeface="Cambria" pitchFamily="18" charset="0"/>
            </a:endParaRPr>
          </a:p>
          <a:p>
            <a:pPr algn="just">
              <a:buFont typeface="Arial" pitchFamily="34" charset="0"/>
              <a:buChar char="•"/>
            </a:pPr>
            <a:r>
              <a:rPr lang="en-US" sz="2200" dirty="0" smtClean="0">
                <a:latin typeface="Cambria" pitchFamily="18" charset="0"/>
                <a:ea typeface="Cambria" pitchFamily="18" charset="0"/>
              </a:rPr>
              <a:t>At </a:t>
            </a:r>
            <a:r>
              <a:rPr lang="en-US" sz="2200" dirty="0">
                <a:latin typeface="Cambria" pitchFamily="18" charset="0"/>
                <a:ea typeface="Cambria" pitchFamily="18" charset="0"/>
              </a:rPr>
              <a:t>the </a:t>
            </a:r>
            <a:r>
              <a:rPr lang="en-US" sz="2200" dirty="0" smtClean="0">
                <a:latin typeface="Cambria" pitchFamily="18" charset="0"/>
                <a:ea typeface="Cambria" pitchFamily="18" charset="0"/>
              </a:rPr>
              <a:t>3rd </a:t>
            </a:r>
            <a:r>
              <a:rPr lang="en-US" sz="2200" dirty="0">
                <a:latin typeface="Cambria" pitchFamily="18" charset="0"/>
                <a:ea typeface="Cambria" pitchFamily="18" charset="0"/>
              </a:rPr>
              <a:t>𝐼𝑁𝑇𝐴, it places the high order byte on the data bus</a:t>
            </a:r>
            <a:r>
              <a:rPr lang="en-US" sz="2200" dirty="0" smtClean="0">
                <a:latin typeface="Cambria" pitchFamily="18" charset="0"/>
                <a:ea typeface="Cambria" pitchFamily="18" charset="0"/>
              </a:rPr>
              <a:t>.</a:t>
            </a:r>
          </a:p>
          <a:p>
            <a:pPr marL="0" indent="0" algn="just">
              <a:buNone/>
            </a:pPr>
            <a:endParaRPr lang="en-US" sz="2200" dirty="0" smtClean="0">
              <a:latin typeface="Cambria" pitchFamily="18" charset="0"/>
              <a:ea typeface="Cambria" pitchFamily="18" charset="0"/>
            </a:endParaRPr>
          </a:p>
          <a:p>
            <a:pPr algn="just">
              <a:buFont typeface="Arial" pitchFamily="34" charset="0"/>
              <a:buChar char="•"/>
            </a:pPr>
            <a:r>
              <a:rPr lang="en-US" sz="2200" dirty="0" smtClean="0">
                <a:latin typeface="Cambria" pitchFamily="18" charset="0"/>
                <a:ea typeface="Cambria" pitchFamily="18" charset="0"/>
              </a:rPr>
              <a:t> </a:t>
            </a:r>
            <a:r>
              <a:rPr lang="en-US" sz="2200" dirty="0">
                <a:latin typeface="Cambria" pitchFamily="18" charset="0"/>
                <a:ea typeface="Cambria" pitchFamily="18" charset="0"/>
              </a:rPr>
              <a:t>The CALL address is </a:t>
            </a:r>
            <a:r>
              <a:rPr lang="en-US" sz="2200" dirty="0" smtClean="0">
                <a:latin typeface="Cambria" pitchFamily="18" charset="0"/>
                <a:ea typeface="Cambria" pitchFamily="18" charset="0"/>
              </a:rPr>
              <a:t>the vector </a:t>
            </a:r>
            <a:r>
              <a:rPr lang="en-US" sz="2200" dirty="0">
                <a:latin typeface="Cambria" pitchFamily="18" charset="0"/>
                <a:ea typeface="Cambria" pitchFamily="18" charset="0"/>
              </a:rPr>
              <a:t>memory location for the interrupt, this address is placed in the control register during </a:t>
            </a:r>
            <a:r>
              <a:rPr lang="en-US" sz="2200" dirty="0" smtClean="0">
                <a:latin typeface="Cambria" pitchFamily="18" charset="0"/>
                <a:ea typeface="Cambria" pitchFamily="18" charset="0"/>
              </a:rPr>
              <a:t>the initialization</a:t>
            </a:r>
            <a:r>
              <a:rPr lang="en-US" sz="2200" dirty="0">
                <a:latin typeface="Cambria" pitchFamily="18" charset="0"/>
                <a:ea typeface="Cambria" pitchFamily="18" charset="0"/>
              </a:rPr>
              <a:t>.</a:t>
            </a:r>
          </a:p>
          <a:p>
            <a:endParaRPr lang="en-US" dirty="0">
              <a:latin typeface="Cambria" pitchFamily="18" charset="0"/>
              <a:ea typeface="Cambria" pitchFamily="18" charset="0"/>
            </a:endParaRPr>
          </a:p>
          <a:p>
            <a:pPr marL="0" indent="0">
              <a:buNone/>
            </a:pPr>
            <a:endParaRPr lang="en-IN" dirty="0">
              <a:latin typeface="Cambria" pitchFamily="18" charset="0"/>
              <a:ea typeface="Cambria" pitchFamily="18" charset="0"/>
            </a:endParaRPr>
          </a:p>
        </p:txBody>
      </p:sp>
    </p:spTree>
    <p:extLst>
      <p:ext uri="{BB962C8B-B14F-4D97-AF65-F5344CB8AC3E}">
        <p14:creationId xmlns:p14="http://schemas.microsoft.com/office/powerpoint/2010/main" val="3362073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latin typeface="Tw Cen MT" pitchFamily="34" charset="0"/>
              </a:rPr>
              <a:t>CONTD</a:t>
            </a:r>
            <a:endParaRPr lang="en-IN" sz="3600" b="1" dirty="0">
              <a:solidFill>
                <a:srgbClr val="C00000"/>
              </a:solidFill>
              <a:latin typeface="Tw Cen MT" pitchFamily="34" charset="0"/>
            </a:endParaRPr>
          </a:p>
        </p:txBody>
      </p:sp>
      <p:sp>
        <p:nvSpPr>
          <p:cNvPr id="3" name="Content Placeholder 2"/>
          <p:cNvSpPr>
            <a:spLocks noGrp="1"/>
          </p:cNvSpPr>
          <p:nvPr>
            <p:ph idx="1"/>
          </p:nvPr>
        </p:nvSpPr>
        <p:spPr>
          <a:xfrm>
            <a:off x="461818" y="1648690"/>
            <a:ext cx="8349673" cy="4281055"/>
          </a:xfrm>
        </p:spPr>
        <p:txBody>
          <a:bodyPr>
            <a:noAutofit/>
          </a:bodyPr>
          <a:lstStyle/>
          <a:p>
            <a:pPr marL="0" indent="0" algn="just">
              <a:buNone/>
            </a:pPr>
            <a:r>
              <a:rPr lang="en-US" sz="2000" b="1" dirty="0">
                <a:solidFill>
                  <a:srgbClr val="FF0000"/>
                </a:solidFill>
                <a:latin typeface="Cambria" pitchFamily="18" charset="0"/>
                <a:ea typeface="Cambria" pitchFamily="18" charset="0"/>
              </a:rPr>
              <a:t>Step-7: </a:t>
            </a:r>
            <a:endParaRPr lang="en-US" sz="2000" b="1" dirty="0" smtClean="0">
              <a:solidFill>
                <a:srgbClr val="FF0000"/>
              </a:solidFill>
              <a:latin typeface="Cambria" pitchFamily="18" charset="0"/>
              <a:ea typeface="Cambria" pitchFamily="18" charset="0"/>
            </a:endParaRPr>
          </a:p>
          <a:p>
            <a:pPr algn="just">
              <a:buFont typeface="Arial" pitchFamily="34" charset="0"/>
              <a:buChar char="•"/>
            </a:pPr>
            <a:r>
              <a:rPr lang="en-US" sz="2000" dirty="0" smtClean="0">
                <a:latin typeface="Cambria" pitchFamily="18" charset="0"/>
                <a:ea typeface="Cambria" pitchFamily="18" charset="0"/>
              </a:rPr>
              <a:t>During </a:t>
            </a:r>
            <a:r>
              <a:rPr lang="en-US" sz="2000" dirty="0">
                <a:latin typeface="Cambria" pitchFamily="18" charset="0"/>
                <a:ea typeface="Cambria" pitchFamily="18" charset="0"/>
              </a:rPr>
              <a:t>the </a:t>
            </a:r>
            <a:r>
              <a:rPr lang="en-US" sz="2000" dirty="0" smtClean="0">
                <a:latin typeface="Cambria" pitchFamily="18" charset="0"/>
                <a:ea typeface="Cambria" pitchFamily="18" charset="0"/>
              </a:rPr>
              <a:t>3rd </a:t>
            </a:r>
            <a:r>
              <a:rPr lang="en-US" sz="2000" dirty="0">
                <a:latin typeface="Cambria" pitchFamily="18" charset="0"/>
                <a:ea typeface="Cambria" pitchFamily="18" charset="0"/>
              </a:rPr>
              <a:t>𝐼𝑁𝑇𝐴 pulse, the ISR bit is reset either automatically (</a:t>
            </a:r>
            <a:r>
              <a:rPr lang="en-US" sz="2000" dirty="0" smtClean="0">
                <a:latin typeface="Cambria" pitchFamily="18" charset="0"/>
                <a:ea typeface="Cambria" pitchFamily="18" charset="0"/>
              </a:rPr>
              <a:t>Automatic-End-of Interrupt-AEOI</a:t>
            </a:r>
            <a:r>
              <a:rPr lang="en-US" sz="2000" dirty="0">
                <a:latin typeface="Cambria" pitchFamily="18" charset="0"/>
                <a:ea typeface="Cambria" pitchFamily="18" charset="0"/>
              </a:rPr>
              <a:t>) or by a command word that must be issued at the end of the service routine (End </a:t>
            </a:r>
            <a:r>
              <a:rPr lang="en-US" sz="2000" dirty="0" smtClean="0">
                <a:latin typeface="Cambria" pitchFamily="18" charset="0"/>
                <a:ea typeface="Cambria" pitchFamily="18" charset="0"/>
              </a:rPr>
              <a:t>of Interrupt-EOI).</a:t>
            </a:r>
          </a:p>
          <a:p>
            <a:pPr marL="0" indent="0" algn="just">
              <a:buNone/>
            </a:pPr>
            <a:endParaRPr lang="en-US" sz="2000" dirty="0" smtClean="0">
              <a:latin typeface="Cambria" pitchFamily="18" charset="0"/>
              <a:ea typeface="Cambria" pitchFamily="18" charset="0"/>
            </a:endParaRPr>
          </a:p>
          <a:p>
            <a:pPr marL="0" indent="0" algn="just">
              <a:buNone/>
            </a:pPr>
            <a:r>
              <a:rPr lang="en-US" sz="2000" b="1" dirty="0" smtClean="0">
                <a:solidFill>
                  <a:srgbClr val="FF0000"/>
                </a:solidFill>
                <a:latin typeface="Cambria" pitchFamily="18" charset="0"/>
                <a:ea typeface="Cambria" pitchFamily="18" charset="0"/>
              </a:rPr>
              <a:t>Step-8</a:t>
            </a:r>
            <a:r>
              <a:rPr lang="en-US" sz="2000" b="1" dirty="0">
                <a:solidFill>
                  <a:srgbClr val="FF0000"/>
                </a:solidFill>
                <a:latin typeface="Cambria" pitchFamily="18" charset="0"/>
                <a:ea typeface="Cambria" pitchFamily="18" charset="0"/>
              </a:rPr>
              <a:t>: </a:t>
            </a:r>
            <a:endParaRPr lang="en-US" sz="2000" b="1" dirty="0" smtClean="0">
              <a:solidFill>
                <a:srgbClr val="FF0000"/>
              </a:solidFill>
              <a:latin typeface="Cambria" pitchFamily="18" charset="0"/>
              <a:ea typeface="Cambria" pitchFamily="18" charset="0"/>
            </a:endParaRPr>
          </a:p>
          <a:p>
            <a:pPr algn="just">
              <a:buFont typeface="Arial" pitchFamily="34" charset="0"/>
              <a:buChar char="•"/>
            </a:pPr>
            <a:r>
              <a:rPr lang="en-US" sz="2000" dirty="0" smtClean="0">
                <a:latin typeface="Cambria" pitchFamily="18" charset="0"/>
                <a:ea typeface="Cambria" pitchFamily="18" charset="0"/>
              </a:rPr>
              <a:t>The </a:t>
            </a:r>
            <a:r>
              <a:rPr lang="en-US" sz="2000" dirty="0">
                <a:latin typeface="Cambria" pitchFamily="18" charset="0"/>
                <a:ea typeface="Cambria" pitchFamily="18" charset="0"/>
              </a:rPr>
              <a:t>program sequence is transferred to the memory location specified by the </a:t>
            </a:r>
            <a:r>
              <a:rPr lang="en-US" sz="2000" dirty="0" smtClean="0">
                <a:latin typeface="Cambria" pitchFamily="18" charset="0"/>
                <a:ea typeface="Cambria" pitchFamily="18" charset="0"/>
              </a:rPr>
              <a:t>CALL instruction</a:t>
            </a:r>
            <a:endParaRPr lang="en-IN" sz="2000" dirty="0">
              <a:latin typeface="Cambria" pitchFamily="18" charset="0"/>
              <a:ea typeface="Cambria" pitchFamily="18" charset="0"/>
            </a:endParaRPr>
          </a:p>
        </p:txBody>
      </p:sp>
    </p:spTree>
    <p:extLst>
      <p:ext uri="{BB962C8B-B14F-4D97-AF65-F5344CB8AC3E}">
        <p14:creationId xmlns:p14="http://schemas.microsoft.com/office/powerpoint/2010/main" val="681639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F9B0EC-9C78-4F7D-ACBC-58EAFC425E5A}"/>
              </a:ext>
            </a:extLst>
          </p:cNvPr>
          <p:cNvSpPr>
            <a:spLocks noGrp="1"/>
          </p:cNvSpPr>
          <p:nvPr>
            <p:ph type="title"/>
          </p:nvPr>
        </p:nvSpPr>
        <p:spPr>
          <a:xfrm>
            <a:off x="926973" y="2679192"/>
            <a:ext cx="7290054" cy="1499616"/>
          </a:xfrm>
        </p:spPr>
        <p:txBody>
          <a:bodyPr/>
          <a:lstStyle/>
          <a:p>
            <a:pPr algn="ctr"/>
            <a:r>
              <a:rPr lang="en-US" dirty="0"/>
              <a:t>Programmable interrupt controller </a:t>
            </a:r>
            <a:r>
              <a:rPr lang="en-US" dirty="0" smtClean="0"/>
              <a:t>- </a:t>
            </a:r>
            <a:r>
              <a:rPr lang="en-US" dirty="0"/>
              <a:t>8259</a:t>
            </a:r>
          </a:p>
        </p:txBody>
      </p:sp>
    </p:spTree>
    <p:extLst>
      <p:ext uri="{BB962C8B-B14F-4D97-AF65-F5344CB8AC3E}">
        <p14:creationId xmlns:p14="http://schemas.microsoft.com/office/powerpoint/2010/main" val="33994593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746"/>
              <a:ext cx="9144000" cy="1027429"/>
            </a:xfrm>
            <a:prstGeom prst="rect">
              <a:avLst/>
            </a:prstGeom>
          </p:spPr>
        </p:pic>
        <p:pic>
          <p:nvPicPr>
            <p:cNvPr id="5" name="object 5"/>
            <p:cNvPicPr/>
            <p:nvPr/>
          </p:nvPicPr>
          <p:blipFill>
            <a:blip r:embed="rId4" cstate="print"/>
            <a:stretch>
              <a:fillRect/>
            </a:stretch>
          </p:blipFill>
          <p:spPr>
            <a:xfrm>
              <a:off x="4400007" y="0"/>
              <a:ext cx="4743992" cy="600077"/>
            </a:xfrm>
            <a:prstGeom prst="rect">
              <a:avLst/>
            </a:prstGeom>
          </p:spPr>
        </p:pic>
      </p:grpSp>
      <p:pic>
        <p:nvPicPr>
          <p:cNvPr id="6" name="object 6"/>
          <p:cNvPicPr/>
          <p:nvPr/>
        </p:nvPicPr>
        <p:blipFill>
          <a:blip r:embed="rId5" cstate="print"/>
          <a:stretch>
            <a:fillRect/>
          </a:stretch>
        </p:blipFill>
        <p:spPr>
          <a:xfrm>
            <a:off x="-1030" y="0"/>
            <a:ext cx="9146173" cy="6857996"/>
          </a:xfrm>
          <a:prstGeom prst="rect">
            <a:avLst/>
          </a:prstGeom>
        </p:spPr>
      </p:pic>
    </p:spTree>
    <p:extLst>
      <p:ext uri="{BB962C8B-B14F-4D97-AF65-F5344CB8AC3E}">
        <p14:creationId xmlns:p14="http://schemas.microsoft.com/office/powerpoint/2010/main" val="42016814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746"/>
              <a:ext cx="9144000" cy="1027429"/>
            </a:xfrm>
            <a:prstGeom prst="rect">
              <a:avLst/>
            </a:prstGeom>
          </p:spPr>
        </p:pic>
        <p:pic>
          <p:nvPicPr>
            <p:cNvPr id="5" name="object 5"/>
            <p:cNvPicPr/>
            <p:nvPr/>
          </p:nvPicPr>
          <p:blipFill>
            <a:blip r:embed="rId4" cstate="print"/>
            <a:stretch>
              <a:fillRect/>
            </a:stretch>
          </p:blipFill>
          <p:spPr>
            <a:xfrm>
              <a:off x="4400007" y="0"/>
              <a:ext cx="4743992" cy="600077"/>
            </a:xfrm>
            <a:prstGeom prst="rect">
              <a:avLst/>
            </a:prstGeom>
          </p:spPr>
        </p:pic>
      </p:grpSp>
      <p:pic>
        <p:nvPicPr>
          <p:cNvPr id="6" name="object 6"/>
          <p:cNvPicPr/>
          <p:nvPr/>
        </p:nvPicPr>
        <p:blipFill>
          <a:blip r:embed="rId5" cstate="print"/>
          <a:stretch>
            <a:fillRect/>
          </a:stretch>
        </p:blipFill>
        <p:spPr>
          <a:xfrm>
            <a:off x="-1030" y="0"/>
            <a:ext cx="9146173" cy="6857997"/>
          </a:xfrm>
          <a:prstGeom prst="rect">
            <a:avLst/>
          </a:prstGeom>
        </p:spPr>
      </p:pic>
    </p:spTree>
    <p:extLst>
      <p:ext uri="{BB962C8B-B14F-4D97-AF65-F5344CB8AC3E}">
        <p14:creationId xmlns:p14="http://schemas.microsoft.com/office/powerpoint/2010/main" val="39461768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rgbClr val="C00000"/>
                </a:solidFill>
                <a:latin typeface="+mn-lt"/>
              </a:rPr>
              <a:t>Programming the 8259A </a:t>
            </a:r>
            <a:r>
              <a:rPr lang="en-US" dirty="0"/>
              <a:t/>
            </a:r>
            <a:br>
              <a:rPr lang="en-US" dirty="0"/>
            </a:br>
            <a:endParaRPr lang="en-IN" dirty="0"/>
          </a:p>
        </p:txBody>
      </p:sp>
      <p:sp>
        <p:nvSpPr>
          <p:cNvPr id="3" name="Content Placeholder 2"/>
          <p:cNvSpPr>
            <a:spLocks noGrp="1"/>
          </p:cNvSpPr>
          <p:nvPr>
            <p:ph idx="1"/>
          </p:nvPr>
        </p:nvSpPr>
        <p:spPr/>
        <p:txBody>
          <a:bodyPr>
            <a:normAutofit/>
          </a:bodyPr>
          <a:lstStyle/>
          <a:p>
            <a:pPr algn="just"/>
            <a:r>
              <a:rPr lang="en-US" sz="2400" dirty="0" smtClean="0">
                <a:latin typeface="Cambria" pitchFamily="18" charset="0"/>
                <a:ea typeface="Cambria" pitchFamily="18" charset="0"/>
              </a:rPr>
              <a:t>The </a:t>
            </a:r>
            <a:r>
              <a:rPr lang="en-US" sz="2400" dirty="0">
                <a:latin typeface="Cambria" pitchFamily="18" charset="0"/>
                <a:ea typeface="Cambria" pitchFamily="18" charset="0"/>
              </a:rPr>
              <a:t>8259A is programmed </a:t>
            </a:r>
            <a:r>
              <a:rPr lang="en-US" sz="2400" b="1" dirty="0">
                <a:solidFill>
                  <a:srgbClr val="002060"/>
                </a:solidFill>
                <a:latin typeface="Cambria" pitchFamily="18" charset="0"/>
                <a:ea typeface="Cambria" pitchFamily="18" charset="0"/>
              </a:rPr>
              <a:t>by initialization and operation command words</a:t>
            </a:r>
            <a:r>
              <a:rPr lang="en-US" sz="2400" b="1" dirty="0" smtClean="0">
                <a:solidFill>
                  <a:srgbClr val="002060"/>
                </a:solidFill>
                <a:latin typeface="Cambria" pitchFamily="18" charset="0"/>
                <a:ea typeface="Cambria" pitchFamily="18" charset="0"/>
              </a:rPr>
              <a:t>.</a:t>
            </a:r>
          </a:p>
          <a:p>
            <a:pPr marL="0" indent="0" algn="just">
              <a:buNone/>
            </a:pPr>
            <a:endParaRPr lang="en-US" sz="2400" b="1" dirty="0">
              <a:solidFill>
                <a:srgbClr val="002060"/>
              </a:solidFill>
              <a:latin typeface="Cambria" pitchFamily="18" charset="0"/>
              <a:ea typeface="Cambria" pitchFamily="18" charset="0"/>
            </a:endParaRPr>
          </a:p>
          <a:p>
            <a:pPr algn="just"/>
            <a:r>
              <a:rPr lang="en-US" sz="2400" b="1" dirty="0" smtClean="0">
                <a:solidFill>
                  <a:srgbClr val="FF0000"/>
                </a:solidFill>
                <a:latin typeface="Cambria" pitchFamily="18" charset="0"/>
                <a:ea typeface="Cambria" pitchFamily="18" charset="0"/>
              </a:rPr>
              <a:t>Initialization </a:t>
            </a:r>
            <a:r>
              <a:rPr lang="en-US" sz="2400" b="1" dirty="0">
                <a:solidFill>
                  <a:srgbClr val="FF0000"/>
                </a:solidFill>
                <a:latin typeface="Cambria" pitchFamily="18" charset="0"/>
                <a:ea typeface="Cambria" pitchFamily="18" charset="0"/>
              </a:rPr>
              <a:t>command words (ICWs) </a:t>
            </a:r>
            <a:r>
              <a:rPr lang="en-US" sz="2400" dirty="0">
                <a:latin typeface="Cambria" pitchFamily="18" charset="0"/>
                <a:ea typeface="Cambria" pitchFamily="18" charset="0"/>
              </a:rPr>
              <a:t>are programmed before the 8259A is able to </a:t>
            </a:r>
            <a:r>
              <a:rPr lang="en-US" sz="2400" dirty="0" smtClean="0">
                <a:latin typeface="Cambria" pitchFamily="18" charset="0"/>
                <a:ea typeface="Cambria" pitchFamily="18" charset="0"/>
              </a:rPr>
              <a:t>function in </a:t>
            </a:r>
            <a:r>
              <a:rPr lang="en-US" sz="2400" dirty="0">
                <a:latin typeface="Cambria" pitchFamily="18" charset="0"/>
                <a:ea typeface="Cambria" pitchFamily="18" charset="0"/>
              </a:rPr>
              <a:t>the system and dictate the basic operation of 8259A</a:t>
            </a:r>
            <a:r>
              <a:rPr lang="en-US" sz="2400" dirty="0" smtClean="0">
                <a:latin typeface="Cambria" pitchFamily="18" charset="0"/>
                <a:ea typeface="Cambria" pitchFamily="18" charset="0"/>
              </a:rPr>
              <a:t>.</a:t>
            </a:r>
          </a:p>
          <a:p>
            <a:pPr marL="0" indent="0" algn="just">
              <a:buNone/>
            </a:pPr>
            <a:endParaRPr lang="en-US" sz="2400" dirty="0">
              <a:latin typeface="Cambria" pitchFamily="18" charset="0"/>
              <a:ea typeface="Cambria" pitchFamily="18" charset="0"/>
            </a:endParaRPr>
          </a:p>
          <a:p>
            <a:pPr algn="just"/>
            <a:r>
              <a:rPr lang="en-US" sz="2400" dirty="0" smtClean="0">
                <a:latin typeface="Cambria" pitchFamily="18" charset="0"/>
                <a:ea typeface="Cambria" pitchFamily="18" charset="0"/>
              </a:rPr>
              <a:t> </a:t>
            </a:r>
            <a:r>
              <a:rPr lang="en-US" sz="2400" b="1" dirty="0">
                <a:solidFill>
                  <a:srgbClr val="FF0000"/>
                </a:solidFill>
                <a:latin typeface="Cambria" pitchFamily="18" charset="0"/>
                <a:ea typeface="Cambria" pitchFamily="18" charset="0"/>
              </a:rPr>
              <a:t>Operation command word (OCWs) </a:t>
            </a:r>
            <a:r>
              <a:rPr lang="en-US" sz="2400" dirty="0">
                <a:latin typeface="Cambria" pitchFamily="18" charset="0"/>
                <a:ea typeface="Cambria" pitchFamily="18" charset="0"/>
              </a:rPr>
              <a:t>are programmed during the normal course of </a:t>
            </a:r>
            <a:r>
              <a:rPr lang="en-US" sz="2400" dirty="0" smtClean="0">
                <a:latin typeface="Cambria" pitchFamily="18" charset="0"/>
                <a:ea typeface="Cambria" pitchFamily="18" charset="0"/>
              </a:rPr>
              <a:t>operation. The </a:t>
            </a:r>
            <a:r>
              <a:rPr lang="en-US" sz="2400" dirty="0">
                <a:latin typeface="Cambria" pitchFamily="18" charset="0"/>
                <a:ea typeface="Cambria" pitchFamily="18" charset="0"/>
              </a:rPr>
              <a:t>OCWs control the operation of the 8259A.</a:t>
            </a:r>
          </a:p>
          <a:p>
            <a:endParaRPr lang="en-IN" sz="2400" dirty="0">
              <a:latin typeface="Cambria" pitchFamily="18" charset="0"/>
              <a:ea typeface="Cambria" pitchFamily="18" charset="0"/>
            </a:endParaRPr>
          </a:p>
        </p:txBody>
      </p:sp>
    </p:spTree>
    <p:extLst>
      <p:ext uri="{BB962C8B-B14F-4D97-AF65-F5344CB8AC3E}">
        <p14:creationId xmlns:p14="http://schemas.microsoft.com/office/powerpoint/2010/main" val="1568314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056" y="341745"/>
            <a:ext cx="7290054" cy="578566"/>
          </a:xfrm>
        </p:spPr>
        <p:txBody>
          <a:bodyPr>
            <a:normAutofit/>
          </a:bodyPr>
          <a:lstStyle/>
          <a:p>
            <a:pPr algn="ctr"/>
            <a:r>
              <a:rPr lang="en-US" sz="2800" b="1" dirty="0" smtClean="0">
                <a:solidFill>
                  <a:srgbClr val="FF0000"/>
                </a:solidFill>
                <a:latin typeface="+mn-lt"/>
              </a:rPr>
              <a:t>INITIALIZATION FLOWCHART</a:t>
            </a:r>
            <a:endParaRPr lang="en-IN" sz="2800" b="1" dirty="0">
              <a:solidFill>
                <a:srgbClr val="FF0000"/>
              </a:solidFill>
              <a:latin typeface="+mn-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8277" y="1034473"/>
            <a:ext cx="3332595" cy="4964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40145" y="1551710"/>
            <a:ext cx="5273964" cy="4493538"/>
          </a:xfrm>
          <a:prstGeom prst="rect">
            <a:avLst/>
          </a:prstGeom>
          <a:noFill/>
        </p:spPr>
        <p:txBody>
          <a:bodyPr wrap="square" rtlCol="0">
            <a:spAutoFit/>
          </a:bodyPr>
          <a:lstStyle/>
          <a:p>
            <a:pPr marL="342900" indent="-342900" algn="just">
              <a:buFont typeface="Wingdings" pitchFamily="2" charset="2"/>
              <a:buChar char="Ø"/>
            </a:pPr>
            <a:r>
              <a:rPr lang="en-US" sz="2200" spc="-10" dirty="0">
                <a:latin typeface="Cambria" pitchFamily="18" charset="0"/>
                <a:ea typeface="Cambria" pitchFamily="18" charset="0"/>
              </a:rPr>
              <a:t>There</a:t>
            </a:r>
            <a:r>
              <a:rPr lang="en-US" sz="2200" spc="-5" dirty="0">
                <a:latin typeface="Cambria" pitchFamily="18" charset="0"/>
                <a:ea typeface="Cambria" pitchFamily="18" charset="0"/>
              </a:rPr>
              <a:t> </a:t>
            </a:r>
            <a:r>
              <a:rPr lang="en-US" sz="2200" spc="-20" dirty="0">
                <a:latin typeface="Cambria" pitchFamily="18" charset="0"/>
                <a:ea typeface="Cambria" pitchFamily="18" charset="0"/>
              </a:rPr>
              <a:t>are</a:t>
            </a:r>
            <a:r>
              <a:rPr lang="en-US" sz="2200" spc="-15" dirty="0">
                <a:latin typeface="Cambria" pitchFamily="18" charset="0"/>
                <a:ea typeface="Cambria" pitchFamily="18" charset="0"/>
              </a:rPr>
              <a:t> </a:t>
            </a:r>
            <a:r>
              <a:rPr lang="en-US" sz="2200" spc="-10" dirty="0">
                <a:latin typeface="Cambria" pitchFamily="18" charset="0"/>
                <a:ea typeface="Cambria" pitchFamily="18" charset="0"/>
              </a:rPr>
              <a:t>four</a:t>
            </a:r>
            <a:r>
              <a:rPr lang="en-US" sz="2200" spc="-5" dirty="0">
                <a:latin typeface="Cambria" pitchFamily="18" charset="0"/>
                <a:ea typeface="Cambria" pitchFamily="18" charset="0"/>
              </a:rPr>
              <a:t> Initialization </a:t>
            </a:r>
            <a:r>
              <a:rPr lang="en-US" sz="2200" dirty="0">
                <a:latin typeface="Cambria" pitchFamily="18" charset="0"/>
                <a:ea typeface="Cambria" pitchFamily="18" charset="0"/>
              </a:rPr>
              <a:t> </a:t>
            </a:r>
            <a:r>
              <a:rPr lang="en-US" sz="2200" spc="-5" dirty="0">
                <a:latin typeface="Cambria" pitchFamily="18" charset="0"/>
                <a:ea typeface="Cambria" pitchFamily="18" charset="0"/>
              </a:rPr>
              <a:t>Command </a:t>
            </a:r>
            <a:r>
              <a:rPr lang="en-US" sz="2200" spc="-40" dirty="0">
                <a:latin typeface="Cambria" pitchFamily="18" charset="0"/>
                <a:ea typeface="Cambria" pitchFamily="18" charset="0"/>
              </a:rPr>
              <a:t>Words </a:t>
            </a:r>
            <a:r>
              <a:rPr lang="en-US" sz="2200" spc="-10" dirty="0">
                <a:latin typeface="Cambria" pitchFamily="18" charset="0"/>
                <a:ea typeface="Cambria" pitchFamily="18" charset="0"/>
              </a:rPr>
              <a:t>for the </a:t>
            </a:r>
            <a:r>
              <a:rPr lang="en-US" sz="2200" spc="-5" dirty="0">
                <a:latin typeface="Cambria" pitchFamily="18" charset="0"/>
                <a:ea typeface="Cambria" pitchFamily="18" charset="0"/>
              </a:rPr>
              <a:t>8259A </a:t>
            </a:r>
            <a:r>
              <a:rPr lang="en-US" sz="2200" spc="-10" dirty="0">
                <a:latin typeface="Cambria" pitchFamily="18" charset="0"/>
                <a:ea typeface="Cambria" pitchFamily="18" charset="0"/>
              </a:rPr>
              <a:t>that </a:t>
            </a:r>
            <a:r>
              <a:rPr lang="en-US" sz="2200" spc="-20" dirty="0">
                <a:latin typeface="Cambria" pitchFamily="18" charset="0"/>
                <a:ea typeface="Cambria" pitchFamily="18" charset="0"/>
              </a:rPr>
              <a:t>are </a:t>
            </a:r>
            <a:r>
              <a:rPr lang="en-US" sz="2200" spc="-15" dirty="0">
                <a:latin typeface="Cambria" pitchFamily="18" charset="0"/>
                <a:ea typeface="Cambria" pitchFamily="18" charset="0"/>
              </a:rPr>
              <a:t> </a:t>
            </a:r>
            <a:r>
              <a:rPr lang="en-US" sz="2200" spc="-5" dirty="0">
                <a:latin typeface="Cambria" pitchFamily="18" charset="0"/>
                <a:ea typeface="Cambria" pitchFamily="18" charset="0"/>
              </a:rPr>
              <a:t>selected with the </a:t>
            </a:r>
            <a:r>
              <a:rPr lang="en-US" sz="2200" dirty="0">
                <a:latin typeface="Cambria" pitchFamily="18" charset="0"/>
                <a:ea typeface="Cambria" pitchFamily="18" charset="0"/>
              </a:rPr>
              <a:t>help </a:t>
            </a:r>
            <a:r>
              <a:rPr lang="en-US" sz="2200" spc="-5" dirty="0">
                <a:latin typeface="Cambria" pitchFamily="18" charset="0"/>
                <a:ea typeface="Cambria" pitchFamily="18" charset="0"/>
              </a:rPr>
              <a:t>of logic </a:t>
            </a:r>
            <a:r>
              <a:rPr lang="en-US" sz="2200" spc="-20" dirty="0">
                <a:latin typeface="Cambria" pitchFamily="18" charset="0"/>
                <a:ea typeface="Cambria" pitchFamily="18" charset="0"/>
              </a:rPr>
              <a:t>level </a:t>
            </a:r>
            <a:r>
              <a:rPr lang="en-US" sz="2200" spc="-5" dirty="0">
                <a:latin typeface="Cambria" pitchFamily="18" charset="0"/>
                <a:ea typeface="Cambria" pitchFamily="18" charset="0"/>
              </a:rPr>
              <a:t>of A0 </a:t>
            </a:r>
            <a:r>
              <a:rPr lang="en-US" sz="2200" spc="-5" dirty="0" smtClean="0">
                <a:latin typeface="Cambria" pitchFamily="18" charset="0"/>
                <a:ea typeface="Cambria" pitchFamily="18" charset="0"/>
              </a:rPr>
              <a:t>pin.</a:t>
            </a:r>
          </a:p>
          <a:p>
            <a:pPr algn="just"/>
            <a:endParaRPr lang="en-US" sz="2200" spc="-5" dirty="0" smtClean="0">
              <a:latin typeface="Cambria" pitchFamily="18" charset="0"/>
              <a:ea typeface="Cambria" pitchFamily="18" charset="0"/>
            </a:endParaRPr>
          </a:p>
          <a:p>
            <a:pPr marL="342900" indent="-342900" algn="just">
              <a:buFont typeface="Wingdings" pitchFamily="2" charset="2"/>
              <a:buChar char="Ø"/>
            </a:pPr>
            <a:r>
              <a:rPr lang="en-US" sz="2200" spc="-5" dirty="0">
                <a:latin typeface="Cambria" pitchFamily="18" charset="0"/>
                <a:ea typeface="Cambria" pitchFamily="18" charset="0"/>
              </a:rPr>
              <a:t>When the 8259A is first </a:t>
            </a:r>
            <a:r>
              <a:rPr lang="en-US" sz="2200" spc="-5" dirty="0" smtClean="0">
                <a:latin typeface="Cambria" pitchFamily="18" charset="0"/>
                <a:ea typeface="Cambria" pitchFamily="18" charset="0"/>
              </a:rPr>
              <a:t>powered up</a:t>
            </a:r>
            <a:r>
              <a:rPr lang="en-US" sz="2200" spc="-5" dirty="0">
                <a:latin typeface="Cambria" pitchFamily="18" charset="0"/>
                <a:ea typeface="Cambria" pitchFamily="18" charset="0"/>
              </a:rPr>
              <a:t>, it must be sent ICW1, ICW2 and ICW4.  </a:t>
            </a:r>
            <a:endParaRPr lang="en-US" sz="2200" spc="-5" dirty="0" smtClean="0">
              <a:latin typeface="Cambria" pitchFamily="18" charset="0"/>
              <a:ea typeface="Cambria" pitchFamily="18" charset="0"/>
            </a:endParaRPr>
          </a:p>
          <a:p>
            <a:pPr algn="just"/>
            <a:endParaRPr lang="en-US" sz="2200" spc="-5" dirty="0" smtClean="0">
              <a:latin typeface="Cambria" pitchFamily="18" charset="0"/>
              <a:ea typeface="Cambria" pitchFamily="18" charset="0"/>
            </a:endParaRPr>
          </a:p>
          <a:p>
            <a:pPr marL="342900" indent="-342900" algn="just">
              <a:buFont typeface="Wingdings" pitchFamily="2" charset="2"/>
              <a:buChar char="Ø"/>
            </a:pPr>
            <a:r>
              <a:rPr lang="en-US" sz="2200" spc="-5" dirty="0" smtClean="0">
                <a:latin typeface="Cambria" pitchFamily="18" charset="0"/>
                <a:ea typeface="Cambria" pitchFamily="18" charset="0"/>
              </a:rPr>
              <a:t>If single 8259A used in system, ICW1, ICW2 and ICW4 must be programmed.</a:t>
            </a:r>
          </a:p>
          <a:p>
            <a:pPr algn="just"/>
            <a:endParaRPr lang="en-US" sz="2200" spc="-5" dirty="0" smtClean="0">
              <a:latin typeface="Cambria" pitchFamily="18" charset="0"/>
              <a:ea typeface="Cambria" pitchFamily="18" charset="0"/>
            </a:endParaRPr>
          </a:p>
          <a:p>
            <a:pPr marL="342900" indent="-342900" algn="just">
              <a:buFont typeface="Wingdings" pitchFamily="2" charset="2"/>
              <a:buChar char="Ø"/>
            </a:pPr>
            <a:r>
              <a:rPr lang="en-US" sz="2200" spc="-5" dirty="0" smtClean="0">
                <a:latin typeface="Cambria" pitchFamily="18" charset="0"/>
                <a:ea typeface="Cambria" pitchFamily="18" charset="0"/>
              </a:rPr>
              <a:t>If cascade mode is used in system, then all four ICWs must be programmed.</a:t>
            </a:r>
          </a:p>
          <a:p>
            <a:endParaRPr lang="en-IN" sz="2200" dirty="0"/>
          </a:p>
        </p:txBody>
      </p:sp>
    </p:spTree>
    <p:extLst>
      <p:ext uri="{BB962C8B-B14F-4D97-AF65-F5344CB8AC3E}">
        <p14:creationId xmlns:p14="http://schemas.microsoft.com/office/powerpoint/2010/main" val="40850824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8"/>
          <p:cNvSpPr txBox="1">
            <a:spLocks noGrp="1"/>
          </p:cNvSpPr>
          <p:nvPr>
            <p:ph type="title"/>
          </p:nvPr>
        </p:nvSpPr>
        <p:spPr>
          <a:xfrm>
            <a:off x="577502" y="1034469"/>
            <a:ext cx="1079500" cy="514350"/>
          </a:xfrm>
          <a:prstGeom prst="rect">
            <a:avLst/>
          </a:prstGeom>
        </p:spPr>
        <p:txBody>
          <a:bodyPr vert="horz" wrap="square" lIns="0" tIns="13335" rIns="0" bIns="0" rtlCol="0">
            <a:spAutoFit/>
          </a:bodyPr>
          <a:lstStyle/>
          <a:p>
            <a:pPr marL="12700">
              <a:lnSpc>
                <a:spcPct val="100000"/>
              </a:lnSpc>
              <a:spcBef>
                <a:spcPts val="105"/>
              </a:spcBef>
            </a:pPr>
            <a:r>
              <a:rPr sz="3200" i="0" spc="-50" dirty="0">
                <a:latin typeface="Cambria"/>
                <a:cs typeface="Cambria"/>
              </a:rPr>
              <a:t>I</a:t>
            </a:r>
            <a:r>
              <a:rPr sz="3200" i="0" spc="-110" dirty="0">
                <a:latin typeface="Cambria"/>
                <a:cs typeface="Cambria"/>
              </a:rPr>
              <a:t>C</a:t>
            </a:r>
            <a:r>
              <a:rPr sz="3200" i="0" spc="-175" dirty="0">
                <a:latin typeface="Cambria"/>
                <a:cs typeface="Cambria"/>
              </a:rPr>
              <a:t>W</a:t>
            </a:r>
            <a:r>
              <a:rPr sz="3200" i="0" spc="-155" dirty="0">
                <a:latin typeface="Cambria"/>
                <a:cs typeface="Cambria"/>
              </a:rPr>
              <a:t>1</a:t>
            </a:r>
            <a:r>
              <a:rPr sz="3200" i="0" spc="-50" dirty="0">
                <a:latin typeface="Cambria"/>
                <a:cs typeface="Cambria"/>
              </a:rPr>
              <a:t>:</a:t>
            </a:r>
            <a:endParaRPr sz="3200" dirty="0">
              <a:latin typeface="Cambria"/>
              <a:cs typeface="Cambria"/>
            </a:endParaRPr>
          </a:p>
        </p:txBody>
      </p:sp>
      <p:sp>
        <p:nvSpPr>
          <p:cNvPr id="7" name="object 7"/>
          <p:cNvSpPr txBox="1"/>
          <p:nvPr/>
        </p:nvSpPr>
        <p:spPr>
          <a:xfrm>
            <a:off x="235759" y="3350648"/>
            <a:ext cx="8769697" cy="3089948"/>
          </a:xfrm>
          <a:prstGeom prst="rect">
            <a:avLst/>
          </a:prstGeom>
        </p:spPr>
        <p:txBody>
          <a:bodyPr vert="horz" wrap="square" lIns="0" tIns="164465" rIns="0" bIns="0" rtlCol="0">
            <a:spAutoFit/>
          </a:bodyPr>
          <a:lstStyle/>
          <a:p>
            <a:pPr marL="355600" indent="-342900" algn="just">
              <a:lnSpc>
                <a:spcPct val="100000"/>
              </a:lnSpc>
              <a:spcBef>
                <a:spcPts val="1295"/>
              </a:spcBef>
              <a:buFont typeface="Wingdings"/>
              <a:buChar char=""/>
              <a:tabLst>
                <a:tab pos="355600" algn="l"/>
              </a:tabLst>
            </a:pPr>
            <a:r>
              <a:rPr sz="2000" spc="-80" dirty="0">
                <a:latin typeface="Cambria" pitchFamily="18" charset="0"/>
                <a:ea typeface="Cambria" pitchFamily="18" charset="0"/>
                <a:cs typeface="Cambria Math"/>
              </a:rPr>
              <a:t>To</a:t>
            </a:r>
            <a:r>
              <a:rPr sz="2000" spc="-30" dirty="0">
                <a:latin typeface="Cambria" pitchFamily="18" charset="0"/>
                <a:ea typeface="Cambria" pitchFamily="18" charset="0"/>
                <a:cs typeface="Cambria Math"/>
              </a:rPr>
              <a:t> </a:t>
            </a:r>
            <a:r>
              <a:rPr sz="2000" spc="-10" dirty="0">
                <a:latin typeface="Cambria" pitchFamily="18" charset="0"/>
                <a:ea typeface="Cambria" pitchFamily="18" charset="0"/>
                <a:cs typeface="Cambria Math"/>
              </a:rPr>
              <a:t>program</a:t>
            </a:r>
            <a:r>
              <a:rPr sz="2000" spc="-35"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this</a:t>
            </a:r>
            <a:r>
              <a:rPr sz="2000"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ICW</a:t>
            </a:r>
            <a:r>
              <a:rPr sz="2000" spc="-15"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for</a:t>
            </a:r>
            <a:r>
              <a:rPr sz="2000" spc="-15" dirty="0">
                <a:latin typeface="Cambria" pitchFamily="18" charset="0"/>
                <a:ea typeface="Cambria" pitchFamily="18" charset="0"/>
                <a:cs typeface="Cambria Math"/>
              </a:rPr>
              <a:t> </a:t>
            </a:r>
            <a:r>
              <a:rPr sz="2000" spc="-10" dirty="0">
                <a:latin typeface="Cambria" pitchFamily="18" charset="0"/>
                <a:ea typeface="Cambria" pitchFamily="18" charset="0"/>
                <a:cs typeface="Cambria Math"/>
              </a:rPr>
              <a:t>8086</a:t>
            </a:r>
            <a:r>
              <a:rPr sz="2000" spc="25" dirty="0">
                <a:latin typeface="Cambria" pitchFamily="18" charset="0"/>
                <a:ea typeface="Cambria" pitchFamily="18" charset="0"/>
                <a:cs typeface="Cambria Math"/>
              </a:rPr>
              <a:t> </a:t>
            </a:r>
            <a:r>
              <a:rPr lang="en-US" sz="2000" spc="25" dirty="0" smtClean="0">
                <a:latin typeface="Cambria" pitchFamily="18" charset="0"/>
                <a:ea typeface="Cambria" pitchFamily="18" charset="0"/>
                <a:cs typeface="Cambria Math"/>
              </a:rPr>
              <a:t>,</a:t>
            </a:r>
            <a:r>
              <a:rPr sz="2000" spc="-15" dirty="0" smtClean="0">
                <a:latin typeface="Cambria" pitchFamily="18" charset="0"/>
                <a:ea typeface="Cambria" pitchFamily="18" charset="0"/>
                <a:cs typeface="Cambria Math"/>
              </a:rPr>
              <a:t>we</a:t>
            </a:r>
            <a:r>
              <a:rPr sz="2000" dirty="0" smtClean="0">
                <a:latin typeface="Cambria" pitchFamily="18" charset="0"/>
                <a:ea typeface="Cambria" pitchFamily="18" charset="0"/>
                <a:cs typeface="Cambria Math"/>
              </a:rPr>
              <a:t> </a:t>
            </a:r>
            <a:r>
              <a:rPr sz="2000" spc="-5" dirty="0">
                <a:latin typeface="Cambria" pitchFamily="18" charset="0"/>
                <a:ea typeface="Cambria" pitchFamily="18" charset="0"/>
                <a:cs typeface="Cambria Math"/>
              </a:rPr>
              <a:t>place</a:t>
            </a:r>
            <a:r>
              <a:rPr sz="2000" spc="-20" dirty="0">
                <a:latin typeface="Cambria" pitchFamily="18" charset="0"/>
                <a:ea typeface="Cambria" pitchFamily="18" charset="0"/>
                <a:cs typeface="Cambria Math"/>
              </a:rPr>
              <a:t> </a:t>
            </a:r>
            <a:r>
              <a:rPr sz="2000" dirty="0">
                <a:latin typeface="Cambria" pitchFamily="18" charset="0"/>
                <a:ea typeface="Cambria" pitchFamily="18" charset="0"/>
                <a:cs typeface="Cambria Math"/>
              </a:rPr>
              <a:t>a </a:t>
            </a:r>
            <a:r>
              <a:rPr sz="2000" spc="-5" dirty="0">
                <a:latin typeface="Cambria" pitchFamily="18" charset="0"/>
                <a:ea typeface="Cambria" pitchFamily="18" charset="0"/>
                <a:cs typeface="Cambria Math"/>
              </a:rPr>
              <a:t>logic</a:t>
            </a:r>
            <a:r>
              <a:rPr sz="2000" spc="-15" dirty="0">
                <a:latin typeface="Cambria" pitchFamily="18" charset="0"/>
                <a:ea typeface="Cambria" pitchFamily="18" charset="0"/>
                <a:cs typeface="Cambria Math"/>
              </a:rPr>
              <a:t> </a:t>
            </a:r>
            <a:r>
              <a:rPr sz="2000" dirty="0">
                <a:latin typeface="Cambria" pitchFamily="18" charset="0"/>
                <a:ea typeface="Cambria" pitchFamily="18" charset="0"/>
                <a:cs typeface="Cambria Math"/>
              </a:rPr>
              <a:t>1 </a:t>
            </a:r>
            <a:r>
              <a:rPr sz="2000" spc="-5" dirty="0">
                <a:latin typeface="Cambria" pitchFamily="18" charset="0"/>
                <a:ea typeface="Cambria" pitchFamily="18" charset="0"/>
                <a:cs typeface="Cambria Math"/>
              </a:rPr>
              <a:t>in</a:t>
            </a:r>
            <a:r>
              <a:rPr sz="2000" spc="-10"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bit</a:t>
            </a:r>
            <a:r>
              <a:rPr sz="2000"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IC4.</a:t>
            </a:r>
            <a:endParaRPr sz="2000" dirty="0">
              <a:latin typeface="Cambria" pitchFamily="18" charset="0"/>
              <a:ea typeface="Cambria" pitchFamily="18" charset="0"/>
              <a:cs typeface="Cambria Math"/>
            </a:endParaRPr>
          </a:p>
          <a:p>
            <a:pPr marL="355600" indent="-342900" algn="just">
              <a:lnSpc>
                <a:spcPct val="100000"/>
              </a:lnSpc>
              <a:spcBef>
                <a:spcPts val="1205"/>
              </a:spcBef>
              <a:buFont typeface="Wingdings"/>
              <a:buChar char=""/>
              <a:tabLst>
                <a:tab pos="355600" algn="l"/>
              </a:tabLst>
            </a:pPr>
            <a:r>
              <a:rPr sz="2000" spc="-5" dirty="0">
                <a:latin typeface="Cambria" pitchFamily="18" charset="0"/>
                <a:ea typeface="Cambria" pitchFamily="18" charset="0"/>
                <a:cs typeface="Cambria Math"/>
              </a:rPr>
              <a:t>Bits</a:t>
            </a:r>
            <a:r>
              <a:rPr sz="2000" spc="265"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D7,</a:t>
            </a:r>
            <a:r>
              <a:rPr sz="2000" spc="260"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D6</a:t>
            </a:r>
            <a:r>
              <a:rPr sz="2000" spc="250" dirty="0">
                <a:latin typeface="Cambria" pitchFamily="18" charset="0"/>
                <a:ea typeface="Cambria" pitchFamily="18" charset="0"/>
                <a:cs typeface="Cambria Math"/>
              </a:rPr>
              <a:t> </a:t>
            </a:r>
            <a:r>
              <a:rPr sz="2000" dirty="0">
                <a:latin typeface="Cambria" pitchFamily="18" charset="0"/>
                <a:ea typeface="Cambria" pitchFamily="18" charset="0"/>
                <a:cs typeface="Cambria Math"/>
              </a:rPr>
              <a:t>,</a:t>
            </a:r>
            <a:r>
              <a:rPr sz="2000" spc="260"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D5and</a:t>
            </a:r>
            <a:r>
              <a:rPr sz="2000" spc="260"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D2</a:t>
            </a:r>
            <a:r>
              <a:rPr sz="2000" spc="260" dirty="0">
                <a:latin typeface="Cambria" pitchFamily="18" charset="0"/>
                <a:ea typeface="Cambria" pitchFamily="18" charset="0"/>
                <a:cs typeface="Cambria Math"/>
              </a:rPr>
              <a:t> </a:t>
            </a:r>
            <a:r>
              <a:rPr sz="2000" spc="-10" dirty="0">
                <a:latin typeface="Cambria" pitchFamily="18" charset="0"/>
                <a:ea typeface="Cambria" pitchFamily="18" charset="0"/>
                <a:cs typeface="Cambria Math"/>
              </a:rPr>
              <a:t>are</a:t>
            </a:r>
            <a:r>
              <a:rPr sz="2000" spc="240" dirty="0">
                <a:latin typeface="Cambria" pitchFamily="18" charset="0"/>
                <a:ea typeface="Cambria" pitchFamily="18" charset="0"/>
                <a:cs typeface="Cambria Math"/>
              </a:rPr>
              <a:t> </a:t>
            </a:r>
            <a:r>
              <a:rPr sz="2000" spc="-15" dirty="0">
                <a:latin typeface="Cambria" pitchFamily="18" charset="0"/>
                <a:ea typeface="Cambria" pitchFamily="18" charset="0"/>
                <a:cs typeface="Cambria Math"/>
              </a:rPr>
              <a:t>don’t</a:t>
            </a:r>
            <a:r>
              <a:rPr sz="2000" spc="265" dirty="0">
                <a:latin typeface="Cambria" pitchFamily="18" charset="0"/>
                <a:ea typeface="Cambria" pitchFamily="18" charset="0"/>
                <a:cs typeface="Cambria Math"/>
              </a:rPr>
              <a:t> </a:t>
            </a:r>
            <a:r>
              <a:rPr sz="2000" spc="-10" dirty="0">
                <a:latin typeface="Cambria" pitchFamily="18" charset="0"/>
                <a:ea typeface="Cambria" pitchFamily="18" charset="0"/>
                <a:cs typeface="Cambria Math"/>
              </a:rPr>
              <a:t>care</a:t>
            </a:r>
            <a:r>
              <a:rPr sz="2000" spc="240" dirty="0">
                <a:latin typeface="Cambria" pitchFamily="18" charset="0"/>
                <a:ea typeface="Cambria" pitchFamily="18" charset="0"/>
                <a:cs typeface="Cambria Math"/>
              </a:rPr>
              <a:t> </a:t>
            </a:r>
            <a:r>
              <a:rPr sz="2000" spc="-10" dirty="0">
                <a:latin typeface="Cambria" pitchFamily="18" charset="0"/>
                <a:ea typeface="Cambria" pitchFamily="18" charset="0"/>
                <a:cs typeface="Cambria Math"/>
              </a:rPr>
              <a:t>for</a:t>
            </a:r>
            <a:r>
              <a:rPr sz="2000" spc="265" dirty="0">
                <a:latin typeface="Cambria" pitchFamily="18" charset="0"/>
                <a:ea typeface="Cambria" pitchFamily="18" charset="0"/>
                <a:cs typeface="Cambria Math"/>
              </a:rPr>
              <a:t> </a:t>
            </a:r>
            <a:r>
              <a:rPr sz="2000" spc="-10" dirty="0">
                <a:latin typeface="Cambria" pitchFamily="18" charset="0"/>
                <a:ea typeface="Cambria" pitchFamily="18" charset="0"/>
                <a:cs typeface="Cambria Math"/>
              </a:rPr>
              <a:t>microprocessor</a:t>
            </a:r>
            <a:r>
              <a:rPr sz="2000" spc="245" dirty="0">
                <a:latin typeface="Cambria" pitchFamily="18" charset="0"/>
                <a:ea typeface="Cambria" pitchFamily="18" charset="0"/>
                <a:cs typeface="Cambria Math"/>
              </a:rPr>
              <a:t> </a:t>
            </a:r>
            <a:r>
              <a:rPr sz="2000" spc="-10" dirty="0">
                <a:latin typeface="Cambria" pitchFamily="18" charset="0"/>
                <a:ea typeface="Cambria" pitchFamily="18" charset="0"/>
                <a:cs typeface="Cambria Math"/>
              </a:rPr>
              <a:t>operation</a:t>
            </a:r>
            <a:r>
              <a:rPr sz="2000" spc="250"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and</a:t>
            </a:r>
            <a:r>
              <a:rPr sz="2000" spc="250" dirty="0">
                <a:latin typeface="Cambria" pitchFamily="18" charset="0"/>
                <a:ea typeface="Cambria" pitchFamily="18" charset="0"/>
                <a:cs typeface="Cambria Math"/>
              </a:rPr>
              <a:t> </a:t>
            </a:r>
            <a:r>
              <a:rPr sz="2000" spc="-15" dirty="0" smtClean="0">
                <a:latin typeface="Cambria" pitchFamily="18" charset="0"/>
                <a:ea typeface="Cambria" pitchFamily="18" charset="0"/>
                <a:cs typeface="Cambria Math"/>
              </a:rPr>
              <a:t>only</a:t>
            </a:r>
            <a:r>
              <a:rPr lang="en-US" sz="2000" dirty="0">
                <a:latin typeface="Cambria" pitchFamily="18" charset="0"/>
                <a:ea typeface="Cambria" pitchFamily="18" charset="0"/>
                <a:cs typeface="Cambria Math"/>
              </a:rPr>
              <a:t> </a:t>
            </a:r>
            <a:r>
              <a:rPr sz="2000" spc="-10" dirty="0" smtClean="0">
                <a:latin typeface="Cambria" pitchFamily="18" charset="0"/>
                <a:ea typeface="Cambria" pitchFamily="18" charset="0"/>
                <a:cs typeface="Cambria Math"/>
              </a:rPr>
              <a:t>apply</a:t>
            </a:r>
            <a:r>
              <a:rPr sz="2000" spc="-25" dirty="0" smtClean="0">
                <a:latin typeface="Cambria" pitchFamily="18" charset="0"/>
                <a:ea typeface="Cambria" pitchFamily="18" charset="0"/>
                <a:cs typeface="Cambria Math"/>
              </a:rPr>
              <a:t> </a:t>
            </a:r>
            <a:r>
              <a:rPr sz="2000" spc="-5" dirty="0">
                <a:latin typeface="Cambria" pitchFamily="18" charset="0"/>
                <a:ea typeface="Cambria" pitchFamily="18" charset="0"/>
                <a:cs typeface="Cambria Math"/>
              </a:rPr>
              <a:t>to</a:t>
            </a:r>
            <a:r>
              <a:rPr sz="2000" spc="-15" dirty="0">
                <a:latin typeface="Cambria" pitchFamily="18" charset="0"/>
                <a:ea typeface="Cambria" pitchFamily="18" charset="0"/>
                <a:cs typeface="Cambria Math"/>
              </a:rPr>
              <a:t> </a:t>
            </a:r>
            <a:r>
              <a:rPr sz="2000" dirty="0">
                <a:latin typeface="Cambria" pitchFamily="18" charset="0"/>
                <a:ea typeface="Cambria" pitchFamily="18" charset="0"/>
                <a:cs typeface="Cambria Math"/>
              </a:rPr>
              <a:t>the</a:t>
            </a:r>
            <a:r>
              <a:rPr sz="2000" spc="-25" dirty="0">
                <a:latin typeface="Cambria" pitchFamily="18" charset="0"/>
                <a:ea typeface="Cambria" pitchFamily="18" charset="0"/>
                <a:cs typeface="Cambria Math"/>
              </a:rPr>
              <a:t> </a:t>
            </a:r>
            <a:r>
              <a:rPr sz="2000" spc="-10" dirty="0">
                <a:latin typeface="Cambria" pitchFamily="18" charset="0"/>
                <a:ea typeface="Cambria" pitchFamily="18" charset="0"/>
                <a:cs typeface="Cambria Math"/>
              </a:rPr>
              <a:t>8259A</a:t>
            </a:r>
            <a:r>
              <a:rPr sz="2000" spc="45" dirty="0">
                <a:latin typeface="Cambria" pitchFamily="18" charset="0"/>
                <a:ea typeface="Cambria" pitchFamily="18" charset="0"/>
                <a:cs typeface="Cambria Math"/>
              </a:rPr>
              <a:t> </a:t>
            </a:r>
            <a:r>
              <a:rPr sz="2000" spc="-10" dirty="0">
                <a:latin typeface="Cambria" pitchFamily="18" charset="0"/>
                <a:ea typeface="Cambria" pitchFamily="18" charset="0"/>
                <a:cs typeface="Cambria Math"/>
              </a:rPr>
              <a:t>when</a:t>
            </a:r>
            <a:r>
              <a:rPr sz="2000" spc="-5" dirty="0">
                <a:latin typeface="Cambria" pitchFamily="18" charset="0"/>
                <a:ea typeface="Cambria" pitchFamily="18" charset="0"/>
                <a:cs typeface="Cambria Math"/>
              </a:rPr>
              <a:t> used with </a:t>
            </a:r>
            <a:r>
              <a:rPr sz="2000" dirty="0">
                <a:latin typeface="Cambria" pitchFamily="18" charset="0"/>
                <a:ea typeface="Cambria" pitchFamily="18" charset="0"/>
                <a:cs typeface="Cambria Math"/>
              </a:rPr>
              <a:t>an</a:t>
            </a:r>
            <a:r>
              <a:rPr sz="2000" spc="-15"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8-bit</a:t>
            </a:r>
            <a:r>
              <a:rPr sz="2000" spc="15" dirty="0">
                <a:latin typeface="Cambria" pitchFamily="18" charset="0"/>
                <a:ea typeface="Cambria" pitchFamily="18" charset="0"/>
                <a:cs typeface="Cambria Math"/>
              </a:rPr>
              <a:t> </a:t>
            </a:r>
            <a:r>
              <a:rPr sz="2000" spc="-10" dirty="0">
                <a:latin typeface="Cambria" pitchFamily="18" charset="0"/>
                <a:ea typeface="Cambria" pitchFamily="18" charset="0"/>
                <a:cs typeface="Cambria Math"/>
              </a:rPr>
              <a:t>8085</a:t>
            </a:r>
            <a:r>
              <a:rPr sz="2000" spc="35" dirty="0">
                <a:latin typeface="Cambria" pitchFamily="18" charset="0"/>
                <a:ea typeface="Cambria" pitchFamily="18" charset="0"/>
                <a:cs typeface="Cambria Math"/>
              </a:rPr>
              <a:t> </a:t>
            </a:r>
            <a:r>
              <a:rPr sz="2000" spc="-20" dirty="0">
                <a:latin typeface="Cambria" pitchFamily="18" charset="0"/>
                <a:ea typeface="Cambria" pitchFamily="18" charset="0"/>
                <a:cs typeface="Cambria Math"/>
              </a:rPr>
              <a:t>microprocessor.</a:t>
            </a:r>
            <a:endParaRPr sz="2000" dirty="0">
              <a:latin typeface="Cambria" pitchFamily="18" charset="0"/>
              <a:ea typeface="Cambria" pitchFamily="18" charset="0"/>
              <a:cs typeface="Cambria Math"/>
            </a:endParaRPr>
          </a:p>
          <a:p>
            <a:pPr marL="355600" marR="6985" indent="-342900" algn="just">
              <a:lnSpc>
                <a:spcPct val="150000"/>
              </a:lnSpc>
              <a:buFont typeface="Wingdings"/>
              <a:buChar char=""/>
              <a:tabLst>
                <a:tab pos="355600" algn="l"/>
              </a:tabLst>
            </a:pPr>
            <a:r>
              <a:rPr sz="2000" spc="-5" dirty="0">
                <a:latin typeface="Cambria" pitchFamily="18" charset="0"/>
                <a:ea typeface="Cambria" pitchFamily="18" charset="0"/>
                <a:cs typeface="Cambria Math"/>
              </a:rPr>
              <a:t>This</a:t>
            </a:r>
            <a:r>
              <a:rPr sz="2000" spc="215"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ICW</a:t>
            </a:r>
            <a:r>
              <a:rPr sz="2000" spc="200"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selects</a:t>
            </a:r>
            <a:r>
              <a:rPr sz="2000" spc="200"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single</a:t>
            </a:r>
            <a:r>
              <a:rPr sz="2000" spc="190" dirty="0">
                <a:latin typeface="Cambria" pitchFamily="18" charset="0"/>
                <a:ea typeface="Cambria" pitchFamily="18" charset="0"/>
                <a:cs typeface="Cambria Math"/>
              </a:rPr>
              <a:t> </a:t>
            </a:r>
            <a:r>
              <a:rPr sz="2000" dirty="0">
                <a:latin typeface="Cambria" pitchFamily="18" charset="0"/>
                <a:ea typeface="Cambria" pitchFamily="18" charset="0"/>
                <a:cs typeface="Cambria Math"/>
              </a:rPr>
              <a:t>or</a:t>
            </a:r>
            <a:r>
              <a:rPr sz="2000" spc="195" dirty="0">
                <a:latin typeface="Cambria" pitchFamily="18" charset="0"/>
                <a:ea typeface="Cambria" pitchFamily="18" charset="0"/>
                <a:cs typeface="Cambria Math"/>
              </a:rPr>
              <a:t> </a:t>
            </a:r>
            <a:r>
              <a:rPr sz="2000" dirty="0">
                <a:latin typeface="Cambria" pitchFamily="18" charset="0"/>
                <a:ea typeface="Cambria" pitchFamily="18" charset="0"/>
                <a:cs typeface="Cambria Math"/>
              </a:rPr>
              <a:t>cascade</a:t>
            </a:r>
            <a:r>
              <a:rPr sz="2000" spc="200" dirty="0">
                <a:latin typeface="Cambria" pitchFamily="18" charset="0"/>
                <a:ea typeface="Cambria" pitchFamily="18" charset="0"/>
                <a:cs typeface="Cambria Math"/>
              </a:rPr>
              <a:t> </a:t>
            </a:r>
            <a:r>
              <a:rPr sz="2000" spc="-10" dirty="0">
                <a:latin typeface="Cambria" pitchFamily="18" charset="0"/>
                <a:ea typeface="Cambria" pitchFamily="18" charset="0"/>
                <a:cs typeface="Cambria Math"/>
              </a:rPr>
              <a:t>operation</a:t>
            </a:r>
            <a:r>
              <a:rPr sz="2000" spc="195" dirty="0">
                <a:latin typeface="Cambria" pitchFamily="18" charset="0"/>
                <a:ea typeface="Cambria" pitchFamily="18" charset="0"/>
                <a:cs typeface="Cambria Math"/>
              </a:rPr>
              <a:t> </a:t>
            </a:r>
            <a:r>
              <a:rPr sz="2000" spc="-15" dirty="0">
                <a:latin typeface="Cambria" pitchFamily="18" charset="0"/>
                <a:ea typeface="Cambria" pitchFamily="18" charset="0"/>
                <a:cs typeface="Cambria Math"/>
              </a:rPr>
              <a:t>by</a:t>
            </a:r>
            <a:r>
              <a:rPr sz="2000" spc="210" dirty="0">
                <a:latin typeface="Cambria" pitchFamily="18" charset="0"/>
                <a:ea typeface="Cambria" pitchFamily="18" charset="0"/>
                <a:cs typeface="Cambria Math"/>
              </a:rPr>
              <a:t> </a:t>
            </a:r>
            <a:r>
              <a:rPr sz="2000" spc="-15" dirty="0">
                <a:latin typeface="Cambria" pitchFamily="18" charset="0"/>
                <a:ea typeface="Cambria" pitchFamily="18" charset="0"/>
                <a:cs typeface="Cambria Math"/>
              </a:rPr>
              <a:t>programming</a:t>
            </a:r>
            <a:r>
              <a:rPr sz="2000" spc="200" dirty="0">
                <a:latin typeface="Cambria" pitchFamily="18" charset="0"/>
                <a:ea typeface="Cambria" pitchFamily="18" charset="0"/>
                <a:cs typeface="Cambria Math"/>
              </a:rPr>
              <a:t> </a:t>
            </a:r>
            <a:r>
              <a:rPr sz="2000" dirty="0">
                <a:latin typeface="Cambria" pitchFamily="18" charset="0"/>
                <a:ea typeface="Cambria" pitchFamily="18" charset="0"/>
                <a:cs typeface="Cambria Math"/>
              </a:rPr>
              <a:t>the</a:t>
            </a:r>
            <a:r>
              <a:rPr sz="2000" spc="195"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SNGL</a:t>
            </a:r>
            <a:r>
              <a:rPr sz="2000" spc="204"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bit.</a:t>
            </a:r>
            <a:r>
              <a:rPr sz="2000" spc="204" dirty="0">
                <a:latin typeface="Cambria" pitchFamily="18" charset="0"/>
                <a:ea typeface="Cambria" pitchFamily="18" charset="0"/>
                <a:cs typeface="Cambria Math"/>
              </a:rPr>
              <a:t> </a:t>
            </a:r>
            <a:endParaRPr lang="en-US" sz="2000" spc="204" dirty="0" smtClean="0">
              <a:latin typeface="Cambria" pitchFamily="18" charset="0"/>
              <a:ea typeface="Cambria" pitchFamily="18" charset="0"/>
              <a:cs typeface="Cambria Math"/>
            </a:endParaRPr>
          </a:p>
          <a:p>
            <a:pPr marL="12700" marR="6985" algn="just">
              <a:lnSpc>
                <a:spcPct val="150000"/>
              </a:lnSpc>
              <a:tabLst>
                <a:tab pos="355600" algn="l"/>
              </a:tabLst>
            </a:pPr>
            <a:r>
              <a:rPr lang="en-US" sz="2000" spc="204" dirty="0">
                <a:latin typeface="Cambria" pitchFamily="18" charset="0"/>
                <a:ea typeface="Cambria" pitchFamily="18" charset="0"/>
                <a:cs typeface="Cambria Math"/>
              </a:rPr>
              <a:t> </a:t>
            </a:r>
            <a:r>
              <a:rPr lang="en-US" sz="2000" spc="204" dirty="0" smtClean="0">
                <a:latin typeface="Cambria" pitchFamily="18" charset="0"/>
                <a:ea typeface="Cambria" pitchFamily="18" charset="0"/>
                <a:cs typeface="Cambria Math"/>
              </a:rPr>
              <a:t>   </a:t>
            </a:r>
            <a:r>
              <a:rPr sz="2000" spc="-5" dirty="0" smtClean="0">
                <a:latin typeface="Cambria" pitchFamily="18" charset="0"/>
                <a:ea typeface="Cambria" pitchFamily="18" charset="0"/>
                <a:cs typeface="Cambria Math"/>
              </a:rPr>
              <a:t>If </a:t>
            </a:r>
            <a:r>
              <a:rPr sz="2000" spc="-425" dirty="0" smtClean="0">
                <a:latin typeface="Cambria" pitchFamily="18" charset="0"/>
                <a:ea typeface="Cambria" pitchFamily="18" charset="0"/>
                <a:cs typeface="Cambria Math"/>
              </a:rPr>
              <a:t> </a:t>
            </a:r>
            <a:r>
              <a:rPr sz="2000" dirty="0">
                <a:latin typeface="Cambria" pitchFamily="18" charset="0"/>
                <a:ea typeface="Cambria" pitchFamily="18" charset="0"/>
                <a:cs typeface="Cambria Math"/>
              </a:rPr>
              <a:t>cascade</a:t>
            </a:r>
            <a:r>
              <a:rPr sz="2000" spc="-30"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operation</a:t>
            </a:r>
            <a:r>
              <a:rPr sz="2000" spc="-45"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is</a:t>
            </a:r>
            <a:r>
              <a:rPr sz="2000" spc="-10"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selected,</a:t>
            </a:r>
            <a:r>
              <a:rPr sz="2000" spc="-15" dirty="0">
                <a:latin typeface="Cambria" pitchFamily="18" charset="0"/>
                <a:ea typeface="Cambria" pitchFamily="18" charset="0"/>
                <a:cs typeface="Cambria Math"/>
              </a:rPr>
              <a:t> we</a:t>
            </a:r>
            <a:r>
              <a:rPr sz="2000"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must</a:t>
            </a:r>
            <a:r>
              <a:rPr sz="2000" spc="-15"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also</a:t>
            </a:r>
            <a:r>
              <a:rPr sz="2000" spc="-15" dirty="0">
                <a:latin typeface="Cambria" pitchFamily="18" charset="0"/>
                <a:ea typeface="Cambria" pitchFamily="18" charset="0"/>
                <a:cs typeface="Cambria Math"/>
              </a:rPr>
              <a:t> </a:t>
            </a:r>
            <a:r>
              <a:rPr sz="2000" spc="-10" dirty="0">
                <a:latin typeface="Cambria" pitchFamily="18" charset="0"/>
                <a:ea typeface="Cambria" pitchFamily="18" charset="0"/>
                <a:cs typeface="Cambria Math"/>
              </a:rPr>
              <a:t>program</a:t>
            </a:r>
            <a:r>
              <a:rPr sz="2000" spc="-40"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ICW3.</a:t>
            </a:r>
            <a:endParaRPr sz="2000" dirty="0">
              <a:latin typeface="Cambria" pitchFamily="18" charset="0"/>
              <a:ea typeface="Cambria" pitchFamily="18" charset="0"/>
              <a:cs typeface="Cambria Math"/>
            </a:endParaRPr>
          </a:p>
          <a:p>
            <a:pPr marL="355600" marR="5080" indent="-342900" algn="just">
              <a:lnSpc>
                <a:spcPct val="150000"/>
              </a:lnSpc>
              <a:buFont typeface="Wingdings"/>
              <a:buChar char=""/>
              <a:tabLst>
                <a:tab pos="355600" algn="l"/>
              </a:tabLst>
            </a:pPr>
            <a:r>
              <a:rPr sz="2000" dirty="0">
                <a:latin typeface="Cambria" pitchFamily="18" charset="0"/>
                <a:ea typeface="Cambria" pitchFamily="18" charset="0"/>
                <a:cs typeface="Cambria Math"/>
              </a:rPr>
              <a:t>The</a:t>
            </a:r>
            <a:r>
              <a:rPr sz="2000" spc="20" dirty="0">
                <a:latin typeface="Cambria" pitchFamily="18" charset="0"/>
                <a:ea typeface="Cambria" pitchFamily="18" charset="0"/>
                <a:cs typeface="Cambria Math"/>
              </a:rPr>
              <a:t> </a:t>
            </a:r>
            <a:r>
              <a:rPr sz="2000" spc="-55" dirty="0">
                <a:latin typeface="Cambria" pitchFamily="18" charset="0"/>
                <a:ea typeface="Cambria" pitchFamily="18" charset="0"/>
                <a:cs typeface="Cambria Math"/>
              </a:rPr>
              <a:t>LTIM</a:t>
            </a:r>
            <a:r>
              <a:rPr sz="2000" spc="25"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bit</a:t>
            </a:r>
            <a:r>
              <a:rPr sz="2000" spc="10"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determines</a:t>
            </a:r>
            <a:r>
              <a:rPr sz="2000" spc="20" dirty="0">
                <a:latin typeface="Cambria" pitchFamily="18" charset="0"/>
                <a:ea typeface="Cambria" pitchFamily="18" charset="0"/>
                <a:cs typeface="Cambria Math"/>
              </a:rPr>
              <a:t> </a:t>
            </a:r>
            <a:r>
              <a:rPr sz="2000" spc="-10" dirty="0">
                <a:latin typeface="Cambria" pitchFamily="18" charset="0"/>
                <a:ea typeface="Cambria" pitchFamily="18" charset="0"/>
                <a:cs typeface="Cambria Math"/>
              </a:rPr>
              <a:t>whether</a:t>
            </a:r>
            <a:r>
              <a:rPr sz="2000" spc="15" dirty="0">
                <a:latin typeface="Cambria" pitchFamily="18" charset="0"/>
                <a:ea typeface="Cambria" pitchFamily="18" charset="0"/>
                <a:cs typeface="Cambria Math"/>
              </a:rPr>
              <a:t> </a:t>
            </a:r>
            <a:r>
              <a:rPr sz="2000" dirty="0">
                <a:latin typeface="Cambria" pitchFamily="18" charset="0"/>
                <a:ea typeface="Cambria" pitchFamily="18" charset="0"/>
                <a:cs typeface="Cambria Math"/>
              </a:rPr>
              <a:t>the</a:t>
            </a:r>
            <a:r>
              <a:rPr sz="2000" spc="15" dirty="0">
                <a:latin typeface="Cambria" pitchFamily="18" charset="0"/>
                <a:ea typeface="Cambria" pitchFamily="18" charset="0"/>
                <a:cs typeface="Cambria Math"/>
              </a:rPr>
              <a:t> </a:t>
            </a:r>
            <a:r>
              <a:rPr sz="2000" spc="-10" dirty="0">
                <a:latin typeface="Cambria" pitchFamily="18" charset="0"/>
                <a:ea typeface="Cambria" pitchFamily="18" charset="0"/>
                <a:cs typeface="Cambria Math"/>
              </a:rPr>
              <a:t>interrupt</a:t>
            </a:r>
            <a:r>
              <a:rPr sz="2000" spc="30" dirty="0">
                <a:latin typeface="Cambria" pitchFamily="18" charset="0"/>
                <a:ea typeface="Cambria" pitchFamily="18" charset="0"/>
                <a:cs typeface="Cambria Math"/>
              </a:rPr>
              <a:t> </a:t>
            </a:r>
            <a:r>
              <a:rPr sz="2000" spc="-10" dirty="0">
                <a:latin typeface="Cambria" pitchFamily="18" charset="0"/>
                <a:ea typeface="Cambria" pitchFamily="18" charset="0"/>
                <a:cs typeface="Cambria Math"/>
              </a:rPr>
              <a:t>request</a:t>
            </a:r>
            <a:r>
              <a:rPr sz="2000" spc="25"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inputs</a:t>
            </a:r>
            <a:r>
              <a:rPr sz="2000" spc="20" dirty="0">
                <a:latin typeface="Cambria" pitchFamily="18" charset="0"/>
                <a:ea typeface="Cambria" pitchFamily="18" charset="0"/>
                <a:cs typeface="Cambria Math"/>
              </a:rPr>
              <a:t> </a:t>
            </a:r>
            <a:r>
              <a:rPr sz="2000" spc="-15" dirty="0">
                <a:latin typeface="Cambria" pitchFamily="18" charset="0"/>
                <a:ea typeface="Cambria" pitchFamily="18" charset="0"/>
                <a:cs typeface="Cambria Math"/>
              </a:rPr>
              <a:t>are</a:t>
            </a:r>
            <a:r>
              <a:rPr sz="2000" spc="30" dirty="0">
                <a:latin typeface="Cambria" pitchFamily="18" charset="0"/>
                <a:ea typeface="Cambria" pitchFamily="18" charset="0"/>
                <a:cs typeface="Cambria Math"/>
              </a:rPr>
              <a:t> </a:t>
            </a:r>
            <a:r>
              <a:rPr sz="2000" spc="-15" dirty="0">
                <a:latin typeface="Cambria" pitchFamily="18" charset="0"/>
                <a:ea typeface="Cambria" pitchFamily="18" charset="0"/>
                <a:cs typeface="Cambria Math"/>
              </a:rPr>
              <a:t>positive</a:t>
            </a:r>
            <a:r>
              <a:rPr sz="2000" spc="30"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edge </a:t>
            </a:r>
            <a:r>
              <a:rPr sz="2000" spc="-425" dirty="0">
                <a:latin typeface="Cambria" pitchFamily="18" charset="0"/>
                <a:ea typeface="Cambria" pitchFamily="18" charset="0"/>
                <a:cs typeface="Cambria Math"/>
              </a:rPr>
              <a:t> </a:t>
            </a:r>
            <a:r>
              <a:rPr sz="2000" spc="-5" dirty="0">
                <a:latin typeface="Cambria" pitchFamily="18" charset="0"/>
                <a:ea typeface="Cambria" pitchFamily="18" charset="0"/>
                <a:cs typeface="Cambria Math"/>
              </a:rPr>
              <a:t>triggered</a:t>
            </a:r>
            <a:r>
              <a:rPr sz="2000" spc="-55" dirty="0">
                <a:latin typeface="Cambria" pitchFamily="18" charset="0"/>
                <a:ea typeface="Cambria" pitchFamily="18" charset="0"/>
                <a:cs typeface="Cambria Math"/>
              </a:rPr>
              <a:t> </a:t>
            </a:r>
            <a:r>
              <a:rPr sz="2000" dirty="0">
                <a:latin typeface="Cambria" pitchFamily="18" charset="0"/>
                <a:ea typeface="Cambria" pitchFamily="18" charset="0"/>
                <a:cs typeface="Cambria Math"/>
              </a:rPr>
              <a:t>or</a:t>
            </a:r>
            <a:r>
              <a:rPr sz="2000" spc="-10" dirty="0">
                <a:latin typeface="Cambria" pitchFamily="18" charset="0"/>
                <a:ea typeface="Cambria" pitchFamily="18" charset="0"/>
                <a:cs typeface="Cambria Math"/>
              </a:rPr>
              <a:t> level-triggered.</a:t>
            </a:r>
            <a:endParaRPr sz="2000" dirty="0">
              <a:latin typeface="Cambria" pitchFamily="18" charset="0"/>
              <a:ea typeface="Cambria" pitchFamily="18" charset="0"/>
              <a:cs typeface="Cambria Math"/>
            </a:endParaRPr>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625" y="51617"/>
            <a:ext cx="6629400" cy="3299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99692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1963" y="-8686"/>
            <a:ext cx="3379032" cy="692727"/>
          </a:xfrm>
        </p:spPr>
        <p:txBody>
          <a:bodyPr>
            <a:normAutofit fontScale="90000"/>
          </a:bodyPr>
          <a:lstStyle/>
          <a:p>
            <a:r>
              <a:rPr lang="en-US" dirty="0" smtClean="0"/>
              <a:t>ICW2</a:t>
            </a:r>
            <a:endParaRPr lang="en-IN" dirty="0"/>
          </a:p>
        </p:txBody>
      </p:sp>
      <p:sp>
        <p:nvSpPr>
          <p:cNvPr id="5" name="object 7"/>
          <p:cNvSpPr txBox="1"/>
          <p:nvPr/>
        </p:nvSpPr>
        <p:spPr>
          <a:xfrm>
            <a:off x="683489" y="3270222"/>
            <a:ext cx="7222838" cy="1551707"/>
          </a:xfrm>
          <a:prstGeom prst="rect">
            <a:avLst/>
          </a:prstGeom>
        </p:spPr>
        <p:txBody>
          <a:bodyPr vert="horz" wrap="square" lIns="0" tIns="165100" rIns="0" bIns="0" rtlCol="0">
            <a:spAutoFit/>
          </a:bodyPr>
          <a:lstStyle/>
          <a:p>
            <a:pPr marL="355600" indent="-342900" algn="just">
              <a:lnSpc>
                <a:spcPct val="100000"/>
              </a:lnSpc>
              <a:spcBef>
                <a:spcPts val="1300"/>
              </a:spcBef>
              <a:buFont typeface="Wingdings"/>
              <a:buChar char=""/>
              <a:tabLst>
                <a:tab pos="355600" algn="l"/>
              </a:tabLst>
            </a:pPr>
            <a:r>
              <a:rPr lang="en-US" spc="-5" dirty="0" smtClean="0">
                <a:latin typeface="Cambria" pitchFamily="18" charset="0"/>
                <a:ea typeface="Cambria" pitchFamily="18" charset="0"/>
                <a:cs typeface="Cambria Math"/>
              </a:rPr>
              <a:t>ICW2: </a:t>
            </a:r>
            <a:r>
              <a:rPr spc="-5" dirty="0" smtClean="0">
                <a:latin typeface="Cambria" pitchFamily="18" charset="0"/>
                <a:ea typeface="Cambria" pitchFamily="18" charset="0"/>
                <a:cs typeface="Cambria Math"/>
              </a:rPr>
              <a:t>Selects</a:t>
            </a:r>
            <a:r>
              <a:rPr spc="-25" dirty="0" smtClean="0">
                <a:latin typeface="Cambria" pitchFamily="18" charset="0"/>
                <a:ea typeface="Cambria" pitchFamily="18" charset="0"/>
                <a:cs typeface="Cambria Math"/>
              </a:rPr>
              <a:t> </a:t>
            </a:r>
            <a:r>
              <a:rPr dirty="0">
                <a:latin typeface="Cambria" pitchFamily="18" charset="0"/>
                <a:ea typeface="Cambria" pitchFamily="18" charset="0"/>
                <a:cs typeface="Cambria Math"/>
              </a:rPr>
              <a:t>the</a:t>
            </a:r>
            <a:r>
              <a:rPr spc="-10" dirty="0">
                <a:latin typeface="Cambria" pitchFamily="18" charset="0"/>
                <a:ea typeface="Cambria" pitchFamily="18" charset="0"/>
                <a:cs typeface="Cambria Math"/>
              </a:rPr>
              <a:t> vector </a:t>
            </a:r>
            <a:r>
              <a:rPr spc="-5" dirty="0">
                <a:latin typeface="Cambria" pitchFamily="18" charset="0"/>
                <a:ea typeface="Cambria" pitchFamily="18" charset="0"/>
                <a:cs typeface="Cambria Math"/>
              </a:rPr>
              <a:t>number</a:t>
            </a:r>
            <a:r>
              <a:rPr spc="-15" dirty="0">
                <a:latin typeface="Cambria" pitchFamily="18" charset="0"/>
                <a:ea typeface="Cambria" pitchFamily="18" charset="0"/>
                <a:cs typeface="Cambria Math"/>
              </a:rPr>
              <a:t> </a:t>
            </a:r>
            <a:r>
              <a:rPr spc="-5" dirty="0">
                <a:latin typeface="Cambria" pitchFamily="18" charset="0"/>
                <a:ea typeface="Cambria" pitchFamily="18" charset="0"/>
                <a:cs typeface="Cambria Math"/>
              </a:rPr>
              <a:t>used with</a:t>
            </a:r>
            <a:r>
              <a:rPr spc="-15" dirty="0">
                <a:latin typeface="Cambria" pitchFamily="18" charset="0"/>
                <a:ea typeface="Cambria" pitchFamily="18" charset="0"/>
                <a:cs typeface="Cambria Math"/>
              </a:rPr>
              <a:t> </a:t>
            </a:r>
            <a:r>
              <a:rPr dirty="0">
                <a:latin typeface="Cambria" pitchFamily="18" charset="0"/>
                <a:ea typeface="Cambria" pitchFamily="18" charset="0"/>
                <a:cs typeface="Cambria Math"/>
              </a:rPr>
              <a:t>the</a:t>
            </a:r>
            <a:r>
              <a:rPr spc="-15" dirty="0">
                <a:latin typeface="Cambria" pitchFamily="18" charset="0"/>
                <a:ea typeface="Cambria" pitchFamily="18" charset="0"/>
                <a:cs typeface="Cambria Math"/>
              </a:rPr>
              <a:t> </a:t>
            </a:r>
            <a:r>
              <a:rPr spc="-5" dirty="0">
                <a:latin typeface="Cambria" pitchFamily="18" charset="0"/>
                <a:ea typeface="Cambria" pitchFamily="18" charset="0"/>
                <a:cs typeface="Cambria Math"/>
              </a:rPr>
              <a:t>interrupt</a:t>
            </a:r>
            <a:r>
              <a:rPr spc="-30" dirty="0">
                <a:latin typeface="Cambria" pitchFamily="18" charset="0"/>
                <a:ea typeface="Cambria" pitchFamily="18" charset="0"/>
                <a:cs typeface="Cambria Math"/>
              </a:rPr>
              <a:t> </a:t>
            </a:r>
            <a:r>
              <a:rPr spc="-10" dirty="0">
                <a:latin typeface="Cambria" pitchFamily="18" charset="0"/>
                <a:ea typeface="Cambria" pitchFamily="18" charset="0"/>
                <a:cs typeface="Cambria Math"/>
              </a:rPr>
              <a:t>request</a:t>
            </a:r>
            <a:r>
              <a:rPr spc="5" dirty="0">
                <a:latin typeface="Cambria" pitchFamily="18" charset="0"/>
                <a:ea typeface="Cambria" pitchFamily="18" charset="0"/>
                <a:cs typeface="Cambria Math"/>
              </a:rPr>
              <a:t> </a:t>
            </a:r>
            <a:r>
              <a:rPr spc="-5" dirty="0">
                <a:latin typeface="Cambria" pitchFamily="18" charset="0"/>
                <a:ea typeface="Cambria" pitchFamily="18" charset="0"/>
                <a:cs typeface="Cambria Math"/>
              </a:rPr>
              <a:t>inputs.</a:t>
            </a:r>
            <a:endParaRPr dirty="0">
              <a:latin typeface="Cambria" pitchFamily="18" charset="0"/>
              <a:ea typeface="Cambria" pitchFamily="18" charset="0"/>
              <a:cs typeface="Cambria Math"/>
            </a:endParaRPr>
          </a:p>
          <a:p>
            <a:pPr marL="355600" marR="62230" indent="-342900" algn="just">
              <a:lnSpc>
                <a:spcPct val="150000"/>
              </a:lnSpc>
              <a:buFont typeface="Wingdings"/>
              <a:buChar char=""/>
              <a:tabLst>
                <a:tab pos="355600" algn="l"/>
              </a:tabLst>
            </a:pPr>
            <a:r>
              <a:rPr spc="-25" dirty="0">
                <a:latin typeface="Cambria" pitchFamily="18" charset="0"/>
                <a:ea typeface="Cambria" pitchFamily="18" charset="0"/>
                <a:cs typeface="Cambria Math"/>
              </a:rPr>
              <a:t>For</a:t>
            </a:r>
            <a:r>
              <a:rPr spc="-30" dirty="0">
                <a:latin typeface="Cambria" pitchFamily="18" charset="0"/>
                <a:ea typeface="Cambria" pitchFamily="18" charset="0"/>
                <a:cs typeface="Cambria Math"/>
              </a:rPr>
              <a:t> </a:t>
            </a:r>
            <a:r>
              <a:rPr spc="-10" dirty="0">
                <a:latin typeface="Cambria" pitchFamily="18" charset="0"/>
                <a:ea typeface="Cambria" pitchFamily="18" charset="0"/>
                <a:cs typeface="Cambria Math"/>
              </a:rPr>
              <a:t>example,</a:t>
            </a:r>
            <a:r>
              <a:rPr spc="-35" dirty="0">
                <a:latin typeface="Cambria" pitchFamily="18" charset="0"/>
                <a:ea typeface="Cambria" pitchFamily="18" charset="0"/>
                <a:cs typeface="Cambria Math"/>
              </a:rPr>
              <a:t> </a:t>
            </a:r>
            <a:r>
              <a:rPr dirty="0">
                <a:latin typeface="Cambria" pitchFamily="18" charset="0"/>
                <a:ea typeface="Cambria" pitchFamily="18" charset="0"/>
                <a:cs typeface="Cambria Math"/>
              </a:rPr>
              <a:t>if</a:t>
            </a:r>
            <a:r>
              <a:rPr spc="-5" dirty="0">
                <a:latin typeface="Cambria" pitchFamily="18" charset="0"/>
                <a:ea typeface="Cambria" pitchFamily="18" charset="0"/>
                <a:cs typeface="Cambria Math"/>
              </a:rPr>
              <a:t> </a:t>
            </a:r>
            <a:r>
              <a:rPr spc="-15" dirty="0">
                <a:latin typeface="Cambria" pitchFamily="18" charset="0"/>
                <a:ea typeface="Cambria" pitchFamily="18" charset="0"/>
                <a:cs typeface="Cambria Math"/>
              </a:rPr>
              <a:t>we</a:t>
            </a:r>
            <a:r>
              <a:rPr spc="-10" dirty="0">
                <a:latin typeface="Cambria" pitchFamily="18" charset="0"/>
                <a:ea typeface="Cambria" pitchFamily="18" charset="0"/>
                <a:cs typeface="Cambria Math"/>
              </a:rPr>
              <a:t> </a:t>
            </a:r>
            <a:r>
              <a:rPr dirty="0">
                <a:latin typeface="Cambria" pitchFamily="18" charset="0"/>
                <a:ea typeface="Cambria" pitchFamily="18" charset="0"/>
                <a:cs typeface="Cambria Math"/>
              </a:rPr>
              <a:t>decide</a:t>
            </a:r>
            <a:r>
              <a:rPr spc="5" dirty="0">
                <a:latin typeface="Cambria" pitchFamily="18" charset="0"/>
                <a:ea typeface="Cambria" pitchFamily="18" charset="0"/>
                <a:cs typeface="Cambria Math"/>
              </a:rPr>
              <a:t> </a:t>
            </a:r>
            <a:r>
              <a:rPr spc="-5" dirty="0">
                <a:latin typeface="Cambria" pitchFamily="18" charset="0"/>
                <a:ea typeface="Cambria" pitchFamily="18" charset="0"/>
                <a:cs typeface="Cambria Math"/>
              </a:rPr>
              <a:t>to</a:t>
            </a:r>
            <a:r>
              <a:rPr spc="-30" dirty="0">
                <a:latin typeface="Cambria" pitchFamily="18" charset="0"/>
                <a:ea typeface="Cambria" pitchFamily="18" charset="0"/>
                <a:cs typeface="Cambria Math"/>
              </a:rPr>
              <a:t> </a:t>
            </a:r>
            <a:r>
              <a:rPr spc="-10" dirty="0">
                <a:latin typeface="Cambria" pitchFamily="18" charset="0"/>
                <a:ea typeface="Cambria" pitchFamily="18" charset="0"/>
                <a:cs typeface="Cambria Math"/>
              </a:rPr>
              <a:t>program</a:t>
            </a:r>
            <a:r>
              <a:rPr spc="-40" dirty="0">
                <a:latin typeface="Cambria" pitchFamily="18" charset="0"/>
                <a:ea typeface="Cambria" pitchFamily="18" charset="0"/>
                <a:cs typeface="Cambria Math"/>
              </a:rPr>
              <a:t> </a:t>
            </a:r>
            <a:r>
              <a:rPr dirty="0">
                <a:latin typeface="Cambria" pitchFamily="18" charset="0"/>
                <a:ea typeface="Cambria" pitchFamily="18" charset="0"/>
                <a:cs typeface="Cambria Math"/>
              </a:rPr>
              <a:t>the</a:t>
            </a:r>
            <a:r>
              <a:rPr spc="-15" dirty="0">
                <a:latin typeface="Cambria" pitchFamily="18" charset="0"/>
                <a:ea typeface="Cambria" pitchFamily="18" charset="0"/>
                <a:cs typeface="Cambria Math"/>
              </a:rPr>
              <a:t> </a:t>
            </a:r>
            <a:r>
              <a:rPr spc="-10" dirty="0">
                <a:latin typeface="Cambria" pitchFamily="18" charset="0"/>
                <a:ea typeface="Cambria" pitchFamily="18" charset="0"/>
                <a:cs typeface="Cambria Math"/>
              </a:rPr>
              <a:t>8259A</a:t>
            </a:r>
            <a:r>
              <a:rPr spc="40" dirty="0">
                <a:latin typeface="Cambria" pitchFamily="18" charset="0"/>
                <a:ea typeface="Cambria" pitchFamily="18" charset="0"/>
                <a:cs typeface="Cambria Math"/>
              </a:rPr>
              <a:t> </a:t>
            </a:r>
            <a:r>
              <a:rPr dirty="0">
                <a:latin typeface="Cambria" pitchFamily="18" charset="0"/>
                <a:ea typeface="Cambria" pitchFamily="18" charset="0"/>
                <a:cs typeface="Cambria Math"/>
              </a:rPr>
              <a:t>so</a:t>
            </a:r>
            <a:r>
              <a:rPr spc="-10" dirty="0">
                <a:latin typeface="Cambria" pitchFamily="18" charset="0"/>
                <a:ea typeface="Cambria" pitchFamily="18" charset="0"/>
                <a:cs typeface="Cambria Math"/>
              </a:rPr>
              <a:t> </a:t>
            </a:r>
            <a:r>
              <a:rPr dirty="0">
                <a:latin typeface="Cambria" pitchFamily="18" charset="0"/>
                <a:ea typeface="Cambria" pitchFamily="18" charset="0"/>
                <a:cs typeface="Cambria Math"/>
              </a:rPr>
              <a:t>that</a:t>
            </a:r>
            <a:r>
              <a:rPr spc="-25" dirty="0">
                <a:latin typeface="Cambria" pitchFamily="18" charset="0"/>
                <a:ea typeface="Cambria" pitchFamily="18" charset="0"/>
                <a:cs typeface="Cambria Math"/>
              </a:rPr>
              <a:t> </a:t>
            </a:r>
            <a:r>
              <a:rPr dirty="0">
                <a:latin typeface="Cambria" pitchFamily="18" charset="0"/>
                <a:ea typeface="Cambria" pitchFamily="18" charset="0"/>
                <a:cs typeface="Cambria Math"/>
              </a:rPr>
              <a:t>it</a:t>
            </a:r>
            <a:r>
              <a:rPr spc="-5" dirty="0">
                <a:latin typeface="Cambria" pitchFamily="18" charset="0"/>
                <a:ea typeface="Cambria" pitchFamily="18" charset="0"/>
                <a:cs typeface="Cambria Math"/>
              </a:rPr>
              <a:t> </a:t>
            </a:r>
            <a:r>
              <a:rPr dirty="0">
                <a:latin typeface="Cambria" pitchFamily="18" charset="0"/>
                <a:ea typeface="Cambria" pitchFamily="18" charset="0"/>
                <a:cs typeface="Cambria Math"/>
              </a:rPr>
              <a:t>functions</a:t>
            </a:r>
            <a:r>
              <a:rPr spc="-40" dirty="0">
                <a:latin typeface="Cambria" pitchFamily="18" charset="0"/>
                <a:ea typeface="Cambria" pitchFamily="18" charset="0"/>
                <a:cs typeface="Cambria Math"/>
              </a:rPr>
              <a:t> </a:t>
            </a:r>
            <a:r>
              <a:rPr dirty="0">
                <a:latin typeface="Cambria" pitchFamily="18" charset="0"/>
                <a:ea typeface="Cambria" pitchFamily="18" charset="0"/>
                <a:cs typeface="Cambria Math"/>
              </a:rPr>
              <a:t>at</a:t>
            </a:r>
            <a:r>
              <a:rPr spc="-15" dirty="0">
                <a:latin typeface="Cambria" pitchFamily="18" charset="0"/>
                <a:ea typeface="Cambria" pitchFamily="18" charset="0"/>
                <a:cs typeface="Cambria Math"/>
              </a:rPr>
              <a:t> </a:t>
            </a:r>
            <a:r>
              <a:rPr spc="-10" dirty="0">
                <a:latin typeface="Cambria" pitchFamily="18" charset="0"/>
                <a:ea typeface="Cambria" pitchFamily="18" charset="0"/>
                <a:cs typeface="Cambria Math"/>
              </a:rPr>
              <a:t>vector </a:t>
            </a:r>
            <a:r>
              <a:rPr spc="-425" dirty="0">
                <a:latin typeface="Cambria" pitchFamily="18" charset="0"/>
                <a:ea typeface="Cambria" pitchFamily="18" charset="0"/>
                <a:cs typeface="Cambria Math"/>
              </a:rPr>
              <a:t> </a:t>
            </a:r>
            <a:r>
              <a:rPr dirty="0">
                <a:latin typeface="Cambria" pitchFamily="18" charset="0"/>
                <a:ea typeface="Cambria" pitchFamily="18" charset="0"/>
                <a:cs typeface="Cambria Math"/>
              </a:rPr>
              <a:t>locations</a:t>
            </a:r>
            <a:r>
              <a:rPr spc="-60" dirty="0">
                <a:latin typeface="Cambria" pitchFamily="18" charset="0"/>
                <a:ea typeface="Cambria" pitchFamily="18" charset="0"/>
                <a:cs typeface="Cambria Math"/>
              </a:rPr>
              <a:t> </a:t>
            </a:r>
            <a:r>
              <a:rPr spc="-5" dirty="0">
                <a:latin typeface="Cambria" pitchFamily="18" charset="0"/>
                <a:ea typeface="Cambria" pitchFamily="18" charset="0"/>
                <a:cs typeface="Cambria Math"/>
              </a:rPr>
              <a:t>08H-0FH,</a:t>
            </a:r>
            <a:r>
              <a:rPr spc="10" dirty="0">
                <a:latin typeface="Cambria" pitchFamily="18" charset="0"/>
                <a:ea typeface="Cambria" pitchFamily="18" charset="0"/>
                <a:cs typeface="Cambria Math"/>
              </a:rPr>
              <a:t> </a:t>
            </a:r>
            <a:r>
              <a:rPr spc="-15" dirty="0">
                <a:latin typeface="Cambria" pitchFamily="18" charset="0"/>
                <a:ea typeface="Cambria" pitchFamily="18" charset="0"/>
                <a:cs typeface="Cambria Math"/>
              </a:rPr>
              <a:t>we</a:t>
            </a:r>
            <a:r>
              <a:rPr dirty="0">
                <a:latin typeface="Cambria" pitchFamily="18" charset="0"/>
                <a:ea typeface="Cambria" pitchFamily="18" charset="0"/>
                <a:cs typeface="Cambria Math"/>
              </a:rPr>
              <a:t> </a:t>
            </a:r>
            <a:r>
              <a:rPr spc="-5" dirty="0">
                <a:latin typeface="Cambria" pitchFamily="18" charset="0"/>
                <a:ea typeface="Cambria" pitchFamily="18" charset="0"/>
                <a:cs typeface="Cambria Math"/>
              </a:rPr>
              <a:t>place</a:t>
            </a:r>
            <a:r>
              <a:rPr spc="-25" dirty="0">
                <a:latin typeface="Cambria" pitchFamily="18" charset="0"/>
                <a:ea typeface="Cambria" pitchFamily="18" charset="0"/>
                <a:cs typeface="Cambria Math"/>
              </a:rPr>
              <a:t> </a:t>
            </a:r>
            <a:r>
              <a:rPr dirty="0">
                <a:latin typeface="Cambria" pitchFamily="18" charset="0"/>
                <a:ea typeface="Cambria" pitchFamily="18" charset="0"/>
                <a:cs typeface="Cambria Math"/>
              </a:rPr>
              <a:t>a</a:t>
            </a:r>
            <a:r>
              <a:rPr spc="-5" dirty="0">
                <a:latin typeface="Cambria" pitchFamily="18" charset="0"/>
                <a:ea typeface="Cambria" pitchFamily="18" charset="0"/>
                <a:cs typeface="Cambria Math"/>
              </a:rPr>
              <a:t> 08H</a:t>
            </a:r>
            <a:r>
              <a:rPr spc="5" dirty="0">
                <a:latin typeface="Cambria" pitchFamily="18" charset="0"/>
                <a:ea typeface="Cambria" pitchFamily="18" charset="0"/>
                <a:cs typeface="Cambria Math"/>
              </a:rPr>
              <a:t> </a:t>
            </a:r>
            <a:r>
              <a:rPr spc="-5" dirty="0">
                <a:latin typeface="Cambria" pitchFamily="18" charset="0"/>
                <a:ea typeface="Cambria" pitchFamily="18" charset="0"/>
                <a:cs typeface="Cambria Math"/>
              </a:rPr>
              <a:t>into</a:t>
            </a:r>
            <a:r>
              <a:rPr spc="-25" dirty="0">
                <a:latin typeface="Cambria" pitchFamily="18" charset="0"/>
                <a:ea typeface="Cambria" pitchFamily="18" charset="0"/>
                <a:cs typeface="Cambria Math"/>
              </a:rPr>
              <a:t> </a:t>
            </a:r>
            <a:r>
              <a:rPr spc="-5" dirty="0">
                <a:latin typeface="Cambria" pitchFamily="18" charset="0"/>
                <a:ea typeface="Cambria" pitchFamily="18" charset="0"/>
                <a:cs typeface="Cambria Math"/>
              </a:rPr>
              <a:t>this</a:t>
            </a:r>
            <a:r>
              <a:rPr spc="-20" dirty="0">
                <a:latin typeface="Cambria" pitchFamily="18" charset="0"/>
                <a:ea typeface="Cambria" pitchFamily="18" charset="0"/>
                <a:cs typeface="Cambria Math"/>
              </a:rPr>
              <a:t> </a:t>
            </a:r>
            <a:r>
              <a:rPr dirty="0">
                <a:latin typeface="Cambria" pitchFamily="18" charset="0"/>
                <a:ea typeface="Cambria" pitchFamily="18" charset="0"/>
                <a:cs typeface="Cambria Math"/>
              </a:rPr>
              <a:t>command</a:t>
            </a:r>
            <a:r>
              <a:rPr spc="-35" dirty="0">
                <a:latin typeface="Cambria" pitchFamily="18" charset="0"/>
                <a:ea typeface="Cambria" pitchFamily="18" charset="0"/>
                <a:cs typeface="Cambria Math"/>
              </a:rPr>
              <a:t> </a:t>
            </a:r>
            <a:r>
              <a:rPr spc="-10" dirty="0">
                <a:latin typeface="Cambria" pitchFamily="18" charset="0"/>
                <a:ea typeface="Cambria" pitchFamily="18" charset="0"/>
                <a:cs typeface="Cambria Math"/>
              </a:rPr>
              <a:t>word</a:t>
            </a:r>
            <a:r>
              <a:rPr spc="-10" dirty="0" smtClean="0">
                <a:latin typeface="Cambria" pitchFamily="18" charset="0"/>
                <a:ea typeface="Cambria" pitchFamily="18" charset="0"/>
                <a:cs typeface="Cambria Math"/>
              </a:rPr>
              <a:t>.</a:t>
            </a:r>
            <a:endParaRPr lang="en-US" spc="-10" dirty="0" smtClean="0">
              <a:latin typeface="Cambria" pitchFamily="18" charset="0"/>
              <a:ea typeface="Cambria" pitchFamily="18" charset="0"/>
              <a:cs typeface="Cambria Math"/>
            </a:endParaRPr>
          </a:p>
        </p:txBody>
      </p:sp>
      <p:pic>
        <p:nvPicPr>
          <p:cNvPr id="4099" name="Picture 3" descr="C:\Users\Admin\Desktop\tempsni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489" y="949902"/>
            <a:ext cx="8154987"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2291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109" y="173038"/>
            <a:ext cx="6950364" cy="676707"/>
          </a:xfrm>
        </p:spPr>
        <p:txBody>
          <a:bodyPr>
            <a:normAutofit fontScale="90000"/>
          </a:bodyPr>
          <a:lstStyle/>
          <a:p>
            <a:r>
              <a:rPr lang="en-US" dirty="0" smtClean="0"/>
              <a:t> ICW3</a:t>
            </a:r>
            <a:endParaRPr lang="en-IN" dirty="0"/>
          </a:p>
        </p:txBody>
      </p:sp>
      <p:sp>
        <p:nvSpPr>
          <p:cNvPr id="3" name="Content Placeholder 2"/>
          <p:cNvSpPr>
            <a:spLocks noGrp="1"/>
          </p:cNvSpPr>
          <p:nvPr>
            <p:ph idx="1"/>
          </p:nvPr>
        </p:nvSpPr>
        <p:spPr>
          <a:xfrm>
            <a:off x="512618" y="3288146"/>
            <a:ext cx="8363527" cy="3362036"/>
          </a:xfrm>
        </p:spPr>
        <p:txBody>
          <a:bodyPr>
            <a:noAutofit/>
          </a:bodyPr>
          <a:lstStyle/>
          <a:p>
            <a:pPr marL="355600" marR="62230" algn="just">
              <a:lnSpc>
                <a:spcPct val="150000"/>
              </a:lnSpc>
              <a:buFont typeface="Wingdings"/>
              <a:buChar char=""/>
              <a:tabLst>
                <a:tab pos="355600" algn="l"/>
              </a:tabLst>
            </a:pPr>
            <a:r>
              <a:rPr lang="en-US" sz="1800" dirty="0" smtClean="0">
                <a:latin typeface="Cambria" pitchFamily="18" charset="0"/>
                <a:ea typeface="Cambria" pitchFamily="18" charset="0"/>
              </a:rPr>
              <a:t>ICW3 (Master Device): Only used when ICW1 indicates that the system is operated in cascade mode. ICW3 (for master device) indicates where the slave is connected to the master. Suppose, we have two slaves connected to a master using IR0 and IR1. The master is programmed with an ICW3 of 03H.</a:t>
            </a:r>
          </a:p>
          <a:p>
            <a:pPr marL="355600" marR="62230" algn="just">
              <a:lnSpc>
                <a:spcPct val="150000"/>
              </a:lnSpc>
              <a:buFont typeface="Wingdings"/>
              <a:buChar char=""/>
              <a:tabLst>
                <a:tab pos="355600" algn="l"/>
              </a:tabLst>
            </a:pPr>
            <a:r>
              <a:rPr lang="en-US" sz="1800" dirty="0" smtClean="0">
                <a:latin typeface="Cambria" pitchFamily="18" charset="0"/>
                <a:ea typeface="Cambria" pitchFamily="18" charset="0"/>
              </a:rPr>
              <a:t>ICW3 (Slave Device): ICW3 (for slave device) indicates where the slave is connected to the master. Suppose, we have two slaves connected to a master using IR0 and IR1. One slave is programmed with an ICW3 of 01H and other with an ICW3 of 02H.</a:t>
            </a:r>
          </a:p>
        </p:txBody>
      </p:sp>
      <p:pic>
        <p:nvPicPr>
          <p:cNvPr id="5124" name="Picture 4" descr="C:\Users\Admin\Desktop\tempsni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33" y="1026428"/>
            <a:ext cx="4257385" cy="194310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109" y="926596"/>
            <a:ext cx="4562764" cy="2142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55543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7620"/>
            <a:ext cx="8229600" cy="519689"/>
          </a:xfrm>
        </p:spPr>
        <p:txBody>
          <a:bodyPr>
            <a:normAutofit fontScale="90000"/>
          </a:bodyPr>
          <a:lstStyle/>
          <a:p>
            <a:r>
              <a:rPr lang="en-US" dirty="0" smtClean="0"/>
              <a:t>ICW4</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849" y="656503"/>
            <a:ext cx="6245224" cy="2400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75672" y="3256127"/>
            <a:ext cx="7966363" cy="3139321"/>
          </a:xfrm>
          <a:prstGeom prst="rect">
            <a:avLst/>
          </a:prstGeom>
        </p:spPr>
        <p:txBody>
          <a:bodyPr wrap="square">
            <a:spAutoFit/>
          </a:bodyPr>
          <a:lstStyle/>
          <a:p>
            <a:pPr marL="285750" indent="-285750" algn="just">
              <a:buFont typeface="Wingdings" pitchFamily="2" charset="2"/>
              <a:buChar char="v"/>
            </a:pPr>
            <a:r>
              <a:rPr lang="en-US" dirty="0">
                <a:latin typeface="Cambria" pitchFamily="18" charset="0"/>
                <a:ea typeface="Cambria" pitchFamily="18" charset="0"/>
              </a:rPr>
              <a:t>The </a:t>
            </a:r>
            <a:r>
              <a:rPr lang="en-US" dirty="0" smtClean="0">
                <a:latin typeface="Cambria" pitchFamily="18" charset="0"/>
                <a:ea typeface="Cambria" pitchFamily="18" charset="0"/>
              </a:rPr>
              <a:t>bit D0 </a:t>
            </a:r>
            <a:r>
              <a:rPr lang="en-US" dirty="0">
                <a:latin typeface="Cambria" pitchFamily="18" charset="0"/>
                <a:ea typeface="Cambria" pitchFamily="18" charset="0"/>
              </a:rPr>
              <a:t>must be logic 1 to select operation </a:t>
            </a:r>
            <a:r>
              <a:rPr lang="en-US" dirty="0" smtClean="0">
                <a:latin typeface="Cambria" pitchFamily="18" charset="0"/>
                <a:ea typeface="Cambria" pitchFamily="18" charset="0"/>
              </a:rPr>
              <a:t>with </a:t>
            </a:r>
            <a:r>
              <a:rPr lang="en-US" dirty="0">
                <a:latin typeface="Cambria" pitchFamily="18" charset="0"/>
                <a:ea typeface="Cambria" pitchFamily="18" charset="0"/>
              </a:rPr>
              <a:t>the 8086 </a:t>
            </a:r>
            <a:r>
              <a:rPr lang="en-US" dirty="0" smtClean="0">
                <a:latin typeface="Cambria" pitchFamily="18" charset="0"/>
                <a:ea typeface="Cambria" pitchFamily="18" charset="0"/>
              </a:rPr>
              <a:t>microprocessor.</a:t>
            </a:r>
          </a:p>
          <a:p>
            <a:pPr algn="just"/>
            <a:endParaRPr lang="en-US" dirty="0" smtClean="0">
              <a:latin typeface="Cambria" pitchFamily="18" charset="0"/>
              <a:ea typeface="Cambria" pitchFamily="18" charset="0"/>
            </a:endParaRPr>
          </a:p>
          <a:p>
            <a:pPr marL="285750" indent="-285750" algn="just">
              <a:buFont typeface="Wingdings" pitchFamily="2" charset="2"/>
              <a:buChar char="v"/>
            </a:pPr>
            <a:r>
              <a:rPr lang="en-US" b="1" dirty="0">
                <a:solidFill>
                  <a:srgbClr val="FF0000"/>
                </a:solidFill>
                <a:latin typeface="Cambria" pitchFamily="18" charset="0"/>
                <a:ea typeface="Cambria" pitchFamily="18" charset="0"/>
              </a:rPr>
              <a:t>SFNM (Special Fully-Nested Mode</a:t>
            </a:r>
            <a:r>
              <a:rPr lang="en-US" b="1" dirty="0" smtClean="0">
                <a:solidFill>
                  <a:srgbClr val="FF0000"/>
                </a:solidFill>
                <a:latin typeface="Cambria" pitchFamily="18" charset="0"/>
                <a:ea typeface="Cambria" pitchFamily="18" charset="0"/>
              </a:rPr>
              <a:t>):</a:t>
            </a:r>
          </a:p>
          <a:p>
            <a:pPr algn="just"/>
            <a:endParaRPr lang="en-US" dirty="0" smtClean="0">
              <a:latin typeface="Cambria" pitchFamily="18" charset="0"/>
              <a:ea typeface="Cambria" pitchFamily="18" charset="0"/>
            </a:endParaRPr>
          </a:p>
          <a:p>
            <a:pPr marL="285750" indent="-285750" algn="just">
              <a:buFont typeface="Wingdings" pitchFamily="2" charset="2"/>
              <a:buChar char="ü"/>
            </a:pPr>
            <a:r>
              <a:rPr lang="en-US" dirty="0" smtClean="0">
                <a:latin typeface="Cambria" pitchFamily="18" charset="0"/>
                <a:ea typeface="Cambria" pitchFamily="18" charset="0"/>
              </a:rPr>
              <a:t>If </a:t>
            </a:r>
            <a:r>
              <a:rPr lang="en-US" dirty="0">
                <a:latin typeface="Cambria" pitchFamily="18" charset="0"/>
                <a:ea typeface="Cambria" pitchFamily="18" charset="0"/>
              </a:rPr>
              <a:t>SFNM=1, then it selects the special fully-nested mode of operation for the 8259A. At that time, this allows the highest-priority interrupt request from a slave to be recognized by the master while is processing another interrupt from a slave. </a:t>
            </a:r>
            <a:endParaRPr lang="en-US" dirty="0" smtClean="0">
              <a:latin typeface="Cambria" pitchFamily="18" charset="0"/>
              <a:ea typeface="Cambria" pitchFamily="18" charset="0"/>
            </a:endParaRPr>
          </a:p>
          <a:p>
            <a:pPr algn="just"/>
            <a:endParaRPr lang="en-US" dirty="0" smtClean="0">
              <a:latin typeface="Cambria" pitchFamily="18" charset="0"/>
              <a:ea typeface="Cambria" pitchFamily="18" charset="0"/>
            </a:endParaRPr>
          </a:p>
          <a:p>
            <a:pPr marL="285750" indent="-285750" algn="just">
              <a:buFont typeface="Wingdings" pitchFamily="2" charset="2"/>
              <a:buChar char="ü"/>
            </a:pPr>
            <a:r>
              <a:rPr lang="en-US" dirty="0" smtClean="0">
                <a:latin typeface="Cambria" pitchFamily="18" charset="0"/>
                <a:ea typeface="Cambria" pitchFamily="18" charset="0"/>
              </a:rPr>
              <a:t>Normally </a:t>
            </a:r>
            <a:r>
              <a:rPr lang="en-US" dirty="0">
                <a:latin typeface="Cambria" pitchFamily="18" charset="0"/>
                <a:ea typeface="Cambria" pitchFamily="18" charset="0"/>
              </a:rPr>
              <a:t>(if SFNM=0), only one interrupt request is processed at a time and others are ignored until the process is complete.</a:t>
            </a:r>
          </a:p>
        </p:txBody>
      </p:sp>
    </p:spTree>
    <p:extLst>
      <p:ext uri="{BB962C8B-B14F-4D97-AF65-F5344CB8AC3E}">
        <p14:creationId xmlns:p14="http://schemas.microsoft.com/office/powerpoint/2010/main" val="7815094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73507"/>
          </a:xfrm>
        </p:spPr>
        <p:txBody>
          <a:bodyPr>
            <a:normAutofit fontScale="90000"/>
          </a:bodyPr>
          <a:lstStyle/>
          <a:p>
            <a:r>
              <a:rPr lang="en-US" dirty="0" smtClean="0"/>
              <a:t>ICW4-CONTD</a:t>
            </a:r>
            <a:endParaRPr lang="en-IN" dirty="0"/>
          </a:p>
        </p:txBody>
      </p:sp>
      <p:sp>
        <p:nvSpPr>
          <p:cNvPr id="3" name="Content Placeholder 2"/>
          <p:cNvSpPr>
            <a:spLocks noGrp="1"/>
          </p:cNvSpPr>
          <p:nvPr>
            <p:ph idx="1"/>
          </p:nvPr>
        </p:nvSpPr>
        <p:spPr>
          <a:xfrm>
            <a:off x="549562" y="1082964"/>
            <a:ext cx="8391237" cy="4994563"/>
          </a:xfrm>
        </p:spPr>
        <p:txBody>
          <a:bodyPr>
            <a:normAutofit fontScale="92500" lnSpcReduction="20000"/>
          </a:bodyPr>
          <a:lstStyle/>
          <a:p>
            <a:pPr algn="just">
              <a:buFont typeface="Wingdings" pitchFamily="2" charset="2"/>
              <a:buChar char="v"/>
            </a:pPr>
            <a:r>
              <a:rPr lang="en-US" sz="2200" b="1" dirty="0" smtClean="0">
                <a:solidFill>
                  <a:srgbClr val="FF0000"/>
                </a:solidFill>
                <a:latin typeface="Cambria" pitchFamily="18" charset="0"/>
                <a:ea typeface="Cambria" pitchFamily="18" charset="0"/>
              </a:rPr>
              <a:t>BUF and M/S’:</a:t>
            </a:r>
          </a:p>
          <a:p>
            <a:pPr marL="0" indent="0" algn="just">
              <a:buNone/>
            </a:pPr>
            <a:endParaRPr lang="en-US" sz="2200" dirty="0" smtClean="0">
              <a:latin typeface="Cambria" pitchFamily="18" charset="0"/>
              <a:ea typeface="Cambria" pitchFamily="18" charset="0"/>
            </a:endParaRPr>
          </a:p>
          <a:p>
            <a:pPr algn="just">
              <a:buFont typeface="Wingdings" pitchFamily="2" charset="2"/>
              <a:buChar char="ü"/>
            </a:pPr>
            <a:r>
              <a:rPr lang="en-US" sz="2200" dirty="0" smtClean="0">
                <a:latin typeface="Cambria" pitchFamily="18" charset="0"/>
                <a:ea typeface="Cambria" pitchFamily="18" charset="0"/>
              </a:rPr>
              <a:t>Buffered and master slave are used together to select buffered operation or non buffered operation for the 8259A as master or a slave.</a:t>
            </a:r>
          </a:p>
          <a:p>
            <a:pPr marL="0" indent="0" algn="just">
              <a:buNone/>
            </a:pPr>
            <a:endParaRPr lang="en-US" sz="2200" dirty="0" smtClean="0">
              <a:latin typeface="Cambria" pitchFamily="18" charset="0"/>
              <a:ea typeface="Cambria" pitchFamily="18" charset="0"/>
            </a:endParaRPr>
          </a:p>
          <a:p>
            <a:pPr algn="just">
              <a:buFont typeface="Wingdings" pitchFamily="2" charset="2"/>
              <a:buChar char="v"/>
            </a:pPr>
            <a:r>
              <a:rPr lang="en-US" sz="2200" b="1" dirty="0" smtClean="0">
                <a:solidFill>
                  <a:srgbClr val="FF0000"/>
                </a:solidFill>
                <a:latin typeface="Cambria" pitchFamily="18" charset="0"/>
                <a:ea typeface="Cambria" pitchFamily="18" charset="0"/>
              </a:rPr>
              <a:t>AEOI (Automatic end of interrupt):</a:t>
            </a:r>
          </a:p>
          <a:p>
            <a:pPr marL="0" indent="0" algn="just">
              <a:buNone/>
            </a:pPr>
            <a:endParaRPr lang="en-US" sz="2200" b="1" dirty="0" smtClean="0">
              <a:solidFill>
                <a:srgbClr val="FF0000"/>
              </a:solidFill>
              <a:latin typeface="Cambria" pitchFamily="18" charset="0"/>
              <a:ea typeface="Cambria" pitchFamily="18" charset="0"/>
            </a:endParaRPr>
          </a:p>
          <a:p>
            <a:pPr algn="just">
              <a:buFont typeface="Wingdings" pitchFamily="2" charset="2"/>
              <a:buChar char="ü"/>
            </a:pPr>
            <a:r>
              <a:rPr lang="en-US" sz="2200" dirty="0" smtClean="0">
                <a:latin typeface="Cambria" pitchFamily="18" charset="0"/>
                <a:ea typeface="Cambria" pitchFamily="18" charset="0"/>
              </a:rPr>
              <a:t> Selects automation or normal end of interrupt. </a:t>
            </a:r>
          </a:p>
          <a:p>
            <a:pPr marL="0" indent="0" algn="just">
              <a:buNone/>
            </a:pPr>
            <a:endParaRPr lang="en-US" sz="2200" dirty="0" smtClean="0">
              <a:latin typeface="Cambria" pitchFamily="18" charset="0"/>
              <a:ea typeface="Cambria" pitchFamily="18" charset="0"/>
            </a:endParaRPr>
          </a:p>
          <a:p>
            <a:pPr algn="just">
              <a:buFont typeface="Wingdings" pitchFamily="2" charset="2"/>
              <a:buChar char="ü"/>
            </a:pPr>
            <a:r>
              <a:rPr lang="en-US" sz="2200" dirty="0" smtClean="0">
                <a:latin typeface="Cambria" pitchFamily="18" charset="0"/>
                <a:ea typeface="Cambria" pitchFamily="18" charset="0"/>
              </a:rPr>
              <a:t>The EOI commands of OCW2 are used only if the AEOI mode is selected by ICW4.</a:t>
            </a:r>
          </a:p>
          <a:p>
            <a:pPr marL="0" indent="0" algn="just">
              <a:buNone/>
            </a:pPr>
            <a:endParaRPr lang="en-US" sz="2200" dirty="0" smtClean="0">
              <a:latin typeface="Cambria" pitchFamily="18" charset="0"/>
              <a:ea typeface="Cambria" pitchFamily="18" charset="0"/>
            </a:endParaRPr>
          </a:p>
          <a:p>
            <a:pPr algn="just">
              <a:buFont typeface="Wingdings" pitchFamily="2" charset="2"/>
              <a:buChar char="ü"/>
            </a:pPr>
            <a:r>
              <a:rPr lang="en-US" sz="2200" dirty="0" smtClean="0">
                <a:latin typeface="Cambria" pitchFamily="18" charset="0"/>
                <a:ea typeface="Cambria" pitchFamily="18" charset="0"/>
              </a:rPr>
              <a:t> If AEOI is selected, the interrupt automatically resets the interrupt request bit and does not modify priority. </a:t>
            </a:r>
          </a:p>
          <a:p>
            <a:pPr marL="0" indent="0" algn="just">
              <a:buNone/>
            </a:pPr>
            <a:endParaRPr lang="en-US" sz="2200" dirty="0" smtClean="0">
              <a:latin typeface="Cambria" pitchFamily="18" charset="0"/>
              <a:ea typeface="Cambria" pitchFamily="18" charset="0"/>
            </a:endParaRPr>
          </a:p>
          <a:p>
            <a:pPr algn="just">
              <a:buFont typeface="Wingdings" pitchFamily="2" charset="2"/>
              <a:buChar char="ü"/>
            </a:pPr>
            <a:r>
              <a:rPr lang="en-US" sz="2200" dirty="0" smtClean="0">
                <a:latin typeface="Cambria" pitchFamily="18" charset="0"/>
                <a:ea typeface="Cambria" pitchFamily="18" charset="0"/>
              </a:rPr>
              <a:t>This is the preferred mode of operation for the 8259A and reduces the length of the interrupt service procedure</a:t>
            </a:r>
            <a:r>
              <a:rPr lang="en-US" sz="2000" dirty="0" smtClean="0">
                <a:latin typeface="Cambria" pitchFamily="18" charset="0"/>
                <a:ea typeface="Cambria" pitchFamily="18" charset="0"/>
              </a:rPr>
              <a:t>.</a:t>
            </a:r>
            <a:endParaRPr lang="en-IN" sz="2000" dirty="0">
              <a:latin typeface="Cambria" pitchFamily="18" charset="0"/>
              <a:ea typeface="Cambria" pitchFamily="18" charset="0"/>
            </a:endParaRPr>
          </a:p>
        </p:txBody>
      </p:sp>
    </p:spTree>
    <p:extLst>
      <p:ext uri="{BB962C8B-B14F-4D97-AF65-F5344CB8AC3E}">
        <p14:creationId xmlns:p14="http://schemas.microsoft.com/office/powerpoint/2010/main" val="12139643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384"/>
            <a:ext cx="8229600" cy="787544"/>
          </a:xfrm>
        </p:spPr>
        <p:txBody>
          <a:bodyPr>
            <a:normAutofit/>
          </a:bodyPr>
          <a:lstStyle/>
          <a:p>
            <a:r>
              <a:rPr lang="en-US" sz="3200" b="1" dirty="0" smtClean="0"/>
              <a:t>OPERATION COMMAND WORDS(OCWs)</a:t>
            </a:r>
            <a:endParaRPr lang="en-IN" sz="3200" b="1" dirty="0"/>
          </a:p>
        </p:txBody>
      </p:sp>
      <p:sp>
        <p:nvSpPr>
          <p:cNvPr id="3" name="Content Placeholder 2"/>
          <p:cNvSpPr>
            <a:spLocks noGrp="1"/>
          </p:cNvSpPr>
          <p:nvPr>
            <p:ph idx="1"/>
          </p:nvPr>
        </p:nvSpPr>
        <p:spPr>
          <a:xfrm>
            <a:off x="242453" y="916710"/>
            <a:ext cx="8631382" cy="1036782"/>
          </a:xfrm>
        </p:spPr>
        <p:txBody>
          <a:bodyPr>
            <a:normAutofit/>
          </a:bodyPr>
          <a:lstStyle/>
          <a:p>
            <a:pPr marL="0" indent="0" algn="just">
              <a:buNone/>
            </a:pPr>
            <a:r>
              <a:rPr lang="en-US" sz="2000" dirty="0" smtClean="0">
                <a:latin typeface="Cambria" pitchFamily="18" charset="0"/>
                <a:ea typeface="Cambria" pitchFamily="18" charset="0"/>
              </a:rPr>
              <a:t>The operational command words (OCWs) are used to direct the operation of the 8259A once it is programmed with ICW. The ICWs are selected when A0= 0 level, expect for OCW1, which is selected for A0=1.</a:t>
            </a:r>
            <a:endParaRPr lang="en-IN" sz="2000" dirty="0">
              <a:latin typeface="Cambria" pitchFamily="18" charset="0"/>
              <a:ea typeface="Cambria" pitchFamily="18" charset="0"/>
            </a:endParaRPr>
          </a:p>
        </p:txBody>
      </p:sp>
      <p:sp>
        <p:nvSpPr>
          <p:cNvPr id="4" name="TextBox 3"/>
          <p:cNvSpPr txBox="1"/>
          <p:nvPr/>
        </p:nvSpPr>
        <p:spPr>
          <a:xfrm>
            <a:off x="452581" y="3934980"/>
            <a:ext cx="8211127" cy="2862322"/>
          </a:xfrm>
          <a:prstGeom prst="rect">
            <a:avLst/>
          </a:prstGeom>
          <a:noFill/>
        </p:spPr>
        <p:txBody>
          <a:bodyPr wrap="square" rtlCol="0">
            <a:spAutoFit/>
          </a:bodyPr>
          <a:lstStyle/>
          <a:p>
            <a:pPr algn="just"/>
            <a:r>
              <a:rPr lang="en-US" sz="2000" b="1" dirty="0">
                <a:solidFill>
                  <a:srgbClr val="FF0000"/>
                </a:solidFill>
                <a:latin typeface="Cambria" pitchFamily="18" charset="0"/>
                <a:ea typeface="Cambria" pitchFamily="18" charset="0"/>
              </a:rPr>
              <a:t>OCW1: </a:t>
            </a:r>
            <a:endParaRPr lang="en-US" sz="2000" b="1" dirty="0" smtClean="0">
              <a:solidFill>
                <a:srgbClr val="FF0000"/>
              </a:solidFill>
              <a:latin typeface="Cambria" pitchFamily="18" charset="0"/>
              <a:ea typeface="Cambria" pitchFamily="18" charset="0"/>
            </a:endParaRPr>
          </a:p>
          <a:p>
            <a:pPr marL="342900" indent="-342900" algn="just">
              <a:buFont typeface="Wingdings" pitchFamily="2" charset="2"/>
              <a:buChar char="v"/>
            </a:pPr>
            <a:r>
              <a:rPr lang="en-US" sz="2000" dirty="0" smtClean="0">
                <a:latin typeface="Cambria" pitchFamily="18" charset="0"/>
                <a:ea typeface="Cambria" pitchFamily="18" charset="0"/>
              </a:rPr>
              <a:t>Used </a:t>
            </a:r>
            <a:r>
              <a:rPr lang="en-US" sz="2000" dirty="0">
                <a:latin typeface="Cambria" pitchFamily="18" charset="0"/>
                <a:ea typeface="Cambria" pitchFamily="18" charset="0"/>
              </a:rPr>
              <a:t>to set and read the interrupt mask register. </a:t>
            </a:r>
            <a:endParaRPr lang="en-US" sz="2000" dirty="0" smtClean="0">
              <a:latin typeface="Cambria" pitchFamily="18" charset="0"/>
              <a:ea typeface="Cambria" pitchFamily="18" charset="0"/>
            </a:endParaRPr>
          </a:p>
          <a:p>
            <a:pPr algn="just"/>
            <a:endParaRPr lang="en-US" sz="2000" dirty="0" smtClean="0">
              <a:latin typeface="Cambria" pitchFamily="18" charset="0"/>
              <a:ea typeface="Cambria" pitchFamily="18" charset="0"/>
            </a:endParaRPr>
          </a:p>
          <a:p>
            <a:pPr marL="342900" indent="-342900" algn="just">
              <a:buFont typeface="Wingdings" pitchFamily="2" charset="2"/>
              <a:buChar char="v"/>
            </a:pPr>
            <a:r>
              <a:rPr lang="en-US" sz="2000" dirty="0" smtClean="0">
                <a:latin typeface="Cambria" pitchFamily="18" charset="0"/>
                <a:ea typeface="Cambria" pitchFamily="18" charset="0"/>
              </a:rPr>
              <a:t>When </a:t>
            </a:r>
            <a:r>
              <a:rPr lang="en-US" sz="2000" dirty="0">
                <a:latin typeface="Cambria" pitchFamily="18" charset="0"/>
                <a:ea typeface="Cambria" pitchFamily="18" charset="0"/>
              </a:rPr>
              <a:t>a mask bit is set, it will turn off (mask) the corresponding interrupt input. </a:t>
            </a:r>
            <a:r>
              <a:rPr lang="en-US" sz="2000" dirty="0" smtClean="0">
                <a:latin typeface="Cambria" pitchFamily="18" charset="0"/>
                <a:ea typeface="Cambria" pitchFamily="18" charset="0"/>
              </a:rPr>
              <a:t>The </a:t>
            </a:r>
            <a:r>
              <a:rPr lang="en-US" sz="2000" dirty="0">
                <a:latin typeface="Cambria" pitchFamily="18" charset="0"/>
                <a:ea typeface="Cambria" pitchFamily="18" charset="0"/>
              </a:rPr>
              <a:t>mask register is read when OCW1 is read. </a:t>
            </a:r>
            <a:endParaRPr lang="en-US" sz="2000" dirty="0" smtClean="0">
              <a:latin typeface="Cambria" pitchFamily="18" charset="0"/>
              <a:ea typeface="Cambria" pitchFamily="18" charset="0"/>
            </a:endParaRPr>
          </a:p>
          <a:p>
            <a:pPr algn="just"/>
            <a:endParaRPr lang="en-US" sz="2000" dirty="0" smtClean="0">
              <a:latin typeface="Cambria" pitchFamily="18" charset="0"/>
              <a:ea typeface="Cambria" pitchFamily="18" charset="0"/>
            </a:endParaRPr>
          </a:p>
          <a:p>
            <a:pPr marL="342900" indent="-342900" algn="just">
              <a:buFont typeface="Wingdings" pitchFamily="2" charset="2"/>
              <a:buChar char="v"/>
            </a:pPr>
            <a:r>
              <a:rPr lang="en-US" sz="2000" dirty="0" smtClean="0">
                <a:latin typeface="Cambria" pitchFamily="18" charset="0"/>
                <a:ea typeface="Cambria" pitchFamily="18" charset="0"/>
              </a:rPr>
              <a:t>Because </a:t>
            </a:r>
            <a:r>
              <a:rPr lang="en-US" sz="2000" dirty="0">
                <a:latin typeface="Cambria" pitchFamily="18" charset="0"/>
                <a:ea typeface="Cambria" pitchFamily="18" charset="0"/>
              </a:rPr>
              <a:t>the state of mask bits is unknown when the 8259A is first initialize, OCW1 must be programmed after programming the ICW upon initialization.</a:t>
            </a:r>
            <a:endParaRPr lang="en-IN" sz="2000" dirty="0">
              <a:latin typeface="Cambria" pitchFamily="18" charset="0"/>
              <a:ea typeface="Cambria" pitchFamily="18" charset="0"/>
            </a:endParaRPr>
          </a:p>
        </p:txBody>
      </p:sp>
      <p:pic>
        <p:nvPicPr>
          <p:cNvPr id="717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9205" b="6184"/>
          <a:stretch/>
        </p:blipFill>
        <p:spPr bwMode="auto">
          <a:xfrm>
            <a:off x="969456" y="1967607"/>
            <a:ext cx="6918758" cy="2041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4009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859" y="132635"/>
            <a:ext cx="7290054" cy="578566"/>
          </a:xfrm>
        </p:spPr>
        <p:txBody>
          <a:bodyPr>
            <a:normAutofit fontScale="90000"/>
          </a:bodyPr>
          <a:lstStyle/>
          <a:p>
            <a:r>
              <a:rPr lang="en-US" b="1" dirty="0">
                <a:solidFill>
                  <a:srgbClr val="C00000"/>
                </a:solidFill>
              </a:rPr>
              <a:t>Why </a:t>
            </a:r>
            <a:r>
              <a:rPr lang="en-US" b="1" dirty="0" smtClean="0">
                <a:solidFill>
                  <a:srgbClr val="C00000"/>
                </a:solidFill>
              </a:rPr>
              <a:t>8259?</a:t>
            </a:r>
            <a:endParaRPr lang="en-IN" b="1" dirty="0">
              <a:solidFill>
                <a:srgbClr val="C00000"/>
              </a:solidFill>
            </a:endParaRPr>
          </a:p>
        </p:txBody>
      </p:sp>
      <p:sp>
        <p:nvSpPr>
          <p:cNvPr id="3" name="Content Placeholder 2"/>
          <p:cNvSpPr>
            <a:spLocks noGrp="1"/>
          </p:cNvSpPr>
          <p:nvPr>
            <p:ph idx="1"/>
          </p:nvPr>
        </p:nvSpPr>
        <p:spPr>
          <a:xfrm>
            <a:off x="369455" y="854363"/>
            <a:ext cx="8395854" cy="5925127"/>
          </a:xfrm>
        </p:spPr>
        <p:txBody>
          <a:bodyPr>
            <a:noAutofit/>
          </a:bodyPr>
          <a:lstStyle/>
          <a:p>
            <a:pPr algn="just">
              <a:buFont typeface="Arial" pitchFamily="34" charset="0"/>
              <a:buChar char="•"/>
            </a:pPr>
            <a:r>
              <a:rPr lang="en-US" sz="2200" b="1" dirty="0" smtClean="0">
                <a:solidFill>
                  <a:srgbClr val="FF0000"/>
                </a:solidFill>
              </a:rPr>
              <a:t> </a:t>
            </a:r>
            <a:r>
              <a:rPr lang="en-US" sz="2200" b="1" dirty="0" smtClean="0">
                <a:solidFill>
                  <a:srgbClr val="FF0000"/>
                </a:solidFill>
                <a:latin typeface="Cambria" pitchFamily="18" charset="0"/>
                <a:ea typeface="Cambria" pitchFamily="18" charset="0"/>
              </a:rPr>
              <a:t>To interface I/O devices to the microprocessor.</a:t>
            </a:r>
          </a:p>
          <a:p>
            <a:pPr marL="0" indent="0" algn="just">
              <a:buNone/>
            </a:pPr>
            <a:endParaRPr lang="en-US" sz="2200" b="1" dirty="0" smtClean="0">
              <a:solidFill>
                <a:srgbClr val="FF0000"/>
              </a:solidFill>
              <a:latin typeface="Cambria" pitchFamily="18" charset="0"/>
              <a:ea typeface="Cambria" pitchFamily="18" charset="0"/>
            </a:endParaRPr>
          </a:p>
          <a:p>
            <a:pPr algn="just">
              <a:buFont typeface="Arial" pitchFamily="34" charset="0"/>
              <a:buChar char="•"/>
            </a:pPr>
            <a:r>
              <a:rPr lang="en-US" sz="2200" dirty="0" smtClean="0">
                <a:latin typeface="Cambria" pitchFamily="18" charset="0"/>
                <a:ea typeface="Cambria" pitchFamily="18" charset="0"/>
              </a:rPr>
              <a:t>The  8086 has </a:t>
            </a:r>
            <a:r>
              <a:rPr lang="en-US" sz="2200" dirty="0">
                <a:latin typeface="Cambria" pitchFamily="18" charset="0"/>
                <a:ea typeface="Cambria" pitchFamily="18" charset="0"/>
              </a:rPr>
              <a:t>only two interrupt inputs, NMI </a:t>
            </a:r>
            <a:r>
              <a:rPr lang="en-US" sz="2200" dirty="0" smtClean="0">
                <a:latin typeface="Cambria" pitchFamily="18" charset="0"/>
                <a:ea typeface="Cambria" pitchFamily="18" charset="0"/>
              </a:rPr>
              <a:t>and </a:t>
            </a:r>
            <a:r>
              <a:rPr lang="en-US" sz="2200" dirty="0">
                <a:latin typeface="Cambria" pitchFamily="18" charset="0"/>
                <a:ea typeface="Cambria" pitchFamily="18" charset="0"/>
              </a:rPr>
              <a:t>INTR. If we use NMI for a power failure interrupt, this </a:t>
            </a:r>
            <a:r>
              <a:rPr lang="en-US" sz="2200" dirty="0" smtClean="0">
                <a:latin typeface="Cambria" pitchFamily="18" charset="0"/>
                <a:ea typeface="Cambria" pitchFamily="18" charset="0"/>
              </a:rPr>
              <a:t>leaves only </a:t>
            </a:r>
            <a:r>
              <a:rPr lang="en-US" sz="2200" dirty="0">
                <a:latin typeface="Cambria" pitchFamily="18" charset="0"/>
                <a:ea typeface="Cambria" pitchFamily="18" charset="0"/>
              </a:rPr>
              <a:t>one interrupt input for all other </a:t>
            </a:r>
            <a:r>
              <a:rPr lang="en-US" sz="2200" dirty="0" smtClean="0">
                <a:latin typeface="Cambria" pitchFamily="18" charset="0"/>
                <a:ea typeface="Cambria" pitchFamily="18" charset="0"/>
              </a:rPr>
              <a:t>applications.</a:t>
            </a:r>
          </a:p>
          <a:p>
            <a:pPr marL="0" indent="0" algn="just">
              <a:buNone/>
            </a:pPr>
            <a:endParaRPr lang="en-US" sz="2200" dirty="0" smtClean="0">
              <a:latin typeface="Cambria" pitchFamily="18" charset="0"/>
              <a:ea typeface="Cambria" pitchFamily="18" charset="0"/>
            </a:endParaRPr>
          </a:p>
          <a:p>
            <a:pPr algn="just">
              <a:buFont typeface="Arial" pitchFamily="34" charset="0"/>
              <a:buChar char="•"/>
            </a:pPr>
            <a:r>
              <a:rPr lang="en-US" sz="2200" dirty="0">
                <a:latin typeface="Cambria" pitchFamily="18" charset="0"/>
                <a:ea typeface="Cambria" pitchFamily="18" charset="0"/>
              </a:rPr>
              <a:t>To overcome these disadvantages, the programmable interrupt controller that is capable of handling number of interrupts is used</a:t>
            </a:r>
            <a:r>
              <a:rPr lang="en-US" sz="2200" dirty="0" smtClean="0">
                <a:latin typeface="Cambria" pitchFamily="18" charset="0"/>
                <a:ea typeface="Cambria" pitchFamily="18" charset="0"/>
              </a:rPr>
              <a:t>.</a:t>
            </a:r>
          </a:p>
          <a:p>
            <a:pPr marL="0" indent="0" algn="just">
              <a:buNone/>
            </a:pPr>
            <a:endParaRPr lang="en-US" sz="2200" dirty="0">
              <a:latin typeface="Cambria" pitchFamily="18" charset="0"/>
              <a:ea typeface="Cambria" pitchFamily="18" charset="0"/>
            </a:endParaRPr>
          </a:p>
          <a:p>
            <a:pPr algn="just">
              <a:buFont typeface="Arial" pitchFamily="34" charset="0"/>
              <a:buChar char="•"/>
            </a:pPr>
            <a:r>
              <a:rPr lang="en-US" sz="2200" b="1" dirty="0">
                <a:solidFill>
                  <a:srgbClr val="FF0000"/>
                </a:solidFill>
                <a:latin typeface="Cambria" pitchFamily="18" charset="0"/>
                <a:ea typeface="Cambria" pitchFamily="18" charset="0"/>
              </a:rPr>
              <a:t>8259 can take care of all the interrupts </a:t>
            </a:r>
            <a:r>
              <a:rPr lang="en-US" sz="2200" dirty="0">
                <a:latin typeface="Cambria" pitchFamily="18" charset="0"/>
                <a:ea typeface="Cambria" pitchFamily="18" charset="0"/>
              </a:rPr>
              <a:t>simultaneously along with their priorities and types</a:t>
            </a:r>
            <a:r>
              <a:rPr lang="en-US" sz="2200" dirty="0" smtClean="0">
                <a:latin typeface="Cambria" pitchFamily="18" charset="0"/>
                <a:ea typeface="Cambria" pitchFamily="18" charset="0"/>
              </a:rPr>
              <a:t>.</a:t>
            </a:r>
          </a:p>
          <a:p>
            <a:pPr marL="0" indent="0" algn="just">
              <a:buNone/>
            </a:pPr>
            <a:endParaRPr lang="en-US" sz="2200" dirty="0">
              <a:latin typeface="Cambria" pitchFamily="18" charset="0"/>
              <a:ea typeface="Cambria" pitchFamily="18" charset="0"/>
            </a:endParaRPr>
          </a:p>
          <a:p>
            <a:pPr algn="just">
              <a:buFont typeface="Arial" pitchFamily="34" charset="0"/>
              <a:buChar char="•"/>
            </a:pPr>
            <a:r>
              <a:rPr lang="en-US" sz="2200" dirty="0">
                <a:latin typeface="Cambria" pitchFamily="18" charset="0"/>
                <a:ea typeface="Cambria" pitchFamily="18" charset="0"/>
              </a:rPr>
              <a:t> Intel’s 8259 was compatible with only 8-bit microprocessors but the advanced version of it, </a:t>
            </a:r>
            <a:r>
              <a:rPr lang="en-US" sz="2200" b="1" dirty="0">
                <a:solidFill>
                  <a:srgbClr val="002060"/>
                </a:solidFill>
                <a:latin typeface="Cambria" pitchFamily="18" charset="0"/>
                <a:ea typeface="Cambria" pitchFamily="18" charset="0"/>
              </a:rPr>
              <a:t>8259A is compatible with 8 as well as 16-bit microprocessors.</a:t>
            </a:r>
          </a:p>
          <a:p>
            <a:pPr algn="just">
              <a:buFont typeface="Arial" pitchFamily="34" charset="0"/>
              <a:buChar char="•"/>
            </a:pPr>
            <a:endParaRPr lang="en-US" sz="2200" dirty="0" smtClean="0"/>
          </a:p>
          <a:p>
            <a:pPr algn="just">
              <a:buFont typeface="Arial" pitchFamily="34" charset="0"/>
              <a:buChar char="•"/>
            </a:pPr>
            <a:endParaRPr lang="en-US" sz="2200" dirty="0" smtClean="0"/>
          </a:p>
        </p:txBody>
      </p:sp>
    </p:spTree>
    <p:extLst>
      <p:ext uri="{BB962C8B-B14F-4D97-AF65-F5344CB8AC3E}">
        <p14:creationId xmlns:p14="http://schemas.microsoft.com/office/powerpoint/2010/main" val="15263035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1217"/>
          </a:xfrm>
        </p:spPr>
        <p:txBody>
          <a:bodyPr>
            <a:normAutofit fontScale="90000"/>
          </a:bodyPr>
          <a:lstStyle/>
          <a:p>
            <a:r>
              <a:rPr lang="en-US" dirty="0" smtClean="0"/>
              <a:t>OCW2</a:t>
            </a:r>
            <a:endParaRPr lang="en-IN" dirty="0"/>
          </a:p>
        </p:txBody>
      </p:sp>
      <p:sp>
        <p:nvSpPr>
          <p:cNvPr id="3" name="Content Placeholder 2"/>
          <p:cNvSpPr>
            <a:spLocks noGrp="1"/>
          </p:cNvSpPr>
          <p:nvPr>
            <p:ph idx="1"/>
          </p:nvPr>
        </p:nvSpPr>
        <p:spPr>
          <a:xfrm>
            <a:off x="562263" y="5237016"/>
            <a:ext cx="7991764" cy="1376218"/>
          </a:xfrm>
        </p:spPr>
        <p:txBody>
          <a:bodyPr>
            <a:normAutofit fontScale="70000" lnSpcReduction="20000"/>
          </a:bodyPr>
          <a:lstStyle/>
          <a:p>
            <a:pPr algn="just">
              <a:buFont typeface="Wingdings" pitchFamily="2" charset="2"/>
              <a:buChar char="v"/>
            </a:pPr>
            <a:r>
              <a:rPr lang="en-US" dirty="0" smtClean="0">
                <a:latin typeface="Cambria" pitchFamily="18" charset="0"/>
                <a:ea typeface="Cambria" pitchFamily="18" charset="0"/>
              </a:rPr>
              <a:t>Is programmed only when the AEOI mode is not selected for the 8259A.</a:t>
            </a:r>
          </a:p>
          <a:p>
            <a:pPr algn="just">
              <a:buFont typeface="Wingdings" pitchFamily="2" charset="2"/>
              <a:buChar char="v"/>
            </a:pPr>
            <a:r>
              <a:rPr lang="en-US" dirty="0" smtClean="0">
                <a:latin typeface="Cambria" pitchFamily="18" charset="0"/>
                <a:ea typeface="Cambria" pitchFamily="18" charset="0"/>
              </a:rPr>
              <a:t>In this case, this OCW selects how the 8259A responds to an interrupt</a:t>
            </a:r>
            <a:endParaRPr lang="en-IN" dirty="0">
              <a:latin typeface="Cambria" pitchFamily="18" charset="0"/>
              <a:ea typeface="Cambria" pitchFamily="18" charset="0"/>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191" y="847726"/>
            <a:ext cx="6366859" cy="4098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29206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2" y="0"/>
            <a:ext cx="8229600" cy="547398"/>
          </a:xfrm>
        </p:spPr>
        <p:txBody>
          <a:bodyPr>
            <a:normAutofit fontScale="90000"/>
          </a:bodyPr>
          <a:lstStyle/>
          <a:p>
            <a:r>
              <a:rPr lang="en-US" dirty="0" smtClean="0"/>
              <a:t>OCW2-CONTD</a:t>
            </a:r>
            <a:endParaRPr lang="en-IN" dirty="0"/>
          </a:p>
        </p:txBody>
      </p:sp>
      <p:sp>
        <p:nvSpPr>
          <p:cNvPr id="3" name="Content Placeholder 2"/>
          <p:cNvSpPr>
            <a:spLocks noGrp="1"/>
          </p:cNvSpPr>
          <p:nvPr>
            <p:ph idx="1"/>
          </p:nvPr>
        </p:nvSpPr>
        <p:spPr>
          <a:xfrm>
            <a:off x="568037" y="750455"/>
            <a:ext cx="8502072" cy="5604163"/>
          </a:xfrm>
        </p:spPr>
        <p:txBody>
          <a:bodyPr>
            <a:normAutofit lnSpcReduction="10000"/>
          </a:bodyPr>
          <a:lstStyle/>
          <a:p>
            <a:pPr>
              <a:buFont typeface="Wingdings" pitchFamily="2" charset="2"/>
              <a:buChar char="v"/>
            </a:pPr>
            <a:r>
              <a:rPr lang="en-US" sz="2000" dirty="0" smtClean="0">
                <a:latin typeface="Cambria" pitchFamily="18" charset="0"/>
                <a:ea typeface="Cambria" pitchFamily="18" charset="0"/>
              </a:rPr>
              <a:t>The modes are listed as follow-</a:t>
            </a:r>
          </a:p>
          <a:p>
            <a:pPr marL="0" indent="0">
              <a:buNone/>
            </a:pPr>
            <a:endParaRPr lang="en-US" sz="2000" dirty="0" smtClean="0">
              <a:latin typeface="Cambria" pitchFamily="18" charset="0"/>
              <a:ea typeface="Cambria" pitchFamily="18" charset="0"/>
            </a:endParaRPr>
          </a:p>
          <a:p>
            <a:pPr marL="0" indent="0">
              <a:buNone/>
            </a:pPr>
            <a:r>
              <a:rPr lang="en-US" sz="2000" b="1" dirty="0" smtClean="0">
                <a:solidFill>
                  <a:srgbClr val="FF0000"/>
                </a:solidFill>
                <a:latin typeface="Cambria" pitchFamily="18" charset="0"/>
                <a:ea typeface="Cambria" pitchFamily="18" charset="0"/>
              </a:rPr>
              <a:t>Non specific End-of-Interrupt</a:t>
            </a:r>
            <a:r>
              <a:rPr lang="en-US" sz="2000" b="1" dirty="0" smtClean="0">
                <a:solidFill>
                  <a:srgbClr val="FF0000"/>
                </a:solidFill>
                <a:latin typeface="Cambria" pitchFamily="18" charset="0"/>
                <a:ea typeface="Cambria" pitchFamily="18" charset="0"/>
                <a:sym typeface="Wingdings" pitchFamily="2" charset="2"/>
              </a:rPr>
              <a:t>:(Fully </a:t>
            </a:r>
            <a:r>
              <a:rPr lang="en-US" sz="2000" b="1" dirty="0">
                <a:solidFill>
                  <a:srgbClr val="FF0000"/>
                </a:solidFill>
                <a:latin typeface="Cambria" pitchFamily="18" charset="0"/>
                <a:ea typeface="Cambria" pitchFamily="18" charset="0"/>
                <a:sym typeface="Wingdings" pitchFamily="2" charset="2"/>
              </a:rPr>
              <a:t>N</a:t>
            </a:r>
            <a:r>
              <a:rPr lang="en-US" sz="2000" b="1" dirty="0" smtClean="0">
                <a:solidFill>
                  <a:srgbClr val="FF0000"/>
                </a:solidFill>
                <a:latin typeface="Cambria" pitchFamily="18" charset="0"/>
                <a:ea typeface="Cambria" pitchFamily="18" charset="0"/>
                <a:sym typeface="Wingdings" pitchFamily="2" charset="2"/>
              </a:rPr>
              <a:t>ested mode)</a:t>
            </a:r>
            <a:endParaRPr lang="en-US" sz="2000" b="1" dirty="0" smtClean="0">
              <a:solidFill>
                <a:srgbClr val="FF0000"/>
              </a:solidFill>
              <a:latin typeface="Cambria" pitchFamily="18" charset="0"/>
              <a:ea typeface="Cambria" pitchFamily="18" charset="0"/>
            </a:endParaRPr>
          </a:p>
          <a:p>
            <a:pPr algn="just">
              <a:buFont typeface="Wingdings" pitchFamily="2" charset="2"/>
              <a:buChar char="v"/>
            </a:pPr>
            <a:r>
              <a:rPr lang="en-US" sz="2200" dirty="0" smtClean="0">
                <a:latin typeface="Cambria" pitchFamily="18" charset="0"/>
                <a:ea typeface="Cambria" pitchFamily="18" charset="0"/>
              </a:rPr>
              <a:t>This is an OUT instruction by the CPU to 8259A. </a:t>
            </a:r>
          </a:p>
          <a:p>
            <a:pPr algn="just">
              <a:buFont typeface="Wingdings" pitchFamily="2" charset="2"/>
              <a:buChar char="v"/>
            </a:pPr>
            <a:r>
              <a:rPr lang="en-US" sz="2200" dirty="0" smtClean="0">
                <a:latin typeface="Cambria" pitchFamily="18" charset="0"/>
                <a:ea typeface="Cambria" pitchFamily="18" charset="0"/>
              </a:rPr>
              <a:t>A command sent by the interrupt service procedure to signal the end of the interrupt.  </a:t>
            </a:r>
          </a:p>
          <a:p>
            <a:pPr algn="just">
              <a:buFont typeface="Wingdings" pitchFamily="2" charset="2"/>
              <a:buChar char="v"/>
            </a:pPr>
            <a:r>
              <a:rPr lang="en-US" sz="2200" dirty="0" smtClean="0">
                <a:latin typeface="Cambria" pitchFamily="18" charset="0"/>
                <a:ea typeface="Cambria" pitchFamily="18" charset="0"/>
              </a:rPr>
              <a:t>When this command is sent to the 8259A, it resets the highest priority ISR bit.</a:t>
            </a:r>
          </a:p>
          <a:p>
            <a:pPr algn="just">
              <a:buFont typeface="Wingdings" pitchFamily="2" charset="2"/>
              <a:buChar char="v"/>
            </a:pPr>
            <a:r>
              <a:rPr lang="en-US" sz="2200" dirty="0" smtClean="0">
                <a:latin typeface="Cambria" pitchFamily="18" charset="0"/>
                <a:ea typeface="Cambria" pitchFamily="18" charset="0"/>
              </a:rPr>
              <a:t>This allows the interrupt to take action again or a lower priority interrupt to take effect.</a:t>
            </a:r>
          </a:p>
          <a:p>
            <a:pPr marL="0" indent="0" algn="just">
              <a:buNone/>
            </a:pPr>
            <a:endParaRPr lang="en-US" sz="2000" dirty="0" smtClean="0">
              <a:latin typeface="Cambria" pitchFamily="18" charset="0"/>
              <a:ea typeface="Cambria" pitchFamily="18" charset="0"/>
            </a:endParaRPr>
          </a:p>
          <a:p>
            <a:pPr marL="0" indent="0" algn="just">
              <a:buNone/>
            </a:pPr>
            <a:r>
              <a:rPr lang="en-US" sz="2000" b="1" dirty="0" smtClean="0">
                <a:solidFill>
                  <a:srgbClr val="FF0000"/>
                </a:solidFill>
                <a:latin typeface="Cambria" pitchFamily="18" charset="0"/>
                <a:ea typeface="Cambria" pitchFamily="18" charset="0"/>
              </a:rPr>
              <a:t>Specific EOI Command:</a:t>
            </a:r>
          </a:p>
          <a:p>
            <a:pPr marL="0" indent="0" algn="just">
              <a:buNone/>
            </a:pPr>
            <a:endParaRPr lang="en-US" sz="2000" b="1" dirty="0" smtClean="0">
              <a:solidFill>
                <a:srgbClr val="FF0000"/>
              </a:solidFill>
              <a:latin typeface="Cambria" pitchFamily="18" charset="0"/>
              <a:ea typeface="Cambria" pitchFamily="18" charset="0"/>
            </a:endParaRPr>
          </a:p>
          <a:p>
            <a:pPr algn="just">
              <a:buFont typeface="Wingdings" pitchFamily="2" charset="2"/>
              <a:buChar char="v"/>
            </a:pPr>
            <a:r>
              <a:rPr lang="en-US" sz="2000" dirty="0" smtClean="0">
                <a:latin typeface="Cambria" pitchFamily="18" charset="0"/>
                <a:ea typeface="Cambria" pitchFamily="18" charset="0"/>
              </a:rPr>
              <a:t> A command that allows a specific interrupt request to be reset. </a:t>
            </a:r>
          </a:p>
          <a:p>
            <a:pPr marL="0" indent="0" algn="just">
              <a:buNone/>
            </a:pPr>
            <a:endParaRPr lang="en-US" sz="2000" dirty="0" smtClean="0">
              <a:latin typeface="Cambria" pitchFamily="18" charset="0"/>
              <a:ea typeface="Cambria" pitchFamily="18" charset="0"/>
            </a:endParaRPr>
          </a:p>
          <a:p>
            <a:pPr algn="just">
              <a:buFont typeface="Wingdings" pitchFamily="2" charset="2"/>
              <a:buChar char="v"/>
            </a:pPr>
            <a:r>
              <a:rPr lang="en-US" sz="2000" dirty="0" smtClean="0">
                <a:latin typeface="Cambria" pitchFamily="18" charset="0"/>
                <a:ea typeface="Cambria" pitchFamily="18" charset="0"/>
              </a:rPr>
              <a:t>The exact position is determined with bits L2-L0 of OCW2.</a:t>
            </a:r>
            <a:endParaRPr lang="en-IN" sz="2000" dirty="0">
              <a:latin typeface="Cambria" pitchFamily="18" charset="0"/>
              <a:ea typeface="Cambria" pitchFamily="18" charset="0"/>
            </a:endParaRPr>
          </a:p>
        </p:txBody>
      </p:sp>
    </p:spTree>
    <p:extLst>
      <p:ext uri="{BB962C8B-B14F-4D97-AF65-F5344CB8AC3E}">
        <p14:creationId xmlns:p14="http://schemas.microsoft.com/office/powerpoint/2010/main" val="2731522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2889"/>
          </a:xfrm>
        </p:spPr>
        <p:txBody>
          <a:bodyPr>
            <a:normAutofit fontScale="90000"/>
          </a:bodyPr>
          <a:lstStyle/>
          <a:p>
            <a:r>
              <a:rPr lang="en-US" dirty="0" smtClean="0"/>
              <a:t>OCW2-CONTD</a:t>
            </a:r>
            <a:endParaRPr lang="en-IN" dirty="0"/>
          </a:p>
        </p:txBody>
      </p:sp>
      <p:sp>
        <p:nvSpPr>
          <p:cNvPr id="3" name="Content Placeholder 2"/>
          <p:cNvSpPr>
            <a:spLocks noGrp="1"/>
          </p:cNvSpPr>
          <p:nvPr>
            <p:ph idx="1"/>
          </p:nvPr>
        </p:nvSpPr>
        <p:spPr>
          <a:xfrm>
            <a:off x="309418" y="1156855"/>
            <a:ext cx="8229600" cy="4525963"/>
          </a:xfrm>
        </p:spPr>
        <p:txBody>
          <a:bodyPr>
            <a:normAutofit fontScale="92500" lnSpcReduction="10000"/>
          </a:bodyPr>
          <a:lstStyle/>
          <a:p>
            <a:pPr marL="0" indent="0" algn="just">
              <a:buNone/>
            </a:pPr>
            <a:r>
              <a:rPr lang="en-US" b="1" dirty="0" smtClean="0">
                <a:solidFill>
                  <a:srgbClr val="FF0000"/>
                </a:solidFill>
              </a:rPr>
              <a:t>Rotate on Nonspecific EOI Command</a:t>
            </a:r>
          </a:p>
          <a:p>
            <a:pPr marL="0" indent="0" algn="just">
              <a:buNone/>
            </a:pPr>
            <a:endParaRPr lang="en-US" b="1" dirty="0" smtClean="0">
              <a:solidFill>
                <a:srgbClr val="FF0000"/>
              </a:solidFill>
              <a:latin typeface="Cambria" pitchFamily="18" charset="0"/>
              <a:ea typeface="Cambria" pitchFamily="18" charset="0"/>
            </a:endParaRPr>
          </a:p>
          <a:p>
            <a:pPr algn="just">
              <a:buFont typeface="Wingdings" pitchFamily="2" charset="2"/>
              <a:buChar char="v"/>
            </a:pPr>
            <a:r>
              <a:rPr lang="en-US" sz="2400" dirty="0" smtClean="0">
                <a:latin typeface="Cambria" pitchFamily="18" charset="0"/>
                <a:ea typeface="Cambria" pitchFamily="18" charset="0"/>
              </a:rPr>
              <a:t> A command that functions exactly like the Nonspecific End-of-Interrupt command, except that it rotates the interrupt priorities after resetting the interrupt status register bit.</a:t>
            </a:r>
          </a:p>
          <a:p>
            <a:pPr marL="0" indent="0" algn="just">
              <a:buNone/>
            </a:pPr>
            <a:endParaRPr lang="en-US" sz="2400" dirty="0" smtClean="0">
              <a:latin typeface="Cambria" pitchFamily="18" charset="0"/>
              <a:ea typeface="Cambria" pitchFamily="18" charset="0"/>
            </a:endParaRPr>
          </a:p>
          <a:p>
            <a:pPr algn="just">
              <a:buFont typeface="Wingdings" pitchFamily="2" charset="2"/>
              <a:buChar char="v"/>
            </a:pPr>
            <a:r>
              <a:rPr lang="en-US" sz="2400" dirty="0" smtClean="0">
                <a:latin typeface="Cambria" pitchFamily="18" charset="0"/>
                <a:ea typeface="Cambria" pitchFamily="18" charset="0"/>
              </a:rPr>
              <a:t> The level reset by this command becomes the lowest-priority interrupt.</a:t>
            </a:r>
          </a:p>
          <a:p>
            <a:pPr marL="0" indent="0" algn="just">
              <a:buNone/>
            </a:pPr>
            <a:endParaRPr lang="en-US" sz="2400" dirty="0" smtClean="0">
              <a:latin typeface="Cambria" pitchFamily="18" charset="0"/>
              <a:ea typeface="Cambria" pitchFamily="18" charset="0"/>
            </a:endParaRPr>
          </a:p>
          <a:p>
            <a:pPr algn="just">
              <a:buFont typeface="Wingdings" pitchFamily="2" charset="2"/>
              <a:buChar char="v"/>
            </a:pPr>
            <a:r>
              <a:rPr lang="en-US" sz="2400" dirty="0" smtClean="0">
                <a:latin typeface="Cambria" pitchFamily="18" charset="0"/>
                <a:ea typeface="Cambria" pitchFamily="18" charset="0"/>
              </a:rPr>
              <a:t> For example, if IR4 was just received by this command, it becomes the lowest-priority interrupt input and IR5 becomes the highest priority.</a:t>
            </a:r>
            <a:endParaRPr lang="en-IN" sz="2400" dirty="0">
              <a:latin typeface="Cambria" pitchFamily="18" charset="0"/>
              <a:ea typeface="Cambria" pitchFamily="18" charset="0"/>
            </a:endParaRPr>
          </a:p>
        </p:txBody>
      </p:sp>
    </p:spTree>
    <p:extLst>
      <p:ext uri="{BB962C8B-B14F-4D97-AF65-F5344CB8AC3E}">
        <p14:creationId xmlns:p14="http://schemas.microsoft.com/office/powerpoint/2010/main" val="3920201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3580"/>
          </a:xfrm>
        </p:spPr>
        <p:txBody>
          <a:bodyPr>
            <a:normAutofit fontScale="90000"/>
          </a:bodyPr>
          <a:lstStyle/>
          <a:p>
            <a:r>
              <a:rPr lang="en-US" dirty="0" smtClean="0"/>
              <a:t>OCW2-CONTD</a:t>
            </a:r>
            <a:endParaRPr lang="en-IN" dirty="0"/>
          </a:p>
        </p:txBody>
      </p:sp>
      <p:sp>
        <p:nvSpPr>
          <p:cNvPr id="3" name="Content Placeholder 2"/>
          <p:cNvSpPr>
            <a:spLocks noGrp="1"/>
          </p:cNvSpPr>
          <p:nvPr>
            <p:ph idx="1"/>
          </p:nvPr>
        </p:nvSpPr>
        <p:spPr>
          <a:xfrm>
            <a:off x="531090" y="1119909"/>
            <a:ext cx="8363527" cy="5419436"/>
          </a:xfrm>
        </p:spPr>
        <p:txBody>
          <a:bodyPr>
            <a:normAutofit lnSpcReduction="10000"/>
          </a:bodyPr>
          <a:lstStyle/>
          <a:p>
            <a:pPr marL="0" indent="0" algn="just">
              <a:buNone/>
            </a:pPr>
            <a:r>
              <a:rPr lang="en-US" sz="2000" b="1" dirty="0" smtClean="0">
                <a:solidFill>
                  <a:srgbClr val="FF0000"/>
                </a:solidFill>
                <a:latin typeface="Cambria" pitchFamily="18" charset="0"/>
                <a:ea typeface="Cambria" pitchFamily="18" charset="0"/>
              </a:rPr>
              <a:t>Rotate on automatic EOI:</a:t>
            </a:r>
          </a:p>
          <a:p>
            <a:pPr marL="0" indent="0" algn="just">
              <a:buNone/>
            </a:pPr>
            <a:r>
              <a:rPr lang="en-US" sz="2000" b="1" dirty="0" smtClean="0">
                <a:solidFill>
                  <a:srgbClr val="7030A0"/>
                </a:solidFill>
                <a:latin typeface="Cambria" pitchFamily="18" charset="0"/>
                <a:ea typeface="Cambria" pitchFamily="18" charset="0"/>
              </a:rPr>
              <a:t>Rotate on automatic EOI mode(Set) </a:t>
            </a:r>
          </a:p>
          <a:p>
            <a:pPr algn="just">
              <a:buFont typeface="Wingdings" pitchFamily="2" charset="2"/>
              <a:buChar char="v"/>
            </a:pPr>
            <a:r>
              <a:rPr lang="en-US" sz="2000" dirty="0" smtClean="0">
                <a:latin typeface="Cambria" pitchFamily="18" charset="0"/>
                <a:ea typeface="Cambria" pitchFamily="18" charset="0"/>
              </a:rPr>
              <a:t>Once this command is sent to PIC, it will automatically cause the PIC to perform a rotate on non-specific EOI command during INTA bus cycles. This command must only be sent to the 8259A once if this mode is desired. </a:t>
            </a:r>
          </a:p>
          <a:p>
            <a:pPr marL="0" indent="0" algn="just">
              <a:buNone/>
            </a:pPr>
            <a:r>
              <a:rPr lang="en-US" sz="2000" b="1" dirty="0" smtClean="0">
                <a:solidFill>
                  <a:srgbClr val="7030A0"/>
                </a:solidFill>
                <a:latin typeface="Cambria" pitchFamily="18" charset="0"/>
                <a:ea typeface="Cambria" pitchFamily="18" charset="0"/>
              </a:rPr>
              <a:t>Rotate on automatic EOI mode(Clear) </a:t>
            </a:r>
          </a:p>
          <a:p>
            <a:pPr algn="just">
              <a:buFont typeface="Wingdings" pitchFamily="2" charset="2"/>
              <a:buChar char="v"/>
            </a:pPr>
            <a:r>
              <a:rPr lang="en-US" sz="2000" dirty="0" smtClean="0">
                <a:latin typeface="Cambria" pitchFamily="18" charset="0"/>
                <a:ea typeface="Cambria" pitchFamily="18" charset="0"/>
              </a:rPr>
              <a:t>To disable the rotate on automatic EOI mode, this clear command should sent to 8259A.</a:t>
            </a:r>
          </a:p>
          <a:p>
            <a:pPr marL="0" indent="0" algn="just">
              <a:buNone/>
            </a:pPr>
            <a:endParaRPr lang="en-US" sz="2000" dirty="0" smtClean="0">
              <a:latin typeface="Cambria" pitchFamily="18" charset="0"/>
              <a:ea typeface="Cambria" pitchFamily="18" charset="0"/>
            </a:endParaRPr>
          </a:p>
          <a:p>
            <a:pPr marL="0" indent="0" algn="just">
              <a:buNone/>
            </a:pPr>
            <a:r>
              <a:rPr lang="en-US" sz="2000" b="1" dirty="0" smtClean="0">
                <a:solidFill>
                  <a:srgbClr val="FF0000"/>
                </a:solidFill>
                <a:latin typeface="Cambria" pitchFamily="18" charset="0"/>
                <a:ea typeface="Cambria" pitchFamily="18" charset="0"/>
              </a:rPr>
              <a:t>Rotate on specific EOI:</a:t>
            </a:r>
          </a:p>
          <a:p>
            <a:pPr marL="0" indent="0" algn="just">
              <a:buNone/>
            </a:pPr>
            <a:r>
              <a:rPr lang="en-US" sz="2000" dirty="0" smtClean="0">
                <a:latin typeface="Cambria" pitchFamily="18" charset="0"/>
                <a:ea typeface="Cambria" pitchFamily="18" charset="0"/>
              </a:rPr>
              <a:t> Functions as the specific EOI, except that it selects rotating priority.</a:t>
            </a:r>
          </a:p>
          <a:p>
            <a:pPr marL="0" indent="0" algn="just">
              <a:buNone/>
            </a:pPr>
            <a:endParaRPr lang="en-US" sz="2000" dirty="0" smtClean="0">
              <a:latin typeface="Cambria" pitchFamily="18" charset="0"/>
              <a:ea typeface="Cambria" pitchFamily="18" charset="0"/>
            </a:endParaRPr>
          </a:p>
          <a:p>
            <a:pPr marL="0" indent="0" algn="just">
              <a:buNone/>
            </a:pPr>
            <a:r>
              <a:rPr lang="en-US" sz="2000" b="1" dirty="0" smtClean="0">
                <a:solidFill>
                  <a:srgbClr val="FF0000"/>
                </a:solidFill>
                <a:latin typeface="Cambria" pitchFamily="18" charset="0"/>
                <a:ea typeface="Cambria" pitchFamily="18" charset="0"/>
              </a:rPr>
              <a:t>Set priority</a:t>
            </a:r>
          </a:p>
          <a:p>
            <a:pPr marL="0" indent="0" algn="just">
              <a:buNone/>
            </a:pPr>
            <a:r>
              <a:rPr lang="en-US" sz="2000" dirty="0" smtClean="0">
                <a:latin typeface="Cambria" pitchFamily="18" charset="0"/>
                <a:ea typeface="Cambria" pitchFamily="18" charset="0"/>
              </a:rPr>
              <a:t>Allows the programmer to set the lowest priority interrupt input using the L2- L0 bits, thus fixing all other priority.</a:t>
            </a:r>
          </a:p>
          <a:p>
            <a:pPr marL="0" indent="0" algn="just">
              <a:buNone/>
            </a:pPr>
            <a:endParaRPr lang="en-IN" sz="2000" dirty="0">
              <a:latin typeface="Cambria" pitchFamily="18" charset="0"/>
              <a:ea typeface="Cambria" pitchFamily="18" charset="0"/>
            </a:endParaRPr>
          </a:p>
        </p:txBody>
      </p:sp>
    </p:spTree>
    <p:extLst>
      <p:ext uri="{BB962C8B-B14F-4D97-AF65-F5344CB8AC3E}">
        <p14:creationId xmlns:p14="http://schemas.microsoft.com/office/powerpoint/2010/main" val="30646194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872" y="99147"/>
            <a:ext cx="8229600" cy="556635"/>
          </a:xfrm>
        </p:spPr>
        <p:txBody>
          <a:bodyPr>
            <a:normAutofit fontScale="90000"/>
          </a:bodyPr>
          <a:lstStyle/>
          <a:p>
            <a:r>
              <a:rPr lang="en-US" dirty="0" smtClean="0"/>
              <a:t>OCW3</a:t>
            </a:r>
            <a:endParaRPr lang="en-IN" dirty="0"/>
          </a:p>
        </p:txBody>
      </p:sp>
      <p:pic>
        <p:nvPicPr>
          <p:cNvPr id="9218" name="Picture 2" descr="C:\Users\Admin\Desktop\tempsnip.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5651" y="754700"/>
            <a:ext cx="8002117" cy="24482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20252" y="3380125"/>
            <a:ext cx="8418947" cy="3477875"/>
          </a:xfrm>
          <a:prstGeom prst="rect">
            <a:avLst/>
          </a:prstGeom>
        </p:spPr>
        <p:txBody>
          <a:bodyPr wrap="square">
            <a:spAutoFit/>
          </a:bodyPr>
          <a:lstStyle/>
          <a:p>
            <a:pPr marL="342900" indent="-342900" algn="just">
              <a:buFont typeface="Wingdings" pitchFamily="2" charset="2"/>
              <a:buChar char="v"/>
            </a:pPr>
            <a:r>
              <a:rPr lang="en-US" sz="2000" dirty="0">
                <a:latin typeface="Cambria" pitchFamily="18" charset="0"/>
                <a:ea typeface="Cambria" pitchFamily="18" charset="0"/>
              </a:rPr>
              <a:t>Selects the register to be read, the operation of the special mask register and the </a:t>
            </a:r>
            <a:r>
              <a:rPr lang="en-US" sz="2000" dirty="0" smtClean="0">
                <a:latin typeface="Cambria" pitchFamily="18" charset="0"/>
                <a:ea typeface="Cambria" pitchFamily="18" charset="0"/>
              </a:rPr>
              <a:t>poll command.</a:t>
            </a:r>
          </a:p>
          <a:p>
            <a:pPr algn="just"/>
            <a:r>
              <a:rPr lang="en-US" sz="2000" b="1" dirty="0">
                <a:solidFill>
                  <a:srgbClr val="FF0000"/>
                </a:solidFill>
                <a:latin typeface="Cambria" pitchFamily="18" charset="0"/>
                <a:ea typeface="Cambria" pitchFamily="18" charset="0"/>
              </a:rPr>
              <a:t>Reading </a:t>
            </a:r>
            <a:r>
              <a:rPr lang="en-US" sz="2000" b="1" dirty="0" smtClean="0">
                <a:solidFill>
                  <a:srgbClr val="FF0000"/>
                </a:solidFill>
                <a:latin typeface="Cambria" pitchFamily="18" charset="0"/>
                <a:ea typeface="Cambria" pitchFamily="18" charset="0"/>
              </a:rPr>
              <a:t>register</a:t>
            </a:r>
          </a:p>
          <a:p>
            <a:pPr marL="342900" indent="-342900" algn="just">
              <a:buFont typeface="Wingdings" pitchFamily="2" charset="2"/>
              <a:buChar char="v"/>
            </a:pPr>
            <a:r>
              <a:rPr lang="en-US" sz="2000" dirty="0" smtClean="0">
                <a:latin typeface="Cambria" pitchFamily="18" charset="0"/>
                <a:ea typeface="Cambria" pitchFamily="18" charset="0"/>
              </a:rPr>
              <a:t>Both </a:t>
            </a:r>
            <a:r>
              <a:rPr lang="en-US" sz="2000" dirty="0">
                <a:latin typeface="Cambria" pitchFamily="18" charset="0"/>
                <a:ea typeface="Cambria" pitchFamily="18" charset="0"/>
              </a:rPr>
              <a:t>the interrupt request register (IRR) and in-service register (ISR) </a:t>
            </a:r>
            <a:r>
              <a:rPr lang="en-US" sz="2000" dirty="0" smtClean="0">
                <a:latin typeface="Cambria" pitchFamily="18" charset="0"/>
                <a:ea typeface="Cambria" pitchFamily="18" charset="0"/>
              </a:rPr>
              <a:t>are read </a:t>
            </a:r>
            <a:r>
              <a:rPr lang="en-US" sz="2000" dirty="0">
                <a:latin typeface="Cambria" pitchFamily="18" charset="0"/>
                <a:ea typeface="Cambria" pitchFamily="18" charset="0"/>
              </a:rPr>
              <a:t>by programming OCW3. </a:t>
            </a:r>
            <a:endParaRPr lang="en-US" sz="2000" dirty="0" smtClean="0">
              <a:latin typeface="Cambria" pitchFamily="18" charset="0"/>
              <a:ea typeface="Cambria" pitchFamily="18" charset="0"/>
            </a:endParaRPr>
          </a:p>
          <a:p>
            <a:pPr algn="just"/>
            <a:endParaRPr lang="en-US" sz="2000" dirty="0" smtClean="0">
              <a:latin typeface="Cambria" pitchFamily="18" charset="0"/>
              <a:ea typeface="Cambria" pitchFamily="18" charset="0"/>
            </a:endParaRPr>
          </a:p>
          <a:p>
            <a:pPr marL="342900" indent="-342900" algn="just">
              <a:buFont typeface="Wingdings" pitchFamily="2" charset="2"/>
              <a:buChar char="v"/>
            </a:pPr>
            <a:r>
              <a:rPr lang="en-US" sz="2000" b="1" dirty="0" smtClean="0">
                <a:solidFill>
                  <a:srgbClr val="0070C0"/>
                </a:solidFill>
                <a:latin typeface="Cambria" pitchFamily="18" charset="0"/>
                <a:ea typeface="Cambria" pitchFamily="18" charset="0"/>
              </a:rPr>
              <a:t>[</a:t>
            </a:r>
            <a:r>
              <a:rPr lang="en-US" sz="2000" b="1" dirty="0">
                <a:solidFill>
                  <a:srgbClr val="0070C0"/>
                </a:solidFill>
                <a:latin typeface="Cambria" pitchFamily="18" charset="0"/>
                <a:ea typeface="Cambria" pitchFamily="18" charset="0"/>
              </a:rPr>
              <a:t>Note- Interrupt mask register (IMR) is read through OCW1, to </a:t>
            </a:r>
            <a:r>
              <a:rPr lang="en-US" sz="2000" b="1" dirty="0" smtClean="0">
                <a:solidFill>
                  <a:srgbClr val="0070C0"/>
                </a:solidFill>
                <a:latin typeface="Cambria" pitchFamily="18" charset="0"/>
                <a:ea typeface="Cambria" pitchFamily="18" charset="0"/>
              </a:rPr>
              <a:t>read the </a:t>
            </a:r>
            <a:r>
              <a:rPr lang="en-US" sz="2000" b="1" dirty="0">
                <a:solidFill>
                  <a:srgbClr val="0070C0"/>
                </a:solidFill>
                <a:latin typeface="Cambria" pitchFamily="18" charset="0"/>
                <a:ea typeface="Cambria" pitchFamily="18" charset="0"/>
              </a:rPr>
              <a:t>IMR </a:t>
            </a:r>
            <a:r>
              <a:rPr lang="en-US" sz="2000" b="1" dirty="0" smtClean="0">
                <a:solidFill>
                  <a:srgbClr val="0070C0"/>
                </a:solidFill>
                <a:latin typeface="Cambria" pitchFamily="18" charset="0"/>
                <a:ea typeface="Cambria" pitchFamily="18" charset="0"/>
              </a:rPr>
              <a:t>, A0=1, </a:t>
            </a:r>
            <a:r>
              <a:rPr lang="en-US" sz="2000" b="1" spc="-10" dirty="0">
                <a:solidFill>
                  <a:srgbClr val="0070C0"/>
                </a:solidFill>
                <a:latin typeface="Cambria Math"/>
                <a:cs typeface="Cambria Math"/>
              </a:rPr>
              <a:t>to </a:t>
            </a:r>
            <a:r>
              <a:rPr lang="en-US" sz="2000" b="1" spc="-15" dirty="0">
                <a:solidFill>
                  <a:srgbClr val="0070C0"/>
                </a:solidFill>
                <a:latin typeface="Cambria Math"/>
                <a:cs typeface="Cambria Math"/>
              </a:rPr>
              <a:t>read</a:t>
            </a:r>
            <a:r>
              <a:rPr lang="en-US" sz="2000" b="1" spc="409" dirty="0">
                <a:solidFill>
                  <a:srgbClr val="0070C0"/>
                </a:solidFill>
                <a:latin typeface="Cambria Math"/>
                <a:cs typeface="Cambria Math"/>
              </a:rPr>
              <a:t> </a:t>
            </a:r>
            <a:r>
              <a:rPr lang="en-US" sz="2000" b="1" spc="-10" dirty="0">
                <a:solidFill>
                  <a:srgbClr val="0070C0"/>
                </a:solidFill>
                <a:latin typeface="Cambria Math"/>
                <a:cs typeface="Cambria Math"/>
              </a:rPr>
              <a:t>IRR </a:t>
            </a:r>
            <a:r>
              <a:rPr lang="en-US" sz="2000" b="1" spc="-5" dirty="0">
                <a:solidFill>
                  <a:srgbClr val="0070C0"/>
                </a:solidFill>
                <a:latin typeface="Cambria Math"/>
                <a:cs typeface="Cambria Math"/>
              </a:rPr>
              <a:t>or </a:t>
            </a:r>
            <a:r>
              <a:rPr lang="en-US" sz="2000" b="1" spc="-10" dirty="0">
                <a:solidFill>
                  <a:srgbClr val="0070C0"/>
                </a:solidFill>
                <a:latin typeface="Cambria Math"/>
                <a:cs typeface="Cambria Math"/>
              </a:rPr>
              <a:t>ISR, </a:t>
            </a:r>
            <a:r>
              <a:rPr lang="en-US" sz="2000" b="1" spc="-10" dirty="0" smtClean="0">
                <a:solidFill>
                  <a:srgbClr val="0070C0"/>
                </a:solidFill>
                <a:latin typeface="Cambria Math"/>
                <a:cs typeface="Cambria Math"/>
              </a:rPr>
              <a:t> </a:t>
            </a:r>
            <a:r>
              <a:rPr lang="en-US" sz="2000" b="1" spc="-5" dirty="0" smtClean="0">
                <a:solidFill>
                  <a:srgbClr val="0070C0"/>
                </a:solidFill>
                <a:latin typeface="Cambria Math"/>
                <a:cs typeface="Cambria Math"/>
              </a:rPr>
              <a:t>A0 </a:t>
            </a:r>
            <a:r>
              <a:rPr lang="en-US" sz="2000" b="1" dirty="0">
                <a:solidFill>
                  <a:srgbClr val="0070C0"/>
                </a:solidFill>
                <a:latin typeface="Cambria Math"/>
                <a:cs typeface="Cambria Math"/>
              </a:rPr>
              <a:t>= </a:t>
            </a:r>
            <a:r>
              <a:rPr lang="en-US" sz="2000" b="1" spc="-5" dirty="0" smtClean="0">
                <a:solidFill>
                  <a:srgbClr val="0070C0"/>
                </a:solidFill>
                <a:latin typeface="Cambria Math"/>
                <a:cs typeface="Cambria Math"/>
              </a:rPr>
              <a:t>0</a:t>
            </a:r>
            <a:r>
              <a:rPr lang="en-US" sz="2000" b="1" dirty="0" smtClean="0">
                <a:solidFill>
                  <a:srgbClr val="0070C0"/>
                </a:solidFill>
                <a:latin typeface="Cambria" pitchFamily="18" charset="0"/>
                <a:ea typeface="Cambria" pitchFamily="18" charset="0"/>
              </a:rPr>
              <a:t>].</a:t>
            </a:r>
          </a:p>
          <a:p>
            <a:pPr algn="just"/>
            <a:endParaRPr lang="en-US" sz="2000" b="1" dirty="0" smtClean="0">
              <a:solidFill>
                <a:srgbClr val="0070C0"/>
              </a:solidFill>
              <a:latin typeface="Cambria" pitchFamily="18" charset="0"/>
              <a:ea typeface="Cambria" pitchFamily="18" charset="0"/>
            </a:endParaRPr>
          </a:p>
          <a:p>
            <a:pPr marL="342900" indent="-342900" algn="just">
              <a:buFont typeface="Wingdings" pitchFamily="2" charset="2"/>
              <a:buChar char="v"/>
            </a:pPr>
            <a:r>
              <a:rPr lang="en-US" sz="2000" dirty="0" smtClean="0">
                <a:latin typeface="Cambria" pitchFamily="18" charset="0"/>
                <a:ea typeface="Cambria" pitchFamily="18" charset="0"/>
              </a:rPr>
              <a:t>Bit </a:t>
            </a:r>
            <a:r>
              <a:rPr lang="en-US" sz="2000" dirty="0">
                <a:latin typeface="Cambria" pitchFamily="18" charset="0"/>
                <a:ea typeface="Cambria" pitchFamily="18" charset="0"/>
              </a:rPr>
              <a:t>position D0 and D1 of OCW3 select </a:t>
            </a:r>
            <a:r>
              <a:rPr lang="en-US" sz="2000" dirty="0" smtClean="0">
                <a:latin typeface="Cambria" pitchFamily="18" charset="0"/>
                <a:ea typeface="Cambria" pitchFamily="18" charset="0"/>
              </a:rPr>
              <a:t>which register </a:t>
            </a:r>
            <a:r>
              <a:rPr lang="en-US" sz="2000" dirty="0">
                <a:latin typeface="Cambria" pitchFamily="18" charset="0"/>
                <a:ea typeface="Cambria" pitchFamily="18" charset="0"/>
              </a:rPr>
              <a:t>(IRR or ISR) is read</a:t>
            </a:r>
            <a:r>
              <a:rPr lang="en-US" sz="2000" dirty="0" smtClean="0">
                <a:latin typeface="Cambria" pitchFamily="18" charset="0"/>
                <a:ea typeface="Cambria" pitchFamily="18" charset="0"/>
              </a:rPr>
              <a:t>.</a:t>
            </a:r>
            <a:endParaRPr lang="en-US" sz="2000" dirty="0">
              <a:latin typeface="Cambria" pitchFamily="18" charset="0"/>
              <a:ea typeface="Cambria" pitchFamily="18" charset="0"/>
            </a:endParaRPr>
          </a:p>
        </p:txBody>
      </p:sp>
    </p:spTree>
    <p:extLst>
      <p:ext uri="{BB962C8B-B14F-4D97-AF65-F5344CB8AC3E}">
        <p14:creationId xmlns:p14="http://schemas.microsoft.com/office/powerpoint/2010/main" val="6353127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1217"/>
          </a:xfrm>
        </p:spPr>
        <p:txBody>
          <a:bodyPr>
            <a:normAutofit fontScale="90000"/>
          </a:bodyPr>
          <a:lstStyle/>
          <a:p>
            <a:r>
              <a:rPr lang="en-US" dirty="0" smtClean="0"/>
              <a:t>OCW3-CONTD</a:t>
            </a:r>
            <a:endParaRPr lang="en-IN" dirty="0"/>
          </a:p>
        </p:txBody>
      </p:sp>
      <p:sp>
        <p:nvSpPr>
          <p:cNvPr id="3" name="Content Placeholder 2"/>
          <p:cNvSpPr>
            <a:spLocks noGrp="1"/>
          </p:cNvSpPr>
          <p:nvPr>
            <p:ph idx="1"/>
          </p:nvPr>
        </p:nvSpPr>
        <p:spPr>
          <a:xfrm>
            <a:off x="457200" y="861291"/>
            <a:ext cx="8229600" cy="4525963"/>
          </a:xfrm>
        </p:spPr>
        <p:txBody>
          <a:bodyPr>
            <a:normAutofit/>
          </a:bodyPr>
          <a:lstStyle/>
          <a:p>
            <a:pPr marL="0" indent="0" algn="just">
              <a:buNone/>
            </a:pPr>
            <a:r>
              <a:rPr lang="en-US" b="1" dirty="0" smtClean="0">
                <a:solidFill>
                  <a:srgbClr val="FF0000"/>
                </a:solidFill>
              </a:rPr>
              <a:t>Poll Mode:</a:t>
            </a:r>
          </a:p>
          <a:p>
            <a:pPr algn="just">
              <a:buFont typeface="Wingdings" pitchFamily="2" charset="2"/>
              <a:buChar char="v"/>
            </a:pPr>
            <a:r>
              <a:rPr lang="en-US" sz="2200" dirty="0">
                <a:latin typeface="Cambria" pitchFamily="18" charset="0"/>
                <a:ea typeface="Cambria" pitchFamily="18" charset="0"/>
              </a:rPr>
              <a:t>If polling is selected, the P-bit must be set and then output to the 8259A. </a:t>
            </a:r>
            <a:r>
              <a:rPr lang="en-US" sz="2200" dirty="0" smtClean="0">
                <a:latin typeface="Cambria" pitchFamily="18" charset="0"/>
                <a:ea typeface="Cambria" pitchFamily="18" charset="0"/>
              </a:rPr>
              <a:t>The next </a:t>
            </a:r>
            <a:r>
              <a:rPr lang="en-US" sz="2200" dirty="0">
                <a:latin typeface="Cambria" pitchFamily="18" charset="0"/>
                <a:ea typeface="Cambria" pitchFamily="18" charset="0"/>
              </a:rPr>
              <a:t>read operation would read the poll word</a:t>
            </a:r>
            <a:r>
              <a:rPr lang="en-US" sz="2200" dirty="0" smtClean="0">
                <a:latin typeface="Cambria" pitchFamily="18" charset="0"/>
                <a:ea typeface="Cambria" pitchFamily="18" charset="0"/>
              </a:rPr>
              <a:t>.</a:t>
            </a:r>
          </a:p>
          <a:p>
            <a:pPr marL="0" indent="0" algn="just">
              <a:buNone/>
            </a:pPr>
            <a:endParaRPr lang="en-US" sz="2200" dirty="0">
              <a:latin typeface="Cambria" pitchFamily="18" charset="0"/>
              <a:ea typeface="Cambria" pitchFamily="18" charset="0"/>
            </a:endParaRPr>
          </a:p>
          <a:p>
            <a:pPr algn="just">
              <a:buFont typeface="Wingdings" pitchFamily="2" charset="2"/>
              <a:buChar char="v"/>
            </a:pPr>
            <a:r>
              <a:rPr lang="en-US" sz="2200" dirty="0" smtClean="0">
                <a:latin typeface="Cambria" pitchFamily="18" charset="0"/>
                <a:ea typeface="Cambria" pitchFamily="18" charset="0"/>
              </a:rPr>
              <a:t>The rightmost three bits of the poll word indicate the active interrupt request with the highest priority. </a:t>
            </a:r>
          </a:p>
          <a:p>
            <a:pPr marL="0" indent="0" algn="just">
              <a:buNone/>
            </a:pPr>
            <a:endParaRPr lang="en-US" sz="2200" dirty="0" smtClean="0">
              <a:latin typeface="Cambria" pitchFamily="18" charset="0"/>
              <a:ea typeface="Cambria" pitchFamily="18" charset="0"/>
            </a:endParaRPr>
          </a:p>
          <a:p>
            <a:pPr algn="just">
              <a:buFont typeface="Wingdings" pitchFamily="2" charset="2"/>
              <a:buChar char="v"/>
            </a:pPr>
            <a:r>
              <a:rPr lang="en-US" sz="2200" dirty="0" smtClean="0">
                <a:latin typeface="Cambria" pitchFamily="18" charset="0"/>
                <a:ea typeface="Cambria" pitchFamily="18" charset="0"/>
              </a:rPr>
              <a:t>The leftmost bit indicates whether there is an interrupt and must be checked to determine whether the right three bit contains valid information.</a:t>
            </a:r>
            <a:endParaRPr lang="en-IN" sz="2200" dirty="0">
              <a:latin typeface="Cambria" pitchFamily="18" charset="0"/>
              <a:ea typeface="Cambria"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273" y="5210264"/>
            <a:ext cx="7931150"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56716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OCW3-CONTD</a:t>
            </a:r>
            <a:endParaRPr lang="en-IN" dirty="0"/>
          </a:p>
        </p:txBody>
      </p:sp>
      <p:sp>
        <p:nvSpPr>
          <p:cNvPr id="3" name="Content Placeholder 2"/>
          <p:cNvSpPr>
            <a:spLocks noGrp="1"/>
          </p:cNvSpPr>
          <p:nvPr>
            <p:ph idx="1"/>
          </p:nvPr>
        </p:nvSpPr>
        <p:spPr>
          <a:xfrm>
            <a:off x="531091" y="2034310"/>
            <a:ext cx="8229600" cy="2814782"/>
          </a:xfrm>
        </p:spPr>
        <p:txBody>
          <a:bodyPr>
            <a:normAutofit/>
          </a:bodyPr>
          <a:lstStyle/>
          <a:p>
            <a:pPr marL="0" indent="0" algn="just">
              <a:buNone/>
            </a:pPr>
            <a:r>
              <a:rPr lang="en-US" sz="2400" b="1" dirty="0" smtClean="0">
                <a:solidFill>
                  <a:srgbClr val="FF0000"/>
                </a:solidFill>
                <a:latin typeface="Cambria" pitchFamily="18" charset="0"/>
                <a:ea typeface="Cambria" pitchFamily="18" charset="0"/>
              </a:rPr>
              <a:t>Special Mask Mode </a:t>
            </a:r>
          </a:p>
          <a:p>
            <a:pPr marL="0" indent="0" algn="just">
              <a:buNone/>
            </a:pPr>
            <a:endParaRPr lang="en-US" sz="2000" b="1" dirty="0" smtClean="0">
              <a:solidFill>
                <a:srgbClr val="FF0000"/>
              </a:solidFill>
              <a:latin typeface="Cambria" pitchFamily="18" charset="0"/>
              <a:ea typeface="Cambria" pitchFamily="18" charset="0"/>
            </a:endParaRPr>
          </a:p>
          <a:p>
            <a:pPr algn="just">
              <a:buFont typeface="Wingdings" pitchFamily="2" charset="2"/>
              <a:buChar char="v"/>
            </a:pPr>
            <a:r>
              <a:rPr lang="en-US" sz="2000" dirty="0" smtClean="0">
                <a:latin typeface="Cambria" pitchFamily="18" charset="0"/>
                <a:ea typeface="Cambria" pitchFamily="18" charset="0"/>
              </a:rPr>
              <a:t>As we have seen, the PIC normally inhibits interrupt requests of equal or lower priority than that of currently in service. </a:t>
            </a:r>
          </a:p>
          <a:p>
            <a:pPr marL="0" indent="0" algn="just">
              <a:buNone/>
            </a:pPr>
            <a:endParaRPr lang="en-US" sz="2000" dirty="0" smtClean="0">
              <a:latin typeface="Cambria" pitchFamily="18" charset="0"/>
              <a:ea typeface="Cambria" pitchFamily="18" charset="0"/>
            </a:endParaRPr>
          </a:p>
          <a:p>
            <a:pPr algn="just">
              <a:buFont typeface="Wingdings" pitchFamily="2" charset="2"/>
              <a:buChar char="v"/>
            </a:pPr>
            <a:r>
              <a:rPr lang="en-US" sz="2000" dirty="0" smtClean="0">
                <a:latin typeface="Cambria" pitchFamily="18" charset="0"/>
                <a:ea typeface="Cambria" pitchFamily="18" charset="0"/>
              </a:rPr>
              <a:t>In the special mask mode, this is altered to allow interrupts on all inputs except the input currently in service.</a:t>
            </a:r>
            <a:endParaRPr lang="en-IN" sz="2000" dirty="0">
              <a:latin typeface="Cambria" pitchFamily="18" charset="0"/>
              <a:ea typeface="Cambria" pitchFamily="18" charset="0"/>
            </a:endParaRPr>
          </a:p>
        </p:txBody>
      </p:sp>
    </p:spTree>
    <p:extLst>
      <p:ext uri="{BB962C8B-B14F-4D97-AF65-F5344CB8AC3E}">
        <p14:creationId xmlns:p14="http://schemas.microsoft.com/office/powerpoint/2010/main" val="36131920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746"/>
              <a:ext cx="9144000" cy="1027429"/>
            </a:xfrm>
            <a:prstGeom prst="rect">
              <a:avLst/>
            </a:prstGeom>
          </p:spPr>
        </p:pic>
        <p:pic>
          <p:nvPicPr>
            <p:cNvPr id="5" name="object 5"/>
            <p:cNvPicPr/>
            <p:nvPr/>
          </p:nvPicPr>
          <p:blipFill>
            <a:blip r:embed="rId4" cstate="print"/>
            <a:stretch>
              <a:fillRect/>
            </a:stretch>
          </p:blipFill>
          <p:spPr>
            <a:xfrm>
              <a:off x="4400007" y="0"/>
              <a:ext cx="4743992" cy="600077"/>
            </a:xfrm>
            <a:prstGeom prst="rect">
              <a:avLst/>
            </a:prstGeom>
          </p:spPr>
        </p:pic>
      </p:grpSp>
      <p:pic>
        <p:nvPicPr>
          <p:cNvPr id="6" name="object 6"/>
          <p:cNvPicPr/>
          <p:nvPr/>
        </p:nvPicPr>
        <p:blipFill>
          <a:blip r:embed="rId5" cstate="print"/>
          <a:stretch>
            <a:fillRect/>
          </a:stretch>
        </p:blipFill>
        <p:spPr>
          <a:xfrm>
            <a:off x="-1030" y="0"/>
            <a:ext cx="9146173" cy="6857999"/>
          </a:xfrm>
          <a:prstGeom prst="rect">
            <a:avLst/>
          </a:prstGeom>
        </p:spPr>
      </p:pic>
    </p:spTree>
    <p:extLst>
      <p:ext uri="{BB962C8B-B14F-4D97-AF65-F5344CB8AC3E}">
        <p14:creationId xmlns:p14="http://schemas.microsoft.com/office/powerpoint/2010/main" val="1448060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5107"/>
          </a:xfrm>
        </p:spPr>
        <p:txBody>
          <a:bodyPr>
            <a:normAutofit fontScale="90000"/>
          </a:bodyPr>
          <a:lstStyle/>
          <a:p>
            <a:r>
              <a:rPr lang="en-US" b="1" dirty="0" smtClean="0">
                <a:solidFill>
                  <a:srgbClr val="C00000"/>
                </a:solidFill>
              </a:rPr>
              <a:t>FEATURES OF 8259</a:t>
            </a:r>
            <a:endParaRPr lang="en-IN" b="1" dirty="0">
              <a:solidFill>
                <a:srgbClr val="C00000"/>
              </a:solidFill>
            </a:endParaRPr>
          </a:p>
        </p:txBody>
      </p:sp>
      <p:sp>
        <p:nvSpPr>
          <p:cNvPr id="3" name="Content Placeholder 2"/>
          <p:cNvSpPr>
            <a:spLocks noGrp="1"/>
          </p:cNvSpPr>
          <p:nvPr>
            <p:ph idx="1"/>
          </p:nvPr>
        </p:nvSpPr>
        <p:spPr>
          <a:xfrm>
            <a:off x="415637" y="1140691"/>
            <a:ext cx="8414325" cy="5278582"/>
          </a:xfrm>
        </p:spPr>
        <p:txBody>
          <a:bodyPr>
            <a:noAutofit/>
          </a:bodyPr>
          <a:lstStyle/>
          <a:p>
            <a:pPr algn="just">
              <a:buFont typeface="Arial" pitchFamily="34" charset="0"/>
              <a:buChar char="•"/>
            </a:pPr>
            <a:r>
              <a:rPr lang="en-US" sz="2200" dirty="0">
                <a:latin typeface="Cambria" pitchFamily="18" charset="0"/>
                <a:ea typeface="Cambria" pitchFamily="18" charset="0"/>
              </a:rPr>
              <a:t>INTEL 8259 is a single chip programmable interrupt controller which is </a:t>
            </a:r>
            <a:r>
              <a:rPr lang="en-US" sz="2200" dirty="0" smtClean="0">
                <a:latin typeface="Cambria" pitchFamily="18" charset="0"/>
                <a:ea typeface="Cambria" pitchFamily="18" charset="0"/>
              </a:rPr>
              <a:t>compatible </a:t>
            </a:r>
            <a:r>
              <a:rPr lang="en-US" sz="2200" dirty="0">
                <a:latin typeface="Cambria" pitchFamily="18" charset="0"/>
                <a:ea typeface="Cambria" pitchFamily="18" charset="0"/>
              </a:rPr>
              <a:t>with 8085, 8086 and 8088 processors</a:t>
            </a:r>
            <a:r>
              <a:rPr lang="en-US" sz="2200" dirty="0" smtClean="0">
                <a:latin typeface="Cambria" pitchFamily="18" charset="0"/>
                <a:ea typeface="Cambria" pitchFamily="18" charset="0"/>
              </a:rPr>
              <a:t>.</a:t>
            </a:r>
          </a:p>
          <a:p>
            <a:pPr marL="0" indent="0" algn="just">
              <a:buNone/>
            </a:pPr>
            <a:endParaRPr lang="en-US" sz="2200" dirty="0">
              <a:latin typeface="Cambria" pitchFamily="18" charset="0"/>
              <a:ea typeface="Cambria" pitchFamily="18" charset="0"/>
            </a:endParaRPr>
          </a:p>
          <a:p>
            <a:pPr algn="just">
              <a:buFont typeface="Arial" pitchFamily="34" charset="0"/>
              <a:buChar char="•"/>
            </a:pPr>
            <a:r>
              <a:rPr lang="en-US" sz="2200" dirty="0" smtClean="0">
                <a:latin typeface="Cambria" pitchFamily="18" charset="0"/>
                <a:ea typeface="Cambria" pitchFamily="18" charset="0"/>
              </a:rPr>
              <a:t> </a:t>
            </a:r>
            <a:r>
              <a:rPr lang="en-US" sz="2200" dirty="0">
                <a:latin typeface="Cambria" pitchFamily="18" charset="0"/>
                <a:ea typeface="Cambria" pitchFamily="18" charset="0"/>
              </a:rPr>
              <a:t>It is a </a:t>
            </a:r>
            <a:r>
              <a:rPr lang="en-US" sz="2200" b="1" dirty="0">
                <a:solidFill>
                  <a:srgbClr val="002060"/>
                </a:solidFill>
                <a:latin typeface="Cambria" pitchFamily="18" charset="0"/>
                <a:ea typeface="Cambria" pitchFamily="18" charset="0"/>
              </a:rPr>
              <a:t>28 pin DIP IC </a:t>
            </a:r>
            <a:r>
              <a:rPr lang="en-US" sz="2200" dirty="0">
                <a:latin typeface="Cambria" pitchFamily="18" charset="0"/>
                <a:ea typeface="Cambria" pitchFamily="18" charset="0"/>
              </a:rPr>
              <a:t>with N-</a:t>
            </a:r>
            <a:r>
              <a:rPr lang="en-US" sz="2200" dirty="0" err="1">
                <a:latin typeface="Cambria" pitchFamily="18" charset="0"/>
                <a:ea typeface="Cambria" pitchFamily="18" charset="0"/>
              </a:rPr>
              <a:t>Mos</a:t>
            </a:r>
            <a:r>
              <a:rPr lang="en-US" sz="2200" dirty="0">
                <a:latin typeface="Cambria" pitchFamily="18" charset="0"/>
                <a:ea typeface="Cambria" pitchFamily="18" charset="0"/>
              </a:rPr>
              <a:t> technology and requires a single +</a:t>
            </a:r>
            <a:r>
              <a:rPr lang="en-US" sz="2200" dirty="0" smtClean="0">
                <a:latin typeface="Cambria" pitchFamily="18" charset="0"/>
                <a:ea typeface="Cambria" pitchFamily="18" charset="0"/>
              </a:rPr>
              <a:t>5V </a:t>
            </a:r>
            <a:r>
              <a:rPr lang="en-US" sz="2200" dirty="0">
                <a:latin typeface="Cambria" pitchFamily="18" charset="0"/>
                <a:ea typeface="Cambria" pitchFamily="18" charset="0"/>
              </a:rPr>
              <a:t>DC supply</a:t>
            </a:r>
            <a:r>
              <a:rPr lang="en-US" sz="2200" dirty="0" smtClean="0">
                <a:latin typeface="Cambria" pitchFamily="18" charset="0"/>
                <a:ea typeface="Cambria" pitchFamily="18" charset="0"/>
              </a:rPr>
              <a:t>.</a:t>
            </a:r>
          </a:p>
          <a:p>
            <a:pPr marL="0" indent="0" algn="just">
              <a:buNone/>
            </a:pPr>
            <a:endParaRPr lang="en-US" sz="2200" dirty="0" smtClean="0">
              <a:latin typeface="Cambria" pitchFamily="18" charset="0"/>
              <a:ea typeface="Cambria" pitchFamily="18" charset="0"/>
            </a:endParaRPr>
          </a:p>
          <a:p>
            <a:pPr algn="just">
              <a:buFont typeface="Arial" pitchFamily="34" charset="0"/>
              <a:buChar char="•"/>
            </a:pPr>
            <a:r>
              <a:rPr lang="en-US" sz="2200" dirty="0">
                <a:latin typeface="Cambria" pitchFamily="18" charset="0"/>
                <a:ea typeface="Cambria" pitchFamily="18" charset="0"/>
              </a:rPr>
              <a:t>Ability to accept level triggered or edge triggered inputs</a:t>
            </a:r>
            <a:r>
              <a:rPr lang="en-US" sz="2200" dirty="0" smtClean="0">
                <a:latin typeface="Cambria" pitchFamily="18" charset="0"/>
                <a:ea typeface="Cambria" pitchFamily="18" charset="0"/>
              </a:rPr>
              <a:t>.</a:t>
            </a:r>
          </a:p>
          <a:p>
            <a:pPr marL="0" indent="0" algn="just">
              <a:buNone/>
            </a:pPr>
            <a:endParaRPr lang="en-US" sz="2200" dirty="0">
              <a:latin typeface="Cambria" pitchFamily="18" charset="0"/>
              <a:ea typeface="Cambria" pitchFamily="18" charset="0"/>
            </a:endParaRPr>
          </a:p>
          <a:p>
            <a:pPr algn="just">
              <a:buFont typeface="Arial" pitchFamily="34" charset="0"/>
              <a:buChar char="•"/>
            </a:pPr>
            <a:r>
              <a:rPr lang="en-US" sz="2200" dirty="0" smtClean="0">
                <a:latin typeface="Cambria" pitchFamily="18" charset="0"/>
                <a:ea typeface="Cambria" pitchFamily="18" charset="0"/>
              </a:rPr>
              <a:t> </a:t>
            </a:r>
            <a:r>
              <a:rPr lang="en-US" sz="2200" dirty="0">
                <a:latin typeface="Cambria" pitchFamily="18" charset="0"/>
                <a:ea typeface="Cambria" pitchFamily="18" charset="0"/>
              </a:rPr>
              <a:t>It handles up to eight vectored priority interrupts for the CPU and </a:t>
            </a:r>
            <a:r>
              <a:rPr lang="en-US" sz="2200" dirty="0" err="1">
                <a:latin typeface="Cambria" pitchFamily="18" charset="0"/>
                <a:ea typeface="Cambria" pitchFamily="18" charset="0"/>
              </a:rPr>
              <a:t>cascadable</a:t>
            </a:r>
            <a:r>
              <a:rPr lang="en-US" sz="2200" dirty="0">
                <a:latin typeface="Cambria" pitchFamily="18" charset="0"/>
                <a:ea typeface="Cambria" pitchFamily="18" charset="0"/>
              </a:rPr>
              <a:t> for </a:t>
            </a:r>
            <a:r>
              <a:rPr lang="en-US" sz="2200" dirty="0" err="1" smtClean="0">
                <a:latin typeface="Cambria" pitchFamily="18" charset="0"/>
                <a:ea typeface="Cambria" pitchFamily="18" charset="0"/>
              </a:rPr>
              <a:t>upto</a:t>
            </a:r>
            <a:r>
              <a:rPr lang="en-US" sz="2200" dirty="0" smtClean="0">
                <a:latin typeface="Cambria" pitchFamily="18" charset="0"/>
                <a:ea typeface="Cambria" pitchFamily="18" charset="0"/>
              </a:rPr>
              <a:t> </a:t>
            </a:r>
            <a:r>
              <a:rPr lang="en-US" sz="2200" dirty="0">
                <a:latin typeface="Cambria" pitchFamily="18" charset="0"/>
                <a:ea typeface="Cambria" pitchFamily="18" charset="0"/>
              </a:rPr>
              <a:t>64 vectored priority interrupts without the need of any additional circuitry</a:t>
            </a:r>
            <a:r>
              <a:rPr lang="en-US" sz="2200" dirty="0" smtClean="0">
                <a:latin typeface="Cambria" pitchFamily="18" charset="0"/>
                <a:ea typeface="Cambria" pitchFamily="18" charset="0"/>
              </a:rPr>
              <a:t>.</a:t>
            </a:r>
          </a:p>
          <a:p>
            <a:pPr marL="0" indent="0" algn="just">
              <a:buNone/>
            </a:pPr>
            <a:endParaRPr lang="en-US" sz="2200" dirty="0" smtClean="0">
              <a:latin typeface="Cambria" pitchFamily="18" charset="0"/>
              <a:ea typeface="Cambria" pitchFamily="18" charset="0"/>
            </a:endParaRPr>
          </a:p>
          <a:p>
            <a:pPr algn="just">
              <a:buFont typeface="Arial" pitchFamily="34" charset="0"/>
              <a:buChar char="•"/>
            </a:pPr>
            <a:r>
              <a:rPr lang="en-US" sz="2200" dirty="0" smtClean="0">
                <a:latin typeface="Cambria" pitchFamily="18" charset="0"/>
                <a:ea typeface="Cambria" pitchFamily="18" charset="0"/>
              </a:rPr>
              <a:t>when </a:t>
            </a:r>
            <a:r>
              <a:rPr lang="en-US" sz="2200" dirty="0">
                <a:latin typeface="Cambria" pitchFamily="18" charset="0"/>
                <a:ea typeface="Cambria" pitchFamily="18" charset="0"/>
              </a:rPr>
              <a:t>two 8259s are cascaded through cascade lines the</a:t>
            </a:r>
            <a:r>
              <a:rPr lang="en-US" sz="2200" b="1" dirty="0">
                <a:solidFill>
                  <a:srgbClr val="002060"/>
                </a:solidFill>
                <a:latin typeface="Cambria" pitchFamily="18" charset="0"/>
                <a:ea typeface="Cambria" pitchFamily="18" charset="0"/>
              </a:rPr>
              <a:t> first 8259 will act as </a:t>
            </a:r>
            <a:r>
              <a:rPr lang="en-US" sz="2200" b="1" dirty="0" smtClean="0">
                <a:solidFill>
                  <a:srgbClr val="002060"/>
                </a:solidFill>
                <a:latin typeface="Cambria" pitchFamily="18" charset="0"/>
                <a:ea typeface="Cambria" pitchFamily="18" charset="0"/>
              </a:rPr>
              <a:t>master </a:t>
            </a:r>
            <a:r>
              <a:rPr lang="en-US" sz="2200" dirty="0">
                <a:latin typeface="Cambria" pitchFamily="18" charset="0"/>
                <a:ea typeface="Cambria" pitchFamily="18" charset="0"/>
              </a:rPr>
              <a:t>and the second </a:t>
            </a:r>
            <a:r>
              <a:rPr lang="en-US" sz="2200" b="1" dirty="0">
                <a:solidFill>
                  <a:srgbClr val="002060"/>
                </a:solidFill>
                <a:latin typeface="Cambria" pitchFamily="18" charset="0"/>
                <a:ea typeface="Cambria" pitchFamily="18" charset="0"/>
              </a:rPr>
              <a:t>8259 will act as a slave.</a:t>
            </a:r>
            <a:endParaRPr lang="en-IN" sz="2200" b="1" dirty="0">
              <a:solidFill>
                <a:srgbClr val="002060"/>
              </a:solidFill>
              <a:latin typeface="Cambria" pitchFamily="18" charset="0"/>
              <a:ea typeface="Cambria" pitchFamily="18" charset="0"/>
            </a:endParaRPr>
          </a:p>
        </p:txBody>
      </p:sp>
    </p:spTree>
    <p:extLst>
      <p:ext uri="{BB962C8B-B14F-4D97-AF65-F5344CB8AC3E}">
        <p14:creationId xmlns:p14="http://schemas.microsoft.com/office/powerpoint/2010/main" val="1069904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C00000"/>
                </a:solidFill>
                <a:latin typeface="Cambria" pitchFamily="18" charset="0"/>
                <a:ea typeface="Cambria" pitchFamily="18" charset="0"/>
              </a:rPr>
              <a:t>Connection of 8259A with 8086 microprocessor (Single Mode)</a:t>
            </a:r>
            <a:endParaRPr lang="en-IN" sz="3200" b="1" dirty="0">
              <a:solidFill>
                <a:srgbClr val="C00000"/>
              </a:solidFill>
              <a:latin typeface="Cambria" pitchFamily="18" charset="0"/>
              <a:ea typeface="Cambria"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467" y="2493818"/>
            <a:ext cx="7816850" cy="3764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6765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290" y="77216"/>
            <a:ext cx="7715250" cy="846361"/>
          </a:xfrm>
        </p:spPr>
        <p:txBody>
          <a:bodyPr>
            <a:normAutofit fontScale="90000"/>
          </a:bodyPr>
          <a:lstStyle/>
          <a:p>
            <a:pPr algn="ctr"/>
            <a:r>
              <a:rPr lang="en-US" sz="3600" b="1" dirty="0" smtClean="0">
                <a:solidFill>
                  <a:srgbClr val="C00000"/>
                </a:solidFill>
                <a:latin typeface="Tw Cen MT" pitchFamily="34" charset="0"/>
              </a:rPr>
              <a:t/>
            </a:r>
            <a:br>
              <a:rPr lang="en-US" sz="3600" b="1" dirty="0" smtClean="0">
                <a:solidFill>
                  <a:srgbClr val="C00000"/>
                </a:solidFill>
                <a:latin typeface="Tw Cen MT" pitchFamily="34" charset="0"/>
              </a:rPr>
            </a:br>
            <a:r>
              <a:rPr lang="en-US" sz="3600" b="1" dirty="0" smtClean="0">
                <a:solidFill>
                  <a:srgbClr val="C00000"/>
                </a:solidFill>
                <a:latin typeface="Cambria" pitchFamily="18" charset="0"/>
                <a:ea typeface="Cambria" pitchFamily="18" charset="0"/>
              </a:rPr>
              <a:t>Connection </a:t>
            </a:r>
            <a:r>
              <a:rPr lang="en-US" sz="3600" b="1" dirty="0">
                <a:solidFill>
                  <a:srgbClr val="C00000"/>
                </a:solidFill>
                <a:latin typeface="Cambria" pitchFamily="18" charset="0"/>
                <a:ea typeface="Cambria" pitchFamily="18" charset="0"/>
              </a:rPr>
              <a:t>of 8259A with 8086 microprocessor (Cascade Mode</a:t>
            </a:r>
            <a:r>
              <a:rPr lang="en-US" sz="3600" b="1" dirty="0">
                <a:solidFill>
                  <a:srgbClr val="C00000"/>
                </a:solidFill>
                <a:latin typeface="Tw Cen MT" pitchFamily="34" charset="0"/>
              </a:rPr>
              <a:t>)</a:t>
            </a:r>
            <a:r>
              <a:rPr lang="en-US" dirty="0"/>
              <a:t/>
            </a:r>
            <a:br>
              <a:rPr lang="en-US" dirty="0"/>
            </a:br>
            <a:endParaRPr lang="en-IN" dirty="0"/>
          </a:p>
        </p:txBody>
      </p:sp>
      <p:sp>
        <p:nvSpPr>
          <p:cNvPr id="4" name="TextBox 3"/>
          <p:cNvSpPr txBox="1"/>
          <p:nvPr/>
        </p:nvSpPr>
        <p:spPr>
          <a:xfrm>
            <a:off x="714375" y="5421745"/>
            <a:ext cx="7986280" cy="1323439"/>
          </a:xfrm>
          <a:prstGeom prst="rect">
            <a:avLst/>
          </a:prstGeom>
          <a:noFill/>
        </p:spPr>
        <p:txBody>
          <a:bodyPr wrap="square" rtlCol="0">
            <a:spAutoFit/>
          </a:bodyPr>
          <a:lstStyle/>
          <a:p>
            <a:pPr algn="just"/>
            <a:r>
              <a:rPr lang="en-US" sz="2000" dirty="0">
                <a:latin typeface="Cambria" pitchFamily="18" charset="0"/>
                <a:ea typeface="Cambria" pitchFamily="18" charset="0"/>
              </a:rPr>
              <a:t>The 8259A PIC adds eight vectored priority encoded interrupts to the microprocessor. This controller can be expanded without additional hardware, to accept </a:t>
            </a:r>
            <a:r>
              <a:rPr lang="en-US" sz="2000" dirty="0" err="1" smtClean="0">
                <a:latin typeface="Cambria" pitchFamily="18" charset="0"/>
                <a:ea typeface="Cambria" pitchFamily="18" charset="0"/>
              </a:rPr>
              <a:t>upto</a:t>
            </a:r>
            <a:r>
              <a:rPr lang="en-US" sz="2000" dirty="0" smtClean="0">
                <a:latin typeface="Cambria" pitchFamily="18" charset="0"/>
                <a:ea typeface="Cambria" pitchFamily="18" charset="0"/>
              </a:rPr>
              <a:t> </a:t>
            </a:r>
            <a:r>
              <a:rPr lang="en-US" sz="2000" dirty="0">
                <a:latin typeface="Cambria" pitchFamily="18" charset="0"/>
                <a:ea typeface="Cambria" pitchFamily="18" charset="0"/>
              </a:rPr>
              <a:t>64 interrupt requests. </a:t>
            </a:r>
            <a:r>
              <a:rPr lang="en-US" sz="2000" b="1" dirty="0">
                <a:solidFill>
                  <a:srgbClr val="002060"/>
                </a:solidFill>
                <a:latin typeface="Cambria" pitchFamily="18" charset="0"/>
                <a:ea typeface="Cambria" pitchFamily="18" charset="0"/>
              </a:rPr>
              <a:t>This require a master 8259A and eight 8259A </a:t>
            </a:r>
            <a:r>
              <a:rPr lang="en-US" sz="2000" b="1" dirty="0" smtClean="0">
                <a:solidFill>
                  <a:srgbClr val="002060"/>
                </a:solidFill>
                <a:latin typeface="Cambria" pitchFamily="18" charset="0"/>
                <a:ea typeface="Cambria" pitchFamily="18" charset="0"/>
              </a:rPr>
              <a:t>slaves.</a:t>
            </a:r>
            <a:endParaRPr lang="en-IN" sz="2000" b="1" dirty="0">
              <a:solidFill>
                <a:srgbClr val="002060"/>
              </a:solidFill>
              <a:latin typeface="Cambria" pitchFamily="18" charset="0"/>
              <a:ea typeface="Cambria" pitchFamily="18" charset="0"/>
            </a:endParaRPr>
          </a:p>
        </p:txBody>
      </p:sp>
      <p:grpSp>
        <p:nvGrpSpPr>
          <p:cNvPr id="10" name="Group 9"/>
          <p:cNvGrpSpPr/>
          <p:nvPr/>
        </p:nvGrpSpPr>
        <p:grpSpPr>
          <a:xfrm>
            <a:off x="714375" y="1793983"/>
            <a:ext cx="8099971" cy="3573666"/>
            <a:chOff x="714375" y="1793983"/>
            <a:chExt cx="8099971" cy="3573666"/>
          </a:xfrm>
        </p:grpSpPr>
        <p:grpSp>
          <p:nvGrpSpPr>
            <p:cNvPr id="5" name="Group 4"/>
            <p:cNvGrpSpPr/>
            <p:nvPr/>
          </p:nvGrpSpPr>
          <p:grpSpPr>
            <a:xfrm>
              <a:off x="714375" y="1793983"/>
              <a:ext cx="7715250" cy="3573666"/>
              <a:chOff x="714375" y="1588595"/>
              <a:chExt cx="7715250" cy="3573666"/>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714211"/>
                <a:ext cx="771525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454400" y="1588596"/>
                <a:ext cx="1117600" cy="369332"/>
              </a:xfrm>
              <a:prstGeom prst="rect">
                <a:avLst/>
              </a:prstGeom>
              <a:noFill/>
            </p:spPr>
            <p:txBody>
              <a:bodyPr wrap="square" rtlCol="0">
                <a:spAutoFit/>
              </a:bodyPr>
              <a:lstStyle/>
              <a:p>
                <a:r>
                  <a:rPr lang="en-US" b="1" dirty="0" smtClean="0">
                    <a:solidFill>
                      <a:srgbClr val="FF0000"/>
                    </a:solidFill>
                  </a:rPr>
                  <a:t>MASTER</a:t>
                </a:r>
                <a:endParaRPr lang="en-IN" b="1" dirty="0">
                  <a:solidFill>
                    <a:srgbClr val="FF0000"/>
                  </a:solidFill>
                </a:endParaRPr>
              </a:p>
            </p:txBody>
          </p:sp>
          <p:sp>
            <p:nvSpPr>
              <p:cNvPr id="6" name="TextBox 5"/>
              <p:cNvSpPr txBox="1"/>
              <p:nvPr/>
            </p:nvSpPr>
            <p:spPr>
              <a:xfrm>
                <a:off x="6460836" y="1588595"/>
                <a:ext cx="1117600" cy="369332"/>
              </a:xfrm>
              <a:prstGeom prst="rect">
                <a:avLst/>
              </a:prstGeom>
              <a:noFill/>
            </p:spPr>
            <p:txBody>
              <a:bodyPr wrap="square" rtlCol="0">
                <a:spAutoFit/>
              </a:bodyPr>
              <a:lstStyle/>
              <a:p>
                <a:r>
                  <a:rPr lang="en-US" b="1" dirty="0" smtClean="0">
                    <a:solidFill>
                      <a:srgbClr val="FF0000"/>
                    </a:solidFill>
                  </a:rPr>
                  <a:t>SLAVES</a:t>
                </a:r>
                <a:endParaRPr lang="en-IN" b="1" dirty="0">
                  <a:solidFill>
                    <a:srgbClr val="FF0000"/>
                  </a:solidFill>
                </a:endParaRPr>
              </a:p>
            </p:txBody>
          </p:sp>
        </p:grpSp>
        <p:sp>
          <p:nvSpPr>
            <p:cNvPr id="7" name="Right Brace 6"/>
            <p:cNvSpPr/>
            <p:nvPr/>
          </p:nvSpPr>
          <p:spPr>
            <a:xfrm>
              <a:off x="7989455" y="2080430"/>
              <a:ext cx="440170" cy="3084946"/>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8" name="TextBox 7"/>
            <p:cNvSpPr txBox="1"/>
            <p:nvPr/>
          </p:nvSpPr>
          <p:spPr>
            <a:xfrm rot="5400000">
              <a:off x="7712647" y="3588182"/>
              <a:ext cx="1803288" cy="400110"/>
            </a:xfrm>
            <a:prstGeom prst="rect">
              <a:avLst/>
            </a:prstGeom>
            <a:noFill/>
          </p:spPr>
          <p:txBody>
            <a:bodyPr wrap="square" rtlCol="0">
              <a:spAutoFit/>
            </a:bodyPr>
            <a:lstStyle/>
            <a:p>
              <a:r>
                <a:rPr lang="en-US" sz="2000" b="1" dirty="0" smtClean="0">
                  <a:solidFill>
                    <a:srgbClr val="FF0000"/>
                  </a:solidFill>
                </a:rPr>
                <a:t>64 Interrupts</a:t>
              </a:r>
              <a:endParaRPr lang="en-IN" sz="2000" b="1" dirty="0">
                <a:solidFill>
                  <a:srgbClr val="FF0000"/>
                </a:solidFill>
              </a:endParaRPr>
            </a:p>
          </p:txBody>
        </p:sp>
      </p:grpSp>
    </p:spTree>
    <p:extLst>
      <p:ext uri="{BB962C8B-B14F-4D97-AF65-F5344CB8AC3E}">
        <p14:creationId xmlns:p14="http://schemas.microsoft.com/office/powerpoint/2010/main" val="406728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747F30-AF45-4A9D-A1A5-26AA04F837A3}"/>
              </a:ext>
            </a:extLst>
          </p:cNvPr>
          <p:cNvSpPr>
            <a:spLocks noGrp="1"/>
          </p:cNvSpPr>
          <p:nvPr>
            <p:ph type="title"/>
          </p:nvPr>
        </p:nvSpPr>
        <p:spPr>
          <a:xfrm>
            <a:off x="768096" y="666815"/>
            <a:ext cx="7290054" cy="580975"/>
          </a:xfrm>
        </p:spPr>
        <p:txBody>
          <a:bodyPr>
            <a:normAutofit fontScale="90000"/>
          </a:bodyPr>
          <a:lstStyle/>
          <a:p>
            <a:r>
              <a:rPr lang="en-US" b="1" dirty="0">
                <a:solidFill>
                  <a:srgbClr val="C00000"/>
                </a:solidFill>
              </a:rPr>
              <a:t>Architecture of </a:t>
            </a:r>
            <a:r>
              <a:rPr lang="en-US" b="1" dirty="0" smtClean="0">
                <a:solidFill>
                  <a:srgbClr val="C00000"/>
                </a:solidFill>
              </a:rPr>
              <a:t>8259A</a:t>
            </a:r>
            <a:endParaRPr lang="en-US" b="1" dirty="0">
              <a:solidFill>
                <a:srgbClr val="C00000"/>
              </a:solidFill>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77" t="10375" r="1"/>
          <a:stretch/>
        </p:blipFill>
        <p:spPr bwMode="auto">
          <a:xfrm>
            <a:off x="591128" y="1791853"/>
            <a:ext cx="7721600" cy="477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76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FCA03D-B3E3-4AAF-B5D0-2C2889E19DE5}"/>
              </a:ext>
            </a:extLst>
          </p:cNvPr>
          <p:cNvSpPr>
            <a:spLocks noGrp="1"/>
          </p:cNvSpPr>
          <p:nvPr>
            <p:ph type="title"/>
          </p:nvPr>
        </p:nvSpPr>
        <p:spPr>
          <a:xfrm>
            <a:off x="666496" y="908488"/>
            <a:ext cx="7290054" cy="713497"/>
          </a:xfrm>
        </p:spPr>
        <p:txBody>
          <a:bodyPr>
            <a:normAutofit fontScale="90000"/>
          </a:bodyPr>
          <a:lstStyle/>
          <a:p>
            <a:r>
              <a:rPr lang="en-US" b="1" dirty="0">
                <a:solidFill>
                  <a:srgbClr val="C00000"/>
                </a:solidFill>
              </a:rPr>
              <a:t>Functional descriptions</a:t>
            </a:r>
          </a:p>
        </p:txBody>
      </p:sp>
      <p:sp>
        <p:nvSpPr>
          <p:cNvPr id="3" name="Content Placeholder 2">
            <a:extLst>
              <a:ext uri="{FF2B5EF4-FFF2-40B4-BE49-F238E27FC236}">
                <a16:creationId xmlns:a16="http://schemas.microsoft.com/office/drawing/2014/main" xmlns="" id="{7883626F-280B-4B82-B3BD-7A64F3B578EB}"/>
              </a:ext>
            </a:extLst>
          </p:cNvPr>
          <p:cNvSpPr>
            <a:spLocks noGrp="1"/>
          </p:cNvSpPr>
          <p:nvPr>
            <p:ph idx="1"/>
          </p:nvPr>
        </p:nvSpPr>
        <p:spPr>
          <a:xfrm>
            <a:off x="378692" y="1848279"/>
            <a:ext cx="8543636" cy="3407212"/>
          </a:xfrm>
        </p:spPr>
        <p:txBody>
          <a:bodyPr>
            <a:normAutofit/>
          </a:bodyPr>
          <a:lstStyle/>
          <a:p>
            <a:pPr marL="0" indent="0" algn="just">
              <a:buNone/>
            </a:pPr>
            <a:r>
              <a:rPr lang="en-US" sz="3200" b="1" dirty="0" smtClean="0">
                <a:solidFill>
                  <a:srgbClr val="FF0000"/>
                </a:solidFill>
              </a:rPr>
              <a:t>IN Service </a:t>
            </a:r>
            <a:r>
              <a:rPr lang="en-US" sz="3200" b="1" dirty="0">
                <a:solidFill>
                  <a:srgbClr val="FF0000"/>
                </a:solidFill>
              </a:rPr>
              <a:t>Register (</a:t>
            </a:r>
            <a:r>
              <a:rPr lang="en-US" sz="3200" b="1" dirty="0" smtClean="0">
                <a:solidFill>
                  <a:srgbClr val="FF0000"/>
                </a:solidFill>
              </a:rPr>
              <a:t>ISR)</a:t>
            </a:r>
          </a:p>
          <a:p>
            <a:pPr algn="just">
              <a:buFont typeface="Arial" pitchFamily="34" charset="0"/>
              <a:buChar char="•"/>
            </a:pPr>
            <a:r>
              <a:rPr lang="en-US" sz="2400" dirty="0"/>
              <a:t>  </a:t>
            </a:r>
            <a:r>
              <a:rPr lang="en-US" sz="2400" dirty="0">
                <a:latin typeface="Cambria" pitchFamily="18" charset="0"/>
                <a:ea typeface="Cambria" pitchFamily="18" charset="0"/>
              </a:rPr>
              <a:t>The </a:t>
            </a:r>
            <a:r>
              <a:rPr lang="en-US" sz="2400" dirty="0" smtClean="0">
                <a:latin typeface="Cambria" pitchFamily="18" charset="0"/>
                <a:ea typeface="Cambria" pitchFamily="18" charset="0"/>
              </a:rPr>
              <a:t>IN </a:t>
            </a:r>
            <a:r>
              <a:rPr lang="en-US" sz="2400" dirty="0">
                <a:latin typeface="Cambria" pitchFamily="18" charset="0"/>
                <a:ea typeface="Cambria" pitchFamily="18" charset="0"/>
              </a:rPr>
              <a:t>service registers keeps tracks of which interrupt </a:t>
            </a:r>
            <a:r>
              <a:rPr lang="en-US" sz="2400" dirty="0" smtClean="0">
                <a:latin typeface="Cambria" pitchFamily="18" charset="0"/>
                <a:ea typeface="Cambria" pitchFamily="18" charset="0"/>
              </a:rPr>
              <a:t>inputs </a:t>
            </a:r>
            <a:r>
              <a:rPr lang="en-US" sz="2400" dirty="0">
                <a:latin typeface="Cambria" pitchFamily="18" charset="0"/>
                <a:ea typeface="Cambria" pitchFamily="18" charset="0"/>
              </a:rPr>
              <a:t>are currently being serviced</a:t>
            </a:r>
            <a:r>
              <a:rPr lang="en-US" sz="2400" dirty="0" smtClean="0">
                <a:latin typeface="Cambria" pitchFamily="18" charset="0"/>
                <a:ea typeface="Cambria" pitchFamily="18" charset="0"/>
              </a:rPr>
              <a:t>.</a:t>
            </a:r>
          </a:p>
          <a:p>
            <a:pPr marL="0" indent="0" algn="just">
              <a:buNone/>
            </a:pPr>
            <a:endParaRPr lang="en-US" sz="2400" dirty="0">
              <a:latin typeface="Cambria" pitchFamily="18" charset="0"/>
              <a:ea typeface="Cambria" pitchFamily="18" charset="0"/>
            </a:endParaRPr>
          </a:p>
          <a:p>
            <a:pPr algn="just">
              <a:buFont typeface="Arial" pitchFamily="34" charset="0"/>
              <a:buChar char="•"/>
            </a:pPr>
            <a:r>
              <a:rPr lang="en-US" sz="2400" dirty="0" smtClean="0">
                <a:latin typeface="Cambria" pitchFamily="18" charset="0"/>
                <a:ea typeface="Cambria" pitchFamily="18" charset="0"/>
              </a:rPr>
              <a:t>For </a:t>
            </a:r>
            <a:r>
              <a:rPr lang="en-US" sz="2400" dirty="0">
                <a:latin typeface="Cambria" pitchFamily="18" charset="0"/>
                <a:ea typeface="Cambria" pitchFamily="18" charset="0"/>
              </a:rPr>
              <a:t>each input that is currently being serviced the </a:t>
            </a:r>
            <a:r>
              <a:rPr lang="en-US" sz="2400" dirty="0" smtClean="0">
                <a:latin typeface="Cambria" pitchFamily="18" charset="0"/>
                <a:ea typeface="Cambria" pitchFamily="18" charset="0"/>
              </a:rPr>
              <a:t>corresponding </a:t>
            </a:r>
            <a:r>
              <a:rPr lang="en-US" sz="2400" dirty="0">
                <a:latin typeface="Cambria" pitchFamily="18" charset="0"/>
                <a:ea typeface="Cambria" pitchFamily="18" charset="0"/>
              </a:rPr>
              <a:t>bit will be set in the in service register</a:t>
            </a:r>
            <a:r>
              <a:rPr lang="en-US" sz="2400" dirty="0" smtClean="0">
                <a:latin typeface="Cambria" pitchFamily="18" charset="0"/>
                <a:ea typeface="Cambria" pitchFamily="18" charset="0"/>
              </a:rPr>
              <a:t>.</a:t>
            </a:r>
          </a:p>
        </p:txBody>
      </p:sp>
    </p:spTree>
    <p:extLst>
      <p:ext uri="{BB962C8B-B14F-4D97-AF65-F5344CB8AC3E}">
        <p14:creationId xmlns:p14="http://schemas.microsoft.com/office/powerpoint/2010/main" val="2482643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FCA03D-B3E3-4AAF-B5D0-2C2889E19DE5}"/>
              </a:ext>
            </a:extLst>
          </p:cNvPr>
          <p:cNvSpPr>
            <a:spLocks noGrp="1"/>
          </p:cNvSpPr>
          <p:nvPr>
            <p:ph type="title"/>
          </p:nvPr>
        </p:nvSpPr>
        <p:spPr>
          <a:xfrm>
            <a:off x="768096" y="825361"/>
            <a:ext cx="7290054" cy="713497"/>
          </a:xfrm>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Interrupt </a:t>
            </a:r>
            <a:r>
              <a:rPr lang="en-US" b="1" dirty="0">
                <a:solidFill>
                  <a:srgbClr val="FF0000"/>
                </a:solidFill>
              </a:rPr>
              <a:t>Request Register (IRR)</a:t>
            </a:r>
            <a:br>
              <a:rPr lang="en-US" b="1" dirty="0">
                <a:solidFill>
                  <a:srgbClr val="FF0000"/>
                </a:solidFill>
              </a:rPr>
            </a:br>
            <a:endParaRPr lang="en-US" b="1" dirty="0"/>
          </a:p>
        </p:txBody>
      </p:sp>
      <p:sp>
        <p:nvSpPr>
          <p:cNvPr id="3" name="Content Placeholder 2">
            <a:extLst>
              <a:ext uri="{FF2B5EF4-FFF2-40B4-BE49-F238E27FC236}">
                <a16:creationId xmlns:a16="http://schemas.microsoft.com/office/drawing/2014/main" xmlns="" id="{7883626F-280B-4B82-B3BD-7A64F3B578EB}"/>
              </a:ext>
            </a:extLst>
          </p:cNvPr>
          <p:cNvSpPr>
            <a:spLocks noGrp="1"/>
          </p:cNvSpPr>
          <p:nvPr>
            <p:ph idx="1"/>
          </p:nvPr>
        </p:nvSpPr>
        <p:spPr>
          <a:xfrm>
            <a:off x="369455" y="1940642"/>
            <a:ext cx="8543636" cy="4173832"/>
          </a:xfrm>
        </p:spPr>
        <p:txBody>
          <a:bodyPr>
            <a:normAutofit/>
          </a:bodyPr>
          <a:lstStyle/>
          <a:p>
            <a:pPr algn="just">
              <a:buFont typeface="Arial" pitchFamily="34" charset="0"/>
              <a:buChar char="•"/>
            </a:pPr>
            <a:r>
              <a:rPr lang="en-US" sz="2400" dirty="0" smtClean="0"/>
              <a:t>IRR </a:t>
            </a:r>
            <a:r>
              <a:rPr lang="en-US" sz="2400" dirty="0"/>
              <a:t>stores all the interrupt inputs that are requesting </a:t>
            </a:r>
            <a:r>
              <a:rPr lang="en-US" sz="2400" dirty="0" smtClean="0"/>
              <a:t>service</a:t>
            </a:r>
            <a:r>
              <a:rPr lang="en-US" sz="2400" dirty="0"/>
              <a:t>. </a:t>
            </a:r>
            <a:endParaRPr lang="en-US" sz="2400" dirty="0" smtClean="0"/>
          </a:p>
          <a:p>
            <a:pPr marL="0" indent="0" algn="just">
              <a:buNone/>
            </a:pPr>
            <a:endParaRPr lang="en-US" sz="2400" dirty="0"/>
          </a:p>
          <a:p>
            <a:pPr algn="just">
              <a:buFont typeface="Arial" pitchFamily="34" charset="0"/>
              <a:buChar char="•"/>
            </a:pPr>
            <a:r>
              <a:rPr lang="en-US" sz="2400" dirty="0" smtClean="0"/>
              <a:t> </a:t>
            </a:r>
            <a:r>
              <a:rPr lang="en-US" sz="2400" dirty="0"/>
              <a:t>Basically, it keeps track of which interrupt inputs are </a:t>
            </a:r>
            <a:r>
              <a:rPr lang="en-US" sz="2400" dirty="0" smtClean="0"/>
              <a:t>asking </a:t>
            </a:r>
            <a:r>
              <a:rPr lang="en-US" sz="2400" dirty="0"/>
              <a:t>for service</a:t>
            </a:r>
            <a:r>
              <a:rPr lang="en-US" sz="2400" dirty="0" smtClean="0"/>
              <a:t>.</a:t>
            </a:r>
          </a:p>
          <a:p>
            <a:pPr marL="0" indent="0" algn="just">
              <a:buNone/>
            </a:pPr>
            <a:endParaRPr lang="en-US" sz="2400" dirty="0"/>
          </a:p>
          <a:p>
            <a:pPr algn="just">
              <a:buFont typeface="Arial" pitchFamily="34" charset="0"/>
              <a:buChar char="•"/>
            </a:pPr>
            <a:r>
              <a:rPr lang="en-US" sz="2400" dirty="0" smtClean="0"/>
              <a:t>If </a:t>
            </a:r>
            <a:r>
              <a:rPr lang="en-US" sz="2400" dirty="0"/>
              <a:t>an interrupt input is unmasked, and has an interrupt </a:t>
            </a:r>
            <a:r>
              <a:rPr lang="en-US" sz="2400" dirty="0" smtClean="0"/>
              <a:t>signal </a:t>
            </a:r>
            <a:r>
              <a:rPr lang="en-US" sz="2400" dirty="0"/>
              <a:t>on it, then the corresponding bit in the IRR will </a:t>
            </a:r>
            <a:r>
              <a:rPr lang="en-US" sz="2400" dirty="0" smtClean="0"/>
              <a:t>be </a:t>
            </a:r>
            <a:r>
              <a:rPr lang="en-US" sz="2400" dirty="0"/>
              <a:t>set. </a:t>
            </a:r>
            <a:endParaRPr lang="en-US" sz="2400" dirty="0" smtClean="0"/>
          </a:p>
        </p:txBody>
      </p:sp>
    </p:spTree>
    <p:extLst>
      <p:ext uri="{BB962C8B-B14F-4D97-AF65-F5344CB8AC3E}">
        <p14:creationId xmlns:p14="http://schemas.microsoft.com/office/powerpoint/2010/main" val="712414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966</TotalTime>
  <Words>2200</Words>
  <Application>Microsoft Office PowerPoint</Application>
  <PresentationFormat>On-screen Show (4:3)</PresentationFormat>
  <Paragraphs>210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MODULE 4 – INTRODUCTION TO PERIPHERAL INTERFACING - I</vt:lpstr>
      <vt:lpstr>Programmable interrupt controller - 8259</vt:lpstr>
      <vt:lpstr>Why 8259?</vt:lpstr>
      <vt:lpstr>FEATURES OF 8259</vt:lpstr>
      <vt:lpstr>Connection of 8259A with 8086 microprocessor (Single Mode)</vt:lpstr>
      <vt:lpstr> Connection of 8259A with 8086 microprocessor (Cascade Mode) </vt:lpstr>
      <vt:lpstr>Architecture of 8259A</vt:lpstr>
      <vt:lpstr>Functional descriptions</vt:lpstr>
      <vt:lpstr> Interrupt Request Register (IRR) </vt:lpstr>
      <vt:lpstr>INTERRUPT MASK REGISTER(IMR)</vt:lpstr>
      <vt:lpstr>PRIORITY RESOLVER</vt:lpstr>
      <vt:lpstr>DATA BUS BUFFER</vt:lpstr>
      <vt:lpstr>INTERRUPT CONTROL LOGIC</vt:lpstr>
      <vt:lpstr>READ/WRITE CONTROL LOGIC</vt:lpstr>
      <vt:lpstr>CASCADE BUFFER/COMPARATOR</vt:lpstr>
      <vt:lpstr>Pin diagram</vt:lpstr>
      <vt:lpstr>8259A INTERRUPT OPERATION</vt:lpstr>
      <vt:lpstr>CONTD</vt:lpstr>
      <vt:lpstr>CONTD</vt:lpstr>
      <vt:lpstr>PowerPoint Presentation</vt:lpstr>
      <vt:lpstr>PowerPoint Presentation</vt:lpstr>
      <vt:lpstr>Programming the 8259A  </vt:lpstr>
      <vt:lpstr>INITIALIZATION FLOWCHART</vt:lpstr>
      <vt:lpstr>ICW1:</vt:lpstr>
      <vt:lpstr>ICW2</vt:lpstr>
      <vt:lpstr> ICW3</vt:lpstr>
      <vt:lpstr>ICW4</vt:lpstr>
      <vt:lpstr>ICW4-CONTD</vt:lpstr>
      <vt:lpstr>OPERATION COMMAND WORDS(OCWs)</vt:lpstr>
      <vt:lpstr>OCW2</vt:lpstr>
      <vt:lpstr>OCW2-CONTD</vt:lpstr>
      <vt:lpstr>OCW2-CONTD</vt:lpstr>
      <vt:lpstr>OCW2-CONTD</vt:lpstr>
      <vt:lpstr>OCW3</vt:lpstr>
      <vt:lpstr>OCW3-CONTD</vt:lpstr>
      <vt:lpstr>OCW3-CONTD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Florence Gnana Poovathy J</dc:creator>
  <cp:lastModifiedBy>Admin</cp:lastModifiedBy>
  <cp:revision>120</cp:revision>
  <dcterms:created xsi:type="dcterms:W3CDTF">2020-08-23T16:43:10Z</dcterms:created>
  <dcterms:modified xsi:type="dcterms:W3CDTF">2021-04-16T10:24:10Z</dcterms:modified>
</cp:coreProperties>
</file>