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64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2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Rectangle 105"/>
          <p:cNvSpPr/>
          <p:nvPr/>
        </p:nvSpPr>
        <p:spPr>
          <a:xfrm rot="2700000">
            <a:off x="7446946" y="993285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09" name="Group 40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410" name="Straight Connector 40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9" name="Freeform 4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4" name="Oval 463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5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" name="Oval 465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7" name="Oval 466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8" name="Oval 467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9" name="Oval 468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0" name="Oval 469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" name="Oval 470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2" name="Oval 471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" name="Oval 472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4" name="Oval 473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5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6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7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8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9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0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2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3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4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6" name="Oval 485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7" name="Oval 486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8" name="Oval 487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9" name="Oval 488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0" name="Oval 489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1" name="Oval 490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2" name="Oval 491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3" name="Oval 492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4" name="Oval 493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5" name="Oval 494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6" name="Oval 495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6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7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8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9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4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5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8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9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0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3" name="Oval 522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4" name="Oval 523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5" name="Oval 524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6" name="Oval 525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7" name="Oval 526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" name="Oval 527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9" name="Oval 528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0" name="Oval 529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1" name="Oval 530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" name="Oval 531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Oval 543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Oval 544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Oval 545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Oval 546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Oval 547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Oval 548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Oval 549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Oval 550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Oval 551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Oval 552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Oval 553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Oval 566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Oval 567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Oval 568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Oval 569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Oval 570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Oval 571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Oval 572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Oval 573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Oval 574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Oval 575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Oval 587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Oval 588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Oval 589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Oval 590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592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Oval 610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Oval 611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Oval 612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Oval 613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Oval 614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Oval 615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Oval 616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Oval 617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Oval 618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Oval 619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63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Oval 63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Oval 63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Oval 63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Oval 63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Oval 64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Oval 64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Oval 65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Oval 65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Oval 65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Oval 65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Oval 65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Oval 65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Oval 66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Oval 66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Oval 66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Oval 66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Oval 683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Oval 684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Oval 685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1" name="Oval 7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2" name="Oval 7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3" name="Oval 7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4" name="Oval 7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5" name="Oval 7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6" name="Oval 7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7" name="Oval 7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8" name="Oval 7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9" name="Oval 7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0" name="Oval 7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1" name="Oval 7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2" name="Oval 7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3" name="Oval 7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4" name="Oval 7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5" name="Oval 7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6" name="Oval 7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7" name="Oval 7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8" name="Oval 7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9" name="Oval 7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0" name="Oval 7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1" name="Oval 7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2" name="Oval 7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3" name="Oval 7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4" name="Oval 7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5" name="Oval 7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6" name="Oval 7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7" name="Oval 7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8" name="Oval 7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9" name="Oval 7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0" name="Oval 7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1" name="Oval 7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2" name="Oval 7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3" name="Oval 7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4" name="Oval 7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5" name="Oval 7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6" name="Oval 7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7" name="Oval 7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8" name="Oval 7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9" name="Oval 7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0" name="Oval 7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1" name="Oval 7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2" name="Oval 7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3" name="Oval 7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4" name="Oval 7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5" name="Oval 7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6" name="Oval 7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7" name="Oval 7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8" name="Oval 7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9" name="Oval 7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0" name="Oval 7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1" name="Oval 7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2" name="Oval 7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3" name="Oval 7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4" name="Oval 7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C398DBB-8ADF-44B7-ABC4-646C57C0B6D1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022" y="6470704"/>
            <a:ext cx="5407271" cy="26671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Dr. j. </a:t>
            </a:r>
            <a:r>
              <a:rPr lang="en-US" dirty="0" err="1"/>
              <a:t>florence</a:t>
            </a:r>
            <a:r>
              <a:rPr lang="en-US" dirty="0"/>
              <a:t> </a:t>
            </a:r>
            <a:r>
              <a:rPr lang="en-US" dirty="0" err="1"/>
              <a:t>gnana</a:t>
            </a:r>
            <a:r>
              <a:rPr lang="en-US" dirty="0"/>
              <a:t> Poovathy, asst. prof. </a:t>
            </a:r>
            <a:r>
              <a:rPr lang="en-US" cap="none" dirty="0"/>
              <a:t>(</a:t>
            </a:r>
            <a:r>
              <a:rPr lang="en-US" dirty="0"/>
              <a:t>Sr. gr </a:t>
            </a:r>
            <a:r>
              <a:rPr lang="en-US" dirty="0" err="1"/>
              <a:t>i</a:t>
            </a:r>
            <a:r>
              <a:rPr lang="en-US" dirty="0"/>
              <a:t>), sense, vit Chennai.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03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0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0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9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Freeform 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Oval 189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Oval 191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Oval 192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Oval 193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Oval 194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" name="Oval 195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" name="Oval 196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Oval 197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" name="Oval 198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Oval 199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Oval 200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" name="Oval 201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" name="Oval 202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" name="Oval 203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" name="Oval 204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" name="Oval 205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Oval 206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" name="Oval 207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" name="Oval 208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" name="Oval 209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" name="Oval 210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Oval 214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Oval 215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Oval 216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Oval 217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9" name="Oval 218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" name="Oval 219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1" name="Oval 220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Oval 221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" name="Oval 222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Oval 223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Oval 224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Oval 225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7" name="Oval 226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" name="Oval 227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" name="Oval 228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" name="Oval 229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Oval 230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Oval 231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Oval 232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Oval 233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Oval 234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Oval 235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7" name="Oval 236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" name="Oval 237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Oval 238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" name="Oval 239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" name="Oval 240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" name="Oval 241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" name="Oval 242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4" name="Oval 243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" name="Oval 244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" name="Oval 245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7" name="Oval 246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8" name="Oval 247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9" name="Oval 248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0" name="Oval 249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" name="Oval 250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Oval 251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" name="Oval 252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4" name="Oval 253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5" name="Oval 254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" name="Oval 255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7" name="Oval 256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Oval 257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" name="Oval 258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Oval 259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Oval 260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Oval 261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" name="Oval 262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" name="Oval 263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5" name="Oval 264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" name="Oval 265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7" name="Oval 266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8" name="Oval 267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9" name="Oval 268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0" name="Oval 269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1" name="Oval 270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2" name="Oval 271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3" name="Oval 272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Oval 273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" name="Oval 274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" name="Oval 275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7" name="Oval 276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8" name="Oval 277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" name="Oval 278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0" name="Oval 279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1" name="Oval 280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" name="Oval 281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3" name="Oval 282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4" name="Oval 283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5" name="Oval 284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6" name="Oval 285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7" name="Oval 286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8" name="Oval 287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9" name="Oval 288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0" name="Oval 289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1" name="Oval 290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" name="Oval 291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3" name="Oval 292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4" name="Oval 293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5" name="Oval 294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" name="Oval 295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Oval 296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" name="Oval 297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0" name="Oval 2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1" name="Oval 3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2" name="Oval 3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3" name="Oval 3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4" name="Oval 3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5" name="Oval 3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6" name="Oval 3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7" name="Oval 3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8" name="Oval 3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9" name="Oval 3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0" name="Oval 3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1" name="Oval 3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2" name="Oval 3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3" name="Oval 3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4" name="Oval 3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5" name="Oval 3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6" name="Oval 3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7" name="Oval 3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8" name="Oval 3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9" name="Oval 3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0" name="Oval 3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1" name="Oval 3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2" name="Oval 3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3" name="Oval 3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4" name="Oval 3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5" name="Oval 3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6" name="Oval 3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7" name="Oval 3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8" name="Oval 3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9" name="Oval 3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0" name="Oval 3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1" name="Oval 3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2" name="Oval 3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3" name="Oval 3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4" name="Oval 3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5" name="Oval 3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6" name="Oval 3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7" name="Oval 3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8" name="Oval 3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9" name="Oval 3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0" name="Oval 3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1" name="Oval 3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2" name="Oval 3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3" name="Oval 3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4" name="Oval 3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5" name="Oval 3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6" name="Oval 3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7" name="Oval 3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8" name="Oval 3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9" name="Oval 3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0" name="Oval 3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1" name="Oval 3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2" name="Oval 3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3" name="Oval 3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4" name="Oval 3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11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7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9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2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27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398DBB-8ADF-44B7-ABC4-646C57C0B6D1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40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E0F11F-ED26-409D-BF03-62DA29CFA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5 – INTRODUCTION TO PERIPHERAL INTERFACING - </a:t>
            </a:r>
            <a:r>
              <a:rPr lang="en-US" dirty="0" err="1"/>
              <a:t>iI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906D6F-C140-4C20-A2C8-2DC7E0232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0083" y="4960137"/>
            <a:ext cx="2796209" cy="1463040"/>
          </a:xfrm>
        </p:spPr>
        <p:txBody>
          <a:bodyPr>
            <a:normAutofit/>
          </a:bodyPr>
          <a:lstStyle/>
          <a:p>
            <a:r>
              <a:rPr lang="en-US" dirty="0"/>
              <a:t>Dr. </a:t>
            </a:r>
            <a:r>
              <a:rPr lang="en-US" dirty="0" smtClean="0"/>
              <a:t>P. Nirmala</a:t>
            </a:r>
            <a:endParaRPr lang="en-US" dirty="0"/>
          </a:p>
          <a:p>
            <a:r>
              <a:rPr lang="en-US" dirty="0"/>
              <a:t>Assistant Professor, Sr. Gr. I,</a:t>
            </a:r>
          </a:p>
          <a:p>
            <a:r>
              <a:rPr lang="en-US" dirty="0"/>
              <a:t>SENSE,</a:t>
            </a:r>
          </a:p>
          <a:p>
            <a:r>
              <a:rPr lang="en-US" dirty="0"/>
              <a:t>VIT Chennai Campus.</a:t>
            </a:r>
          </a:p>
        </p:txBody>
      </p:sp>
    </p:spTree>
    <p:extLst>
      <p:ext uri="{BB962C8B-B14F-4D97-AF65-F5344CB8AC3E}">
        <p14:creationId xmlns:p14="http://schemas.microsoft.com/office/powerpoint/2010/main" val="187191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86B8A4-DF97-4481-8F23-712AAFE5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for interfacing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40FEC0A-61C9-4B15-BC02-035CAF74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777862"/>
            <a:ext cx="82962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10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6FF5CC7-B014-4C99-AD33-58F1BBB7D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8691"/>
            <a:ext cx="9149109" cy="52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0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60EA04-404A-4BC1-A5D5-55D2EFA9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21A656A-B47D-4121-A8C0-3EB91AAFE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2538412"/>
            <a:ext cx="81438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33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8E9E08-F04A-44FA-A0A5-D85A4BCC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 8086 with 0808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14EE1D6-C59C-4F7B-8F30-7E950A4BC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3" y="2346102"/>
            <a:ext cx="8909214" cy="38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1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9B0EC-9C78-4F7D-ACBC-58EAFC42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218396"/>
            <a:ext cx="7290054" cy="660488"/>
          </a:xfrm>
        </p:spPr>
        <p:txBody>
          <a:bodyPr/>
          <a:lstStyle/>
          <a:p>
            <a:r>
              <a:rPr lang="en-US" dirty="0"/>
              <a:t>interfacing </a:t>
            </a:r>
            <a:r>
              <a:rPr lang="en-US" dirty="0" err="1"/>
              <a:t>Adc</a:t>
            </a:r>
            <a:r>
              <a:rPr lang="en-US" dirty="0"/>
              <a:t> with 8086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670C90-75B0-4389-817B-5D5AF88B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878884"/>
            <a:ext cx="7290054" cy="57607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In most cases, </a:t>
            </a:r>
            <a:r>
              <a:rPr lang="en-US" sz="2800" dirty="0">
                <a:solidFill>
                  <a:srgbClr val="FF0000"/>
                </a:solidFill>
              </a:rPr>
              <a:t>PPI 8255 </a:t>
            </a:r>
            <a:r>
              <a:rPr lang="en-US" sz="2800" dirty="0"/>
              <a:t>is used to interface the ADC to the microprocessor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 ADC is considered as </a:t>
            </a:r>
            <a:r>
              <a:rPr lang="en-US" sz="2800" dirty="0" smtClean="0">
                <a:solidFill>
                  <a:srgbClr val="FF0000"/>
                </a:solidFill>
              </a:rPr>
              <a:t>input device </a:t>
            </a:r>
            <a:r>
              <a:rPr lang="en-US" sz="2800" dirty="0" smtClean="0"/>
              <a:t>to the microprocessor that sends an initializing signal to the ADC to start the analog signal conversion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 </a:t>
            </a:r>
            <a:r>
              <a:rPr lang="en-US" sz="2800" dirty="0"/>
              <a:t>There is a pulse which is called the </a:t>
            </a:r>
            <a:r>
              <a:rPr lang="en-US" sz="2800" dirty="0">
                <a:solidFill>
                  <a:srgbClr val="FF0000"/>
                </a:solidFill>
              </a:rPr>
              <a:t>start of conversion (SOC)</a:t>
            </a:r>
            <a:r>
              <a:rPr lang="en-US" sz="2800" dirty="0"/>
              <a:t> signal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A2D conversion is a </a:t>
            </a:r>
            <a:r>
              <a:rPr lang="en-US" sz="2800" dirty="0">
                <a:solidFill>
                  <a:srgbClr val="FF0000"/>
                </a:solidFill>
              </a:rPr>
              <a:t>slow process </a:t>
            </a:r>
            <a:r>
              <a:rPr lang="en-US" sz="2800" dirty="0"/>
              <a:t>and the microprocessor </a:t>
            </a:r>
            <a:r>
              <a:rPr lang="en-US" sz="2800" dirty="0" smtClean="0"/>
              <a:t>has to wait until the conversion is over.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 Once the conversion is over, the </a:t>
            </a:r>
            <a:r>
              <a:rPr lang="en-US" sz="2800" dirty="0" smtClean="0">
                <a:solidFill>
                  <a:srgbClr val="FF0000"/>
                </a:solidFill>
              </a:rPr>
              <a:t>end of signal (EOS)</a:t>
            </a:r>
            <a:r>
              <a:rPr lang="en-US" sz="2800" dirty="0" smtClean="0"/>
              <a:t> is sent to inform the microprocessor about the same and the result is ready at the output buffer of ADC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945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1380C5-423C-4BD9-B869-94F1BD9A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E5CE1F-499C-447E-B352-497F63735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Issuing SOC, reading EOC</a:t>
            </a:r>
            <a:r>
              <a:rPr lang="en-US" sz="2800" dirty="0"/>
              <a:t>, getting the results are all done by PPI 8255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 time taken by the ADC for the conversion of the analog signal to digital signal is called </a:t>
            </a:r>
            <a:r>
              <a:rPr lang="en-US" sz="2800" dirty="0">
                <a:solidFill>
                  <a:srgbClr val="FF0000"/>
                </a:solidFill>
              </a:rPr>
              <a:t>conversion delay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It can range from a few </a:t>
            </a:r>
            <a:r>
              <a:rPr lang="en-US" sz="2800" dirty="0">
                <a:solidFill>
                  <a:srgbClr val="FF0000"/>
                </a:solidFill>
              </a:rPr>
              <a:t>microseconds to a few hundred milli seconds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Selection of appropriate ADC – speed, resolution and cost factor.</a:t>
            </a:r>
          </a:p>
        </p:txBody>
      </p:sp>
    </p:spTree>
    <p:extLst>
      <p:ext uri="{BB962C8B-B14F-4D97-AF65-F5344CB8AC3E}">
        <p14:creationId xmlns:p14="http://schemas.microsoft.com/office/powerpoint/2010/main" val="97425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B784B9-8274-4C77-A2CF-ABB46FA5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227407"/>
            <a:ext cx="7290054" cy="1499616"/>
          </a:xfrm>
        </p:spPr>
        <p:txBody>
          <a:bodyPr/>
          <a:lstStyle/>
          <a:p>
            <a:r>
              <a:rPr lang="en-US" dirty="0"/>
              <a:t>General algorithm for interfacing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F98F0C-A235-4B7C-99B1-0E4D9A0F4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563757"/>
            <a:ext cx="7290054" cy="474560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Ensure the stability of the analog input given to the ADC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Issue SOC of ADC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Read EOC to mark the end of conversion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Read the digital output from the output buffer of ADC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 analog input must be a constant value from the start to end of conversion process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This is done using a sampling and hold circuit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 8086 gives the hold signal to the sample and hold circuit</a:t>
            </a:r>
          </a:p>
        </p:txBody>
      </p:sp>
    </p:spTree>
    <p:extLst>
      <p:ext uri="{BB962C8B-B14F-4D97-AF65-F5344CB8AC3E}">
        <p14:creationId xmlns:p14="http://schemas.microsoft.com/office/powerpoint/2010/main" val="243339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E082F-6F40-45EC-AED9-75D70FF4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0808/0809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E7CEE8-9440-4D07-8A7E-1706A1370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Successive optimization converters – one of the fastest techniques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Conversion delay is </a:t>
            </a:r>
            <a:r>
              <a:rPr lang="en-US" sz="2800" dirty="0">
                <a:solidFill>
                  <a:srgbClr val="FF0000"/>
                </a:solidFill>
              </a:rPr>
              <a:t>100 microsecs for 640kHz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Do not need an external zero or full scale adjustments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8 input analog signals can be provided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Out of these 8 inputs, only 1 input can be selected for conversion by using address lines ADD A, ADD B and ADD C</a:t>
            </a:r>
          </a:p>
        </p:txBody>
      </p:sp>
    </p:spTree>
    <p:extLst>
      <p:ext uri="{BB962C8B-B14F-4D97-AF65-F5344CB8AC3E}">
        <p14:creationId xmlns:p14="http://schemas.microsoft.com/office/powerpoint/2010/main" val="228943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F38731-C1E9-472C-8BCF-B05E4973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lines for conversion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A73605-12DE-400F-A3B8-B35762F21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380191"/>
              </p:ext>
            </p:extLst>
          </p:nvPr>
        </p:nvGraphicFramePr>
        <p:xfrm>
          <a:off x="1146048" y="1856014"/>
          <a:ext cx="6851904" cy="4572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2976">
                  <a:extLst>
                    <a:ext uri="{9D8B030D-6E8A-4147-A177-3AD203B41FA5}">
                      <a16:colId xmlns:a16="http://schemas.microsoft.com/office/drawing/2014/main" xmlns="" val="2848008033"/>
                    </a:ext>
                  </a:extLst>
                </a:gridCol>
                <a:gridCol w="1712976">
                  <a:extLst>
                    <a:ext uri="{9D8B030D-6E8A-4147-A177-3AD203B41FA5}">
                      <a16:colId xmlns:a16="http://schemas.microsoft.com/office/drawing/2014/main" xmlns="" val="691138422"/>
                    </a:ext>
                  </a:extLst>
                </a:gridCol>
                <a:gridCol w="1712976">
                  <a:extLst>
                    <a:ext uri="{9D8B030D-6E8A-4147-A177-3AD203B41FA5}">
                      <a16:colId xmlns:a16="http://schemas.microsoft.com/office/drawing/2014/main" xmlns="" val="1651237170"/>
                    </a:ext>
                  </a:extLst>
                </a:gridCol>
                <a:gridCol w="1712976">
                  <a:extLst>
                    <a:ext uri="{9D8B030D-6E8A-4147-A177-3AD203B41FA5}">
                      <a16:colId xmlns:a16="http://schemas.microsoft.com/office/drawing/2014/main" xmlns="" val="1181612258"/>
                    </a:ext>
                  </a:extLst>
                </a:gridCol>
              </a:tblGrid>
              <a:tr h="44862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Analog I/P selected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Address lines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9033832"/>
                  </a:ext>
                </a:extLst>
              </a:tr>
              <a:tr h="4486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4322961"/>
                  </a:ext>
                </a:extLst>
              </a:tr>
              <a:tr h="4548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I/P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7630813"/>
                  </a:ext>
                </a:extLst>
              </a:tr>
              <a:tr h="4548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I/P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4012431"/>
                  </a:ext>
                </a:extLst>
              </a:tr>
              <a:tr h="4548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I/P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7494958"/>
                  </a:ext>
                </a:extLst>
              </a:tr>
              <a:tr h="4548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I/P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260894"/>
                  </a:ext>
                </a:extLst>
              </a:tr>
              <a:tr h="4548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I/P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8055322"/>
                  </a:ext>
                </a:extLst>
              </a:tr>
              <a:tr h="4548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I/P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6307093"/>
                  </a:ext>
                </a:extLst>
              </a:tr>
              <a:tr h="4548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I/P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9200065"/>
                  </a:ext>
                </a:extLst>
              </a:tr>
              <a:tr h="4548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I/P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9605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47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3B9B20-A27F-415E-AC2F-D690479F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ADC 0808/0809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103ECE-D302-483B-B06E-70F19CF57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915559"/>
            <a:ext cx="84582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9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018531-BD90-403E-93C3-1E206946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3F42A7A-0FEE-42BE-8C1A-A430E62DB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04" y="1771235"/>
            <a:ext cx="8703991" cy="431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9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9F50CB-B672-403B-B232-F2ACF1AD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7D6F00-79DC-47C7-8CE3-8E5870B1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Unipolar digital convertors that can convert </a:t>
            </a:r>
            <a:r>
              <a:rPr lang="en-US" sz="2800" dirty="0">
                <a:solidFill>
                  <a:srgbClr val="FF0000"/>
                </a:solidFill>
              </a:rPr>
              <a:t>only positive analog voltages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They do not have internal hold and sample circuit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If a sample and hold circuit is needed, then each analog inputs must be connected with it.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567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FE7ECD25-A351-4FAE-A1AB-92FCC9172438}" vid="{2F00EA29-F9A6-4B11-82D8-E8DE3C791F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Dr. Florence</Template>
  <TotalTime>505</TotalTime>
  <Words>465</Words>
  <Application>Microsoft Office PowerPoint</Application>
  <PresentationFormat>On-screen Show (4:3)</PresentationFormat>
  <Paragraphs>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Integral</vt:lpstr>
      <vt:lpstr>MODULE 5 – INTRODUCTION TO PERIPHERAL INTERFACING - iI</vt:lpstr>
      <vt:lpstr>interfacing Adc with 8086</vt:lpstr>
      <vt:lpstr>Continued</vt:lpstr>
      <vt:lpstr>General algorithm for interfacing</vt:lpstr>
      <vt:lpstr>ADC 0808/0809</vt:lpstr>
      <vt:lpstr>Address lines for conversion</vt:lpstr>
      <vt:lpstr>Block diagram of ADC 0808/0809</vt:lpstr>
      <vt:lpstr>Pin diagram</vt:lpstr>
      <vt:lpstr>Characteristic features</vt:lpstr>
      <vt:lpstr>Example problem for interfacing</vt:lpstr>
      <vt:lpstr>PowerPoint Presentation</vt:lpstr>
      <vt:lpstr>continued</vt:lpstr>
      <vt:lpstr>Interfacing 8086 with 0808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Florence Gnana Poovathy J</dc:creator>
  <cp:lastModifiedBy>Admin</cp:lastModifiedBy>
  <cp:revision>47</cp:revision>
  <dcterms:created xsi:type="dcterms:W3CDTF">2020-08-31T09:46:57Z</dcterms:created>
  <dcterms:modified xsi:type="dcterms:W3CDTF">2021-04-08T10:06:52Z</dcterms:modified>
</cp:coreProperties>
</file>