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65" r:id="rId3"/>
    <p:sldId id="266" r:id="rId4"/>
    <p:sldId id="267" r:id="rId5"/>
    <p:sldId id="264" r:id="rId6"/>
    <p:sldId id="258" r:id="rId7"/>
    <p:sldId id="261" r:id="rId8"/>
    <p:sldId id="268" r:id="rId9"/>
    <p:sldId id="269" r:id="rId10"/>
    <p:sldId id="270" r:id="rId11"/>
    <p:sldId id="271" r:id="rId12"/>
    <p:sldId id="272" r:id="rId13"/>
    <p:sldId id="275" r:id="rId14"/>
    <p:sldId id="273" r:id="rId15"/>
    <p:sldId id="279" r:id="rId16"/>
    <p:sldId id="280" r:id="rId17"/>
    <p:sldId id="281" r:id="rId18"/>
    <p:sldId id="274" r:id="rId19"/>
    <p:sldId id="276" r:id="rId20"/>
    <p:sldId id="27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37" autoAdjust="0"/>
    <p:restoredTop sz="94660"/>
  </p:normalViewPr>
  <p:slideViewPr>
    <p:cSldViewPr>
      <p:cViewPr>
        <p:scale>
          <a:sx n="72" d="100"/>
          <a:sy n="72" d="100"/>
        </p:scale>
        <p:origin x="-1312" y="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FFF485-6E9D-4BB8-8DDF-54090A0EEDA1}" type="datetimeFigureOut">
              <a:rPr lang="en-IN" smtClean="0"/>
              <a:t>20-05-2021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4A8C69-32FF-41F7-A4F5-729103647678}" type="slidenum">
              <a:rPr lang="en-IN" smtClean="0"/>
              <a:t>‹#›</a:t>
            </a:fld>
            <a:endParaRPr lang="en-IN"/>
          </a:p>
        </p:txBody>
      </p:sp>
    </p:spTree>
    <p:extLst>
      <p:ext uri="{BB962C8B-B14F-4D97-AF65-F5344CB8AC3E}">
        <p14:creationId xmlns:p14="http://schemas.microsoft.com/office/powerpoint/2010/main" val="2838505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44A8C69-32FF-41F7-A4F5-729103647678}" type="slidenum">
              <a:rPr lang="en-IN" smtClean="0"/>
              <a:t>2</a:t>
            </a:fld>
            <a:endParaRPr lang="en-IN"/>
          </a:p>
        </p:txBody>
      </p:sp>
    </p:spTree>
    <p:extLst>
      <p:ext uri="{BB962C8B-B14F-4D97-AF65-F5344CB8AC3E}">
        <p14:creationId xmlns:p14="http://schemas.microsoft.com/office/powerpoint/2010/main" val="993342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53851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95412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29060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12553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96010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63056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5/20/2021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05454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5/20/2021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53094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41492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96495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67793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7347928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solidFill>
                  <a:srgbClr val="C00000"/>
                </a:solidFill>
                <a:latin typeface="Cambria" pitchFamily="18" charset="0"/>
                <a:ea typeface="Cambria" pitchFamily="18" charset="0"/>
              </a:rPr>
              <a:t>SEVEN SEGMENT DISPLAY AND KEYBOARD INTERFACING</a:t>
            </a:r>
            <a:endParaRPr lang="en-IN" b="1" dirty="0">
              <a:solidFill>
                <a:srgbClr val="C00000"/>
              </a:solidFill>
              <a:latin typeface="Cambria" pitchFamily="18" charset="0"/>
              <a:ea typeface="Cambria" pitchFamily="18" charset="0"/>
            </a:endParaRPr>
          </a:p>
        </p:txBody>
      </p:sp>
      <p:sp>
        <p:nvSpPr>
          <p:cNvPr id="4" name="Subtitle 3"/>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879640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2000" dirty="0">
                <a:latin typeface="Cambria" pitchFamily="18" charset="0"/>
                <a:ea typeface="Cambria" pitchFamily="18" charset="0"/>
              </a:rPr>
              <a:t>In this </a:t>
            </a:r>
            <a:r>
              <a:rPr lang="en-US" sz="2000" dirty="0" smtClean="0">
                <a:latin typeface="Cambria" pitchFamily="18" charset="0"/>
                <a:ea typeface="Cambria" pitchFamily="18" charset="0"/>
              </a:rPr>
              <a:t>scheme, I/O </a:t>
            </a:r>
            <a:r>
              <a:rPr lang="en-US" sz="2000" dirty="0">
                <a:latin typeface="Cambria" pitchFamily="18" charset="0"/>
                <a:ea typeface="Cambria" pitchFamily="18" charset="0"/>
              </a:rPr>
              <a:t>port A is multiplexed to carry data to all the 7-segment displays. The port B selects one of the display at a time. </a:t>
            </a:r>
          </a:p>
          <a:p>
            <a:pPr algn="just"/>
            <a:r>
              <a:rPr lang="en-US" sz="2000" dirty="0" smtClean="0">
                <a:latin typeface="Cambria" pitchFamily="18" charset="0"/>
                <a:ea typeface="Cambria" pitchFamily="18" charset="0"/>
              </a:rPr>
              <a:t>The </a:t>
            </a:r>
            <a:r>
              <a:rPr lang="en-US" sz="2000" dirty="0">
                <a:latin typeface="Cambria" pitchFamily="18" charset="0"/>
                <a:ea typeface="Cambria" pitchFamily="18" charset="0"/>
              </a:rPr>
              <a:t>display used are common anode type</a:t>
            </a:r>
            <a:r>
              <a:rPr lang="en-US" dirty="0"/>
              <a:t>. </a:t>
            </a: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191" y="3124200"/>
            <a:ext cx="7562850" cy="174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838199" y="5334000"/>
            <a:ext cx="7729841" cy="707886"/>
          </a:xfrm>
          <a:prstGeom prst="rect">
            <a:avLst/>
          </a:prstGeom>
        </p:spPr>
        <p:txBody>
          <a:bodyPr wrap="square">
            <a:spAutoFit/>
          </a:bodyPr>
          <a:lstStyle/>
          <a:p>
            <a:pPr algn="just"/>
            <a:r>
              <a:rPr lang="en-US" sz="2000" dirty="0">
                <a:latin typeface="Cambria" pitchFamily="18" charset="0"/>
                <a:ea typeface="Cambria" pitchFamily="18" charset="0"/>
              </a:rPr>
              <a:t>All these codes, decided above, are stored in a look up table starting at 2000:0001</a:t>
            </a:r>
            <a:endParaRPr lang="en-IN" sz="2000" dirty="0">
              <a:latin typeface="Cambria" pitchFamily="18" charset="0"/>
              <a:ea typeface="Cambria" pitchFamily="18" charset="0"/>
            </a:endParaRPr>
          </a:p>
        </p:txBody>
      </p:sp>
      <p:sp>
        <p:nvSpPr>
          <p:cNvPr id="6" name="Title 1"/>
          <p:cNvSpPr>
            <a:spLocks noGrp="1"/>
          </p:cNvSpPr>
          <p:nvPr>
            <p:ph type="title"/>
          </p:nvPr>
        </p:nvSpPr>
        <p:spPr>
          <a:xfrm>
            <a:off x="457200" y="274638"/>
            <a:ext cx="8229600" cy="792162"/>
          </a:xfrm>
        </p:spPr>
        <p:txBody>
          <a:bodyPr>
            <a:normAutofit fontScale="90000"/>
          </a:bodyPr>
          <a:lstStyle/>
          <a:p>
            <a:r>
              <a:rPr lang="en-US" b="1" dirty="0">
                <a:solidFill>
                  <a:srgbClr val="C00000"/>
                </a:solidFill>
                <a:latin typeface="Cambria" pitchFamily="18" charset="0"/>
                <a:ea typeface="Cambria" pitchFamily="18" charset="0"/>
              </a:rPr>
              <a:t>Interfacing 7-segment display with </a:t>
            </a:r>
            <a:r>
              <a:rPr lang="en-US" b="1" dirty="0" smtClean="0">
                <a:solidFill>
                  <a:srgbClr val="C00000"/>
                </a:solidFill>
                <a:latin typeface="Cambria" pitchFamily="18" charset="0"/>
                <a:ea typeface="Cambria" pitchFamily="18" charset="0"/>
              </a:rPr>
              <a:t>8086 via 8255</a:t>
            </a:r>
            <a:endParaRPr lang="en-IN" dirty="0"/>
          </a:p>
        </p:txBody>
      </p:sp>
    </p:spTree>
    <p:extLst>
      <p:ext uri="{BB962C8B-B14F-4D97-AF65-F5344CB8AC3E}">
        <p14:creationId xmlns:p14="http://schemas.microsoft.com/office/powerpoint/2010/main" val="38889088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b="1" dirty="0" smtClean="0">
                <a:solidFill>
                  <a:srgbClr val="C00000"/>
                </a:solidFill>
                <a:latin typeface="Cambria" pitchFamily="18" charset="0"/>
                <a:ea typeface="Cambria" pitchFamily="18" charset="0"/>
              </a:rPr>
              <a:t>ALP</a:t>
            </a:r>
            <a:endParaRPr lang="en-IN" b="1" dirty="0">
              <a:solidFill>
                <a:srgbClr val="C00000"/>
              </a:solidFill>
              <a:latin typeface="Cambria" pitchFamily="18" charset="0"/>
              <a:ea typeface="Cambria" pitchFamily="18" charset="0"/>
            </a:endParaRPr>
          </a:p>
        </p:txBody>
      </p:sp>
      <p:sp>
        <p:nvSpPr>
          <p:cNvPr id="3" name="Content Placeholder 2"/>
          <p:cNvSpPr>
            <a:spLocks noGrp="1"/>
          </p:cNvSpPr>
          <p:nvPr>
            <p:ph idx="1"/>
          </p:nvPr>
        </p:nvSpPr>
        <p:spPr>
          <a:xfrm>
            <a:off x="457200" y="1447800"/>
            <a:ext cx="8610600" cy="4525963"/>
          </a:xfrm>
        </p:spPr>
        <p:txBody>
          <a:bodyPr>
            <a:normAutofit fontScale="92500" lnSpcReduction="10000"/>
          </a:bodyPr>
          <a:lstStyle/>
          <a:p>
            <a:pPr marL="0" indent="0">
              <a:buNone/>
            </a:pPr>
            <a:r>
              <a:rPr lang="en-IN" dirty="0">
                <a:latin typeface="Cambria" pitchFamily="18" charset="0"/>
                <a:ea typeface="Cambria" pitchFamily="18" charset="0"/>
              </a:rPr>
              <a:t>AGAIN: </a:t>
            </a:r>
            <a:endParaRPr lang="en-IN" dirty="0" smtClean="0">
              <a:latin typeface="Cambria" pitchFamily="18" charset="0"/>
              <a:ea typeface="Cambria" pitchFamily="18" charset="0"/>
            </a:endParaRPr>
          </a:p>
          <a:p>
            <a:pPr marL="0" indent="0">
              <a:buNone/>
            </a:pPr>
            <a:r>
              <a:rPr lang="en-IN" dirty="0" smtClean="0">
                <a:latin typeface="Cambria" pitchFamily="18" charset="0"/>
                <a:ea typeface="Cambria" pitchFamily="18" charset="0"/>
              </a:rPr>
              <a:t>MOV </a:t>
            </a:r>
            <a:r>
              <a:rPr lang="en-IN" dirty="0">
                <a:latin typeface="Cambria" pitchFamily="18" charset="0"/>
                <a:ea typeface="Cambria" pitchFamily="18" charset="0"/>
              </a:rPr>
              <a:t>CL,05H ;Count for displays</a:t>
            </a:r>
          </a:p>
          <a:p>
            <a:pPr marL="0" indent="0">
              <a:buNone/>
            </a:pPr>
            <a:r>
              <a:rPr lang="en-IN" dirty="0">
                <a:latin typeface="Cambria" pitchFamily="18" charset="0"/>
                <a:ea typeface="Cambria" pitchFamily="18" charset="0"/>
              </a:rPr>
              <a:t>MOV BX,2000H ;Initialize data segment</a:t>
            </a:r>
          </a:p>
          <a:p>
            <a:pPr marL="0" indent="0">
              <a:buNone/>
            </a:pPr>
            <a:r>
              <a:rPr lang="en-IN" dirty="0">
                <a:latin typeface="Cambria" pitchFamily="18" charset="0"/>
                <a:ea typeface="Cambria" pitchFamily="18" charset="0"/>
              </a:rPr>
              <a:t>MOV DS,BX ;for look up table</a:t>
            </a:r>
          </a:p>
          <a:p>
            <a:pPr marL="0" indent="0">
              <a:buNone/>
            </a:pPr>
            <a:r>
              <a:rPr lang="en-IN" dirty="0">
                <a:latin typeface="Cambria" pitchFamily="18" charset="0"/>
                <a:ea typeface="Cambria" pitchFamily="18" charset="0"/>
              </a:rPr>
              <a:t>MOV CH,01H ;1st number to be displayed</a:t>
            </a:r>
          </a:p>
          <a:p>
            <a:pPr marL="0" indent="0">
              <a:buNone/>
            </a:pPr>
            <a:r>
              <a:rPr lang="en-IN" dirty="0">
                <a:latin typeface="Cambria" pitchFamily="18" charset="0"/>
                <a:ea typeface="Cambria" pitchFamily="18" charset="0"/>
              </a:rPr>
              <a:t>MOV AL,80H ;Load control word in the</a:t>
            </a:r>
          </a:p>
          <a:p>
            <a:pPr marL="0" indent="0">
              <a:buNone/>
            </a:pPr>
            <a:r>
              <a:rPr lang="en-IN" dirty="0">
                <a:latin typeface="Cambria" pitchFamily="18" charset="0"/>
                <a:ea typeface="Cambria" pitchFamily="18" charset="0"/>
              </a:rPr>
              <a:t>OUT 86H,AL ;CWR</a:t>
            </a:r>
          </a:p>
          <a:p>
            <a:pPr marL="0" indent="0">
              <a:buNone/>
            </a:pPr>
            <a:r>
              <a:rPr lang="en-IN" dirty="0">
                <a:latin typeface="Cambria" pitchFamily="18" charset="0"/>
                <a:ea typeface="Cambria" pitchFamily="18" charset="0"/>
              </a:rPr>
              <a:t>MOV DL,01H ;Enable code for Least </a:t>
            </a:r>
            <a:r>
              <a:rPr lang="en-IN" dirty="0" smtClean="0">
                <a:latin typeface="Cambria" pitchFamily="18" charset="0"/>
                <a:ea typeface="Cambria" pitchFamily="18" charset="0"/>
              </a:rPr>
              <a:t>significant </a:t>
            </a:r>
            <a:r>
              <a:rPr lang="en-IN" dirty="0">
                <a:latin typeface="Cambria" pitchFamily="18" charset="0"/>
                <a:ea typeface="Cambria" pitchFamily="18" charset="0"/>
              </a:rPr>
              <a:t>7-seg display</a:t>
            </a:r>
          </a:p>
        </p:txBody>
      </p:sp>
    </p:spTree>
    <p:extLst>
      <p:ext uri="{BB962C8B-B14F-4D97-AF65-F5344CB8AC3E}">
        <p14:creationId xmlns:p14="http://schemas.microsoft.com/office/powerpoint/2010/main" val="9000882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382000" cy="5943600"/>
          </a:xfrm>
        </p:spPr>
        <p:txBody>
          <a:bodyPr>
            <a:normAutofit/>
          </a:bodyPr>
          <a:lstStyle/>
          <a:p>
            <a:pPr marL="0" indent="0">
              <a:buNone/>
            </a:pPr>
            <a:r>
              <a:rPr lang="en-US" sz="2400" dirty="0">
                <a:latin typeface="Cambria" pitchFamily="18" charset="0"/>
                <a:ea typeface="Cambria" pitchFamily="18" charset="0"/>
              </a:rPr>
              <a:t>NXTDGT: </a:t>
            </a:r>
            <a:endParaRPr lang="en-US" sz="2400" dirty="0" smtClean="0">
              <a:latin typeface="Cambria" pitchFamily="18" charset="0"/>
              <a:ea typeface="Cambria" pitchFamily="18" charset="0"/>
            </a:endParaRPr>
          </a:p>
          <a:p>
            <a:pPr marL="0" indent="0">
              <a:buNone/>
            </a:pPr>
            <a:r>
              <a:rPr lang="en-US" sz="2400" dirty="0" smtClean="0">
                <a:latin typeface="Cambria" pitchFamily="18" charset="0"/>
                <a:ea typeface="Cambria" pitchFamily="18" charset="0"/>
              </a:rPr>
              <a:t>MOV </a:t>
            </a:r>
            <a:r>
              <a:rPr lang="en-US" sz="2400" dirty="0">
                <a:latin typeface="Cambria" pitchFamily="18" charset="0"/>
                <a:ea typeface="Cambria" pitchFamily="18" charset="0"/>
              </a:rPr>
              <a:t>BX,0000H;Set pointer to look up table</a:t>
            </a:r>
          </a:p>
          <a:p>
            <a:pPr marL="0" indent="0">
              <a:buNone/>
            </a:pPr>
            <a:r>
              <a:rPr lang="en-US" sz="2400" dirty="0">
                <a:latin typeface="Cambria" pitchFamily="18" charset="0"/>
                <a:ea typeface="Cambria" pitchFamily="18" charset="0"/>
              </a:rPr>
              <a:t>MOV AL,CH ;First no to display</a:t>
            </a:r>
          </a:p>
          <a:p>
            <a:pPr marL="0" indent="0">
              <a:buNone/>
            </a:pPr>
            <a:r>
              <a:rPr lang="en-US" sz="2400" dirty="0">
                <a:latin typeface="Cambria" pitchFamily="18" charset="0"/>
                <a:ea typeface="Cambria" pitchFamily="18" charset="0"/>
              </a:rPr>
              <a:t>;Store number to be displayed in AL</a:t>
            </a:r>
          </a:p>
          <a:p>
            <a:pPr marL="0" indent="0">
              <a:buNone/>
            </a:pPr>
            <a:r>
              <a:rPr lang="en-US" sz="2400" dirty="0">
                <a:latin typeface="Cambria" pitchFamily="18" charset="0"/>
                <a:ea typeface="Cambria" pitchFamily="18" charset="0"/>
              </a:rPr>
              <a:t>XLAT ;Find code from look up table</a:t>
            </a:r>
          </a:p>
          <a:p>
            <a:pPr marL="0" indent="0">
              <a:buNone/>
            </a:pPr>
            <a:r>
              <a:rPr lang="en-US" sz="2400" dirty="0">
                <a:latin typeface="Cambria" pitchFamily="18" charset="0"/>
                <a:ea typeface="Cambria" pitchFamily="18" charset="0"/>
              </a:rPr>
              <a:t>OUT 80H,AL ;Display the code</a:t>
            </a:r>
          </a:p>
          <a:p>
            <a:pPr marL="0" indent="0">
              <a:buNone/>
            </a:pPr>
            <a:r>
              <a:rPr lang="en-US" sz="2400" dirty="0">
                <a:latin typeface="Cambria" pitchFamily="18" charset="0"/>
                <a:ea typeface="Cambria" pitchFamily="18" charset="0"/>
              </a:rPr>
              <a:t>MOV AL,DL ;Enable the display</a:t>
            </a:r>
          </a:p>
          <a:p>
            <a:pPr marL="0" indent="0">
              <a:buNone/>
            </a:pPr>
            <a:r>
              <a:rPr lang="en-US" sz="2400" dirty="0">
                <a:latin typeface="Cambria" pitchFamily="18" charset="0"/>
                <a:ea typeface="Cambria" pitchFamily="18" charset="0"/>
              </a:rPr>
              <a:t>OUT 82H,AL;</a:t>
            </a:r>
          </a:p>
          <a:p>
            <a:pPr marL="0" indent="0">
              <a:buNone/>
            </a:pPr>
            <a:r>
              <a:rPr lang="en-US" sz="2400" dirty="0">
                <a:latin typeface="Cambria" pitchFamily="18" charset="0"/>
                <a:ea typeface="Cambria" pitchFamily="18" charset="0"/>
              </a:rPr>
              <a:t>ROL DL ;Go for selecting next display</a:t>
            </a:r>
          </a:p>
          <a:p>
            <a:pPr marL="0" indent="0">
              <a:buNone/>
            </a:pPr>
            <a:r>
              <a:rPr lang="en-US" sz="2400" dirty="0">
                <a:latin typeface="Cambria" pitchFamily="18" charset="0"/>
                <a:ea typeface="Cambria" pitchFamily="18" charset="0"/>
              </a:rPr>
              <a:t>INC CH ;Next number to display</a:t>
            </a:r>
          </a:p>
          <a:p>
            <a:pPr marL="0" indent="0">
              <a:buNone/>
            </a:pPr>
            <a:r>
              <a:rPr lang="en-US" sz="2400" dirty="0">
                <a:latin typeface="Cambria" pitchFamily="18" charset="0"/>
                <a:ea typeface="Cambria" pitchFamily="18" charset="0"/>
              </a:rPr>
              <a:t>DEC CL</a:t>
            </a:r>
          </a:p>
          <a:p>
            <a:pPr marL="0" indent="0">
              <a:buNone/>
            </a:pPr>
            <a:r>
              <a:rPr lang="en-US" sz="2400" dirty="0">
                <a:latin typeface="Cambria" pitchFamily="18" charset="0"/>
                <a:ea typeface="Cambria" pitchFamily="18" charset="0"/>
              </a:rPr>
              <a:t>JNZ NXTDGT ;Go for next digit display</a:t>
            </a:r>
          </a:p>
          <a:p>
            <a:pPr marL="0" indent="0">
              <a:buNone/>
            </a:pPr>
            <a:r>
              <a:rPr lang="en-US" sz="2400" dirty="0">
                <a:latin typeface="Cambria" pitchFamily="18" charset="0"/>
                <a:ea typeface="Cambria" pitchFamily="18" charset="0"/>
              </a:rPr>
              <a:t>JMP AGAIN</a:t>
            </a:r>
            <a:endParaRPr lang="en-IN" sz="2400" dirty="0">
              <a:latin typeface="Cambria" pitchFamily="18" charset="0"/>
              <a:ea typeface="Cambria" pitchFamily="18" charset="0"/>
            </a:endParaRPr>
          </a:p>
        </p:txBody>
      </p:sp>
    </p:spTree>
    <p:extLst>
      <p:ext uri="{BB962C8B-B14F-4D97-AF65-F5344CB8AC3E}">
        <p14:creationId xmlns:p14="http://schemas.microsoft.com/office/powerpoint/2010/main" val="15169708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latin typeface="Cambria" pitchFamily="18" charset="0"/>
                <a:ea typeface="Cambria" pitchFamily="18" charset="0"/>
              </a:rPr>
              <a:t>Interfacing Keyboard</a:t>
            </a:r>
            <a:endParaRPr lang="en-IN" dirty="0"/>
          </a:p>
        </p:txBody>
      </p:sp>
      <p:sp>
        <p:nvSpPr>
          <p:cNvPr id="3" name="Content Placeholder 2"/>
          <p:cNvSpPr>
            <a:spLocks noGrp="1"/>
          </p:cNvSpPr>
          <p:nvPr>
            <p:ph idx="1"/>
          </p:nvPr>
        </p:nvSpPr>
        <p:spPr/>
        <p:txBody>
          <a:bodyPr>
            <a:normAutofit/>
          </a:bodyPr>
          <a:lstStyle/>
          <a:p>
            <a:pPr algn="just"/>
            <a:r>
              <a:rPr lang="en-US" sz="2400" dirty="0">
                <a:latin typeface="Cambria" pitchFamily="18" charset="0"/>
                <a:ea typeface="Cambria" pitchFamily="18" charset="0"/>
              </a:rPr>
              <a:t>Keyboard Types:</a:t>
            </a:r>
          </a:p>
          <a:p>
            <a:pPr algn="just"/>
            <a:r>
              <a:rPr lang="en-US" sz="2400" dirty="0" smtClean="0">
                <a:latin typeface="Cambria" pitchFamily="18" charset="0"/>
                <a:ea typeface="Cambria" pitchFamily="18" charset="0"/>
              </a:rPr>
              <a:t>When </a:t>
            </a:r>
            <a:r>
              <a:rPr lang="en-US" sz="2400" dirty="0">
                <a:latin typeface="Cambria" pitchFamily="18" charset="0"/>
                <a:ea typeface="Cambria" pitchFamily="18" charset="0"/>
              </a:rPr>
              <a:t>you press a key on your computer, you are activating a </a:t>
            </a:r>
            <a:r>
              <a:rPr lang="en-US" sz="2400" dirty="0" smtClean="0">
                <a:latin typeface="Cambria" pitchFamily="18" charset="0"/>
                <a:ea typeface="Cambria" pitchFamily="18" charset="0"/>
              </a:rPr>
              <a:t>switch</a:t>
            </a:r>
            <a:r>
              <a:rPr lang="en-US" sz="2400" dirty="0">
                <a:latin typeface="Cambria" pitchFamily="18" charset="0"/>
                <a:ea typeface="Cambria" pitchFamily="18" charset="0"/>
              </a:rPr>
              <a:t>. There are many different ways of making these switches.</a:t>
            </a:r>
          </a:p>
          <a:p>
            <a:pPr algn="just">
              <a:buFont typeface="Wingdings" pitchFamily="2" charset="2"/>
              <a:buChar char="ü"/>
            </a:pPr>
            <a:r>
              <a:rPr lang="en-US" sz="2400" dirty="0" smtClean="0">
                <a:latin typeface="Cambria" pitchFamily="18" charset="0"/>
                <a:ea typeface="Cambria" pitchFamily="18" charset="0"/>
              </a:rPr>
              <a:t>Mechanical </a:t>
            </a:r>
            <a:r>
              <a:rPr lang="en-US" sz="2400" dirty="0">
                <a:latin typeface="Cambria" pitchFamily="18" charset="0"/>
                <a:ea typeface="Cambria" pitchFamily="18" charset="0"/>
              </a:rPr>
              <a:t>Key Switches</a:t>
            </a:r>
          </a:p>
          <a:p>
            <a:pPr algn="just">
              <a:buFont typeface="Wingdings" pitchFamily="2" charset="2"/>
              <a:buChar char="ü"/>
            </a:pPr>
            <a:r>
              <a:rPr lang="en-US" sz="2400" dirty="0" smtClean="0">
                <a:latin typeface="Cambria" pitchFamily="18" charset="0"/>
                <a:ea typeface="Cambria" pitchFamily="18" charset="0"/>
              </a:rPr>
              <a:t>Membrane </a:t>
            </a:r>
            <a:r>
              <a:rPr lang="en-US" sz="2400" dirty="0">
                <a:latin typeface="Cambria" pitchFamily="18" charset="0"/>
                <a:ea typeface="Cambria" pitchFamily="18" charset="0"/>
              </a:rPr>
              <a:t>Key Switches</a:t>
            </a:r>
          </a:p>
          <a:p>
            <a:pPr algn="just">
              <a:buFont typeface="Wingdings" pitchFamily="2" charset="2"/>
              <a:buChar char="ü"/>
            </a:pPr>
            <a:r>
              <a:rPr lang="en-US" sz="2400" dirty="0" smtClean="0">
                <a:latin typeface="Cambria" pitchFamily="18" charset="0"/>
                <a:ea typeface="Cambria" pitchFamily="18" charset="0"/>
              </a:rPr>
              <a:t>Capacitive </a:t>
            </a:r>
            <a:r>
              <a:rPr lang="en-US" sz="2400" dirty="0">
                <a:latin typeface="Cambria" pitchFamily="18" charset="0"/>
                <a:ea typeface="Cambria" pitchFamily="18" charset="0"/>
              </a:rPr>
              <a:t>Key Switches</a:t>
            </a:r>
          </a:p>
          <a:p>
            <a:pPr algn="just">
              <a:buFont typeface="Wingdings" pitchFamily="2" charset="2"/>
              <a:buChar char="ü"/>
            </a:pPr>
            <a:r>
              <a:rPr lang="en-US" sz="2400" dirty="0" smtClean="0">
                <a:latin typeface="Cambria" pitchFamily="18" charset="0"/>
                <a:ea typeface="Cambria" pitchFamily="18" charset="0"/>
              </a:rPr>
              <a:t>Hall </a:t>
            </a:r>
            <a:r>
              <a:rPr lang="en-US" sz="2400" dirty="0">
                <a:latin typeface="Cambria" pitchFamily="18" charset="0"/>
                <a:ea typeface="Cambria" pitchFamily="18" charset="0"/>
              </a:rPr>
              <a:t>Effect Key Switches</a:t>
            </a:r>
            <a:endParaRPr lang="en-IN" sz="2400" dirty="0">
              <a:latin typeface="Cambria" pitchFamily="18" charset="0"/>
              <a:ea typeface="Cambria" pitchFamily="18" charset="0"/>
            </a:endParaRPr>
          </a:p>
        </p:txBody>
      </p:sp>
    </p:spTree>
    <p:extLst>
      <p:ext uri="{BB962C8B-B14F-4D97-AF65-F5344CB8AC3E}">
        <p14:creationId xmlns:p14="http://schemas.microsoft.com/office/powerpoint/2010/main" val="18236212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r>
              <a:rPr lang="en-US" sz="2400" dirty="0">
                <a:latin typeface="Cambria" pitchFamily="18" charset="0"/>
                <a:ea typeface="Cambria" pitchFamily="18" charset="0"/>
              </a:rPr>
              <a:t>In most keyboards, the key switches are connected in a matrix of </a:t>
            </a:r>
            <a:r>
              <a:rPr lang="en-US" sz="2400" dirty="0" smtClean="0">
                <a:latin typeface="Cambria" pitchFamily="18" charset="0"/>
                <a:ea typeface="Cambria" pitchFamily="18" charset="0"/>
              </a:rPr>
              <a:t> rows </a:t>
            </a:r>
            <a:r>
              <a:rPr lang="en-US" sz="2400" dirty="0">
                <a:latin typeface="Cambria" pitchFamily="18" charset="0"/>
                <a:ea typeface="Cambria" pitchFamily="18" charset="0"/>
              </a:rPr>
              <a:t>and columns</a:t>
            </a:r>
            <a:r>
              <a:rPr lang="en-US" sz="2400" dirty="0" smtClean="0">
                <a:latin typeface="Cambria" pitchFamily="18" charset="0"/>
                <a:ea typeface="Cambria" pitchFamily="18" charset="0"/>
              </a:rPr>
              <a:t>.</a:t>
            </a:r>
          </a:p>
          <a:p>
            <a:pPr algn="just"/>
            <a:r>
              <a:rPr lang="en-US" sz="2400" dirty="0">
                <a:latin typeface="Cambria" pitchFamily="18" charset="0"/>
                <a:ea typeface="Cambria" pitchFamily="18" charset="0"/>
              </a:rPr>
              <a:t>We use simple mechanical switches but the principle is same for </a:t>
            </a:r>
            <a:r>
              <a:rPr lang="en-US" sz="2400" dirty="0" smtClean="0">
                <a:latin typeface="Cambria" pitchFamily="18" charset="0"/>
                <a:ea typeface="Cambria" pitchFamily="18" charset="0"/>
              </a:rPr>
              <a:t>other </a:t>
            </a:r>
            <a:r>
              <a:rPr lang="en-US" sz="2400" dirty="0">
                <a:latin typeface="Cambria" pitchFamily="18" charset="0"/>
                <a:ea typeface="Cambria" pitchFamily="18" charset="0"/>
              </a:rPr>
              <a:t>types of switches</a:t>
            </a:r>
          </a:p>
          <a:p>
            <a:pPr algn="just"/>
            <a:r>
              <a:rPr lang="en-US" sz="2400" dirty="0" smtClean="0">
                <a:latin typeface="Cambria" pitchFamily="18" charset="0"/>
                <a:ea typeface="Cambria" pitchFamily="18" charset="0"/>
              </a:rPr>
              <a:t>Getting </a:t>
            </a:r>
            <a:r>
              <a:rPr lang="en-US" sz="2400" dirty="0">
                <a:latin typeface="Cambria" pitchFamily="18" charset="0"/>
                <a:ea typeface="Cambria" pitchFamily="18" charset="0"/>
              </a:rPr>
              <a:t>a meaningful data from a keyboard requires </a:t>
            </a:r>
            <a:r>
              <a:rPr lang="en-US" sz="2400" dirty="0" smtClean="0">
                <a:latin typeface="Cambria" pitchFamily="18" charset="0"/>
                <a:ea typeface="Cambria" pitchFamily="18" charset="0"/>
              </a:rPr>
              <a:t>three major  tasks</a:t>
            </a:r>
            <a:r>
              <a:rPr lang="en-US" sz="2400" dirty="0">
                <a:latin typeface="Cambria" pitchFamily="18" charset="0"/>
                <a:ea typeface="Cambria" pitchFamily="18" charset="0"/>
              </a:rPr>
              <a:t>.</a:t>
            </a:r>
          </a:p>
          <a:p>
            <a:pPr marL="0" indent="0" algn="just">
              <a:buNone/>
            </a:pPr>
            <a:r>
              <a:rPr lang="en-US" sz="2400" dirty="0">
                <a:latin typeface="Cambria" pitchFamily="18" charset="0"/>
                <a:ea typeface="Cambria" pitchFamily="18" charset="0"/>
              </a:rPr>
              <a:t>1. Detect a key press.</a:t>
            </a:r>
          </a:p>
          <a:p>
            <a:pPr marL="0" indent="0" algn="just">
              <a:buNone/>
            </a:pPr>
            <a:r>
              <a:rPr lang="en-US" sz="2400" dirty="0">
                <a:latin typeface="Cambria" pitchFamily="18" charset="0"/>
                <a:ea typeface="Cambria" pitchFamily="18" charset="0"/>
              </a:rPr>
              <a:t>2. </a:t>
            </a:r>
            <a:r>
              <a:rPr lang="en-US" sz="2400" dirty="0" err="1">
                <a:latin typeface="Cambria" pitchFamily="18" charset="0"/>
                <a:ea typeface="Cambria" pitchFamily="18" charset="0"/>
              </a:rPr>
              <a:t>Debounce</a:t>
            </a:r>
            <a:r>
              <a:rPr lang="en-US" sz="2400" dirty="0">
                <a:latin typeface="Cambria" pitchFamily="18" charset="0"/>
                <a:ea typeface="Cambria" pitchFamily="18" charset="0"/>
              </a:rPr>
              <a:t> the key press</a:t>
            </a:r>
          </a:p>
          <a:p>
            <a:pPr marL="0" indent="0" algn="just">
              <a:buNone/>
            </a:pPr>
            <a:r>
              <a:rPr lang="en-US" sz="2400" dirty="0">
                <a:latin typeface="Cambria" pitchFamily="18" charset="0"/>
                <a:ea typeface="Cambria" pitchFamily="18" charset="0"/>
              </a:rPr>
              <a:t>3. Encode the key press</a:t>
            </a:r>
          </a:p>
          <a:p>
            <a:pPr algn="just"/>
            <a:r>
              <a:rPr lang="en-US" sz="2400" dirty="0" smtClean="0">
                <a:latin typeface="Cambria" pitchFamily="18" charset="0"/>
                <a:ea typeface="Cambria" pitchFamily="18" charset="0"/>
              </a:rPr>
              <a:t>The </a:t>
            </a:r>
            <a:r>
              <a:rPr lang="en-US" sz="2400" dirty="0">
                <a:latin typeface="Cambria" pitchFamily="18" charset="0"/>
                <a:ea typeface="Cambria" pitchFamily="18" charset="0"/>
              </a:rPr>
              <a:t>three tasks can be done with hardware, software, or a </a:t>
            </a:r>
            <a:r>
              <a:rPr lang="en-US" sz="2400" dirty="0" smtClean="0">
                <a:latin typeface="Cambria" pitchFamily="18" charset="0"/>
                <a:ea typeface="Cambria" pitchFamily="18" charset="0"/>
              </a:rPr>
              <a:t>combination </a:t>
            </a:r>
            <a:r>
              <a:rPr lang="en-US" sz="2400" dirty="0">
                <a:latin typeface="Cambria" pitchFamily="18" charset="0"/>
                <a:ea typeface="Cambria" pitchFamily="18" charset="0"/>
              </a:rPr>
              <a:t>of two depending on application.</a:t>
            </a:r>
            <a:endParaRPr lang="en-IN" sz="2400" dirty="0">
              <a:latin typeface="Cambria" pitchFamily="18" charset="0"/>
              <a:ea typeface="Cambria" pitchFamily="18" charset="0"/>
            </a:endParaRPr>
          </a:p>
        </p:txBody>
      </p:sp>
      <p:sp>
        <p:nvSpPr>
          <p:cNvPr id="4" name="Title 1"/>
          <p:cNvSpPr>
            <a:spLocks noGrp="1"/>
          </p:cNvSpPr>
          <p:nvPr>
            <p:ph type="title"/>
          </p:nvPr>
        </p:nvSpPr>
        <p:spPr>
          <a:xfrm>
            <a:off x="457200" y="274638"/>
            <a:ext cx="8229600" cy="715962"/>
          </a:xfrm>
        </p:spPr>
        <p:txBody>
          <a:bodyPr>
            <a:normAutofit fontScale="90000"/>
          </a:bodyPr>
          <a:lstStyle/>
          <a:p>
            <a:r>
              <a:rPr lang="en-US" b="1" dirty="0">
                <a:solidFill>
                  <a:srgbClr val="C00000"/>
                </a:solidFill>
                <a:latin typeface="Cambria" pitchFamily="18" charset="0"/>
                <a:ea typeface="Cambria" pitchFamily="18" charset="0"/>
              </a:rPr>
              <a:t>Interfacing </a:t>
            </a:r>
            <a:r>
              <a:rPr lang="en-US" b="1" dirty="0" smtClean="0">
                <a:solidFill>
                  <a:srgbClr val="C00000"/>
                </a:solidFill>
                <a:latin typeface="Cambria" pitchFamily="18" charset="0"/>
                <a:ea typeface="Cambria" pitchFamily="18" charset="0"/>
              </a:rPr>
              <a:t>Keyboard</a:t>
            </a:r>
            <a:endParaRPr lang="en-IN" dirty="0"/>
          </a:p>
        </p:txBody>
      </p:sp>
    </p:spTree>
    <p:extLst>
      <p:ext uri="{BB962C8B-B14F-4D97-AF65-F5344CB8AC3E}">
        <p14:creationId xmlns:p14="http://schemas.microsoft.com/office/powerpoint/2010/main" val="15564030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85800" y="0"/>
            <a:ext cx="7848600" cy="783724"/>
          </a:xfrm>
          <a:prstGeom prst="roundRect">
            <a:avLst/>
          </a:prstGeom>
          <a:solidFill>
            <a:schemeClr val="bg1"/>
          </a:solidFill>
          <a:ln w="28575">
            <a:solidFill>
              <a:schemeClr val="accent5"/>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6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entury Gothic" pitchFamily="34" charset="0"/>
                <a:cs typeface="Aharoni" pitchFamily="2" charset="-79"/>
              </a:rPr>
              <a:t>KEYBOARD CIRCUIT CONNECTION</a:t>
            </a:r>
            <a:endParaRPr 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entury Gothic" pitchFamily="34" charset="0"/>
              <a:cs typeface="Aharoni" pitchFamily="2" charset="-79"/>
            </a:endParaRPr>
          </a:p>
        </p:txBody>
      </p:sp>
      <p:sp>
        <p:nvSpPr>
          <p:cNvPr id="10" name="Round Same Side Corner Rectangle 9"/>
          <p:cNvSpPr/>
          <p:nvPr/>
        </p:nvSpPr>
        <p:spPr>
          <a:xfrm>
            <a:off x="105023" y="130792"/>
            <a:ext cx="8924678" cy="6457750"/>
          </a:xfrm>
          <a:prstGeom prst="round2SameRect">
            <a:avLst/>
          </a:prstGeom>
          <a:noFill/>
          <a:ln w="38100">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2" name="Picture 1"/>
          <p:cNvPicPr>
            <a:picLocks noChangeAspect="1"/>
          </p:cNvPicPr>
          <p:nvPr/>
        </p:nvPicPr>
        <p:blipFill>
          <a:blip r:embed="rId2"/>
          <a:stretch>
            <a:fillRect/>
          </a:stretch>
        </p:blipFill>
        <p:spPr>
          <a:xfrm>
            <a:off x="5611090" y="1064525"/>
            <a:ext cx="2320636" cy="2767495"/>
          </a:xfrm>
          <a:prstGeom prst="rect">
            <a:avLst/>
          </a:prstGeom>
        </p:spPr>
      </p:pic>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7691" y="1171427"/>
            <a:ext cx="3562837" cy="2553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87058" y="3995678"/>
            <a:ext cx="7822067" cy="2862322"/>
          </a:xfrm>
          <a:prstGeom prst="rect">
            <a:avLst/>
          </a:prstGeom>
          <a:noFill/>
        </p:spPr>
        <p:txBody>
          <a:bodyPr wrap="square" rtlCol="0">
            <a:spAutoFit/>
          </a:bodyPr>
          <a:lstStyle/>
          <a:p>
            <a:pPr marL="285750" indent="-285750" algn="just">
              <a:buFont typeface="Arial" pitchFamily="34" charset="0"/>
              <a:buChar char="•"/>
            </a:pPr>
            <a:r>
              <a:rPr lang="en-US" dirty="0" smtClean="0">
                <a:latin typeface="Times New Roman" pitchFamily="18" charset="0"/>
                <a:ea typeface="Tahoma" pitchFamily="34" charset="0"/>
                <a:cs typeface="Times New Roman" pitchFamily="18" charset="0"/>
              </a:rPr>
              <a:t>Each </a:t>
            </a:r>
            <a:r>
              <a:rPr lang="en-US" dirty="0">
                <a:latin typeface="Times New Roman" pitchFamily="18" charset="0"/>
                <a:ea typeface="Tahoma" pitchFamily="34" charset="0"/>
                <a:cs typeface="Times New Roman" pitchFamily="18" charset="0"/>
              </a:rPr>
              <a:t>switch in a row is connected to </a:t>
            </a:r>
            <a:r>
              <a:rPr lang="en-US" dirty="0" smtClean="0">
                <a:latin typeface="Times New Roman" pitchFamily="18" charset="0"/>
                <a:ea typeface="Tahoma" pitchFamily="34" charset="0"/>
                <a:cs typeface="Times New Roman" pitchFamily="18" charset="0"/>
              </a:rPr>
              <a:t>other </a:t>
            </a:r>
            <a:r>
              <a:rPr lang="en-US" dirty="0">
                <a:latin typeface="Times New Roman" pitchFamily="18" charset="0"/>
                <a:ea typeface="Tahoma" pitchFamily="34" charset="0"/>
                <a:cs typeface="Times New Roman" pitchFamily="18" charset="0"/>
              </a:rPr>
              <a:t>switches in the row by a conductive trace underneath the pad. </a:t>
            </a:r>
            <a:endParaRPr lang="en-US" dirty="0" smtClean="0">
              <a:latin typeface="Times New Roman" pitchFamily="18" charset="0"/>
              <a:ea typeface="Tahoma" pitchFamily="34" charset="0"/>
              <a:cs typeface="Times New Roman" pitchFamily="18" charset="0"/>
            </a:endParaRPr>
          </a:p>
          <a:p>
            <a:pPr algn="just"/>
            <a:endParaRPr lang="en-US" dirty="0" smtClean="0">
              <a:latin typeface="Times New Roman" pitchFamily="18" charset="0"/>
              <a:ea typeface="Tahoma" pitchFamily="34" charset="0"/>
              <a:cs typeface="Times New Roman" pitchFamily="18" charset="0"/>
            </a:endParaRPr>
          </a:p>
          <a:p>
            <a:pPr marL="285750" indent="-285750" algn="just">
              <a:buFont typeface="Arial" pitchFamily="34" charset="0"/>
              <a:buChar char="•"/>
            </a:pPr>
            <a:r>
              <a:rPr lang="en-US" dirty="0" smtClean="0">
                <a:latin typeface="Times New Roman" pitchFamily="18" charset="0"/>
                <a:ea typeface="Tahoma" pitchFamily="34" charset="0"/>
                <a:cs typeface="Times New Roman" pitchFamily="18" charset="0"/>
              </a:rPr>
              <a:t>Each </a:t>
            </a:r>
            <a:r>
              <a:rPr lang="en-US" dirty="0">
                <a:latin typeface="Times New Roman" pitchFamily="18" charset="0"/>
                <a:ea typeface="Tahoma" pitchFamily="34" charset="0"/>
                <a:cs typeface="Times New Roman" pitchFamily="18" charset="0"/>
              </a:rPr>
              <a:t>switch in a column is connected the same way </a:t>
            </a:r>
            <a:endParaRPr lang="en-US" dirty="0" smtClean="0">
              <a:latin typeface="Times New Roman" pitchFamily="18" charset="0"/>
              <a:ea typeface="Tahoma" pitchFamily="34" charset="0"/>
              <a:cs typeface="Times New Roman" pitchFamily="18" charset="0"/>
            </a:endParaRPr>
          </a:p>
          <a:p>
            <a:pPr algn="just"/>
            <a:endParaRPr lang="en-US" dirty="0" smtClean="0">
              <a:latin typeface="Times New Roman" pitchFamily="18" charset="0"/>
              <a:ea typeface="Tahoma" pitchFamily="34" charset="0"/>
              <a:cs typeface="Times New Roman" pitchFamily="18" charset="0"/>
            </a:endParaRPr>
          </a:p>
          <a:p>
            <a:pPr marL="285750" indent="-285750" algn="just">
              <a:buFont typeface="Arial" pitchFamily="34" charset="0"/>
              <a:buChar char="•"/>
            </a:pPr>
            <a:r>
              <a:rPr lang="en-US" dirty="0" smtClean="0">
                <a:latin typeface="Times New Roman" pitchFamily="18" charset="0"/>
                <a:ea typeface="Tahoma" pitchFamily="34" charset="0"/>
                <a:cs typeface="Times New Roman" pitchFamily="18" charset="0"/>
              </a:rPr>
              <a:t>Each </a:t>
            </a:r>
            <a:r>
              <a:rPr lang="en-US" dirty="0">
                <a:latin typeface="Times New Roman" pitchFamily="18" charset="0"/>
                <a:ea typeface="Tahoma" pitchFamily="34" charset="0"/>
                <a:cs typeface="Times New Roman" pitchFamily="18" charset="0"/>
              </a:rPr>
              <a:t>row and column is brought out to a single pin, for a total of 8 pins on a 4X4 </a:t>
            </a:r>
            <a:r>
              <a:rPr lang="en-US" dirty="0" smtClean="0">
                <a:latin typeface="Times New Roman" pitchFamily="18" charset="0"/>
                <a:ea typeface="Tahoma" pitchFamily="34" charset="0"/>
                <a:cs typeface="Times New Roman" pitchFamily="18" charset="0"/>
              </a:rPr>
              <a:t>keypad. </a:t>
            </a:r>
          </a:p>
          <a:p>
            <a:pPr algn="just"/>
            <a:endParaRPr lang="en-US" dirty="0" smtClean="0">
              <a:solidFill>
                <a:schemeClr val="bg1"/>
              </a:solidFill>
              <a:latin typeface="Times New Roman" pitchFamily="18" charset="0"/>
              <a:ea typeface="Tahoma" pitchFamily="34" charset="0"/>
              <a:cs typeface="Times New Roman" pitchFamily="18" charset="0"/>
            </a:endParaRPr>
          </a:p>
          <a:p>
            <a:pPr marL="285750" indent="-285750" algn="just">
              <a:buFont typeface="Arial" pitchFamily="34" charset="0"/>
              <a:buChar char="•"/>
            </a:pPr>
            <a:r>
              <a:rPr lang="en-US" b="1" dirty="0" smtClean="0">
                <a:latin typeface="Times New Roman" pitchFamily="18" charset="0"/>
                <a:ea typeface="Tahoma" pitchFamily="34" charset="0"/>
                <a:cs typeface="Times New Roman" pitchFamily="18" charset="0"/>
              </a:rPr>
              <a:t>Pressing </a:t>
            </a:r>
            <a:r>
              <a:rPr lang="en-US" b="1" dirty="0">
                <a:latin typeface="Times New Roman" pitchFamily="18" charset="0"/>
                <a:ea typeface="Tahoma" pitchFamily="34" charset="0"/>
                <a:cs typeface="Times New Roman" pitchFamily="18" charset="0"/>
              </a:rPr>
              <a:t>a button closes the switch between a column and a row </a:t>
            </a:r>
            <a:r>
              <a:rPr lang="en-US" b="1" dirty="0" err="1" smtClean="0">
                <a:latin typeface="Times New Roman" pitchFamily="18" charset="0"/>
                <a:ea typeface="Tahoma" pitchFamily="34" charset="0"/>
                <a:cs typeface="Times New Roman" pitchFamily="18" charset="0"/>
              </a:rPr>
              <a:t>urrent</a:t>
            </a:r>
            <a:r>
              <a:rPr lang="en-US" b="1" dirty="0" smtClean="0">
                <a:latin typeface="Times New Roman" pitchFamily="18" charset="0"/>
                <a:ea typeface="Tahoma" pitchFamily="34" charset="0"/>
                <a:cs typeface="Times New Roman" pitchFamily="18" charset="0"/>
              </a:rPr>
              <a:t> </a:t>
            </a:r>
            <a:r>
              <a:rPr lang="en-US" b="1" dirty="0" err="1" smtClean="0">
                <a:latin typeface="Times New Roman" pitchFamily="18" charset="0"/>
                <a:ea typeface="Tahoma" pitchFamily="34" charset="0"/>
                <a:cs typeface="Times New Roman" pitchFamily="18" charset="0"/>
              </a:rPr>
              <a:t>tetween</a:t>
            </a:r>
            <a:r>
              <a:rPr lang="en-US" b="1" dirty="0" smtClean="0">
                <a:latin typeface="Times New Roman" pitchFamily="18" charset="0"/>
                <a:ea typeface="Tahoma" pitchFamily="34" charset="0"/>
                <a:cs typeface="Times New Roman" pitchFamily="18" charset="0"/>
              </a:rPr>
              <a:t> </a:t>
            </a:r>
            <a:r>
              <a:rPr lang="en-US" b="1" dirty="0">
                <a:latin typeface="Times New Roman" pitchFamily="18" charset="0"/>
                <a:ea typeface="Tahoma" pitchFamily="34" charset="0"/>
                <a:cs typeface="Times New Roman" pitchFamily="18" charset="0"/>
              </a:rPr>
              <a:t>a column pin and a row pin.</a:t>
            </a:r>
            <a:endParaRPr lang="en-IN" b="1" dirty="0">
              <a:latin typeface="Times New Roman" pitchFamily="18" charset="0"/>
              <a:ea typeface="Tahoma" pitchFamily="34" charset="0"/>
              <a:cs typeface="Times New Roman" pitchFamily="18" charset="0"/>
            </a:endParaRPr>
          </a:p>
        </p:txBody>
      </p:sp>
    </p:spTree>
    <p:extLst>
      <p:ext uri="{BB962C8B-B14F-4D97-AF65-F5344CB8AC3E}">
        <p14:creationId xmlns:p14="http://schemas.microsoft.com/office/powerpoint/2010/main" val="3599698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982" y="267856"/>
            <a:ext cx="8444345" cy="6326909"/>
          </a:xfrm>
          <a:solidFill>
            <a:schemeClr val="tx1"/>
          </a:solidFill>
        </p:spPr>
        <p:txBody>
          <a:bodyPr/>
          <a:lstStyle/>
          <a:p>
            <a:pPr marL="0" indent="0">
              <a:buNone/>
            </a:pPr>
            <a:r>
              <a:rPr lang="en-US" dirty="0" smtClean="0"/>
              <a:t> </a:t>
            </a:r>
            <a:endParaRPr lang="en-IN" dirty="0"/>
          </a:p>
        </p:txBody>
      </p:sp>
      <p:sp>
        <p:nvSpPr>
          <p:cNvPr id="4" name="TextBox 3"/>
          <p:cNvSpPr txBox="1"/>
          <p:nvPr/>
        </p:nvSpPr>
        <p:spPr>
          <a:xfrm>
            <a:off x="872836" y="415636"/>
            <a:ext cx="7793182" cy="400110"/>
          </a:xfrm>
          <a:prstGeom prst="rect">
            <a:avLst/>
          </a:prstGeom>
          <a:noFill/>
        </p:spPr>
        <p:txBody>
          <a:bodyPr wrap="square" rtlCol="0">
            <a:spAutoFit/>
          </a:bodyPr>
          <a:lstStyle/>
          <a:p>
            <a:r>
              <a:rPr lang="en-US" sz="2000" b="1" dirty="0" smtClean="0">
                <a:solidFill>
                  <a:srgbClr val="FF0000"/>
                </a:solidFill>
                <a:latin typeface="Times New Roman" pitchFamily="18" charset="0"/>
                <a:cs typeface="Times New Roman" pitchFamily="18" charset="0"/>
              </a:rPr>
              <a:t>How it works?</a:t>
            </a:r>
            <a:r>
              <a:rPr lang="en-US" sz="2000" b="1" dirty="0" smtClean="0">
                <a:solidFill>
                  <a:srgbClr val="FF0000"/>
                </a:solidFill>
              </a:rPr>
              <a:t>.</a:t>
            </a:r>
            <a:endParaRPr lang="en-IN" sz="2000" b="1" dirty="0">
              <a:solidFill>
                <a:srgbClr val="FF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5309" y="918084"/>
            <a:ext cx="1984772" cy="268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621" y="778464"/>
            <a:ext cx="928688"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294361" y="1419681"/>
            <a:ext cx="2576587" cy="1477328"/>
          </a:xfrm>
          <a:prstGeom prst="rect">
            <a:avLst/>
          </a:prstGeom>
          <a:noFill/>
        </p:spPr>
        <p:txBody>
          <a:bodyPr wrap="square" rtlCol="0">
            <a:spAutoFit/>
          </a:bodyPr>
          <a:lstStyle/>
          <a:p>
            <a:pPr algn="just"/>
            <a:r>
              <a:rPr lang="en-US" b="1" dirty="0">
                <a:solidFill>
                  <a:schemeClr val="bg1"/>
                </a:solidFill>
                <a:latin typeface="Times New Roman" pitchFamily="18" charset="0"/>
                <a:cs typeface="Times New Roman" pitchFamily="18" charset="0"/>
              </a:rPr>
              <a:t>First, when no buttons are pressed, all of the column pins are held HIGH, and all of the row pins are held </a:t>
            </a:r>
            <a:r>
              <a:rPr lang="en-US" b="1" dirty="0" smtClean="0">
                <a:solidFill>
                  <a:schemeClr val="bg1"/>
                </a:solidFill>
                <a:latin typeface="Times New Roman" pitchFamily="18" charset="0"/>
                <a:cs typeface="Times New Roman" pitchFamily="18" charset="0"/>
              </a:rPr>
              <a:t>LOW.</a:t>
            </a:r>
            <a:endParaRPr lang="en-IN" b="1" dirty="0">
              <a:solidFill>
                <a:schemeClr val="bg1"/>
              </a:solidFill>
              <a:latin typeface="Times New Roman" pitchFamily="18" charset="0"/>
              <a:cs typeface="Times New Roman" pitchFamily="18" charset="0"/>
            </a:endParaRPr>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621" y="3638098"/>
            <a:ext cx="928688"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9855" y="3808918"/>
            <a:ext cx="1984772"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440191" y="4214524"/>
            <a:ext cx="2284925" cy="2031325"/>
          </a:xfrm>
          <a:prstGeom prst="rect">
            <a:avLst/>
          </a:prstGeom>
          <a:noFill/>
        </p:spPr>
        <p:txBody>
          <a:bodyPr wrap="square" rtlCol="0">
            <a:spAutoFit/>
          </a:bodyPr>
          <a:lstStyle/>
          <a:p>
            <a:pPr algn="just"/>
            <a:r>
              <a:rPr lang="en-US" b="1" dirty="0">
                <a:solidFill>
                  <a:schemeClr val="bg1"/>
                </a:solidFill>
                <a:latin typeface="Times New Roman" pitchFamily="18" charset="0"/>
                <a:ea typeface="Tahoma" pitchFamily="34" charset="0"/>
                <a:cs typeface="Times New Roman" pitchFamily="18" charset="0"/>
              </a:rPr>
              <a:t>When a button is pressed, the column pin is pulled LOW since the current from the HIGH column flows to the LOW row </a:t>
            </a:r>
            <a:r>
              <a:rPr lang="en-US" dirty="0">
                <a:latin typeface="Times New Roman" pitchFamily="18" charset="0"/>
                <a:ea typeface="Tahoma" pitchFamily="34" charset="0"/>
                <a:cs typeface="Times New Roman" pitchFamily="18" charset="0"/>
              </a:rPr>
              <a:t>pin:</a:t>
            </a:r>
            <a:endParaRPr lang="en-IN" dirty="0">
              <a:latin typeface="Times New Roman" pitchFamily="18" charset="0"/>
              <a:ea typeface="Tahoma" pitchFamily="34" charset="0"/>
              <a:cs typeface="Times New Roman" pitchFamily="18" charset="0"/>
            </a:endParaRPr>
          </a:p>
        </p:txBody>
      </p:sp>
      <p:pic>
        <p:nvPicPr>
          <p:cNvPr id="1026"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b="17852"/>
          <a:stretch/>
        </p:blipFill>
        <p:spPr bwMode="auto">
          <a:xfrm>
            <a:off x="3621692" y="948479"/>
            <a:ext cx="2574753" cy="2887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7">
            <a:extLst>
              <a:ext uri="{28A0092B-C50C-407E-A947-70E740481C1C}">
                <a14:useLocalDpi xmlns:a14="http://schemas.microsoft.com/office/drawing/2010/main" val="0"/>
              </a:ext>
            </a:extLst>
          </a:blip>
          <a:srcRect t="9392"/>
          <a:stretch/>
        </p:blipFill>
        <p:spPr bwMode="auto">
          <a:xfrm>
            <a:off x="3870412" y="3863399"/>
            <a:ext cx="2435773" cy="2573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70684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982" y="267856"/>
            <a:ext cx="8444345" cy="6326909"/>
          </a:xfrm>
          <a:solidFill>
            <a:schemeClr val="tx1"/>
          </a:solidFill>
        </p:spPr>
        <p:txBody>
          <a:bodyPr/>
          <a:lstStyle/>
          <a:p>
            <a:pPr marL="0" indent="0">
              <a:buNone/>
            </a:pPr>
            <a:r>
              <a:rPr lang="en-US" dirty="0" smtClean="0"/>
              <a:t> </a:t>
            </a:r>
            <a:endParaRPr lang="en-IN" dirty="0"/>
          </a:p>
        </p:txBody>
      </p:sp>
      <p:sp>
        <p:nvSpPr>
          <p:cNvPr id="5" name="TextBox 4"/>
          <p:cNvSpPr txBox="1"/>
          <p:nvPr/>
        </p:nvSpPr>
        <p:spPr>
          <a:xfrm>
            <a:off x="3359728" y="1161602"/>
            <a:ext cx="4689764" cy="1754326"/>
          </a:xfrm>
          <a:prstGeom prst="rect">
            <a:avLst/>
          </a:prstGeom>
          <a:noFill/>
        </p:spPr>
        <p:txBody>
          <a:bodyPr wrap="square" rtlCol="0">
            <a:spAutoFit/>
          </a:bodyPr>
          <a:lstStyle/>
          <a:p>
            <a:pPr algn="just"/>
            <a:r>
              <a:rPr lang="en-US" b="1" dirty="0" smtClean="0">
                <a:solidFill>
                  <a:schemeClr val="bg1"/>
                </a:solidFill>
                <a:latin typeface="Times New Roman" pitchFamily="18" charset="0"/>
                <a:cs typeface="Times New Roman" pitchFamily="18" charset="0"/>
              </a:rPr>
              <a:t>now </a:t>
            </a:r>
            <a:r>
              <a:rPr lang="en-US" b="1" dirty="0">
                <a:solidFill>
                  <a:schemeClr val="bg1"/>
                </a:solidFill>
                <a:latin typeface="Times New Roman" pitchFamily="18" charset="0"/>
                <a:cs typeface="Times New Roman" pitchFamily="18" charset="0"/>
              </a:rPr>
              <a:t>knows which column the button is in, so now it just needs to find the row the button is in. It does this by switching each one of the row pins HIGH, and at the same time reading all of the column pins to detect which column pin returns to </a:t>
            </a:r>
            <a:r>
              <a:rPr lang="en-US" b="1" dirty="0" smtClean="0">
                <a:solidFill>
                  <a:schemeClr val="bg1"/>
                </a:solidFill>
                <a:latin typeface="Times New Roman" pitchFamily="18" charset="0"/>
                <a:cs typeface="Times New Roman" pitchFamily="18" charset="0"/>
              </a:rPr>
              <a:t>HIGH.</a:t>
            </a:r>
            <a:endParaRPr lang="en-IN" b="1" dirty="0">
              <a:solidFill>
                <a:schemeClr val="bg1"/>
              </a:solidFill>
              <a:latin typeface="Times New Roman" pitchFamily="18" charset="0"/>
              <a:cs typeface="Times New Roman" pitchFamily="18" charset="0"/>
            </a:endParaRPr>
          </a:p>
        </p:txBody>
      </p:sp>
      <p:sp>
        <p:nvSpPr>
          <p:cNvPr id="6" name="TextBox 5"/>
          <p:cNvSpPr txBox="1"/>
          <p:nvPr/>
        </p:nvSpPr>
        <p:spPr>
          <a:xfrm>
            <a:off x="3374319" y="4566875"/>
            <a:ext cx="5396345" cy="646331"/>
          </a:xfrm>
          <a:prstGeom prst="rect">
            <a:avLst/>
          </a:prstGeom>
          <a:noFill/>
        </p:spPr>
        <p:txBody>
          <a:bodyPr wrap="square" rtlCol="0">
            <a:spAutoFit/>
          </a:bodyPr>
          <a:lstStyle/>
          <a:p>
            <a:r>
              <a:rPr lang="en-US" b="1" dirty="0">
                <a:solidFill>
                  <a:schemeClr val="bg1"/>
                </a:solidFill>
                <a:latin typeface="Times New Roman" pitchFamily="18" charset="0"/>
                <a:cs typeface="Times New Roman" pitchFamily="18" charset="0"/>
              </a:rPr>
              <a:t>When the column pin goes HIGH again, </a:t>
            </a:r>
            <a:r>
              <a:rPr lang="en-US" b="1" dirty="0" smtClean="0">
                <a:solidFill>
                  <a:schemeClr val="bg1"/>
                </a:solidFill>
                <a:latin typeface="Times New Roman" pitchFamily="18" charset="0"/>
                <a:cs typeface="Times New Roman" pitchFamily="18" charset="0"/>
              </a:rPr>
              <a:t>it has </a:t>
            </a:r>
            <a:r>
              <a:rPr lang="en-US" b="1" dirty="0">
                <a:solidFill>
                  <a:schemeClr val="bg1"/>
                </a:solidFill>
                <a:latin typeface="Times New Roman" pitchFamily="18" charset="0"/>
                <a:cs typeface="Times New Roman" pitchFamily="18" charset="0"/>
              </a:rPr>
              <a:t>found the row pin that is connected to the </a:t>
            </a:r>
            <a:r>
              <a:rPr lang="en-US" b="1" dirty="0" smtClean="0">
                <a:solidFill>
                  <a:schemeClr val="bg1"/>
                </a:solidFill>
                <a:latin typeface="Times New Roman" pitchFamily="18" charset="0"/>
                <a:cs typeface="Times New Roman" pitchFamily="18" charset="0"/>
              </a:rPr>
              <a:t>button</a:t>
            </a:r>
            <a:endParaRPr lang="en-IN" b="1" dirty="0">
              <a:solidFill>
                <a:schemeClr val="bg1"/>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844" y="784969"/>
            <a:ext cx="2194322"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5394" y="3868594"/>
            <a:ext cx="1984772" cy="268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706" y="176145"/>
            <a:ext cx="928688"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809" y="3424187"/>
            <a:ext cx="928688"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31344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latin typeface="Cambria" pitchFamily="18" charset="0"/>
                <a:ea typeface="Cambria" pitchFamily="18" charset="0"/>
              </a:rPr>
              <a:t>Interfacing </a:t>
            </a:r>
            <a:r>
              <a:rPr lang="en-US" b="1" dirty="0" smtClean="0">
                <a:solidFill>
                  <a:srgbClr val="C00000"/>
                </a:solidFill>
                <a:latin typeface="Cambria" pitchFamily="18" charset="0"/>
                <a:ea typeface="Cambria" pitchFamily="18" charset="0"/>
              </a:rPr>
              <a:t>Keyboard via 8255</a:t>
            </a: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7672691" cy="5060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15102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610600" cy="5791200"/>
          </a:xfrm>
        </p:spPr>
        <p:txBody>
          <a:bodyPr>
            <a:noAutofit/>
          </a:bodyPr>
          <a:lstStyle/>
          <a:p>
            <a:pPr algn="just"/>
            <a:r>
              <a:rPr lang="en-US" sz="2200" dirty="0">
                <a:latin typeface="Cambria" pitchFamily="18" charset="0"/>
                <a:ea typeface="Cambria" pitchFamily="18" charset="0"/>
              </a:rPr>
              <a:t>Port A is used as output port for selecting a rows of key while port </a:t>
            </a:r>
            <a:r>
              <a:rPr lang="en-US" sz="2200" dirty="0" smtClean="0">
                <a:latin typeface="Cambria" pitchFamily="18" charset="0"/>
                <a:ea typeface="Cambria" pitchFamily="18" charset="0"/>
              </a:rPr>
              <a:t>B </a:t>
            </a:r>
            <a:r>
              <a:rPr lang="en-US" sz="2200" dirty="0">
                <a:latin typeface="Cambria" pitchFamily="18" charset="0"/>
                <a:ea typeface="Cambria" pitchFamily="18" charset="0"/>
              </a:rPr>
              <a:t>is used as an input port for sensing a closed key</a:t>
            </a:r>
            <a:r>
              <a:rPr lang="en-US" sz="2200" dirty="0" smtClean="0">
                <a:latin typeface="Cambria" pitchFamily="18" charset="0"/>
                <a:ea typeface="Cambria" pitchFamily="18" charset="0"/>
              </a:rPr>
              <a:t>.</a:t>
            </a:r>
          </a:p>
          <a:p>
            <a:pPr marL="0" indent="0" algn="just">
              <a:buNone/>
            </a:pPr>
            <a:endParaRPr lang="en-US" sz="2200" dirty="0">
              <a:latin typeface="Cambria" pitchFamily="18" charset="0"/>
              <a:ea typeface="Cambria" pitchFamily="18" charset="0"/>
            </a:endParaRPr>
          </a:p>
          <a:p>
            <a:pPr algn="just"/>
            <a:r>
              <a:rPr lang="en-US" sz="2200" dirty="0" smtClean="0">
                <a:latin typeface="Cambria" pitchFamily="18" charset="0"/>
                <a:ea typeface="Cambria" pitchFamily="18" charset="0"/>
              </a:rPr>
              <a:t> </a:t>
            </a:r>
            <a:r>
              <a:rPr lang="en-US" sz="2200" dirty="0">
                <a:latin typeface="Cambria" pitchFamily="18" charset="0"/>
                <a:ea typeface="Cambria" pitchFamily="18" charset="0"/>
              </a:rPr>
              <a:t>Thus keyboard lines are selected one by one through port A and </a:t>
            </a:r>
            <a:r>
              <a:rPr lang="en-US" sz="2200" dirty="0" smtClean="0">
                <a:latin typeface="Cambria" pitchFamily="18" charset="0"/>
                <a:ea typeface="Cambria" pitchFamily="18" charset="0"/>
              </a:rPr>
              <a:t>the </a:t>
            </a:r>
            <a:r>
              <a:rPr lang="en-US" sz="2200" dirty="0">
                <a:latin typeface="Cambria" pitchFamily="18" charset="0"/>
                <a:ea typeface="Cambria" pitchFamily="18" charset="0"/>
              </a:rPr>
              <a:t>port B lines are polled continuously till a key closure is sensed</a:t>
            </a:r>
            <a:r>
              <a:rPr lang="en-US" sz="2200" dirty="0" smtClean="0">
                <a:latin typeface="Cambria" pitchFamily="18" charset="0"/>
                <a:ea typeface="Cambria" pitchFamily="18" charset="0"/>
              </a:rPr>
              <a:t>.</a:t>
            </a:r>
          </a:p>
          <a:p>
            <a:pPr marL="0" indent="0" algn="just">
              <a:buNone/>
            </a:pPr>
            <a:endParaRPr lang="en-US" sz="2200" dirty="0">
              <a:latin typeface="Cambria" pitchFamily="18" charset="0"/>
              <a:ea typeface="Cambria" pitchFamily="18" charset="0"/>
            </a:endParaRPr>
          </a:p>
          <a:p>
            <a:pPr algn="just"/>
            <a:r>
              <a:rPr lang="en-US" sz="2200" dirty="0" smtClean="0">
                <a:latin typeface="Cambria" pitchFamily="18" charset="0"/>
                <a:ea typeface="Cambria" pitchFamily="18" charset="0"/>
              </a:rPr>
              <a:t>Then </a:t>
            </a:r>
            <a:r>
              <a:rPr lang="en-US" sz="2200" dirty="0">
                <a:latin typeface="Cambria" pitchFamily="18" charset="0"/>
                <a:ea typeface="Cambria" pitchFamily="18" charset="0"/>
              </a:rPr>
              <a:t>routine DEBOUNCE is called for </a:t>
            </a:r>
            <a:r>
              <a:rPr lang="en-US" sz="2200" dirty="0" err="1">
                <a:latin typeface="Cambria" pitchFamily="18" charset="0"/>
                <a:ea typeface="Cambria" pitchFamily="18" charset="0"/>
              </a:rPr>
              <a:t>debouncing</a:t>
            </a:r>
            <a:r>
              <a:rPr lang="en-US" sz="2200" dirty="0" smtClean="0">
                <a:latin typeface="Cambria" pitchFamily="18" charset="0"/>
                <a:ea typeface="Cambria" pitchFamily="18" charset="0"/>
              </a:rPr>
              <a:t>.</a:t>
            </a:r>
          </a:p>
          <a:p>
            <a:pPr marL="0" indent="0" algn="just">
              <a:buNone/>
            </a:pPr>
            <a:endParaRPr lang="en-US" sz="2200" dirty="0">
              <a:latin typeface="Cambria" pitchFamily="18" charset="0"/>
              <a:ea typeface="Cambria" pitchFamily="18" charset="0"/>
            </a:endParaRPr>
          </a:p>
          <a:p>
            <a:pPr algn="just"/>
            <a:r>
              <a:rPr lang="en-US" sz="2200" dirty="0" smtClean="0">
                <a:latin typeface="Cambria" pitchFamily="18" charset="0"/>
                <a:ea typeface="Cambria" pitchFamily="18" charset="0"/>
              </a:rPr>
              <a:t>The </a:t>
            </a:r>
            <a:r>
              <a:rPr lang="en-US" sz="2200" dirty="0">
                <a:latin typeface="Cambria" pitchFamily="18" charset="0"/>
                <a:ea typeface="Cambria" pitchFamily="18" charset="0"/>
              </a:rPr>
              <a:t>key code is decided depending upon the selected row and a </a:t>
            </a:r>
            <a:r>
              <a:rPr lang="en-US" sz="2200" dirty="0" smtClean="0">
                <a:latin typeface="Cambria" pitchFamily="18" charset="0"/>
                <a:ea typeface="Cambria" pitchFamily="18" charset="0"/>
              </a:rPr>
              <a:t>low </a:t>
            </a:r>
            <a:r>
              <a:rPr lang="en-US" sz="2200" dirty="0">
                <a:latin typeface="Cambria" pitchFamily="18" charset="0"/>
                <a:ea typeface="Cambria" pitchFamily="18" charset="0"/>
              </a:rPr>
              <a:t>sensed column</a:t>
            </a:r>
            <a:r>
              <a:rPr lang="en-US" sz="2200" dirty="0" smtClean="0">
                <a:latin typeface="Cambria" pitchFamily="18" charset="0"/>
                <a:ea typeface="Cambria" pitchFamily="18" charset="0"/>
              </a:rPr>
              <a:t>.</a:t>
            </a:r>
          </a:p>
          <a:p>
            <a:pPr marL="0" indent="0" algn="just">
              <a:buNone/>
            </a:pPr>
            <a:endParaRPr lang="en-US" sz="2200" dirty="0">
              <a:latin typeface="Cambria" pitchFamily="18" charset="0"/>
              <a:ea typeface="Cambria" pitchFamily="18" charset="0"/>
            </a:endParaRPr>
          </a:p>
          <a:p>
            <a:pPr algn="just"/>
            <a:r>
              <a:rPr lang="en-US" sz="2200" dirty="0" smtClean="0">
                <a:latin typeface="Cambria" pitchFamily="18" charset="0"/>
                <a:ea typeface="Cambria" pitchFamily="18" charset="0"/>
              </a:rPr>
              <a:t>The </a:t>
            </a:r>
            <a:r>
              <a:rPr lang="en-US" sz="2200" dirty="0">
                <a:latin typeface="Cambria" pitchFamily="18" charset="0"/>
                <a:ea typeface="Cambria" pitchFamily="18" charset="0"/>
              </a:rPr>
              <a:t>higher order lines of port A and port B are left unused</a:t>
            </a:r>
            <a:r>
              <a:rPr lang="en-US" sz="2200" dirty="0" smtClean="0">
                <a:latin typeface="Cambria" pitchFamily="18" charset="0"/>
                <a:ea typeface="Cambria" pitchFamily="18" charset="0"/>
              </a:rPr>
              <a:t>.</a:t>
            </a:r>
          </a:p>
          <a:p>
            <a:pPr marL="0" indent="0" algn="just">
              <a:buNone/>
            </a:pPr>
            <a:endParaRPr lang="en-US" sz="2200" dirty="0">
              <a:latin typeface="Cambria" pitchFamily="18" charset="0"/>
              <a:ea typeface="Cambria" pitchFamily="18" charset="0"/>
            </a:endParaRPr>
          </a:p>
        </p:txBody>
      </p:sp>
    </p:spTree>
    <p:extLst>
      <p:ext uri="{BB962C8B-B14F-4D97-AF65-F5344CB8AC3E}">
        <p14:creationId xmlns:p14="http://schemas.microsoft.com/office/powerpoint/2010/main" val="10438164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b="1" dirty="0" smtClean="0">
                <a:solidFill>
                  <a:srgbClr val="FF0000"/>
                </a:solidFill>
                <a:latin typeface="Cambria" pitchFamily="18" charset="0"/>
                <a:ea typeface="Cambria" pitchFamily="18" charset="0"/>
              </a:rPr>
              <a:t>INTRODUCTION</a:t>
            </a:r>
            <a:endParaRPr lang="en-IN" sz="3600" b="1" dirty="0">
              <a:solidFill>
                <a:srgbClr val="FF0000"/>
              </a:solidFill>
              <a:latin typeface="Cambria" pitchFamily="18" charset="0"/>
              <a:ea typeface="Cambria" pitchFamily="18" charset="0"/>
            </a:endParaRPr>
          </a:p>
        </p:txBody>
      </p:sp>
      <p:sp>
        <p:nvSpPr>
          <p:cNvPr id="3" name="Content Placeholder 2"/>
          <p:cNvSpPr>
            <a:spLocks noGrp="1"/>
          </p:cNvSpPr>
          <p:nvPr>
            <p:ph idx="1"/>
          </p:nvPr>
        </p:nvSpPr>
        <p:spPr>
          <a:xfrm>
            <a:off x="533400" y="1295400"/>
            <a:ext cx="8229600" cy="4525963"/>
          </a:xfrm>
        </p:spPr>
        <p:txBody>
          <a:bodyPr>
            <a:normAutofit lnSpcReduction="10000"/>
          </a:bodyPr>
          <a:lstStyle/>
          <a:p>
            <a:pPr algn="just"/>
            <a:r>
              <a:rPr lang="en-US" sz="2400" dirty="0">
                <a:latin typeface="Cambria" pitchFamily="18" charset="0"/>
                <a:ea typeface="Cambria" pitchFamily="18" charset="0"/>
              </a:rPr>
              <a:t>Most of the microprocessor controlled instruments and machines </a:t>
            </a:r>
            <a:r>
              <a:rPr lang="en-US" sz="2400" dirty="0" smtClean="0">
                <a:latin typeface="Cambria" pitchFamily="18" charset="0"/>
                <a:ea typeface="Cambria" pitchFamily="18" charset="0"/>
              </a:rPr>
              <a:t>need </a:t>
            </a:r>
            <a:r>
              <a:rPr lang="en-US" sz="2400" dirty="0">
                <a:latin typeface="Cambria" pitchFamily="18" charset="0"/>
                <a:ea typeface="Cambria" pitchFamily="18" charset="0"/>
              </a:rPr>
              <a:t>to display letters of the alphabet and numbers to give </a:t>
            </a:r>
            <a:r>
              <a:rPr lang="en-US" sz="2400" dirty="0" smtClean="0">
                <a:latin typeface="Cambria" pitchFamily="18" charset="0"/>
                <a:ea typeface="Cambria" pitchFamily="18" charset="0"/>
              </a:rPr>
              <a:t>directions </a:t>
            </a:r>
            <a:r>
              <a:rPr lang="en-US" sz="2400" dirty="0">
                <a:latin typeface="Cambria" pitchFamily="18" charset="0"/>
                <a:ea typeface="Cambria" pitchFamily="18" charset="0"/>
              </a:rPr>
              <a:t>or data values to users</a:t>
            </a:r>
            <a:r>
              <a:rPr lang="en-US" sz="2400" dirty="0" smtClean="0">
                <a:latin typeface="Cambria" pitchFamily="18" charset="0"/>
                <a:ea typeface="Cambria" pitchFamily="18" charset="0"/>
              </a:rPr>
              <a:t>.</a:t>
            </a:r>
          </a:p>
          <a:p>
            <a:pPr marL="0" indent="0" algn="just">
              <a:buNone/>
            </a:pPr>
            <a:endParaRPr lang="en-US" sz="2400" dirty="0">
              <a:latin typeface="Cambria" pitchFamily="18" charset="0"/>
              <a:ea typeface="Cambria" pitchFamily="18" charset="0"/>
            </a:endParaRPr>
          </a:p>
          <a:p>
            <a:pPr algn="just"/>
            <a:r>
              <a:rPr lang="en-US" sz="2400" dirty="0" smtClean="0">
                <a:latin typeface="Cambria" pitchFamily="18" charset="0"/>
                <a:ea typeface="Cambria" pitchFamily="18" charset="0"/>
              </a:rPr>
              <a:t>This </a:t>
            </a:r>
            <a:r>
              <a:rPr lang="en-US" sz="2400" dirty="0">
                <a:latin typeface="Cambria" pitchFamily="18" charset="0"/>
                <a:ea typeface="Cambria" pitchFamily="18" charset="0"/>
              </a:rPr>
              <a:t>can be displayed using CRT, LED or LCD displays</a:t>
            </a:r>
            <a:r>
              <a:rPr lang="en-US" sz="2400" dirty="0" smtClean="0">
                <a:latin typeface="Cambria" pitchFamily="18" charset="0"/>
                <a:ea typeface="Cambria" pitchFamily="18" charset="0"/>
              </a:rPr>
              <a:t>.</a:t>
            </a:r>
          </a:p>
          <a:p>
            <a:pPr marL="0" indent="0" algn="just">
              <a:buNone/>
            </a:pPr>
            <a:endParaRPr lang="en-US" sz="2400" dirty="0">
              <a:latin typeface="Cambria" pitchFamily="18" charset="0"/>
              <a:ea typeface="Cambria" pitchFamily="18" charset="0"/>
            </a:endParaRPr>
          </a:p>
          <a:p>
            <a:pPr algn="just"/>
            <a:r>
              <a:rPr lang="en-US" sz="2400" dirty="0" smtClean="0">
                <a:latin typeface="Cambria" pitchFamily="18" charset="0"/>
                <a:ea typeface="Cambria" pitchFamily="18" charset="0"/>
              </a:rPr>
              <a:t>CRT </a:t>
            </a:r>
            <a:r>
              <a:rPr lang="en-US" sz="2400" dirty="0">
                <a:latin typeface="Cambria" pitchFamily="18" charset="0"/>
                <a:ea typeface="Cambria" pitchFamily="18" charset="0"/>
              </a:rPr>
              <a:t>displays are used when a large amount of data is to be </a:t>
            </a:r>
            <a:r>
              <a:rPr lang="en-US" sz="2400" dirty="0" smtClean="0">
                <a:latin typeface="Cambria" pitchFamily="18" charset="0"/>
                <a:ea typeface="Cambria" pitchFamily="18" charset="0"/>
              </a:rPr>
              <a:t>displayed.</a:t>
            </a:r>
          </a:p>
          <a:p>
            <a:pPr marL="0" indent="0" algn="just">
              <a:buNone/>
            </a:pPr>
            <a:endParaRPr lang="en-US" sz="2400" dirty="0">
              <a:latin typeface="Cambria" pitchFamily="18" charset="0"/>
              <a:ea typeface="Cambria" pitchFamily="18" charset="0"/>
            </a:endParaRPr>
          </a:p>
          <a:p>
            <a:pPr algn="just"/>
            <a:r>
              <a:rPr lang="en-US" sz="2400" dirty="0">
                <a:latin typeface="Cambria" pitchFamily="18" charset="0"/>
                <a:ea typeface="Cambria" pitchFamily="18" charset="0"/>
              </a:rPr>
              <a:t>I</a:t>
            </a:r>
            <a:r>
              <a:rPr lang="en-US" sz="2400" dirty="0" smtClean="0">
                <a:latin typeface="Cambria" pitchFamily="18" charset="0"/>
                <a:ea typeface="Cambria" pitchFamily="18" charset="0"/>
              </a:rPr>
              <a:t>n </a:t>
            </a:r>
            <a:r>
              <a:rPr lang="en-US" sz="2400" dirty="0">
                <a:latin typeface="Cambria" pitchFamily="18" charset="0"/>
                <a:ea typeface="Cambria" pitchFamily="18" charset="0"/>
              </a:rPr>
              <a:t>systems where only a small amount of data is to be </a:t>
            </a:r>
            <a:r>
              <a:rPr lang="en-US" sz="2400" dirty="0" smtClean="0">
                <a:latin typeface="Cambria" pitchFamily="18" charset="0"/>
                <a:ea typeface="Cambria" pitchFamily="18" charset="0"/>
              </a:rPr>
              <a:t>displayed, simple </a:t>
            </a:r>
            <a:r>
              <a:rPr lang="en-US" sz="2400" dirty="0">
                <a:latin typeface="Cambria" pitchFamily="18" charset="0"/>
                <a:ea typeface="Cambria" pitchFamily="18" charset="0"/>
              </a:rPr>
              <a:t>LED and LCD displays are used.</a:t>
            </a:r>
          </a:p>
          <a:p>
            <a:pPr algn="just"/>
            <a:endParaRPr lang="en-IN" sz="2400" b="1" dirty="0">
              <a:solidFill>
                <a:srgbClr val="00B050"/>
              </a:solidFill>
              <a:latin typeface="Cambria" pitchFamily="18" charset="0"/>
              <a:ea typeface="Cambria" pitchFamily="18" charset="0"/>
            </a:endParaRPr>
          </a:p>
        </p:txBody>
      </p:sp>
    </p:spTree>
    <p:extLst>
      <p:ext uri="{BB962C8B-B14F-4D97-AF65-F5344CB8AC3E}">
        <p14:creationId xmlns:p14="http://schemas.microsoft.com/office/powerpoint/2010/main" val="2842675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436" y="152400"/>
            <a:ext cx="8229600" cy="609600"/>
          </a:xfrm>
        </p:spPr>
        <p:txBody>
          <a:bodyPr>
            <a:normAutofit fontScale="90000"/>
          </a:bodyPr>
          <a:lstStyle/>
          <a:p>
            <a:r>
              <a:rPr lang="en-US" b="1" dirty="0" smtClean="0">
                <a:solidFill>
                  <a:srgbClr val="C00000"/>
                </a:solidFill>
                <a:latin typeface="Cambria" pitchFamily="18" charset="0"/>
                <a:ea typeface="Cambria" pitchFamily="18" charset="0"/>
              </a:rPr>
              <a:t>FLOWCHART</a:t>
            </a:r>
            <a:endParaRPr lang="en-IN" b="1" dirty="0">
              <a:solidFill>
                <a:srgbClr val="C00000"/>
              </a:solidFill>
              <a:latin typeface="Cambria" pitchFamily="18" charset="0"/>
              <a:ea typeface="Cambria" pitchFamily="18"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143000"/>
            <a:ext cx="6705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9436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525963"/>
          </a:xfrm>
        </p:spPr>
        <p:txBody>
          <a:bodyPr>
            <a:normAutofit/>
          </a:bodyPr>
          <a:lstStyle/>
          <a:p>
            <a:pPr algn="just"/>
            <a:r>
              <a:rPr lang="en-US" sz="2000" dirty="0" smtClean="0">
                <a:latin typeface="Cambria" pitchFamily="18" charset="0"/>
                <a:ea typeface="Cambria" pitchFamily="18" charset="0"/>
              </a:rPr>
              <a:t>LED </a:t>
            </a:r>
            <a:r>
              <a:rPr lang="en-US" sz="2000" dirty="0">
                <a:latin typeface="Cambria" pitchFamily="18" charset="0"/>
                <a:ea typeface="Cambria" pitchFamily="18" charset="0"/>
              </a:rPr>
              <a:t>Displays are available in two very common formats. </a:t>
            </a:r>
            <a:endParaRPr lang="en-US" sz="2000" dirty="0" smtClean="0">
              <a:latin typeface="Cambria" pitchFamily="18" charset="0"/>
              <a:ea typeface="Cambria" pitchFamily="18" charset="0"/>
            </a:endParaRPr>
          </a:p>
          <a:p>
            <a:pPr marL="0" indent="0" algn="just">
              <a:buNone/>
            </a:pPr>
            <a:r>
              <a:rPr lang="en-US" sz="2000" dirty="0" smtClean="0">
                <a:latin typeface="Cambria" pitchFamily="18" charset="0"/>
                <a:ea typeface="Cambria" pitchFamily="18" charset="0"/>
              </a:rPr>
              <a:t>a</a:t>
            </a:r>
            <a:r>
              <a:rPr lang="en-US" sz="2000" dirty="0">
                <a:latin typeface="Cambria" pitchFamily="18" charset="0"/>
                <a:ea typeface="Cambria" pitchFamily="18" charset="0"/>
              </a:rPr>
              <a:t>. 7 segment displays </a:t>
            </a:r>
            <a:endParaRPr lang="en-US" sz="2000" dirty="0" smtClean="0">
              <a:latin typeface="Cambria" pitchFamily="18" charset="0"/>
              <a:ea typeface="Cambria" pitchFamily="18" charset="0"/>
            </a:endParaRPr>
          </a:p>
          <a:p>
            <a:pPr marL="0" indent="0" algn="just">
              <a:buNone/>
            </a:pPr>
            <a:r>
              <a:rPr lang="en-US" sz="2000" dirty="0" smtClean="0">
                <a:latin typeface="Cambria" pitchFamily="18" charset="0"/>
                <a:ea typeface="Cambria" pitchFamily="18" charset="0"/>
              </a:rPr>
              <a:t>b</a:t>
            </a:r>
            <a:r>
              <a:rPr lang="en-US" sz="2000" dirty="0">
                <a:latin typeface="Cambria" pitchFamily="18" charset="0"/>
                <a:ea typeface="Cambria" pitchFamily="18" charset="0"/>
              </a:rPr>
              <a:t>. 5 by 7 dot-matrix displays</a:t>
            </a:r>
            <a:endParaRPr lang="en-IN" sz="2000" dirty="0">
              <a:latin typeface="Cambria" pitchFamily="18" charset="0"/>
              <a:ea typeface="Cambria" pitchFamily="18" charset="0"/>
            </a:endParaRPr>
          </a:p>
        </p:txBody>
      </p:sp>
      <p:sp>
        <p:nvSpPr>
          <p:cNvPr id="4" name="Title 1"/>
          <p:cNvSpPr>
            <a:spLocks noGrp="1"/>
          </p:cNvSpPr>
          <p:nvPr>
            <p:ph type="title"/>
          </p:nvPr>
        </p:nvSpPr>
        <p:spPr>
          <a:xfrm>
            <a:off x="457200" y="274638"/>
            <a:ext cx="8229600" cy="563562"/>
          </a:xfrm>
        </p:spPr>
        <p:txBody>
          <a:bodyPr>
            <a:normAutofit fontScale="90000"/>
          </a:bodyPr>
          <a:lstStyle/>
          <a:p>
            <a:r>
              <a:rPr lang="en-US" sz="3600" b="1" dirty="0" smtClean="0">
                <a:solidFill>
                  <a:srgbClr val="FF0000"/>
                </a:solidFill>
                <a:latin typeface="Cambria" pitchFamily="18" charset="0"/>
                <a:ea typeface="Cambria" pitchFamily="18" charset="0"/>
              </a:rPr>
              <a:t>LED DISPLAYS</a:t>
            </a:r>
            <a:endParaRPr lang="en-IN" sz="3600" b="1" dirty="0">
              <a:solidFill>
                <a:srgbClr val="FF0000"/>
              </a:solidFill>
              <a:latin typeface="Cambria" pitchFamily="18" charset="0"/>
              <a:ea typeface="Cambria"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705100"/>
            <a:ext cx="5972175"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33400" y="5638800"/>
            <a:ext cx="8077200" cy="1015663"/>
          </a:xfrm>
          <a:prstGeom prst="rect">
            <a:avLst/>
          </a:prstGeom>
        </p:spPr>
        <p:txBody>
          <a:bodyPr wrap="square">
            <a:spAutoFit/>
          </a:bodyPr>
          <a:lstStyle/>
          <a:p>
            <a:pPr algn="just"/>
            <a:r>
              <a:rPr lang="en-US" sz="2000" b="1" dirty="0">
                <a:solidFill>
                  <a:srgbClr val="FFC000"/>
                </a:solidFill>
                <a:latin typeface="Cambria" pitchFamily="18" charset="0"/>
                <a:ea typeface="Cambria" pitchFamily="18" charset="0"/>
              </a:rPr>
              <a:t/>
            </a:r>
            <a:br>
              <a:rPr lang="en-US" sz="2000" b="1" dirty="0">
                <a:solidFill>
                  <a:srgbClr val="FFC000"/>
                </a:solidFill>
                <a:latin typeface="Cambria" pitchFamily="18" charset="0"/>
                <a:ea typeface="Cambria" pitchFamily="18" charset="0"/>
              </a:rPr>
            </a:br>
            <a:r>
              <a:rPr lang="en-US" sz="2000" b="1" dirty="0">
                <a:solidFill>
                  <a:srgbClr val="FFC000"/>
                </a:solidFill>
                <a:latin typeface="Cambria" pitchFamily="18" charset="0"/>
                <a:ea typeface="Cambria" pitchFamily="18" charset="0"/>
              </a:rPr>
              <a:t>The 7-segment type is the least expensive, most commonly used and easiest to </a:t>
            </a:r>
            <a:r>
              <a:rPr lang="en-US" sz="2000" b="1" dirty="0" smtClean="0">
                <a:solidFill>
                  <a:srgbClr val="FFC000"/>
                </a:solidFill>
                <a:latin typeface="Cambria" pitchFamily="18" charset="0"/>
                <a:ea typeface="Cambria" pitchFamily="18" charset="0"/>
              </a:rPr>
              <a:t>interface.</a:t>
            </a:r>
            <a:endParaRPr lang="en-IN" sz="2000" b="1" dirty="0">
              <a:solidFill>
                <a:srgbClr val="FFC000"/>
              </a:solidFill>
              <a:latin typeface="Cambria" pitchFamily="18" charset="0"/>
              <a:ea typeface="Cambria" pitchFamily="18" charset="0"/>
            </a:endParaRPr>
          </a:p>
        </p:txBody>
      </p:sp>
    </p:spTree>
    <p:extLst>
      <p:ext uri="{BB962C8B-B14F-4D97-AF65-F5344CB8AC3E}">
        <p14:creationId xmlns:p14="http://schemas.microsoft.com/office/powerpoint/2010/main" val="23657848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868362"/>
          </a:xfrm>
        </p:spPr>
        <p:txBody>
          <a:bodyPr>
            <a:normAutofit/>
          </a:bodyPr>
          <a:lstStyle/>
          <a:p>
            <a:r>
              <a:rPr lang="en-US" sz="3200" b="1" dirty="0" smtClean="0">
                <a:solidFill>
                  <a:srgbClr val="C00000"/>
                </a:solidFill>
                <a:latin typeface="Cambria" pitchFamily="18" charset="0"/>
                <a:ea typeface="Cambria" pitchFamily="18" charset="0"/>
              </a:rPr>
              <a:t>7 SEGMENT DISPLAY</a:t>
            </a:r>
            <a:endParaRPr lang="en-IN" sz="3200" b="1" dirty="0">
              <a:solidFill>
                <a:srgbClr val="C00000"/>
              </a:solidFill>
              <a:latin typeface="Cambria" pitchFamily="18" charset="0"/>
              <a:ea typeface="Cambria" pitchFamily="18" charset="0"/>
            </a:endParaRPr>
          </a:p>
        </p:txBody>
      </p:sp>
      <p:sp>
        <p:nvSpPr>
          <p:cNvPr id="3" name="Content Placeholder 2"/>
          <p:cNvSpPr>
            <a:spLocks noGrp="1"/>
          </p:cNvSpPr>
          <p:nvPr>
            <p:ph idx="1"/>
          </p:nvPr>
        </p:nvSpPr>
        <p:spPr>
          <a:xfrm>
            <a:off x="457200" y="1371600"/>
            <a:ext cx="8229600" cy="2667000"/>
          </a:xfrm>
        </p:spPr>
        <p:txBody>
          <a:bodyPr>
            <a:noAutofit/>
          </a:bodyPr>
          <a:lstStyle/>
          <a:p>
            <a:pPr algn="just"/>
            <a:r>
              <a:rPr lang="en-US" sz="2200" dirty="0">
                <a:latin typeface="Cambria" pitchFamily="18" charset="0"/>
                <a:ea typeface="Cambria" pitchFamily="18" charset="0"/>
              </a:rPr>
              <a:t>7 segment displays are generally used as numerical indicators and consists of a number of LEDs arranged in seven segments</a:t>
            </a:r>
            <a:r>
              <a:rPr lang="en-US" sz="2200" dirty="0" smtClean="0">
                <a:latin typeface="Cambria" pitchFamily="18" charset="0"/>
                <a:ea typeface="Cambria" pitchFamily="18" charset="0"/>
              </a:rPr>
              <a:t>.</a:t>
            </a:r>
          </a:p>
          <a:p>
            <a:pPr marL="0" indent="0" algn="just">
              <a:buNone/>
            </a:pPr>
            <a:r>
              <a:rPr lang="en-US" sz="2200" dirty="0" smtClean="0">
                <a:latin typeface="Cambria" pitchFamily="18" charset="0"/>
                <a:ea typeface="Cambria" pitchFamily="18" charset="0"/>
              </a:rPr>
              <a:t> </a:t>
            </a:r>
          </a:p>
          <a:p>
            <a:pPr algn="just"/>
            <a:r>
              <a:rPr lang="en-US" sz="2200" dirty="0" smtClean="0">
                <a:latin typeface="Cambria" pitchFamily="18" charset="0"/>
                <a:ea typeface="Cambria" pitchFamily="18" charset="0"/>
              </a:rPr>
              <a:t>Any </a:t>
            </a:r>
            <a:r>
              <a:rPr lang="en-US" sz="2200" dirty="0">
                <a:latin typeface="Cambria" pitchFamily="18" charset="0"/>
                <a:ea typeface="Cambria" pitchFamily="18" charset="0"/>
              </a:rPr>
              <a:t>number between 0 to 9 can be indicated by lighting the appropriate segments. </a:t>
            </a:r>
            <a:endParaRPr lang="en-US" sz="2200" dirty="0" smtClean="0">
              <a:latin typeface="Cambria" pitchFamily="18" charset="0"/>
              <a:ea typeface="Cambria" pitchFamily="18" charset="0"/>
            </a:endParaRPr>
          </a:p>
          <a:p>
            <a:pPr marL="0" indent="0" algn="just">
              <a:buNone/>
            </a:pPr>
            <a:endParaRPr lang="en-US" sz="2200" dirty="0" smtClean="0">
              <a:latin typeface="Cambria" pitchFamily="18" charset="0"/>
              <a:ea typeface="Cambria" pitchFamily="18" charset="0"/>
            </a:endParaRPr>
          </a:p>
          <a:p>
            <a:pPr algn="just"/>
            <a:r>
              <a:rPr lang="en-US" sz="2200" dirty="0" smtClean="0">
                <a:latin typeface="Cambria" pitchFamily="18" charset="0"/>
                <a:ea typeface="Cambria" pitchFamily="18" charset="0"/>
              </a:rPr>
              <a:t>The </a:t>
            </a:r>
            <a:r>
              <a:rPr lang="en-US" sz="2200" dirty="0">
                <a:latin typeface="Cambria" pitchFamily="18" charset="0"/>
                <a:ea typeface="Cambria" pitchFamily="18" charset="0"/>
              </a:rPr>
              <a:t>seven segments are labeled a to g and dot is labeled as </a:t>
            </a:r>
            <a:r>
              <a:rPr lang="en-US" sz="2200" dirty="0" err="1" smtClean="0">
                <a:latin typeface="Cambria" pitchFamily="18" charset="0"/>
                <a:ea typeface="Cambria" pitchFamily="18" charset="0"/>
              </a:rPr>
              <a:t>dp</a:t>
            </a:r>
            <a:r>
              <a:rPr lang="en-US" sz="2200" dirty="0" smtClean="0">
                <a:latin typeface="Cambria" pitchFamily="18" charset="0"/>
                <a:ea typeface="Cambria" pitchFamily="18" charset="0"/>
              </a:rPr>
              <a:t>. </a:t>
            </a:r>
            <a:endParaRPr lang="en-IN" sz="2200" dirty="0">
              <a:latin typeface="Cambria" pitchFamily="18" charset="0"/>
              <a:ea typeface="Cambria"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5029200"/>
            <a:ext cx="5343525"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4187937"/>
            <a:ext cx="1866089" cy="2617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62369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1380C5-423C-4BD9-B869-94F1BD9AE222}"/>
              </a:ext>
            </a:extLst>
          </p:cNvPr>
          <p:cNvSpPr>
            <a:spLocks noGrp="1"/>
          </p:cNvSpPr>
          <p:nvPr>
            <p:ph type="title"/>
          </p:nvPr>
        </p:nvSpPr>
        <p:spPr/>
        <p:txBody>
          <a:bodyPr>
            <a:normAutofit/>
          </a:bodyPr>
          <a:lstStyle/>
          <a:p>
            <a:r>
              <a:rPr lang="en-US" sz="3600" b="1" dirty="0">
                <a:solidFill>
                  <a:srgbClr val="C00000"/>
                </a:solidFill>
                <a:latin typeface="Cambria" pitchFamily="18" charset="0"/>
                <a:ea typeface="Cambria" pitchFamily="18" charset="0"/>
              </a:rPr>
              <a:t>Types of 7-segment displays</a:t>
            </a:r>
          </a:p>
        </p:txBody>
      </p:sp>
      <p:sp>
        <p:nvSpPr>
          <p:cNvPr id="3" name="Rectangle 2"/>
          <p:cNvSpPr/>
          <p:nvPr/>
        </p:nvSpPr>
        <p:spPr>
          <a:xfrm>
            <a:off x="762000" y="1524000"/>
            <a:ext cx="7924800" cy="1200329"/>
          </a:xfrm>
          <a:prstGeom prst="rect">
            <a:avLst/>
          </a:prstGeom>
        </p:spPr>
        <p:txBody>
          <a:bodyPr wrap="square">
            <a:spAutoFit/>
          </a:bodyPr>
          <a:lstStyle/>
          <a:p>
            <a:pPr algn="just"/>
            <a:r>
              <a:rPr lang="en-US" sz="2400" dirty="0">
                <a:latin typeface="Cambria" pitchFamily="18" charset="0"/>
                <a:ea typeface="Cambria" pitchFamily="18" charset="0"/>
              </a:rPr>
              <a:t>These 7 segment displays are of two types: </a:t>
            </a:r>
            <a:endParaRPr lang="en-US" sz="2400" dirty="0" smtClean="0">
              <a:latin typeface="Cambria" pitchFamily="18" charset="0"/>
              <a:ea typeface="Cambria" pitchFamily="18" charset="0"/>
            </a:endParaRPr>
          </a:p>
          <a:p>
            <a:pPr marL="457200" indent="-457200" algn="just">
              <a:buAutoNum type="alphaLcPeriod"/>
            </a:pPr>
            <a:r>
              <a:rPr lang="en-US" sz="2400" dirty="0" smtClean="0">
                <a:latin typeface="Cambria" pitchFamily="18" charset="0"/>
                <a:ea typeface="Cambria" pitchFamily="18" charset="0"/>
              </a:rPr>
              <a:t>Common </a:t>
            </a:r>
            <a:r>
              <a:rPr lang="en-US" sz="2400" dirty="0">
                <a:latin typeface="Cambria" pitchFamily="18" charset="0"/>
                <a:ea typeface="Cambria" pitchFamily="18" charset="0"/>
              </a:rPr>
              <a:t>Anode </a:t>
            </a:r>
            <a:endParaRPr lang="en-US" sz="2400" dirty="0" smtClean="0">
              <a:latin typeface="Cambria" pitchFamily="18" charset="0"/>
              <a:ea typeface="Cambria" pitchFamily="18" charset="0"/>
            </a:endParaRPr>
          </a:p>
          <a:p>
            <a:pPr marL="457200" indent="-457200" algn="just">
              <a:buAutoNum type="alphaLcPeriod"/>
            </a:pPr>
            <a:r>
              <a:rPr lang="en-US" sz="2400" dirty="0" smtClean="0">
                <a:latin typeface="Cambria" pitchFamily="18" charset="0"/>
                <a:ea typeface="Cambria" pitchFamily="18" charset="0"/>
              </a:rPr>
              <a:t>Common </a:t>
            </a:r>
            <a:r>
              <a:rPr lang="en-US" sz="2400" dirty="0">
                <a:latin typeface="Cambria" pitchFamily="18" charset="0"/>
                <a:ea typeface="Cambria" pitchFamily="18" charset="0"/>
              </a:rPr>
              <a:t>Cathode </a:t>
            </a:r>
            <a:endParaRPr lang="en-IN" sz="2400" dirty="0">
              <a:latin typeface="Cambria" pitchFamily="18" charset="0"/>
              <a:ea typeface="Cambria" pitchFamily="18" charset="0"/>
            </a:endParaRPr>
          </a:p>
        </p:txBody>
      </p:sp>
      <p:grpSp>
        <p:nvGrpSpPr>
          <p:cNvPr id="5" name="Group 4"/>
          <p:cNvGrpSpPr/>
          <p:nvPr/>
        </p:nvGrpSpPr>
        <p:grpSpPr>
          <a:xfrm>
            <a:off x="58510" y="2667000"/>
            <a:ext cx="4502786" cy="2807732"/>
            <a:chOff x="58510" y="2667000"/>
            <a:chExt cx="4502786" cy="2807732"/>
          </a:xfrm>
        </p:grpSpPr>
        <p:sp>
          <p:nvSpPr>
            <p:cNvPr id="4" name="TextBox 3"/>
            <p:cNvSpPr txBox="1"/>
            <p:nvPr/>
          </p:nvSpPr>
          <p:spPr>
            <a:xfrm>
              <a:off x="1676400" y="5105400"/>
              <a:ext cx="2438400" cy="369332"/>
            </a:xfrm>
            <a:prstGeom prst="rect">
              <a:avLst/>
            </a:prstGeom>
            <a:noFill/>
          </p:spPr>
          <p:txBody>
            <a:bodyPr wrap="square" rtlCol="0">
              <a:spAutoFit/>
            </a:bodyPr>
            <a:lstStyle/>
            <a:p>
              <a:r>
                <a:rPr lang="en-US" b="1" dirty="0" smtClean="0">
                  <a:latin typeface="Cambria" pitchFamily="18" charset="0"/>
                  <a:ea typeface="Cambria" pitchFamily="18" charset="0"/>
                </a:rPr>
                <a:t>COMMON  ANODE</a:t>
              </a:r>
              <a:endParaRPr lang="en-IN" b="1" dirty="0">
                <a:latin typeface="Cambria" pitchFamily="18" charset="0"/>
                <a:ea typeface="Cambria" pitchFamily="18" charset="0"/>
              </a:endParaRP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10" y="2667000"/>
              <a:ext cx="4502786" cy="2148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 name="Group 6"/>
          <p:cNvGrpSpPr/>
          <p:nvPr/>
        </p:nvGrpSpPr>
        <p:grpSpPr>
          <a:xfrm>
            <a:off x="4649757" y="2743784"/>
            <a:ext cx="4431013" cy="2719440"/>
            <a:chOff x="4649757" y="2743784"/>
            <a:chExt cx="4431013" cy="2719440"/>
          </a:xfrm>
        </p:grpSpPr>
        <p:sp>
          <p:nvSpPr>
            <p:cNvPr id="8" name="TextBox 7"/>
            <p:cNvSpPr txBox="1"/>
            <p:nvPr/>
          </p:nvSpPr>
          <p:spPr>
            <a:xfrm>
              <a:off x="5791200" y="5093892"/>
              <a:ext cx="2438400" cy="369332"/>
            </a:xfrm>
            <a:prstGeom prst="rect">
              <a:avLst/>
            </a:prstGeom>
            <a:noFill/>
          </p:spPr>
          <p:txBody>
            <a:bodyPr wrap="square" rtlCol="0">
              <a:spAutoFit/>
            </a:bodyPr>
            <a:lstStyle/>
            <a:p>
              <a:r>
                <a:rPr lang="en-US" b="1" dirty="0" smtClean="0">
                  <a:latin typeface="Cambria" pitchFamily="18" charset="0"/>
                  <a:ea typeface="Cambria" pitchFamily="18" charset="0"/>
                </a:rPr>
                <a:t>COMMON  CATHODE</a:t>
              </a:r>
              <a:endParaRPr lang="en-IN" b="1" dirty="0">
                <a:latin typeface="Cambria" pitchFamily="18" charset="0"/>
                <a:ea typeface="Cambria" pitchFamily="18" charset="0"/>
              </a:endParaRPr>
            </a:p>
          </p:txBody>
        </p:sp>
        <p:pic>
          <p:nvPicPr>
            <p:cNvPr id="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757" y="2743784"/>
              <a:ext cx="4431013" cy="2104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 name="TextBox 5"/>
          <p:cNvSpPr txBox="1"/>
          <p:nvPr/>
        </p:nvSpPr>
        <p:spPr>
          <a:xfrm>
            <a:off x="6446163" y="3203643"/>
            <a:ext cx="838200" cy="369332"/>
          </a:xfrm>
          <a:prstGeom prst="rect">
            <a:avLst/>
          </a:prstGeom>
          <a:noFill/>
        </p:spPr>
        <p:txBody>
          <a:bodyPr wrap="square" rtlCol="0">
            <a:spAutoFit/>
          </a:bodyPr>
          <a:lstStyle/>
          <a:p>
            <a:r>
              <a:rPr lang="en-US" b="1" dirty="0" smtClean="0"/>
              <a:t>Anode</a:t>
            </a:r>
            <a:endParaRPr lang="en-IN" b="1" dirty="0"/>
          </a:p>
        </p:txBody>
      </p:sp>
      <p:sp>
        <p:nvSpPr>
          <p:cNvPr id="13" name="TextBox 12"/>
          <p:cNvSpPr txBox="1"/>
          <p:nvPr/>
        </p:nvSpPr>
        <p:spPr>
          <a:xfrm>
            <a:off x="266700" y="3556641"/>
            <a:ext cx="990600" cy="369332"/>
          </a:xfrm>
          <a:prstGeom prst="rect">
            <a:avLst/>
          </a:prstGeom>
          <a:noFill/>
        </p:spPr>
        <p:txBody>
          <a:bodyPr wrap="square" rtlCol="0">
            <a:spAutoFit/>
          </a:bodyPr>
          <a:lstStyle/>
          <a:p>
            <a:r>
              <a:rPr lang="en-US" b="1" dirty="0" smtClean="0"/>
              <a:t>cathode</a:t>
            </a:r>
            <a:endParaRPr lang="en-IN" b="1" dirty="0"/>
          </a:p>
        </p:txBody>
      </p:sp>
      <p:sp>
        <p:nvSpPr>
          <p:cNvPr id="14" name="TextBox 13"/>
          <p:cNvSpPr txBox="1"/>
          <p:nvPr/>
        </p:nvSpPr>
        <p:spPr>
          <a:xfrm>
            <a:off x="533400" y="2866897"/>
            <a:ext cx="838200" cy="369332"/>
          </a:xfrm>
          <a:prstGeom prst="rect">
            <a:avLst/>
          </a:prstGeom>
          <a:noFill/>
        </p:spPr>
        <p:txBody>
          <a:bodyPr wrap="square" rtlCol="0">
            <a:spAutoFit/>
          </a:bodyPr>
          <a:lstStyle/>
          <a:p>
            <a:r>
              <a:rPr lang="en-US" b="1" dirty="0" smtClean="0"/>
              <a:t>Anode</a:t>
            </a:r>
            <a:endParaRPr lang="en-IN" b="1" dirty="0"/>
          </a:p>
        </p:txBody>
      </p:sp>
      <p:sp>
        <p:nvSpPr>
          <p:cNvPr id="15" name="TextBox 14"/>
          <p:cNvSpPr txBox="1"/>
          <p:nvPr/>
        </p:nvSpPr>
        <p:spPr>
          <a:xfrm>
            <a:off x="5105400" y="4191000"/>
            <a:ext cx="990600" cy="369332"/>
          </a:xfrm>
          <a:prstGeom prst="rect">
            <a:avLst/>
          </a:prstGeom>
          <a:noFill/>
        </p:spPr>
        <p:txBody>
          <a:bodyPr wrap="square" rtlCol="0">
            <a:spAutoFit/>
          </a:bodyPr>
          <a:lstStyle/>
          <a:p>
            <a:r>
              <a:rPr lang="en-US" b="1" dirty="0" smtClean="0"/>
              <a:t>cathode</a:t>
            </a:r>
            <a:endParaRPr lang="en-IN" b="1" dirty="0"/>
          </a:p>
        </p:txBody>
      </p:sp>
    </p:spTree>
    <p:extLst>
      <p:ext uri="{BB962C8B-B14F-4D97-AF65-F5344CB8AC3E}">
        <p14:creationId xmlns:p14="http://schemas.microsoft.com/office/powerpoint/2010/main" val="35119377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73B2DE62-D138-4001-8FA0-6421EEEDCA4D}"/>
              </a:ext>
            </a:extLst>
          </p:cNvPr>
          <p:cNvSpPr>
            <a:spLocks noGrp="1"/>
          </p:cNvSpPr>
          <p:nvPr>
            <p:ph idx="1"/>
          </p:nvPr>
        </p:nvSpPr>
        <p:spPr>
          <a:xfrm>
            <a:off x="533400" y="762000"/>
            <a:ext cx="8001000" cy="2819400"/>
          </a:xfrm>
        </p:spPr>
        <p:txBody>
          <a:bodyPr>
            <a:normAutofit/>
          </a:bodyPr>
          <a:lstStyle/>
          <a:p>
            <a:pPr algn="just"/>
            <a:r>
              <a:rPr lang="en-US" sz="2000" dirty="0" smtClean="0">
                <a:latin typeface="Cambria" pitchFamily="18" charset="0"/>
                <a:ea typeface="Cambria" pitchFamily="18" charset="0"/>
              </a:rPr>
              <a:t>Basically </a:t>
            </a:r>
            <a:r>
              <a:rPr lang="en-US" sz="2000" dirty="0">
                <a:latin typeface="Cambria" pitchFamily="18" charset="0"/>
                <a:ea typeface="Cambria" pitchFamily="18" charset="0"/>
              </a:rPr>
              <a:t>LED have Anode &amp; Cathode. In order to simplify connecting, anodes and cathodes of all diodes are connected to the common pin</a:t>
            </a:r>
            <a:r>
              <a:rPr lang="en-US" sz="2000" dirty="0" smtClean="0">
                <a:latin typeface="Cambria" pitchFamily="18" charset="0"/>
                <a:ea typeface="Cambria" pitchFamily="18" charset="0"/>
              </a:rPr>
              <a:t>.</a:t>
            </a:r>
          </a:p>
          <a:p>
            <a:pPr marL="0" indent="0" algn="just">
              <a:buNone/>
            </a:pPr>
            <a:endParaRPr lang="en-US" sz="2000" dirty="0" smtClean="0">
              <a:latin typeface="Cambria" pitchFamily="18" charset="0"/>
              <a:ea typeface="Cambria" pitchFamily="18" charset="0"/>
            </a:endParaRPr>
          </a:p>
          <a:p>
            <a:pPr algn="just"/>
            <a:r>
              <a:rPr lang="en-US" sz="2000" dirty="0" smtClean="0">
                <a:latin typeface="Cambria" pitchFamily="18" charset="0"/>
                <a:ea typeface="Cambria" pitchFamily="18" charset="0"/>
              </a:rPr>
              <a:t>In </a:t>
            </a:r>
            <a:r>
              <a:rPr lang="en-US" sz="2000" dirty="0">
                <a:latin typeface="Cambria" pitchFamily="18" charset="0"/>
                <a:ea typeface="Cambria" pitchFamily="18" charset="0"/>
              </a:rPr>
              <a:t>Common Anode display, anodes of the all LEDs are connected to </a:t>
            </a:r>
            <a:r>
              <a:rPr lang="en-US" sz="2000" dirty="0" err="1">
                <a:latin typeface="Cambria" pitchFamily="18" charset="0"/>
                <a:ea typeface="Cambria" pitchFamily="18" charset="0"/>
              </a:rPr>
              <a:t>Vcc</a:t>
            </a:r>
            <a:r>
              <a:rPr lang="en-US" sz="2000" dirty="0">
                <a:latin typeface="Cambria" pitchFamily="18" charset="0"/>
                <a:ea typeface="Cambria" pitchFamily="18" charset="0"/>
              </a:rPr>
              <a:t>, cathodes are connected to microprocessor port pins via 8255</a:t>
            </a:r>
            <a:r>
              <a:rPr lang="en-US" sz="2000" dirty="0" smtClean="0">
                <a:latin typeface="Cambria" pitchFamily="18" charset="0"/>
                <a:ea typeface="Cambria" pitchFamily="18" charset="0"/>
              </a:rPr>
              <a:t>.</a:t>
            </a:r>
          </a:p>
          <a:p>
            <a:pPr marL="0" indent="0" algn="just">
              <a:buNone/>
            </a:pPr>
            <a:endParaRPr lang="en-US" sz="2000" dirty="0">
              <a:latin typeface="Cambria" pitchFamily="18" charset="0"/>
              <a:ea typeface="Cambria" pitchFamily="18" charset="0"/>
            </a:endParaRPr>
          </a:p>
          <a:p>
            <a:pPr algn="just"/>
            <a:r>
              <a:rPr lang="en-US" sz="2000" dirty="0">
                <a:latin typeface="Cambria" pitchFamily="18" charset="0"/>
                <a:ea typeface="Cambria" pitchFamily="18" charset="0"/>
              </a:rPr>
              <a:t>In Common Cathode display, cathodes of the all LEDs are connected to </a:t>
            </a:r>
            <a:r>
              <a:rPr lang="en-US" sz="2000" dirty="0" err="1">
                <a:latin typeface="Cambria" pitchFamily="18" charset="0"/>
                <a:ea typeface="Cambria" pitchFamily="18" charset="0"/>
              </a:rPr>
              <a:t>Gnd</a:t>
            </a:r>
            <a:r>
              <a:rPr lang="en-US" sz="2000" dirty="0">
                <a:latin typeface="Cambria" pitchFamily="18" charset="0"/>
                <a:ea typeface="Cambria" pitchFamily="18" charset="0"/>
              </a:rPr>
              <a:t>, anodes are connected to microprocessor port pins via 8255.</a:t>
            </a:r>
          </a:p>
          <a:p>
            <a:pPr>
              <a:buFont typeface="Wingdings" panose="05000000000000000000" pitchFamily="2" charset="2"/>
              <a:buChar char="v"/>
            </a:pPr>
            <a:endParaRPr lang="en-US" sz="2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629025"/>
            <a:ext cx="4600575"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79993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2AFBF4-287F-4302-B7F2-39905BF81A82}"/>
              </a:ext>
            </a:extLst>
          </p:cNvPr>
          <p:cNvSpPr>
            <a:spLocks noGrp="1"/>
          </p:cNvSpPr>
          <p:nvPr>
            <p:ph type="title"/>
          </p:nvPr>
        </p:nvSpPr>
        <p:spPr>
          <a:xfrm>
            <a:off x="381000" y="76200"/>
            <a:ext cx="8229600" cy="762000"/>
          </a:xfrm>
        </p:spPr>
        <p:txBody>
          <a:bodyPr>
            <a:normAutofit/>
          </a:bodyPr>
          <a:lstStyle/>
          <a:p>
            <a:r>
              <a:rPr lang="en-US" sz="3200" b="1" dirty="0" smtClean="0">
                <a:solidFill>
                  <a:srgbClr val="C00000"/>
                </a:solidFill>
              </a:rPr>
              <a:t>COMMON ANODE SEGMENT CODE</a:t>
            </a:r>
            <a:endParaRPr lang="en-US" sz="3200" b="1" dirty="0">
              <a:solidFill>
                <a:srgbClr val="C00000"/>
              </a:solidFill>
            </a:endParaRPr>
          </a:p>
        </p:txBody>
      </p:sp>
      <p:pic>
        <p:nvPicPr>
          <p:cNvPr id="5" name="Picture 4">
            <a:extLst>
              <a:ext uri="{FF2B5EF4-FFF2-40B4-BE49-F238E27FC236}">
                <a16:creationId xmlns:a16="http://schemas.microsoft.com/office/drawing/2014/main" xmlns="" id="{893CEBCD-7A7E-42AB-BF8B-D38642FC1E21}"/>
              </a:ext>
            </a:extLst>
          </p:cNvPr>
          <p:cNvPicPr>
            <a:picLocks noChangeAspect="1"/>
          </p:cNvPicPr>
          <p:nvPr/>
        </p:nvPicPr>
        <p:blipFill>
          <a:blip r:embed="rId2"/>
          <a:stretch>
            <a:fillRect/>
          </a:stretch>
        </p:blipFill>
        <p:spPr>
          <a:xfrm>
            <a:off x="468611" y="1927933"/>
            <a:ext cx="8482398" cy="4671649"/>
          </a:xfrm>
          <a:prstGeom prst="rect">
            <a:avLst/>
          </a:prstGeom>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745009"/>
            <a:ext cx="5343525"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46729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latin typeface="Cambria" pitchFamily="18" charset="0"/>
                <a:ea typeface="Cambria" pitchFamily="18" charset="0"/>
              </a:rPr>
              <a:t>Interfacing 7-segment display with 8086</a:t>
            </a:r>
            <a:endParaRPr lang="en-IN" dirty="0"/>
          </a:p>
        </p:txBody>
      </p:sp>
      <p:sp>
        <p:nvSpPr>
          <p:cNvPr id="3" name="Content Placeholder 2"/>
          <p:cNvSpPr>
            <a:spLocks noGrp="1"/>
          </p:cNvSpPr>
          <p:nvPr>
            <p:ph idx="1"/>
          </p:nvPr>
        </p:nvSpPr>
        <p:spPr>
          <a:xfrm>
            <a:off x="533400" y="1752600"/>
            <a:ext cx="8229600" cy="3429000"/>
          </a:xfrm>
        </p:spPr>
        <p:txBody>
          <a:bodyPr>
            <a:normAutofit/>
          </a:bodyPr>
          <a:lstStyle/>
          <a:p>
            <a:pPr algn="just"/>
            <a:r>
              <a:rPr lang="en-US" sz="2800" dirty="0">
                <a:latin typeface="Cambria" pitchFamily="18" charset="0"/>
                <a:ea typeface="Cambria" pitchFamily="18" charset="0"/>
              </a:rPr>
              <a:t>Problem: Interface an 8255 with 8086 at 80H as an I/O address of port A. </a:t>
            </a:r>
            <a:r>
              <a:rPr lang="en-US" sz="2800" dirty="0" smtClean="0">
                <a:latin typeface="Cambria" pitchFamily="18" charset="0"/>
                <a:ea typeface="Cambria" pitchFamily="18" charset="0"/>
              </a:rPr>
              <a:t>Interface </a:t>
            </a:r>
            <a:r>
              <a:rPr lang="en-US" sz="2800" dirty="0">
                <a:latin typeface="Cambria" pitchFamily="18" charset="0"/>
                <a:ea typeface="Cambria" pitchFamily="18" charset="0"/>
              </a:rPr>
              <a:t>five 7 segment displays with 8255. Write a sequence of instructions to display 1, 2, 3, 4 and 5 over five displays continuously as per their positions starting with 1 at the least significant position</a:t>
            </a:r>
            <a:endParaRPr lang="en-IN" sz="2800" dirty="0">
              <a:latin typeface="Cambria" pitchFamily="18" charset="0"/>
              <a:ea typeface="Cambria" pitchFamily="18" charset="0"/>
            </a:endParaRPr>
          </a:p>
        </p:txBody>
      </p:sp>
    </p:spTree>
    <p:extLst>
      <p:ext uri="{BB962C8B-B14F-4D97-AF65-F5344CB8AC3E}">
        <p14:creationId xmlns:p14="http://schemas.microsoft.com/office/powerpoint/2010/main" val="38547344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38200"/>
            <a:ext cx="8766892" cy="5578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160506" y="228600"/>
            <a:ext cx="8766892" cy="715962"/>
          </a:xfrm>
        </p:spPr>
        <p:txBody>
          <a:bodyPr>
            <a:noAutofit/>
          </a:bodyPr>
          <a:lstStyle/>
          <a:p>
            <a:r>
              <a:rPr lang="en-US" sz="3200" b="1" dirty="0">
                <a:solidFill>
                  <a:srgbClr val="C00000"/>
                </a:solidFill>
                <a:latin typeface="Cambria" pitchFamily="18" charset="0"/>
                <a:ea typeface="Cambria" pitchFamily="18" charset="0"/>
              </a:rPr>
              <a:t>Interfacing 7-segment display with </a:t>
            </a:r>
            <a:r>
              <a:rPr lang="en-US" sz="3200" b="1" dirty="0" smtClean="0">
                <a:solidFill>
                  <a:srgbClr val="C00000"/>
                </a:solidFill>
                <a:latin typeface="Cambria" pitchFamily="18" charset="0"/>
                <a:ea typeface="Cambria" pitchFamily="18" charset="0"/>
              </a:rPr>
              <a:t>8086 via 8255</a:t>
            </a:r>
            <a:endParaRPr lang="en-IN" sz="3200" dirty="0"/>
          </a:p>
        </p:txBody>
      </p:sp>
    </p:spTree>
    <p:extLst>
      <p:ext uri="{BB962C8B-B14F-4D97-AF65-F5344CB8AC3E}">
        <p14:creationId xmlns:p14="http://schemas.microsoft.com/office/powerpoint/2010/main" val="15896448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1652</TotalTime>
  <Words>876</Words>
  <Application>Microsoft Office PowerPoint</Application>
  <PresentationFormat>On-screen Show (4:3)</PresentationFormat>
  <Paragraphs>107</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SEVEN SEGMENT DISPLAY AND KEYBOARD INTERFACING</vt:lpstr>
      <vt:lpstr>INTRODUCTION</vt:lpstr>
      <vt:lpstr>LED DISPLAYS</vt:lpstr>
      <vt:lpstr>7 SEGMENT DISPLAY</vt:lpstr>
      <vt:lpstr>Types of 7-segment displays</vt:lpstr>
      <vt:lpstr>PowerPoint Presentation</vt:lpstr>
      <vt:lpstr>COMMON ANODE SEGMENT CODE</vt:lpstr>
      <vt:lpstr>Interfacing 7-segment display with 8086</vt:lpstr>
      <vt:lpstr>Interfacing 7-segment display with 8086 via 8255</vt:lpstr>
      <vt:lpstr>Interfacing 7-segment display with 8086 via 8255</vt:lpstr>
      <vt:lpstr>ALP</vt:lpstr>
      <vt:lpstr>PowerPoint Presentation</vt:lpstr>
      <vt:lpstr>Interfacing Keyboard</vt:lpstr>
      <vt:lpstr>Interfacing Keyboard</vt:lpstr>
      <vt:lpstr>PowerPoint Presentation</vt:lpstr>
      <vt:lpstr>PowerPoint Presentation</vt:lpstr>
      <vt:lpstr>PowerPoint Presentation</vt:lpstr>
      <vt:lpstr>Interfacing Keyboard via 8255</vt:lpstr>
      <vt:lpstr>PowerPoint Presentation</vt:lpstr>
      <vt:lpstr>FLOWCHART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 – INTRODUCTION TO PERIPHERAL INTERFACING - II</dc:title>
  <dc:creator>Admin</dc:creator>
  <cp:lastModifiedBy>Admin</cp:lastModifiedBy>
  <cp:revision>110</cp:revision>
  <dcterms:created xsi:type="dcterms:W3CDTF">2006-08-16T00:00:00Z</dcterms:created>
  <dcterms:modified xsi:type="dcterms:W3CDTF">2021-05-20T09:10:33Z</dcterms:modified>
</cp:coreProperties>
</file>