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Introduction to 8087 – math co-processor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1"/>
      <dgm:spPr/>
      <dgm:t>
        <a:bodyPr/>
        <a:lstStyle/>
        <a:p>
          <a:endParaRPr lang="en-IN"/>
        </a:p>
      </dgm:t>
    </dgm:pt>
    <dgm:pt modelId="{BBA91679-4684-4A04-8AEB-03038C78A75C}" type="pres">
      <dgm:prSet presAssocID="{9C64CC83-643C-4E12-8F97-BC19DC031190}" presName="sibTransNodeRect" presStyleLbl="align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398AEE-BC0F-4F30-99FA-92D67A176C2D}" type="pres">
      <dgm:prSet presAssocID="{DC13AB6D-DEA2-4CBB-AC69-1EF1A6AD1512}" presName="nodeRect" presStyleLbl="align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7765256" cy="2786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035" tIns="0" rIns="767035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Introduction to 8087 – math co-processor</a:t>
          </a:r>
        </a:p>
      </dsp:txBody>
      <dsp:txXfrm>
        <a:off x="0" y="1114425"/>
        <a:ext cx="7765256" cy="1671637"/>
      </dsp:txXfrm>
    </dsp:sp>
    <dsp:sp modelId="{BBA91679-4684-4A04-8AEB-03038C78A75C}">
      <dsp:nvSpPr>
        <dsp:cNvPr id="0" name=""/>
        <dsp:cNvSpPr/>
      </dsp:nvSpPr>
      <dsp:spPr>
        <a:xfrm>
          <a:off x="0" y="0"/>
          <a:ext cx="7765256" cy="111442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035" tIns="165100" rIns="767035" bIns="16510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/>
            <a:t>01</a:t>
          </a:r>
          <a:endParaRPr lang="en-US" sz="5700" kern="1200" dirty="0"/>
        </a:p>
      </dsp:txBody>
      <dsp:txXfrm>
        <a:off x="0" y="0"/>
        <a:ext cx="7765256" cy="1114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773490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547807"/>
            <a:ext cx="760634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695010"/>
            <a:ext cx="738401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247728"/>
            <a:ext cx="7765322" cy="543472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742950" y="88479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7878537" y="292825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768112"/>
            <a:ext cx="2475738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768112"/>
            <a:ext cx="2475738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768111"/>
            <a:ext cx="2475738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818215"/>
            <a:ext cx="2504979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818215"/>
            <a:ext cx="2504979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818215"/>
            <a:ext cx="2504979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572443"/>
            <a:ext cx="2475738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4572442"/>
            <a:ext cx="2475738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572442"/>
            <a:ext cx="2475738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763439"/>
            <a:ext cx="7192913" cy="1333494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76450"/>
            <a:ext cx="364263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8037" y="2076451"/>
            <a:ext cx="364263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34507"/>
            <a:ext cx="37719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68" y="1734507"/>
            <a:ext cx="37719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510" y="1855153"/>
            <a:ext cx="3573573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510" y="2702104"/>
            <a:ext cx="3573573" cy="304353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2374" y="1855153"/>
            <a:ext cx="3584687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2376" y="2702104"/>
            <a:ext cx="3584686" cy="304353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1"/>
            <a:ext cx="4808943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673351"/>
            <a:ext cx="2780167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609600"/>
            <a:ext cx="2688125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63702"/>
            <a:ext cx="4280924" cy="1675559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763702"/>
            <a:ext cx="2456813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5273" y="2679700"/>
            <a:ext cx="3441071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76450"/>
            <a:ext cx="776532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6000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6000750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600075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342900" rtl="0" eaLnBrk="1" latinLnBrk="0" hangingPunct="1">
        <a:lnSpc>
          <a:spcPct val="90000"/>
        </a:lnSpc>
        <a:spcBef>
          <a:spcPct val="0"/>
        </a:spcBef>
        <a:buNone/>
        <a:defRPr sz="34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lnSpc>
          <a:spcPct val="110000"/>
        </a:lnSpc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72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57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c-online.com/technical_references/pdfs/electronic_engineering/8087_Co_Processors_and_Architechture.pdf" TargetMode="External"/><Relationship Id="rId2" Type="http://schemas.openxmlformats.org/officeDocument/2006/relationships/hyperlink" Target="http://www.cpu-world.com/CPUs/8087/MANUF-Inte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u-world.com/CPUs/8087/MANUF-Intel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u-world.com/CPUs/8087/MANUF-Intel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xmlns="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" y="857257"/>
            <a:ext cx="9143985" cy="5143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10" y="1330604"/>
            <a:ext cx="8108046" cy="1986286"/>
          </a:xfrm>
        </p:spPr>
        <p:txBody>
          <a:bodyPr>
            <a:normAutofit fontScale="90000"/>
          </a:bodyPr>
          <a:lstStyle/>
          <a:p>
            <a:r>
              <a:rPr lang="en-US" sz="7200"/>
              <a:t>Module 6: </a:t>
            </a:r>
            <a:r>
              <a:rPr lang="en-US" sz="7200" dirty="0"/>
              <a:t>Co-Processor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887C0-E840-462A-B800-19F34687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18F20-56C0-4201-8524-DF08B182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http://www.cpu-world.com/CPUs/8087/MANUF-Intel.html</a:t>
            </a:r>
            <a:endParaRPr lang="en-US" dirty="0"/>
          </a:p>
          <a:p>
            <a:r>
              <a:rPr lang="en-US" dirty="0">
                <a:hlinkClick r:id="rId3"/>
              </a:rPr>
              <a:t>http://www.idc-online.com/technical_references/pdfs/electronic_engineering/8087_Co_Processors_and_Architechture.pdf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1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xmlns="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478508"/>
              </p:ext>
            </p:extLst>
          </p:nvPr>
        </p:nvGraphicFramePr>
        <p:xfrm>
          <a:off x="685801" y="2414587"/>
          <a:ext cx="7765256" cy="2786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FE8838-3636-4228-A4A4-93D22200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212035"/>
            <a:ext cx="7765322" cy="12573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DAC681-C6B3-4695-B2DF-7CC18654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086678"/>
            <a:ext cx="3568602" cy="4704521"/>
          </a:xfrm>
        </p:spPr>
        <p:txBody>
          <a:bodyPr>
            <a:normAutofit lnSpcReduction="10000"/>
          </a:bodyPr>
          <a:lstStyle/>
          <a:p>
            <a:pPr marL="27675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Compatible Processors and Coprocessor</a:t>
            </a:r>
          </a:p>
          <a:p>
            <a:pPr marL="27675" indent="0">
              <a:buNone/>
            </a:pPr>
            <a:r>
              <a:rPr lang="en-US" sz="2800" b="1" u="sng" dirty="0">
                <a:solidFill>
                  <a:schemeClr val="tx1"/>
                </a:solidFill>
              </a:rPr>
              <a:t>Processors</a:t>
            </a:r>
          </a:p>
          <a:p>
            <a:pPr marL="27675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1. 8086 &amp; 8088</a:t>
            </a:r>
          </a:p>
          <a:p>
            <a:pPr marL="27675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2. 80286</a:t>
            </a:r>
          </a:p>
          <a:p>
            <a:pPr marL="27675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3. 80386DX</a:t>
            </a:r>
          </a:p>
          <a:p>
            <a:pPr marL="27675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4. 80386SX</a:t>
            </a:r>
          </a:p>
          <a:p>
            <a:pPr marL="27675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5. 80486DX</a:t>
            </a:r>
          </a:p>
          <a:p>
            <a:pPr marL="27675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6. 80486SX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6FC264-E6CB-46B4-86A1-6FCE3F2AE39B}"/>
              </a:ext>
            </a:extLst>
          </p:cNvPr>
          <p:cNvSpPr txBox="1"/>
          <p:nvPr/>
        </p:nvSpPr>
        <p:spPr>
          <a:xfrm>
            <a:off x="4460716" y="2102524"/>
            <a:ext cx="3997938" cy="3233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Coprocessors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1. 8087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80287,80287XL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3. 80287,80387DX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4. 80387SX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6. 80487SX</a:t>
            </a:r>
          </a:p>
        </p:txBody>
      </p:sp>
    </p:spTree>
    <p:extLst>
      <p:ext uri="{BB962C8B-B14F-4D97-AF65-F5344CB8AC3E}">
        <p14:creationId xmlns:p14="http://schemas.microsoft.com/office/powerpoint/2010/main" val="5594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39B5E-7EC4-43D1-8A94-2BDB46D0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0"/>
            <a:ext cx="7765322" cy="80838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184F6B-8671-484D-BF17-7D7ACBA7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713962"/>
            <a:ext cx="7765322" cy="4321864"/>
          </a:xfrm>
        </p:spPr>
        <p:txBody>
          <a:bodyPr>
            <a:noAutofit/>
          </a:bodyPr>
          <a:lstStyle/>
          <a:p>
            <a:r>
              <a:rPr lang="en-US" sz="2400" dirty="0"/>
              <a:t>INTEL designed the first Math Co-Processor to perform </a:t>
            </a:r>
            <a:r>
              <a:rPr lang="en-US" sz="2400" dirty="0">
                <a:solidFill>
                  <a:srgbClr val="FFFF00"/>
                </a:solidFill>
              </a:rPr>
              <a:t>16 bit processes.</a:t>
            </a:r>
          </a:p>
          <a:p>
            <a:r>
              <a:rPr lang="en-US" sz="2400" dirty="0"/>
              <a:t>This was built specifically to </a:t>
            </a:r>
            <a:r>
              <a:rPr lang="en-US" sz="2400" dirty="0">
                <a:solidFill>
                  <a:srgbClr val="FFFF00"/>
                </a:solidFill>
              </a:rPr>
              <a:t>pair and work </a:t>
            </a:r>
            <a:r>
              <a:rPr lang="en-US" sz="2400" dirty="0"/>
              <a:t>with 8086 and 8088 microprocessors.</a:t>
            </a:r>
          </a:p>
          <a:p>
            <a:r>
              <a:rPr lang="en-US" sz="2400" dirty="0"/>
              <a:t>There would be lot of </a:t>
            </a:r>
            <a:r>
              <a:rPr lang="en-US" sz="2400" dirty="0">
                <a:solidFill>
                  <a:srgbClr val="FFFF00"/>
                </a:solidFill>
              </a:rPr>
              <a:t>floating point calculations </a:t>
            </a:r>
            <a:r>
              <a:rPr lang="en-US" sz="2400" dirty="0"/>
              <a:t>involved in any math process and hence to perform these efficiently, the 8087 co-processor was introduced.</a:t>
            </a:r>
          </a:p>
          <a:p>
            <a:r>
              <a:rPr lang="en-US" sz="2400" dirty="0"/>
              <a:t>Simple arithmetic operations such as addition, subtraction, multiplication and division care carried out by the 8086 processor itself and they are not the job of the advanced co-processor</a:t>
            </a:r>
          </a:p>
          <a:p>
            <a:r>
              <a:rPr lang="en-US" sz="2400" dirty="0"/>
              <a:t>The co-processor is dedicated to perform </a:t>
            </a:r>
            <a:r>
              <a:rPr lang="en-US" sz="2400" dirty="0">
                <a:solidFill>
                  <a:srgbClr val="FFFF00"/>
                </a:solidFill>
              </a:rPr>
              <a:t>advanced scientific calculations</a:t>
            </a:r>
            <a:r>
              <a:rPr lang="en-US" sz="2400" dirty="0"/>
              <a:t> and complex algebraic functions.</a:t>
            </a:r>
          </a:p>
        </p:txBody>
      </p:sp>
    </p:spTree>
    <p:extLst>
      <p:ext uri="{BB962C8B-B14F-4D97-AF65-F5344CB8AC3E}">
        <p14:creationId xmlns:p14="http://schemas.microsoft.com/office/powerpoint/2010/main" val="165010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C909C-60AF-4303-93DD-E75206C7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06018"/>
            <a:ext cx="7765322" cy="66260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AF950-C143-445B-BF75-E9BECBAE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768626"/>
            <a:ext cx="7765322" cy="4810538"/>
          </a:xfrm>
        </p:spPr>
        <p:txBody>
          <a:bodyPr>
            <a:noAutofit/>
          </a:bodyPr>
          <a:lstStyle/>
          <a:p>
            <a:r>
              <a:rPr lang="en-US" sz="2300" dirty="0"/>
              <a:t>If there is an extra co-processor to perform all the floating point operations, then the CPU can be free from all these chores.</a:t>
            </a:r>
          </a:p>
          <a:p>
            <a:r>
              <a:rPr lang="en-US" sz="2300" dirty="0"/>
              <a:t>This allows the CPU to focus on its </a:t>
            </a:r>
            <a:r>
              <a:rPr lang="en-US" sz="2300" dirty="0">
                <a:solidFill>
                  <a:srgbClr val="FFFF00"/>
                </a:solidFill>
              </a:rPr>
              <a:t>other tasks </a:t>
            </a:r>
            <a:r>
              <a:rPr lang="en-US" sz="2300" dirty="0"/>
              <a:t>that are intended to be performed by the CPU alone.</a:t>
            </a:r>
          </a:p>
          <a:p>
            <a:r>
              <a:rPr lang="en-US" sz="2300" dirty="0"/>
              <a:t>Since time and workload sharing is done among the CPU and co-processor, </a:t>
            </a:r>
            <a:r>
              <a:rPr lang="en-US" sz="2300" dirty="0">
                <a:solidFill>
                  <a:srgbClr val="FFFF00"/>
                </a:solidFill>
              </a:rPr>
              <a:t>time consumption </a:t>
            </a:r>
            <a:r>
              <a:rPr lang="en-US" sz="2300" dirty="0"/>
              <a:t>is reduced to a greater extend. </a:t>
            </a:r>
          </a:p>
          <a:p>
            <a:r>
              <a:rPr lang="en-US" sz="2300" dirty="0"/>
              <a:t>The 8087 co-processor has around </a:t>
            </a:r>
            <a:r>
              <a:rPr lang="en-US" sz="2300" dirty="0">
                <a:solidFill>
                  <a:srgbClr val="FFFF00"/>
                </a:solidFill>
              </a:rPr>
              <a:t>60 new instructions</a:t>
            </a:r>
            <a:r>
              <a:rPr lang="en-US" sz="2300" dirty="0"/>
              <a:t> that the user can make use of.</a:t>
            </a:r>
          </a:p>
          <a:p>
            <a:r>
              <a:rPr lang="en-US" sz="2300" dirty="0"/>
              <a:t>In order to differentiate between the 8086 and 8087 instruction sets, the mnemonics begin with </a:t>
            </a:r>
            <a:r>
              <a:rPr lang="en-US" sz="2300" dirty="0">
                <a:solidFill>
                  <a:srgbClr val="FFFF00"/>
                </a:solidFill>
              </a:rPr>
              <a:t>‘F’.</a:t>
            </a:r>
          </a:p>
          <a:p>
            <a:r>
              <a:rPr lang="en-US" sz="2300" dirty="0"/>
              <a:t>E.g., 8087 instruction for multiplication and division are FMUL and FDIV</a:t>
            </a:r>
          </a:p>
        </p:txBody>
      </p:sp>
    </p:spTree>
    <p:extLst>
      <p:ext uri="{BB962C8B-B14F-4D97-AF65-F5344CB8AC3E}">
        <p14:creationId xmlns:p14="http://schemas.microsoft.com/office/powerpoint/2010/main" val="359281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F0F15-F0A4-465F-B2A5-D1257E66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11BF2B-1084-4175-B170-09251DC2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Other names of the math co-processor 8087 are the following</a:t>
            </a:r>
          </a:p>
          <a:p>
            <a:pPr lvl="1"/>
            <a:r>
              <a:rPr lang="en-US" sz="2400" dirty="0"/>
              <a:t>Numeric Processor Extension (NPX) </a:t>
            </a:r>
          </a:p>
          <a:p>
            <a:pPr lvl="1"/>
            <a:r>
              <a:rPr lang="en-US" sz="2400" dirty="0"/>
              <a:t>Numeric Data Processor (NDP) </a:t>
            </a:r>
          </a:p>
          <a:p>
            <a:pPr lvl="1"/>
            <a:r>
              <a:rPr lang="en-US" sz="2400" dirty="0"/>
              <a:t>Floating Point Unit (FPU)</a:t>
            </a:r>
          </a:p>
        </p:txBody>
      </p:sp>
    </p:spTree>
    <p:extLst>
      <p:ext uri="{BB962C8B-B14F-4D97-AF65-F5344CB8AC3E}">
        <p14:creationId xmlns:p14="http://schemas.microsoft.com/office/powerpoint/2010/main" val="269366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84F8B-D807-4101-9891-125CFE90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589930"/>
            <a:ext cx="7765322" cy="1257300"/>
          </a:xfrm>
        </p:spPr>
        <p:txBody>
          <a:bodyPr/>
          <a:lstStyle/>
          <a:p>
            <a:r>
              <a:rPr lang="en-US" dirty="0"/>
              <a:t>8087 Math Co-Processor</a:t>
            </a:r>
            <a:br>
              <a:rPr lang="en-US" dirty="0"/>
            </a:br>
            <a:r>
              <a:rPr lang="en-US" dirty="0"/>
              <a:t>40 pin ceramic dip – Engineering Sample</a:t>
            </a:r>
          </a:p>
        </p:txBody>
      </p:sp>
      <p:sp>
        <p:nvSpPr>
          <p:cNvPr id="4" name="AutoShape 2" descr="Intel C8087 4MHZ ES">
            <a:extLst>
              <a:ext uri="{FF2B5EF4-FFF2-40B4-BE49-F238E27FC236}">
                <a16:creationId xmlns:a16="http://schemas.microsoft.com/office/drawing/2014/main" xmlns="" id="{CDEC2552-94C5-42A2-9A51-C0A64E760D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3276599"/>
            <a:ext cx="3743739" cy="37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58C37CC-C4EF-41DE-B970-0BD4D5CC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2286621"/>
            <a:ext cx="5286375" cy="272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877719-44F2-4451-AEC4-611F17BD2FC4}"/>
              </a:ext>
            </a:extLst>
          </p:cNvPr>
          <p:cNvSpPr txBox="1"/>
          <p:nvPr/>
        </p:nvSpPr>
        <p:spPr>
          <a:xfrm>
            <a:off x="1225826" y="5865600"/>
            <a:ext cx="66923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hlinkClick r:id="rId3"/>
              </a:rPr>
              <a:t>Source:</a:t>
            </a:r>
          </a:p>
          <a:p>
            <a:r>
              <a:rPr lang="en-US" sz="1500" dirty="0">
                <a:hlinkClick r:id="rId3"/>
              </a:rPr>
              <a:t>http://www.cpu-world.com/CPUs/8087/MANUF-Intel.html</a:t>
            </a:r>
            <a:r>
              <a:rPr lang="en-US" sz="1500" dirty="0"/>
              <a:t> as on 08 Jul 2020</a:t>
            </a:r>
          </a:p>
        </p:txBody>
      </p:sp>
    </p:spTree>
    <p:extLst>
      <p:ext uri="{BB962C8B-B14F-4D97-AF65-F5344CB8AC3E}">
        <p14:creationId xmlns:p14="http://schemas.microsoft.com/office/powerpoint/2010/main" val="152126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F130C1-FB88-48CE-B311-772E0F59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847230"/>
            <a:ext cx="5410200" cy="35623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2265152D-CFDF-4293-8BF3-0F51AC2C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589930"/>
            <a:ext cx="7765322" cy="1257300"/>
          </a:xfrm>
        </p:spPr>
        <p:txBody>
          <a:bodyPr/>
          <a:lstStyle/>
          <a:p>
            <a:r>
              <a:rPr lang="en-US" dirty="0"/>
              <a:t>8087 Math Co-Processor  </a:t>
            </a:r>
            <a:br>
              <a:rPr lang="en-US" dirty="0"/>
            </a:br>
            <a:r>
              <a:rPr lang="en-US" dirty="0"/>
              <a:t>40 pin ceramic DIP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18050C-9335-43FB-B27E-03BD1414E364}"/>
              </a:ext>
            </a:extLst>
          </p:cNvPr>
          <p:cNvSpPr txBox="1"/>
          <p:nvPr/>
        </p:nvSpPr>
        <p:spPr>
          <a:xfrm>
            <a:off x="1225826" y="5865600"/>
            <a:ext cx="66923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hlinkClick r:id="rId3"/>
              </a:rPr>
              <a:t>Source:</a:t>
            </a:r>
          </a:p>
          <a:p>
            <a:r>
              <a:rPr lang="en-US" sz="1500" dirty="0">
                <a:hlinkClick r:id="rId3"/>
              </a:rPr>
              <a:t>http://www.cpu-world.com/CPUs/8087/MANUF-Intel.html</a:t>
            </a:r>
            <a:r>
              <a:rPr lang="en-US" sz="1500" dirty="0"/>
              <a:t> as on 08 Jul 2020</a:t>
            </a:r>
          </a:p>
        </p:txBody>
      </p:sp>
    </p:spTree>
    <p:extLst>
      <p:ext uri="{BB962C8B-B14F-4D97-AF65-F5344CB8AC3E}">
        <p14:creationId xmlns:p14="http://schemas.microsoft.com/office/powerpoint/2010/main" val="385344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7F7432-C22C-4A45-BE42-35C6D8ED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07" y="0"/>
            <a:ext cx="7765322" cy="675861"/>
          </a:xfrm>
        </p:spPr>
        <p:txBody>
          <a:bodyPr/>
          <a:lstStyle/>
          <a:p>
            <a:r>
              <a:rPr lang="en-US" dirty="0"/>
              <a:t>About 8087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75FE3A-92A0-49E3-98B0-A217EE05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39" y="675861"/>
            <a:ext cx="7765322" cy="3714749"/>
          </a:xfrm>
        </p:spPr>
        <p:txBody>
          <a:bodyPr>
            <a:noAutofit/>
          </a:bodyPr>
          <a:lstStyle/>
          <a:p>
            <a:r>
              <a:rPr lang="en-US" sz="2400" dirty="0"/>
              <a:t>Intel’s 8087 math co-processors are fabricated in two forms</a:t>
            </a:r>
          </a:p>
          <a:p>
            <a:pPr lvl="1"/>
            <a:r>
              <a:rPr lang="en-US" sz="2400" dirty="0"/>
              <a:t>Ceramic DIP</a:t>
            </a:r>
          </a:p>
          <a:p>
            <a:pPr lvl="1"/>
            <a:r>
              <a:rPr lang="en-US" sz="2400" dirty="0"/>
              <a:t>Hermetic DIP</a:t>
            </a:r>
          </a:p>
          <a:p>
            <a:r>
              <a:rPr lang="en-US" sz="2400" dirty="0"/>
              <a:t>The temperature ranges that the 8087 co-processors can operate are</a:t>
            </a:r>
          </a:p>
          <a:p>
            <a:pPr lvl="1"/>
            <a:r>
              <a:rPr lang="en-US" sz="2400" dirty="0"/>
              <a:t>Commercial temperature range for parts with C, D, QC and QD prefixes (0 to 70 degree).</a:t>
            </a:r>
          </a:p>
          <a:p>
            <a:pPr lvl="1"/>
            <a:r>
              <a:rPr lang="en-US" sz="2400" dirty="0"/>
              <a:t>Industrial temperature range for parts with LC, LD, TC and TD prefixes (-40</a:t>
            </a:r>
            <a:r>
              <a:rPr lang="en-US" sz="2400" baseline="30000" dirty="0"/>
              <a:t>0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to +85</a:t>
            </a:r>
            <a:r>
              <a:rPr lang="en-US" sz="2400" baseline="30000" dirty="0"/>
              <a:t>0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Military temperature range for parts with MC and MD prefixes (-55</a:t>
            </a:r>
            <a:r>
              <a:rPr lang="en-US" sz="2400" baseline="30000" dirty="0"/>
              <a:t>0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to +125</a:t>
            </a:r>
            <a:r>
              <a:rPr lang="en-US" sz="2400" baseline="30000" dirty="0"/>
              <a:t>0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).</a:t>
            </a:r>
          </a:p>
          <a:p>
            <a:r>
              <a:rPr lang="en-US" sz="2400" dirty="0"/>
              <a:t>The clock speed with which the co-processors work range from </a:t>
            </a:r>
            <a:r>
              <a:rPr lang="en-US" sz="2400" dirty="0">
                <a:solidFill>
                  <a:srgbClr val="FFFF00"/>
                </a:solidFill>
              </a:rPr>
              <a:t>4 MHz to 10 MHz</a:t>
            </a:r>
          </a:p>
        </p:txBody>
      </p:sp>
    </p:spTree>
    <p:extLst>
      <p:ext uri="{BB962C8B-B14F-4D97-AF65-F5344CB8AC3E}">
        <p14:creationId xmlns:p14="http://schemas.microsoft.com/office/powerpoint/2010/main" val="464550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{5F3A2D5D-586D-4F0C-A39B-2B6DEE543FBB}tf12214701</Template>
  <TotalTime>0</TotalTime>
  <Words>428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SlateVTI</vt:lpstr>
      <vt:lpstr>Module 6: Co-Processor </vt:lpstr>
      <vt:lpstr>PowerPoint Presentation</vt:lpstr>
      <vt:lpstr>Introduction</vt:lpstr>
      <vt:lpstr>Introduction</vt:lpstr>
      <vt:lpstr>Introduction</vt:lpstr>
      <vt:lpstr>Introduction</vt:lpstr>
      <vt:lpstr>8087 Math Co-Processor 40 pin ceramic dip – Engineering Sample</vt:lpstr>
      <vt:lpstr>8087 Math Co-Processor   40 pin ceramic DIP</vt:lpstr>
      <vt:lpstr>About 8087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2020-07-08T05:23:09Z</dcterms:created>
  <dcterms:modified xsi:type="dcterms:W3CDTF">2021-05-30T13:05:50Z</dcterms:modified>
</cp:coreProperties>
</file>