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3" r:id="rId14"/>
    <p:sldId id="297" r:id="rId15"/>
    <p:sldId id="296" r:id="rId16"/>
    <p:sldId id="298" r:id="rId17"/>
    <p:sldId id="300" r:id="rId18"/>
    <p:sldId id="301" r:id="rId19"/>
    <p:sldId id="299" r:id="rId20"/>
    <p:sldId id="302" r:id="rId21"/>
    <p:sldId id="303" r:id="rId22"/>
    <p:sldId id="304" r:id="rId23"/>
    <p:sldId id="305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7" autoAdjust="0"/>
    <p:restoredTop sz="94660"/>
  </p:normalViewPr>
  <p:slideViewPr>
    <p:cSldViewPr>
      <p:cViewPr>
        <p:scale>
          <a:sx n="50" d="100"/>
          <a:sy n="50" d="100"/>
        </p:scale>
        <p:origin x="-195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F485-6E9D-4BB8-8DDF-54090A0EEDA1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A8C69-32FF-41F7-A4F5-729103647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0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MODULE-6</a:t>
            </a:r>
            <a:b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CO-PROCESSOR</a:t>
            </a:r>
            <a:endParaRPr lang="en-IN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BCD </a:t>
            </a:r>
            <a:r>
              <a:rPr lang="en-US" sz="3600" b="1" dirty="0"/>
              <a:t>Data </a:t>
            </a:r>
            <a:r>
              <a:rPr lang="en-US" sz="3600" b="1" dirty="0" smtClean="0"/>
              <a:t>Transfer Instructions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The 8087 has two BCD data transfer instructions </a:t>
            </a:r>
          </a:p>
          <a:p>
            <a:pPr marL="0" indent="0" algn="just"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FBLD </a:t>
            </a: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(loads the top of stack with BCD memory data), and FBSTP (stores top of the stack and does a pop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Both the instructions work in an exactly similar manner as FLD and FSTP except that the operands are BCD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numbers.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1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37181-5640-4FC7-9CB9-04162AD7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0"/>
            <a:ext cx="7886700" cy="47493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Arithmetic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54BD63-1CF8-4B4B-8A86-A57C9E27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1635"/>
            <a:ext cx="7886700" cy="5355328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Addition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FADD 		Add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FADDP 	Add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FIADD 	Add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These two instructions perform real or integer addition of the specified operand with the stack top.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After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addition, the results are stored in the destination operand.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operand may be any of the stack registers or a memory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location.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867400"/>
            <a:ext cx="8629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8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Subtraction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FSUB 		Subtract real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FSUBP 	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Subtract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and pop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FISUB 	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Subtract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FSUBR 	Subtract real reversed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FSUBRP 	Subtract real and pop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FISUBR 	Subtract integer reversed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These 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instructions 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perform real or integer subtraction of the specified operand from the stack top. </a:t>
            </a:r>
            <a:endParaRPr lang="en-US" dirty="0" smtClean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operand may be any of the stack register or memory. </a:t>
            </a:r>
            <a:endParaRPr lang="en-US" dirty="0" smtClean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After  subtraction, the result of the operation is stored in the destination operand. 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38825"/>
            <a:ext cx="80295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88100"/>
            <a:ext cx="7962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2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B6F55-9659-4789-95C9-6932A6D9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622852"/>
          </a:xfrm>
        </p:spPr>
        <p:txBody>
          <a:bodyPr>
            <a:normAutofit fontScale="90000"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Arithmetic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36E985-980C-4343-9AC5-624A0A2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289067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Multiplication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FMUL 		Multiply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FMULP 	Multiply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FIMUL 	Multiply integer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These two instructions perform real or integer multiplication of the specified operand with stack top.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specified operand may be a register or a memory location.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After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multiplication, the result will be stored in the destination operand.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410200"/>
            <a:ext cx="8134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81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B6F55-9659-4789-95C9-6932A6D9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622852"/>
          </a:xfrm>
        </p:spPr>
        <p:txBody>
          <a:bodyPr>
            <a:normAutofit fontScale="90000"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Arithmetic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36E985-980C-4343-9AC5-624A0A2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89067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Division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FDIV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Multiply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FDIVP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Multiply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FDIVR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Multiply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FDIVRP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These four instructions perform real or integer division.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When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 destination is not specified, the top of stack is the destination operand and source operand may be a memory operand of short real or long real type.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If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both destination and source operands are specified then compute the division and store the result in the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destination.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B6F55-9659-4789-95C9-6932A6D9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622852"/>
          </a:xfrm>
        </p:spPr>
        <p:txBody>
          <a:bodyPr>
            <a:normAutofit fontScale="90000"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Arithmetic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36E985-980C-4343-9AC5-624A0A2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7896"/>
            <a:ext cx="8362950" cy="5436704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 Advanced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FABS 	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This instructions replaces the content of stack top by its absolute value.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FCHS: 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This instruction changes the sign of the content of stack top.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 smtClean="0">
              <a:solidFill>
                <a:srgbClr val="C00000"/>
              </a:solidFill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FPREM: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divides the stack top (ST) by ST(1)and then store the remainder to the stack top (ST).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FPRNDINT: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rounds the content of ST(0) to its integer value.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6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4400" cy="452596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FSCAL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 multiplies the content of stack top (ST) by 2n, where n is integer part of ST(1) and store result in ST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 	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FSQRT: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finds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out the square root of the content of  the stack top and stores the result on stack top again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	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FXTRACT: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extracts the exponent and fraction of stack top and stores them in stack of registers.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10200"/>
            <a:ext cx="7047177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495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16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6446C-D7D9-4E88-A7A9-5799CAE5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Instructions.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234F2D-85D1-4826-A0BE-E89643B1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1"/>
            <a:ext cx="7886700" cy="388620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FCOM 		Compare real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FCOMP 		Compare real and pop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FCOMPP 	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real and pop twice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FICOM 		Compare integer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FICOMP 	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integer and pop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FIST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Test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ST 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is zero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FXAM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	Examine 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107" y="4680124"/>
            <a:ext cx="83866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 comparison instructions of the 8087 co-processor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are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used to compare the two values on the top of stack and set the condition code flags appropriately. 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48416"/>
            <a:ext cx="75914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91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3F64E-380F-4498-9EE9-F7BF54AB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Transcendental Instructions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DE816B-1291-4FAB-B301-511D90EB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2850"/>
            <a:ext cx="8153400" cy="4124325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FPTAN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Partial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tangent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used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to compute the partial tangent of an angle , where must be in the range 0° . The value of angle must be stored at the stack top. The result is computed in the form of a ratio of ST/ST(1).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FPATAN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Partial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arc tangent</a:t>
            </a:r>
            <a:endParaRPr lang="en-US" sz="2400" b="1" dirty="0">
              <a:solidFill>
                <a:srgbClr val="C00000"/>
              </a:solidFill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FPATAN instruction calculates the are tangent (inverse tangent) of a ratio ST(1)/ST(0).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stack is popped and the result is stored on the top of stack. Its function can be expressed as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638800"/>
            <a:ext cx="2295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1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58674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F2XM1 </a:t>
            </a:r>
            <a:endParaRPr lang="en-US" sz="28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Calculates the expression (2x-1). The value of x is stored at the top of the stack.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FYL2X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FYL2XP1 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8" y="3238500"/>
            <a:ext cx="8216900" cy="97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8" y="4946650"/>
            <a:ext cx="8485564" cy="130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53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INSTRUCTION SET 8087</a:t>
            </a:r>
            <a:endParaRPr lang="en-IN" sz="3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 8087 co-processor has 68 additional instructions to the instruction set of 8086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These instructions are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fetched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by 8086 but are executed by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8087.</a:t>
            </a: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 execution of 8087 instructions is transparent to the programmer.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When the 8086 comes across an 8087 instruction, it executes the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ESCAPE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instruction code to bypass the instruction opcode and control of the local bus to 8087 co-processor.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34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C4EC8-C6E1-4112-98D5-B783632C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 Instructions.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4E6AE0-387D-4D0A-8256-D8A79695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887"/>
            <a:ext cx="7886700" cy="4118113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FLDZ 	Load +0.0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FLDI 	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Load+1.0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FLDPI 	Load π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FLDL2T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Load 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log210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FLDL2E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log2e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FLDLG2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log102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FLDLN2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Load loge2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56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These instructions load the specific constants to the top of the register stack. Stack top is an implicit operand in all instructions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CO-PROCESSOR CONTROL INSTRUCTIONS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00" y="1066801"/>
            <a:ext cx="85752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used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to program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numeric processor or to handle the internal functions like flags manipulations, exception handling,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processor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environment maintenance and preparation,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etc.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8150" y="2819400"/>
            <a:ext cx="8597900" cy="3261593"/>
            <a:chOff x="546100" y="2819400"/>
            <a:chExt cx="8597900" cy="3261593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2819400"/>
              <a:ext cx="8597900" cy="1309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4292604"/>
              <a:ext cx="8382000" cy="982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5714985"/>
              <a:ext cx="7884000" cy="366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3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1" y="633240"/>
            <a:ext cx="8348569" cy="4804119"/>
            <a:chOff x="500832" y="453697"/>
            <a:chExt cx="8348569" cy="4804119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453697"/>
              <a:ext cx="8316000" cy="917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904983"/>
              <a:ext cx="8153399" cy="762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32" y="3035300"/>
              <a:ext cx="8348569" cy="85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116" y="4495800"/>
              <a:ext cx="8136000" cy="76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62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A2DA9-ED2A-42D4-80A3-237A502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343"/>
            <a:ext cx="7886700" cy="920335"/>
          </a:xfrm>
        </p:spPr>
        <p:txBody>
          <a:bodyPr/>
          <a:lstStyle/>
          <a:p>
            <a:r>
              <a:rPr lang="en-US" dirty="0"/>
              <a:t>ALP Programming </a:t>
            </a:r>
            <a:r>
              <a:rPr lang="en-US"/>
              <a:t>with 8087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8D4335-3478-42A5-8C9D-1EC4F1FD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25" y="940905"/>
            <a:ext cx="7886700" cy="5588278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add three numbers and store the result.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Initialize the coprocessor to start at the 				beginning of the stack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Load X into ST(0); ST(0) = X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ST(0) = Y, ST(1) = X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ST(0) = Z, ST(1) = Y, ST(2) = Z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ST(1)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Add Y and Z and store the result in ST(0)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ST(2)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Add X and Y+Z and store the result in 				ST(0)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Store the added result in the memory 				location named ‘sum’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028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57200"/>
            <a:ext cx="828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14400" y="1143000"/>
            <a:ext cx="6999687" cy="5524298"/>
            <a:chOff x="914400" y="1143000"/>
            <a:chExt cx="6999687" cy="5524298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651" y="1143000"/>
              <a:ext cx="6861436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29"/>
            <a:stretch/>
          </p:blipFill>
          <p:spPr bwMode="auto">
            <a:xfrm>
              <a:off x="914400" y="4717160"/>
              <a:ext cx="6292713" cy="195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9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8087 INSTRUCTION TYPES</a:t>
            </a:r>
            <a:endParaRPr lang="en-IN" sz="3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IN" spc="-5" dirty="0" smtClean="0">
                <a:latin typeface="Cambria" pitchFamily="18" charset="0"/>
                <a:ea typeface="Cambria" pitchFamily="18" charset="0"/>
                <a:cs typeface="Arial MT"/>
              </a:rPr>
              <a:t>Data Transfer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Arithmetic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Comparison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Transcendental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Constant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Coprocessor control</a:t>
            </a:r>
            <a:endParaRPr lang="en-IN" dirty="0">
              <a:latin typeface="Cambria" pitchFamily="18" charset="0"/>
              <a:ea typeface="Cambria" pitchFamily="18" charset="0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7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Data Transfer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2133600"/>
          </a:xfrm>
        </p:spPr>
        <p:txBody>
          <a:bodyPr/>
          <a:lstStyle/>
          <a:p>
            <a:r>
              <a:rPr lang="en-US" dirty="0" smtClean="0"/>
              <a:t>Floating Point Data Transfer</a:t>
            </a:r>
          </a:p>
          <a:p>
            <a:r>
              <a:rPr lang="en-US" dirty="0" smtClean="0"/>
              <a:t>Integer Data Transfer</a:t>
            </a:r>
          </a:p>
          <a:p>
            <a:r>
              <a:rPr lang="en-US" dirty="0" smtClean="0"/>
              <a:t>BCD Data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3600" b="1" dirty="0" smtClean="0">
                <a:latin typeface="Cambria" pitchFamily="18" charset="0"/>
                <a:ea typeface="Cambria" pitchFamily="18" charset="0"/>
              </a:rPr>
            </a:b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Floating </a:t>
            </a:r>
            <a:r>
              <a:rPr lang="en-US" sz="3600" b="1" dirty="0">
                <a:latin typeface="Cambria" pitchFamily="18" charset="0"/>
                <a:ea typeface="Cambria" pitchFamily="18" charset="0"/>
              </a:rPr>
              <a:t>Point Data 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Transfer Instructions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FLD(Load Real)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Loads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80-bit floating-point data to Top of Stack (ST). Stack pointer is then decremented by 1. Data can be retrieved from memory, or another stack register.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xamples 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4905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3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FST </a:t>
            </a:r>
            <a:r>
              <a:rPr lang="en-US" sz="3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(Store real)</a:t>
            </a:r>
          </a:p>
          <a:p>
            <a:pPr marL="0" lvl="1" indent="0">
              <a:buNone/>
            </a:pPr>
            <a:endParaRPr lang="en-US" sz="3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>
                <a:latin typeface="Cambria" pitchFamily="18" charset="0"/>
                <a:ea typeface="Cambria" pitchFamily="18" charset="0"/>
              </a:rPr>
              <a:t>This instruction stores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current content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of the top of the stack into memory or a specified co-processor register.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During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copy, the data rounding occurs using the rounding control bits in floating point control register.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Examples :</a:t>
            </a:r>
          </a:p>
          <a:p>
            <a:pPr marL="0" indent="0" algn="just">
              <a:buNone/>
            </a:pPr>
            <a:endParaRPr lang="en-US" sz="2800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61" y="5638800"/>
            <a:ext cx="4791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FSTP </a:t>
            </a:r>
            <a:r>
              <a:rPr lang="en-US" sz="29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(Store floating point number </a:t>
            </a:r>
            <a:r>
              <a:rPr lang="en-US" sz="29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and </a:t>
            </a:r>
            <a:r>
              <a:rPr lang="en-US" sz="29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pop)</a:t>
            </a:r>
            <a:endParaRPr lang="en-US" sz="2900" b="1" dirty="0">
              <a:solidFill>
                <a:srgbClr val="C0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instruction stores a copy of the top of the stack into memory or any 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specified co-processor 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register and pop the data from the top of stack. </a:t>
            </a: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 Examples </a:t>
            </a: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marL="0" lvl="1" indent="0" algn="just">
              <a:buNone/>
            </a:pPr>
            <a:r>
              <a:rPr lang="en-US" sz="29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FXCH Exchange </a:t>
            </a:r>
            <a:endParaRPr lang="en-US" sz="2900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FXCH instruction exchanges the contents of specified register with top of stack. </a:t>
            </a: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Examples:</a:t>
            </a: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97" y="2553104"/>
            <a:ext cx="4486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400"/>
            <a:ext cx="4505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32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Integer Data </a:t>
            </a:r>
            <a:r>
              <a:rPr lang="en-US" sz="3200" b="1" dirty="0">
                <a:latin typeface="Cambria" pitchFamily="18" charset="0"/>
                <a:ea typeface="Cambria" pitchFamily="18" charset="0"/>
              </a:rPr>
              <a:t>Transfer Instructions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FILD (Load integer)</a:t>
            </a: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FIST (Store integer) </a:t>
            </a: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FISTP (Store integer and pop)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2" y="1066800"/>
            <a:ext cx="8320088" cy="47244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FILD (Load integer</a:t>
            </a:r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loads the specified integer data operand to the top of the stack.</a:t>
            </a:r>
          </a:p>
          <a:p>
            <a:pPr marL="0" indent="0"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FIST </a:t>
            </a:r>
            <a:r>
              <a:rPr lang="en-IN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(Store integer) </a:t>
            </a:r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and FISTP </a:t>
            </a:r>
            <a:r>
              <a:rPr lang="en-IN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(Store integer and pop</a:t>
            </a:r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):</a:t>
            </a:r>
            <a:endParaRPr lang="en-IN" sz="2400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 instructions FIST and FISTP work in an exactly similar manner as FST/FSTP except that the operands are integer operands</a:t>
            </a:r>
            <a:r>
              <a:rPr lang="en-US" dirty="0"/>
              <a:t>.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57" y="2362200"/>
            <a:ext cx="62198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7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591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MODULE-6 CO-PROCESSOR</vt:lpstr>
      <vt:lpstr>INSTRUCTION SET 8087</vt:lpstr>
      <vt:lpstr>8087 INSTRUCTION TYPES</vt:lpstr>
      <vt:lpstr>Data Transfer Instructions</vt:lpstr>
      <vt:lpstr> Floating Point Data Transfer Instructions </vt:lpstr>
      <vt:lpstr>PowerPoint Presentation</vt:lpstr>
      <vt:lpstr>PowerPoint Presentation</vt:lpstr>
      <vt:lpstr>Integer Data Transfer Instructions</vt:lpstr>
      <vt:lpstr>PowerPoint Presentation</vt:lpstr>
      <vt:lpstr> BCD Data Transfer Instructions </vt:lpstr>
      <vt:lpstr>Arithmetic Instructions</vt:lpstr>
      <vt:lpstr>PowerPoint Presentation</vt:lpstr>
      <vt:lpstr>Arithmetic Instructions</vt:lpstr>
      <vt:lpstr>Arithmetic Instructions</vt:lpstr>
      <vt:lpstr>Arithmetic Instructions</vt:lpstr>
      <vt:lpstr>PowerPoint Presentation</vt:lpstr>
      <vt:lpstr>Comparison Instructions. </vt:lpstr>
      <vt:lpstr>Transcendental Instructions </vt:lpstr>
      <vt:lpstr>PowerPoint Presentation</vt:lpstr>
      <vt:lpstr>Constant Instructions. </vt:lpstr>
      <vt:lpstr>CO-PROCESSOR CONTROL INSTRUCTIONS</vt:lpstr>
      <vt:lpstr>PowerPoint Presentation</vt:lpstr>
      <vt:lpstr>ALP Programming with 8087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– INTRODUCTION TO PERIPHERAL INTERFACING - II</dc:title>
  <dc:creator>Admin</dc:creator>
  <cp:lastModifiedBy>Admin</cp:lastModifiedBy>
  <cp:revision>149</cp:revision>
  <dcterms:created xsi:type="dcterms:W3CDTF">2006-08-16T00:00:00Z</dcterms:created>
  <dcterms:modified xsi:type="dcterms:W3CDTF">2021-05-30T13:07:08Z</dcterms:modified>
</cp:coreProperties>
</file>