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3" r:id="rId39"/>
    <p:sldId id="297" r:id="rId40"/>
    <p:sldId id="296" r:id="rId41"/>
    <p:sldId id="298" r:id="rId42"/>
    <p:sldId id="300" r:id="rId43"/>
    <p:sldId id="301" r:id="rId44"/>
    <p:sldId id="299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7" autoAdjust="0"/>
    <p:restoredTop sz="94660"/>
  </p:normalViewPr>
  <p:slideViewPr>
    <p:cSldViewPr>
      <p:cViewPr>
        <p:scale>
          <a:sx n="50" d="100"/>
          <a:sy n="50" d="100"/>
        </p:scale>
        <p:origin x="-195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F485-6E9D-4BB8-8DDF-54090A0EEDA1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A8C69-32FF-41F7-A4F5-729103647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0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5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MODULE-6</a:t>
            </a:r>
            <a:b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CO-PROCESSOR</a:t>
            </a:r>
            <a:endParaRPr lang="en-IN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CONTROL WORD REGISTER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943850" cy="487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73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CONTROL WORD REGISTER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74403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Control Register controls the operating modes of 8087.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It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is also a 16-bit register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It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performs rounding control and precision control.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It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is also used to do masking and unmasking of the exception bits that correspond to the rightmost six bits of the status register.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FLDCW instruction is used to load the value into control register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29762"/>
            <a:ext cx="4886325" cy="234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52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CONTROL WORD REGISTER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838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Rounding Control: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It determines the type of rounding or truncating to be done.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00=Round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to nearest or even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01=Round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down towards minus infinity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10=Round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up towards plus infinity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11=Chop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or truncate towards zero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Precision 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Control: </a:t>
            </a:r>
            <a:endParaRPr lang="en-US" sz="2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It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sets the precision of the result.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00=Single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precision (short)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01=Reserved</a:t>
            </a: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10=Double precision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(long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11=Extended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precision (temporary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algn="just"/>
            <a:endParaRPr lang="en-US" sz="2000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Exception </a:t>
            </a:r>
            <a:r>
              <a:rPr lang="en-US" sz="20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Masks: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It determines that whether an error effects the exception bits in the status register.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If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it is one, then the corresponding error is ignored.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If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it is zero and the corresponding error occurs, then it generates an interrupt, and the corresponding bit in status register is set.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45" y="2286000"/>
            <a:ext cx="4572000" cy="259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65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STATUS  REGISTER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5204"/>
            <a:ext cx="7772400" cy="453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31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967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5" dirty="0">
                <a:solidFill>
                  <a:srgbClr val="1F487C"/>
                </a:solidFill>
              </a:rPr>
              <a:t>S</a:t>
            </a:r>
            <a:r>
              <a:rPr sz="2400" b="1" spc="-65" dirty="0">
                <a:solidFill>
                  <a:srgbClr val="1F487C"/>
                </a:solidFill>
              </a:rPr>
              <a:t>TATUS</a:t>
            </a:r>
            <a:r>
              <a:rPr sz="2400" b="1" spc="114" dirty="0">
                <a:solidFill>
                  <a:srgbClr val="1F487C"/>
                </a:solidFill>
              </a:rPr>
              <a:t> </a:t>
            </a:r>
            <a:r>
              <a:rPr sz="3000" b="1" spc="-5" dirty="0">
                <a:solidFill>
                  <a:srgbClr val="1F487C"/>
                </a:solidFill>
              </a:rPr>
              <a:t>R</a:t>
            </a:r>
            <a:r>
              <a:rPr sz="2400" b="1" spc="-5" dirty="0">
                <a:solidFill>
                  <a:srgbClr val="1F487C"/>
                </a:solidFill>
              </a:rPr>
              <a:t>EGISTER</a:t>
            </a:r>
            <a:endParaRPr sz="2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78916" y="2383282"/>
            <a:ext cx="8184084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62305" indent="-27305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Status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Register tells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overall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status of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8087 </a:t>
            </a:r>
            <a:r>
              <a:rPr sz="2400" spc="-65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coprocessor.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3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16-bit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register.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2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accessed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by executing</a:t>
            </a:r>
            <a:r>
              <a:rPr sz="2400" spc="4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FSTSW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instruction.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marR="915669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This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instruction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stores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contents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of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status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register into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30" dirty="0">
                <a:latin typeface="Cambria" pitchFamily="18" charset="0"/>
                <a:ea typeface="Cambria" pitchFamily="18" charset="0"/>
                <a:cs typeface="Arial MT"/>
              </a:rPr>
              <a:t>memory.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marR="325120" indent="-273050" algn="just">
              <a:lnSpc>
                <a:spcPct val="100000"/>
              </a:lnSpc>
              <a:spcBef>
                <a:spcPts val="1805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Once the status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 stored in </a:t>
            </a:r>
            <a:r>
              <a:rPr sz="2400" spc="-30" dirty="0">
                <a:latin typeface="Cambria" pitchFamily="18" charset="0"/>
                <a:ea typeface="Cambria" pitchFamily="18" charset="0"/>
                <a:cs typeface="Arial MT"/>
              </a:rPr>
              <a:t>memory,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bit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positions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of the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status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register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can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be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examined.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944" y="5869940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398" y="73159"/>
            <a:ext cx="3998976" cy="22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0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967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5" dirty="0">
                <a:solidFill>
                  <a:srgbClr val="1F487C"/>
                </a:solidFill>
              </a:rPr>
              <a:t>S</a:t>
            </a:r>
            <a:r>
              <a:rPr sz="2400" b="1" spc="-65" dirty="0">
                <a:solidFill>
                  <a:srgbClr val="1F487C"/>
                </a:solidFill>
              </a:rPr>
              <a:t>TATUS</a:t>
            </a:r>
            <a:r>
              <a:rPr sz="2400" b="1" spc="114" dirty="0">
                <a:solidFill>
                  <a:srgbClr val="1F487C"/>
                </a:solidFill>
              </a:rPr>
              <a:t> </a:t>
            </a:r>
            <a:r>
              <a:rPr sz="3000" b="1" spc="-5" dirty="0">
                <a:solidFill>
                  <a:srgbClr val="1F487C"/>
                </a:solidFill>
              </a:rPr>
              <a:t>R</a:t>
            </a:r>
            <a:r>
              <a:rPr sz="2400" b="1" spc="-5" dirty="0">
                <a:solidFill>
                  <a:srgbClr val="1F487C"/>
                </a:solidFill>
              </a:rPr>
              <a:t>EGISTER</a:t>
            </a:r>
            <a:endParaRPr sz="2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53516" y="2819400"/>
            <a:ext cx="7980884" cy="363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701040" indent="-27305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311150" algn="l"/>
              </a:tabLst>
            </a:pPr>
            <a:r>
              <a:rPr sz="2400" b="1" spc="-10" dirty="0">
                <a:latin typeface="Cambria" pitchFamily="18" charset="0"/>
                <a:ea typeface="Cambria" pitchFamily="18" charset="0"/>
                <a:cs typeface="Arial"/>
              </a:rPr>
              <a:t>Busy:</a:t>
            </a:r>
            <a:r>
              <a:rPr sz="2400" b="1" spc="2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indicates</a:t>
            </a:r>
            <a:r>
              <a:rPr sz="2400" spc="3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that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coprocessor</a:t>
            </a:r>
            <a:r>
              <a:rPr sz="2400" spc="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busy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executing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 task.</a:t>
            </a:r>
          </a:p>
          <a:p>
            <a:pPr marL="310515" marR="411480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311150" algn="l"/>
              </a:tabLst>
            </a:pP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Condition</a:t>
            </a:r>
            <a:r>
              <a:rPr sz="2400" b="1" spc="-3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Codes</a:t>
            </a:r>
            <a:r>
              <a:rPr sz="2400" b="1" spc="20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(C</a:t>
            </a:r>
            <a:r>
              <a:rPr sz="2400" b="1" spc="-7" baseline="-20833" dirty="0">
                <a:latin typeface="Cambria" pitchFamily="18" charset="0"/>
                <a:ea typeface="Cambria" pitchFamily="18" charset="0"/>
                <a:cs typeface="Arial"/>
              </a:rPr>
              <a:t>0</a:t>
            </a: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-C</a:t>
            </a:r>
            <a:r>
              <a:rPr sz="2400" b="1" spc="-7" baseline="-20833" dirty="0">
                <a:latin typeface="Cambria" pitchFamily="18" charset="0"/>
                <a:ea typeface="Cambria" pitchFamily="18" charset="0"/>
                <a:cs typeface="Arial"/>
              </a:rPr>
              <a:t>3</a:t>
            </a: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):</a:t>
            </a:r>
            <a:r>
              <a:rPr sz="2400" b="1" spc="2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They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indicate</a:t>
            </a:r>
            <a:r>
              <a:rPr sz="2400" spc="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various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conditions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about</a:t>
            </a:r>
            <a:r>
              <a:rPr sz="2400" spc="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coprocessor.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310515" marR="117475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311150" algn="l"/>
              </a:tabLst>
            </a:pPr>
            <a:r>
              <a:rPr sz="2400" b="1" spc="-65" dirty="0">
                <a:latin typeface="Cambria" pitchFamily="18" charset="0"/>
                <a:ea typeface="Cambria" pitchFamily="18" charset="0"/>
                <a:cs typeface="Arial"/>
              </a:rPr>
              <a:t>Top</a:t>
            </a:r>
            <a:r>
              <a:rPr sz="2400" b="1" spc="-2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b="1" dirty="0">
                <a:latin typeface="Cambria" pitchFamily="18" charset="0"/>
                <a:ea typeface="Cambria" pitchFamily="18" charset="0"/>
                <a:cs typeface="Arial"/>
              </a:rPr>
              <a:t>of </a:t>
            </a: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Stack:</a:t>
            </a:r>
            <a:r>
              <a:rPr sz="2400" b="1" spc="1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Arial"/>
              </a:rPr>
              <a:t>These 3bits used </a:t>
            </a:r>
            <a:r>
              <a:rPr sz="2400" spc="-5" dirty="0" smtClean="0">
                <a:latin typeface="Cambria" pitchFamily="18" charset="0"/>
                <a:ea typeface="Cambria" pitchFamily="18" charset="0"/>
                <a:cs typeface="Arial MT"/>
              </a:rPr>
              <a:t>as</a:t>
            </a:r>
            <a:r>
              <a:rPr sz="2400" spc="5" dirty="0" smtClean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top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of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stack </a:t>
            </a:r>
            <a:r>
              <a:rPr lang="en-US" sz="2400" spc="-15" dirty="0" smtClean="0">
                <a:latin typeface="Cambria" pitchFamily="18" charset="0"/>
                <a:ea typeface="Cambria" pitchFamily="18" charset="0"/>
                <a:cs typeface="Arial MT"/>
              </a:rPr>
              <a:t>pointer </a:t>
            </a:r>
            <a:r>
              <a:rPr lang="en-US" sz="2400" spc="-5" dirty="0" smtClean="0">
                <a:latin typeface="Cambria" pitchFamily="18" charset="0"/>
                <a:ea typeface="Cambria" pitchFamily="18" charset="0"/>
                <a:cs typeface="Arial MT"/>
              </a:rPr>
              <a:t>to any</a:t>
            </a:r>
            <a:r>
              <a:rPr sz="2400" dirty="0" smtClean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of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the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eight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stack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registers.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310515" marR="30480" indent="-273050" algn="just">
              <a:lnSpc>
                <a:spcPct val="100000"/>
              </a:lnSpc>
              <a:spcBef>
                <a:spcPts val="1805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311150" algn="l"/>
              </a:tabLst>
            </a:pP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Exception </a:t>
            </a:r>
            <a:r>
              <a:rPr sz="2400" b="1" dirty="0">
                <a:latin typeface="Cambria" pitchFamily="18" charset="0"/>
                <a:ea typeface="Cambria" pitchFamily="18" charset="0"/>
                <a:cs typeface="Arial"/>
              </a:rPr>
              <a:t>Flag: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set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if any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of the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exception flag </a:t>
            </a:r>
            <a:r>
              <a:rPr sz="2400" spc="-65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bits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70" dirty="0">
                <a:latin typeface="Cambria" pitchFamily="18" charset="0"/>
                <a:ea typeface="Cambria" pitchFamily="18" charset="0"/>
                <a:cs typeface="Arial MT"/>
              </a:rPr>
              <a:t>(SF,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PR,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95" dirty="0">
                <a:latin typeface="Cambria" pitchFamily="18" charset="0"/>
                <a:ea typeface="Cambria" pitchFamily="18" charset="0"/>
                <a:cs typeface="Arial MT"/>
              </a:rPr>
              <a:t>UF,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90" dirty="0">
                <a:latin typeface="Cambria" pitchFamily="18" charset="0"/>
                <a:ea typeface="Cambria" pitchFamily="18" charset="0"/>
                <a:cs typeface="Arial MT"/>
              </a:rPr>
              <a:t>OF,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ZD,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DN,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IO)</a:t>
            </a:r>
            <a:r>
              <a:rPr sz="2400" spc="-3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are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set.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7594" y="73158"/>
            <a:ext cx="4554602" cy="25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0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967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5" dirty="0">
                <a:solidFill>
                  <a:srgbClr val="1F487C"/>
                </a:solidFill>
              </a:rPr>
              <a:t>S</a:t>
            </a:r>
            <a:r>
              <a:rPr sz="2400" b="1" spc="-65" dirty="0">
                <a:solidFill>
                  <a:srgbClr val="1F487C"/>
                </a:solidFill>
              </a:rPr>
              <a:t>TATUS</a:t>
            </a:r>
            <a:r>
              <a:rPr sz="2400" b="1" spc="114" dirty="0">
                <a:solidFill>
                  <a:srgbClr val="1F487C"/>
                </a:solidFill>
              </a:rPr>
              <a:t> </a:t>
            </a:r>
            <a:r>
              <a:rPr sz="3000" b="1" spc="-5" dirty="0">
                <a:solidFill>
                  <a:srgbClr val="1F487C"/>
                </a:solidFill>
              </a:rPr>
              <a:t>R</a:t>
            </a:r>
            <a:r>
              <a:rPr sz="2400" b="1" spc="-5" dirty="0">
                <a:solidFill>
                  <a:srgbClr val="1F487C"/>
                </a:solidFill>
              </a:rPr>
              <a:t>EGISTER</a:t>
            </a:r>
            <a:endParaRPr sz="2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78916" y="2819400"/>
            <a:ext cx="8107884" cy="363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38760" indent="-27305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  <a:tab pos="2268220" algn="l"/>
              </a:tabLst>
            </a:pP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Stack</a:t>
            </a:r>
            <a:r>
              <a:rPr sz="2400" b="1" spc="-10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b="1" dirty="0">
                <a:latin typeface="Cambria" pitchFamily="18" charset="0"/>
                <a:ea typeface="Cambria" pitchFamily="18" charset="0"/>
                <a:cs typeface="Arial"/>
              </a:rPr>
              <a:t>Fault:</a:t>
            </a: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not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available</a:t>
            </a:r>
            <a:r>
              <a:rPr sz="2400" spc="4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8087.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active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only</a:t>
            </a:r>
            <a:r>
              <a:rPr sz="2400" spc="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</a:t>
            </a:r>
            <a:r>
              <a:rPr sz="2400" spc="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 smtClean="0">
                <a:latin typeface="Cambria" pitchFamily="18" charset="0"/>
                <a:ea typeface="Cambria" pitchFamily="18" charset="0"/>
                <a:cs typeface="Arial MT"/>
              </a:rPr>
              <a:t>8038</a:t>
            </a:r>
            <a:r>
              <a:rPr lang="en-US" sz="2400" spc="-5" dirty="0" smtClean="0">
                <a:latin typeface="Cambria" pitchFamily="18" charset="0"/>
                <a:ea typeface="Cambria" pitchFamily="18" charset="0"/>
                <a:cs typeface="Arial MT"/>
              </a:rPr>
              <a:t> a</a:t>
            </a:r>
            <a:r>
              <a:rPr sz="2400" spc="-5" dirty="0" smtClean="0">
                <a:latin typeface="Cambria" pitchFamily="18" charset="0"/>
                <a:ea typeface="Cambria" pitchFamily="18" charset="0"/>
                <a:cs typeface="Arial MT"/>
              </a:rPr>
              <a:t>nd</a:t>
            </a:r>
            <a:r>
              <a:rPr sz="2400" spc="5" dirty="0" smtClean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above.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Precision:</a:t>
            </a:r>
            <a:r>
              <a:rPr sz="2400" b="1" spc="-10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indicates</a:t>
            </a:r>
            <a:r>
              <a:rPr sz="2400" spc="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that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result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has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exceeded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spc="-2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selected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precision.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marR="41275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dirty="0">
                <a:latin typeface="Cambria" pitchFamily="18" charset="0"/>
                <a:ea typeface="Cambria" pitchFamily="18" charset="0"/>
                <a:cs typeface="Arial"/>
              </a:rPr>
              <a:t>Underflow:</a:t>
            </a:r>
            <a:r>
              <a:rPr sz="2400" b="1" spc="-50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tells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if the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result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too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small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to fit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 </a:t>
            </a:r>
            <a:r>
              <a:rPr sz="2400" spc="-65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register.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marR="259079" indent="-273050" algn="just">
              <a:lnSpc>
                <a:spcPct val="100000"/>
              </a:lnSpc>
              <a:spcBef>
                <a:spcPts val="1805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dirty="0">
                <a:latin typeface="Cambria" pitchFamily="18" charset="0"/>
                <a:ea typeface="Cambria" pitchFamily="18" charset="0"/>
                <a:cs typeface="Arial"/>
              </a:rPr>
              <a:t>Overflow:</a:t>
            </a:r>
            <a:r>
              <a:rPr sz="2400" b="1" spc="-50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tells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if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result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too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large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to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fit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 </a:t>
            </a:r>
            <a:r>
              <a:rPr sz="2400" spc="-65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register.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52400"/>
            <a:ext cx="4402202" cy="2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2967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5" dirty="0">
                <a:solidFill>
                  <a:srgbClr val="1F487C"/>
                </a:solidFill>
              </a:rPr>
              <a:t>S</a:t>
            </a:r>
            <a:r>
              <a:rPr sz="2400" b="1" spc="-65" dirty="0">
                <a:solidFill>
                  <a:srgbClr val="1F487C"/>
                </a:solidFill>
              </a:rPr>
              <a:t>TATUS</a:t>
            </a:r>
            <a:r>
              <a:rPr sz="2400" b="1" spc="114" dirty="0">
                <a:solidFill>
                  <a:srgbClr val="1F487C"/>
                </a:solidFill>
              </a:rPr>
              <a:t> </a:t>
            </a:r>
            <a:r>
              <a:rPr sz="3000" b="1" spc="-5" dirty="0">
                <a:solidFill>
                  <a:srgbClr val="1F487C"/>
                </a:solidFill>
              </a:rPr>
              <a:t>R</a:t>
            </a:r>
            <a:r>
              <a:rPr sz="2400" b="1" spc="-5" dirty="0">
                <a:solidFill>
                  <a:srgbClr val="1F487C"/>
                </a:solidFill>
              </a:rPr>
              <a:t>EGISTER</a:t>
            </a:r>
            <a:endParaRPr sz="2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78916" y="2667000"/>
            <a:ext cx="8031684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81025" indent="-273050" algn="just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Zero</a:t>
            </a:r>
            <a:r>
              <a:rPr sz="2400" b="1" spc="-1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Divide:</a:t>
            </a:r>
            <a:r>
              <a:rPr sz="2400" b="1" spc="-1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indicates</a:t>
            </a:r>
            <a:r>
              <a:rPr sz="2400" spc="2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that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you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try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to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divide</a:t>
            </a:r>
            <a:r>
              <a:rPr sz="2400" spc="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non-zero value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by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zero.</a:t>
            </a:r>
          </a:p>
          <a:p>
            <a:pPr marL="285115" marR="206375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-5" dirty="0">
                <a:latin typeface="Cambria" pitchFamily="18" charset="0"/>
                <a:ea typeface="Cambria" pitchFamily="18" charset="0"/>
                <a:cs typeface="Arial"/>
              </a:rPr>
              <a:t>Denormalized:</a:t>
            </a:r>
            <a:r>
              <a:rPr sz="2400" b="1" spc="-15" dirty="0">
                <a:latin typeface="Cambria" pitchFamily="18" charset="0"/>
                <a:ea typeface="Cambria" pitchFamily="18" charset="0"/>
                <a:cs typeface="Arial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indicates</a:t>
            </a:r>
            <a:r>
              <a:rPr sz="2400" spc="2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that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at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least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one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of the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operand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de-normalized.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dirty="0">
                <a:latin typeface="Cambria" pitchFamily="18" charset="0"/>
                <a:ea typeface="Cambria" pitchFamily="18" charset="0"/>
                <a:cs typeface="Arial"/>
              </a:rPr>
              <a:t>Invalid Operation: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indicates an invalid operation. </a:t>
            </a:r>
            <a:r>
              <a:rPr sz="2400" spc="-65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For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e.g.: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pushing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more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than eight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items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onto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 </a:t>
            </a:r>
            <a:r>
              <a:rPr sz="2400" dirty="0" smtClean="0">
                <a:latin typeface="Cambria" pitchFamily="18" charset="0"/>
                <a:ea typeface="Cambria" pitchFamily="18" charset="0"/>
                <a:cs typeface="Arial MT"/>
              </a:rPr>
              <a:t>stack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,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attempting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to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pop an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item 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off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an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empty stack </a:t>
            </a:r>
            <a:r>
              <a:rPr sz="2400" spc="-65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or</a:t>
            </a:r>
            <a:r>
              <a:rPr sz="2400" spc="-2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taking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square</a:t>
            </a:r>
            <a:r>
              <a:rPr sz="2400" spc="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root of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negative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number.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398" y="73159"/>
            <a:ext cx="3998976" cy="22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2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762000"/>
            <a:ext cx="3502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80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TAG</a:t>
            </a:r>
            <a:r>
              <a:rPr sz="3200" b="1" spc="114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sz="3200" b="1" spc="-5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REGISTER</a:t>
            </a:r>
            <a:endParaRPr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4745" y="2929254"/>
            <a:ext cx="2072005" cy="14776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45" dirty="0">
                <a:latin typeface="Arial"/>
                <a:cs typeface="Arial"/>
              </a:rPr>
              <a:t>Tag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Values: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00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Valid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01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Zero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10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Invalid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75" dirty="0">
                <a:latin typeface="Arial MT"/>
                <a:cs typeface="Arial MT"/>
              </a:rPr>
              <a:t>11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Empty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9400" y="2428887"/>
          <a:ext cx="8013700" cy="42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475"/>
                <a:gridCol w="1000125"/>
                <a:gridCol w="1000125"/>
                <a:gridCol w="1000125"/>
                <a:gridCol w="1000125"/>
                <a:gridCol w="1000125"/>
                <a:gridCol w="1000125"/>
                <a:gridCol w="1006475"/>
              </a:tblGrid>
              <a:tr h="422516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8916" y="3124201"/>
            <a:ext cx="8184084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4610" indent="-27305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95" dirty="0">
                <a:latin typeface="Cambria" pitchFamily="18" charset="0"/>
                <a:ea typeface="Cambria" pitchFamily="18" charset="0"/>
                <a:cs typeface="Arial MT"/>
              </a:rPr>
              <a:t>Tag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Register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used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to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 indicate</a:t>
            </a:r>
            <a:r>
              <a:rPr sz="2400" spc="2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contents of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each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register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in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stack.</a:t>
            </a:r>
          </a:p>
          <a:p>
            <a:pPr marL="285115" marR="5080" indent="-273050">
              <a:lnSpc>
                <a:spcPct val="100000"/>
              </a:lnSpc>
              <a:spcBef>
                <a:spcPts val="1800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There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are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total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8</a:t>
            </a:r>
            <a:r>
              <a:rPr sz="2400" spc="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tags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70" dirty="0">
                <a:latin typeface="Cambria" pitchFamily="18" charset="0"/>
                <a:ea typeface="Cambria" pitchFamily="18" charset="0"/>
                <a:cs typeface="Arial MT"/>
              </a:rPr>
              <a:t>(Tag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0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to</a:t>
            </a:r>
            <a:r>
              <a:rPr sz="2400" spc="-4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95" dirty="0">
                <a:latin typeface="Cambria" pitchFamily="18" charset="0"/>
                <a:ea typeface="Cambria" pitchFamily="18" charset="0"/>
                <a:cs typeface="Arial MT"/>
              </a:rPr>
              <a:t>Tag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7)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in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this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register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and</a:t>
            </a:r>
            <a:r>
              <a:rPr sz="2400" spc="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each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tag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uses</a:t>
            </a:r>
            <a:r>
              <a:rPr sz="2400" spc="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2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bits to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 represent</a:t>
            </a:r>
            <a:r>
              <a:rPr sz="2400" spc="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a </a:t>
            </a:r>
            <a:r>
              <a:rPr sz="2400" spc="-65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value.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1805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Therefore,</a:t>
            </a:r>
            <a:r>
              <a:rPr sz="2400" spc="-3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it</a:t>
            </a:r>
            <a:r>
              <a:rPr sz="2400" spc="-2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is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dirty="0">
                <a:latin typeface="Cambria" pitchFamily="18" charset="0"/>
                <a:ea typeface="Cambria" pitchFamily="18" charset="0"/>
                <a:cs typeface="Arial MT"/>
              </a:rPr>
              <a:t>a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5" dirty="0">
                <a:latin typeface="Cambria" pitchFamily="18" charset="0"/>
                <a:ea typeface="Cambria" pitchFamily="18" charset="0"/>
                <a:cs typeface="Arial MT"/>
              </a:rPr>
              <a:t>16-bit</a:t>
            </a:r>
            <a:r>
              <a:rPr sz="2400" spc="-10" dirty="0">
                <a:latin typeface="Cambria" pitchFamily="18" charset="0"/>
                <a:ea typeface="Cambria" pitchFamily="18" charset="0"/>
                <a:cs typeface="Arial MT"/>
              </a:rPr>
              <a:t> </a:t>
            </a:r>
            <a:r>
              <a:rPr sz="2400" spc="-15" dirty="0">
                <a:latin typeface="Cambria" pitchFamily="18" charset="0"/>
                <a:ea typeface="Cambria" pitchFamily="18" charset="0"/>
                <a:cs typeface="Arial MT"/>
              </a:rPr>
              <a:t>register</a:t>
            </a:r>
            <a:r>
              <a:rPr sz="2400" spc="-15" dirty="0" smtClean="0">
                <a:latin typeface="Cambria" pitchFamily="18" charset="0"/>
                <a:ea typeface="Cambria" pitchFamily="18" charset="0"/>
                <a:cs typeface="Arial MT"/>
              </a:rPr>
              <a:t>.</a:t>
            </a:r>
            <a:endParaRPr lang="en-US" sz="2400" spc="-15" dirty="0" smtClean="0">
              <a:latin typeface="Cambria" pitchFamily="18" charset="0"/>
              <a:ea typeface="Cambria" pitchFamily="18" charset="0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1805"/>
              </a:spcBef>
              <a:buClr>
                <a:srgbClr val="4F81BC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400" spc="-15" dirty="0" smtClean="0">
                <a:latin typeface="Cambria" pitchFamily="18" charset="0"/>
                <a:ea typeface="Cambria" pitchFamily="18" charset="0"/>
                <a:cs typeface="Arial MT"/>
              </a:rPr>
              <a:t>Tag word register present entire TAG field to the CPU.</a:t>
            </a:r>
            <a:endParaRPr sz="2400" dirty="0">
              <a:latin typeface="Cambria" pitchFamily="18" charset="0"/>
              <a:ea typeface="Cambria" pitchFamily="18" charset="0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246" y="708405"/>
            <a:ext cx="2072005" cy="14776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b="1" spc="-45" dirty="0">
                <a:latin typeface="Arial"/>
                <a:cs typeface="Arial"/>
              </a:rPr>
              <a:t>Tag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Values: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00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Valid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01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Zero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10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Invalid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spc="-75" dirty="0">
                <a:latin typeface="Arial MT"/>
                <a:cs typeface="Arial MT"/>
              </a:rPr>
              <a:t>11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Empty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0837" y="207911"/>
          <a:ext cx="8013700" cy="42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475"/>
                <a:gridCol w="1000125"/>
                <a:gridCol w="1000125"/>
                <a:gridCol w="1000125"/>
                <a:gridCol w="1000125"/>
                <a:gridCol w="1000125"/>
                <a:gridCol w="1000125"/>
                <a:gridCol w="1006475"/>
              </a:tblGrid>
              <a:tr h="422516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TAG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INTRODUCTION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63880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ambria" pitchFamily="18" charset="0"/>
                <a:ea typeface="Cambria" pitchFamily="18" charset="0"/>
              </a:rPr>
              <a:t>G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eneral-purpose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microprocessors have an upper </a:t>
            </a:r>
            <a:r>
              <a:rPr lang="en-US" sz="1800" b="1" dirty="0">
                <a:solidFill>
                  <a:srgbClr val="00B0F0"/>
                </a:solidFill>
                <a:latin typeface="Cambria" pitchFamily="18" charset="0"/>
                <a:ea typeface="Cambria" pitchFamily="18" charset="0"/>
              </a:rPr>
              <a:t>limit of data-processing capability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and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it require </a:t>
            </a:r>
            <a:r>
              <a:rPr lang="en-US" sz="1800" b="1" dirty="0">
                <a:solidFill>
                  <a:srgbClr val="00B0F0"/>
                </a:solidFill>
                <a:latin typeface="Cambria" pitchFamily="18" charset="0"/>
                <a:ea typeface="Cambria" pitchFamily="18" charset="0"/>
              </a:rPr>
              <a:t>complex programming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to perform any mathematical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calculations.</a:t>
            </a:r>
          </a:p>
          <a:p>
            <a:pPr marL="0" indent="0" algn="just">
              <a:buNone/>
            </a:pP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18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To increase the operating speed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, several microprocessors are connected together using a certain network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topology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. Then the system is called a multiprocessor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system.</a:t>
            </a:r>
          </a:p>
          <a:p>
            <a:pPr marL="0" indent="0" algn="just">
              <a:buNone/>
            </a:pP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1800" dirty="0">
                <a:latin typeface="Cambria" pitchFamily="18" charset="0"/>
                <a:ea typeface="Cambria" pitchFamily="18" charset="0"/>
              </a:rPr>
              <a:t>The simplest multiprocessors system consists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of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a microprocessor and a </a:t>
            </a:r>
            <a:r>
              <a:rPr lang="en-US" sz="1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Numeric Data Processor (NDP</a:t>
            </a:r>
            <a:r>
              <a:rPr lang="en-US" sz="1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) </a:t>
            </a:r>
          </a:p>
          <a:p>
            <a:pPr marL="0" indent="0" algn="just">
              <a:buNone/>
            </a:pPr>
            <a:endParaRPr lang="en-US" sz="1800" b="1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1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NDP is also called as  Math Co-processor or Floating point unit or Numeric processor extension.</a:t>
            </a:r>
          </a:p>
          <a:p>
            <a:pPr marL="0" indent="0" algn="just">
              <a:buNone/>
            </a:pP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1800" dirty="0">
                <a:latin typeface="Cambria" pitchFamily="18" charset="0"/>
                <a:ea typeface="Cambria" pitchFamily="18" charset="0"/>
              </a:rPr>
              <a:t>The numeric data processor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is an independent math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processing unit and it can do complex numeric calculations very fast compared to the main processor. </a:t>
            </a: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1800" dirty="0">
                <a:latin typeface="Cambria" pitchFamily="18" charset="0"/>
                <a:ea typeface="Cambria" pitchFamily="18" charset="0"/>
              </a:rPr>
              <a:t>The most commonly used numeric processors are </a:t>
            </a:r>
            <a:r>
              <a:rPr lang="en-US" sz="1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8087, 80287 and 80387. </a:t>
            </a:r>
            <a:endParaRPr lang="en-IN" sz="18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8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672" y="228600"/>
            <a:ext cx="3683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P</a:t>
            </a:r>
            <a:r>
              <a:rPr sz="2400" b="1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IN</a:t>
            </a:r>
            <a:r>
              <a:rPr sz="2400" b="1" spc="120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sz="2400" b="1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IAGRAM</a:t>
            </a:r>
            <a:r>
              <a:rPr sz="2400" b="1" spc="150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OF</a:t>
            </a:r>
            <a:r>
              <a:rPr sz="2400" b="1" spc="135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sz="3000" b="1" spc="-5" dirty="0">
                <a:solidFill>
                  <a:srgbClr val="1F487C"/>
                </a:solidFill>
                <a:latin typeface="Cambria" pitchFamily="18" charset="0"/>
                <a:ea typeface="Cambria" pitchFamily="18" charset="0"/>
              </a:rPr>
              <a:t>8087</a:t>
            </a:r>
            <a:endParaRPr sz="3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2944" y="5869940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98" y="838200"/>
            <a:ext cx="481639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35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PIN DESCRIPTION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525963"/>
          </a:xfrm>
        </p:spPr>
        <p:txBody>
          <a:bodyPr/>
          <a:lstStyle/>
          <a:p>
            <a:pPr algn="just"/>
            <a:r>
              <a:rPr lang="en-US" sz="2000" b="1" dirty="0">
                <a:latin typeface="Cambria" pitchFamily="18" charset="0"/>
                <a:ea typeface="Cambria" pitchFamily="18" charset="0"/>
              </a:rPr>
              <a:t>AD0 – AD15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− These are the time multiplexed address/data lines, which carry addresses during the first clock cycle and data from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second clock cycle onwards.</a:t>
            </a: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A19/S6 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– </a:t>
            </a: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A16/S3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− These lines are the time multiplexed address/status lines. It functions in a similar way to the corresponding pins of 8086. The S6, S4 and S3 are permanently high, while the S5 is permanently low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 smtClean="0"/>
              <a:t> </a:t>
            </a: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BHE’/S7-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used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to select data on the higher byte of the 8086 data bus during T1. During T2, T3, Tw and T4 , this signal is a status line S7. 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89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PIN DESCRIPTION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mbria" pitchFamily="18" charset="0"/>
                <a:ea typeface="Cambria" pitchFamily="18" charset="0"/>
              </a:rPr>
              <a:t>QS</a:t>
            </a:r>
            <a:r>
              <a:rPr lang="en-US" sz="2000" b="1" baseline="-25000" dirty="0">
                <a:latin typeface="Cambria" pitchFamily="18" charset="0"/>
                <a:ea typeface="Cambria" pitchFamily="18" charset="0"/>
              </a:rPr>
              <a:t>1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, QS</a:t>
            </a:r>
            <a:r>
              <a:rPr lang="en-US" sz="2000" b="1" baseline="-25000" dirty="0">
                <a:latin typeface="Cambria" pitchFamily="18" charset="0"/>
                <a:ea typeface="Cambria" pitchFamily="18" charset="0"/>
              </a:rPr>
              <a:t>0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 − These are queue status input signals which provides the status of instruction queue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 </a:t>
            </a: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b="1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INT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 − It is an interrupt signal, which changes to high when an unmasked exception has been received during the execution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>
                <a:latin typeface="Cambria" pitchFamily="18" charset="0"/>
                <a:ea typeface="Cambria" pitchFamily="18" charset="0"/>
              </a:rPr>
              <a:t>BUSY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 − It is an output signal, when it is high it indicates a busy state to the CPU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 It is connected to TEST’ pin of 8086.</a:t>
            </a:r>
          </a:p>
          <a:p>
            <a:pPr marL="0" indent="0" algn="just">
              <a:buNone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>
                <a:latin typeface="Cambria" pitchFamily="18" charset="0"/>
                <a:ea typeface="Cambria" pitchFamily="18" charset="0"/>
              </a:rPr>
              <a:t>READY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 − It is an input signal used to inform the coprocessor whether the bus is ready to receive data or not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70" y="1981200"/>
            <a:ext cx="61150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67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PIN DESCRIPTION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S’</a:t>
            </a:r>
            <a:r>
              <a:rPr lang="en-US" sz="2000" b="1" baseline="-25000" dirty="0" smtClean="0">
                <a:latin typeface="Cambria" pitchFamily="18" charset="0"/>
                <a:ea typeface="Cambria" pitchFamily="18" charset="0"/>
              </a:rPr>
              <a:t>0</a:t>
            </a: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, S’</a:t>
            </a:r>
            <a:r>
              <a:rPr lang="en-US" sz="2000" b="1" baseline="-25000" dirty="0" smtClean="0">
                <a:latin typeface="Cambria" pitchFamily="18" charset="0"/>
                <a:ea typeface="Cambria" pitchFamily="18" charset="0"/>
              </a:rPr>
              <a:t>1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S’</a:t>
            </a:r>
            <a:r>
              <a:rPr lang="en-US" sz="2000" b="1" baseline="-25000" dirty="0" smtClean="0">
                <a:latin typeface="Cambria" pitchFamily="18" charset="0"/>
                <a:ea typeface="Cambria" pitchFamily="18" charset="0"/>
              </a:rPr>
              <a:t>2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 − These are the status signals that provide the status of the operation which is used by the Bus Controller 8087 to generate memory and I/O control signals. These signals are active during the fourth clock cycle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RQ’/GT’</a:t>
            </a:r>
            <a:r>
              <a:rPr lang="en-US" sz="2000" b="1" baseline="-25000" dirty="0" smtClean="0">
                <a:latin typeface="Cambria" pitchFamily="18" charset="0"/>
                <a:ea typeface="Cambria" pitchFamily="18" charset="0"/>
              </a:rPr>
              <a:t>1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 &amp; </a:t>
            </a: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RQ’/GT’</a:t>
            </a:r>
            <a:r>
              <a:rPr lang="en-US" sz="2000" b="1" baseline="-25000" dirty="0" smtClean="0">
                <a:latin typeface="Cambria" pitchFamily="18" charset="0"/>
                <a:ea typeface="Cambria" pitchFamily="18" charset="0"/>
              </a:rPr>
              <a:t>0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 − These are the </a:t>
            </a:r>
            <a:r>
              <a:rPr lang="en-US" sz="2000" b="1" dirty="0">
                <a:latin typeface="Cambria" pitchFamily="18" charset="0"/>
                <a:ea typeface="Cambria" pitchFamily="18" charset="0"/>
              </a:rPr>
              <a:t>Request/Grant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 signals used by the 8087 processors to gain control of the bus from the host processor 8086/8088 for operand transfers.</a:t>
            </a:r>
          </a:p>
          <a:p>
            <a:pPr algn="just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8" y="2438400"/>
            <a:ext cx="6219825" cy="200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39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INTERFACING 8087 with 8086/8088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2390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10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INTERFACING 8087 with 8086/8088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8087 can be connected with CPU only in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max.mode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i.e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when MN/MX pin is grounded.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In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max. mode, all control signals are derived using a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8288 bus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controller.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Multiplexed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address-data bus lines are connected directly from the 8086 to 8087.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status lines and the queue status lines connected directly from 8086 to 8087.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QS0 and QS1 lines may be directly connected to corresponding pins in case of 8086/88 based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systems.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9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INTERFACING 8087 with 8086/8088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Request/Grant signal RQ/GT0 of 8087 is connected to RQ/GT1 of 8086.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clock pin of 8087 connected with CPU 8086/88 clock i/p.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The interrupt o/p of 8087 is routed to 8086/88 via a programmable interrupt controller.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pins AD0-AD15,BHE/S7,RESET,A19/S6-A16/S3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are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connected to corresponding pins of 8086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BUSY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signal 8087 is connected to TEST pin of 8086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09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INSTRUCTION SET 8087</a:t>
            </a:r>
            <a:endParaRPr lang="en-IN" sz="3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The 8087 co-processor has 68 additional instructions to the instruction set of 8086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These instructions are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fetched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by 8086 but are executed by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8087.</a:t>
            </a: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The execution of 8087 instructions is transparent to the programmer.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When the 8086 comes across an 8087 instruction, it executes the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ESCAPE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instruction code to bypass the instruction opcode and control of the local bus to 8087 co-processor.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347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8087 INSTRUCTION TYPES</a:t>
            </a:r>
            <a:endParaRPr lang="en-IN" sz="3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IN" spc="-5" dirty="0" smtClean="0">
                <a:latin typeface="Cambria" pitchFamily="18" charset="0"/>
                <a:ea typeface="Cambria" pitchFamily="18" charset="0"/>
                <a:cs typeface="Arial MT"/>
              </a:rPr>
              <a:t>Data Transfer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Arithmetic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Comparison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Transcendental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Constant</a:t>
            </a:r>
          </a:p>
          <a:p>
            <a:pPr marL="469265" indent="-45720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2000"/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spc="-5" dirty="0" smtClean="0">
                <a:latin typeface="Cambria" pitchFamily="18" charset="0"/>
                <a:ea typeface="Cambria" pitchFamily="18" charset="0"/>
                <a:cs typeface="Arial MT"/>
              </a:rPr>
              <a:t>Coprocessor control</a:t>
            </a:r>
            <a:endParaRPr lang="en-IN" dirty="0">
              <a:latin typeface="Cambria" pitchFamily="18" charset="0"/>
              <a:ea typeface="Cambria" pitchFamily="18" charset="0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73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</a:rPr>
              <a:t>Data Transfer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229600" cy="2133600"/>
          </a:xfrm>
        </p:spPr>
        <p:txBody>
          <a:bodyPr/>
          <a:lstStyle/>
          <a:p>
            <a:r>
              <a:rPr lang="en-US" dirty="0" smtClean="0"/>
              <a:t>Floating Point Data Transfer</a:t>
            </a:r>
          </a:p>
          <a:p>
            <a:r>
              <a:rPr lang="en-US" dirty="0" smtClean="0"/>
              <a:t>Integer Data Transfer</a:t>
            </a:r>
          </a:p>
          <a:p>
            <a:r>
              <a:rPr lang="en-US" dirty="0" smtClean="0"/>
              <a:t>BCD Data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2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INTRODUCTION TO 8087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200" dirty="0">
                <a:latin typeface="Cambria" pitchFamily="18" charset="0"/>
                <a:ea typeface="Cambria" pitchFamily="18" charset="0"/>
              </a:rPr>
              <a:t>8087 was the first math coprocessor for 16-bit processors designed by Intel </a:t>
            </a: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200" dirty="0" smtClean="0">
                <a:latin typeface="Cambria" pitchFamily="18" charset="0"/>
                <a:ea typeface="Cambria" pitchFamily="18" charset="0"/>
              </a:rPr>
              <a:t>Packed in 40 pin DIP package, available in 5MHz, 8MHz and 10 MHz versions  compatible with 8086 and 8088.</a:t>
            </a:r>
          </a:p>
          <a:p>
            <a:pPr marL="0" indent="0" algn="just">
              <a:buNone/>
            </a:pP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2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purpose of 8087 was to speed up the computations involving floating point calculations. </a:t>
            </a: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200" dirty="0" smtClean="0">
                <a:latin typeface="Cambria" pitchFamily="18" charset="0"/>
                <a:ea typeface="Cambria" pitchFamily="18" charset="0"/>
              </a:rPr>
              <a:t>Addition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, subtraction, multiplication and division of simple numbers is not the coprocessor’s job. 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pPr marL="0" indent="0" algn="just">
              <a:buNone/>
            </a:pP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200" dirty="0" smtClean="0">
                <a:latin typeface="Cambria" pitchFamily="18" charset="0"/>
                <a:ea typeface="Cambria" pitchFamily="18" charset="0"/>
              </a:rPr>
              <a:t>It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does all the calculations involving floating point numbers like scientific calculations and algebraic functions. </a:t>
            </a:r>
            <a:endParaRPr lang="en-IN" sz="22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70"/>
            <a:ext cx="193879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02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US" sz="3600" b="1" dirty="0" smtClean="0">
                <a:latin typeface="Cambria" pitchFamily="18" charset="0"/>
                <a:ea typeface="Cambria" pitchFamily="18" charset="0"/>
              </a:rPr>
            </a:b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Floating </a:t>
            </a:r>
            <a:r>
              <a:rPr lang="en-US" sz="3600" b="1" dirty="0">
                <a:latin typeface="Cambria" pitchFamily="18" charset="0"/>
                <a:ea typeface="Cambria" pitchFamily="18" charset="0"/>
              </a:rPr>
              <a:t>Point Data 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Transfer Instructions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FLD(Load Real)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Loads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80-bit floating-point data to Top of Stack (ST). Stack pointer is then decremented by 1. Data can be retrieved from memory, or another stack register.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xamples 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49053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37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30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FST </a:t>
            </a:r>
            <a:r>
              <a:rPr lang="en-US" sz="30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(Store real)</a:t>
            </a:r>
          </a:p>
          <a:p>
            <a:pPr marL="0" lvl="1" indent="0">
              <a:buNone/>
            </a:pPr>
            <a:endParaRPr lang="en-US" sz="30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>
                <a:latin typeface="Cambria" pitchFamily="18" charset="0"/>
                <a:ea typeface="Cambria" pitchFamily="18" charset="0"/>
              </a:rPr>
              <a:t>This instruction stores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current content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of the top of the stack into memory or a specified co-processor register.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During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copy, the data rounding occurs using the rounding control bits in floating point control register.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 Examples :</a:t>
            </a:r>
          </a:p>
          <a:p>
            <a:pPr marL="0" indent="0" algn="just">
              <a:buNone/>
            </a:pPr>
            <a:endParaRPr lang="en-US" sz="2800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61" y="5638800"/>
            <a:ext cx="4791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07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lvl="1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FSTP </a:t>
            </a:r>
            <a:r>
              <a:rPr lang="en-US" sz="29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(Store floating point number </a:t>
            </a:r>
            <a:r>
              <a:rPr lang="en-US" sz="29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and </a:t>
            </a:r>
            <a:r>
              <a:rPr lang="en-US" sz="29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pop)</a:t>
            </a:r>
            <a:endParaRPr lang="en-US" sz="2900" b="1" dirty="0">
              <a:solidFill>
                <a:srgbClr val="C0000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900" dirty="0" smtClean="0">
                <a:latin typeface="Cambria" pitchFamily="18" charset="0"/>
                <a:ea typeface="Cambria" pitchFamily="18" charset="0"/>
              </a:rPr>
              <a:t>This 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instruction stores a copy of the top of the stack into memory or any </a:t>
            </a:r>
            <a:r>
              <a:rPr lang="en-US" sz="2900" dirty="0" smtClean="0">
                <a:latin typeface="Cambria" pitchFamily="18" charset="0"/>
                <a:ea typeface="Cambria" pitchFamily="18" charset="0"/>
              </a:rPr>
              <a:t>specified co-processor 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register and pop the data from the top of stack. </a:t>
            </a:r>
          </a:p>
          <a:p>
            <a:pPr algn="just"/>
            <a:r>
              <a:rPr lang="en-US" sz="2900" dirty="0" smtClean="0">
                <a:latin typeface="Cambria" pitchFamily="18" charset="0"/>
                <a:ea typeface="Cambria" pitchFamily="18" charset="0"/>
              </a:rPr>
              <a:t> Examples </a:t>
            </a:r>
          </a:p>
          <a:p>
            <a:pPr marL="0" indent="0" algn="just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marL="0" lvl="1" indent="0" algn="just">
              <a:buNone/>
            </a:pPr>
            <a:r>
              <a:rPr lang="en-US" sz="29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FXCH Exchange </a:t>
            </a:r>
            <a:endParaRPr lang="en-US" sz="2900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9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900" dirty="0">
                <a:latin typeface="Cambria" pitchFamily="18" charset="0"/>
                <a:ea typeface="Cambria" pitchFamily="18" charset="0"/>
              </a:rPr>
              <a:t>FXCH instruction exchanges the contents of specified register with top of stack. </a:t>
            </a:r>
            <a:endParaRPr lang="en-US" sz="29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900" dirty="0" smtClean="0">
                <a:latin typeface="Cambria" pitchFamily="18" charset="0"/>
                <a:ea typeface="Cambria" pitchFamily="18" charset="0"/>
              </a:rPr>
              <a:t>Examples:</a:t>
            </a:r>
          </a:p>
          <a:p>
            <a:pPr marL="0" indent="0" algn="just">
              <a:buNone/>
            </a:pPr>
            <a:endParaRPr lang="en-US" sz="2900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97" y="2553104"/>
            <a:ext cx="4486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05400"/>
            <a:ext cx="4505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327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Integer Data </a:t>
            </a:r>
            <a:r>
              <a:rPr lang="en-US" sz="3200" b="1" dirty="0">
                <a:latin typeface="Cambria" pitchFamily="18" charset="0"/>
                <a:ea typeface="Cambria" pitchFamily="18" charset="0"/>
              </a:rPr>
              <a:t>Transfer Instructions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FILD (Load integer)</a:t>
            </a: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FIST (Store integer) </a:t>
            </a: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FISTP (Store integer and pop)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06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2" y="1066800"/>
            <a:ext cx="8320088" cy="47244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FILD (Load integer</a:t>
            </a:r>
            <a:r>
              <a:rPr lang="en-IN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loads the specified integer data operand to the top of the stack.</a:t>
            </a:r>
          </a:p>
          <a:p>
            <a:pPr marL="0" indent="0"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itchFamily="18" charset="0"/>
              <a:ea typeface="Cambria" pitchFamily="18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FIST </a:t>
            </a:r>
            <a:r>
              <a:rPr lang="en-IN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(Store integer) </a:t>
            </a:r>
            <a:r>
              <a:rPr lang="en-IN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and FISTP </a:t>
            </a:r>
            <a:r>
              <a:rPr lang="en-IN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(Store integer and pop</a:t>
            </a:r>
            <a:r>
              <a:rPr lang="en-IN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):</a:t>
            </a:r>
            <a:endParaRPr lang="en-IN" sz="2400" b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 instructions FIST and FISTP work in an exactly similar manner as FST/FSTP except that the operands are integer operands</a:t>
            </a:r>
            <a:r>
              <a:rPr lang="en-US" dirty="0"/>
              <a:t>.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57" y="2362200"/>
            <a:ext cx="62198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73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BCD </a:t>
            </a:r>
            <a:r>
              <a:rPr lang="en-US" sz="3600" b="1" dirty="0"/>
              <a:t>Data </a:t>
            </a:r>
            <a:r>
              <a:rPr lang="en-US" sz="3600" b="1" dirty="0" smtClean="0"/>
              <a:t>Transfer Instructions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The 8087 has two BCD data transfer instructions </a:t>
            </a:r>
          </a:p>
          <a:p>
            <a:pPr marL="0" indent="0" algn="just">
              <a:buNone/>
            </a:pP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FBLD </a:t>
            </a: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(loads the top of stack with BCD memory data), and FBSTP (stores top of the stack and does a pop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Both the instructions work in an exactly similar manner as FLD and FSTP except that the operands are BCD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numbers.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16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37181-5640-4FC7-9CB9-04162AD7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0"/>
            <a:ext cx="7886700" cy="47493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Arithmetic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4BD63-1CF8-4B4B-8A86-A57C9E27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1635"/>
            <a:ext cx="7886700" cy="5355328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Addition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FADD 		Add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FADDP 	Add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FIADD 	Add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These two instructions perform real or integer addition of the specified operand with the stack top.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After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addition, the results are stored in the destination operand.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operand may be any of the stack registers or a memory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location.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867400"/>
            <a:ext cx="8629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8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Subtraction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FSUB 		Subtract real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FSUBP 	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Subtract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and pop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FISUB 	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Subtract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FSUBR 	Subtract real reversed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FSUBRP 	Subtract real and pop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FISUBR 	Subtract integer reversed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These 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instructions 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perform real or integer subtraction of the specified operand from the stack top. </a:t>
            </a:r>
            <a:endParaRPr lang="en-US" dirty="0" smtClean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operand may be any of the stack register or memory. </a:t>
            </a:r>
            <a:endParaRPr lang="en-US" dirty="0" smtClean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After  subtraction, the result of the operation is stored in the destination operand. 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38825"/>
            <a:ext cx="80295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88100"/>
            <a:ext cx="7962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253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B6F55-9659-4789-95C9-6932A6D9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622852"/>
          </a:xfrm>
        </p:spPr>
        <p:txBody>
          <a:bodyPr>
            <a:normAutofit fontScale="90000"/>
          </a:bodyPr>
          <a:lstStyle/>
          <a:p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Arithmetic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6E985-980C-4343-9AC5-624A0A2F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289067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Multiplication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FMUL 		Multiply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FMULP 	Multiply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FIMUL 	Multiply integer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These two instructions perform real or integer multiplication of the specified operand with stack top.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specified operand may be a register or a memory location.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After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multiplication, the result will be stored in the destination operand.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410200"/>
            <a:ext cx="8134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814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B6F55-9659-4789-95C9-6932A6D9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622852"/>
          </a:xfrm>
        </p:spPr>
        <p:txBody>
          <a:bodyPr>
            <a:normAutofit fontScale="90000"/>
          </a:bodyPr>
          <a:lstStyle/>
          <a:p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Arithmetic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6E985-980C-4343-9AC5-624A0A2F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89067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Division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FDIV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Multiply real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FDIVP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Multiply real and pop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FDIVR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Multiply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FDIVRP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These four instructions perform real or integer division.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When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the destination is not specified, the top of stack is the destination operand and source operand may be a memory operand of short real or long real type.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If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both destination and source operands are specified then compute the division and store the result in the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destination.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INTRODUCTION TO 8087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By having a coprocessor, which performs all the calculations, it can free up a lot of CPU’s time.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This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would allow the CPU to focus all of its resources on the other functions it has to perform.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This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increases the overall speed and performance of the entire system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This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coprocessor introduced about 60 new instructions available to the programmer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All the mnemonics begin with “F” to differentiate them from the standard 8086 instructions.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For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e.g.: in contrast to ADD/MUL, 8087 provide FADD/FMUL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70"/>
            <a:ext cx="193879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394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B6F55-9659-4789-95C9-6932A6D9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622852"/>
          </a:xfrm>
        </p:spPr>
        <p:txBody>
          <a:bodyPr>
            <a:normAutofit fontScale="90000"/>
          </a:bodyPr>
          <a:lstStyle/>
          <a:p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Arithmetic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6E985-980C-4343-9AC5-624A0A2F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7896"/>
            <a:ext cx="8362950" cy="5436704"/>
          </a:xfrm>
        </p:spPr>
        <p:txBody>
          <a:bodyPr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 Advanced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FABS 	</a:t>
            </a: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This instructions replaces the content of stack top by its absolute value.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FCHS: 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This instruction changes the sign of the content of stack top.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 smtClean="0">
              <a:solidFill>
                <a:srgbClr val="C00000"/>
              </a:solidFill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FPREM: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divides the stack top (ST) by ST(1)and then store the remainder to the stack top (ST).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FPRNDINT: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rounds the content of ST(0) to its integer value.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67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534400" cy="452596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FSCAL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: multiplies the content of stack top (ST) by 2n, where n is integer part of ST(1) and store result in ST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 	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FSQRT: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finds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out the square root of the content of  the stack top and stores the result on stack top again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	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FXTRACT: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extracts the exponent and fraction of stack top and stores them in stack of registers.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10200"/>
            <a:ext cx="7047177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495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166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6446C-D7D9-4E88-A7A9-5799CAE5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Instructions.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34F2D-85D1-4826-A0BE-E89643B1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1"/>
            <a:ext cx="7886700" cy="388620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FCOM 		Compare real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FCOMP 		Compare real and pop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FCOMPP 	</a:t>
            </a: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real and pop twice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FICOM 		Compare integer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FICOMP 	</a:t>
            </a: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integer and pop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FIST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Test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ST </a:t>
            </a: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is zero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FXAM </a:t>
            </a:r>
            <a:r>
              <a:rPr lang="en-US" sz="20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	Examine 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107" y="4680124"/>
            <a:ext cx="83866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itchFamily="18" charset="0"/>
                <a:ea typeface="Cambria" pitchFamily="18" charset="0"/>
              </a:rPr>
              <a:t>The comparison instructions of the 8087 co-processor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are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used to compare the two values on the top of stack and set the condition code flags appropriately. 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48416"/>
            <a:ext cx="75914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912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3F64E-380F-4498-9EE9-F7BF54AB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Transcendental Instructions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DE816B-1291-4FAB-B301-511D90EB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2850"/>
            <a:ext cx="8153400" cy="4124325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FPTAN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Partial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tangent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used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to compute the partial tangent of an angle , where must be in the range 0° . The value of angle must be stored at the stack top. The result is computed in the form of a ratio of ST/ST(1).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 smtClean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FPATAN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Partial </a:t>
            </a:r>
            <a:r>
              <a:rPr lang="en-US" sz="2400" b="1" dirty="0" smtClean="0">
                <a:solidFill>
                  <a:srgbClr val="C00000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arc tangent</a:t>
            </a:r>
            <a:endParaRPr lang="en-US" sz="2400" b="1" dirty="0">
              <a:solidFill>
                <a:srgbClr val="C00000"/>
              </a:solidFill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FPATAN instruction calculates the are tangent (inverse tangent) of a ratio ST(1)/ST(0).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stack is popped and the result is stored on the top of stack. Its function can be expressed as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638800"/>
            <a:ext cx="22955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814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58674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F2XM1 </a:t>
            </a:r>
            <a:endParaRPr lang="en-US" sz="2800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Calculates the expression (2x-1). The value of x is stored at the top of the stack.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FYL2X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FYL2XP1 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8" y="3238500"/>
            <a:ext cx="8216900" cy="97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8" y="4946650"/>
            <a:ext cx="8485564" cy="130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532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C4EC8-C6E1-4112-98D5-B783632C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203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 Instructions.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4E6AE0-387D-4D0A-8256-D8A79695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887"/>
            <a:ext cx="7886700" cy="4118113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FLDZ 	Load +0.0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	FLDI 	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Load+1.0</a:t>
            </a:r>
            <a:endParaRPr lang="en-US" sz="24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FLDPI 	Load π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FLDL2T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Load </a:t>
            </a: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log210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FLDL2E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log2e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FLDLG2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log102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	FLDLN2 </a:t>
            </a:r>
            <a:r>
              <a:rPr lang="en-US" sz="2400" dirty="0" smtClean="0"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Load loge2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56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These instructions load the specific constants to the top of the register stack. Stack top is an implicit operand in all instructions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CO-PROCESSOR CONTROL INSTRUCTIONS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00" y="1066801"/>
            <a:ext cx="8575200" cy="152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used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to program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numeric processor or to handle the internal functions like flags manipulations, exception handling,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processor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environment maintenance and preparation,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etc.</a:t>
            </a: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8150" y="2819400"/>
            <a:ext cx="8597900" cy="3261593"/>
            <a:chOff x="546100" y="2819400"/>
            <a:chExt cx="8597900" cy="3261593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" y="2819400"/>
              <a:ext cx="8597900" cy="1309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" y="4292604"/>
              <a:ext cx="8382000" cy="982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00" y="5714985"/>
              <a:ext cx="7884000" cy="366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3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1" y="633240"/>
            <a:ext cx="8348569" cy="4804119"/>
            <a:chOff x="500832" y="453697"/>
            <a:chExt cx="8348569" cy="4804119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453697"/>
              <a:ext cx="8316000" cy="917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904983"/>
              <a:ext cx="8153399" cy="762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32" y="3035300"/>
              <a:ext cx="8348569" cy="850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116" y="4495800"/>
              <a:ext cx="8136000" cy="76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62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A2DA9-ED2A-42D4-80A3-237A502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6343"/>
            <a:ext cx="7886700" cy="920335"/>
          </a:xfrm>
        </p:spPr>
        <p:txBody>
          <a:bodyPr/>
          <a:lstStyle/>
          <a:p>
            <a:r>
              <a:rPr lang="en-US" dirty="0"/>
              <a:t>ALP Programming </a:t>
            </a:r>
            <a:r>
              <a:rPr lang="en-US"/>
              <a:t>with 8087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8D4335-3478-42A5-8C9D-1EC4F1FD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25" y="940905"/>
            <a:ext cx="7886700" cy="5588278"/>
          </a:xfrm>
        </p:spPr>
        <p:txBody>
          <a:bodyPr>
            <a:norm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to add three numbers and store the result.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Initialize the coprocessor to start at the 				beginning of the stack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Load X into ST(0); ST(0) = X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ST(0) = Y, ST(1) = X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ST(0) = Z, ST(1) = Y, ST(2) = Z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fadd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ST(1)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Add Y and Z and store the result in ST(0)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fadd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ST(2)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Add X and Y+Z and store the result in 				ST(0)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Store the added result in the memory 				location named ‘sum’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0285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57200"/>
            <a:ext cx="8286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14400" y="1143000"/>
            <a:ext cx="6999687" cy="5524298"/>
            <a:chOff x="914400" y="1143000"/>
            <a:chExt cx="6999687" cy="5524298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651" y="1143000"/>
              <a:ext cx="6861436" cy="365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29"/>
            <a:stretch/>
          </p:blipFill>
          <p:spPr bwMode="auto">
            <a:xfrm>
              <a:off x="914400" y="4717160"/>
              <a:ext cx="6292713" cy="195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19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ARCHITECTURE OF 8087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mbria" pitchFamily="18" charset="0"/>
                <a:ea typeface="Cambria" pitchFamily="18" charset="0"/>
              </a:rPr>
              <a:t>8087 coprocessor is designed to operate with 8086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microprocessor.</a:t>
            </a:r>
          </a:p>
          <a:p>
            <a:pPr marL="0" indent="0" algn="just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microprocessor and coprocessor can execute their respective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instructions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simultaneously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Microprocessor interprets and executes </a:t>
            </a:r>
            <a:r>
              <a:rPr lang="en-US" sz="2400" b="1" dirty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the normal instruction set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and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the coprocessor interprets and </a:t>
            </a:r>
            <a:r>
              <a:rPr lang="en-US" sz="2400" b="1" dirty="0">
                <a:solidFill>
                  <a:srgbClr val="FFC000"/>
                </a:solidFill>
                <a:latin typeface="Cambria" pitchFamily="18" charset="0"/>
                <a:ea typeface="Cambria" pitchFamily="18" charset="0"/>
              </a:rPr>
              <a:t>executes only the coprocessor </a:t>
            </a:r>
            <a:r>
              <a:rPr lang="en-US" sz="2400" b="1" dirty="0" smtClean="0">
                <a:solidFill>
                  <a:srgbClr val="FFC000"/>
                </a:solidFill>
                <a:latin typeface="Cambria" pitchFamily="18" charset="0"/>
                <a:ea typeface="Cambria" pitchFamily="18" charset="0"/>
              </a:rPr>
              <a:t>instructions.</a:t>
            </a:r>
            <a:endParaRPr lang="en-IN" sz="2400" b="1" dirty="0">
              <a:solidFill>
                <a:srgbClr val="FFC00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0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ARCHITECTURE OF 8087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4621"/>
            <a:ext cx="8288778" cy="511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4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ARCHITECTURE OF 8087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18034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  <a:ea typeface="Cambria" pitchFamily="18" charset="0"/>
              </a:rPr>
              <a:t>The internal structure of 8087 coprocessor is divided into two major sections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▪ </a:t>
            </a:r>
            <a:r>
              <a:rPr lang="en-US" sz="2400" b="1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Control Unit (CU) </a:t>
            </a:r>
            <a:endParaRPr lang="en-US" sz="2400" b="1" dirty="0" smtClean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▪ </a:t>
            </a:r>
            <a:r>
              <a:rPr lang="en-US" sz="2400" b="1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Numerical Execution Unit (NEU)</a:t>
            </a:r>
            <a:endParaRPr lang="en-IN" sz="2400" b="1" dirty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7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CONTROL UNIT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5410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It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is used to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synchronize the operation of the coprocessor and the microprocessor.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This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unit has a Control Word, Status Word and Data Buffer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receives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and decodes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the instructional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opcode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and reads or writes operands from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memory</a:t>
            </a: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If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an instruction is ESC instruction, then coprocessor executes it.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If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not, then microprocessor executes</a:t>
            </a:r>
            <a:endParaRPr lang="en-IN" sz="2000" b="1" dirty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19907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1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NUMERIC EXECUTION UNIT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4953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This unit is responsible for executing all coprocessor instructions.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It has an 8 register stack that holds the operands for instructions and result of instructions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The stack contains 8 registers that are 80-bits wide.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Numeric data is transferred inside the coprocessor in two parts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64-bit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mantissa bus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16-bit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exponent b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us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43519"/>
            <a:ext cx="3869986" cy="477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5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</TotalTime>
  <Words>1963</Words>
  <Application>Microsoft Office PowerPoint</Application>
  <PresentationFormat>On-screen Show (4:3)</PresentationFormat>
  <Paragraphs>359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MODULE-6 CO-PROCESSOR</vt:lpstr>
      <vt:lpstr>INTRODUCTION</vt:lpstr>
      <vt:lpstr>INTRODUCTION TO 8087</vt:lpstr>
      <vt:lpstr>INTRODUCTION TO 8087</vt:lpstr>
      <vt:lpstr>ARCHITECTURE OF 8087</vt:lpstr>
      <vt:lpstr>ARCHITECTURE OF 8087</vt:lpstr>
      <vt:lpstr>ARCHITECTURE OF 8087</vt:lpstr>
      <vt:lpstr>CONTROL UNIT</vt:lpstr>
      <vt:lpstr>NUMERIC EXECUTION UNIT</vt:lpstr>
      <vt:lpstr>CONTROL WORD REGISTER</vt:lpstr>
      <vt:lpstr>CONTROL WORD REGISTER</vt:lpstr>
      <vt:lpstr>CONTROL WORD REGISTER</vt:lpstr>
      <vt:lpstr>STATUS  REGISTER</vt:lpstr>
      <vt:lpstr>STATUS REGISTER</vt:lpstr>
      <vt:lpstr>STATUS REGISTER</vt:lpstr>
      <vt:lpstr>STATUS REGISTER</vt:lpstr>
      <vt:lpstr>STATUS REGISTER</vt:lpstr>
      <vt:lpstr>TAG REGISTER</vt:lpstr>
      <vt:lpstr>PowerPoint Presentation</vt:lpstr>
      <vt:lpstr>PIN DIAGRAM OF 8087</vt:lpstr>
      <vt:lpstr>PIN DESCRIPTION</vt:lpstr>
      <vt:lpstr>PIN DESCRIPTION</vt:lpstr>
      <vt:lpstr>PIN DESCRIPTION</vt:lpstr>
      <vt:lpstr>INTERFACING 8087 with 8086/8088</vt:lpstr>
      <vt:lpstr>INTERFACING 8087 with 8086/8088</vt:lpstr>
      <vt:lpstr>INTERFACING 8087 with 8086/8088</vt:lpstr>
      <vt:lpstr>INSTRUCTION SET 8087</vt:lpstr>
      <vt:lpstr>8087 INSTRUCTION TYPES</vt:lpstr>
      <vt:lpstr>Data Transfer Instructions</vt:lpstr>
      <vt:lpstr> Floating Point Data Transfer Instructions </vt:lpstr>
      <vt:lpstr>PowerPoint Presentation</vt:lpstr>
      <vt:lpstr>PowerPoint Presentation</vt:lpstr>
      <vt:lpstr>Integer Data Transfer Instructions</vt:lpstr>
      <vt:lpstr>PowerPoint Presentation</vt:lpstr>
      <vt:lpstr> BCD Data Transfer Instructions </vt:lpstr>
      <vt:lpstr>Arithmetic Instructions</vt:lpstr>
      <vt:lpstr>PowerPoint Presentation</vt:lpstr>
      <vt:lpstr>Arithmetic Instructions</vt:lpstr>
      <vt:lpstr>Arithmetic Instructions</vt:lpstr>
      <vt:lpstr>Arithmetic Instructions</vt:lpstr>
      <vt:lpstr>PowerPoint Presentation</vt:lpstr>
      <vt:lpstr>Comparison Instructions. </vt:lpstr>
      <vt:lpstr>Transcendental Instructions </vt:lpstr>
      <vt:lpstr>PowerPoint Presentation</vt:lpstr>
      <vt:lpstr>Constant Instructions. </vt:lpstr>
      <vt:lpstr>CO-PROCESSOR CONTROL INSTRUCTIONS</vt:lpstr>
      <vt:lpstr>PowerPoint Presentation</vt:lpstr>
      <vt:lpstr>ALP Programming with 8087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– INTRODUCTION TO PERIPHERAL INTERFACING - II</dc:title>
  <dc:creator>Admin</dc:creator>
  <cp:lastModifiedBy>Admin</cp:lastModifiedBy>
  <cp:revision>148</cp:revision>
  <dcterms:created xsi:type="dcterms:W3CDTF">2006-08-16T00:00:00Z</dcterms:created>
  <dcterms:modified xsi:type="dcterms:W3CDTF">2021-05-30T13:06:47Z</dcterms:modified>
</cp:coreProperties>
</file>