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64" r:id="rId2"/>
    <p:sldId id="275" r:id="rId3"/>
    <p:sldId id="276" r:id="rId4"/>
    <p:sldId id="277" r:id="rId5"/>
    <p:sldId id="278" r:id="rId6"/>
    <p:sldId id="279" r:id="rId7"/>
    <p:sldId id="280" r:id="rId8"/>
    <p:sldId id="283" r:id="rId9"/>
    <p:sldId id="281" r:id="rId10"/>
    <p:sldId id="282" r:id="rId11"/>
    <p:sldId id="284" r:id="rId12"/>
    <p:sldId id="285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105"/>
          <p:cNvSpPr/>
          <p:nvPr/>
        </p:nvSpPr>
        <p:spPr>
          <a:xfrm rot="2700000">
            <a:off x="7446946" y="993285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9" name="Group 40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410" name="Straight Connector 40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Oval 463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Oval 465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Oval 46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Oval 467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Oval 468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Oval 469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Oval 470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Oval 471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Oval 472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Oval 473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Oval 485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Oval 48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Oval 487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Oval 488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Oval 489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Oval 490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Oval 491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Oval 492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Oval 493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Oval 494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Oval 495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Oval 522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Oval 523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Oval 524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Oval 525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Oval 52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Oval 527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Oval 528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Oval 529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Oval 530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Oval 531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Oval 543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Oval 544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Oval 545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Oval 54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Oval 547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Oval 548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Oval 549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Oval 550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Oval 551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Oval 552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Oval 553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Oval 56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Oval 567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Oval 568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Oval 569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Oval 570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Oval 571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Oval 572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Oval 573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Oval 574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Oval 575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Oval 587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Oval 588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Oval 589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Oval 590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592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Oval 610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Oval 611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Oval 612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Oval 613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Oval 614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Oval 615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Oval 61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Oval 617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Oval 618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Oval 619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63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Oval 63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Oval 63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Oval 63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Oval 63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Oval 64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Oval 64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Oval 65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Oval 65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Oval 65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Oval 65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Oval 65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Oval 65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Oval 66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Oval 66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Oval 66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Oval 66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Oval 683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Oval 684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Oval 685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1" name="Oval 7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2" name="Oval 7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3" name="Oval 7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4" name="Oval 7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5" name="Oval 7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6" name="Oval 7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7" name="Oval 7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8" name="Oval 7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9" name="Oval 7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0" name="Oval 7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1" name="Oval 7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2" name="Oval 7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3" name="Oval 7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4" name="Oval 7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5" name="Oval 7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6" name="Oval 7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" name="Oval 7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8" name="Oval 7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9" name="Oval 7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0" name="Oval 7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1" name="Oval 7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2" name="Oval 7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3" name="Oval 7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4" name="Oval 7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5" name="Oval 7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6" name="Oval 7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7" name="Oval 7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8" name="Oval 7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9" name="Oval 7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0" name="Oval 7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" name="Oval 7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2" name="Oval 7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3" name="Oval 7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4" name="Oval 7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5" name="Oval 7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6" name="Oval 7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7" name="Oval 7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8" name="Oval 7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9" name="Oval 7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0" name="Oval 7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1" name="Oval 7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2" name="Oval 7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3" name="Oval 7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4" name="Oval 7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5" name="Oval 7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6" name="Oval 7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7" name="Oval 7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8" name="Oval 7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9" name="Oval 7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0" name="Oval 7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1" name="Oval 7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2" name="Oval 7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3" name="Oval 7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4" name="Oval 7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022" y="6470704"/>
            <a:ext cx="5407271" cy="26671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Dr. j. </a:t>
            </a:r>
            <a:r>
              <a:rPr lang="en-US" dirty="0" err="1"/>
              <a:t>florence</a:t>
            </a:r>
            <a:r>
              <a:rPr lang="en-US" dirty="0"/>
              <a:t> </a:t>
            </a:r>
            <a:r>
              <a:rPr lang="en-US" dirty="0" err="1"/>
              <a:t>gnana</a:t>
            </a:r>
            <a:r>
              <a:rPr lang="en-US" dirty="0"/>
              <a:t> Poovathy, asst. prof. </a:t>
            </a:r>
            <a:r>
              <a:rPr lang="en-US" cap="none" dirty="0"/>
              <a:t>(</a:t>
            </a:r>
            <a:r>
              <a:rPr lang="en-US" dirty="0"/>
              <a:t>Sr. gr </a:t>
            </a:r>
            <a:r>
              <a:rPr lang="en-US" dirty="0" err="1"/>
              <a:t>i</a:t>
            </a:r>
            <a:r>
              <a:rPr lang="en-US" dirty="0"/>
              <a:t>), sense, vit Chennai.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03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0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9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Oval 189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Oval 191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192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Oval 193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Oval 194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Oval 195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Oval 19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Oval 197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Oval 198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Oval 199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Oval 200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Oval 201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Oval 202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Oval 203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Oval 204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Oval 205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Oval 20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Oval 207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Oval 208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Oval 209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Oval 210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Oval 214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Oval 215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Oval 21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Oval 217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Oval 218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Oval 219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Oval 220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Oval 221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Oval 222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Oval 223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Oval 224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Oval 225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Oval 22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Oval 227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Oval 228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Oval 229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Oval 230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Oval 231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Oval 232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Oval 233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Oval 234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Oval 235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Oval 23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Oval 237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Oval 238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Oval 239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Oval 240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Oval 241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Oval 242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Oval 243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Oval 244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Oval 245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Oval 24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Oval 247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Oval 248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Oval 249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Oval 250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Oval 251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Oval 252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Oval 253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Oval 254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Oval 255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Oval 25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Oval 257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Oval 258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Oval 259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Oval 260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Oval 261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Oval 262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Oval 263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Oval 264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Oval 265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Oval 26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Oval 267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Oval 268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Oval 269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Oval 270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Oval 271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Oval 272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Oval 273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Oval 274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Oval 275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Oval 27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Oval 277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Oval 278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Oval 279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Oval 280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Oval 281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Oval 282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Oval 283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Oval 284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Oval 285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Oval 28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Oval 287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Oval 288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Oval 289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Oval 290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Oval 291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Oval 292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Oval 293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Oval 294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Oval 295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Oval 29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Oval 297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Oval 2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1" name="Oval 3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" name="Oval 3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3" name="Oval 3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4" name="Oval 3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5" name="Oval 3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6" name="Oval 3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7" name="Oval 3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8" name="Oval 3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9" name="Oval 3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0" name="Oval 3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1" name="Oval 3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2" name="Oval 3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3" name="Oval 3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4" name="Oval 3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5" name="Oval 3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6" name="Oval 3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7" name="Oval 3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8" name="Oval 3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9" name="Oval 3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0" name="Oval 3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1" name="Oval 3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2" name="Oval 3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3" name="Oval 3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4" name="Oval 3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5" name="Oval 3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6" name="Oval 3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7" name="Oval 3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8" name="Oval 3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9" name="Oval 3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0" name="Oval 3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1" name="Oval 3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2" name="Oval 3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3" name="Oval 3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4" name="Oval 3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5" name="Oval 3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6" name="Oval 3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7" name="Oval 3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8" name="Oval 3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9" name="Oval 3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0" name="Oval 3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1" name="Oval 3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2" name="Oval 3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3" name="Oval 3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4" name="Oval 3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5" name="Oval 3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6" name="Oval 3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7" name="Oval 3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8" name="Oval 3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9" name="Oval 3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0" name="Oval 3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1" name="Oval 3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2" name="Oval 3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3" name="Oval 3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4" name="Oval 3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1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7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9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7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0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ndtech.com/show/13888/intel-discontinues-quark-socs-and-microcontroll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.com/news/will-intels-quark-run-linux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ndtech.com/show/13888/intel-discontinues-quark-socs-and-microcontroller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E0F11F-ED26-409D-BF03-62DA29CFA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7 – INTRODUCTION TO Arduino 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906D6F-C140-4C20-A2C8-2DC7E0232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7791" y="4960137"/>
            <a:ext cx="2796209" cy="1463040"/>
          </a:xfrm>
        </p:spPr>
        <p:txBody>
          <a:bodyPr>
            <a:normAutofit/>
          </a:bodyPr>
          <a:lstStyle/>
          <a:p>
            <a:r>
              <a:rPr lang="en-US" dirty="0"/>
              <a:t>Dr. </a:t>
            </a:r>
            <a:r>
              <a:rPr lang="en-US" dirty="0" smtClean="0"/>
              <a:t>P. Nirmala</a:t>
            </a:r>
            <a:endParaRPr lang="en-US" dirty="0"/>
          </a:p>
          <a:p>
            <a:r>
              <a:rPr lang="en-US" dirty="0"/>
              <a:t>Assistant Professor, Sr. Gr. I,</a:t>
            </a:r>
          </a:p>
          <a:p>
            <a:r>
              <a:rPr lang="en-US" dirty="0"/>
              <a:t>SENSE,</a:t>
            </a:r>
          </a:p>
          <a:p>
            <a:r>
              <a:rPr lang="en-US" dirty="0"/>
              <a:t>VIT Chennai Campus.</a:t>
            </a:r>
          </a:p>
        </p:txBody>
      </p:sp>
    </p:spTree>
    <p:extLst>
      <p:ext uri="{BB962C8B-B14F-4D97-AF65-F5344CB8AC3E}">
        <p14:creationId xmlns:p14="http://schemas.microsoft.com/office/powerpoint/2010/main" val="187191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4AD37B-CAB6-4B93-81AC-25130C5A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intel quark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546BF0-35C6-4EE7-938F-C0A39B18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Lakemont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Clanton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Silver Butte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Mint valley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Atlas Peak</a:t>
            </a:r>
          </a:p>
        </p:txBody>
      </p:sp>
    </p:spTree>
    <p:extLst>
      <p:ext uri="{BB962C8B-B14F-4D97-AF65-F5344CB8AC3E}">
        <p14:creationId xmlns:p14="http://schemas.microsoft.com/office/powerpoint/2010/main" val="235198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9CC79C-63E7-4EFF-982E-BE4F9281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to quark Socs?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489412-31AC-4B83-9763-D35C1B43F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Intel Quark SoC x1000 contains </a:t>
            </a:r>
            <a:r>
              <a:rPr lang="en-US" sz="2800" dirty="0">
                <a:solidFill>
                  <a:srgbClr val="FF0000"/>
                </a:solidFill>
              </a:rPr>
              <a:t>a bug that causes crashing of the chip </a:t>
            </a:r>
            <a:r>
              <a:rPr lang="en-US" sz="2800" dirty="0"/>
              <a:t>under certain circumstances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err="1"/>
              <a:t>Segfault</a:t>
            </a:r>
            <a:r>
              <a:rPr lang="en-US" sz="2800" dirty="0"/>
              <a:t> – A failure condition where the hardware intimates the OS that it is trying to access a </a:t>
            </a:r>
            <a:r>
              <a:rPr lang="en-US" sz="2800" dirty="0">
                <a:solidFill>
                  <a:srgbClr val="FF0000"/>
                </a:solidFill>
              </a:rPr>
              <a:t>restricted memory location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OS generally would send a signal to stop the process but here in Quark, it did not work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It caused a program crash and core dump</a:t>
            </a:r>
          </a:p>
        </p:txBody>
      </p:sp>
    </p:spTree>
    <p:extLst>
      <p:ext uri="{BB962C8B-B14F-4D97-AF65-F5344CB8AC3E}">
        <p14:creationId xmlns:p14="http://schemas.microsoft.com/office/powerpoint/2010/main" val="278794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79573D-5F68-4E27-B1B5-2031C6C8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366EA0-AD4A-42B7-92DF-9799CEFA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So Intel has decided to discontinue manufacturing of all its Quark SoCs and microcontrollers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final orders were allowed to be made only till July 19.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But the orders will be shipped till July 2022.</a:t>
            </a:r>
          </a:p>
        </p:txBody>
      </p:sp>
    </p:spTree>
    <p:extLst>
      <p:ext uri="{BB962C8B-B14F-4D97-AF65-F5344CB8AC3E}">
        <p14:creationId xmlns:p14="http://schemas.microsoft.com/office/powerpoint/2010/main" val="3048346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5AFF33-F75B-432D-8565-F3901ED8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A8038D-CC83-4F6A-8531-8FCF4B317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https://www.anandtech.com/show/13888/intel-discontinues-quark-socs-and-microcontrollers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2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19194A-8821-4D3D-93A6-ABCB176F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39" y="2679192"/>
            <a:ext cx="7290054" cy="1499616"/>
          </a:xfrm>
        </p:spPr>
        <p:txBody>
          <a:bodyPr/>
          <a:lstStyle/>
          <a:p>
            <a:pPr algn="ctr"/>
            <a:r>
              <a:rPr lang="en-US" dirty="0"/>
              <a:t>Quark SoC Processor</a:t>
            </a:r>
          </a:p>
        </p:txBody>
      </p:sp>
    </p:spTree>
    <p:extLst>
      <p:ext uri="{BB962C8B-B14F-4D97-AF65-F5344CB8AC3E}">
        <p14:creationId xmlns:p14="http://schemas.microsoft.com/office/powerpoint/2010/main" val="26663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61B56-F08D-481F-8E13-AD06CF50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on chip (Soc)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6F226F-1DC4-40FA-B840-2A917FFE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It is an IC that </a:t>
            </a:r>
            <a:r>
              <a:rPr lang="en-US" sz="2800" dirty="0">
                <a:solidFill>
                  <a:srgbClr val="FF0000"/>
                </a:solidFill>
              </a:rPr>
              <a:t>integrates all or most components </a:t>
            </a:r>
            <a:r>
              <a:rPr lang="en-US" sz="2800" dirty="0"/>
              <a:t>of the computer in a single chip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It includes a </a:t>
            </a:r>
            <a:r>
              <a:rPr lang="en-US" sz="2800" dirty="0">
                <a:solidFill>
                  <a:srgbClr val="FF0000"/>
                </a:solidFill>
              </a:rPr>
              <a:t>CPU, I/O ports and storage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It also contains </a:t>
            </a:r>
            <a:r>
              <a:rPr lang="en-US" sz="2800" dirty="0">
                <a:solidFill>
                  <a:srgbClr val="FF0000"/>
                </a:solidFill>
              </a:rPr>
              <a:t>DACs, ADCs, radio frequency signal processing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High performance SoCs are usually integrated with </a:t>
            </a:r>
            <a:r>
              <a:rPr lang="en-US" sz="2800" dirty="0">
                <a:solidFill>
                  <a:srgbClr val="FF0000"/>
                </a:solidFill>
              </a:rPr>
              <a:t>external memory and secondary storage chips</a:t>
            </a:r>
            <a:r>
              <a:rPr lang="en-US" sz="2800" dirty="0"/>
              <a:t> layered on top of SoCs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This is called </a:t>
            </a:r>
            <a:r>
              <a:rPr lang="en-US" sz="2800" dirty="0" err="1">
                <a:solidFill>
                  <a:srgbClr val="FF0000"/>
                </a:solidFill>
              </a:rPr>
              <a:t>PoP</a:t>
            </a:r>
            <a:r>
              <a:rPr lang="en-US" sz="2800" dirty="0"/>
              <a:t> (Package on </a:t>
            </a:r>
            <a:r>
              <a:rPr lang="en-US" sz="2800" dirty="0" err="1"/>
              <a:t>Pakage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986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CDCAF-6C28-44A4-AE56-F25C31DF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SoC and motherboard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DA8FCB-C276-4597-92CC-4BC786D1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SoCs integrate all of these components in a single 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SoCs integrate CPU, graphics, memory interfaces, hard disk, USB connectivity, RAM, ROM and secondary memory on a single 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Motherboard houses detachable components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Motherboards connect these components as discrete components or expansion cards</a:t>
            </a:r>
          </a:p>
        </p:txBody>
      </p:sp>
    </p:spTree>
    <p:extLst>
      <p:ext uri="{BB962C8B-B14F-4D97-AF65-F5344CB8AC3E}">
        <p14:creationId xmlns:p14="http://schemas.microsoft.com/office/powerpoint/2010/main" val="75470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B38C37-99EF-4CB2-A662-3E8481EC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30C030-CD15-459F-B037-2D2BF6968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SoC integrates microprocessor/controller with highly advanced peripherals like </a:t>
            </a:r>
            <a:r>
              <a:rPr lang="en-US" sz="2800" dirty="0">
                <a:solidFill>
                  <a:srgbClr val="FF0000"/>
                </a:solidFill>
              </a:rPr>
              <a:t>graphics processing unit, </a:t>
            </a:r>
            <a:r>
              <a:rPr lang="en-US" sz="2800" dirty="0" err="1">
                <a:solidFill>
                  <a:srgbClr val="FF0000"/>
                </a:solidFill>
              </a:rPr>
              <a:t>WiFi</a:t>
            </a:r>
            <a:r>
              <a:rPr lang="en-US" sz="2800" dirty="0">
                <a:solidFill>
                  <a:srgbClr val="FF0000"/>
                </a:solidFill>
              </a:rPr>
              <a:t> modules, coprocessors </a:t>
            </a:r>
            <a:r>
              <a:rPr lang="en-US" sz="2800" dirty="0"/>
              <a:t>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SoCs, when tightly integrated, improve performance and decrease power consumption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This comes at a cost of reduced replaceability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Applications: Mobile computing, Edge computing, Embedded systems, Internet of Things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102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A62865-1E62-4B94-A414-889BA247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Quark Soc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8AECC0-1AE9-4503-8E28-D3AD3CB82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Intel Quark is an </a:t>
            </a:r>
            <a:r>
              <a:rPr lang="en-US" sz="2800" dirty="0">
                <a:solidFill>
                  <a:srgbClr val="FF0000"/>
                </a:solidFill>
              </a:rPr>
              <a:t>Embedded SoC </a:t>
            </a:r>
            <a:r>
              <a:rPr lang="en-US" sz="2800" dirty="0"/>
              <a:t>intended for small mobile devices such as wearable computers.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It is one fifth of its counterpart Atom and uses 1/10</a:t>
            </a:r>
            <a:r>
              <a:rPr lang="en-US" sz="2800" baseline="30000" dirty="0"/>
              <a:t>th</a:t>
            </a:r>
            <a:r>
              <a:rPr lang="en-US" sz="2800" dirty="0"/>
              <a:t> of its power.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It is a 32 bit x86 design based on Pentium chip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Quark processor was introduced as a competition for ARM’s Cortex M RISK based processors which are already used in Google Glass </a:t>
            </a:r>
            <a:r>
              <a:rPr lang="en-US" sz="2800" dirty="0" err="1"/>
              <a:t>etc</a:t>
            </a:r>
            <a:r>
              <a:rPr lang="en-US" sz="2800" dirty="0"/>
              <a:t>, many mobile phones etc.</a:t>
            </a:r>
          </a:p>
        </p:txBody>
      </p:sp>
    </p:spTree>
    <p:extLst>
      <p:ext uri="{BB962C8B-B14F-4D97-AF65-F5344CB8AC3E}">
        <p14:creationId xmlns:p14="http://schemas.microsoft.com/office/powerpoint/2010/main" val="206222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62C51B-FCF0-4B66-9EB1-45CF4C86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Quark processor</a:t>
            </a:r>
          </a:p>
        </p:txBody>
      </p:sp>
      <p:pic>
        <p:nvPicPr>
          <p:cNvPr id="1026" name="Picture 2" descr="Will Intel's Quark Run Linux? - Linux.com">
            <a:extLst>
              <a:ext uri="{FF2B5EF4-FFF2-40B4-BE49-F238E27FC236}">
                <a16:creationId xmlns:a16="http://schemas.microsoft.com/office/drawing/2014/main" xmlns="" id="{C9AD4C3C-F104-4DB8-A520-3302584E7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795" y="1814304"/>
            <a:ext cx="4034409" cy="403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6CE9965-75D4-4678-8DCE-757727554B8F}"/>
              </a:ext>
            </a:extLst>
          </p:cNvPr>
          <p:cNvSpPr txBox="1"/>
          <p:nvPr/>
        </p:nvSpPr>
        <p:spPr>
          <a:xfrm>
            <a:off x="1798981" y="6134284"/>
            <a:ext cx="5546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https://www.linux.com/news/will-intels-quark-run-linux/</a:t>
            </a:r>
            <a:r>
              <a:rPr lang="en-US" sz="1200" dirty="0"/>
              <a:t> as on 10 Oct 2020</a:t>
            </a:r>
          </a:p>
        </p:txBody>
      </p:sp>
    </p:spTree>
    <p:extLst>
      <p:ext uri="{BB962C8B-B14F-4D97-AF65-F5344CB8AC3E}">
        <p14:creationId xmlns:p14="http://schemas.microsoft.com/office/powerpoint/2010/main" val="314662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86D177-7D42-4E23-8F8F-38515794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06262"/>
          </a:xfrm>
        </p:spPr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26D167-45F1-4C9A-8208-B4D7A2720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391478"/>
            <a:ext cx="7290054" cy="491788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It is a line of </a:t>
            </a:r>
            <a:r>
              <a:rPr lang="en-US" sz="2800" dirty="0">
                <a:solidFill>
                  <a:srgbClr val="FF0000"/>
                </a:solidFill>
              </a:rPr>
              <a:t>31-bit SoCs and microcontrollers by Intel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Specially for wearable devices since they have less power consumption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They support only </a:t>
            </a:r>
            <a:r>
              <a:rPr lang="en-US" sz="2800" dirty="0">
                <a:solidFill>
                  <a:srgbClr val="FF0000"/>
                </a:solidFill>
              </a:rPr>
              <a:t>embedded operating systems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It mainly was used to support the Intel Galileo microcontroller developer board.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Quark was introduced in 2013 and in 2016 Intel introduced Arduino 101 board that had Intel quark SoC</a:t>
            </a:r>
          </a:p>
        </p:txBody>
      </p:sp>
    </p:spTree>
    <p:extLst>
      <p:ext uri="{BB962C8B-B14F-4D97-AF65-F5344CB8AC3E}">
        <p14:creationId xmlns:p14="http://schemas.microsoft.com/office/powerpoint/2010/main" val="371737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581889-850F-48E7-A57B-D0D94933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Galileo using quark processor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4AB3D58C-8902-46B4-A149-6910F97CA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885122"/>
            <a:ext cx="64579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1AFDC2-98B3-4112-985F-BD464238815F}"/>
              </a:ext>
            </a:extLst>
          </p:cNvPr>
          <p:cNvSpPr txBox="1"/>
          <p:nvPr/>
        </p:nvSpPr>
        <p:spPr>
          <a:xfrm>
            <a:off x="768361" y="6433930"/>
            <a:ext cx="76072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https://www.anandtech.com/show/13888/intel-discontinues-quark-socs-and-microcontrollers</a:t>
            </a:r>
            <a:r>
              <a:rPr lang="en-US" sz="1200" dirty="0"/>
              <a:t> as on 10 Oct 2020</a:t>
            </a:r>
          </a:p>
        </p:txBody>
      </p:sp>
    </p:spTree>
    <p:extLst>
      <p:ext uri="{BB962C8B-B14F-4D97-AF65-F5344CB8AC3E}">
        <p14:creationId xmlns:p14="http://schemas.microsoft.com/office/powerpoint/2010/main" val="2328340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FE7ECD25-A351-4FAE-A1AB-92FCC9172438}" vid="{2F00EA29-F9A6-4B11-82D8-E8DE3C791F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Dr. Florence</Template>
  <TotalTime>388</TotalTime>
  <Words>525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Integral</vt:lpstr>
      <vt:lpstr>MODULE 7 – INTRODUCTION TO Arduino boards</vt:lpstr>
      <vt:lpstr>Quark SoC Processor</vt:lpstr>
      <vt:lpstr>System on chip (Soc)</vt:lpstr>
      <vt:lpstr>Difference between SoC and motherboard</vt:lpstr>
      <vt:lpstr>Applications</vt:lpstr>
      <vt:lpstr>Quark Soc processor</vt:lpstr>
      <vt:lpstr>Intel Quark processor</vt:lpstr>
      <vt:lpstr>continued</vt:lpstr>
      <vt:lpstr>Intel Galileo using quark processor</vt:lpstr>
      <vt:lpstr>List of intel quark processors</vt:lpstr>
      <vt:lpstr>What happened to quark Socs?</vt:lpstr>
      <vt:lpstr>continued</vt:lpstr>
      <vt:lpstr>Weblink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Florence Gnana Poovathy J</dc:creator>
  <cp:lastModifiedBy>Admin</cp:lastModifiedBy>
  <cp:revision>104</cp:revision>
  <dcterms:created xsi:type="dcterms:W3CDTF">2020-08-31T09:46:57Z</dcterms:created>
  <dcterms:modified xsi:type="dcterms:W3CDTF">2021-06-03T06:22:22Z</dcterms:modified>
</cp:coreProperties>
</file>