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5"/>
  </p:notesMasterIdLst>
  <p:sldIdLst>
    <p:sldId id="256" r:id="rId2"/>
    <p:sldId id="401" r:id="rId3"/>
    <p:sldId id="360" r:id="rId4"/>
    <p:sldId id="415" r:id="rId5"/>
    <p:sldId id="361" r:id="rId6"/>
    <p:sldId id="403" r:id="rId7"/>
    <p:sldId id="417" r:id="rId8"/>
    <p:sldId id="362" r:id="rId9"/>
    <p:sldId id="363" r:id="rId10"/>
    <p:sldId id="416" r:id="rId11"/>
    <p:sldId id="364" r:id="rId12"/>
    <p:sldId id="418" r:id="rId13"/>
    <p:sldId id="365" r:id="rId14"/>
    <p:sldId id="366" r:id="rId15"/>
    <p:sldId id="367" r:id="rId16"/>
    <p:sldId id="371" r:id="rId17"/>
    <p:sldId id="368" r:id="rId18"/>
    <p:sldId id="404" r:id="rId19"/>
    <p:sldId id="369" r:id="rId20"/>
    <p:sldId id="419" r:id="rId21"/>
    <p:sldId id="370" r:id="rId22"/>
    <p:sldId id="372" r:id="rId23"/>
    <p:sldId id="374" r:id="rId24"/>
    <p:sldId id="373" r:id="rId25"/>
    <p:sldId id="375" r:id="rId26"/>
    <p:sldId id="376" r:id="rId27"/>
    <p:sldId id="377" r:id="rId28"/>
    <p:sldId id="378" r:id="rId29"/>
    <p:sldId id="379" r:id="rId30"/>
    <p:sldId id="383" r:id="rId31"/>
    <p:sldId id="380" r:id="rId32"/>
    <p:sldId id="381" r:id="rId33"/>
    <p:sldId id="382" r:id="rId34"/>
    <p:sldId id="384" r:id="rId35"/>
    <p:sldId id="385" r:id="rId36"/>
    <p:sldId id="386" r:id="rId37"/>
    <p:sldId id="387" r:id="rId38"/>
    <p:sldId id="388" r:id="rId39"/>
    <p:sldId id="390" r:id="rId40"/>
    <p:sldId id="391" r:id="rId41"/>
    <p:sldId id="392" r:id="rId42"/>
    <p:sldId id="393" r:id="rId43"/>
    <p:sldId id="394" r:id="rId44"/>
    <p:sldId id="395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2883" autoAdjust="0"/>
  </p:normalViewPr>
  <p:slideViewPr>
    <p:cSldViewPr>
      <p:cViewPr>
        <p:scale>
          <a:sx n="89" d="100"/>
          <a:sy n="89" d="100"/>
        </p:scale>
        <p:origin x="-600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8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#3 The HLEN value is 5, which means the total number of bytes in the header is 5 x 4, or 20 bytes (no options). The total length is 40 bytes, which means the packet is carrying 20 bytes of data (40- 20).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5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5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6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6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0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1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33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09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protocol is connection less protocol</a:t>
            </a:r>
          </a:p>
          <a:p>
            <a:pPr lvl="1"/>
            <a:r>
              <a:rPr lang="en-US" dirty="0" smtClean="0"/>
              <a:t>But Used as a connection oriented protocol</a:t>
            </a:r>
          </a:p>
          <a:p>
            <a:pPr lvl="1"/>
            <a:r>
              <a:rPr lang="en-US" dirty="0" smtClean="0"/>
              <a:t>MPLS - to encapsulate an IPv4 packet in an MPLS header using a label field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3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65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80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23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13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32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74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hop-by-hop option</a:t>
            </a:r>
          </a:p>
          <a:p>
            <a:pPr lvl="1"/>
            <a:r>
              <a:rPr lang="en-US" dirty="0" smtClean="0"/>
              <a:t>management, debugging, or control functions</a:t>
            </a:r>
          </a:p>
          <a:p>
            <a:pPr lvl="1"/>
            <a:r>
              <a:rPr lang="en-US" dirty="0" smtClean="0"/>
              <a:t>Payload length more than 65535</a:t>
            </a:r>
          </a:p>
          <a:p>
            <a:pPr lvl="2"/>
            <a:r>
              <a:rPr lang="en-US" dirty="0" smtClean="0"/>
              <a:t>PAD 1</a:t>
            </a:r>
          </a:p>
          <a:p>
            <a:pPr lvl="2"/>
            <a:r>
              <a:rPr lang="en-US" dirty="0" smtClean="0"/>
              <a:t>PAD n</a:t>
            </a:r>
          </a:p>
          <a:p>
            <a:pPr lvl="2"/>
            <a:r>
              <a:rPr lang="en-US" dirty="0" smtClean="0"/>
              <a:t>Jumbo Payload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20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39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84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9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8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3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82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70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92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59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40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68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81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85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1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7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2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85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9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#1. The 4 leftmost bits (0100) show the version, which is correct. </a:t>
            </a:r>
          </a:p>
          <a:p>
            <a:r>
              <a:rPr lang="en-US" dirty="0" smtClean="0"/>
              <a:t>The next 4 bits (0010) show an invalid header length (2 x 4 = 8). The minimum number of bytes in the header must be 20.</a:t>
            </a:r>
          </a:p>
          <a:p>
            <a:r>
              <a:rPr lang="en-US" dirty="0" smtClean="0"/>
              <a:t>The packet has been corrupted in transmission.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0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#2 HLEN = 9 =&gt; 36 bytes.</a:t>
            </a:r>
            <a:r>
              <a:rPr lang="en-US" baseline="0" dirty="0" smtClean="0"/>
              <a:t>  Regular IP is 20 bytes. 16 bytes of IP options are carried in IP packet.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C40-8B48-493B-82CE-8E9E2CAEB257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Prof. Rajesh Kumar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F45-8E81-4A12-9173-B44E46D61302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Rajesh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C70E-6726-40E4-B490-466234E43C56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Rajesh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D107-7987-4BFA-9C60-7D87A7C0D89B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11C2-161E-42D6-A052-3B650A953695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4E11-A8A2-4E11-AC4F-7BB745735F80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00A-5A84-4D42-A43B-742640C6F00B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19F-A944-4DA5-B261-E877E5E2A923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8419-96E5-4887-A05F-52EF774D7BEF}" type="datetime1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Rajesh Kumar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8B0B-F087-4BE9-8589-D27FBA0617AA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Rajesh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86EC-DD77-4A8D-9A39-49AE8808BC14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Rajesh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E18FC18-DCE9-497A-B3B3-C300F2E39FEE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Rajesh Kumar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/>
          </a:bodyPr>
          <a:lstStyle/>
          <a:p>
            <a:r>
              <a:rPr lang="en-IN" dirty="0"/>
              <a:t> Networks and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r>
              <a:rPr lang="en-IN" dirty="0" smtClean="0"/>
              <a:t>Module </a:t>
            </a:r>
            <a:r>
              <a:rPr lang="en-IN" dirty="0"/>
              <a:t>4  Network Layer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476375"/>
            <a:ext cx="7816850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5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7295" y="11239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Options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	</a:t>
            </a:r>
            <a:r>
              <a:rPr lang="en-US" sz="2800" dirty="0" smtClean="0"/>
              <a:t>Source routing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	</a:t>
            </a:r>
            <a:r>
              <a:rPr lang="en-US" sz="2800" dirty="0" smtClean="0"/>
              <a:t>Tracerouting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	</a:t>
            </a:r>
            <a:r>
              <a:rPr lang="en-US" sz="2800" dirty="0" smtClean="0"/>
              <a:t>Timestamp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	</a:t>
            </a:r>
            <a:r>
              <a:rPr lang="en-US" sz="2800" dirty="0" smtClean="0"/>
              <a:t>Many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IPV4 follows </a:t>
            </a:r>
            <a:r>
              <a:rPr lang="en-US" sz="3200" dirty="0" err="1" smtClean="0"/>
              <a:t>BigEndian</a:t>
            </a:r>
            <a:r>
              <a:rPr lang="en-US" sz="3200" dirty="0" smtClean="0"/>
              <a:t> system. </a:t>
            </a:r>
          </a:p>
          <a:p>
            <a:r>
              <a:rPr lang="en-US" sz="2800" dirty="0" smtClean="0"/>
              <a:t>Largest value first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965" y="3195146"/>
            <a:ext cx="448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https://</a:t>
            </a:r>
            <a:r>
              <a:rPr lang="en-GB" sz="2400" dirty="0" smtClean="0">
                <a:hlinkClick r:id="rId3"/>
              </a:rPr>
              <a:t>en.wikipedia.org/wiki/IPv4</a:t>
            </a:r>
            <a:endParaRPr lang="en-GB" sz="2400" dirty="0" smtClean="0"/>
          </a:p>
          <a:p>
            <a:r>
              <a:rPr lang="en-US" sz="2400" dirty="0" smtClean="0"/>
              <a:t>Options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649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00150"/>
            <a:ext cx="4419599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1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123950"/>
            <a:ext cx="8528295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An IPv4 packet has arrived with the first 8 bits as shown: </a:t>
            </a:r>
            <a:r>
              <a:rPr lang="en-US" sz="3200" dirty="0" smtClean="0"/>
              <a:t>0100010.</a:t>
            </a:r>
          </a:p>
          <a:p>
            <a:r>
              <a:rPr lang="en-US" sz="3200" dirty="0" smtClean="0"/>
              <a:t>Analyze validity of IP Packet</a:t>
            </a:r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8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" y="1200150"/>
            <a:ext cx="8711175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In an IPv4 packet, the value of HLEN is 1001 in binary. </a:t>
            </a:r>
          </a:p>
          <a:p>
            <a:r>
              <a:rPr lang="en-US" sz="3200" dirty="0" smtClean="0"/>
              <a:t>Find if option field is occupied or not?</a:t>
            </a:r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10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123950"/>
            <a:ext cx="8452095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In an IPv4 packet, the value of HLEN is 5, and the value of the total length field is 0x0028. How many bytes of data are being carried by this packet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8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/>
              <a:t>Reasons for </a:t>
            </a:r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3848" y="8953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Depletion of address in IPv4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Larger address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slowness of the process due to some unnecessary processing</a:t>
            </a:r>
          </a:p>
          <a:p>
            <a:pPr lvl="1"/>
            <a:r>
              <a:rPr lang="en-US" sz="2400" dirty="0"/>
              <a:t>IPv6 header separates base header and options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desperate need for security</a:t>
            </a:r>
          </a:p>
          <a:p>
            <a:pPr lvl="1"/>
            <a:r>
              <a:rPr lang="en-US" sz="2400" dirty="0"/>
              <a:t>confidentiality and integrity of the packet by encryption and authentication options </a:t>
            </a:r>
          </a:p>
          <a:p>
            <a:pPr lvl="1"/>
            <a:endParaRPr lang="en-US" dirty="0"/>
          </a:p>
          <a:p>
            <a:r>
              <a:rPr lang="en-US" altLang="en-US" sz="1800" dirty="0" smtClean="0">
                <a:latin typeface="Arial Unicode MS" pitchFamily="34" charset="-128"/>
              </a:rPr>
              <a:t> </a:t>
            </a:r>
            <a:endParaRPr lang="en-US" sz="1800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63" y="1733550"/>
            <a:ext cx="4302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need for new options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New options for new additional functionality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Addition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 flow label, 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Traffic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for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5506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23032" y="1110456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128 Bits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we can build a high-rise building over the land and sea to accommodate 2</a:t>
            </a:r>
            <a:r>
              <a:rPr lang="en-US" altLang="en-US" sz="2800" baseline="30000" dirty="0"/>
              <a:t>68</a:t>
            </a:r>
            <a:r>
              <a:rPr lang="en-US" altLang="en-US" sz="2800" dirty="0"/>
              <a:t> computers in each square meter of the </a:t>
            </a:r>
            <a:r>
              <a:rPr lang="en-US" altLang="en-US" sz="2800" dirty="0" smtClean="0"/>
              <a:t>earth.</a:t>
            </a:r>
          </a:p>
          <a:p>
            <a:r>
              <a:rPr lang="en-US" altLang="en-US" sz="1800" dirty="0" smtClean="0">
                <a:latin typeface="Arial Unicode MS" pitchFamily="34" charset="-128"/>
              </a:rPr>
              <a:t> </a:t>
            </a:r>
            <a:endParaRPr lang="en-US" sz="1800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" y="1185963"/>
            <a:ext cx="3962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planet earth is approximately 2</a:t>
            </a:r>
            <a:r>
              <a:rPr lang="en-US" altLang="en-US" sz="2800" baseline="30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60</a:t>
            </a:r>
            <a:r>
              <a:rPr lang="en-US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square 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Still there are enough addresses to connect all computers to the Internet.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4373563"/>
            <a:ext cx="77057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275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1401186"/>
            <a:ext cx="4554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If we assign 2</a:t>
            </a:r>
            <a:r>
              <a:rPr lang="en-US" altLang="en-US" sz="2400" baseline="30000" dirty="0">
                <a:solidFill>
                  <a:schemeClr val="tx2"/>
                </a:solidFill>
                <a:latin typeface="Arial Unicode MS" pitchFamily="34" charset="-128"/>
              </a:rPr>
              <a:t>60</a:t>
            </a: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 addresses to the users each year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Almost </a:t>
            </a: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one billion each </a:t>
            </a:r>
            <a:r>
              <a:rPr lang="en-US" alt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second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It will take </a:t>
            </a: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2</a:t>
            </a:r>
            <a:r>
              <a:rPr lang="en-US" altLang="en-US" sz="2400" baseline="30000" dirty="0">
                <a:solidFill>
                  <a:schemeClr val="tx2"/>
                </a:solidFill>
                <a:latin typeface="Arial Unicode MS" pitchFamily="34" charset="-128"/>
              </a:rPr>
              <a:t>68</a:t>
            </a:r>
            <a:r>
              <a:rPr lang="en-US" altLang="en-US" sz="2400" dirty="0">
                <a:solidFill>
                  <a:schemeClr val="tx2"/>
                </a:solidFill>
                <a:latin typeface="Arial Unicode MS" pitchFamily="34" charset="-128"/>
              </a:rPr>
              <a:t> years to deplete addresses.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4373563"/>
            <a:ext cx="77057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6342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7295" y="11239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Zero Compression in IPV6</a:t>
            </a:r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9" y="3361568"/>
            <a:ext cx="8181541" cy="1024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770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24400" y="3528849"/>
            <a:ext cx="3999089" cy="39149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 defTabSz="914180"/>
            <a:endParaRPr lang="en-US" sz="2000" dirty="0" smtClean="0">
              <a:latin typeface="Verdan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895350"/>
            <a:ext cx="3410656" cy="34906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– Flow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– Next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IPV6 - CIDR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 smtClean="0"/>
              <a:t>Anycast</a:t>
            </a:r>
            <a:endParaRPr lang="en-I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IPV6 to IPV4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IPV6 to </a:t>
            </a:r>
            <a:r>
              <a:rPr lang="en-IN" sz="2400" b="1" dirty="0" smtClean="0"/>
              <a:t>IPV4</a:t>
            </a:r>
          </a:p>
          <a:p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67400" y="167779"/>
            <a:ext cx="2286000" cy="865573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351"/>
            <a:ext cx="7620000" cy="383667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The IPV6 address AAA0:00AA:0000:0000:0000:0A0A:0000:0000 can also be represented as:</a:t>
            </a:r>
            <a:endParaRPr lang="en-IN" sz="1800" dirty="0"/>
          </a:p>
          <a:p>
            <a:pPr lvl="1"/>
            <a:r>
              <a:rPr lang="en-GB" dirty="0"/>
              <a:t>AAA:AA::A0A:0:0</a:t>
            </a:r>
            <a:endParaRPr lang="en-IN" sz="1600" dirty="0"/>
          </a:p>
          <a:p>
            <a:pPr lvl="1"/>
            <a:r>
              <a:rPr lang="en-GB" dirty="0"/>
              <a:t>AAA0:AA::A0A:0:0</a:t>
            </a:r>
            <a:endParaRPr lang="en-IN" sz="1600" dirty="0"/>
          </a:p>
          <a:p>
            <a:pPr lvl="1"/>
            <a:r>
              <a:rPr lang="en-GB" dirty="0"/>
              <a:t>AAA0:AA::A0A::</a:t>
            </a:r>
            <a:endParaRPr lang="en-IN" sz="1600" dirty="0"/>
          </a:p>
          <a:p>
            <a:pPr lvl="1"/>
            <a:r>
              <a:rPr lang="en-GB" dirty="0"/>
              <a:t>AAA0:AA::::A0A:0:0</a:t>
            </a:r>
            <a:endParaRPr lang="en-IN" sz="1600" dirty="0"/>
          </a:p>
          <a:p>
            <a:pPr lvl="1"/>
            <a:r>
              <a:rPr lang="en-GB" dirty="0"/>
              <a:t>AAA0:AA:0:0:0:A0A::</a:t>
            </a:r>
            <a:endParaRPr lang="en-IN" sz="1600" dirty="0"/>
          </a:p>
          <a:p>
            <a:r>
              <a:rPr lang="en-GB" dirty="0"/>
              <a:t>ANSWER: B</a:t>
            </a:r>
            <a:endParaRPr lang="en-IN" sz="1800" dirty="0"/>
          </a:p>
          <a:p>
            <a:r>
              <a:rPr lang="en-GB" dirty="0"/>
              <a:t>Solution:</a:t>
            </a:r>
            <a:endParaRPr lang="en-IN" sz="1800" dirty="0"/>
          </a:p>
          <a:p>
            <a:pPr marL="45720" indent="0">
              <a:buNone/>
            </a:pPr>
            <a:r>
              <a:rPr lang="en-GB" dirty="0"/>
              <a:t>Zero compression should be done on the longest sequence of 0’s. </a:t>
            </a:r>
            <a:endParaRPr lang="en-IN" sz="1800" dirty="0"/>
          </a:p>
          <a:p>
            <a:r>
              <a:rPr lang="en-GB" dirty="0"/>
              <a:t> 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40253" y="1352550"/>
            <a:ext cx="6166095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altLang="en-US" sz="2400" dirty="0"/>
              <a:t>Show abbreviations for the following addresses:</a:t>
            </a:r>
          </a:p>
          <a:p>
            <a:pPr algn="just"/>
            <a:r>
              <a:rPr lang="en-US" altLang="en-US" sz="2400" dirty="0" smtClean="0">
                <a:solidFill>
                  <a:schemeClr val="hlink"/>
                </a:solidFill>
              </a:rPr>
              <a:t>a.</a:t>
            </a:r>
            <a:r>
              <a:rPr lang="en-US" altLang="en-US" sz="2400" dirty="0" smtClean="0"/>
              <a:t> 0000:0000:FFFF:0000:0000:0000:0000:0000</a:t>
            </a:r>
            <a:endParaRPr lang="en-US" altLang="en-US" sz="2400" dirty="0"/>
          </a:p>
          <a:p>
            <a:pPr algn="just"/>
            <a:r>
              <a:rPr lang="en-US" altLang="en-US" sz="2400" dirty="0" smtClean="0">
                <a:solidFill>
                  <a:schemeClr val="hlink"/>
                </a:solidFill>
              </a:rPr>
              <a:t>b.</a:t>
            </a:r>
            <a:r>
              <a:rPr lang="en-US" altLang="en-US" sz="2400" dirty="0" smtClean="0"/>
              <a:t> 1234:2346:0000:0000:0000:0000:0000:1111</a:t>
            </a:r>
            <a:endParaRPr lang="en-US" altLang="en-US" sz="2400" dirty="0"/>
          </a:p>
          <a:p>
            <a:pPr algn="just"/>
            <a:r>
              <a:rPr lang="en-US" altLang="en-US" sz="2400" dirty="0">
                <a:solidFill>
                  <a:schemeClr val="hlink"/>
                </a:solidFill>
              </a:rPr>
              <a:t>c.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0000:0001:0000:0000:0000:0000:1200:1000</a:t>
            </a:r>
            <a:endParaRPr lang="en-US" altLang="en-US" sz="2400" dirty="0"/>
          </a:p>
          <a:p>
            <a:pPr algn="just"/>
            <a:r>
              <a:rPr lang="en-US" altLang="en-US" sz="2400" dirty="0">
                <a:solidFill>
                  <a:schemeClr val="hlink"/>
                </a:solidFill>
              </a:rPr>
              <a:t>d.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0000:0000:0000:0000:0000:FFFF:24.123.12.6</a:t>
            </a:r>
            <a:endParaRPr lang="en-US" altLang="en-US" sz="2400" dirty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" y="2658854"/>
            <a:ext cx="235352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 0:0:FFFF::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b. 1234:2346::1111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 0:1::1200:1000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 ::FFFF:24.123.12.6</a:t>
            </a: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0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275" y="835439"/>
            <a:ext cx="5212334" cy="2421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275" y="3121097"/>
            <a:ext cx="5212334" cy="16722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" y="1123950"/>
            <a:ext cx="3441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Ver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– 4 bits - 0110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Traffic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Class.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QOS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This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8-bit field is used to distinguish different payloads with different delivery requirements. 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replaces the service class field in IPv4. </a:t>
            </a:r>
            <a:endParaRPr lang="en-GB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1450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275" y="835439"/>
            <a:ext cx="5212334" cy="24217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767" y="683058"/>
            <a:ext cx="3441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Hop Limit = TTL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time to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Next Header = Options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Payload – 16 bits – 65535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Source address – 16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Destination Header – 16 bytes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IPv6 header</a:t>
            </a:r>
            <a:r>
              <a:rPr lang="en-GB" sz="2400" dirty="0" smtClean="0">
                <a:latin typeface="+mj-lt"/>
              </a:rPr>
              <a:t>    -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40 Bytes</a:t>
            </a:r>
            <a:endParaRPr lang="en-GB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275" y="3121097"/>
            <a:ext cx="5212334" cy="1672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473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646" y="0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4" y="192409"/>
            <a:ext cx="4178725" cy="1941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456" y="2210136"/>
            <a:ext cx="43556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flow label is a 20-bit field that is designed to provide special handling for a particular flow of data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Random number 1 to 220 -1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To allow us to use IPv6 as a connection-oriented protocol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844271"/>
            <a:ext cx="4490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To a router, a flow is a sequence of </a:t>
            </a: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packets sharing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same characteristics, </a:t>
            </a:r>
            <a:endParaRPr lang="en-US" sz="2400" dirty="0" smtClean="0">
              <a:solidFill>
                <a:schemeClr val="tx2"/>
              </a:solidFill>
              <a:latin typeface="Arial Unicode MS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same source,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same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destination, </a:t>
            </a:r>
            <a:endParaRPr lang="en-US" sz="2400" dirty="0" smtClean="0">
              <a:solidFill>
                <a:schemeClr val="tx2"/>
              </a:solidFill>
              <a:latin typeface="Arial Unicode MS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same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priority, and </a:t>
            </a:r>
            <a:endParaRPr lang="en-US" sz="2400" dirty="0" smtClean="0">
              <a:solidFill>
                <a:schemeClr val="tx2"/>
              </a:solidFill>
              <a:latin typeface="Arial Unicode MS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same options.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Traveling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the same path,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Using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the same </a:t>
            </a: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resources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Same </a:t>
            </a:r>
            <a:r>
              <a:rPr lang="en-US" sz="2400" dirty="0">
                <a:solidFill>
                  <a:schemeClr val="tx2"/>
                </a:solidFill>
                <a:latin typeface="Arial Unicode MS" pitchFamily="34" charset="-128"/>
              </a:rPr>
              <a:t>kind of </a:t>
            </a:r>
            <a:r>
              <a:rPr lang="en-US" sz="2400" dirty="0" smtClean="0">
                <a:solidFill>
                  <a:schemeClr val="tx2"/>
                </a:solidFill>
                <a:latin typeface="Arial Unicode MS" pitchFamily="34" charset="-128"/>
              </a:rPr>
              <a:t>security</a:t>
            </a:r>
            <a:endParaRPr lang="en-US" sz="2400" dirty="0">
              <a:solidFill>
                <a:schemeClr val="tx2"/>
              </a:solidFill>
              <a:latin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521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Flow Label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1123950"/>
            <a:ext cx="571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</a:rPr>
              <a:t>Router has a flow 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entry for each active flow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Each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entry defines the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services, QOS, required by the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corresponding flow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consults its flow label table to find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corresponding entry for the flow label value defined in the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packet.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then provides the packet with the services mentioned in the entry </a:t>
            </a:r>
          </a:p>
        </p:txBody>
      </p:sp>
    </p:spTree>
    <p:extLst>
      <p:ext uri="{BB962C8B-B14F-4D97-AF65-F5344CB8AC3E}">
        <p14:creationId xmlns:p14="http://schemas.microsoft.com/office/powerpoint/2010/main" val="1370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Flow Label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1158305"/>
            <a:ext cx="65055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A flow label can be used to Speed up the processing of a packet by a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router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   Need not look at Routing table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   Going through a routing algorithm to find next hop address 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   Used to support the transmission of Real-time audio and video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  Normally it requires high bandwidth, large buffers, long processing time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.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Flow Label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923" y="1371658"/>
            <a:ext cx="4857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use of real-time data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requires 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reservation of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resources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Require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other protocols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RTP - Real-Time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Protocol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RSVP - Resource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Reservation Protocol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in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addition to IPv6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227" y="2216854"/>
            <a:ext cx="386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A process can make a reservation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Resources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beforehand to guarantee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that real-time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data will not be delayed due to a lack of resources. </a:t>
            </a:r>
          </a:p>
        </p:txBody>
      </p:sp>
    </p:spTree>
    <p:extLst>
      <p:ext uri="{BB962C8B-B14F-4D97-AF65-F5344CB8AC3E}">
        <p14:creationId xmlns:p14="http://schemas.microsoft.com/office/powerpoint/2010/main" val="21868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Flow Label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9694" y="1069856"/>
            <a:ext cx="57643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If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a router does not support the flow label,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It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simply ignores 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If a host does not support the flow label,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+mj-lt"/>
              </a:rPr>
              <a:t>It sets this field to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zero.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A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source must not reuse a flow label for a new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flow while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the existing flow is still alive </a:t>
            </a:r>
          </a:p>
        </p:txBody>
      </p:sp>
    </p:spTree>
    <p:extLst>
      <p:ext uri="{BB962C8B-B14F-4D97-AF65-F5344CB8AC3E}">
        <p14:creationId xmlns:p14="http://schemas.microsoft.com/office/powerpoint/2010/main" val="37726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Next Header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493" y="1963035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header length defines the number of bytes in the header </a:t>
            </a:r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Including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next header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field. 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95" y="1660338"/>
            <a:ext cx="4846350" cy="2514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290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38663" y="976705"/>
            <a:ext cx="4910138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 smtClean="0"/>
              <a:t>Version – 0100(04)</a:t>
            </a:r>
          </a:p>
          <a:p>
            <a:r>
              <a:rPr lang="en-US" altLang="en-US" sz="2000" dirty="0" smtClean="0"/>
              <a:t>HLEN – Header Length   4 bits (0-15)</a:t>
            </a:r>
          </a:p>
          <a:p>
            <a:r>
              <a:rPr lang="en-US" altLang="en-US" sz="2000" dirty="0" smtClean="0"/>
              <a:t> IPV4 header 20 bytes (5)</a:t>
            </a:r>
          </a:p>
          <a:p>
            <a:r>
              <a:rPr lang="en-US" altLang="en-US" sz="2000" dirty="0" smtClean="0"/>
              <a:t> Max header 15*4=60 bytes</a:t>
            </a:r>
          </a:p>
          <a:p>
            <a:r>
              <a:rPr lang="en-US" altLang="en-US" sz="2000" dirty="0" smtClean="0"/>
              <a:t>Service Type – QOS</a:t>
            </a:r>
          </a:p>
          <a:p>
            <a:r>
              <a:rPr lang="en-US" altLang="en-US" sz="2000" dirty="0" smtClean="0"/>
              <a:t>Total Length – 16 bits</a:t>
            </a:r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65536 bytes</a:t>
            </a:r>
          </a:p>
          <a:p>
            <a:r>
              <a:rPr lang="en-US" altLang="en-US" sz="2000" dirty="0" smtClean="0"/>
              <a:t>Identification – 16 bits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 Fragmentation ID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895349"/>
            <a:ext cx="4495800" cy="3200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708" y="4174873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4381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Next Header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" y="2362201"/>
            <a:ext cx="774192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606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Next Header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" y="188595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Destination option </a:t>
            </a:r>
            <a:r>
              <a:rPr lang="en-US" sz="2400" dirty="0" smtClean="0">
                <a:solidFill>
                  <a:schemeClr val="tx2"/>
                </a:solidFill>
              </a:rPr>
              <a:t>pass </a:t>
            </a:r>
            <a:r>
              <a:rPr lang="en-US" sz="2400" dirty="0">
                <a:solidFill>
                  <a:schemeClr val="tx2"/>
                </a:solidFill>
              </a:rPr>
              <a:t>information to the destination.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Intermediate </a:t>
            </a:r>
            <a:r>
              <a:rPr lang="en-US" sz="2400" dirty="0">
                <a:solidFill>
                  <a:schemeClr val="tx2"/>
                </a:solidFill>
              </a:rPr>
              <a:t>routers are not permitted to access </a:t>
            </a:r>
            <a:r>
              <a:rPr lang="en-US" sz="2400" dirty="0" smtClean="0">
                <a:solidFill>
                  <a:schemeClr val="tx2"/>
                </a:solidFill>
              </a:rPr>
              <a:t>this </a:t>
            </a:r>
            <a:r>
              <a:rPr lang="en-US" sz="2400" dirty="0">
                <a:solidFill>
                  <a:schemeClr val="tx2"/>
                </a:solidFill>
              </a:rPr>
              <a:t>information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722" y="995898"/>
            <a:ext cx="4684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ource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routing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Strict source route and the 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Loose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source route options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ragmentation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Authentication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Encrypted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payload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Hop by Hop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Management</a:t>
            </a:r>
            <a:r>
              <a:rPr lang="en-US" sz="2400" dirty="0"/>
              <a:t>, debugging, or control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Payload length more than 65535</a:t>
            </a:r>
          </a:p>
        </p:txBody>
      </p:sp>
    </p:spTree>
    <p:extLst>
      <p:ext uri="{BB962C8B-B14F-4D97-AF65-F5344CB8AC3E}">
        <p14:creationId xmlns:p14="http://schemas.microsoft.com/office/powerpoint/2010/main" val="35118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vs IPv4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016" y="1762128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Total length field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Replaced by payload length field.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TTL -&gt; Hop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Protocol -&gt; Next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Option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field -&gt;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Next Header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-&gt; Extension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722" y="995898"/>
            <a:ext cx="4684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header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length - HLEN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1"/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Fixed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service type field</a:t>
            </a:r>
          </a:p>
          <a:p>
            <a:pPr marL="0" lvl="1"/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Flow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identification, flag, and offset fields</a:t>
            </a:r>
          </a:p>
          <a:p>
            <a:pPr marL="0" lvl="1"/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Included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fragmentation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extension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Checksum </a:t>
            </a:r>
          </a:p>
        </p:txBody>
      </p:sp>
    </p:spTree>
    <p:extLst>
      <p:ext uri="{BB962C8B-B14F-4D97-AF65-F5344CB8AC3E}">
        <p14:creationId xmlns:p14="http://schemas.microsoft.com/office/powerpoint/2010/main" val="34929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Next Header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294" y="2586186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Destination option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Pass information to the destination. 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Intermediate </a:t>
            </a:r>
            <a:r>
              <a:rPr lang="en-US" sz="2400" dirty="0">
                <a:solidFill>
                  <a:schemeClr val="tx2"/>
                </a:solidFill>
              </a:rPr>
              <a:t>routers are not permitted to access </a:t>
            </a:r>
            <a:r>
              <a:rPr lang="en-US" sz="2400" dirty="0" smtClean="0">
                <a:solidFill>
                  <a:schemeClr val="tx2"/>
                </a:solidFill>
              </a:rPr>
              <a:t>this </a:t>
            </a:r>
            <a:r>
              <a:rPr lang="en-US" sz="2400" dirty="0">
                <a:solidFill>
                  <a:schemeClr val="tx2"/>
                </a:solidFill>
              </a:rPr>
              <a:t>information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722" y="995898"/>
            <a:ext cx="4684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ource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routing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Strict source route and the Loose source route options 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ragmentation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Authentication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Encrypted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payload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Hop by Hop</a:t>
            </a:r>
          </a:p>
          <a:p>
            <a:r>
              <a:rPr lang="en-US" sz="2400" dirty="0" smtClean="0"/>
              <a:t>   Management</a:t>
            </a:r>
            <a:r>
              <a:rPr lang="en-US" sz="2400" dirty="0"/>
              <a:t>, debugging, or control functions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Payload length more than 65535</a:t>
            </a:r>
          </a:p>
        </p:txBody>
      </p:sp>
    </p:spTree>
    <p:extLst>
      <p:ext uri="{BB962C8B-B14F-4D97-AF65-F5344CB8AC3E}">
        <p14:creationId xmlns:p14="http://schemas.microsoft.com/office/powerpoint/2010/main" val="31373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CIDR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2380894"/>
            <a:ext cx="4926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destination address can be</a:t>
            </a:r>
          </a:p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Unicast</a:t>
            </a:r>
          </a:p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Multicast</a:t>
            </a:r>
          </a:p>
          <a:p>
            <a:r>
              <a:rPr lang="en-US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71" y="1411546"/>
            <a:ext cx="4993057" cy="969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4376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850" y="27566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</a:t>
            </a:r>
            <a:r>
              <a:rPr lang="en-US" dirty="0" err="1" smtClean="0"/>
              <a:t>Anycast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096972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group of computers that all share a single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packet with 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address is delivered to only one member of the group,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reachable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communication is used when there are several servers that can respond to an inquiry.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request is sent to the one that is most reachable.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addresses are assigned from the unicast block not from IPv6.</a:t>
            </a:r>
          </a:p>
        </p:txBody>
      </p:sp>
    </p:spTree>
    <p:extLst>
      <p:ext uri="{BB962C8B-B14F-4D97-AF65-F5344CB8AC3E}">
        <p14:creationId xmlns:p14="http://schemas.microsoft.com/office/powerpoint/2010/main" val="4122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852" y="30097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sz="3600" dirty="0" smtClean="0"/>
              <a:t>IPV6 Unicast/Multicast</a:t>
            </a:r>
            <a:endParaRPr lang="en-IN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 of address assigned by IPv6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Multicast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Each member of the group receives a copy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block is assigned by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IPv6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broadcast in IPv6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Special case of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multicast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8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</a:t>
            </a:r>
            <a:r>
              <a:rPr lang="en-US" dirty="0" err="1" smtClean="0"/>
              <a:t>Anycast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1096972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group of computers that all share a single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packet with 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address is delivered to only one member of the group,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reachable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communication is used when there are several servers that can respond to an inquiry.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request is sent to the one that is most reachable.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addresses are assigned from the unicast block not from IPv6.</a:t>
            </a:r>
          </a:p>
        </p:txBody>
      </p:sp>
    </p:spTree>
    <p:extLst>
      <p:ext uri="{BB962C8B-B14F-4D97-AF65-F5344CB8AC3E}">
        <p14:creationId xmlns:p14="http://schemas.microsoft.com/office/powerpoint/2010/main" val="19696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</a:t>
            </a:r>
            <a:r>
              <a:rPr lang="en-US" dirty="0" err="1" smtClean="0"/>
              <a:t>Anycast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1096972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group of computers that all share a single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packet with 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address is delivered to only one member of the group,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reachable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anycast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communication is used when there are several servers that can respond to an inquiry.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request is sent to the one that is most reachable.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addresses are assigned from the unicast block not from IPv6.</a:t>
            </a:r>
          </a:p>
        </p:txBody>
      </p:sp>
    </p:spTree>
    <p:extLst>
      <p:ext uri="{BB962C8B-B14F-4D97-AF65-F5344CB8AC3E}">
        <p14:creationId xmlns:p14="http://schemas.microsoft.com/office/powerpoint/2010/main" val="9142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Address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1096972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An address with 64 0s followed by 64 1s.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b. An address with 128 0s.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 An address with 128 1s.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 An address with 128 alternative 1s and 0s.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2598569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Unabbreviated Address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 0000:0000:0000:0000:FFFF:FFFF:FFFF:FFFF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0000:0000:0000:0000:0000:0000:0000:0000</a:t>
            </a:r>
            <a:endParaRPr lang="en-US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 FFFF:FFFF:FFFF:FFFF:FFFF:FFFF:FFFF:FFFF</a:t>
            </a:r>
          </a:p>
          <a:p>
            <a:pPr algn="just"/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 AAAA:AAAA:AAAA:AAAA:AAAA:AAAA:AAAA: AAAA</a:t>
            </a:r>
            <a:endParaRPr lang="en-US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" y="2444681"/>
            <a:ext cx="3307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Abbreviated Address</a:t>
            </a: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  :: FFFF:FFFF:FFFF:FFFF</a:t>
            </a:r>
          </a:p>
          <a:p>
            <a:pPr marL="457200" indent="-457200" algn="just">
              <a:buAutoNum type="alphaLcPeriod" startAt="2"/>
            </a:pP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::</a:t>
            </a:r>
          </a:p>
          <a:p>
            <a:pPr marL="457200" indent="-457200" algn="just">
              <a:buAutoNum type="alphaLcPeriod" startAt="2"/>
            </a:pP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FFFF:FFFF:FFFF:FFFF:FFFF:FFFF:FFFF:FFFF</a:t>
            </a:r>
            <a:endParaRPr lang="en-US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 </a:t>
            </a: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AAAA:AAAA:AAAA:AAAA:</a:t>
            </a:r>
          </a:p>
          <a:p>
            <a:pPr algn="just"/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AAAA:AAAA:AAAA:AAAA</a:t>
            </a:r>
            <a:endParaRPr lang="en-US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29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Type or Differentiated Services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4"/>
            <a:ext cx="7315200" cy="132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3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Address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928868"/>
            <a:ext cx="4926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Address space of IPv6 is divided into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  blocks of varying size and each block is allocated for special purpose.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91208"/>
            <a:ext cx="7245717" cy="2606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273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Address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IPv6 First , Second block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 number of Unicast address?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141908"/>
            <a:ext cx="7568403" cy="24053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904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Address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IPv6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Sixth, Eight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 number of Unicast address?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66" y="2343150"/>
            <a:ext cx="7636145" cy="2169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53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to IPV4 </a:t>
            </a:r>
            <a:r>
              <a:rPr lang="en-US" dirty="0" err="1" smtClean="0"/>
              <a:t>comm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Mapped Format</a:t>
            </a:r>
            <a:endParaRPr 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to send data from IPv6 to IPv4 computer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80 bits of zero,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followed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16 bits of one, </a:t>
            </a:r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followed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the 32-bit IPv4 address.</a:t>
            </a:r>
          </a:p>
          <a:p>
            <a:pPr marL="0" lvl="2"/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0::FFFF:2.13.17.14</a:t>
            </a:r>
          </a:p>
        </p:txBody>
      </p:sp>
    </p:spTree>
    <p:extLst>
      <p:ext uri="{BB962C8B-B14F-4D97-AF65-F5344CB8AC3E}">
        <p14:creationId xmlns:p14="http://schemas.microsoft.com/office/powerpoint/2010/main" val="27488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IPV6 to IPV6 </a:t>
            </a:r>
            <a:r>
              <a:rPr lang="en-US" dirty="0" err="1" smtClean="0"/>
              <a:t>comm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094" y="1096972"/>
            <a:ext cx="49261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Compatible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to send data from IPv6 to IPv6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96 Zeros followed by 32 bit IP address.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IP address 2.13.17.14 will be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0::2.13.17.14 </a:t>
            </a:r>
          </a:p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::/96 Sub block is reserved</a:t>
            </a:r>
          </a:p>
        </p:txBody>
      </p:sp>
    </p:spTree>
    <p:extLst>
      <p:ext uri="{BB962C8B-B14F-4D97-AF65-F5344CB8AC3E}">
        <p14:creationId xmlns:p14="http://schemas.microsoft.com/office/powerpoint/2010/main" val="8234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315200" cy="86557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315200" cy="3531870"/>
          </a:xfrm>
        </p:spPr>
        <p:txBody>
          <a:bodyPr/>
          <a:lstStyle/>
          <a:p>
            <a:pPr marL="45720" lvl="0" indent="0">
              <a:buNone/>
            </a:pPr>
            <a:r>
              <a:rPr lang="en-GB" dirty="0" smtClean="0"/>
              <a:t>1.What </a:t>
            </a:r>
            <a:r>
              <a:rPr lang="en-GB" dirty="0"/>
              <a:t>is the maximum value that the random number R can take in the Exponential Back-off algorithm used in CSMA/CD when a frame transmitted collides for the 8th time?</a:t>
            </a:r>
            <a:endParaRPr lang="en-IN" dirty="0"/>
          </a:p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r>
              <a:rPr lang="en-GB" dirty="0"/>
              <a:t>On the 8</a:t>
            </a:r>
            <a:r>
              <a:rPr lang="en-GB" baseline="30000" dirty="0"/>
              <a:t>th</a:t>
            </a:r>
            <a:r>
              <a:rPr lang="en-GB" dirty="0"/>
              <a:t> collision, R can take any value between 0 and 2</a:t>
            </a:r>
            <a:r>
              <a:rPr lang="en-GB" baseline="30000" dirty="0"/>
              <a:t>8</a:t>
            </a:r>
            <a:r>
              <a:rPr lang="en-GB" dirty="0"/>
              <a:t> - 1 (= 256-1 = 255)</a:t>
            </a:r>
            <a:endParaRPr lang="en-IN" dirty="0"/>
          </a:p>
          <a:p>
            <a:r>
              <a:rPr lang="en-GB" dirty="0"/>
              <a:t>Hence, the maximum value that R can take is 255.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7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dirty="0"/>
              <a:t>If there are 13 devices connected to a channel using CDMA, what divisor should be used by the receiver after decoding to extract the data?</a:t>
            </a:r>
            <a:endParaRPr lang="en-IN" dirty="0"/>
          </a:p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r>
              <a:rPr lang="en-GB" dirty="0" smtClean="0"/>
              <a:t>In </a:t>
            </a:r>
            <a:r>
              <a:rPr lang="en-GB" dirty="0"/>
              <a:t>CDMA, if there are n devices connected to a channel, on decoding the data at the receiver side, the resultant will be n * data.</a:t>
            </a:r>
            <a:endParaRPr lang="en-IN" dirty="0"/>
          </a:p>
          <a:p>
            <a:r>
              <a:rPr lang="en-GB" dirty="0"/>
              <a:t>Hence, to obtain the data, the decoded data should be divided by ‘n’ to extract the data</a:t>
            </a:r>
            <a:r>
              <a:rPr lang="en-GB" dirty="0" smtClean="0"/>
              <a:t>. In </a:t>
            </a:r>
            <a:r>
              <a:rPr lang="en-GB" dirty="0"/>
              <a:t>this case</a:t>
            </a:r>
            <a:r>
              <a:rPr lang="en-GB" dirty="0" smtClean="0"/>
              <a:t>, n </a:t>
            </a:r>
            <a:r>
              <a:rPr lang="en-GB" dirty="0"/>
              <a:t>= </a:t>
            </a:r>
            <a:r>
              <a:rPr lang="en-GB" dirty="0" smtClean="0"/>
              <a:t>13, divisor </a:t>
            </a:r>
            <a:r>
              <a:rPr lang="en-GB" dirty="0"/>
              <a:t>= n = 13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4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What will be the vulnerable time for collision in a slotted ALOHA network transmitting 1350 bit frames on a shared channel of 12 Mbps?</a:t>
            </a:r>
            <a:endParaRPr lang="en-IN" dirty="0"/>
          </a:p>
          <a:p>
            <a:r>
              <a:rPr lang="en-GB" dirty="0"/>
              <a:t>Solution: </a:t>
            </a:r>
            <a:endParaRPr lang="en-IN" dirty="0"/>
          </a:p>
          <a:p>
            <a:r>
              <a:rPr lang="en-GB" dirty="0"/>
              <a:t>Frame transmission time  = Size of frame / Bandwidth </a:t>
            </a:r>
            <a:endParaRPr lang="en-IN" dirty="0"/>
          </a:p>
          <a:p>
            <a:r>
              <a:rPr lang="en-GB" dirty="0"/>
              <a:t>= 1350/(12 * 1024 * 1024) </a:t>
            </a:r>
            <a:endParaRPr lang="en-IN" dirty="0"/>
          </a:p>
          <a:p>
            <a:r>
              <a:rPr lang="en-GB" dirty="0"/>
              <a:t>= 0.000107288 s</a:t>
            </a:r>
            <a:endParaRPr lang="en-IN" dirty="0"/>
          </a:p>
          <a:p>
            <a:r>
              <a:rPr lang="en-GB" dirty="0"/>
              <a:t>= 0.1073 </a:t>
            </a:r>
            <a:r>
              <a:rPr lang="en-GB" dirty="0" err="1"/>
              <a:t>ms</a:t>
            </a:r>
            <a:endParaRPr lang="en-IN" dirty="0"/>
          </a:p>
          <a:p>
            <a:r>
              <a:rPr lang="en-GB" dirty="0"/>
              <a:t>In Slotted ALOHA, Vulnerable time = Frame transmission time = 0.1073 </a:t>
            </a:r>
            <a:r>
              <a:rPr lang="en-GB" dirty="0" err="1"/>
              <a:t>ms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a channel using TDMA, the rate of transmission for each of the 10 devices connected to the channel is 24 Kbps. If 2 devices are additionally connected to the same channel, then what will be the rate of transmission for each device?</a:t>
            </a:r>
            <a:endParaRPr lang="en-IN" sz="1800" dirty="0"/>
          </a:p>
          <a:p>
            <a:r>
              <a:rPr lang="en-GB" dirty="0" smtClean="0"/>
              <a:t>Solution</a:t>
            </a:r>
            <a:r>
              <a:rPr lang="en-GB" dirty="0"/>
              <a:t>:</a:t>
            </a:r>
            <a:endParaRPr lang="en-IN" sz="1800" dirty="0"/>
          </a:p>
          <a:p>
            <a:r>
              <a:rPr lang="en-GB" dirty="0"/>
              <a:t>In TDMA, Transmission rate for each device = Bandwidth of channel / number of devices</a:t>
            </a:r>
            <a:endParaRPr lang="en-IN" sz="1800" dirty="0"/>
          </a:p>
          <a:p>
            <a:r>
              <a:rPr lang="en-GB" dirty="0"/>
              <a:t>Bandwidth of channel = Transmission rate for each device * number of devices</a:t>
            </a:r>
            <a:endParaRPr lang="en-IN" sz="1800" dirty="0"/>
          </a:p>
          <a:p>
            <a:r>
              <a:rPr lang="en-GB" dirty="0"/>
              <a:t>= 24 Kbps * 10 = 240 Kbps</a:t>
            </a:r>
            <a:endParaRPr lang="en-IN" sz="1800" dirty="0"/>
          </a:p>
          <a:p>
            <a:r>
              <a:rPr lang="en-GB" dirty="0"/>
              <a:t>If 2 devices are added newly, total number of devices in channel = 10 + 2 = 12</a:t>
            </a:r>
            <a:endParaRPr lang="en-IN" sz="1800" dirty="0"/>
          </a:p>
          <a:p>
            <a:r>
              <a:rPr lang="en-GB" dirty="0"/>
              <a:t>Hence, Transmission rate for each device = 240 Kbps / 12 = 20 Kbps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28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a link shared by 10 devices, p-persistent CSMA is used. If the length of the link is 102 m and the speed at which data can be transmitted in the link is 512 km/</a:t>
            </a:r>
            <a:r>
              <a:rPr lang="en-GB" dirty="0" err="1"/>
              <a:t>hr</a:t>
            </a:r>
            <a:r>
              <a:rPr lang="en-GB" dirty="0"/>
              <a:t>, then what is the duration of each time slot?</a:t>
            </a:r>
            <a:endParaRPr lang="en-IN" sz="1800" dirty="0"/>
          </a:p>
          <a:p>
            <a:pPr marL="320040" lvl="1" indent="0">
              <a:buNone/>
            </a:pPr>
            <a:endParaRPr lang="en-IN" sz="1800" dirty="0"/>
          </a:p>
          <a:p>
            <a:r>
              <a:rPr lang="en-GB" dirty="0"/>
              <a:t>Solution:</a:t>
            </a:r>
            <a:endParaRPr lang="en-IN" sz="1800" dirty="0"/>
          </a:p>
          <a:p>
            <a:pPr marL="320040" lvl="1" indent="0">
              <a:buNone/>
            </a:pPr>
            <a:r>
              <a:rPr lang="en-GB" dirty="0"/>
              <a:t>In p-persistent CSMA, each time slot = maximum propagation delay</a:t>
            </a:r>
            <a:endParaRPr lang="en-IN" sz="1600" dirty="0"/>
          </a:p>
          <a:p>
            <a:pPr marL="320040" lvl="1" indent="0">
              <a:buNone/>
            </a:pPr>
            <a:r>
              <a:rPr lang="en-GB" dirty="0"/>
              <a:t>= length of link / speed </a:t>
            </a:r>
            <a:endParaRPr lang="en-IN" sz="1600" dirty="0"/>
          </a:p>
          <a:p>
            <a:pPr marL="320040" lvl="1" indent="0">
              <a:buNone/>
            </a:pPr>
            <a:r>
              <a:rPr lang="en-GB" dirty="0"/>
              <a:t>= 102 / (512 * 1000) </a:t>
            </a:r>
            <a:r>
              <a:rPr lang="en-GB" dirty="0" err="1"/>
              <a:t>hr</a:t>
            </a:r>
            <a:endParaRPr lang="en-IN" sz="1600" dirty="0"/>
          </a:p>
          <a:p>
            <a:pPr marL="320040" lvl="1" indent="0">
              <a:buNone/>
            </a:pPr>
            <a:r>
              <a:rPr lang="en-GB" dirty="0"/>
              <a:t>= 0.000199219 </a:t>
            </a:r>
            <a:r>
              <a:rPr lang="en-GB" dirty="0" err="1"/>
              <a:t>hr</a:t>
            </a:r>
            <a:endParaRPr lang="en-IN" sz="1600" dirty="0"/>
          </a:p>
          <a:p>
            <a:pPr marL="320040" lvl="1" indent="0">
              <a:buNone/>
            </a:pPr>
            <a:r>
              <a:rPr lang="en-GB" dirty="0"/>
              <a:t>= 0.7172 s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3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7295" y="11239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Fragment flag – 3 bits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Reserve – one bit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Do not fragment = 1</a:t>
            </a:r>
          </a:p>
          <a:p>
            <a:pPr lvl="2"/>
            <a:r>
              <a:rPr lang="en-US" sz="2400" dirty="0">
                <a:latin typeface="+mj-lt"/>
              </a:rPr>
              <a:t>Fragment allowed = 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More fragments = 1,</a:t>
            </a:r>
          </a:p>
          <a:p>
            <a:pPr lvl="2"/>
            <a:r>
              <a:rPr lang="en-US" sz="2400" dirty="0">
                <a:latin typeface="+mj-lt"/>
              </a:rPr>
              <a:t>Last fragment = </a:t>
            </a:r>
            <a:r>
              <a:rPr lang="en-US" sz="2400" dirty="0" smtClean="0">
                <a:latin typeface="+mj-lt"/>
              </a:rPr>
              <a:t>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90750"/>
            <a:ext cx="472440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sender sends a series of packets to the same destination using 4-bit sequence numbers. If the sequence number starts with 0, what is the sequence number after sending 97 packets? </a:t>
            </a:r>
            <a:endParaRPr lang="en-IN" dirty="0"/>
          </a:p>
          <a:p>
            <a:r>
              <a:rPr lang="en-GB" dirty="0" smtClean="0"/>
              <a:t>Answer:</a:t>
            </a:r>
            <a:r>
              <a:rPr lang="en-GB" dirty="0"/>
              <a:t> </a:t>
            </a:r>
            <a:endParaRPr lang="en-IN" dirty="0"/>
          </a:p>
          <a:p>
            <a:r>
              <a:rPr lang="en-GB" dirty="0"/>
              <a:t>Sequence number range for 4 bit sequence = 0 to 15.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sequence number in the Nth packet is (N mod 15). This means that the 98th packet has the sequence number (98 mod 15) = 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562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out the max window size in sender and receiver side for Go </a:t>
            </a:r>
            <a:r>
              <a:rPr lang="en-GB" dirty="0" smtClean="0"/>
              <a:t>back </a:t>
            </a:r>
            <a:r>
              <a:rPr lang="en-GB" dirty="0"/>
              <a:t>-NARQ if it uses 4 bit sequence numbers </a:t>
            </a:r>
            <a:endParaRPr lang="en-GB" dirty="0" smtClean="0"/>
          </a:p>
          <a:p>
            <a:r>
              <a:rPr lang="en-GB" dirty="0" smtClean="0"/>
              <a:t>Answer</a:t>
            </a:r>
          </a:p>
          <a:p>
            <a:pPr marL="45720" indent="0">
              <a:buNone/>
            </a:pPr>
            <a:r>
              <a:rPr lang="en-GB" dirty="0"/>
              <a:t>Go back NRQ – sender size window calculation =  2</a:t>
            </a:r>
            <a:r>
              <a:rPr lang="en-GB" baseline="30000" dirty="0"/>
              <a:t>m </a:t>
            </a:r>
            <a:r>
              <a:rPr lang="en-GB" dirty="0"/>
              <a:t>-1 -&gt;2</a:t>
            </a:r>
            <a:r>
              <a:rPr lang="en-GB" baseline="30000" dirty="0"/>
              <a:t>4-</a:t>
            </a:r>
            <a:r>
              <a:rPr lang="en-GB" dirty="0"/>
              <a:t>1-&gt;15</a:t>
            </a:r>
            <a:endParaRPr lang="en-IN" dirty="0"/>
          </a:p>
          <a:p>
            <a:pPr marL="45720" indent="0">
              <a:buNone/>
            </a:pPr>
            <a:r>
              <a:rPr lang="en-GB" dirty="0"/>
              <a:t>Receiver size window =1 so answer is option D (15,1)</a:t>
            </a:r>
            <a:endParaRPr lang="en-IN" dirty="0"/>
          </a:p>
          <a:p>
            <a:pPr marL="4572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165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315200" cy="8655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1"/>
            <a:ext cx="7696200" cy="368427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bandwidth of the line is 1.5 Mbps with round trip time (RTT) as 45 milliseconds. If the size of each packet is 1 KB (kilobytes), then what is the efficiency in Stop and wait protocol? </a:t>
            </a:r>
            <a:endParaRPr lang="en-GB" dirty="0" smtClean="0"/>
          </a:p>
          <a:p>
            <a:r>
              <a:rPr lang="en-GB" dirty="0" smtClean="0"/>
              <a:t>Answer:</a:t>
            </a:r>
          </a:p>
          <a:p>
            <a:pPr marL="45720" indent="0" fontAlgn="base">
              <a:buNone/>
            </a:pPr>
            <a:r>
              <a:rPr lang="en-US" dirty="0" smtClean="0"/>
              <a:t>So </a:t>
            </a:r>
            <a:r>
              <a:rPr lang="en-US" dirty="0"/>
              <a:t>in order to find the efficiency, lets first calculate the propagation delay (p) and transmission delay(t). You know that,</a:t>
            </a:r>
            <a:endParaRPr lang="en-IN" dirty="0"/>
          </a:p>
          <a:p>
            <a:pPr marL="45720" indent="0" fontAlgn="base">
              <a:buNone/>
            </a:pPr>
            <a:r>
              <a:rPr lang="en-GB" dirty="0"/>
              <a:t>(2*p) = RTT = 45 </a:t>
            </a:r>
            <a:r>
              <a:rPr lang="en-GB" dirty="0" err="1"/>
              <a:t>ms</a:t>
            </a:r>
            <a:r>
              <a:rPr lang="en-GB" dirty="0"/>
              <a:t> </a:t>
            </a:r>
            <a:endParaRPr lang="en-GB" dirty="0" smtClean="0"/>
          </a:p>
          <a:p>
            <a:pPr marL="45720" indent="0" fontAlgn="base">
              <a:buNone/>
            </a:pPr>
            <a:r>
              <a:rPr lang="en-US" dirty="0" smtClean="0"/>
              <a:t>Therefore</a:t>
            </a:r>
            <a:r>
              <a:rPr lang="en-US" dirty="0"/>
              <a:t>,</a:t>
            </a:r>
            <a:endParaRPr lang="en-IN" dirty="0"/>
          </a:p>
          <a:p>
            <a:pPr marL="45720" indent="0" fontAlgn="base">
              <a:buNone/>
            </a:pPr>
            <a:r>
              <a:rPr lang="en-GB" dirty="0"/>
              <a:t>p = 45/2 = 22.5 </a:t>
            </a:r>
            <a:r>
              <a:rPr lang="en-GB" dirty="0" err="1"/>
              <a:t>ms</a:t>
            </a:r>
            <a:r>
              <a:rPr lang="en-GB" dirty="0"/>
              <a:t> </a:t>
            </a:r>
            <a:endParaRPr lang="en-GB" dirty="0" smtClean="0"/>
          </a:p>
          <a:p>
            <a:pPr marL="45720" indent="0" fontAlgn="base">
              <a:buNone/>
            </a:pPr>
            <a:r>
              <a:rPr lang="en-US" dirty="0" smtClean="0"/>
              <a:t>Now</a:t>
            </a:r>
            <a:r>
              <a:rPr lang="en-US" dirty="0"/>
              <a:t>, lets find transmission delay (t), you know that, t = L/B (where, L= size of packet and B= bandwidth). </a:t>
            </a:r>
            <a:endParaRPr lang="en-US" dirty="0" smtClean="0"/>
          </a:p>
          <a:p>
            <a:pPr marL="45720" indent="0" fontAlgn="base">
              <a:buNone/>
            </a:pPr>
            <a:r>
              <a:rPr lang="en-US" dirty="0" smtClean="0"/>
              <a:t>Therefore</a:t>
            </a:r>
            <a:r>
              <a:rPr lang="en-US" dirty="0"/>
              <a:t>,</a:t>
            </a:r>
            <a:endParaRPr lang="en-IN" dirty="0"/>
          </a:p>
          <a:p>
            <a:pPr marL="45720" indent="0" fontAlgn="base">
              <a:buNone/>
            </a:pPr>
            <a:r>
              <a:rPr lang="en-GB" dirty="0"/>
              <a:t>L = 1KB = (1024*8) = 8192 </a:t>
            </a:r>
            <a:r>
              <a:rPr lang="en-GB" dirty="0" err="1"/>
              <a:t>bitsAnd</a:t>
            </a:r>
            <a:r>
              <a:rPr lang="en-GB" dirty="0"/>
              <a:t> B = (1.5*10</a:t>
            </a:r>
            <a:r>
              <a:rPr lang="en-GB" baseline="30000" dirty="0"/>
              <a:t>6</a:t>
            </a:r>
            <a:r>
              <a:rPr lang="en-GB" dirty="0" smtClean="0"/>
              <a:t>)</a:t>
            </a:r>
          </a:p>
          <a:p>
            <a:pPr marL="45720" indent="0" fontAlgn="base">
              <a:buNone/>
            </a:pPr>
            <a:r>
              <a:rPr lang="en-GB" dirty="0" smtClean="0"/>
              <a:t>So</a:t>
            </a:r>
            <a:r>
              <a:rPr lang="en-GB" dirty="0"/>
              <a:t>, t = L/B = 8192/(1.5*10</a:t>
            </a:r>
            <a:r>
              <a:rPr lang="en-GB" baseline="30000" dirty="0"/>
              <a:t>6</a:t>
            </a:r>
            <a:r>
              <a:rPr lang="en-GB" dirty="0"/>
              <a:t>) = 5.461 </a:t>
            </a:r>
            <a:r>
              <a:rPr lang="en-GB" dirty="0" err="1"/>
              <a:t>ms</a:t>
            </a:r>
            <a:r>
              <a:rPr lang="en-GB" dirty="0"/>
              <a:t> </a:t>
            </a:r>
            <a:endParaRPr lang="en-GB" dirty="0" smtClean="0"/>
          </a:p>
          <a:p>
            <a:pPr marL="45720" indent="0" fontAlgn="base">
              <a:buNone/>
            </a:pPr>
            <a:endParaRPr lang="en-US" dirty="0" smtClean="0"/>
          </a:p>
          <a:p>
            <a:pPr marL="45720" indent="0" fontAlgn="base">
              <a:buNone/>
            </a:pPr>
            <a:r>
              <a:rPr lang="en-US" dirty="0" smtClean="0"/>
              <a:t>Thus </a:t>
            </a:r>
            <a:r>
              <a:rPr lang="en-US" dirty="0"/>
              <a:t>efficiency,</a:t>
            </a:r>
            <a:endParaRPr lang="en-IN" dirty="0"/>
          </a:p>
          <a:p>
            <a:pPr marL="45720" indent="0">
              <a:buNone/>
            </a:pPr>
            <a:r>
              <a:rPr lang="en-GB" dirty="0"/>
              <a:t>= 1/(1 + 2a) {where a = p/t = 22.5/5.461 = 4.12</a:t>
            </a:r>
            <a:r>
              <a:rPr lang="en-GB" dirty="0" smtClean="0"/>
              <a:t>}</a:t>
            </a:r>
          </a:p>
          <a:p>
            <a:pPr marL="45720" indent="0">
              <a:buNone/>
            </a:pPr>
            <a:r>
              <a:rPr lang="en-GB" dirty="0" smtClean="0"/>
              <a:t>= </a:t>
            </a:r>
            <a:r>
              <a:rPr lang="en-GB" dirty="0"/>
              <a:t>1/(1 + 2*4.12</a:t>
            </a:r>
            <a:r>
              <a:rPr lang="en-GB" dirty="0" smtClean="0"/>
              <a:t>)</a:t>
            </a:r>
          </a:p>
          <a:p>
            <a:pPr marL="45720" indent="0">
              <a:buNone/>
            </a:pPr>
            <a:r>
              <a:rPr lang="en-GB" dirty="0" smtClean="0"/>
              <a:t>= 0.108</a:t>
            </a:r>
          </a:p>
          <a:p>
            <a:pPr marL="45720" indent="0">
              <a:buNone/>
            </a:pPr>
            <a:r>
              <a:rPr lang="en-GB" dirty="0" smtClean="0"/>
              <a:t> </a:t>
            </a:r>
            <a:r>
              <a:rPr lang="en-GB" dirty="0"/>
              <a:t>= 10.8 %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14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 </a:t>
            </a:r>
            <a:r>
              <a:rPr lang="en-US" dirty="0"/>
              <a:t>What is the maximum window size for data transmission Using Selective Repeat protocol with n-bit frame sequence number? </a:t>
            </a:r>
            <a:endParaRPr lang="en-IN" dirty="0"/>
          </a:p>
          <a:p>
            <a:pPr fontAlgn="base"/>
            <a:r>
              <a:rPr lang="en-US" dirty="0" smtClean="0"/>
              <a:t>Answer:</a:t>
            </a:r>
          </a:p>
          <a:p>
            <a:pPr fontAlgn="base"/>
            <a:r>
              <a:rPr lang="en-US" dirty="0" smtClean="0"/>
              <a:t>Since</a:t>
            </a:r>
            <a:r>
              <a:rPr lang="en-US" dirty="0"/>
              <a:t>, window size of sender(W) = window size of the receiver(R) and we know that,</a:t>
            </a:r>
            <a:endParaRPr lang="en-IN" dirty="0"/>
          </a:p>
          <a:p>
            <a:r>
              <a:rPr lang="en-GB" dirty="0"/>
              <a:t>(W + R) = 2</a:t>
            </a:r>
            <a:r>
              <a:rPr lang="en-GB" baseline="30000" dirty="0"/>
              <a:t>n</a:t>
            </a:r>
            <a:r>
              <a:rPr lang="en-GB" dirty="0"/>
              <a:t>or, (W + W) = 2</a:t>
            </a:r>
            <a:r>
              <a:rPr lang="en-GB" baseline="30000" dirty="0"/>
              <a:t>n</a:t>
            </a:r>
            <a:r>
              <a:rPr lang="en-GB" dirty="0"/>
              <a:t> since</a:t>
            </a:r>
            <a:r>
              <a:rPr lang="en-GB" dirty="0" smtClean="0"/>
              <a:t>,</a:t>
            </a:r>
          </a:p>
          <a:p>
            <a:r>
              <a:rPr lang="en-GB" dirty="0" smtClean="0"/>
              <a:t> </a:t>
            </a:r>
            <a:r>
              <a:rPr lang="en-GB" dirty="0"/>
              <a:t>(W = R</a:t>
            </a:r>
            <a:r>
              <a:rPr lang="en-GB" dirty="0" smtClean="0"/>
              <a:t>) or</a:t>
            </a:r>
            <a:r>
              <a:rPr lang="en-GB" dirty="0"/>
              <a:t>, 2*W </a:t>
            </a:r>
            <a:endParaRPr lang="en-GB" dirty="0" smtClean="0"/>
          </a:p>
          <a:p>
            <a:r>
              <a:rPr lang="en-GB" dirty="0" smtClean="0"/>
              <a:t>= 2</a:t>
            </a:r>
            <a:r>
              <a:rPr lang="en-GB" baseline="30000" dirty="0" smtClean="0"/>
              <a:t>n </a:t>
            </a:r>
            <a:r>
              <a:rPr lang="en-GB" dirty="0" smtClean="0"/>
              <a:t>or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 smtClean="0"/>
              <a:t>W </a:t>
            </a:r>
            <a:r>
              <a:rPr lang="en-GB" dirty="0"/>
              <a:t>= 2</a:t>
            </a:r>
            <a:r>
              <a:rPr lang="en-GB" baseline="30000" dirty="0"/>
              <a:t>n-1</a:t>
            </a:r>
            <a:r>
              <a:rPr lang="en-GB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34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64173" y="1276351"/>
            <a:ext cx="4206629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Fragmentation offset 13bits?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To assemble the fragmented packets sequentially – relative to first packet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Multiple of 8 bytes</a:t>
            </a:r>
          </a:p>
          <a:p>
            <a:pPr lvl="1"/>
            <a:r>
              <a:rPr lang="en-US" sz="2000" dirty="0">
                <a:latin typeface="+mj-lt"/>
              </a:rPr>
              <a:t>Measured in units of 8 </a:t>
            </a:r>
            <a:r>
              <a:rPr lang="en-US" sz="2000" dirty="0" smtClean="0">
                <a:latin typeface="+mj-lt"/>
              </a:rPr>
              <a:t>bytes</a:t>
            </a:r>
            <a:endParaRPr lang="en-US" sz="2000" dirty="0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60226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47750"/>
            <a:ext cx="7315200" cy="865573"/>
          </a:xfrm>
        </p:spPr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8835"/>
            <a:ext cx="7315200" cy="265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19207" y="1053389"/>
            <a:ext cx="4269889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Time to Live – 8 bits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Decremented at each router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Packet dropped at 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Prevents recirculation in     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Header checksum 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" y="2495550"/>
            <a:ext cx="4108695" cy="2230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3600" dirty="0">
              <a:latin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23950"/>
            <a:ext cx="4626466" cy="3581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42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8905"/>
            <a:ext cx="4572000" cy="692645"/>
          </a:xfrm>
        </p:spPr>
        <p:txBody>
          <a:bodyPr anchor="t" anchorCtr="0">
            <a:noAutofit/>
          </a:bodyPr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7295" y="112395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Protocols</a:t>
            </a:r>
          </a:p>
          <a:p>
            <a:pPr lvl="1"/>
            <a:r>
              <a:rPr lang="en-US" sz="2400" dirty="0"/>
              <a:t>Multiplexing/</a:t>
            </a:r>
            <a:r>
              <a:rPr lang="en-US" sz="2400" dirty="0" err="1"/>
              <a:t>Demultiplexing</a:t>
            </a:r>
            <a:endParaRPr lang="en-US" sz="2400" dirty="0"/>
          </a:p>
          <a:p>
            <a:pPr lvl="2"/>
            <a:r>
              <a:rPr lang="en-US" sz="2400" dirty="0"/>
              <a:t>ICMP = 01, </a:t>
            </a:r>
          </a:p>
          <a:p>
            <a:pPr lvl="2"/>
            <a:r>
              <a:rPr lang="en-US" sz="2400" dirty="0"/>
              <a:t>IGMP = 02, </a:t>
            </a:r>
          </a:p>
          <a:p>
            <a:pPr lvl="2"/>
            <a:r>
              <a:rPr lang="en-US" sz="2400" dirty="0"/>
              <a:t>TCP = 6, </a:t>
            </a:r>
          </a:p>
          <a:p>
            <a:pPr lvl="2"/>
            <a:r>
              <a:rPr lang="en-US" sz="2400" dirty="0"/>
              <a:t>UDP = 17, </a:t>
            </a:r>
          </a:p>
          <a:p>
            <a:pPr lvl="2"/>
            <a:r>
              <a:rPr lang="en-US" sz="2400" dirty="0"/>
              <a:t>OSPF = </a:t>
            </a:r>
            <a:r>
              <a:rPr lang="en-US" sz="2400" dirty="0" smtClean="0"/>
              <a:t>89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89" y="1047750"/>
            <a:ext cx="3638774" cy="2546846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508" y="3594596"/>
            <a:ext cx="3643256" cy="118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5989" y="4892054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TCP IP Protocol Suite - Behrouz A. </a:t>
            </a:r>
            <a:r>
              <a:rPr lang="en-GB" sz="900" dirty="0" err="1"/>
              <a:t>Forouzan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304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7240</TotalTime>
  <Words>2614</Words>
  <Application>Microsoft Office PowerPoint</Application>
  <PresentationFormat>On-screen Show (16:9)</PresentationFormat>
  <Paragraphs>403</Paragraphs>
  <Slides>53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Perspective</vt:lpstr>
      <vt:lpstr> Networks and Communication</vt:lpstr>
      <vt:lpstr>Contents</vt:lpstr>
      <vt:lpstr>IPV4</vt:lpstr>
      <vt:lpstr>Service Type or Differentiated Services</vt:lpstr>
      <vt:lpstr>IPV4</vt:lpstr>
      <vt:lpstr>IPV4</vt:lpstr>
      <vt:lpstr>PowerPoint Presentation</vt:lpstr>
      <vt:lpstr>IPV4</vt:lpstr>
      <vt:lpstr>IPV4</vt:lpstr>
      <vt:lpstr>PowerPoint Presentation</vt:lpstr>
      <vt:lpstr>IPV4</vt:lpstr>
      <vt:lpstr>PowerPoint Presentation</vt:lpstr>
      <vt:lpstr>IPV4</vt:lpstr>
      <vt:lpstr>IPV4</vt:lpstr>
      <vt:lpstr>IPV4</vt:lpstr>
      <vt:lpstr>Reasons for IPV6</vt:lpstr>
      <vt:lpstr>IPV6</vt:lpstr>
      <vt:lpstr>IPV6</vt:lpstr>
      <vt:lpstr>IPV6</vt:lpstr>
      <vt:lpstr>PowerPoint Presentation</vt:lpstr>
      <vt:lpstr>IPV6</vt:lpstr>
      <vt:lpstr>IPV6</vt:lpstr>
      <vt:lpstr>IPV6</vt:lpstr>
      <vt:lpstr>IPV6</vt:lpstr>
      <vt:lpstr>IPV6 Flow Label</vt:lpstr>
      <vt:lpstr>IPV6 Flow Label</vt:lpstr>
      <vt:lpstr>IPV6 Flow Label</vt:lpstr>
      <vt:lpstr>IPV6 Flow Label</vt:lpstr>
      <vt:lpstr>IPV6 Next Header</vt:lpstr>
      <vt:lpstr>IPV6 Next Header</vt:lpstr>
      <vt:lpstr>IPV6 Next Header</vt:lpstr>
      <vt:lpstr>IPV6 vs IPv4</vt:lpstr>
      <vt:lpstr>IPV6 Next Header</vt:lpstr>
      <vt:lpstr>IPV6 CIDR</vt:lpstr>
      <vt:lpstr>IPV6 Anycast</vt:lpstr>
      <vt:lpstr>IPV6 Unicast/Multicast</vt:lpstr>
      <vt:lpstr>IPV6 Anycast</vt:lpstr>
      <vt:lpstr>IPV6 Anycast</vt:lpstr>
      <vt:lpstr>IPV6 Address</vt:lpstr>
      <vt:lpstr>IPV6 Address</vt:lpstr>
      <vt:lpstr>IPV6 Address</vt:lpstr>
      <vt:lpstr>IPV6 Address</vt:lpstr>
      <vt:lpstr>IPV6 to IPV4 comm</vt:lpstr>
      <vt:lpstr>IPV6 to IPV6 comm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216</cp:revision>
  <dcterms:created xsi:type="dcterms:W3CDTF">2006-08-16T00:00:00Z</dcterms:created>
  <dcterms:modified xsi:type="dcterms:W3CDTF">2020-11-09T11:04:53Z</dcterms:modified>
</cp:coreProperties>
</file>