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3"/>
  </p:notesMasterIdLst>
  <p:sldIdLst>
    <p:sldId id="256" r:id="rId2"/>
    <p:sldId id="353" r:id="rId3"/>
    <p:sldId id="36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427" r:id="rId18"/>
    <p:sldId id="428" r:id="rId19"/>
    <p:sldId id="430" r:id="rId20"/>
    <p:sldId id="431" r:id="rId21"/>
    <p:sldId id="380" r:id="rId22"/>
    <p:sldId id="381" r:id="rId23"/>
    <p:sldId id="382" r:id="rId24"/>
    <p:sldId id="383" r:id="rId25"/>
    <p:sldId id="384" r:id="rId26"/>
    <p:sldId id="385" r:id="rId27"/>
    <p:sldId id="386" r:id="rId28"/>
    <p:sldId id="387" r:id="rId29"/>
    <p:sldId id="388" r:id="rId30"/>
    <p:sldId id="389" r:id="rId31"/>
    <p:sldId id="390" r:id="rId32"/>
    <p:sldId id="391" r:id="rId33"/>
    <p:sldId id="392" r:id="rId34"/>
    <p:sldId id="393" r:id="rId35"/>
    <p:sldId id="394" r:id="rId36"/>
    <p:sldId id="395" r:id="rId37"/>
    <p:sldId id="396" r:id="rId38"/>
    <p:sldId id="397" r:id="rId39"/>
    <p:sldId id="398" r:id="rId40"/>
    <p:sldId id="399" r:id="rId41"/>
    <p:sldId id="400"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3" autoAdjust="0"/>
    <p:restoredTop sz="83986" autoAdjust="0"/>
  </p:normalViewPr>
  <p:slideViewPr>
    <p:cSldViewPr>
      <p:cViewPr>
        <p:scale>
          <a:sx n="96" d="100"/>
          <a:sy n="96" d="100"/>
        </p:scale>
        <p:origin x="-624" y="-13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pPr/>
              <a:t>22-07-2020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pPr/>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earchnetworking.techtarget.com/definition/network"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searchapparchitecture.techtarget.com/definition/interoperabilit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OSI (Open Systems Interconnection) is a reference model for how applications communicate over a </a:t>
            </a:r>
            <a:r>
              <a:rPr lang="en-US" sz="1200" b="0" i="0" u="sng" kern="1200" dirty="0" smtClean="0">
                <a:solidFill>
                  <a:schemeClr val="tx1"/>
                </a:solidFill>
                <a:effectLst/>
                <a:latin typeface="+mn-lt"/>
                <a:ea typeface="+mn-ea"/>
                <a:cs typeface="+mn-cs"/>
                <a:hlinkClick r:id="rId3"/>
              </a:rPr>
              <a:t>network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 reference model is a conceptual framework for understanding relationships. The purpose of the OSI reference model is to guide vendors and developers so the digital communication products and software programs they create can </a:t>
            </a:r>
            <a:r>
              <a:rPr lang="en-US" sz="1200" b="0" i="0" u="sng" kern="1200" dirty="0" smtClean="0">
                <a:solidFill>
                  <a:schemeClr val="tx1"/>
                </a:solidFill>
                <a:effectLst/>
                <a:latin typeface="+mn-lt"/>
                <a:ea typeface="+mn-ea"/>
                <a:cs typeface="+mn-cs"/>
                <a:hlinkClick r:id="rId4"/>
              </a:rPr>
              <a:t>interoperate</a:t>
            </a:r>
            <a:r>
              <a:rPr lang="en-US" sz="1200" b="0" i="0" kern="1200" dirty="0" smtClean="0">
                <a:solidFill>
                  <a:schemeClr val="tx1"/>
                </a:solidFill>
                <a:effectLst/>
                <a:latin typeface="+mn-lt"/>
                <a:ea typeface="+mn-ea"/>
                <a:cs typeface="+mn-cs"/>
              </a:rPr>
              <a:t>, and to facilitate a clear framework that describes the functions of a networking or telecommunication system.</a:t>
            </a:r>
          </a:p>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pPr/>
              <a:t>15</a:t>
            </a:fld>
            <a:endParaRPr lang="en-IN"/>
          </a:p>
        </p:txBody>
      </p:sp>
    </p:spTree>
    <p:extLst>
      <p:ext uri="{BB962C8B-B14F-4D97-AF65-F5344CB8AC3E}">
        <p14:creationId xmlns:p14="http://schemas.microsoft.com/office/powerpoint/2010/main" val="418048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pPr/>
              <a:t>20</a:t>
            </a:fld>
            <a:endParaRPr lang="en-IN"/>
          </a:p>
        </p:txBody>
      </p:sp>
    </p:spTree>
    <p:extLst>
      <p:ext uri="{BB962C8B-B14F-4D97-AF65-F5344CB8AC3E}">
        <p14:creationId xmlns:p14="http://schemas.microsoft.com/office/powerpoint/2010/main" val="370158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B5D693C-D115-4ED1-8E32-33DDEA2F9CAF}" type="datetime1">
              <a:rPr lang="en-US" smtClean="0"/>
              <a:t>7/22/2020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smtClean="0"/>
              <a:t>Dr.S.L.Jayalakshmi,VIT,Chennai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40486D-C4F7-4393-A58C-800FF5E4FC82}" type="datetime1">
              <a:rPr lang="en-US" smtClean="0"/>
              <a:t>7/22/2020</a:t>
            </a:fld>
            <a:endParaRPr lang="en-US"/>
          </a:p>
        </p:txBody>
      </p:sp>
      <p:sp>
        <p:nvSpPr>
          <p:cNvPr id="5" name="Footer Placeholder 4"/>
          <p:cNvSpPr>
            <a:spLocks noGrp="1"/>
          </p:cNvSpPr>
          <p:nvPr>
            <p:ph type="ftr" sz="quarter" idx="11"/>
          </p:nvPr>
        </p:nvSpPr>
        <p:spPr/>
        <p:txBody>
          <a:bodyPr/>
          <a:lstStyle/>
          <a:p>
            <a:r>
              <a:rPr lang="en-US" smtClean="0"/>
              <a:t>Dr.S.L.Jayalakshmi,VIT,Chennai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FCC690-4633-4628-A95C-3858D6A2AE4D}" type="datetime1">
              <a:rPr lang="en-US" smtClean="0"/>
              <a:t>7/22/2020</a:t>
            </a:fld>
            <a:endParaRPr lang="en-US"/>
          </a:p>
        </p:txBody>
      </p:sp>
      <p:sp>
        <p:nvSpPr>
          <p:cNvPr id="5" name="Footer Placeholder 4"/>
          <p:cNvSpPr>
            <a:spLocks noGrp="1"/>
          </p:cNvSpPr>
          <p:nvPr>
            <p:ph type="ftr" sz="quarter" idx="11"/>
          </p:nvPr>
        </p:nvSpPr>
        <p:spPr/>
        <p:txBody>
          <a:bodyPr/>
          <a:lstStyle/>
          <a:p>
            <a:r>
              <a:rPr lang="en-US" smtClean="0"/>
              <a:t>Dr.S.L.Jayalakshmi,VIT,Chennai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389C-5E18-4830-9694-CE53D41BB236}" type="datetime1">
              <a:rPr lang="en-US" smtClean="0"/>
              <a:t>7/22/2020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smtClean="0"/>
              <a:t>Dr.S.L.Jayalakshmi,VIT,Chennai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862962-8B25-425F-BBF3-436A1C27BE98}" type="datetime1">
              <a:rPr lang="en-US" smtClean="0"/>
              <a:t>7/22/2020</a:t>
            </a:fld>
            <a:endParaRPr lang="en-US"/>
          </a:p>
        </p:txBody>
      </p:sp>
      <p:sp>
        <p:nvSpPr>
          <p:cNvPr id="5" name="Footer Placeholder 4"/>
          <p:cNvSpPr>
            <a:spLocks noGrp="1"/>
          </p:cNvSpPr>
          <p:nvPr>
            <p:ph type="ftr" sz="quarter" idx="11"/>
          </p:nvPr>
        </p:nvSpPr>
        <p:spPr/>
        <p:txBody>
          <a:bodyPr/>
          <a:lstStyle/>
          <a:p>
            <a:r>
              <a:rPr lang="en-US" smtClean="0"/>
              <a:t>Dr.S.L.Jayalakshmi,VIT,Chennai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B86E2F7-7C56-40D6-AE9E-38C1E94DB2DE}" type="datetime1">
              <a:rPr lang="en-US" smtClean="0"/>
              <a:t>7/22/2020</a:t>
            </a:fld>
            <a:endParaRPr lang="en-US"/>
          </a:p>
        </p:txBody>
      </p:sp>
      <p:sp>
        <p:nvSpPr>
          <p:cNvPr id="6" name="Footer Placeholder 5"/>
          <p:cNvSpPr>
            <a:spLocks noGrp="1"/>
          </p:cNvSpPr>
          <p:nvPr>
            <p:ph type="ftr" sz="quarter" idx="11"/>
          </p:nvPr>
        </p:nvSpPr>
        <p:spPr/>
        <p:txBody>
          <a:bodyPr/>
          <a:lstStyle/>
          <a:p>
            <a:r>
              <a:rPr lang="en-US" smtClean="0"/>
              <a:t>Dr.S.L.Jayalakshmi,VIT,Chennai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0D74AD4-6FC6-4915-8D29-36B48832BD6D}" type="datetime1">
              <a:rPr lang="en-US" smtClean="0"/>
              <a:t>7/22/2020</a:t>
            </a:fld>
            <a:endParaRPr lang="en-US"/>
          </a:p>
        </p:txBody>
      </p:sp>
      <p:sp>
        <p:nvSpPr>
          <p:cNvPr id="8" name="Footer Placeholder 7"/>
          <p:cNvSpPr>
            <a:spLocks noGrp="1"/>
          </p:cNvSpPr>
          <p:nvPr>
            <p:ph type="ftr" sz="quarter" idx="11"/>
          </p:nvPr>
        </p:nvSpPr>
        <p:spPr/>
        <p:txBody>
          <a:bodyPr/>
          <a:lstStyle/>
          <a:p>
            <a:r>
              <a:rPr lang="en-US" smtClean="0"/>
              <a:t>Dr.S.L.Jayalakshmi,VIT,Chennai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69EAC8-5F5B-4892-B849-D1DD086810DB}" type="datetime1">
              <a:rPr lang="en-US" smtClean="0"/>
              <a:t>7/22/2020</a:t>
            </a:fld>
            <a:endParaRPr lang="en-US"/>
          </a:p>
        </p:txBody>
      </p:sp>
      <p:sp>
        <p:nvSpPr>
          <p:cNvPr id="4" name="Footer Placeholder 3"/>
          <p:cNvSpPr>
            <a:spLocks noGrp="1"/>
          </p:cNvSpPr>
          <p:nvPr>
            <p:ph type="ftr" sz="quarter" idx="11"/>
          </p:nvPr>
        </p:nvSpPr>
        <p:spPr/>
        <p:txBody>
          <a:bodyPr/>
          <a:lstStyle/>
          <a:p>
            <a:r>
              <a:rPr lang="en-US" smtClean="0"/>
              <a:t>Dr.S.L.Jayalakshmi,VIT,Chennai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144D0-30E1-491F-88FB-47800F6B7EB2}" type="datetime1">
              <a:rPr lang="en-US" smtClean="0"/>
              <a:t>7/22/2020</a:t>
            </a:fld>
            <a:endParaRPr lang="en-US"/>
          </a:p>
        </p:txBody>
      </p:sp>
      <p:sp>
        <p:nvSpPr>
          <p:cNvPr id="3" name="Footer Placeholder 2"/>
          <p:cNvSpPr>
            <a:spLocks noGrp="1"/>
          </p:cNvSpPr>
          <p:nvPr>
            <p:ph type="ftr" sz="quarter" idx="11"/>
          </p:nvPr>
        </p:nvSpPr>
        <p:spPr/>
        <p:txBody>
          <a:bodyPr/>
          <a:lstStyle/>
          <a:p>
            <a:r>
              <a:rPr lang="en-US" smtClean="0"/>
              <a:t>Dr.S.L.Jayalakshmi,VIT,Chennai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39311-4B1E-45D0-B913-D430B89DA294}" type="datetime1">
              <a:rPr lang="en-US" smtClean="0"/>
              <a:t>7/22/2020</a:t>
            </a:fld>
            <a:endParaRPr lang="en-US"/>
          </a:p>
        </p:txBody>
      </p:sp>
      <p:sp>
        <p:nvSpPr>
          <p:cNvPr id="6" name="Footer Placeholder 5"/>
          <p:cNvSpPr>
            <a:spLocks noGrp="1"/>
          </p:cNvSpPr>
          <p:nvPr>
            <p:ph type="ftr" sz="quarter" idx="11"/>
          </p:nvPr>
        </p:nvSpPr>
        <p:spPr/>
        <p:txBody>
          <a:bodyPr/>
          <a:lstStyle/>
          <a:p>
            <a:r>
              <a:rPr lang="en-US" smtClean="0"/>
              <a:t>Dr.S.L.Jayalakshmi,VIT,Chennai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DE6999-26B1-4F27-9FE5-AB18947B9B9E}" type="datetime1">
              <a:rPr lang="en-US" smtClean="0"/>
              <a:t>7/22/2020</a:t>
            </a:fld>
            <a:endParaRPr lang="en-US"/>
          </a:p>
        </p:txBody>
      </p:sp>
      <p:sp>
        <p:nvSpPr>
          <p:cNvPr id="6" name="Footer Placeholder 5"/>
          <p:cNvSpPr>
            <a:spLocks noGrp="1"/>
          </p:cNvSpPr>
          <p:nvPr>
            <p:ph type="ftr" sz="quarter" idx="11"/>
          </p:nvPr>
        </p:nvSpPr>
        <p:spPr/>
        <p:txBody>
          <a:bodyPr/>
          <a:lstStyle/>
          <a:p>
            <a:r>
              <a:rPr lang="en-US" smtClean="0"/>
              <a:t>Dr.S.L.Jayalakshmi,VIT,Chennai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175D41EB-B007-4481-A17A-ABBC1C7BD405}" type="datetime1">
              <a:rPr lang="en-US" smtClean="0"/>
              <a:t>7/22/2020</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smtClean="0"/>
              <a:t>Dr.S.L.Jayalakshmi,VIT,Chennai</a:t>
            </a:r>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76" y="514350"/>
            <a:ext cx="7696224" cy="1946269"/>
          </a:xfrm>
        </p:spPr>
        <p:txBody>
          <a:bodyPr>
            <a:normAutofit/>
          </a:bodyPr>
          <a:lstStyle/>
          <a:p>
            <a:r>
              <a:rPr lang="en-IN" dirty="0" smtClean="0"/>
              <a:t>Network and Communication</a:t>
            </a:r>
            <a:endParaRPr lang="en-IN" dirty="0"/>
          </a:p>
        </p:txBody>
      </p:sp>
      <p:sp>
        <p:nvSpPr>
          <p:cNvPr id="3" name="Subtitle 2"/>
          <p:cNvSpPr>
            <a:spLocks noGrp="1"/>
          </p:cNvSpPr>
          <p:nvPr>
            <p:ph type="subTitle" idx="1"/>
          </p:nvPr>
        </p:nvSpPr>
        <p:spPr>
          <a:xfrm>
            <a:off x="1500166" y="2643188"/>
            <a:ext cx="6477016" cy="1905000"/>
          </a:xfrm>
        </p:spPr>
        <p:txBody>
          <a:bodyPr>
            <a:normAutofit fontScale="92500"/>
          </a:bodyPr>
          <a:lstStyle/>
          <a:p>
            <a:pPr algn="just"/>
            <a:r>
              <a:rPr lang="en-IN" dirty="0" smtClean="0"/>
              <a:t>Module 1  </a:t>
            </a:r>
            <a:r>
              <a:rPr lang="en-US" dirty="0" smtClean="0"/>
              <a:t>Networking Principles and layered architecture</a:t>
            </a:r>
          </a:p>
          <a:p>
            <a:endParaRPr lang="en-IN" dirty="0" smtClean="0"/>
          </a:p>
          <a:p>
            <a:endParaRPr lang="en-IN" dirty="0" smtClean="0"/>
          </a:p>
          <a:p>
            <a:pPr algn="r"/>
            <a:r>
              <a:rPr lang="en-IN" dirty="0" err="1" smtClean="0">
                <a:solidFill>
                  <a:schemeClr val="tx2"/>
                </a:solidFill>
              </a:rPr>
              <a:t>Dr.</a:t>
            </a:r>
            <a:r>
              <a:rPr lang="en-IN" dirty="0" smtClean="0">
                <a:solidFill>
                  <a:schemeClr val="tx2"/>
                </a:solidFill>
              </a:rPr>
              <a:t> </a:t>
            </a:r>
            <a:r>
              <a:rPr lang="en-IN" dirty="0" err="1" smtClean="0">
                <a:solidFill>
                  <a:schemeClr val="tx2"/>
                </a:solidFill>
              </a:rPr>
              <a:t>S.L.Jayalakshmi</a:t>
            </a:r>
            <a:r>
              <a:rPr lang="en-IN" dirty="0" smtClean="0">
                <a:solidFill>
                  <a:schemeClr val="tx2"/>
                </a:solidFill>
              </a:rPr>
              <a:t>, </a:t>
            </a:r>
          </a:p>
          <a:p>
            <a:pPr algn="r"/>
            <a:r>
              <a:rPr lang="en-IN" dirty="0" smtClean="0">
                <a:solidFill>
                  <a:schemeClr val="tx2"/>
                </a:solidFill>
              </a:rPr>
              <a:t>VIT Chennai</a:t>
            </a:r>
            <a:endParaRPr lang="en-IN" dirty="0">
              <a:solidFill>
                <a:schemeClr val="tx2"/>
              </a:solidFill>
            </a:endParaRPr>
          </a:p>
        </p:txBody>
      </p:sp>
      <p:sp>
        <p:nvSpPr>
          <p:cNvPr id="4" name="Footer Placeholder 3"/>
          <p:cNvSpPr>
            <a:spLocks noGrp="1"/>
          </p:cNvSpPr>
          <p:nvPr>
            <p:ph type="ftr" sz="quarter" idx="12"/>
          </p:nvPr>
        </p:nvSpPr>
        <p:spPr/>
        <p:txBody>
          <a:bodyPr/>
          <a:lstStyle/>
          <a:p>
            <a:r>
              <a:rPr lang="en-US" smtClean="0"/>
              <a:t>Dr.S.L.Jayalakshmi,VIT,Chennai</a:t>
            </a:r>
            <a:endParaRPr lang="en-US" dirty="0"/>
          </a:p>
        </p:txBody>
      </p:sp>
      <p:sp>
        <p:nvSpPr>
          <p:cNvPr id="5" name="Slide Number Placeholder 4"/>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3601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3A7C71-3141-464B-B829-ED2162A8291A}"/>
              </a:ext>
            </a:extLst>
          </p:cNvPr>
          <p:cNvSpPr>
            <a:spLocks noGrp="1"/>
          </p:cNvSpPr>
          <p:nvPr>
            <p:ph type="title"/>
          </p:nvPr>
        </p:nvSpPr>
        <p:spPr>
          <a:xfrm>
            <a:off x="914400" y="208020"/>
            <a:ext cx="7315200" cy="865573"/>
          </a:xfrm>
        </p:spPr>
        <p:txBody>
          <a:bodyPr/>
          <a:lstStyle/>
          <a:p>
            <a:r>
              <a:rPr lang="en-IN" dirty="0"/>
              <a:t>Network security protocols </a:t>
            </a:r>
          </a:p>
        </p:txBody>
      </p:sp>
      <p:sp>
        <p:nvSpPr>
          <p:cNvPr id="3" name="Content Placeholder 2">
            <a:extLst>
              <a:ext uri="{FF2B5EF4-FFF2-40B4-BE49-F238E27FC236}">
                <a16:creationId xmlns:a16="http://schemas.microsoft.com/office/drawing/2014/main" xmlns="" id="{6C810EDF-B0E5-4E76-96C3-38B91AF6CEAD}"/>
              </a:ext>
            </a:extLst>
          </p:cNvPr>
          <p:cNvSpPr>
            <a:spLocks noGrp="1"/>
          </p:cNvSpPr>
          <p:nvPr>
            <p:ph idx="1"/>
          </p:nvPr>
        </p:nvSpPr>
        <p:spPr>
          <a:xfrm>
            <a:off x="914400" y="1350013"/>
            <a:ext cx="7315200" cy="2654645"/>
          </a:xfrm>
        </p:spPr>
        <p:txBody>
          <a:bodyPr/>
          <a:lstStyle/>
          <a:p>
            <a:r>
              <a:rPr lang="en-US" dirty="0"/>
              <a:t>Ensures the security and integrity of data in transit over a network connection. </a:t>
            </a:r>
          </a:p>
          <a:p>
            <a:r>
              <a:rPr lang="en-US" dirty="0"/>
              <a:t>Network security protocols define the processes and methodology to secure network data from any illegitimate attempt to review or extract the contents of data.</a:t>
            </a:r>
            <a:endParaRPr lang="en-IN" dirty="0"/>
          </a:p>
        </p:txBody>
      </p:sp>
      <p:sp>
        <p:nvSpPr>
          <p:cNvPr id="5" name="Slide Number Placeholder 4">
            <a:extLst>
              <a:ext uri="{FF2B5EF4-FFF2-40B4-BE49-F238E27FC236}">
                <a16:creationId xmlns:a16="http://schemas.microsoft.com/office/drawing/2014/main" xmlns="" id="{7643D444-25F9-4276-8A14-895AEE89B743}"/>
              </a:ext>
            </a:extLst>
          </p:cNvPr>
          <p:cNvSpPr>
            <a:spLocks noGrp="1"/>
          </p:cNvSpPr>
          <p:nvPr>
            <p:ph type="sldNum" sz="quarter" idx="12"/>
          </p:nvPr>
        </p:nvSpPr>
        <p:spPr/>
        <p:txBody>
          <a:bodyPr/>
          <a:lstStyle/>
          <a:p>
            <a:fld id="{1F742ADB-DB38-4781-BDEB-F2F4CD3551B3}" type="slidenum">
              <a:rPr lang="en-IN" smtClean="0"/>
              <a:t>10</a:t>
            </a:fld>
            <a:endParaRPr lang="en-IN"/>
          </a:p>
        </p:txBody>
      </p:sp>
    </p:spTree>
    <p:extLst>
      <p:ext uri="{BB962C8B-B14F-4D97-AF65-F5344CB8AC3E}">
        <p14:creationId xmlns:p14="http://schemas.microsoft.com/office/powerpoint/2010/main" val="3579100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6030"/>
            <a:ext cx="7315200" cy="865573"/>
          </a:xfrm>
        </p:spPr>
        <p:txBody>
          <a:bodyPr/>
          <a:lstStyle/>
          <a:p>
            <a:r>
              <a:rPr lang="en-IN" dirty="0"/>
              <a:t>Popular Protocols</a:t>
            </a:r>
          </a:p>
        </p:txBody>
      </p:sp>
      <p:sp>
        <p:nvSpPr>
          <p:cNvPr id="3" name="Content Placeholder 2">
            <a:extLst>
              <a:ext uri="{FF2B5EF4-FFF2-40B4-BE49-F238E27FC236}">
                <a16:creationId xmlns:a16="http://schemas.microsoft.com/office/drawing/2014/main" xmlns="" id="{9ED2C477-3B57-4DAC-890B-BEAAC050E9AE}"/>
              </a:ext>
            </a:extLst>
          </p:cNvPr>
          <p:cNvSpPr>
            <a:spLocks noGrp="1"/>
          </p:cNvSpPr>
          <p:nvPr>
            <p:ph idx="1"/>
          </p:nvPr>
        </p:nvSpPr>
        <p:spPr>
          <a:xfrm>
            <a:off x="914400" y="1059583"/>
            <a:ext cx="7315200" cy="3816424"/>
          </a:xfrm>
        </p:spPr>
        <p:txBody>
          <a:bodyPr>
            <a:normAutofit/>
          </a:bodyPr>
          <a:lstStyle/>
          <a:p>
            <a:pPr>
              <a:buFont typeface="Arial" panose="020B0604020202020204" pitchFamily="34" charset="0"/>
              <a:buChar char="•"/>
            </a:pPr>
            <a:r>
              <a:rPr lang="en-IN" sz="1400" b="1" dirty="0"/>
              <a:t>ISDN</a:t>
            </a:r>
            <a:r>
              <a:rPr lang="en-IN" sz="1400" dirty="0"/>
              <a:t> - </a:t>
            </a:r>
            <a:r>
              <a:rPr lang="en-IN" sz="1400" b="1" dirty="0"/>
              <a:t>Integrated Services Digital Network</a:t>
            </a:r>
            <a:r>
              <a:rPr lang="en-IN" sz="1400" dirty="0"/>
              <a:t>. Communication protocol  offered by phone companies which allows phone networks to carry voice, video, and data.</a:t>
            </a:r>
          </a:p>
          <a:p>
            <a:pPr>
              <a:buFont typeface="Arial" panose="020B0604020202020204" pitchFamily="34" charset="0"/>
              <a:buChar char="•"/>
            </a:pPr>
            <a:r>
              <a:rPr lang="en-IN" sz="1400" b="1" dirty="0"/>
              <a:t>CDMA</a:t>
            </a:r>
            <a:r>
              <a:rPr lang="en-IN" sz="1400" dirty="0"/>
              <a:t> - </a:t>
            </a:r>
            <a:r>
              <a:rPr lang="en-IN" sz="1400" b="1" dirty="0"/>
              <a:t>Code Division Multiple Access</a:t>
            </a:r>
            <a:r>
              <a:rPr lang="en-IN" sz="1400" dirty="0"/>
              <a:t>. </a:t>
            </a:r>
            <a:r>
              <a:rPr lang="en-US" sz="1400" b="1" dirty="0"/>
              <a:t>X.25 </a:t>
            </a:r>
            <a:r>
              <a:rPr lang="en-US" sz="1400" dirty="0"/>
              <a:t>- ITU’s standard that defines how connections between terminal equipment and computers are maintained.</a:t>
            </a:r>
          </a:p>
          <a:p>
            <a:pPr>
              <a:buFont typeface="Arial" panose="020B0604020202020204" pitchFamily="34" charset="0"/>
              <a:buChar char="•"/>
            </a:pPr>
            <a:r>
              <a:rPr lang="en-US" sz="1400" dirty="0"/>
              <a:t>TCP/IP (Transmission Control Protocol/Internet Protocol) suite</a:t>
            </a:r>
          </a:p>
          <a:p>
            <a:pPr>
              <a:buFont typeface="Arial" panose="020B0604020202020204" pitchFamily="34" charset="0"/>
              <a:buChar char="•"/>
            </a:pPr>
            <a:r>
              <a:rPr lang="en-US" sz="1400" dirty="0"/>
              <a:t>ARP (Address Resolution Protocol)</a:t>
            </a:r>
          </a:p>
          <a:p>
            <a:pPr>
              <a:buFont typeface="Arial" panose="020B0604020202020204" pitchFamily="34" charset="0"/>
              <a:buChar char="•"/>
            </a:pPr>
            <a:r>
              <a:rPr lang="en-US" sz="1400" dirty="0"/>
              <a:t>DNS (Domain Name System)</a:t>
            </a:r>
          </a:p>
          <a:p>
            <a:pPr>
              <a:buFont typeface="Arial" panose="020B0604020202020204" pitchFamily="34" charset="0"/>
              <a:buChar char="•"/>
            </a:pPr>
            <a:r>
              <a:rPr lang="en-US" sz="1400" dirty="0"/>
              <a:t>FTP (File Transfer Protocol)</a:t>
            </a:r>
          </a:p>
          <a:p>
            <a:pPr>
              <a:buFont typeface="Arial" panose="020B0604020202020204" pitchFamily="34" charset="0"/>
              <a:buChar char="•"/>
            </a:pPr>
            <a:r>
              <a:rPr lang="en-US" sz="1400" dirty="0"/>
              <a:t>HTTP (Hyper Text Transfer Protocol)</a:t>
            </a:r>
          </a:p>
          <a:p>
            <a:pPr>
              <a:buFont typeface="Arial" panose="020B0604020202020204" pitchFamily="34" charset="0"/>
              <a:buChar char="•"/>
            </a:pPr>
            <a:r>
              <a:rPr lang="en-US" sz="1400" dirty="0"/>
              <a:t>HTTPS (Hypertext Transfer Protocol Secure)</a:t>
            </a:r>
          </a:p>
          <a:p>
            <a:pPr>
              <a:buFont typeface="Arial" panose="020B0604020202020204" pitchFamily="34" charset="0"/>
              <a:buChar char="•"/>
            </a:pPr>
            <a:r>
              <a:rPr lang="en-US" sz="1400" dirty="0"/>
              <a:t>ICMP (Internet Control Message Protocol)</a:t>
            </a:r>
          </a:p>
          <a:p>
            <a:pPr>
              <a:buFont typeface="Arial" panose="020B0604020202020204" pitchFamily="34" charset="0"/>
              <a:buChar char="•"/>
            </a:pPr>
            <a:r>
              <a:rPr lang="en-US" sz="1400" dirty="0"/>
              <a:t>IGMP (Internet Group Management Protocol)</a:t>
            </a:r>
          </a:p>
          <a:p>
            <a:pPr>
              <a:buFont typeface="Arial" panose="020B0604020202020204" pitchFamily="34" charset="0"/>
              <a:buChar char="•"/>
            </a:pPr>
            <a:r>
              <a:rPr lang="en-US" sz="1400" dirty="0"/>
              <a:t>IMAP4 (Internet Message Access Protocol version 4)</a:t>
            </a:r>
            <a:endParaRPr lang="en-IN" sz="1400" dirty="0"/>
          </a:p>
        </p:txBody>
      </p:sp>
      <p:sp>
        <p:nvSpPr>
          <p:cNvPr id="9" name="Slide Number Placeholder 8">
            <a:extLst>
              <a:ext uri="{FF2B5EF4-FFF2-40B4-BE49-F238E27FC236}">
                <a16:creationId xmlns:a16="http://schemas.microsoft.com/office/drawing/2014/main" xmlns="" id="{45C740A6-9462-4043-BDB7-B555BE4B43D4}"/>
              </a:ext>
            </a:extLst>
          </p:cNvPr>
          <p:cNvSpPr>
            <a:spLocks noGrp="1"/>
          </p:cNvSpPr>
          <p:nvPr>
            <p:ph type="sldNum" sz="quarter" idx="12"/>
          </p:nvPr>
        </p:nvSpPr>
        <p:spPr/>
        <p:txBody>
          <a:bodyPr/>
          <a:lstStyle/>
          <a:p>
            <a:fld id="{1F742ADB-DB38-4781-BDEB-F2F4CD3551B3}" type="slidenum">
              <a:rPr lang="en-IN" smtClean="0"/>
              <a:t>11</a:t>
            </a:fld>
            <a:endParaRPr lang="en-IN"/>
          </a:p>
        </p:txBody>
      </p:sp>
    </p:spTree>
    <p:extLst>
      <p:ext uri="{BB962C8B-B14F-4D97-AF65-F5344CB8AC3E}">
        <p14:creationId xmlns:p14="http://schemas.microsoft.com/office/powerpoint/2010/main" val="3725859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3EBB3C-C0EA-4998-A601-0C14F8FEAB67}"/>
              </a:ext>
            </a:extLst>
          </p:cNvPr>
          <p:cNvSpPr>
            <a:spLocks noGrp="1"/>
          </p:cNvSpPr>
          <p:nvPr>
            <p:ph type="title"/>
          </p:nvPr>
        </p:nvSpPr>
        <p:spPr>
          <a:xfrm>
            <a:off x="914400" y="208020"/>
            <a:ext cx="7315200" cy="865573"/>
          </a:xfrm>
        </p:spPr>
        <p:txBody>
          <a:bodyPr/>
          <a:lstStyle/>
          <a:p>
            <a:r>
              <a:rPr lang="en-IN" dirty="0"/>
              <a:t>Standards</a:t>
            </a:r>
          </a:p>
        </p:txBody>
      </p:sp>
      <p:sp>
        <p:nvSpPr>
          <p:cNvPr id="3" name="Content Placeholder 2">
            <a:extLst>
              <a:ext uri="{FF2B5EF4-FFF2-40B4-BE49-F238E27FC236}">
                <a16:creationId xmlns:a16="http://schemas.microsoft.com/office/drawing/2014/main" xmlns="" id="{6FE26231-2D08-4DCA-9C12-ED916CECCE3A}"/>
              </a:ext>
            </a:extLst>
          </p:cNvPr>
          <p:cNvSpPr>
            <a:spLocks noGrp="1"/>
          </p:cNvSpPr>
          <p:nvPr>
            <p:ph idx="1"/>
          </p:nvPr>
        </p:nvSpPr>
        <p:spPr>
          <a:xfrm>
            <a:off x="914400" y="987575"/>
            <a:ext cx="7315200" cy="3584426"/>
          </a:xfrm>
        </p:spPr>
        <p:txBody>
          <a:bodyPr>
            <a:normAutofit/>
          </a:bodyPr>
          <a:lstStyle/>
          <a:p>
            <a:pPr>
              <a:buFont typeface="Arial" panose="020B0604020202020204" pitchFamily="34" charset="0"/>
              <a:buChar char="•"/>
            </a:pPr>
            <a:r>
              <a:rPr lang="en-IN" sz="2100" dirty="0"/>
              <a:t> Standard provides a model for development that makes it possible for a product to work regardless of the individual manufacturer</a:t>
            </a:r>
          </a:p>
          <a:p>
            <a:pPr>
              <a:buFont typeface="Arial" panose="020B0604020202020204" pitchFamily="34" charset="0"/>
              <a:buChar char="•"/>
            </a:pPr>
            <a:r>
              <a:rPr lang="en-US" sz="2100" b="1" dirty="0" err="1"/>
              <a:t>Dejure</a:t>
            </a:r>
            <a:r>
              <a:rPr lang="en-US" sz="2100" dirty="0"/>
              <a:t> </a:t>
            </a:r>
            <a:r>
              <a:rPr lang="en-IN" sz="2100" dirty="0"/>
              <a:t>– haven’t approved by organized body, but adopted as standards through wide spread use ASCII USB</a:t>
            </a:r>
          </a:p>
          <a:p>
            <a:pPr>
              <a:buFont typeface="Arial" panose="020B0604020202020204" pitchFamily="34" charset="0"/>
              <a:buChar char="•"/>
            </a:pPr>
            <a:r>
              <a:rPr lang="en-US" sz="2100" b="1" dirty="0"/>
              <a:t>D</a:t>
            </a:r>
            <a:r>
              <a:rPr lang="en-IN" sz="2100" b="1" dirty="0" err="1"/>
              <a:t>efacto</a:t>
            </a:r>
            <a:r>
              <a:rPr lang="en-IN" sz="2100" b="1" dirty="0"/>
              <a:t> </a:t>
            </a:r>
            <a:r>
              <a:rPr lang="en-US" sz="2100" dirty="0"/>
              <a:t>-  Proprietary and Non proprietary</a:t>
            </a:r>
          </a:p>
          <a:p>
            <a:pPr lvl="1">
              <a:buFont typeface="Arial" panose="020B0604020202020204" pitchFamily="34" charset="0"/>
              <a:buChar char="•"/>
            </a:pPr>
            <a:r>
              <a:rPr lang="en-US" sz="1900" dirty="0"/>
              <a:t>Proprietary – invented by commercial organizations; close off communications</a:t>
            </a:r>
          </a:p>
          <a:p>
            <a:pPr lvl="1">
              <a:buFont typeface="Arial" panose="020B0604020202020204" pitchFamily="34" charset="0"/>
              <a:buChar char="•"/>
            </a:pPr>
            <a:r>
              <a:rPr lang="en-US" sz="1900" dirty="0"/>
              <a:t>Non proprietary-developed by groups or committees; open standards QWERTY</a:t>
            </a:r>
          </a:p>
          <a:p>
            <a:pPr>
              <a:buFont typeface="Arial" panose="020B0604020202020204" pitchFamily="34" charset="0"/>
              <a:buChar char="•"/>
            </a:pPr>
            <a:endParaRPr lang="en-US" sz="2100" dirty="0"/>
          </a:p>
        </p:txBody>
      </p:sp>
      <p:sp>
        <p:nvSpPr>
          <p:cNvPr id="9" name="Slide Number Placeholder 8">
            <a:extLst>
              <a:ext uri="{FF2B5EF4-FFF2-40B4-BE49-F238E27FC236}">
                <a16:creationId xmlns:a16="http://schemas.microsoft.com/office/drawing/2014/main" xmlns="" id="{C442C9AE-645A-4BB8-A463-AA7CFA0056D6}"/>
              </a:ext>
            </a:extLst>
          </p:cNvPr>
          <p:cNvSpPr>
            <a:spLocks noGrp="1"/>
          </p:cNvSpPr>
          <p:nvPr>
            <p:ph type="sldNum" sz="quarter" idx="12"/>
          </p:nvPr>
        </p:nvSpPr>
        <p:spPr/>
        <p:txBody>
          <a:bodyPr/>
          <a:lstStyle/>
          <a:p>
            <a:fld id="{1F742ADB-DB38-4781-BDEB-F2F4CD3551B3}" type="slidenum">
              <a:rPr lang="en-IN" smtClean="0"/>
              <a:t>12</a:t>
            </a:fld>
            <a:endParaRPr lang="en-IN"/>
          </a:p>
        </p:txBody>
      </p:sp>
    </p:spTree>
    <p:extLst>
      <p:ext uri="{BB962C8B-B14F-4D97-AF65-F5344CB8AC3E}">
        <p14:creationId xmlns:p14="http://schemas.microsoft.com/office/powerpoint/2010/main" val="1809155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107504" y="0"/>
            <a:ext cx="7315200" cy="865573"/>
          </a:xfrm>
        </p:spPr>
        <p:txBody>
          <a:bodyPr/>
          <a:lstStyle/>
          <a:p>
            <a:r>
              <a:rPr lang="en-IN" dirty="0"/>
              <a:t>List of Standard Organizations</a:t>
            </a:r>
          </a:p>
        </p:txBody>
      </p:sp>
      <p:sp>
        <p:nvSpPr>
          <p:cNvPr id="3" name="Content Placeholder 2">
            <a:extLst>
              <a:ext uri="{FF2B5EF4-FFF2-40B4-BE49-F238E27FC236}">
                <a16:creationId xmlns:a16="http://schemas.microsoft.com/office/drawing/2014/main" xmlns="" id="{9ED2C477-3B57-4DAC-890B-BEAAC050E9AE}"/>
              </a:ext>
            </a:extLst>
          </p:cNvPr>
          <p:cNvSpPr>
            <a:spLocks noGrp="1"/>
          </p:cNvSpPr>
          <p:nvPr>
            <p:ph idx="1"/>
          </p:nvPr>
        </p:nvSpPr>
        <p:spPr>
          <a:xfrm>
            <a:off x="914400" y="1073593"/>
            <a:ext cx="7315200" cy="3537123"/>
          </a:xfrm>
        </p:spPr>
        <p:txBody>
          <a:bodyPr>
            <a:normAutofit lnSpcReduction="10000"/>
          </a:bodyPr>
          <a:lstStyle/>
          <a:p>
            <a:pPr>
              <a:buFont typeface="Arial" panose="020B0604020202020204" pitchFamily="34" charset="0"/>
              <a:buChar char="•"/>
            </a:pPr>
            <a:r>
              <a:rPr lang="en-US" sz="1700" dirty="0"/>
              <a:t> </a:t>
            </a:r>
            <a:r>
              <a:rPr lang="en-US" sz="1700" b="1" dirty="0"/>
              <a:t>International Standard Organization (ISO)</a:t>
            </a:r>
            <a:r>
              <a:rPr lang="en-US" sz="1700" dirty="0"/>
              <a:t>. Responsible for a wide range of standards including networking standards</a:t>
            </a:r>
            <a:r>
              <a:rPr lang="en-US" sz="1700" dirty="0" smtClean="0"/>
              <a:t>.</a:t>
            </a:r>
            <a:endParaRPr lang="en-US" sz="1700" dirty="0"/>
          </a:p>
          <a:p>
            <a:pPr>
              <a:buFont typeface="Arial" panose="020B0604020202020204" pitchFamily="34" charset="0"/>
              <a:buChar char="•"/>
            </a:pPr>
            <a:r>
              <a:rPr lang="en-US" sz="1700" b="1" dirty="0"/>
              <a:t> CCITT</a:t>
            </a:r>
            <a:r>
              <a:rPr lang="en-US" sz="1700" dirty="0"/>
              <a:t> - </a:t>
            </a:r>
            <a:r>
              <a:rPr lang="en-US" sz="1700" b="1" dirty="0"/>
              <a:t>Consultative Committee for International Telegraph and Telephone</a:t>
            </a:r>
            <a:r>
              <a:rPr lang="en-US" sz="1700" dirty="0"/>
              <a:t>.  Responsible for development of Communication standards</a:t>
            </a:r>
            <a:r>
              <a:rPr lang="en-US" sz="1700" dirty="0" smtClean="0"/>
              <a:t>.</a:t>
            </a:r>
            <a:endParaRPr lang="en-US" sz="1700" dirty="0"/>
          </a:p>
          <a:p>
            <a:pPr>
              <a:buFont typeface="Arial" panose="020B0604020202020204" pitchFamily="34" charset="0"/>
              <a:buChar char="•"/>
            </a:pPr>
            <a:r>
              <a:rPr lang="en-US" sz="1700" dirty="0"/>
              <a:t> </a:t>
            </a:r>
            <a:r>
              <a:rPr lang="en-US" sz="1700" b="1" dirty="0"/>
              <a:t>International Telecommunications Union-Telecommunications Standards Sector (ITU-T)</a:t>
            </a:r>
            <a:r>
              <a:rPr lang="en-US" sz="1700" dirty="0"/>
              <a:t> - develops worldwide standards for telecommunication technologies</a:t>
            </a:r>
            <a:r>
              <a:rPr lang="en-US" sz="1700" dirty="0" smtClean="0"/>
              <a:t>.</a:t>
            </a:r>
            <a:endParaRPr lang="en-US" sz="1700" dirty="0"/>
          </a:p>
          <a:p>
            <a:pPr>
              <a:buFont typeface="Arial" panose="020B0604020202020204" pitchFamily="34" charset="0"/>
              <a:buChar char="•"/>
            </a:pPr>
            <a:r>
              <a:rPr lang="en-US" sz="1700" dirty="0"/>
              <a:t> </a:t>
            </a:r>
            <a:r>
              <a:rPr lang="en-US" sz="1700" b="1" dirty="0"/>
              <a:t>American National Standard Institute (ANSI</a:t>
            </a:r>
            <a:r>
              <a:rPr lang="en-US" sz="1700" b="1" dirty="0" smtClean="0"/>
              <a:t>)</a:t>
            </a:r>
            <a:endParaRPr lang="en-US" sz="1700" b="1" dirty="0"/>
          </a:p>
          <a:p>
            <a:pPr>
              <a:buFont typeface="Arial" panose="020B0604020202020204" pitchFamily="34" charset="0"/>
              <a:buChar char="•"/>
            </a:pPr>
            <a:r>
              <a:rPr lang="en-US" sz="1700" dirty="0"/>
              <a:t> </a:t>
            </a:r>
            <a:r>
              <a:rPr lang="en-US" sz="1700" b="1" dirty="0"/>
              <a:t>Institute of International Electrical and Electronics Engineers</a:t>
            </a:r>
            <a:r>
              <a:rPr lang="en-US" sz="1700" dirty="0"/>
              <a:t> </a:t>
            </a:r>
            <a:r>
              <a:rPr lang="en-US" sz="1700" b="1" dirty="0"/>
              <a:t>(IEEE</a:t>
            </a:r>
            <a:r>
              <a:rPr lang="en-US" sz="1700" b="1" dirty="0" smtClean="0"/>
              <a:t>)</a:t>
            </a:r>
            <a:endParaRPr lang="en-US" sz="1700" b="1" dirty="0"/>
          </a:p>
          <a:p>
            <a:pPr>
              <a:buFont typeface="Arial" panose="020B0604020202020204" pitchFamily="34" charset="0"/>
              <a:buChar char="•"/>
            </a:pPr>
            <a:r>
              <a:rPr lang="en-US" sz="1700" dirty="0"/>
              <a:t> </a:t>
            </a:r>
            <a:r>
              <a:rPr lang="en-US" sz="1700" b="1" dirty="0"/>
              <a:t>Electronic Industries Association (EIA)</a:t>
            </a:r>
            <a:r>
              <a:rPr lang="en-US" sz="1700" dirty="0"/>
              <a:t> .</a:t>
            </a:r>
          </a:p>
          <a:p>
            <a:pPr>
              <a:buFont typeface="Arial" panose="020B0604020202020204" pitchFamily="34" charset="0"/>
              <a:buChar char="•"/>
            </a:pPr>
            <a:r>
              <a:rPr lang="en-US" sz="1700" dirty="0"/>
              <a:t> Telecommunications Industry Association </a:t>
            </a:r>
            <a:r>
              <a:rPr lang="en-US" sz="1700" b="1" dirty="0"/>
              <a:t>(TIA)</a:t>
            </a:r>
            <a:r>
              <a:rPr lang="en-US" sz="1700" dirty="0"/>
              <a:t> and other leading telecommunication companies worked cooperatively to create </a:t>
            </a:r>
            <a:r>
              <a:rPr lang="en-US" sz="1700" b="1" dirty="0"/>
              <a:t>ANSI/TIA/EIA-568-A</a:t>
            </a:r>
            <a:r>
              <a:rPr lang="en-US" sz="1700" dirty="0"/>
              <a:t> standard for commercial buildings.</a:t>
            </a:r>
          </a:p>
          <a:p>
            <a:endParaRPr lang="en-IN" sz="1400" dirty="0"/>
          </a:p>
        </p:txBody>
      </p:sp>
      <p:sp>
        <p:nvSpPr>
          <p:cNvPr id="9" name="Slide Number Placeholder 8">
            <a:extLst>
              <a:ext uri="{FF2B5EF4-FFF2-40B4-BE49-F238E27FC236}">
                <a16:creationId xmlns:a16="http://schemas.microsoft.com/office/drawing/2014/main" xmlns="" id="{4A2AF2C1-8C60-4A12-9E4B-1EAF41B6E552}"/>
              </a:ext>
            </a:extLst>
          </p:cNvPr>
          <p:cNvSpPr>
            <a:spLocks noGrp="1"/>
          </p:cNvSpPr>
          <p:nvPr>
            <p:ph type="sldNum" sz="quarter" idx="12"/>
          </p:nvPr>
        </p:nvSpPr>
        <p:spPr/>
        <p:txBody>
          <a:bodyPr/>
          <a:lstStyle/>
          <a:p>
            <a:fld id="{1F742ADB-DB38-4781-BDEB-F2F4CD3551B3}" type="slidenum">
              <a:rPr lang="en-IN" smtClean="0"/>
              <a:t>13</a:t>
            </a:fld>
            <a:endParaRPr lang="en-IN"/>
          </a:p>
        </p:txBody>
      </p:sp>
    </p:spTree>
    <p:extLst>
      <p:ext uri="{BB962C8B-B14F-4D97-AF65-F5344CB8AC3E}">
        <p14:creationId xmlns:p14="http://schemas.microsoft.com/office/powerpoint/2010/main" val="194843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A2F87-1096-487F-A03F-DF38541FF133}"/>
              </a:ext>
            </a:extLst>
          </p:cNvPr>
          <p:cNvSpPr>
            <a:spLocks noGrp="1"/>
          </p:cNvSpPr>
          <p:nvPr>
            <p:ph type="ctrTitle"/>
          </p:nvPr>
        </p:nvSpPr>
        <p:spPr>
          <a:xfrm>
            <a:off x="827584" y="483518"/>
            <a:ext cx="7315200" cy="1946269"/>
          </a:xfrm>
        </p:spPr>
        <p:txBody>
          <a:bodyPr/>
          <a:lstStyle/>
          <a:p>
            <a:r>
              <a:rPr lang="en-IN" dirty="0"/>
              <a:t>OSI MODEL</a:t>
            </a:r>
          </a:p>
        </p:txBody>
      </p:sp>
      <p:sp>
        <p:nvSpPr>
          <p:cNvPr id="3" name="Subtitle 2">
            <a:extLst>
              <a:ext uri="{FF2B5EF4-FFF2-40B4-BE49-F238E27FC236}">
                <a16:creationId xmlns:a16="http://schemas.microsoft.com/office/drawing/2014/main" xmlns="" id="{41A31563-0584-472D-BAA7-A549F1AC7143}"/>
              </a:ext>
            </a:extLst>
          </p:cNvPr>
          <p:cNvSpPr>
            <a:spLocks noGrp="1"/>
          </p:cNvSpPr>
          <p:nvPr>
            <p:ph type="subTitle" idx="1"/>
          </p:nvPr>
        </p:nvSpPr>
        <p:spPr/>
        <p:txBody>
          <a:bodyPr/>
          <a:lstStyle/>
          <a:p>
            <a:endParaRPr lang="en-IN" dirty="0"/>
          </a:p>
        </p:txBody>
      </p:sp>
      <p:sp>
        <p:nvSpPr>
          <p:cNvPr id="6" name="Slide Number Placeholder 5">
            <a:extLst>
              <a:ext uri="{FF2B5EF4-FFF2-40B4-BE49-F238E27FC236}">
                <a16:creationId xmlns:a16="http://schemas.microsoft.com/office/drawing/2014/main" xmlns="" id="{D145B725-40CC-41E6-819B-4D627C5A45DC}"/>
              </a:ext>
            </a:extLst>
          </p:cNvPr>
          <p:cNvSpPr>
            <a:spLocks noGrp="1"/>
          </p:cNvSpPr>
          <p:nvPr>
            <p:ph type="sldNum" sz="quarter" idx="11"/>
          </p:nvPr>
        </p:nvSpPr>
        <p:spPr>
          <a:xfrm>
            <a:off x="8716618" y="548861"/>
            <a:ext cx="315809" cy="186636"/>
          </a:xfrm>
        </p:spPr>
        <p:txBody>
          <a:bodyPr/>
          <a:lstStyle/>
          <a:p>
            <a:fld id="{1F742ADB-DB38-4781-BDEB-F2F4CD3551B3}" type="slidenum">
              <a:rPr lang="en-IN" smtClean="0"/>
              <a:t>14</a:t>
            </a:fld>
            <a:endParaRPr lang="en-IN" dirty="0"/>
          </a:p>
        </p:txBody>
      </p:sp>
    </p:spTree>
    <p:extLst>
      <p:ext uri="{BB962C8B-B14F-4D97-AF65-F5344CB8AC3E}">
        <p14:creationId xmlns:p14="http://schemas.microsoft.com/office/powerpoint/2010/main" val="1349552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71600" y="6643"/>
            <a:ext cx="7315200" cy="764907"/>
          </a:xfrm>
        </p:spPr>
        <p:txBody>
          <a:bodyPr/>
          <a:lstStyle/>
          <a:p>
            <a:r>
              <a:rPr lang="en-IN" dirty="0"/>
              <a:t>The OSI model</a:t>
            </a:r>
          </a:p>
        </p:txBody>
      </p:sp>
      <p:sp>
        <p:nvSpPr>
          <p:cNvPr id="3" name="Content Placeholder 2">
            <a:extLst>
              <a:ext uri="{FF2B5EF4-FFF2-40B4-BE49-F238E27FC236}">
                <a16:creationId xmlns:a16="http://schemas.microsoft.com/office/drawing/2014/main" xmlns="" id="{9ED2C477-3B57-4DAC-890B-BEAAC050E9AE}"/>
              </a:ext>
            </a:extLst>
          </p:cNvPr>
          <p:cNvSpPr>
            <a:spLocks noGrp="1"/>
          </p:cNvSpPr>
          <p:nvPr>
            <p:ph idx="1"/>
          </p:nvPr>
        </p:nvSpPr>
        <p:spPr>
          <a:xfrm>
            <a:off x="827584" y="915566"/>
            <a:ext cx="7315200" cy="3744416"/>
          </a:xfrm>
        </p:spPr>
        <p:txBody>
          <a:bodyPr>
            <a:normAutofit/>
          </a:bodyPr>
          <a:lstStyle/>
          <a:p>
            <a:pPr algn="just">
              <a:buFont typeface="Arial" panose="020B0604020202020204" pitchFamily="34" charset="0"/>
              <a:buChar char="•"/>
            </a:pPr>
            <a:r>
              <a:rPr lang="en-US" dirty="0" smtClean="0"/>
              <a:t> </a:t>
            </a:r>
            <a:r>
              <a:rPr lang="en-US" b="1" dirty="0"/>
              <a:t>ISO</a:t>
            </a:r>
            <a:r>
              <a:rPr lang="en-US" dirty="0"/>
              <a:t> is the organization. </a:t>
            </a:r>
            <a:r>
              <a:rPr lang="en-US" b="1" dirty="0"/>
              <a:t>OSI</a:t>
            </a:r>
            <a:r>
              <a:rPr lang="en-US" dirty="0"/>
              <a:t> is the model.</a:t>
            </a:r>
          </a:p>
          <a:p>
            <a:pPr algn="just">
              <a:buFont typeface="Arial" panose="020B0604020202020204" pitchFamily="34" charset="0"/>
              <a:buChar char="•"/>
            </a:pPr>
            <a:r>
              <a:rPr lang="en-US" b="1" dirty="0" smtClean="0"/>
              <a:t>International </a:t>
            </a:r>
            <a:r>
              <a:rPr lang="en-US" b="1" dirty="0"/>
              <a:t>Standards Organization (ISO)</a:t>
            </a:r>
            <a:r>
              <a:rPr lang="en-US" dirty="0"/>
              <a:t> is a multinational body dedicated to worldwide agreement on international standards - Established in </a:t>
            </a:r>
            <a:r>
              <a:rPr lang="en-US" b="1" dirty="0"/>
              <a:t>1947</a:t>
            </a:r>
            <a:r>
              <a:rPr lang="en-US" dirty="0"/>
              <a:t>. </a:t>
            </a:r>
          </a:p>
          <a:p>
            <a:pPr algn="just">
              <a:buFont typeface="Arial" panose="020B0604020202020204" pitchFamily="34" charset="0"/>
              <a:buChar char="•"/>
            </a:pPr>
            <a:r>
              <a:rPr lang="en-US" dirty="0" smtClean="0"/>
              <a:t> </a:t>
            </a:r>
            <a:r>
              <a:rPr lang="en-US" dirty="0"/>
              <a:t>An ISO standard that covers all aspects of network communications is </a:t>
            </a:r>
            <a:r>
              <a:rPr lang="en-US" b="1" dirty="0"/>
              <a:t>the Open Systems Interconnection (OSI)</a:t>
            </a:r>
            <a:r>
              <a:rPr lang="en-US" dirty="0"/>
              <a:t> model - introduced in the late 1970s. </a:t>
            </a:r>
            <a:endParaRPr lang="en-US" dirty="0" smtClean="0"/>
          </a:p>
          <a:p>
            <a:pPr algn="just">
              <a:buFont typeface="Arial" panose="020B0604020202020204" pitchFamily="34" charset="0"/>
              <a:buChar char="•"/>
            </a:pPr>
            <a:r>
              <a:rPr lang="en-US" dirty="0"/>
              <a:t>The </a:t>
            </a:r>
            <a:r>
              <a:rPr lang="en-US" b="1" dirty="0"/>
              <a:t>Open Systems Interconnection</a:t>
            </a:r>
            <a:r>
              <a:rPr lang="en-US" dirty="0"/>
              <a:t> (OSI) model is a conceptual model created by the </a:t>
            </a:r>
            <a:r>
              <a:rPr lang="en-US" dirty="0" smtClean="0"/>
              <a:t>ISO which </a:t>
            </a:r>
            <a:r>
              <a:rPr lang="en-US" dirty="0"/>
              <a:t>enables diverse communication systems to communicate using standard protocols.</a:t>
            </a:r>
          </a:p>
          <a:p>
            <a:endParaRPr lang="en-IN" dirty="0"/>
          </a:p>
        </p:txBody>
      </p:sp>
      <p:sp>
        <p:nvSpPr>
          <p:cNvPr id="9" name="Slide Number Placeholder 8">
            <a:extLst>
              <a:ext uri="{FF2B5EF4-FFF2-40B4-BE49-F238E27FC236}">
                <a16:creationId xmlns:a16="http://schemas.microsoft.com/office/drawing/2014/main" xmlns="" id="{81888150-6E01-4CC9-A75C-7A950ACFE267}"/>
              </a:ext>
            </a:extLst>
          </p:cNvPr>
          <p:cNvSpPr>
            <a:spLocks noGrp="1"/>
          </p:cNvSpPr>
          <p:nvPr>
            <p:ph type="sldNum" sz="quarter" idx="12"/>
          </p:nvPr>
        </p:nvSpPr>
        <p:spPr/>
        <p:txBody>
          <a:bodyPr/>
          <a:lstStyle/>
          <a:p>
            <a:fld id="{1F742ADB-DB38-4781-BDEB-F2F4CD3551B3}" type="slidenum">
              <a:rPr lang="en-IN" smtClean="0"/>
              <a:t>15</a:t>
            </a:fld>
            <a:endParaRPr lang="en-IN"/>
          </a:p>
        </p:txBody>
      </p:sp>
    </p:spTree>
    <p:extLst>
      <p:ext uri="{BB962C8B-B14F-4D97-AF65-F5344CB8AC3E}">
        <p14:creationId xmlns:p14="http://schemas.microsoft.com/office/powerpoint/2010/main" val="3225835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6030"/>
            <a:ext cx="7315200" cy="865573"/>
          </a:xfrm>
        </p:spPr>
        <p:txBody>
          <a:bodyPr/>
          <a:lstStyle/>
          <a:p>
            <a:r>
              <a:rPr lang="en-IN" dirty="0"/>
              <a:t>Seven layers of the OSI model</a:t>
            </a:r>
          </a:p>
        </p:txBody>
      </p:sp>
      <p:sp>
        <p:nvSpPr>
          <p:cNvPr id="10" name="Slide Number Placeholder 9">
            <a:extLst>
              <a:ext uri="{FF2B5EF4-FFF2-40B4-BE49-F238E27FC236}">
                <a16:creationId xmlns:a16="http://schemas.microsoft.com/office/drawing/2014/main" xmlns="" id="{ECD22195-5644-4BC6-B92E-AD3C6D2D4AD0}"/>
              </a:ext>
            </a:extLst>
          </p:cNvPr>
          <p:cNvSpPr>
            <a:spLocks noGrp="1"/>
          </p:cNvSpPr>
          <p:nvPr>
            <p:ph type="sldNum" sz="quarter" idx="12"/>
          </p:nvPr>
        </p:nvSpPr>
        <p:spPr/>
        <p:txBody>
          <a:bodyPr/>
          <a:lstStyle/>
          <a:p>
            <a:fld id="{1F742ADB-DB38-4781-BDEB-F2F4CD3551B3}" type="slidenum">
              <a:rPr lang="en-IN" smtClean="0"/>
              <a:t>16</a:t>
            </a:fld>
            <a:endParaRPr lang="en-IN"/>
          </a:p>
        </p:txBody>
      </p:sp>
      <p:pic>
        <p:nvPicPr>
          <p:cNvPr id="4" name="Picture 6">
            <a:extLst>
              <a:ext uri="{FF2B5EF4-FFF2-40B4-BE49-F238E27FC236}">
                <a16:creationId xmlns:a16="http://schemas.microsoft.com/office/drawing/2014/main" xmlns="" id="{25CAA5F2-E426-4BCE-80BB-7FC8C1572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621" y="1062990"/>
            <a:ext cx="4335380" cy="323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xmlns="" id="{3F935CE5-4D15-4DD5-9259-0B2307D1D9E4}"/>
              </a:ext>
            </a:extLst>
          </p:cNvPr>
          <p:cNvSpPr txBox="1"/>
          <p:nvPr/>
        </p:nvSpPr>
        <p:spPr>
          <a:xfrm>
            <a:off x="2141622" y="4401821"/>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Tree>
    <p:extLst>
      <p:ext uri="{BB962C8B-B14F-4D97-AF65-F5344CB8AC3E}">
        <p14:creationId xmlns:p14="http://schemas.microsoft.com/office/powerpoint/2010/main" val="394038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Dr.S.L.Jayalakshmi,VIT,Chennai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87768"/>
            <a:ext cx="7344816" cy="4483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7743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Dr.S.L.Jayalakshmi,VIT,Chennai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31589"/>
            <a:ext cx="7416824" cy="390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7424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8955"/>
            <a:ext cx="7315200" cy="382555"/>
          </a:xfrm>
        </p:spPr>
        <p:txBody>
          <a:bodyPr>
            <a:normAutofit fontScale="90000"/>
          </a:bodyPr>
          <a:lstStyle/>
          <a:p>
            <a:r>
              <a:rPr lang="en-US" dirty="0"/>
              <a:t>Functions of each layers</a:t>
            </a:r>
          </a:p>
        </p:txBody>
      </p:sp>
      <p:sp>
        <p:nvSpPr>
          <p:cNvPr id="3" name="Content Placeholder 2"/>
          <p:cNvSpPr>
            <a:spLocks noGrp="1"/>
          </p:cNvSpPr>
          <p:nvPr>
            <p:ph idx="1"/>
          </p:nvPr>
        </p:nvSpPr>
        <p:spPr>
          <a:xfrm>
            <a:off x="971600" y="267494"/>
            <a:ext cx="7315200" cy="5184576"/>
          </a:xfrm>
        </p:spPr>
        <p:txBody>
          <a:bodyPr>
            <a:noAutofit/>
          </a:bodyPr>
          <a:lstStyle/>
          <a:p>
            <a:pPr algn="just"/>
            <a:r>
              <a:rPr lang="en-US" sz="1500" dirty="0"/>
              <a:t>Layer 1—The physical layer:</a:t>
            </a:r>
          </a:p>
          <a:p>
            <a:pPr lvl="1" algn="just"/>
            <a:r>
              <a:rPr lang="en-US" sz="1500" dirty="0"/>
              <a:t>This layer transmits bits from one computer to another and regulates the transmission of a stream of bits over a physical medium. This layer defines how the cable is attached to the network adapter and what transmission technique is used to send data over the cable</a:t>
            </a:r>
            <a:r>
              <a:rPr lang="en-US" sz="1500" dirty="0" smtClean="0"/>
              <a:t>.</a:t>
            </a:r>
          </a:p>
          <a:p>
            <a:pPr algn="just"/>
            <a:r>
              <a:rPr lang="en-US" sz="1500" dirty="0"/>
              <a:t>Layer 2—The data-link layer:</a:t>
            </a:r>
          </a:p>
          <a:p>
            <a:pPr lvl="1" algn="just"/>
            <a:r>
              <a:rPr lang="en-US" sz="1500" dirty="0"/>
              <a:t>This layer packages raw bits from the Physical layer into frames (logical, structures packets for data). It is responsible for transferring frames from one computer to another, without errors. After sending a frame, it waits for an acknowledgment from the receiving computer.</a:t>
            </a:r>
          </a:p>
          <a:p>
            <a:pPr algn="just"/>
            <a:r>
              <a:rPr lang="en-US" sz="1500" dirty="0"/>
              <a:t>Layer 3—The network layer:</a:t>
            </a:r>
          </a:p>
          <a:p>
            <a:pPr lvl="1" algn="just"/>
            <a:r>
              <a:rPr lang="en-US" sz="1500" dirty="0"/>
              <a:t>This layer handles the routing of the data, addresses messages and translates logical addresses and names into physical addresses. It also determines the route from the source to the destination computer and manages traffic problems (flow control), such as switching, routing, and controlling the congestion of data packets.</a:t>
            </a:r>
          </a:p>
          <a:p>
            <a:pPr algn="just"/>
            <a:r>
              <a:rPr lang="en-US" sz="1500" dirty="0" smtClean="0"/>
              <a:t>Layer </a:t>
            </a:r>
            <a:r>
              <a:rPr lang="en-US" sz="1500" dirty="0"/>
              <a:t>4—The transport layer:</a:t>
            </a:r>
          </a:p>
          <a:p>
            <a:pPr lvl="1" algn="just"/>
            <a:r>
              <a:rPr lang="en-US" sz="1500" dirty="0"/>
              <a:t>This layer handles error recognition and recovery, manages the end-to-end control (for example, determining whether all packets have arrived) and error-checking. It ensures complete data transfer.</a:t>
            </a:r>
          </a:p>
          <a:p>
            <a:pPr lvl="1" algn="just"/>
            <a:endParaRPr lang="en-US" sz="1600" dirty="0"/>
          </a:p>
        </p:txBody>
      </p:sp>
      <p:sp>
        <p:nvSpPr>
          <p:cNvPr id="4" name="Footer Placeholder 3"/>
          <p:cNvSpPr>
            <a:spLocks noGrp="1"/>
          </p:cNvSpPr>
          <p:nvPr>
            <p:ph type="ftr" sz="quarter" idx="11"/>
          </p:nvPr>
        </p:nvSpPr>
        <p:spPr/>
        <p:txBody>
          <a:bodyPr/>
          <a:lstStyle/>
          <a:p>
            <a:r>
              <a:rPr lang="en-US" smtClean="0"/>
              <a:t>Dr.S.L.Jayalakshmi,VIT,Chennai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141628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11560" y="195486"/>
            <a:ext cx="7315200" cy="865573"/>
          </a:xfrm>
        </p:spPr>
        <p:txBody>
          <a:bodyPr/>
          <a:lstStyle/>
          <a:p>
            <a:r>
              <a:rPr lang="en-US" altLang="en-US" dirty="0" smtClean="0"/>
              <a:t>Text book</a:t>
            </a:r>
          </a:p>
        </p:txBody>
      </p:sp>
      <p:sp>
        <p:nvSpPr>
          <p:cNvPr id="3" name="Content Placeholder 2"/>
          <p:cNvSpPr>
            <a:spLocks noGrp="1"/>
          </p:cNvSpPr>
          <p:nvPr>
            <p:ph idx="1"/>
          </p:nvPr>
        </p:nvSpPr>
        <p:spPr>
          <a:xfrm>
            <a:off x="152400" y="1059582"/>
            <a:ext cx="8839200" cy="3512418"/>
          </a:xfrm>
        </p:spPr>
        <p:txBody>
          <a:bodyPr/>
          <a:lstStyle/>
          <a:p>
            <a:pPr marL="45720" indent="0">
              <a:buNone/>
              <a:defRPr/>
            </a:pPr>
            <a:endParaRPr lang="en-US" altLang="zh-CN" dirty="0" smtClean="0">
              <a:latin typeface="Adobe Caslon Pro" pitchFamily="18" charset="0"/>
            </a:endParaRPr>
          </a:p>
          <a:p>
            <a:pPr eaLnBrk="1" hangingPunct="1">
              <a:buFont typeface="Arial" charset="0"/>
              <a:buChar char="•"/>
              <a:defRPr/>
            </a:pPr>
            <a:r>
              <a:rPr lang="en-US" altLang="zh-CN" dirty="0">
                <a:latin typeface="Adobe Caslon Pro" pitchFamily="18" charset="0"/>
              </a:rPr>
              <a:t>Textbook</a:t>
            </a:r>
          </a:p>
          <a:p>
            <a:pPr lvl="1" eaLnBrk="1" hangingPunct="1">
              <a:buFont typeface="Arial" charset="0"/>
              <a:buChar char="–"/>
              <a:defRPr/>
            </a:pPr>
            <a:r>
              <a:rPr lang="en-US" altLang="zh-CN" dirty="0">
                <a:latin typeface="Adobe Caslon Pro" pitchFamily="18" charset="0"/>
              </a:rPr>
              <a:t>Larry Peterson, Bruce S. Davie. Computer Networks: a system approach. 5</a:t>
            </a:r>
            <a:r>
              <a:rPr lang="en-US" altLang="zh-CN" baseline="30000" dirty="0">
                <a:latin typeface="Adobe Caslon Pro" pitchFamily="18" charset="0"/>
              </a:rPr>
              <a:t>th</a:t>
            </a:r>
            <a:r>
              <a:rPr lang="en-US" altLang="zh-CN" dirty="0">
                <a:latin typeface="Adobe Caslon Pro" pitchFamily="18" charset="0"/>
              </a:rPr>
              <a:t>  Edition.</a:t>
            </a:r>
          </a:p>
          <a:p>
            <a:pPr lvl="1" eaLnBrk="1" hangingPunct="1">
              <a:buFont typeface="Arial" charset="0"/>
              <a:buChar char="–"/>
              <a:defRPr/>
            </a:pPr>
            <a:r>
              <a:rPr lang="en-US" dirty="0">
                <a:latin typeface="Adobe Caslon Pro" pitchFamily="18" charset="0"/>
              </a:rPr>
              <a:t>Data Communications and Networking, </a:t>
            </a:r>
            <a:r>
              <a:rPr lang="en-GB" dirty="0">
                <a:latin typeface="Adobe Caslon Pro" pitchFamily="18" charset="0"/>
              </a:rPr>
              <a:t> Behrouz A. </a:t>
            </a:r>
            <a:r>
              <a:rPr lang="en-GB" dirty="0" err="1">
                <a:latin typeface="Adobe Caslon Pro" pitchFamily="18" charset="0"/>
              </a:rPr>
              <a:t>Forouzan</a:t>
            </a:r>
            <a:r>
              <a:rPr lang="en-GB" dirty="0">
                <a:latin typeface="Adobe Caslon Pro" pitchFamily="18" charset="0"/>
              </a:rPr>
              <a:t>, McGraw Hill Education, </a:t>
            </a:r>
            <a:r>
              <a:rPr lang="en-US" dirty="0">
                <a:latin typeface="Adobe Caslon Pro" pitchFamily="18" charset="0"/>
              </a:rPr>
              <a:t>5</a:t>
            </a:r>
            <a:r>
              <a:rPr lang="en-US" baseline="30000" dirty="0">
                <a:latin typeface="Adobe Caslon Pro" pitchFamily="18" charset="0"/>
              </a:rPr>
              <a:t>th</a:t>
            </a:r>
            <a:r>
              <a:rPr lang="en-US" dirty="0">
                <a:latin typeface="Adobe Caslon Pro" pitchFamily="18" charset="0"/>
              </a:rPr>
              <a:t> Ed., </a:t>
            </a:r>
            <a:r>
              <a:rPr lang="en-GB" dirty="0">
                <a:latin typeface="Adobe Caslon Pro" pitchFamily="18" charset="0"/>
              </a:rPr>
              <a:t>2012 </a:t>
            </a:r>
            <a:endParaRPr lang="en-US" dirty="0">
              <a:latin typeface="Adobe Caslon Pro" pitchFamily="18" charset="0"/>
            </a:endParaRPr>
          </a:p>
          <a:p>
            <a:pPr marL="0" indent="0">
              <a:buFont typeface="Arial" charset="0"/>
              <a:buNone/>
              <a:defRPr/>
            </a:pPr>
            <a:endParaRPr lang="en-US" dirty="0">
              <a:latin typeface="Adobe Caslon Pro" pitchFamily="18" charset="0"/>
            </a:endParaRPr>
          </a:p>
        </p:txBody>
      </p:sp>
      <p:sp>
        <p:nvSpPr>
          <p:cNvPr id="2" name="Footer Placeholder 1"/>
          <p:cNvSpPr>
            <a:spLocks noGrp="1"/>
          </p:cNvSpPr>
          <p:nvPr>
            <p:ph type="ftr" sz="quarter" idx="11"/>
          </p:nvPr>
        </p:nvSpPr>
        <p:spPr/>
        <p:txBody>
          <a:bodyPr/>
          <a:lstStyle/>
          <a:p>
            <a:r>
              <a:rPr lang="en-US" smtClean="0"/>
              <a:t>Dr.S.L.Jayalakshmi,VIT,Chennai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733148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23478"/>
            <a:ext cx="7315200" cy="483517"/>
          </a:xfrm>
        </p:spPr>
        <p:txBody>
          <a:bodyPr>
            <a:normAutofit fontScale="90000"/>
          </a:bodyPr>
          <a:lstStyle/>
          <a:p>
            <a:r>
              <a:rPr lang="en-US" dirty="0" smtClean="0"/>
              <a:t>Functions of each layers</a:t>
            </a:r>
            <a:endParaRPr lang="en-US" dirty="0"/>
          </a:p>
        </p:txBody>
      </p:sp>
      <p:sp>
        <p:nvSpPr>
          <p:cNvPr id="3" name="Content Placeholder 2"/>
          <p:cNvSpPr>
            <a:spLocks noGrp="1"/>
          </p:cNvSpPr>
          <p:nvPr>
            <p:ph idx="1"/>
          </p:nvPr>
        </p:nvSpPr>
        <p:spPr>
          <a:xfrm>
            <a:off x="683568" y="771550"/>
            <a:ext cx="7315200" cy="4320480"/>
          </a:xfrm>
        </p:spPr>
        <p:txBody>
          <a:bodyPr>
            <a:noAutofit/>
          </a:bodyPr>
          <a:lstStyle/>
          <a:p>
            <a:pPr algn="just" fontAlgn="base"/>
            <a:r>
              <a:rPr lang="en-US" sz="1400" b="1" i="1" dirty="0"/>
              <a:t>Layer 5—The session layer</a:t>
            </a:r>
            <a:r>
              <a:rPr lang="en-US" sz="1400" b="1" dirty="0"/>
              <a:t>:</a:t>
            </a:r>
          </a:p>
          <a:p>
            <a:pPr lvl="1" algn="just" fontAlgn="base"/>
            <a:r>
              <a:rPr lang="en-US" sz="1400" dirty="0"/>
              <a:t>This layer allows applications on different computers to establish, use, and end a session/connection. This layer establishes dialog control between the two computers in a session, regulating which side transmits, and when and how long it transmits.</a:t>
            </a:r>
          </a:p>
          <a:p>
            <a:pPr algn="just" fontAlgn="base"/>
            <a:r>
              <a:rPr lang="en-US" sz="1400" b="1" i="1" dirty="0"/>
              <a:t>Layer 6—The presentation layer</a:t>
            </a:r>
            <a:r>
              <a:rPr lang="en-US" sz="1400" b="1" dirty="0"/>
              <a:t>:</a:t>
            </a:r>
          </a:p>
          <a:p>
            <a:pPr lvl="1" algn="just" fontAlgn="base"/>
            <a:r>
              <a:rPr lang="en-US" sz="1400" dirty="0"/>
              <a:t>This is a layer, usually part of an operating system, that converts incoming and outgoing data from one presentation format to another (for example, from a text stream into a popup window with the newly arrived text). This layer also manages security issues by providing services such as data encryption and compression. It’s sometimes called the syntax layer.</a:t>
            </a:r>
          </a:p>
          <a:p>
            <a:pPr algn="just" fontAlgn="base"/>
            <a:r>
              <a:rPr lang="en-US" sz="1400" b="1" i="1" dirty="0" smtClean="0"/>
              <a:t>Layer </a:t>
            </a:r>
            <a:r>
              <a:rPr lang="en-US" sz="1400" b="1" i="1" dirty="0"/>
              <a:t>7— The application layer</a:t>
            </a:r>
            <a:r>
              <a:rPr lang="en-US" sz="1400" b="1" dirty="0"/>
              <a:t>:</a:t>
            </a:r>
          </a:p>
          <a:p>
            <a:pPr lvl="1" algn="just" fontAlgn="base"/>
            <a:r>
              <a:rPr lang="en-US" sz="1400" dirty="0"/>
              <a:t>This is the layer at which communication partners are identified, quality of service is identified, user authentication and privacy are considered, and any constraints on data syntax are identified. (This layer is not the application itself, although some applications may perform application layer functions). It represents the services that directly support applications such as software for file transfers, database access, email, and network games.</a:t>
            </a:r>
          </a:p>
          <a:p>
            <a:pPr marL="45720" indent="0" algn="just">
              <a:buNone/>
            </a:pPr>
            <a:endParaRPr lang="en-US" sz="1400" dirty="0"/>
          </a:p>
        </p:txBody>
      </p:sp>
      <p:sp>
        <p:nvSpPr>
          <p:cNvPr id="4" name="Footer Placeholder 3"/>
          <p:cNvSpPr>
            <a:spLocks noGrp="1"/>
          </p:cNvSpPr>
          <p:nvPr>
            <p:ph type="ftr" sz="quarter" idx="11"/>
          </p:nvPr>
        </p:nvSpPr>
        <p:spPr/>
        <p:txBody>
          <a:bodyPr/>
          <a:lstStyle/>
          <a:p>
            <a:r>
              <a:rPr lang="en-US" smtClean="0"/>
              <a:t>Dr.S.L.Jayalakshmi,VIT,Chennai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87200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861577" y="451829"/>
            <a:ext cx="7420844" cy="865573"/>
          </a:xfrm>
        </p:spPr>
        <p:txBody>
          <a:bodyPr>
            <a:normAutofit fontScale="90000"/>
          </a:bodyPr>
          <a:lstStyle/>
          <a:p>
            <a:r>
              <a:rPr lang="en-IN" dirty="0"/>
              <a:t>The interaction between layers in the OSI model</a:t>
            </a:r>
          </a:p>
        </p:txBody>
      </p:sp>
      <p:sp>
        <p:nvSpPr>
          <p:cNvPr id="10" name="Slide Number Placeholder 9">
            <a:extLst>
              <a:ext uri="{FF2B5EF4-FFF2-40B4-BE49-F238E27FC236}">
                <a16:creationId xmlns:a16="http://schemas.microsoft.com/office/drawing/2014/main" xmlns="" id="{3847F897-F148-4C5E-ABFF-9A728D290EF6}"/>
              </a:ext>
            </a:extLst>
          </p:cNvPr>
          <p:cNvSpPr>
            <a:spLocks noGrp="1"/>
          </p:cNvSpPr>
          <p:nvPr>
            <p:ph type="sldNum" sz="quarter" idx="12"/>
          </p:nvPr>
        </p:nvSpPr>
        <p:spPr/>
        <p:txBody>
          <a:bodyPr/>
          <a:lstStyle/>
          <a:p>
            <a:fld id="{1F742ADB-DB38-4781-BDEB-F2F4CD3551B3}" type="slidenum">
              <a:rPr lang="en-IN" smtClean="0"/>
              <a:t>21</a:t>
            </a:fld>
            <a:endParaRPr lang="en-IN"/>
          </a:p>
        </p:txBody>
      </p:sp>
      <p:pic>
        <p:nvPicPr>
          <p:cNvPr id="4" name="Picture 6">
            <a:extLst>
              <a:ext uri="{FF2B5EF4-FFF2-40B4-BE49-F238E27FC236}">
                <a16:creationId xmlns:a16="http://schemas.microsoft.com/office/drawing/2014/main" xmlns="" id="{1DB18406-D5F8-4049-A319-E54E1CC5E0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7952" y="195486"/>
            <a:ext cx="7824488" cy="488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xmlns="" id="{405416DF-02E0-43EE-B565-F96F1F0A08D1}"/>
              </a:ext>
            </a:extLst>
          </p:cNvPr>
          <p:cNvSpPr txBox="1"/>
          <p:nvPr/>
        </p:nvSpPr>
        <p:spPr>
          <a:xfrm>
            <a:off x="2141622" y="4461978"/>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Tree>
    <p:extLst>
      <p:ext uri="{BB962C8B-B14F-4D97-AF65-F5344CB8AC3E}">
        <p14:creationId xmlns:p14="http://schemas.microsoft.com/office/powerpoint/2010/main" val="52807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74207"/>
            <a:ext cx="7315200" cy="865573"/>
          </a:xfrm>
        </p:spPr>
        <p:txBody>
          <a:bodyPr/>
          <a:lstStyle/>
          <a:p>
            <a:r>
              <a:rPr lang="en-IN" dirty="0"/>
              <a:t>An exchange using the OSI model</a:t>
            </a:r>
          </a:p>
        </p:txBody>
      </p:sp>
      <p:sp>
        <p:nvSpPr>
          <p:cNvPr id="10" name="Slide Number Placeholder 9">
            <a:extLst>
              <a:ext uri="{FF2B5EF4-FFF2-40B4-BE49-F238E27FC236}">
                <a16:creationId xmlns:a16="http://schemas.microsoft.com/office/drawing/2014/main" xmlns="" id="{B4E9CFCC-2C00-4FB8-AE57-6FE1EA1BC410}"/>
              </a:ext>
            </a:extLst>
          </p:cNvPr>
          <p:cNvSpPr>
            <a:spLocks noGrp="1"/>
          </p:cNvSpPr>
          <p:nvPr>
            <p:ph type="sldNum" sz="quarter" idx="12"/>
          </p:nvPr>
        </p:nvSpPr>
        <p:spPr/>
        <p:txBody>
          <a:bodyPr/>
          <a:lstStyle/>
          <a:p>
            <a:fld id="{1F742ADB-DB38-4781-BDEB-F2F4CD3551B3}" type="slidenum">
              <a:rPr lang="en-IN" smtClean="0"/>
              <a:t>22</a:t>
            </a:fld>
            <a:endParaRPr lang="en-IN"/>
          </a:p>
        </p:txBody>
      </p:sp>
      <p:pic>
        <p:nvPicPr>
          <p:cNvPr id="4" name="Picture 6">
            <a:extLst>
              <a:ext uri="{FF2B5EF4-FFF2-40B4-BE49-F238E27FC236}">
                <a16:creationId xmlns:a16="http://schemas.microsoft.com/office/drawing/2014/main" xmlns="" id="{3AF29CE0-A9D0-4D2C-AFCC-5B1D849062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6861" y="1254150"/>
            <a:ext cx="6710279" cy="3213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xmlns="" id="{01732A63-8288-48CD-9A24-46573319D8EA}"/>
              </a:ext>
            </a:extLst>
          </p:cNvPr>
          <p:cNvSpPr txBox="1"/>
          <p:nvPr/>
        </p:nvSpPr>
        <p:spPr>
          <a:xfrm>
            <a:off x="2141622" y="4486041"/>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Tree>
    <p:extLst>
      <p:ext uri="{BB962C8B-B14F-4D97-AF65-F5344CB8AC3E}">
        <p14:creationId xmlns:p14="http://schemas.microsoft.com/office/powerpoint/2010/main" val="424265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9088"/>
            <a:ext cx="7315200" cy="865573"/>
          </a:xfrm>
        </p:spPr>
        <p:txBody>
          <a:bodyPr/>
          <a:lstStyle/>
          <a:p>
            <a:r>
              <a:rPr lang="en-IN" dirty="0"/>
              <a:t>Physical layer</a:t>
            </a:r>
          </a:p>
        </p:txBody>
      </p:sp>
      <p:sp>
        <p:nvSpPr>
          <p:cNvPr id="10" name="Slide Number Placeholder 9">
            <a:extLst>
              <a:ext uri="{FF2B5EF4-FFF2-40B4-BE49-F238E27FC236}">
                <a16:creationId xmlns:a16="http://schemas.microsoft.com/office/drawing/2014/main" xmlns="" id="{B066B70C-089C-408D-970E-0BEA7DD65BAC}"/>
              </a:ext>
            </a:extLst>
          </p:cNvPr>
          <p:cNvSpPr>
            <a:spLocks noGrp="1"/>
          </p:cNvSpPr>
          <p:nvPr>
            <p:ph type="sldNum" sz="quarter" idx="12"/>
          </p:nvPr>
        </p:nvSpPr>
        <p:spPr/>
        <p:txBody>
          <a:bodyPr/>
          <a:lstStyle/>
          <a:p>
            <a:fld id="{1F742ADB-DB38-4781-BDEB-F2F4CD3551B3}" type="slidenum">
              <a:rPr lang="en-IN" smtClean="0"/>
              <a:t>23</a:t>
            </a:fld>
            <a:endParaRPr lang="en-IN"/>
          </a:p>
        </p:txBody>
      </p:sp>
      <p:pic>
        <p:nvPicPr>
          <p:cNvPr id="4" name="Picture 6">
            <a:extLst>
              <a:ext uri="{FF2B5EF4-FFF2-40B4-BE49-F238E27FC236}">
                <a16:creationId xmlns:a16="http://schemas.microsoft.com/office/drawing/2014/main" xmlns="" id="{FC2DFC05-FB95-4849-8D7E-3FB018E4A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621" y="1047234"/>
            <a:ext cx="6672179" cy="3372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xmlns="" id="{91CFC151-D056-4584-AC55-5A847AEA7DB9}"/>
              </a:ext>
            </a:extLst>
          </p:cNvPr>
          <p:cNvSpPr txBox="1"/>
          <p:nvPr/>
        </p:nvSpPr>
        <p:spPr>
          <a:xfrm>
            <a:off x="2141622" y="4461978"/>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
        <p:nvSpPr>
          <p:cNvPr id="12" name="Rectangle 11">
            <a:extLst>
              <a:ext uri="{FF2B5EF4-FFF2-40B4-BE49-F238E27FC236}">
                <a16:creationId xmlns:a16="http://schemas.microsoft.com/office/drawing/2014/main" xmlns="" id="{49B1E270-2F22-4607-AC90-1E32A3761F32}"/>
              </a:ext>
            </a:extLst>
          </p:cNvPr>
          <p:cNvSpPr>
            <a:spLocks noChangeArrowheads="1"/>
          </p:cNvSpPr>
          <p:nvPr/>
        </p:nvSpPr>
        <p:spPr bwMode="auto">
          <a:xfrm>
            <a:off x="490290" y="1429130"/>
            <a:ext cx="1562432" cy="2285241"/>
          </a:xfrm>
          <a:prstGeom prst="rect">
            <a:avLst/>
          </a:prstGeom>
          <a:noFill/>
          <a:ln>
            <a:noFill/>
          </a:ln>
          <a:effectLs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dirty="0">
                <a:latin typeface="+mj-lt"/>
              </a:rPr>
              <a:t>The physical layer is responsible for movements of</a:t>
            </a:r>
          </a:p>
          <a:p>
            <a:pPr algn="ctr">
              <a:spcBef>
                <a:spcPct val="0"/>
              </a:spcBef>
              <a:buFontTx/>
              <a:buNone/>
            </a:pPr>
            <a:r>
              <a:rPr lang="en-US" altLang="en-US" sz="1800" dirty="0">
                <a:latin typeface="+mj-lt"/>
              </a:rPr>
              <a:t>individual bits from one hop (node) to the next</a:t>
            </a:r>
          </a:p>
        </p:txBody>
      </p:sp>
    </p:spTree>
    <p:extLst>
      <p:ext uri="{BB962C8B-B14F-4D97-AF65-F5344CB8AC3E}">
        <p14:creationId xmlns:p14="http://schemas.microsoft.com/office/powerpoint/2010/main" val="92652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8999"/>
            <a:ext cx="7315200" cy="865573"/>
          </a:xfrm>
        </p:spPr>
        <p:txBody>
          <a:bodyPr/>
          <a:lstStyle/>
          <a:p>
            <a:r>
              <a:rPr lang="en-IN" dirty="0"/>
              <a:t>Data link layer (Cont....)</a:t>
            </a:r>
          </a:p>
        </p:txBody>
      </p:sp>
      <p:sp>
        <p:nvSpPr>
          <p:cNvPr id="10" name="Slide Number Placeholder 9">
            <a:extLst>
              <a:ext uri="{FF2B5EF4-FFF2-40B4-BE49-F238E27FC236}">
                <a16:creationId xmlns:a16="http://schemas.microsoft.com/office/drawing/2014/main" xmlns="" id="{CF8F2FA3-AF5B-45CF-A389-852EF9AC4D63}"/>
              </a:ext>
            </a:extLst>
          </p:cNvPr>
          <p:cNvSpPr>
            <a:spLocks noGrp="1"/>
          </p:cNvSpPr>
          <p:nvPr>
            <p:ph type="sldNum" sz="quarter" idx="12"/>
          </p:nvPr>
        </p:nvSpPr>
        <p:spPr/>
        <p:txBody>
          <a:bodyPr/>
          <a:lstStyle/>
          <a:p>
            <a:fld id="{1F742ADB-DB38-4781-BDEB-F2F4CD3551B3}" type="slidenum">
              <a:rPr lang="en-IN" smtClean="0"/>
              <a:t>24</a:t>
            </a:fld>
            <a:endParaRPr lang="en-IN"/>
          </a:p>
        </p:txBody>
      </p:sp>
      <p:pic>
        <p:nvPicPr>
          <p:cNvPr id="4" name="Picture 6">
            <a:extLst>
              <a:ext uri="{FF2B5EF4-FFF2-40B4-BE49-F238E27FC236}">
                <a16:creationId xmlns:a16="http://schemas.microsoft.com/office/drawing/2014/main" xmlns="" id="{0FD21B45-FA2B-4D21-9BA2-E228CBACA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1190440"/>
            <a:ext cx="6477702" cy="298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xmlns="" id="{F065ABE3-22A8-4014-87AD-FBEDF6F85A96}"/>
              </a:ext>
            </a:extLst>
          </p:cNvPr>
          <p:cNvSpPr txBox="1"/>
          <p:nvPr/>
        </p:nvSpPr>
        <p:spPr>
          <a:xfrm>
            <a:off x="2141622" y="4461978"/>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
        <p:nvSpPr>
          <p:cNvPr id="12" name="Rectangle 11">
            <a:extLst>
              <a:ext uri="{FF2B5EF4-FFF2-40B4-BE49-F238E27FC236}">
                <a16:creationId xmlns:a16="http://schemas.microsoft.com/office/drawing/2014/main" xmlns="" id="{BC290A92-C794-48F1-9B30-E74BFA58EC6B}"/>
              </a:ext>
            </a:extLst>
          </p:cNvPr>
          <p:cNvSpPr>
            <a:spLocks noChangeArrowheads="1"/>
          </p:cNvSpPr>
          <p:nvPr/>
        </p:nvSpPr>
        <p:spPr bwMode="auto">
          <a:xfrm>
            <a:off x="489737" y="1567629"/>
            <a:ext cx="1651884" cy="2008242"/>
          </a:xfrm>
          <a:prstGeom prst="rect">
            <a:avLst/>
          </a:prstGeom>
          <a:noFill/>
          <a:ln>
            <a:noFill/>
          </a:ln>
          <a:effectLs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dirty="0">
                <a:latin typeface="+mj-lt"/>
              </a:rPr>
              <a:t>The data link layer is responsible for moving </a:t>
            </a:r>
            <a:br>
              <a:rPr lang="en-US" altLang="en-US" sz="1800" dirty="0">
                <a:latin typeface="+mj-lt"/>
              </a:rPr>
            </a:br>
            <a:r>
              <a:rPr lang="en-US" altLang="en-US" sz="1800" dirty="0">
                <a:latin typeface="+mj-lt"/>
              </a:rPr>
              <a:t>frames from one hop (node) to the next.</a:t>
            </a:r>
          </a:p>
        </p:txBody>
      </p:sp>
    </p:spTree>
    <p:extLst>
      <p:ext uri="{BB962C8B-B14F-4D97-AF65-F5344CB8AC3E}">
        <p14:creationId xmlns:p14="http://schemas.microsoft.com/office/powerpoint/2010/main" val="185173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6030"/>
            <a:ext cx="7315200" cy="865573"/>
          </a:xfrm>
        </p:spPr>
        <p:txBody>
          <a:bodyPr/>
          <a:lstStyle/>
          <a:p>
            <a:r>
              <a:rPr lang="en-IN" dirty="0"/>
              <a:t>Hop-to-hop delivery</a:t>
            </a:r>
          </a:p>
        </p:txBody>
      </p:sp>
      <p:sp>
        <p:nvSpPr>
          <p:cNvPr id="10" name="Slide Number Placeholder 9">
            <a:extLst>
              <a:ext uri="{FF2B5EF4-FFF2-40B4-BE49-F238E27FC236}">
                <a16:creationId xmlns:a16="http://schemas.microsoft.com/office/drawing/2014/main" xmlns="" id="{92E70C50-E88D-4BD0-A27C-8C847FB5C2EE}"/>
              </a:ext>
            </a:extLst>
          </p:cNvPr>
          <p:cNvSpPr>
            <a:spLocks noGrp="1"/>
          </p:cNvSpPr>
          <p:nvPr>
            <p:ph type="sldNum" sz="quarter" idx="12"/>
          </p:nvPr>
        </p:nvSpPr>
        <p:spPr/>
        <p:txBody>
          <a:bodyPr/>
          <a:lstStyle/>
          <a:p>
            <a:fld id="{1F742ADB-DB38-4781-BDEB-F2F4CD3551B3}" type="slidenum">
              <a:rPr lang="en-IN" smtClean="0"/>
              <a:t>25</a:t>
            </a:fld>
            <a:endParaRPr lang="en-IN"/>
          </a:p>
        </p:txBody>
      </p:sp>
      <p:pic>
        <p:nvPicPr>
          <p:cNvPr id="4" name="Picture 6">
            <a:extLst>
              <a:ext uri="{FF2B5EF4-FFF2-40B4-BE49-F238E27FC236}">
                <a16:creationId xmlns:a16="http://schemas.microsoft.com/office/drawing/2014/main" xmlns="" id="{7A69C428-2676-4EA7-AA76-F6D1DBB63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1" y="1042330"/>
            <a:ext cx="6108700" cy="335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xmlns="" id="{D70AACC9-BAEF-4C2D-9BF0-AF8F40A13524}"/>
              </a:ext>
            </a:extLst>
          </p:cNvPr>
          <p:cNvSpPr txBox="1"/>
          <p:nvPr/>
        </p:nvSpPr>
        <p:spPr>
          <a:xfrm>
            <a:off x="2141622" y="4449947"/>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Tree>
    <p:extLst>
      <p:ext uri="{BB962C8B-B14F-4D97-AF65-F5344CB8AC3E}">
        <p14:creationId xmlns:p14="http://schemas.microsoft.com/office/powerpoint/2010/main" val="390571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822960" y="127663"/>
            <a:ext cx="7315200" cy="865573"/>
          </a:xfrm>
        </p:spPr>
        <p:txBody>
          <a:bodyPr/>
          <a:lstStyle/>
          <a:p>
            <a:r>
              <a:rPr lang="en-IN" dirty="0"/>
              <a:t>Network layer</a:t>
            </a:r>
          </a:p>
        </p:txBody>
      </p:sp>
      <p:pic>
        <p:nvPicPr>
          <p:cNvPr id="4" name="Picture 6">
            <a:extLst>
              <a:ext uri="{FF2B5EF4-FFF2-40B4-BE49-F238E27FC236}">
                <a16:creationId xmlns:a16="http://schemas.microsoft.com/office/drawing/2014/main" xmlns="" id="{64CB8158-E54C-47E2-BE09-FBD3112BAE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09741" y="1187304"/>
            <a:ext cx="6621809" cy="302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a:extLst>
              <a:ext uri="{FF2B5EF4-FFF2-40B4-BE49-F238E27FC236}">
                <a16:creationId xmlns:a16="http://schemas.microsoft.com/office/drawing/2014/main" xmlns="" id="{FC0CFA50-8671-451A-8249-3DFE9992082B}"/>
              </a:ext>
            </a:extLst>
          </p:cNvPr>
          <p:cNvSpPr>
            <a:spLocks noGrp="1"/>
          </p:cNvSpPr>
          <p:nvPr>
            <p:ph type="sldNum" sz="quarter" idx="12"/>
          </p:nvPr>
        </p:nvSpPr>
        <p:spPr/>
        <p:txBody>
          <a:bodyPr/>
          <a:lstStyle/>
          <a:p>
            <a:fld id="{1F742ADB-DB38-4781-BDEB-F2F4CD3551B3}" type="slidenum">
              <a:rPr lang="en-IN" smtClean="0"/>
              <a:t>26</a:t>
            </a:fld>
            <a:endParaRPr lang="en-IN"/>
          </a:p>
        </p:txBody>
      </p:sp>
      <p:sp>
        <p:nvSpPr>
          <p:cNvPr id="10" name="TextBox 9">
            <a:extLst>
              <a:ext uri="{FF2B5EF4-FFF2-40B4-BE49-F238E27FC236}">
                <a16:creationId xmlns:a16="http://schemas.microsoft.com/office/drawing/2014/main" xmlns="" id="{E0DF25A6-3A4D-40CF-BAE6-7710FBD0DB80}"/>
              </a:ext>
            </a:extLst>
          </p:cNvPr>
          <p:cNvSpPr txBox="1"/>
          <p:nvPr/>
        </p:nvSpPr>
        <p:spPr>
          <a:xfrm>
            <a:off x="2141622" y="4449947"/>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
        <p:nvSpPr>
          <p:cNvPr id="11" name="Rectangle 11">
            <a:extLst>
              <a:ext uri="{FF2B5EF4-FFF2-40B4-BE49-F238E27FC236}">
                <a16:creationId xmlns:a16="http://schemas.microsoft.com/office/drawing/2014/main" xmlns="" id="{6E7FC3AB-ACFC-4AD5-A4F8-EE53101308CE}"/>
              </a:ext>
            </a:extLst>
          </p:cNvPr>
          <p:cNvSpPr>
            <a:spLocks noChangeArrowheads="1"/>
          </p:cNvSpPr>
          <p:nvPr/>
        </p:nvSpPr>
        <p:spPr bwMode="auto">
          <a:xfrm>
            <a:off x="822960" y="1139640"/>
            <a:ext cx="1386781" cy="3116238"/>
          </a:xfrm>
          <a:prstGeom prst="rect">
            <a:avLst/>
          </a:prstGeom>
          <a:noFill/>
          <a:ln>
            <a:noFill/>
          </a:ln>
          <a:effectLs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dirty="0">
                <a:latin typeface="+mj-lt"/>
              </a:rPr>
              <a:t>The network layer is responsible for the </a:t>
            </a:r>
            <a:br>
              <a:rPr lang="en-US" altLang="en-US" sz="1800" dirty="0">
                <a:latin typeface="+mj-lt"/>
              </a:rPr>
            </a:br>
            <a:r>
              <a:rPr lang="en-US" altLang="en-US" sz="1800" dirty="0">
                <a:latin typeface="+mj-lt"/>
              </a:rPr>
              <a:t>delivery of individual packets from </a:t>
            </a:r>
          </a:p>
          <a:p>
            <a:pPr algn="ctr">
              <a:spcBef>
                <a:spcPct val="0"/>
              </a:spcBef>
              <a:buFontTx/>
              <a:buNone/>
            </a:pPr>
            <a:r>
              <a:rPr lang="en-US" altLang="en-US" sz="1800" dirty="0">
                <a:latin typeface="+mj-lt"/>
              </a:rPr>
              <a:t>the source host to the destination host.</a:t>
            </a:r>
          </a:p>
        </p:txBody>
      </p:sp>
    </p:spTree>
    <p:extLst>
      <p:ext uri="{BB962C8B-B14F-4D97-AF65-F5344CB8AC3E}">
        <p14:creationId xmlns:p14="http://schemas.microsoft.com/office/powerpoint/2010/main" val="271085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6030"/>
            <a:ext cx="7315200" cy="865573"/>
          </a:xfrm>
        </p:spPr>
        <p:txBody>
          <a:bodyPr/>
          <a:lstStyle/>
          <a:p>
            <a:r>
              <a:rPr lang="en-IN" dirty="0"/>
              <a:t>Source to destination delivery</a:t>
            </a:r>
          </a:p>
        </p:txBody>
      </p:sp>
      <p:sp>
        <p:nvSpPr>
          <p:cNvPr id="10" name="Slide Number Placeholder 9">
            <a:extLst>
              <a:ext uri="{FF2B5EF4-FFF2-40B4-BE49-F238E27FC236}">
                <a16:creationId xmlns:a16="http://schemas.microsoft.com/office/drawing/2014/main" xmlns="" id="{AFD842D3-9986-4FAE-81D2-A6EE74A56EB8}"/>
              </a:ext>
            </a:extLst>
          </p:cNvPr>
          <p:cNvSpPr>
            <a:spLocks noGrp="1"/>
          </p:cNvSpPr>
          <p:nvPr>
            <p:ph type="sldNum" sz="quarter" idx="12"/>
          </p:nvPr>
        </p:nvSpPr>
        <p:spPr/>
        <p:txBody>
          <a:bodyPr/>
          <a:lstStyle/>
          <a:p>
            <a:fld id="{1F742ADB-DB38-4781-BDEB-F2F4CD3551B3}" type="slidenum">
              <a:rPr lang="en-IN" smtClean="0"/>
              <a:t>27</a:t>
            </a:fld>
            <a:endParaRPr lang="en-IN"/>
          </a:p>
        </p:txBody>
      </p:sp>
      <p:pic>
        <p:nvPicPr>
          <p:cNvPr id="4" name="Picture 6">
            <a:extLst>
              <a:ext uri="{FF2B5EF4-FFF2-40B4-BE49-F238E27FC236}">
                <a16:creationId xmlns:a16="http://schemas.microsoft.com/office/drawing/2014/main" xmlns="" id="{2113E40E-265F-4BC1-962B-699D47E0D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020718"/>
            <a:ext cx="5438273" cy="3489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xmlns="" id="{DB018397-6B1E-414F-B17F-9025FCD18A2D}"/>
              </a:ext>
            </a:extLst>
          </p:cNvPr>
          <p:cNvSpPr txBox="1"/>
          <p:nvPr/>
        </p:nvSpPr>
        <p:spPr>
          <a:xfrm>
            <a:off x="2141622" y="4510104"/>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Tree>
    <p:extLst>
      <p:ext uri="{BB962C8B-B14F-4D97-AF65-F5344CB8AC3E}">
        <p14:creationId xmlns:p14="http://schemas.microsoft.com/office/powerpoint/2010/main" val="345786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6030"/>
            <a:ext cx="7315200" cy="865573"/>
          </a:xfrm>
        </p:spPr>
        <p:txBody>
          <a:bodyPr/>
          <a:lstStyle/>
          <a:p>
            <a:r>
              <a:rPr lang="en-IN" dirty="0"/>
              <a:t>Transport layer</a:t>
            </a:r>
          </a:p>
        </p:txBody>
      </p:sp>
      <p:sp>
        <p:nvSpPr>
          <p:cNvPr id="10" name="Slide Number Placeholder 9">
            <a:extLst>
              <a:ext uri="{FF2B5EF4-FFF2-40B4-BE49-F238E27FC236}">
                <a16:creationId xmlns:a16="http://schemas.microsoft.com/office/drawing/2014/main" xmlns="" id="{446F56D2-8E38-4E35-9A1D-9B16A5D21EB1}"/>
              </a:ext>
            </a:extLst>
          </p:cNvPr>
          <p:cNvSpPr>
            <a:spLocks noGrp="1"/>
          </p:cNvSpPr>
          <p:nvPr>
            <p:ph type="sldNum" sz="quarter" idx="12"/>
          </p:nvPr>
        </p:nvSpPr>
        <p:spPr/>
        <p:txBody>
          <a:bodyPr/>
          <a:lstStyle/>
          <a:p>
            <a:fld id="{1F742ADB-DB38-4781-BDEB-F2F4CD3551B3}" type="slidenum">
              <a:rPr lang="en-IN" smtClean="0"/>
              <a:t>28</a:t>
            </a:fld>
            <a:endParaRPr lang="en-IN"/>
          </a:p>
        </p:txBody>
      </p:sp>
      <p:pic>
        <p:nvPicPr>
          <p:cNvPr id="4" name="Picture 6">
            <a:extLst>
              <a:ext uri="{FF2B5EF4-FFF2-40B4-BE49-F238E27FC236}">
                <a16:creationId xmlns:a16="http://schemas.microsoft.com/office/drawing/2014/main" xmlns="" id="{10C5F931-3ECB-430A-8EBC-16EB19F5A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193" y="1112221"/>
            <a:ext cx="6173408" cy="3103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xmlns="" id="{89014862-76C5-49BB-845C-23EEA3DF0C2C}"/>
              </a:ext>
            </a:extLst>
          </p:cNvPr>
          <p:cNvSpPr txBox="1"/>
          <p:nvPr/>
        </p:nvSpPr>
        <p:spPr>
          <a:xfrm>
            <a:off x="2141622" y="4449947"/>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
        <p:nvSpPr>
          <p:cNvPr id="12" name="Rectangle 11">
            <a:extLst>
              <a:ext uri="{FF2B5EF4-FFF2-40B4-BE49-F238E27FC236}">
                <a16:creationId xmlns:a16="http://schemas.microsoft.com/office/drawing/2014/main" xmlns="" id="{99EE50E9-A4ED-4230-BD92-69B2D54FFCA0}"/>
              </a:ext>
            </a:extLst>
          </p:cNvPr>
          <p:cNvSpPr>
            <a:spLocks noChangeArrowheads="1"/>
          </p:cNvSpPr>
          <p:nvPr/>
        </p:nvSpPr>
        <p:spPr bwMode="auto">
          <a:xfrm>
            <a:off x="822961" y="1583154"/>
            <a:ext cx="1614233" cy="2285241"/>
          </a:xfrm>
          <a:prstGeom prst="rect">
            <a:avLst/>
          </a:prstGeom>
          <a:noFill/>
          <a:ln>
            <a:noFill/>
          </a:ln>
          <a:effectLs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dirty="0">
                <a:latin typeface="+mj-lt"/>
              </a:rPr>
              <a:t>The transport layer is responsible for the delivery </a:t>
            </a:r>
            <a:br>
              <a:rPr lang="en-US" altLang="en-US" sz="1800" dirty="0">
                <a:latin typeface="+mj-lt"/>
              </a:rPr>
            </a:br>
            <a:r>
              <a:rPr lang="en-US" altLang="en-US" sz="1800" dirty="0">
                <a:latin typeface="+mj-lt"/>
              </a:rPr>
              <a:t>of a message from one process to another.</a:t>
            </a:r>
          </a:p>
        </p:txBody>
      </p:sp>
    </p:spTree>
    <p:extLst>
      <p:ext uri="{BB962C8B-B14F-4D97-AF65-F5344CB8AC3E}">
        <p14:creationId xmlns:p14="http://schemas.microsoft.com/office/powerpoint/2010/main" val="243716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783098" y="319740"/>
            <a:ext cx="7315200" cy="865573"/>
          </a:xfrm>
        </p:spPr>
        <p:txBody>
          <a:bodyPr>
            <a:normAutofit fontScale="90000"/>
          </a:bodyPr>
          <a:lstStyle/>
          <a:p>
            <a:r>
              <a:rPr lang="en-IN" dirty="0"/>
              <a:t>Reliable process-to-process delivery of a message</a:t>
            </a:r>
          </a:p>
        </p:txBody>
      </p:sp>
      <p:sp>
        <p:nvSpPr>
          <p:cNvPr id="10" name="Slide Number Placeholder 9">
            <a:extLst>
              <a:ext uri="{FF2B5EF4-FFF2-40B4-BE49-F238E27FC236}">
                <a16:creationId xmlns:a16="http://schemas.microsoft.com/office/drawing/2014/main" xmlns="" id="{39C77CF4-DB59-41AA-81AD-F84787A67131}"/>
              </a:ext>
            </a:extLst>
          </p:cNvPr>
          <p:cNvSpPr>
            <a:spLocks noGrp="1"/>
          </p:cNvSpPr>
          <p:nvPr>
            <p:ph type="sldNum" sz="quarter" idx="12"/>
          </p:nvPr>
        </p:nvSpPr>
        <p:spPr/>
        <p:txBody>
          <a:bodyPr/>
          <a:lstStyle/>
          <a:p>
            <a:fld id="{1F742ADB-DB38-4781-BDEB-F2F4CD3551B3}" type="slidenum">
              <a:rPr lang="en-IN" smtClean="0"/>
              <a:t>29</a:t>
            </a:fld>
            <a:endParaRPr lang="en-IN"/>
          </a:p>
        </p:txBody>
      </p:sp>
      <p:pic>
        <p:nvPicPr>
          <p:cNvPr id="4" name="Picture 6">
            <a:extLst>
              <a:ext uri="{FF2B5EF4-FFF2-40B4-BE49-F238E27FC236}">
                <a16:creationId xmlns:a16="http://schemas.microsoft.com/office/drawing/2014/main" xmlns="" id="{FD5A2788-32B4-482E-AF8A-8655E6BF2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186" y="1302612"/>
            <a:ext cx="7142702" cy="293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xmlns="" id="{F229608F-75A0-4E2F-BDB2-17070356B334}"/>
              </a:ext>
            </a:extLst>
          </p:cNvPr>
          <p:cNvSpPr txBox="1"/>
          <p:nvPr/>
        </p:nvSpPr>
        <p:spPr>
          <a:xfrm>
            <a:off x="2141622" y="4449947"/>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Tree>
    <p:extLst>
      <p:ext uri="{BB962C8B-B14F-4D97-AF65-F5344CB8AC3E}">
        <p14:creationId xmlns:p14="http://schemas.microsoft.com/office/powerpoint/2010/main" val="92127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A6D50-C483-4FE5-8E55-8C7D36F77BB7}"/>
              </a:ext>
            </a:extLst>
          </p:cNvPr>
          <p:cNvSpPr>
            <a:spLocks noGrp="1"/>
          </p:cNvSpPr>
          <p:nvPr>
            <p:ph type="title"/>
          </p:nvPr>
        </p:nvSpPr>
        <p:spPr>
          <a:xfrm>
            <a:off x="914400" y="208020"/>
            <a:ext cx="7315200" cy="865573"/>
          </a:xfrm>
        </p:spPr>
        <p:txBody>
          <a:bodyPr/>
          <a:lstStyle/>
          <a:p>
            <a:r>
              <a:rPr lang="en-US" dirty="0"/>
              <a:t>Outline(Outline(module1_part 2)</a:t>
            </a:r>
            <a:endParaRPr lang="en-IN" dirty="0"/>
          </a:p>
        </p:txBody>
      </p:sp>
      <p:sp>
        <p:nvSpPr>
          <p:cNvPr id="3" name="Content Placeholder 2">
            <a:extLst>
              <a:ext uri="{FF2B5EF4-FFF2-40B4-BE49-F238E27FC236}">
                <a16:creationId xmlns:a16="http://schemas.microsoft.com/office/drawing/2014/main" xmlns="" id="{8A4004A8-6776-4AF1-AA70-6C0AA4C9ADA8}"/>
              </a:ext>
            </a:extLst>
          </p:cNvPr>
          <p:cNvSpPr>
            <a:spLocks noGrp="1"/>
          </p:cNvSpPr>
          <p:nvPr>
            <p:ph idx="1"/>
          </p:nvPr>
        </p:nvSpPr>
        <p:spPr>
          <a:xfrm>
            <a:off x="914400" y="1233946"/>
            <a:ext cx="7543800" cy="3138004"/>
          </a:xfrm>
        </p:spPr>
        <p:txBody>
          <a:bodyPr>
            <a:normAutofit/>
          </a:bodyPr>
          <a:lstStyle/>
          <a:p>
            <a:pPr>
              <a:buFont typeface="Arial" panose="020B0604020202020204" pitchFamily="34" charset="0"/>
              <a:buChar char="•"/>
            </a:pPr>
            <a:r>
              <a:rPr lang="en-US" sz="2300" dirty="0"/>
              <a:t> </a:t>
            </a:r>
            <a:r>
              <a:rPr lang="en-US" sz="2600" dirty="0"/>
              <a:t>Protocols</a:t>
            </a:r>
          </a:p>
          <a:p>
            <a:pPr>
              <a:buFont typeface="Arial" panose="020B0604020202020204" pitchFamily="34" charset="0"/>
              <a:buChar char="•"/>
            </a:pPr>
            <a:r>
              <a:rPr lang="en-US" sz="2600" dirty="0" smtClean="0"/>
              <a:t> </a:t>
            </a:r>
            <a:r>
              <a:rPr lang="en-US" sz="2600" dirty="0"/>
              <a:t>Popular Protocols</a:t>
            </a:r>
          </a:p>
          <a:p>
            <a:pPr>
              <a:buFont typeface="Arial" panose="020B0604020202020204" pitchFamily="34" charset="0"/>
              <a:buChar char="•"/>
            </a:pPr>
            <a:r>
              <a:rPr lang="en-US" sz="2600" dirty="0" smtClean="0"/>
              <a:t> </a:t>
            </a:r>
            <a:r>
              <a:rPr lang="en-US" sz="2600" dirty="0"/>
              <a:t>Standards</a:t>
            </a:r>
          </a:p>
          <a:p>
            <a:pPr>
              <a:buFont typeface="Arial" panose="020B0604020202020204" pitchFamily="34" charset="0"/>
              <a:buChar char="•"/>
            </a:pPr>
            <a:r>
              <a:rPr lang="en-US" sz="2600" dirty="0" smtClean="0"/>
              <a:t> </a:t>
            </a:r>
            <a:r>
              <a:rPr lang="en-US" sz="2600" dirty="0"/>
              <a:t>List of Standard Organizations</a:t>
            </a:r>
          </a:p>
          <a:p>
            <a:pPr>
              <a:buFont typeface="Arial" panose="020B0604020202020204" pitchFamily="34" charset="0"/>
              <a:buChar char="•"/>
            </a:pPr>
            <a:r>
              <a:rPr lang="en-US" sz="2600" dirty="0" smtClean="0"/>
              <a:t> </a:t>
            </a:r>
            <a:r>
              <a:rPr lang="en-US" sz="2600" dirty="0"/>
              <a:t>OSI Model</a:t>
            </a:r>
          </a:p>
          <a:p>
            <a:pPr>
              <a:buFont typeface="Arial" panose="020B0604020202020204" pitchFamily="34" charset="0"/>
              <a:buChar char="•"/>
            </a:pPr>
            <a:r>
              <a:rPr lang="en-US" sz="2600" dirty="0" smtClean="0"/>
              <a:t> </a:t>
            </a:r>
            <a:r>
              <a:rPr lang="en-US" sz="2600" dirty="0"/>
              <a:t>TCP/IP Protocol</a:t>
            </a:r>
          </a:p>
          <a:p>
            <a:endParaRPr lang="en-IN" dirty="0"/>
          </a:p>
        </p:txBody>
      </p:sp>
      <p:sp>
        <p:nvSpPr>
          <p:cNvPr id="6" name="Slide Number Placeholder 5">
            <a:extLst>
              <a:ext uri="{FF2B5EF4-FFF2-40B4-BE49-F238E27FC236}">
                <a16:creationId xmlns:a16="http://schemas.microsoft.com/office/drawing/2014/main" xmlns="" id="{5CEBFFCE-43AC-4B18-92CD-9E856AB36A78}"/>
              </a:ext>
            </a:extLst>
          </p:cNvPr>
          <p:cNvSpPr>
            <a:spLocks noGrp="1"/>
          </p:cNvSpPr>
          <p:nvPr>
            <p:ph type="sldNum" sz="quarter" idx="12"/>
          </p:nvPr>
        </p:nvSpPr>
        <p:spPr/>
        <p:txBody>
          <a:bodyPr/>
          <a:lstStyle/>
          <a:p>
            <a:fld id="{1F742ADB-DB38-4781-BDEB-F2F4CD3551B3}" type="slidenum">
              <a:rPr lang="en-IN" smtClean="0"/>
              <a:t>3</a:t>
            </a:fld>
            <a:endParaRPr lang="en-IN"/>
          </a:p>
        </p:txBody>
      </p:sp>
    </p:spTree>
    <p:extLst>
      <p:ext uri="{BB962C8B-B14F-4D97-AF65-F5344CB8AC3E}">
        <p14:creationId xmlns:p14="http://schemas.microsoft.com/office/powerpoint/2010/main" val="1551083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92142"/>
            <a:ext cx="7315200" cy="865573"/>
          </a:xfrm>
        </p:spPr>
        <p:txBody>
          <a:bodyPr/>
          <a:lstStyle/>
          <a:p>
            <a:r>
              <a:rPr lang="en-IN" dirty="0"/>
              <a:t>Session layer </a:t>
            </a:r>
          </a:p>
        </p:txBody>
      </p:sp>
      <p:sp>
        <p:nvSpPr>
          <p:cNvPr id="10" name="Slide Number Placeholder 9">
            <a:extLst>
              <a:ext uri="{FF2B5EF4-FFF2-40B4-BE49-F238E27FC236}">
                <a16:creationId xmlns:a16="http://schemas.microsoft.com/office/drawing/2014/main" xmlns="" id="{16D5FE8C-7618-4D04-94A7-58040C253A40}"/>
              </a:ext>
            </a:extLst>
          </p:cNvPr>
          <p:cNvSpPr>
            <a:spLocks noGrp="1"/>
          </p:cNvSpPr>
          <p:nvPr>
            <p:ph type="sldNum" sz="quarter" idx="12"/>
          </p:nvPr>
        </p:nvSpPr>
        <p:spPr/>
        <p:txBody>
          <a:bodyPr/>
          <a:lstStyle/>
          <a:p>
            <a:fld id="{1F742ADB-DB38-4781-BDEB-F2F4CD3551B3}" type="slidenum">
              <a:rPr lang="en-IN" smtClean="0"/>
              <a:t>30</a:t>
            </a:fld>
            <a:endParaRPr lang="en-IN"/>
          </a:p>
        </p:txBody>
      </p:sp>
      <p:pic>
        <p:nvPicPr>
          <p:cNvPr id="5" name="Picture 6">
            <a:extLst>
              <a:ext uri="{FF2B5EF4-FFF2-40B4-BE49-F238E27FC236}">
                <a16:creationId xmlns:a16="http://schemas.microsoft.com/office/drawing/2014/main" xmlns="" id="{3B337766-6413-46BD-8635-028CAEFC8F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0732" y="1276971"/>
            <a:ext cx="6682759" cy="298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xmlns="" id="{411166E4-C976-406B-A0BE-3FC9F8693F39}"/>
              </a:ext>
            </a:extLst>
          </p:cNvPr>
          <p:cNvSpPr txBox="1"/>
          <p:nvPr/>
        </p:nvSpPr>
        <p:spPr>
          <a:xfrm>
            <a:off x="2141622" y="4449947"/>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
        <p:nvSpPr>
          <p:cNvPr id="4" name="Rectangle 3">
            <a:extLst>
              <a:ext uri="{FF2B5EF4-FFF2-40B4-BE49-F238E27FC236}">
                <a16:creationId xmlns:a16="http://schemas.microsoft.com/office/drawing/2014/main" xmlns="" id="{32BF01DD-BB1E-402F-B745-305E645E0E0F}"/>
              </a:ext>
            </a:extLst>
          </p:cNvPr>
          <p:cNvSpPr/>
          <p:nvPr/>
        </p:nvSpPr>
        <p:spPr>
          <a:xfrm>
            <a:off x="914401" y="1810003"/>
            <a:ext cx="1126331" cy="2839239"/>
          </a:xfrm>
          <a:prstGeom prst="rect">
            <a:avLst/>
          </a:prstGeom>
        </p:spPr>
        <p:txBody>
          <a:bodyPr wrap="square" lIns="68580" tIns="34290" rIns="68580" bIns="34290">
            <a:spAutoFit/>
          </a:bodyPr>
          <a:lstStyle/>
          <a:p>
            <a:r>
              <a:rPr lang="en-US" dirty="0"/>
              <a:t>The session layer is responsible for dialog </a:t>
            </a:r>
            <a:br>
              <a:rPr lang="en-US" dirty="0"/>
            </a:br>
            <a:r>
              <a:rPr lang="en-US" dirty="0"/>
              <a:t>control and synchronization.</a:t>
            </a:r>
          </a:p>
        </p:txBody>
      </p:sp>
    </p:spTree>
    <p:extLst>
      <p:ext uri="{BB962C8B-B14F-4D97-AF65-F5344CB8AC3E}">
        <p14:creationId xmlns:p14="http://schemas.microsoft.com/office/powerpoint/2010/main" val="18152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6030"/>
            <a:ext cx="7315200" cy="865573"/>
          </a:xfrm>
        </p:spPr>
        <p:txBody>
          <a:bodyPr/>
          <a:lstStyle/>
          <a:p>
            <a:r>
              <a:rPr lang="en-IN" dirty="0"/>
              <a:t>Presentation layer</a:t>
            </a:r>
          </a:p>
        </p:txBody>
      </p:sp>
      <p:pic>
        <p:nvPicPr>
          <p:cNvPr id="4" name="Picture 6">
            <a:extLst>
              <a:ext uri="{FF2B5EF4-FFF2-40B4-BE49-F238E27FC236}">
                <a16:creationId xmlns:a16="http://schemas.microsoft.com/office/drawing/2014/main" xmlns="" id="{3DE7D689-D506-4653-A26C-FDCF9A68A6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66122" y="1126141"/>
            <a:ext cx="6718120" cy="319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a:extLst>
              <a:ext uri="{FF2B5EF4-FFF2-40B4-BE49-F238E27FC236}">
                <a16:creationId xmlns:a16="http://schemas.microsoft.com/office/drawing/2014/main" xmlns="" id="{E4471CC6-2A9E-4487-A80E-0FD33FAEF44F}"/>
              </a:ext>
            </a:extLst>
          </p:cNvPr>
          <p:cNvSpPr>
            <a:spLocks noGrp="1"/>
          </p:cNvSpPr>
          <p:nvPr>
            <p:ph type="sldNum" sz="quarter" idx="12"/>
          </p:nvPr>
        </p:nvSpPr>
        <p:spPr/>
        <p:txBody>
          <a:bodyPr/>
          <a:lstStyle/>
          <a:p>
            <a:fld id="{1F742ADB-DB38-4781-BDEB-F2F4CD3551B3}" type="slidenum">
              <a:rPr lang="en-IN" smtClean="0"/>
              <a:t>31</a:t>
            </a:fld>
            <a:endParaRPr lang="en-IN"/>
          </a:p>
        </p:txBody>
      </p:sp>
      <p:sp>
        <p:nvSpPr>
          <p:cNvPr id="10" name="TextBox 9">
            <a:extLst>
              <a:ext uri="{FF2B5EF4-FFF2-40B4-BE49-F238E27FC236}">
                <a16:creationId xmlns:a16="http://schemas.microsoft.com/office/drawing/2014/main" xmlns="" id="{E6AB1E37-B361-473A-92F9-CA70F81E1A6E}"/>
              </a:ext>
            </a:extLst>
          </p:cNvPr>
          <p:cNvSpPr txBox="1"/>
          <p:nvPr/>
        </p:nvSpPr>
        <p:spPr>
          <a:xfrm>
            <a:off x="2141622" y="4449947"/>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
        <p:nvSpPr>
          <p:cNvPr id="5" name="Rectangle 4">
            <a:extLst>
              <a:ext uri="{FF2B5EF4-FFF2-40B4-BE49-F238E27FC236}">
                <a16:creationId xmlns:a16="http://schemas.microsoft.com/office/drawing/2014/main" xmlns="" id="{D11A4895-C023-42B7-9D58-DA494468C399}"/>
              </a:ext>
            </a:extLst>
          </p:cNvPr>
          <p:cNvSpPr/>
          <p:nvPr/>
        </p:nvSpPr>
        <p:spPr>
          <a:xfrm>
            <a:off x="822960" y="2067901"/>
            <a:ext cx="1443162" cy="2562240"/>
          </a:xfrm>
          <a:prstGeom prst="rect">
            <a:avLst/>
          </a:prstGeom>
        </p:spPr>
        <p:txBody>
          <a:bodyPr wrap="square" lIns="68580" tIns="34290" rIns="68580" bIns="34290">
            <a:spAutoFit/>
          </a:bodyPr>
          <a:lstStyle/>
          <a:p>
            <a:r>
              <a:rPr lang="en-US" dirty="0"/>
              <a:t>The presentation layer is responsible for translation, compression, and encryption.</a:t>
            </a:r>
          </a:p>
        </p:txBody>
      </p:sp>
    </p:spTree>
    <p:extLst>
      <p:ext uri="{BB962C8B-B14F-4D97-AF65-F5344CB8AC3E}">
        <p14:creationId xmlns:p14="http://schemas.microsoft.com/office/powerpoint/2010/main" val="12122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6030"/>
            <a:ext cx="7315200" cy="865573"/>
          </a:xfrm>
        </p:spPr>
        <p:txBody>
          <a:bodyPr/>
          <a:lstStyle/>
          <a:p>
            <a:r>
              <a:rPr lang="en-IN" dirty="0"/>
              <a:t>Application layer</a:t>
            </a:r>
          </a:p>
        </p:txBody>
      </p:sp>
      <p:pic>
        <p:nvPicPr>
          <p:cNvPr id="4" name="Picture 6">
            <a:extLst>
              <a:ext uri="{FF2B5EF4-FFF2-40B4-BE49-F238E27FC236}">
                <a16:creationId xmlns:a16="http://schemas.microsoft.com/office/drawing/2014/main" xmlns="" id="{4AD0A57F-D9CD-44B7-989E-86737B39E2B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00148" y="1367961"/>
            <a:ext cx="5966612" cy="301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a:extLst>
              <a:ext uri="{FF2B5EF4-FFF2-40B4-BE49-F238E27FC236}">
                <a16:creationId xmlns:a16="http://schemas.microsoft.com/office/drawing/2014/main" xmlns="" id="{845B5192-E28A-4441-BE53-2995E8CEE976}"/>
              </a:ext>
            </a:extLst>
          </p:cNvPr>
          <p:cNvSpPr>
            <a:spLocks noGrp="1"/>
          </p:cNvSpPr>
          <p:nvPr>
            <p:ph type="sldNum" sz="quarter" idx="12"/>
          </p:nvPr>
        </p:nvSpPr>
        <p:spPr/>
        <p:txBody>
          <a:bodyPr/>
          <a:lstStyle/>
          <a:p>
            <a:fld id="{1F742ADB-DB38-4781-BDEB-F2F4CD3551B3}" type="slidenum">
              <a:rPr lang="en-IN" smtClean="0"/>
              <a:t>32</a:t>
            </a:fld>
            <a:endParaRPr lang="en-IN"/>
          </a:p>
        </p:txBody>
      </p:sp>
      <p:sp>
        <p:nvSpPr>
          <p:cNvPr id="10" name="TextBox 9">
            <a:extLst>
              <a:ext uri="{FF2B5EF4-FFF2-40B4-BE49-F238E27FC236}">
                <a16:creationId xmlns:a16="http://schemas.microsoft.com/office/drawing/2014/main" xmlns="" id="{1510D7EF-AA01-4419-9D20-011342A23020}"/>
              </a:ext>
            </a:extLst>
          </p:cNvPr>
          <p:cNvSpPr txBox="1"/>
          <p:nvPr/>
        </p:nvSpPr>
        <p:spPr>
          <a:xfrm>
            <a:off x="2141622" y="4449947"/>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
        <p:nvSpPr>
          <p:cNvPr id="5" name="Rectangle 4">
            <a:extLst>
              <a:ext uri="{FF2B5EF4-FFF2-40B4-BE49-F238E27FC236}">
                <a16:creationId xmlns:a16="http://schemas.microsoft.com/office/drawing/2014/main" xmlns="" id="{C526371E-FA5A-4AF0-B8BC-3B334F702847}"/>
              </a:ext>
            </a:extLst>
          </p:cNvPr>
          <p:cNvSpPr/>
          <p:nvPr/>
        </p:nvSpPr>
        <p:spPr>
          <a:xfrm>
            <a:off x="777240" y="2171777"/>
            <a:ext cx="1482918" cy="2285241"/>
          </a:xfrm>
          <a:prstGeom prst="rect">
            <a:avLst/>
          </a:prstGeom>
        </p:spPr>
        <p:txBody>
          <a:bodyPr wrap="square" lIns="68580" tIns="34290" rIns="68580" bIns="34290">
            <a:spAutoFit/>
          </a:bodyPr>
          <a:lstStyle/>
          <a:p>
            <a:r>
              <a:rPr lang="en-US" dirty="0"/>
              <a:t>The application layer is responsible for </a:t>
            </a:r>
            <a:br>
              <a:rPr lang="en-US" dirty="0"/>
            </a:br>
            <a:r>
              <a:rPr lang="en-US" dirty="0"/>
              <a:t>providing services to the user.</a:t>
            </a:r>
          </a:p>
        </p:txBody>
      </p:sp>
    </p:spTree>
    <p:extLst>
      <p:ext uri="{BB962C8B-B14F-4D97-AF65-F5344CB8AC3E}">
        <p14:creationId xmlns:p14="http://schemas.microsoft.com/office/powerpoint/2010/main" val="326280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6030"/>
            <a:ext cx="7315200" cy="865573"/>
          </a:xfrm>
        </p:spPr>
        <p:txBody>
          <a:bodyPr/>
          <a:lstStyle/>
          <a:p>
            <a:r>
              <a:rPr lang="en-IN" dirty="0"/>
              <a:t>Summary of layers</a:t>
            </a:r>
          </a:p>
        </p:txBody>
      </p:sp>
      <p:pic>
        <p:nvPicPr>
          <p:cNvPr id="4" name="Picture 6">
            <a:extLst>
              <a:ext uri="{FF2B5EF4-FFF2-40B4-BE49-F238E27FC236}">
                <a16:creationId xmlns:a16="http://schemas.microsoft.com/office/drawing/2014/main" xmlns="" id="{EAE82DC7-0860-47F9-A800-050305344A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37951" y="1108484"/>
            <a:ext cx="7191649" cy="3306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a:extLst>
              <a:ext uri="{FF2B5EF4-FFF2-40B4-BE49-F238E27FC236}">
                <a16:creationId xmlns:a16="http://schemas.microsoft.com/office/drawing/2014/main" xmlns="" id="{055D0FE4-4F26-4D7E-910E-26F58DC56B10}"/>
              </a:ext>
            </a:extLst>
          </p:cNvPr>
          <p:cNvSpPr>
            <a:spLocks noGrp="1"/>
          </p:cNvSpPr>
          <p:nvPr>
            <p:ph type="sldNum" sz="quarter" idx="12"/>
          </p:nvPr>
        </p:nvSpPr>
        <p:spPr/>
        <p:txBody>
          <a:bodyPr/>
          <a:lstStyle/>
          <a:p>
            <a:fld id="{1F742ADB-DB38-4781-BDEB-F2F4CD3551B3}" type="slidenum">
              <a:rPr lang="en-IN" smtClean="0"/>
              <a:t>33</a:t>
            </a:fld>
            <a:endParaRPr lang="en-IN"/>
          </a:p>
        </p:txBody>
      </p:sp>
      <p:sp>
        <p:nvSpPr>
          <p:cNvPr id="10" name="TextBox 9">
            <a:extLst>
              <a:ext uri="{FF2B5EF4-FFF2-40B4-BE49-F238E27FC236}">
                <a16:creationId xmlns:a16="http://schemas.microsoft.com/office/drawing/2014/main" xmlns="" id="{6899BD6A-B614-4B4D-BA63-4A0D161AAC9C}"/>
              </a:ext>
            </a:extLst>
          </p:cNvPr>
          <p:cNvSpPr txBox="1"/>
          <p:nvPr/>
        </p:nvSpPr>
        <p:spPr>
          <a:xfrm>
            <a:off x="2141622" y="4449947"/>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Tree>
    <p:extLst>
      <p:ext uri="{BB962C8B-B14F-4D97-AF65-F5344CB8AC3E}">
        <p14:creationId xmlns:p14="http://schemas.microsoft.com/office/powerpoint/2010/main" val="370065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A2F87-1096-487F-A03F-DF38541FF133}"/>
              </a:ext>
            </a:extLst>
          </p:cNvPr>
          <p:cNvSpPr>
            <a:spLocks noGrp="1"/>
          </p:cNvSpPr>
          <p:nvPr>
            <p:ph type="ctrTitle"/>
          </p:nvPr>
        </p:nvSpPr>
        <p:spPr/>
        <p:txBody>
          <a:bodyPr/>
          <a:lstStyle/>
          <a:p>
            <a:r>
              <a:rPr lang="en-IN" dirty="0"/>
              <a:t>TCP/IP PROTOCOL</a:t>
            </a:r>
          </a:p>
        </p:txBody>
      </p:sp>
      <p:sp>
        <p:nvSpPr>
          <p:cNvPr id="3" name="Subtitle 2">
            <a:extLst>
              <a:ext uri="{FF2B5EF4-FFF2-40B4-BE49-F238E27FC236}">
                <a16:creationId xmlns:a16="http://schemas.microsoft.com/office/drawing/2014/main" xmlns="" id="{41A31563-0584-472D-BAA7-A549F1AC7143}"/>
              </a:ext>
            </a:extLst>
          </p:cNvPr>
          <p:cNvSpPr>
            <a:spLocks noGrp="1"/>
          </p:cNvSpPr>
          <p:nvPr>
            <p:ph type="subTitle" idx="1"/>
          </p:nvPr>
        </p:nvSpPr>
        <p:spPr/>
        <p:txBody>
          <a:bodyPr/>
          <a:lstStyle/>
          <a:p>
            <a:r>
              <a:rPr lang="en-IN" dirty="0"/>
              <a:t>DATA COMMUNICATION AND NETWORKING</a:t>
            </a:r>
          </a:p>
        </p:txBody>
      </p:sp>
      <p:sp>
        <p:nvSpPr>
          <p:cNvPr id="6" name="Slide Number Placeholder 5">
            <a:extLst>
              <a:ext uri="{FF2B5EF4-FFF2-40B4-BE49-F238E27FC236}">
                <a16:creationId xmlns:a16="http://schemas.microsoft.com/office/drawing/2014/main" xmlns="" id="{E3F135E1-7583-4698-B49C-2B1F016F0DC4}"/>
              </a:ext>
            </a:extLst>
          </p:cNvPr>
          <p:cNvSpPr>
            <a:spLocks noGrp="1"/>
          </p:cNvSpPr>
          <p:nvPr>
            <p:ph type="sldNum" sz="quarter" idx="11"/>
          </p:nvPr>
        </p:nvSpPr>
        <p:spPr/>
        <p:txBody>
          <a:bodyPr/>
          <a:lstStyle/>
          <a:p>
            <a:fld id="{1F742ADB-DB38-4781-BDEB-F2F4CD3551B3}" type="slidenum">
              <a:rPr lang="en-IN" smtClean="0"/>
              <a:t>34</a:t>
            </a:fld>
            <a:endParaRPr lang="en-IN"/>
          </a:p>
        </p:txBody>
      </p:sp>
    </p:spTree>
    <p:extLst>
      <p:ext uri="{BB962C8B-B14F-4D97-AF65-F5344CB8AC3E}">
        <p14:creationId xmlns:p14="http://schemas.microsoft.com/office/powerpoint/2010/main" val="19006809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208020"/>
            <a:ext cx="7315200" cy="865573"/>
          </a:xfrm>
        </p:spPr>
        <p:txBody>
          <a:bodyPr/>
          <a:lstStyle/>
          <a:p>
            <a:r>
              <a:rPr lang="en-IN" dirty="0"/>
              <a:t>TCP/IP PROTOCOL SUITE</a:t>
            </a:r>
          </a:p>
        </p:txBody>
      </p:sp>
      <p:sp>
        <p:nvSpPr>
          <p:cNvPr id="3" name="Content Placeholder 2">
            <a:extLst>
              <a:ext uri="{FF2B5EF4-FFF2-40B4-BE49-F238E27FC236}">
                <a16:creationId xmlns:a16="http://schemas.microsoft.com/office/drawing/2014/main" xmlns="" id="{9ED2C477-3B57-4DAC-890B-BEAAC050E9AE}"/>
              </a:ext>
            </a:extLst>
          </p:cNvPr>
          <p:cNvSpPr>
            <a:spLocks noGrp="1"/>
          </p:cNvSpPr>
          <p:nvPr>
            <p:ph idx="1"/>
          </p:nvPr>
        </p:nvSpPr>
        <p:spPr>
          <a:xfrm>
            <a:off x="914400" y="1073593"/>
            <a:ext cx="7315200" cy="2654645"/>
          </a:xfrm>
        </p:spPr>
        <p:txBody>
          <a:bodyPr>
            <a:normAutofit fontScale="85000" lnSpcReduction="20000"/>
          </a:bodyPr>
          <a:lstStyle/>
          <a:p>
            <a:pPr>
              <a:buFont typeface="Arial" panose="020B0604020202020204" pitchFamily="34" charset="0"/>
              <a:buChar char="•"/>
            </a:pPr>
            <a:endParaRPr lang="en-US" dirty="0"/>
          </a:p>
          <a:p>
            <a:pPr>
              <a:buFont typeface="Arial" panose="020B0604020202020204" pitchFamily="34" charset="0"/>
              <a:buChar char="•"/>
            </a:pPr>
            <a:r>
              <a:rPr lang="en-US" dirty="0"/>
              <a:t> The TCP/IP is compared to OSI, we can say that the TCP/IP protocol suite is made of five layers: physical, data link, network, transport, and application.</a:t>
            </a:r>
          </a:p>
          <a:p>
            <a:endParaRPr lang="en-US" b="1" dirty="0"/>
          </a:p>
          <a:p>
            <a:r>
              <a:rPr lang="en-US" b="1" dirty="0"/>
              <a:t>Topics discussed in this section:</a:t>
            </a:r>
          </a:p>
          <a:p>
            <a:pPr>
              <a:buFont typeface="Arial" panose="020B0604020202020204" pitchFamily="34" charset="0"/>
              <a:buChar char="•"/>
            </a:pPr>
            <a:r>
              <a:rPr lang="en-US" dirty="0"/>
              <a:t>Physical Layer</a:t>
            </a:r>
          </a:p>
          <a:p>
            <a:pPr>
              <a:buFont typeface="Arial" panose="020B0604020202020204" pitchFamily="34" charset="0"/>
              <a:buChar char="•"/>
            </a:pPr>
            <a:r>
              <a:rPr lang="en-US" dirty="0"/>
              <a:t>Data Link Layer</a:t>
            </a:r>
          </a:p>
          <a:p>
            <a:pPr>
              <a:buFont typeface="Arial" panose="020B0604020202020204" pitchFamily="34" charset="0"/>
              <a:buChar char="•"/>
            </a:pPr>
            <a:r>
              <a:rPr lang="en-US" dirty="0"/>
              <a:t>Network Layer</a:t>
            </a:r>
          </a:p>
          <a:p>
            <a:pPr>
              <a:buFont typeface="Arial" panose="020B0604020202020204" pitchFamily="34" charset="0"/>
              <a:buChar char="•"/>
            </a:pPr>
            <a:r>
              <a:rPr lang="en-US" dirty="0"/>
              <a:t>Transport Layer</a:t>
            </a:r>
          </a:p>
          <a:p>
            <a:pPr>
              <a:buFont typeface="Arial" panose="020B0604020202020204" pitchFamily="34" charset="0"/>
              <a:buChar char="•"/>
            </a:pPr>
            <a:r>
              <a:rPr lang="en-US" dirty="0"/>
              <a:t>Application Layer</a:t>
            </a:r>
          </a:p>
          <a:p>
            <a:endParaRPr lang="en-IN" dirty="0"/>
          </a:p>
        </p:txBody>
      </p:sp>
      <p:sp>
        <p:nvSpPr>
          <p:cNvPr id="9" name="Slide Number Placeholder 8">
            <a:extLst>
              <a:ext uri="{FF2B5EF4-FFF2-40B4-BE49-F238E27FC236}">
                <a16:creationId xmlns:a16="http://schemas.microsoft.com/office/drawing/2014/main" xmlns="" id="{CCD07D3B-0C24-405A-8374-B16376F8A5F1}"/>
              </a:ext>
            </a:extLst>
          </p:cNvPr>
          <p:cNvSpPr>
            <a:spLocks noGrp="1"/>
          </p:cNvSpPr>
          <p:nvPr>
            <p:ph type="sldNum" sz="quarter" idx="12"/>
          </p:nvPr>
        </p:nvSpPr>
        <p:spPr/>
        <p:txBody>
          <a:bodyPr/>
          <a:lstStyle/>
          <a:p>
            <a:fld id="{1F742ADB-DB38-4781-BDEB-F2F4CD3551B3}" type="slidenum">
              <a:rPr lang="en-IN" smtClean="0"/>
              <a:t>35</a:t>
            </a:fld>
            <a:endParaRPr lang="en-IN"/>
          </a:p>
        </p:txBody>
      </p:sp>
    </p:spTree>
    <p:extLst>
      <p:ext uri="{BB962C8B-B14F-4D97-AF65-F5344CB8AC3E}">
        <p14:creationId xmlns:p14="http://schemas.microsoft.com/office/powerpoint/2010/main" val="1825747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6030"/>
            <a:ext cx="7315200" cy="865573"/>
          </a:xfrm>
        </p:spPr>
        <p:txBody>
          <a:bodyPr/>
          <a:lstStyle/>
          <a:p>
            <a:r>
              <a:rPr lang="en-IN" dirty="0"/>
              <a:t>TCP/IP and OSI model</a:t>
            </a:r>
          </a:p>
        </p:txBody>
      </p:sp>
      <p:pic>
        <p:nvPicPr>
          <p:cNvPr id="4" name="Picture 7">
            <a:extLst>
              <a:ext uri="{FF2B5EF4-FFF2-40B4-BE49-F238E27FC236}">
                <a16:creationId xmlns:a16="http://schemas.microsoft.com/office/drawing/2014/main" xmlns="" id="{BD3FCB3F-0D32-4DE7-AEFB-A86660DFECB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915404" y="961859"/>
            <a:ext cx="5313193" cy="352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a:extLst>
              <a:ext uri="{FF2B5EF4-FFF2-40B4-BE49-F238E27FC236}">
                <a16:creationId xmlns:a16="http://schemas.microsoft.com/office/drawing/2014/main" xmlns="" id="{2C88511C-F47C-4394-8848-ED331C60004B}"/>
              </a:ext>
            </a:extLst>
          </p:cNvPr>
          <p:cNvSpPr>
            <a:spLocks noGrp="1"/>
          </p:cNvSpPr>
          <p:nvPr>
            <p:ph type="sldNum" sz="quarter" idx="12"/>
          </p:nvPr>
        </p:nvSpPr>
        <p:spPr/>
        <p:txBody>
          <a:bodyPr/>
          <a:lstStyle/>
          <a:p>
            <a:fld id="{1F742ADB-DB38-4781-BDEB-F2F4CD3551B3}" type="slidenum">
              <a:rPr lang="en-IN" smtClean="0"/>
              <a:t>36</a:t>
            </a:fld>
            <a:endParaRPr lang="en-IN"/>
          </a:p>
        </p:txBody>
      </p:sp>
      <p:sp>
        <p:nvSpPr>
          <p:cNvPr id="10" name="TextBox 9">
            <a:extLst>
              <a:ext uri="{FF2B5EF4-FFF2-40B4-BE49-F238E27FC236}">
                <a16:creationId xmlns:a16="http://schemas.microsoft.com/office/drawing/2014/main" xmlns="" id="{E8C64741-7CF3-437B-A78B-8F2B74977EC4}"/>
              </a:ext>
            </a:extLst>
          </p:cNvPr>
          <p:cNvSpPr txBox="1"/>
          <p:nvPr/>
        </p:nvSpPr>
        <p:spPr>
          <a:xfrm>
            <a:off x="2141622" y="4449947"/>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Tree>
    <p:extLst>
      <p:ext uri="{BB962C8B-B14F-4D97-AF65-F5344CB8AC3E}">
        <p14:creationId xmlns:p14="http://schemas.microsoft.com/office/powerpoint/2010/main" val="139352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6030"/>
            <a:ext cx="7315200" cy="865573"/>
          </a:xfrm>
        </p:spPr>
        <p:txBody>
          <a:bodyPr/>
          <a:lstStyle/>
          <a:p>
            <a:r>
              <a:rPr lang="en-IN" dirty="0"/>
              <a:t>Addressing</a:t>
            </a:r>
          </a:p>
        </p:txBody>
      </p:sp>
      <p:sp>
        <p:nvSpPr>
          <p:cNvPr id="3" name="Content Placeholder 2">
            <a:extLst>
              <a:ext uri="{FF2B5EF4-FFF2-40B4-BE49-F238E27FC236}">
                <a16:creationId xmlns:a16="http://schemas.microsoft.com/office/drawing/2014/main" xmlns="" id="{9ED2C477-3B57-4DAC-890B-BEAAC050E9AE}"/>
              </a:ext>
            </a:extLst>
          </p:cNvPr>
          <p:cNvSpPr>
            <a:spLocks noGrp="1"/>
          </p:cNvSpPr>
          <p:nvPr>
            <p:ph idx="1"/>
          </p:nvPr>
        </p:nvSpPr>
        <p:spPr>
          <a:xfrm>
            <a:off x="914400" y="1337834"/>
            <a:ext cx="7315200" cy="2654645"/>
          </a:xfrm>
        </p:spPr>
        <p:txBody>
          <a:bodyPr/>
          <a:lstStyle/>
          <a:p>
            <a:pPr marL="45719" indent="0">
              <a:buNone/>
            </a:pPr>
            <a:r>
              <a:rPr lang="en-US" dirty="0"/>
              <a:t>Four levels of addresses are used in an internet employing the TCP/IP protocols</a:t>
            </a:r>
            <a:endParaRPr lang="en-IN" dirty="0"/>
          </a:p>
        </p:txBody>
      </p:sp>
      <p:sp>
        <p:nvSpPr>
          <p:cNvPr id="10" name="Slide Number Placeholder 9">
            <a:extLst>
              <a:ext uri="{FF2B5EF4-FFF2-40B4-BE49-F238E27FC236}">
                <a16:creationId xmlns:a16="http://schemas.microsoft.com/office/drawing/2014/main" xmlns="" id="{7E52DD62-464B-495A-9062-C539D6A0DBC6}"/>
              </a:ext>
            </a:extLst>
          </p:cNvPr>
          <p:cNvSpPr>
            <a:spLocks noGrp="1"/>
          </p:cNvSpPr>
          <p:nvPr>
            <p:ph type="sldNum" sz="quarter" idx="12"/>
          </p:nvPr>
        </p:nvSpPr>
        <p:spPr/>
        <p:txBody>
          <a:bodyPr/>
          <a:lstStyle/>
          <a:p>
            <a:fld id="{1F742ADB-DB38-4781-BDEB-F2F4CD3551B3}" type="slidenum">
              <a:rPr lang="en-IN" smtClean="0"/>
              <a:t>37</a:t>
            </a:fld>
            <a:endParaRPr lang="en-IN"/>
          </a:p>
        </p:txBody>
      </p:sp>
      <p:sp>
        <p:nvSpPr>
          <p:cNvPr id="5" name="Rectangle 4">
            <a:extLst>
              <a:ext uri="{FF2B5EF4-FFF2-40B4-BE49-F238E27FC236}">
                <a16:creationId xmlns:a16="http://schemas.microsoft.com/office/drawing/2014/main" xmlns="" id="{30C55165-5B75-48BF-B717-47275882B79D}"/>
              </a:ext>
            </a:extLst>
          </p:cNvPr>
          <p:cNvSpPr/>
          <p:nvPr/>
        </p:nvSpPr>
        <p:spPr>
          <a:xfrm>
            <a:off x="2337793" y="2853983"/>
            <a:ext cx="1540042" cy="697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a:t>Addresses </a:t>
            </a:r>
            <a:endParaRPr lang="en-IN" dirty="0"/>
          </a:p>
        </p:txBody>
      </p:sp>
      <p:sp>
        <p:nvSpPr>
          <p:cNvPr id="12" name="Rectangle 11">
            <a:extLst>
              <a:ext uri="{FF2B5EF4-FFF2-40B4-BE49-F238E27FC236}">
                <a16:creationId xmlns:a16="http://schemas.microsoft.com/office/drawing/2014/main" xmlns="" id="{9168DDF2-3D26-4E61-BFC1-B27A64FBBB66}"/>
              </a:ext>
            </a:extLst>
          </p:cNvPr>
          <p:cNvSpPr/>
          <p:nvPr/>
        </p:nvSpPr>
        <p:spPr>
          <a:xfrm>
            <a:off x="4841700" y="2129241"/>
            <a:ext cx="1540042" cy="4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a:t>Physical Addresses</a:t>
            </a:r>
            <a:endParaRPr lang="en-IN" dirty="0"/>
          </a:p>
        </p:txBody>
      </p:sp>
      <p:sp>
        <p:nvSpPr>
          <p:cNvPr id="13" name="Rectangle 12">
            <a:extLst>
              <a:ext uri="{FF2B5EF4-FFF2-40B4-BE49-F238E27FC236}">
                <a16:creationId xmlns:a16="http://schemas.microsoft.com/office/drawing/2014/main" xmlns="" id="{53465EC8-4769-4BA2-A61E-DB5DB2CF0E5B}"/>
              </a:ext>
            </a:extLst>
          </p:cNvPr>
          <p:cNvSpPr/>
          <p:nvPr/>
        </p:nvSpPr>
        <p:spPr>
          <a:xfrm>
            <a:off x="4841700" y="2769699"/>
            <a:ext cx="1540042" cy="4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a:t>Logical Addresses</a:t>
            </a:r>
            <a:endParaRPr lang="en-IN" dirty="0"/>
          </a:p>
        </p:txBody>
      </p:sp>
      <p:sp>
        <p:nvSpPr>
          <p:cNvPr id="14" name="Rectangle 13">
            <a:extLst>
              <a:ext uri="{FF2B5EF4-FFF2-40B4-BE49-F238E27FC236}">
                <a16:creationId xmlns:a16="http://schemas.microsoft.com/office/drawing/2014/main" xmlns="" id="{380CDB66-227C-439A-B0CC-9ACAD8E817B8}"/>
              </a:ext>
            </a:extLst>
          </p:cNvPr>
          <p:cNvSpPr/>
          <p:nvPr/>
        </p:nvSpPr>
        <p:spPr>
          <a:xfrm>
            <a:off x="4841700" y="3369160"/>
            <a:ext cx="1540042" cy="4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a:t>Port Addresses</a:t>
            </a:r>
            <a:endParaRPr lang="en-IN" dirty="0"/>
          </a:p>
        </p:txBody>
      </p:sp>
      <p:sp>
        <p:nvSpPr>
          <p:cNvPr id="15" name="Rectangle 14">
            <a:extLst>
              <a:ext uri="{FF2B5EF4-FFF2-40B4-BE49-F238E27FC236}">
                <a16:creationId xmlns:a16="http://schemas.microsoft.com/office/drawing/2014/main" xmlns="" id="{98A4CC25-5BC2-406E-9B9E-1DA6772F7607}"/>
              </a:ext>
            </a:extLst>
          </p:cNvPr>
          <p:cNvSpPr/>
          <p:nvPr/>
        </p:nvSpPr>
        <p:spPr>
          <a:xfrm>
            <a:off x="4841700" y="3968621"/>
            <a:ext cx="1540042" cy="43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dirty="0"/>
              <a:t>Specific Addresses</a:t>
            </a:r>
            <a:endParaRPr lang="en-IN" dirty="0"/>
          </a:p>
        </p:txBody>
      </p:sp>
      <p:cxnSp>
        <p:nvCxnSpPr>
          <p:cNvPr id="19" name="Straight Arrow Connector 18">
            <a:extLst>
              <a:ext uri="{FF2B5EF4-FFF2-40B4-BE49-F238E27FC236}">
                <a16:creationId xmlns:a16="http://schemas.microsoft.com/office/drawing/2014/main" xmlns="" id="{6585C004-B701-4B85-9B15-E2C753AD01B3}"/>
              </a:ext>
            </a:extLst>
          </p:cNvPr>
          <p:cNvCxnSpPr>
            <a:cxnSpLocks/>
            <a:stCxn id="5" idx="3"/>
            <a:endCxn id="12" idx="1"/>
          </p:cNvCxnSpPr>
          <p:nvPr/>
        </p:nvCxnSpPr>
        <p:spPr>
          <a:xfrm flipV="1">
            <a:off x="3877835" y="2345841"/>
            <a:ext cx="963865" cy="8570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xmlns="" id="{1BAD5079-B350-43D9-8D46-82020828286F}"/>
              </a:ext>
            </a:extLst>
          </p:cNvPr>
          <p:cNvCxnSpPr>
            <a:cxnSpLocks/>
          </p:cNvCxnSpPr>
          <p:nvPr/>
        </p:nvCxnSpPr>
        <p:spPr>
          <a:xfrm>
            <a:off x="3861885" y="3190214"/>
            <a:ext cx="958384" cy="9878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xmlns="" id="{D3EACC02-6D7A-4FED-90DF-C5A58AB6F0E0}"/>
              </a:ext>
            </a:extLst>
          </p:cNvPr>
          <p:cNvCxnSpPr>
            <a:cxnSpLocks/>
            <a:stCxn id="5" idx="3"/>
            <a:endCxn id="13" idx="1"/>
          </p:cNvCxnSpPr>
          <p:nvPr/>
        </p:nvCxnSpPr>
        <p:spPr>
          <a:xfrm flipV="1">
            <a:off x="3877834" y="2986299"/>
            <a:ext cx="963866" cy="216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xmlns="" id="{A8187BCE-4850-4153-B013-7D6F32D660B8}"/>
              </a:ext>
            </a:extLst>
          </p:cNvPr>
          <p:cNvCxnSpPr>
            <a:cxnSpLocks/>
            <a:stCxn id="5" idx="3"/>
            <a:endCxn id="14" idx="1"/>
          </p:cNvCxnSpPr>
          <p:nvPr/>
        </p:nvCxnSpPr>
        <p:spPr>
          <a:xfrm>
            <a:off x="3877834" y="3202899"/>
            <a:ext cx="963866" cy="3828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180604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399" y="396723"/>
            <a:ext cx="7315200" cy="865573"/>
          </a:xfrm>
        </p:spPr>
        <p:txBody>
          <a:bodyPr>
            <a:normAutofit fontScale="90000"/>
          </a:bodyPr>
          <a:lstStyle/>
          <a:p>
            <a:r>
              <a:rPr lang="en-IN" dirty="0"/>
              <a:t>Relationship of layers and address TCP/IP</a:t>
            </a:r>
          </a:p>
        </p:txBody>
      </p:sp>
      <p:pic>
        <p:nvPicPr>
          <p:cNvPr id="4" name="Picture 6">
            <a:extLst>
              <a:ext uri="{FF2B5EF4-FFF2-40B4-BE49-F238E27FC236}">
                <a16:creationId xmlns:a16="http://schemas.microsoft.com/office/drawing/2014/main" xmlns="" id="{4FAD0273-15CA-4CB2-A749-58EDF6CE819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830568" y="1316899"/>
            <a:ext cx="5482865" cy="314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a:extLst>
              <a:ext uri="{FF2B5EF4-FFF2-40B4-BE49-F238E27FC236}">
                <a16:creationId xmlns:a16="http://schemas.microsoft.com/office/drawing/2014/main" xmlns="" id="{5E2E1995-8255-4A91-9E6C-461BC1EA3733}"/>
              </a:ext>
            </a:extLst>
          </p:cNvPr>
          <p:cNvSpPr>
            <a:spLocks noGrp="1"/>
          </p:cNvSpPr>
          <p:nvPr>
            <p:ph type="sldNum" sz="quarter" idx="12"/>
          </p:nvPr>
        </p:nvSpPr>
        <p:spPr/>
        <p:txBody>
          <a:bodyPr/>
          <a:lstStyle/>
          <a:p>
            <a:fld id="{1F742ADB-DB38-4781-BDEB-F2F4CD3551B3}" type="slidenum">
              <a:rPr lang="en-IN" smtClean="0"/>
              <a:t>38</a:t>
            </a:fld>
            <a:endParaRPr lang="en-IN"/>
          </a:p>
        </p:txBody>
      </p:sp>
      <p:sp>
        <p:nvSpPr>
          <p:cNvPr id="10" name="TextBox 9">
            <a:extLst>
              <a:ext uri="{FF2B5EF4-FFF2-40B4-BE49-F238E27FC236}">
                <a16:creationId xmlns:a16="http://schemas.microsoft.com/office/drawing/2014/main" xmlns="" id="{C3FC749A-BE36-4CD7-9502-10DDE6BD1BA3}"/>
              </a:ext>
            </a:extLst>
          </p:cNvPr>
          <p:cNvSpPr txBox="1"/>
          <p:nvPr/>
        </p:nvSpPr>
        <p:spPr>
          <a:xfrm>
            <a:off x="2141622" y="4449947"/>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Tree>
    <p:extLst>
      <p:ext uri="{BB962C8B-B14F-4D97-AF65-F5344CB8AC3E}">
        <p14:creationId xmlns:p14="http://schemas.microsoft.com/office/powerpoint/2010/main" val="81890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6030"/>
            <a:ext cx="7315200" cy="865573"/>
          </a:xfrm>
        </p:spPr>
        <p:txBody>
          <a:bodyPr/>
          <a:lstStyle/>
          <a:p>
            <a:r>
              <a:rPr lang="en-IN" dirty="0"/>
              <a:t>MAC address or Physical address</a:t>
            </a:r>
          </a:p>
        </p:txBody>
      </p:sp>
      <p:sp>
        <p:nvSpPr>
          <p:cNvPr id="3" name="Content Placeholder 2">
            <a:extLst>
              <a:ext uri="{FF2B5EF4-FFF2-40B4-BE49-F238E27FC236}">
                <a16:creationId xmlns:a16="http://schemas.microsoft.com/office/drawing/2014/main" xmlns="" id="{9ED2C477-3B57-4DAC-890B-BEAAC050E9AE}"/>
              </a:ext>
            </a:extLst>
          </p:cNvPr>
          <p:cNvSpPr>
            <a:spLocks noGrp="1"/>
          </p:cNvSpPr>
          <p:nvPr>
            <p:ph idx="1"/>
          </p:nvPr>
        </p:nvSpPr>
        <p:spPr>
          <a:xfrm>
            <a:off x="914400" y="1272904"/>
            <a:ext cx="7315200" cy="2654645"/>
          </a:xfrm>
        </p:spPr>
        <p:txBody>
          <a:bodyPr/>
          <a:lstStyle/>
          <a:p>
            <a:endParaRPr lang="en-US" dirty="0"/>
          </a:p>
          <a:p>
            <a:pPr marL="0" indent="0" algn="ctr">
              <a:buNone/>
            </a:pPr>
            <a:r>
              <a:rPr lang="en-US" dirty="0"/>
              <a:t> Most local-area networks use a 48-bit (6-byte) </a:t>
            </a:r>
            <a:r>
              <a:rPr lang="en-US" b="1" dirty="0"/>
              <a:t>physical address </a:t>
            </a:r>
            <a:r>
              <a:rPr lang="en-US" dirty="0"/>
              <a:t>written as 12 hexadecimal digits; every byte (2 hexadecimal digits) is separated by a colon, as shown below: </a:t>
            </a:r>
          </a:p>
          <a:p>
            <a:pPr marL="0" indent="0" algn="ctr">
              <a:buNone/>
            </a:pPr>
            <a:r>
              <a:rPr lang="en-US" dirty="0"/>
              <a:t>07:01:02:01:2C:4B</a:t>
            </a:r>
            <a:br>
              <a:rPr lang="en-US" dirty="0"/>
            </a:br>
            <a:endParaRPr lang="en-US" dirty="0"/>
          </a:p>
          <a:p>
            <a:pPr marL="0" indent="0" algn="ctr">
              <a:buNone/>
            </a:pPr>
            <a:r>
              <a:rPr lang="en-US" dirty="0"/>
              <a:t>A 6-byte (12 hexadecimal digits) physical address</a:t>
            </a:r>
          </a:p>
        </p:txBody>
      </p:sp>
      <p:sp>
        <p:nvSpPr>
          <p:cNvPr id="10" name="Slide Number Placeholder 9">
            <a:extLst>
              <a:ext uri="{FF2B5EF4-FFF2-40B4-BE49-F238E27FC236}">
                <a16:creationId xmlns:a16="http://schemas.microsoft.com/office/drawing/2014/main" xmlns="" id="{9750466F-49C6-42CC-9822-13EF84ACC6B8}"/>
              </a:ext>
            </a:extLst>
          </p:cNvPr>
          <p:cNvSpPr>
            <a:spLocks noGrp="1"/>
          </p:cNvSpPr>
          <p:nvPr>
            <p:ph type="sldNum" sz="quarter" idx="12"/>
          </p:nvPr>
        </p:nvSpPr>
        <p:spPr/>
        <p:txBody>
          <a:bodyPr/>
          <a:lstStyle/>
          <a:p>
            <a:fld id="{1F742ADB-DB38-4781-BDEB-F2F4CD3551B3}" type="slidenum">
              <a:rPr lang="en-IN" smtClean="0"/>
              <a:t>39</a:t>
            </a:fld>
            <a:endParaRPr lang="en-IN"/>
          </a:p>
        </p:txBody>
      </p:sp>
      <p:sp>
        <p:nvSpPr>
          <p:cNvPr id="11" name="TextBox 10">
            <a:extLst>
              <a:ext uri="{FF2B5EF4-FFF2-40B4-BE49-F238E27FC236}">
                <a16:creationId xmlns:a16="http://schemas.microsoft.com/office/drawing/2014/main" xmlns="" id="{90A1BB81-4711-45ED-A4F1-8E51751EFCF0}"/>
              </a:ext>
            </a:extLst>
          </p:cNvPr>
          <p:cNvSpPr txBox="1"/>
          <p:nvPr/>
        </p:nvSpPr>
        <p:spPr>
          <a:xfrm>
            <a:off x="2141622" y="4449947"/>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Tree>
    <p:extLst>
      <p:ext uri="{BB962C8B-B14F-4D97-AF65-F5344CB8AC3E}">
        <p14:creationId xmlns:p14="http://schemas.microsoft.com/office/powerpoint/2010/main" val="1962824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A2F87-1096-487F-A03F-DF38541FF133}"/>
              </a:ext>
            </a:extLst>
          </p:cNvPr>
          <p:cNvSpPr>
            <a:spLocks noGrp="1"/>
          </p:cNvSpPr>
          <p:nvPr>
            <p:ph type="ctrTitle"/>
          </p:nvPr>
        </p:nvSpPr>
        <p:spPr>
          <a:xfrm>
            <a:off x="827584" y="195486"/>
            <a:ext cx="7315200" cy="1946269"/>
          </a:xfrm>
        </p:spPr>
        <p:txBody>
          <a:bodyPr/>
          <a:lstStyle/>
          <a:p>
            <a:r>
              <a:rPr lang="en-IN" dirty="0"/>
              <a:t>PROTOCOLS &amp; STANDARDS</a:t>
            </a:r>
          </a:p>
        </p:txBody>
      </p:sp>
      <p:sp>
        <p:nvSpPr>
          <p:cNvPr id="3" name="Subtitle 2">
            <a:extLst>
              <a:ext uri="{FF2B5EF4-FFF2-40B4-BE49-F238E27FC236}">
                <a16:creationId xmlns:a16="http://schemas.microsoft.com/office/drawing/2014/main" xmlns="" id="{41A31563-0584-472D-BAA7-A549F1AC7143}"/>
              </a:ext>
            </a:extLst>
          </p:cNvPr>
          <p:cNvSpPr>
            <a:spLocks noGrp="1"/>
          </p:cNvSpPr>
          <p:nvPr>
            <p:ph type="subTitle" idx="1"/>
          </p:nvPr>
        </p:nvSpPr>
        <p:spPr>
          <a:xfrm>
            <a:off x="827584" y="2067694"/>
            <a:ext cx="7315200" cy="858474"/>
          </a:xfrm>
        </p:spPr>
        <p:txBody>
          <a:bodyPr/>
          <a:lstStyle/>
          <a:p>
            <a:endParaRPr lang="en-IN" dirty="0"/>
          </a:p>
        </p:txBody>
      </p:sp>
      <p:sp>
        <p:nvSpPr>
          <p:cNvPr id="6" name="Slide Number Placeholder 5">
            <a:extLst>
              <a:ext uri="{FF2B5EF4-FFF2-40B4-BE49-F238E27FC236}">
                <a16:creationId xmlns:a16="http://schemas.microsoft.com/office/drawing/2014/main" xmlns="" id="{9F05CECA-ECE9-40E0-A97F-13FB76B13B41}"/>
              </a:ext>
            </a:extLst>
          </p:cNvPr>
          <p:cNvSpPr>
            <a:spLocks noGrp="1"/>
          </p:cNvSpPr>
          <p:nvPr>
            <p:ph type="sldNum" sz="quarter" idx="11"/>
          </p:nvPr>
        </p:nvSpPr>
        <p:spPr>
          <a:xfrm>
            <a:off x="8496301" y="520775"/>
            <a:ext cx="511277" cy="223439"/>
          </a:xfrm>
        </p:spPr>
        <p:txBody>
          <a:bodyPr/>
          <a:lstStyle/>
          <a:p>
            <a:fld id="{1F742ADB-DB38-4781-BDEB-F2F4CD3551B3}" type="slidenum">
              <a:rPr lang="en-IN" smtClean="0"/>
              <a:t>4</a:t>
            </a:fld>
            <a:endParaRPr lang="en-IN"/>
          </a:p>
        </p:txBody>
      </p:sp>
    </p:spTree>
    <p:extLst>
      <p:ext uri="{BB962C8B-B14F-4D97-AF65-F5344CB8AC3E}">
        <p14:creationId xmlns:p14="http://schemas.microsoft.com/office/powerpoint/2010/main" val="33554167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822960" y="136030"/>
            <a:ext cx="7315200" cy="865573"/>
          </a:xfrm>
        </p:spPr>
        <p:txBody>
          <a:bodyPr/>
          <a:lstStyle/>
          <a:p>
            <a:r>
              <a:rPr lang="en-IN" dirty="0"/>
              <a:t>IP Address</a:t>
            </a:r>
          </a:p>
        </p:txBody>
      </p:sp>
      <p:pic>
        <p:nvPicPr>
          <p:cNvPr id="4" name="Picture 6">
            <a:extLst>
              <a:ext uri="{FF2B5EF4-FFF2-40B4-BE49-F238E27FC236}">
                <a16:creationId xmlns:a16="http://schemas.microsoft.com/office/drawing/2014/main" xmlns="" id="{51C7903E-AB37-4444-ABD6-09C603BE69A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57276" y="1001603"/>
            <a:ext cx="5666214" cy="338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a:extLst>
              <a:ext uri="{FF2B5EF4-FFF2-40B4-BE49-F238E27FC236}">
                <a16:creationId xmlns:a16="http://schemas.microsoft.com/office/drawing/2014/main" xmlns="" id="{F6DB03DF-497F-40BE-B28F-1FB312B23525}"/>
              </a:ext>
            </a:extLst>
          </p:cNvPr>
          <p:cNvSpPr>
            <a:spLocks noGrp="1"/>
          </p:cNvSpPr>
          <p:nvPr>
            <p:ph type="sldNum" sz="quarter" idx="12"/>
          </p:nvPr>
        </p:nvSpPr>
        <p:spPr/>
        <p:txBody>
          <a:bodyPr/>
          <a:lstStyle/>
          <a:p>
            <a:fld id="{1F742ADB-DB38-4781-BDEB-F2F4CD3551B3}" type="slidenum">
              <a:rPr lang="en-IN" smtClean="0"/>
              <a:t>40</a:t>
            </a:fld>
            <a:endParaRPr lang="en-IN"/>
          </a:p>
        </p:txBody>
      </p:sp>
      <p:sp>
        <p:nvSpPr>
          <p:cNvPr id="10" name="TextBox 9">
            <a:extLst>
              <a:ext uri="{FF2B5EF4-FFF2-40B4-BE49-F238E27FC236}">
                <a16:creationId xmlns:a16="http://schemas.microsoft.com/office/drawing/2014/main" xmlns="" id="{3B5A2E9B-D7E7-418C-8CBB-B318326C3E81}"/>
              </a:ext>
            </a:extLst>
          </p:cNvPr>
          <p:cNvSpPr txBox="1"/>
          <p:nvPr/>
        </p:nvSpPr>
        <p:spPr>
          <a:xfrm>
            <a:off x="2141622" y="4449947"/>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
        <p:nvSpPr>
          <p:cNvPr id="11" name="Rectangle 10">
            <a:extLst>
              <a:ext uri="{FF2B5EF4-FFF2-40B4-BE49-F238E27FC236}">
                <a16:creationId xmlns:a16="http://schemas.microsoft.com/office/drawing/2014/main" xmlns="" id="{FA0042DA-693B-4F3C-858E-CAC18A39007A}"/>
              </a:ext>
            </a:extLst>
          </p:cNvPr>
          <p:cNvSpPr/>
          <p:nvPr/>
        </p:nvSpPr>
        <p:spPr>
          <a:xfrm>
            <a:off x="822960" y="1001603"/>
            <a:ext cx="2234316" cy="3070071"/>
          </a:xfrm>
          <a:prstGeom prst="rect">
            <a:avLst/>
          </a:prstGeom>
        </p:spPr>
        <p:txBody>
          <a:bodyPr wrap="square" lIns="68580" tIns="34290" rIns="68580" bIns="34290">
            <a:spAutoFit/>
          </a:bodyPr>
          <a:lstStyle/>
          <a:p>
            <a:pPr algn="ctr"/>
            <a:r>
              <a:rPr lang="en-US" sz="1500" dirty="0"/>
              <a:t>The physical addresses will change from hop to hop,</a:t>
            </a:r>
          </a:p>
          <a:p>
            <a:pPr algn="ctr"/>
            <a:r>
              <a:rPr lang="en-US" sz="1500" dirty="0"/>
              <a:t>but the logical addresses usually remain the same.</a:t>
            </a:r>
          </a:p>
          <a:p>
            <a:pPr algn="ctr"/>
            <a:endParaRPr lang="en-US" sz="1500" dirty="0"/>
          </a:p>
          <a:p>
            <a:pPr algn="ctr"/>
            <a:r>
              <a:rPr lang="en-US" sz="1500" dirty="0"/>
              <a:t>A logical address is a 32-bit(IPv4) or 128-bit(IPv6). </a:t>
            </a:r>
          </a:p>
          <a:p>
            <a:pPr algn="ctr"/>
            <a:endParaRPr lang="en-US" sz="1500" dirty="0"/>
          </a:p>
          <a:p>
            <a:pPr algn="ctr"/>
            <a:r>
              <a:rPr lang="en-US" sz="1500" dirty="0"/>
              <a:t>Examples</a:t>
            </a:r>
          </a:p>
          <a:p>
            <a:pPr algn="ctr"/>
            <a:r>
              <a:rPr lang="de-DE" sz="1500" dirty="0"/>
              <a:t> IPv4: 192.168.2.33</a:t>
            </a:r>
            <a:br>
              <a:rPr lang="de-DE" sz="1500" dirty="0"/>
            </a:br>
            <a:r>
              <a:rPr lang="de-DE" sz="1500" dirty="0"/>
              <a:t>IPv6: 2dbe:ab67:237f:50cd:83fd:ab34:92bd:66ca</a:t>
            </a:r>
            <a:r>
              <a:rPr lang="en-US" sz="1500" dirty="0"/>
              <a:t> </a:t>
            </a:r>
          </a:p>
        </p:txBody>
      </p:sp>
    </p:spTree>
    <p:extLst>
      <p:ext uri="{BB962C8B-B14F-4D97-AF65-F5344CB8AC3E}">
        <p14:creationId xmlns:p14="http://schemas.microsoft.com/office/powerpoint/2010/main" val="396161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C8904-E4D1-4B44-BB37-CE4572364D3C}"/>
              </a:ext>
            </a:extLst>
          </p:cNvPr>
          <p:cNvSpPr>
            <a:spLocks noGrp="1"/>
          </p:cNvSpPr>
          <p:nvPr>
            <p:ph type="title"/>
          </p:nvPr>
        </p:nvSpPr>
        <p:spPr>
          <a:xfrm>
            <a:off x="914400" y="136030"/>
            <a:ext cx="7315200" cy="865573"/>
          </a:xfrm>
        </p:spPr>
        <p:txBody>
          <a:bodyPr/>
          <a:lstStyle/>
          <a:p>
            <a:r>
              <a:rPr lang="en-IN" dirty="0"/>
              <a:t>Port address </a:t>
            </a:r>
          </a:p>
        </p:txBody>
      </p:sp>
      <p:pic>
        <p:nvPicPr>
          <p:cNvPr id="4" name="Picture 6">
            <a:extLst>
              <a:ext uri="{FF2B5EF4-FFF2-40B4-BE49-F238E27FC236}">
                <a16:creationId xmlns:a16="http://schemas.microsoft.com/office/drawing/2014/main" xmlns="" id="{BDC5796F-46E3-4357-A351-68364ED5E19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091074" y="1001603"/>
            <a:ext cx="5632415" cy="339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lide Number Placeholder 8">
            <a:extLst>
              <a:ext uri="{FF2B5EF4-FFF2-40B4-BE49-F238E27FC236}">
                <a16:creationId xmlns:a16="http://schemas.microsoft.com/office/drawing/2014/main" xmlns="" id="{CDB8AAD4-3504-4A4B-A81C-234CB1FF938D}"/>
              </a:ext>
            </a:extLst>
          </p:cNvPr>
          <p:cNvSpPr>
            <a:spLocks noGrp="1"/>
          </p:cNvSpPr>
          <p:nvPr>
            <p:ph type="sldNum" sz="quarter" idx="12"/>
          </p:nvPr>
        </p:nvSpPr>
        <p:spPr/>
        <p:txBody>
          <a:bodyPr/>
          <a:lstStyle/>
          <a:p>
            <a:fld id="{1F742ADB-DB38-4781-BDEB-F2F4CD3551B3}" type="slidenum">
              <a:rPr lang="en-IN" smtClean="0"/>
              <a:t>41</a:t>
            </a:fld>
            <a:endParaRPr lang="en-IN"/>
          </a:p>
        </p:txBody>
      </p:sp>
      <p:sp>
        <p:nvSpPr>
          <p:cNvPr id="10" name="TextBox 9">
            <a:extLst>
              <a:ext uri="{FF2B5EF4-FFF2-40B4-BE49-F238E27FC236}">
                <a16:creationId xmlns:a16="http://schemas.microsoft.com/office/drawing/2014/main" xmlns="" id="{98D761FB-DF5E-4612-ADD7-F4F586D51AF1}"/>
              </a:ext>
            </a:extLst>
          </p:cNvPr>
          <p:cNvSpPr txBox="1"/>
          <p:nvPr/>
        </p:nvSpPr>
        <p:spPr>
          <a:xfrm>
            <a:off x="2141622" y="4449947"/>
            <a:ext cx="5438273" cy="623248"/>
          </a:xfrm>
          <a:prstGeom prst="rect">
            <a:avLst/>
          </a:prstGeom>
          <a:noFill/>
        </p:spPr>
        <p:txBody>
          <a:bodyPr wrap="square" lIns="68580" tIns="34290" rIns="68580" bIns="34290" rtlCol="0">
            <a:spAutoFit/>
          </a:bodyPr>
          <a:lstStyle/>
          <a:p>
            <a:r>
              <a:rPr lang="en-US" dirty="0"/>
              <a:t>Source: Data Communications and Networking – Behrouz A. Forouzan</a:t>
            </a:r>
            <a:endParaRPr lang="en-IN" dirty="0"/>
          </a:p>
        </p:txBody>
      </p:sp>
      <p:sp>
        <p:nvSpPr>
          <p:cNvPr id="3" name="Rectangle 2">
            <a:extLst>
              <a:ext uri="{FF2B5EF4-FFF2-40B4-BE49-F238E27FC236}">
                <a16:creationId xmlns:a16="http://schemas.microsoft.com/office/drawing/2014/main" xmlns="" id="{D5BBCD24-93BE-4BCD-AA73-8C50AECC932F}"/>
              </a:ext>
            </a:extLst>
          </p:cNvPr>
          <p:cNvSpPr/>
          <p:nvPr/>
        </p:nvSpPr>
        <p:spPr>
          <a:xfrm>
            <a:off x="822960" y="1608461"/>
            <a:ext cx="2234316" cy="2285241"/>
          </a:xfrm>
          <a:prstGeom prst="rect">
            <a:avLst/>
          </a:prstGeom>
        </p:spPr>
        <p:txBody>
          <a:bodyPr wrap="square" lIns="68580" tIns="34290" rIns="68580" bIns="34290">
            <a:spAutoFit/>
          </a:bodyPr>
          <a:lstStyle/>
          <a:p>
            <a:pPr algn="ctr"/>
            <a:r>
              <a:rPr lang="en-IN" dirty="0"/>
              <a:t>A port address is a 16-bit address represented by one decimal number. Ex.753</a:t>
            </a:r>
          </a:p>
          <a:p>
            <a:pPr algn="ctr"/>
            <a:r>
              <a:rPr lang="en-IN" dirty="0"/>
              <a:t>A 16-bit port address represented as single number.</a:t>
            </a:r>
          </a:p>
        </p:txBody>
      </p:sp>
    </p:spTree>
    <p:extLst>
      <p:ext uri="{BB962C8B-B14F-4D97-AF65-F5344CB8AC3E}">
        <p14:creationId xmlns:p14="http://schemas.microsoft.com/office/powerpoint/2010/main" val="426335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215308-6940-495D-BA5B-3C2AF2E8986D}"/>
              </a:ext>
            </a:extLst>
          </p:cNvPr>
          <p:cNvSpPr>
            <a:spLocks noGrp="1"/>
          </p:cNvSpPr>
          <p:nvPr>
            <p:ph type="title"/>
          </p:nvPr>
        </p:nvSpPr>
        <p:spPr>
          <a:xfrm>
            <a:off x="914400" y="136030"/>
            <a:ext cx="7315200" cy="865573"/>
          </a:xfrm>
        </p:spPr>
        <p:txBody>
          <a:bodyPr/>
          <a:lstStyle/>
          <a:p>
            <a:r>
              <a:rPr lang="en-IN" dirty="0"/>
              <a:t>Protocols</a:t>
            </a:r>
          </a:p>
        </p:txBody>
      </p:sp>
      <p:sp>
        <p:nvSpPr>
          <p:cNvPr id="3" name="Content Placeholder 2">
            <a:extLst>
              <a:ext uri="{FF2B5EF4-FFF2-40B4-BE49-F238E27FC236}">
                <a16:creationId xmlns:a16="http://schemas.microsoft.com/office/drawing/2014/main" xmlns="" id="{A728CB44-897A-499C-BF59-666B924F778A}"/>
              </a:ext>
            </a:extLst>
          </p:cNvPr>
          <p:cNvSpPr>
            <a:spLocks noGrp="1"/>
          </p:cNvSpPr>
          <p:nvPr>
            <p:ph idx="1"/>
          </p:nvPr>
        </p:nvSpPr>
        <p:spPr>
          <a:xfrm>
            <a:off x="914400" y="1150827"/>
            <a:ext cx="7315200" cy="3481498"/>
          </a:xfrm>
        </p:spPr>
        <p:txBody>
          <a:bodyPr>
            <a:normAutofit/>
          </a:bodyPr>
          <a:lstStyle/>
          <a:p>
            <a:pPr marL="0" indent="0">
              <a:buNone/>
            </a:pPr>
            <a:r>
              <a:rPr lang="en-IN" sz="1800" b="1" dirty="0"/>
              <a:t> Network Protocols</a:t>
            </a:r>
          </a:p>
          <a:p>
            <a:pPr marL="0" indent="0">
              <a:buNone/>
            </a:pPr>
            <a:endParaRPr lang="en-IN" sz="1800" b="1" dirty="0"/>
          </a:p>
          <a:p>
            <a:pPr marL="150876" lvl="1" indent="0">
              <a:buNone/>
            </a:pPr>
            <a:r>
              <a:rPr lang="en-IN" sz="1500" dirty="0"/>
              <a:t>S</a:t>
            </a:r>
            <a:r>
              <a:rPr lang="en-US" sz="1500" dirty="0"/>
              <a:t>et of rules that governs/used for communication. The key elements are given below.</a:t>
            </a:r>
          </a:p>
          <a:p>
            <a:pPr marL="150876" lvl="1" indent="0">
              <a:buNone/>
            </a:pPr>
            <a:endParaRPr lang="en-US" sz="1500" dirty="0"/>
          </a:p>
          <a:p>
            <a:pPr marL="150876" lvl="1" indent="0">
              <a:buNone/>
            </a:pPr>
            <a:r>
              <a:rPr lang="en-US" sz="1500" dirty="0"/>
              <a:t>1. </a:t>
            </a:r>
            <a:r>
              <a:rPr lang="en-US" sz="1500" b="1" dirty="0">
                <a:solidFill>
                  <a:srgbClr val="00B050"/>
                </a:solidFill>
              </a:rPr>
              <a:t>Syntax: </a:t>
            </a:r>
            <a:r>
              <a:rPr lang="en-US" sz="1500" dirty="0"/>
              <a:t>structure/format of the data. Meaning the order in which the data is present. </a:t>
            </a:r>
          </a:p>
          <a:p>
            <a:pPr marL="150876" lvl="1" indent="0">
              <a:buNone/>
            </a:pPr>
            <a:endParaRPr lang="en-US" sz="1500" dirty="0"/>
          </a:p>
          <a:p>
            <a:pPr marL="150876" lvl="1" indent="0">
              <a:buNone/>
            </a:pPr>
            <a:r>
              <a:rPr lang="en-US" sz="1500" dirty="0"/>
              <a:t>2. </a:t>
            </a:r>
            <a:r>
              <a:rPr lang="en-US" sz="1500" b="1" dirty="0">
                <a:solidFill>
                  <a:srgbClr val="00B050"/>
                </a:solidFill>
              </a:rPr>
              <a:t>Semantics: </a:t>
            </a:r>
            <a:r>
              <a:rPr lang="en-US" sz="1500" dirty="0"/>
              <a:t>The meaning of each section of bits.</a:t>
            </a:r>
          </a:p>
          <a:p>
            <a:pPr marL="150876" lvl="1" indent="0">
              <a:buNone/>
            </a:pPr>
            <a:endParaRPr lang="en-US" sz="1500" dirty="0"/>
          </a:p>
          <a:p>
            <a:pPr marL="150876" lvl="1" indent="0">
              <a:buNone/>
            </a:pPr>
            <a:r>
              <a:rPr lang="en-US" sz="1500" dirty="0"/>
              <a:t>3. </a:t>
            </a:r>
            <a:r>
              <a:rPr lang="en-US" sz="1500" b="1" dirty="0">
                <a:solidFill>
                  <a:srgbClr val="00B050"/>
                </a:solidFill>
              </a:rPr>
              <a:t>Timing: </a:t>
            </a:r>
            <a:r>
              <a:rPr lang="en-US" sz="1500" dirty="0"/>
              <a:t>Refers to two characteristics: - When data should be sent and how fast they can be sent.</a:t>
            </a:r>
            <a:endParaRPr lang="en-IN" sz="1400" dirty="0"/>
          </a:p>
        </p:txBody>
      </p:sp>
      <p:sp>
        <p:nvSpPr>
          <p:cNvPr id="9" name="Slide Number Placeholder 8">
            <a:extLst>
              <a:ext uri="{FF2B5EF4-FFF2-40B4-BE49-F238E27FC236}">
                <a16:creationId xmlns:a16="http://schemas.microsoft.com/office/drawing/2014/main" xmlns="" id="{64B6AF15-70E9-493F-BEA2-C8EF1BBD26FB}"/>
              </a:ext>
            </a:extLst>
          </p:cNvPr>
          <p:cNvSpPr>
            <a:spLocks noGrp="1"/>
          </p:cNvSpPr>
          <p:nvPr>
            <p:ph type="sldNum" sz="quarter" idx="12"/>
          </p:nvPr>
        </p:nvSpPr>
        <p:spPr/>
        <p:txBody>
          <a:bodyPr/>
          <a:lstStyle/>
          <a:p>
            <a:fld id="{1F742ADB-DB38-4781-BDEB-F2F4CD3551B3}" type="slidenum">
              <a:rPr lang="en-IN" smtClean="0"/>
              <a:t>5</a:t>
            </a:fld>
            <a:endParaRPr lang="en-IN"/>
          </a:p>
        </p:txBody>
      </p:sp>
    </p:spTree>
    <p:extLst>
      <p:ext uri="{BB962C8B-B14F-4D97-AF65-F5344CB8AC3E}">
        <p14:creationId xmlns:p14="http://schemas.microsoft.com/office/powerpoint/2010/main" val="2413329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AA3A06-E728-42FE-91D8-9B7BA855FDCF}"/>
              </a:ext>
            </a:extLst>
          </p:cNvPr>
          <p:cNvSpPr>
            <a:spLocks noGrp="1"/>
          </p:cNvSpPr>
          <p:nvPr>
            <p:ph type="title"/>
          </p:nvPr>
        </p:nvSpPr>
        <p:spPr>
          <a:xfrm>
            <a:off x="914400" y="319740"/>
            <a:ext cx="7315200" cy="865573"/>
          </a:xfrm>
        </p:spPr>
        <p:txBody>
          <a:bodyPr/>
          <a:lstStyle/>
          <a:p>
            <a:r>
              <a:rPr lang="en-US" dirty="0"/>
              <a:t>How it works?</a:t>
            </a:r>
            <a:endParaRPr lang="en-IN" dirty="0"/>
          </a:p>
        </p:txBody>
      </p:sp>
      <p:sp>
        <p:nvSpPr>
          <p:cNvPr id="3" name="Content Placeholder 2">
            <a:extLst>
              <a:ext uri="{FF2B5EF4-FFF2-40B4-BE49-F238E27FC236}">
                <a16:creationId xmlns:a16="http://schemas.microsoft.com/office/drawing/2014/main" xmlns="" id="{9242DB69-2525-4E4C-BE47-24D8B09C9F53}"/>
              </a:ext>
            </a:extLst>
          </p:cNvPr>
          <p:cNvSpPr>
            <a:spLocks noGrp="1"/>
          </p:cNvSpPr>
          <p:nvPr>
            <p:ph idx="1"/>
          </p:nvPr>
        </p:nvSpPr>
        <p:spPr>
          <a:xfrm>
            <a:off x="914400" y="1439716"/>
            <a:ext cx="7315200" cy="3007593"/>
          </a:xfrm>
        </p:spPr>
        <p:txBody>
          <a:bodyPr>
            <a:normAutofit/>
          </a:bodyPr>
          <a:lstStyle/>
          <a:p>
            <a:r>
              <a:rPr lang="en-US" dirty="0"/>
              <a:t>Network protocols take large-scale processes and break them down into small, specific tasks or functions. </a:t>
            </a:r>
          </a:p>
          <a:p>
            <a:r>
              <a:rPr lang="en-US" dirty="0"/>
              <a:t>Each layer is assigned a </a:t>
            </a:r>
            <a:r>
              <a:rPr lang="en-US" dirty="0" smtClean="0"/>
              <a:t>function.</a:t>
            </a:r>
            <a:endParaRPr lang="en-US" dirty="0"/>
          </a:p>
          <a:p>
            <a:r>
              <a:rPr lang="en-US" dirty="0"/>
              <a:t>This occurs at every level of the network and each function must cooperate at each level to complete the larger task at hand. </a:t>
            </a:r>
          </a:p>
          <a:p>
            <a:endParaRPr lang="en-US" dirty="0"/>
          </a:p>
        </p:txBody>
      </p:sp>
      <p:sp>
        <p:nvSpPr>
          <p:cNvPr id="5" name="Slide Number Placeholder 4">
            <a:extLst>
              <a:ext uri="{FF2B5EF4-FFF2-40B4-BE49-F238E27FC236}">
                <a16:creationId xmlns:a16="http://schemas.microsoft.com/office/drawing/2014/main" xmlns="" id="{C0614289-A3C0-4FB2-AB81-F299A49E1929}"/>
              </a:ext>
            </a:extLst>
          </p:cNvPr>
          <p:cNvSpPr>
            <a:spLocks noGrp="1"/>
          </p:cNvSpPr>
          <p:nvPr>
            <p:ph type="sldNum" sz="quarter" idx="12"/>
          </p:nvPr>
        </p:nvSpPr>
        <p:spPr/>
        <p:txBody>
          <a:bodyPr/>
          <a:lstStyle/>
          <a:p>
            <a:fld id="{1F742ADB-DB38-4781-BDEB-F2F4CD3551B3}" type="slidenum">
              <a:rPr lang="en-IN" smtClean="0"/>
              <a:t>6</a:t>
            </a:fld>
            <a:endParaRPr lang="en-IN"/>
          </a:p>
        </p:txBody>
      </p:sp>
    </p:spTree>
    <p:extLst>
      <p:ext uri="{BB962C8B-B14F-4D97-AF65-F5344CB8AC3E}">
        <p14:creationId xmlns:p14="http://schemas.microsoft.com/office/powerpoint/2010/main" val="2124789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9D444-7B86-43D3-82FF-CC709B793295}"/>
              </a:ext>
            </a:extLst>
          </p:cNvPr>
          <p:cNvSpPr>
            <a:spLocks noGrp="1"/>
          </p:cNvSpPr>
          <p:nvPr>
            <p:ph type="title"/>
          </p:nvPr>
        </p:nvSpPr>
        <p:spPr>
          <a:xfrm>
            <a:off x="914400" y="411480"/>
            <a:ext cx="7315200" cy="865573"/>
          </a:xfrm>
        </p:spPr>
        <p:txBody>
          <a:bodyPr/>
          <a:lstStyle/>
          <a:p>
            <a:r>
              <a:rPr lang="en-US" dirty="0"/>
              <a:t>List of Network protocols</a:t>
            </a:r>
            <a:endParaRPr lang="en-IN" dirty="0"/>
          </a:p>
        </p:txBody>
      </p:sp>
      <p:sp>
        <p:nvSpPr>
          <p:cNvPr id="3" name="Content Placeholder 2">
            <a:extLst>
              <a:ext uri="{FF2B5EF4-FFF2-40B4-BE49-F238E27FC236}">
                <a16:creationId xmlns:a16="http://schemas.microsoft.com/office/drawing/2014/main" xmlns="" id="{5A6652F7-E952-4036-A073-B1C6043C640D}"/>
              </a:ext>
            </a:extLst>
          </p:cNvPr>
          <p:cNvSpPr>
            <a:spLocks noGrp="1"/>
          </p:cNvSpPr>
          <p:nvPr>
            <p:ph idx="1"/>
          </p:nvPr>
        </p:nvSpPr>
        <p:spPr>
          <a:xfrm>
            <a:off x="914400" y="1439716"/>
            <a:ext cx="7315200" cy="2654645"/>
          </a:xfrm>
        </p:spPr>
        <p:txBody>
          <a:bodyPr/>
          <a:lstStyle/>
          <a:p>
            <a:r>
              <a:rPr lang="en-US" dirty="0"/>
              <a:t>Communication</a:t>
            </a:r>
          </a:p>
          <a:p>
            <a:endParaRPr lang="en-US" dirty="0"/>
          </a:p>
          <a:p>
            <a:r>
              <a:rPr lang="en-US" dirty="0"/>
              <a:t>Network management </a:t>
            </a:r>
          </a:p>
          <a:p>
            <a:endParaRPr lang="en-US" dirty="0"/>
          </a:p>
          <a:p>
            <a:r>
              <a:rPr lang="en-US" dirty="0"/>
              <a:t>Security</a:t>
            </a:r>
            <a:endParaRPr lang="en-IN" dirty="0"/>
          </a:p>
        </p:txBody>
      </p:sp>
      <p:sp>
        <p:nvSpPr>
          <p:cNvPr id="5" name="Slide Number Placeholder 4">
            <a:extLst>
              <a:ext uri="{FF2B5EF4-FFF2-40B4-BE49-F238E27FC236}">
                <a16:creationId xmlns:a16="http://schemas.microsoft.com/office/drawing/2014/main" xmlns="" id="{342BD901-2435-472A-9107-CDE80C6003C9}"/>
              </a:ext>
            </a:extLst>
          </p:cNvPr>
          <p:cNvSpPr>
            <a:spLocks noGrp="1"/>
          </p:cNvSpPr>
          <p:nvPr>
            <p:ph type="sldNum" sz="quarter" idx="12"/>
          </p:nvPr>
        </p:nvSpPr>
        <p:spPr/>
        <p:txBody>
          <a:bodyPr/>
          <a:lstStyle/>
          <a:p>
            <a:fld id="{1F742ADB-DB38-4781-BDEB-F2F4CD3551B3}" type="slidenum">
              <a:rPr lang="en-IN" smtClean="0"/>
              <a:t>7</a:t>
            </a:fld>
            <a:endParaRPr lang="en-IN"/>
          </a:p>
        </p:txBody>
      </p:sp>
    </p:spTree>
    <p:extLst>
      <p:ext uri="{BB962C8B-B14F-4D97-AF65-F5344CB8AC3E}">
        <p14:creationId xmlns:p14="http://schemas.microsoft.com/office/powerpoint/2010/main" val="1871525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3A7C71-3141-464B-B829-ED2162A8291A}"/>
              </a:ext>
            </a:extLst>
          </p:cNvPr>
          <p:cNvSpPr>
            <a:spLocks noGrp="1"/>
          </p:cNvSpPr>
          <p:nvPr>
            <p:ph type="title"/>
          </p:nvPr>
        </p:nvSpPr>
        <p:spPr>
          <a:xfrm>
            <a:off x="914400" y="208020"/>
            <a:ext cx="7315200" cy="865573"/>
          </a:xfrm>
        </p:spPr>
        <p:txBody>
          <a:bodyPr/>
          <a:lstStyle/>
          <a:p>
            <a:r>
              <a:rPr lang="en-US" dirty="0"/>
              <a:t>Communication Protocol </a:t>
            </a:r>
            <a:endParaRPr lang="en-IN" dirty="0"/>
          </a:p>
        </p:txBody>
      </p:sp>
      <p:sp>
        <p:nvSpPr>
          <p:cNvPr id="3" name="Content Placeholder 2">
            <a:extLst>
              <a:ext uri="{FF2B5EF4-FFF2-40B4-BE49-F238E27FC236}">
                <a16:creationId xmlns:a16="http://schemas.microsoft.com/office/drawing/2014/main" xmlns="" id="{6C810EDF-B0E5-4E76-96C3-38B91AF6CEAD}"/>
              </a:ext>
            </a:extLst>
          </p:cNvPr>
          <p:cNvSpPr>
            <a:spLocks noGrp="1"/>
          </p:cNvSpPr>
          <p:nvPr>
            <p:ph idx="1"/>
          </p:nvPr>
        </p:nvSpPr>
        <p:spPr>
          <a:xfrm>
            <a:off x="914400" y="1439716"/>
            <a:ext cx="7315200" cy="2654645"/>
          </a:xfrm>
        </p:spPr>
        <p:txBody>
          <a:bodyPr/>
          <a:lstStyle/>
          <a:p>
            <a:r>
              <a:rPr lang="en-US" dirty="0"/>
              <a:t> Communication Protocol is a system of rules that allow two or more entities of a communications system to transmit information via any kind of variation of a physical quantity.</a:t>
            </a:r>
            <a:endParaRPr lang="en-IN" dirty="0"/>
          </a:p>
        </p:txBody>
      </p:sp>
      <p:sp>
        <p:nvSpPr>
          <p:cNvPr id="5" name="Slide Number Placeholder 4">
            <a:extLst>
              <a:ext uri="{FF2B5EF4-FFF2-40B4-BE49-F238E27FC236}">
                <a16:creationId xmlns:a16="http://schemas.microsoft.com/office/drawing/2014/main" xmlns="" id="{7643D444-25F9-4276-8A14-895AEE89B743}"/>
              </a:ext>
            </a:extLst>
          </p:cNvPr>
          <p:cNvSpPr>
            <a:spLocks noGrp="1"/>
          </p:cNvSpPr>
          <p:nvPr>
            <p:ph type="sldNum" sz="quarter" idx="12"/>
          </p:nvPr>
        </p:nvSpPr>
        <p:spPr/>
        <p:txBody>
          <a:bodyPr/>
          <a:lstStyle/>
          <a:p>
            <a:fld id="{1F742ADB-DB38-4781-BDEB-F2F4CD3551B3}" type="slidenum">
              <a:rPr lang="en-IN" smtClean="0"/>
              <a:t>8</a:t>
            </a:fld>
            <a:endParaRPr lang="en-IN"/>
          </a:p>
        </p:txBody>
      </p:sp>
    </p:spTree>
    <p:extLst>
      <p:ext uri="{BB962C8B-B14F-4D97-AF65-F5344CB8AC3E}">
        <p14:creationId xmlns:p14="http://schemas.microsoft.com/office/powerpoint/2010/main" val="3353883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3A7C71-3141-464B-B829-ED2162A8291A}"/>
              </a:ext>
            </a:extLst>
          </p:cNvPr>
          <p:cNvSpPr>
            <a:spLocks noGrp="1"/>
          </p:cNvSpPr>
          <p:nvPr>
            <p:ph type="title"/>
          </p:nvPr>
        </p:nvSpPr>
        <p:spPr>
          <a:xfrm>
            <a:off x="987137" y="319740"/>
            <a:ext cx="7315200" cy="865573"/>
          </a:xfrm>
        </p:spPr>
        <p:txBody>
          <a:bodyPr>
            <a:normAutofit fontScale="90000"/>
          </a:bodyPr>
          <a:lstStyle/>
          <a:p>
            <a:r>
              <a:rPr lang="en-US" dirty="0" smtClean="0"/>
              <a:t>Simple Network </a:t>
            </a:r>
            <a:r>
              <a:rPr lang="en-US" dirty="0"/>
              <a:t>Management Protocol: SNMP</a:t>
            </a:r>
            <a:endParaRPr lang="en-IN" dirty="0"/>
          </a:p>
        </p:txBody>
      </p:sp>
      <p:sp>
        <p:nvSpPr>
          <p:cNvPr id="3" name="Content Placeholder 2">
            <a:extLst>
              <a:ext uri="{FF2B5EF4-FFF2-40B4-BE49-F238E27FC236}">
                <a16:creationId xmlns:a16="http://schemas.microsoft.com/office/drawing/2014/main" xmlns="" id="{6C810EDF-B0E5-4E76-96C3-38B91AF6CEAD}"/>
              </a:ext>
            </a:extLst>
          </p:cNvPr>
          <p:cNvSpPr>
            <a:spLocks noGrp="1"/>
          </p:cNvSpPr>
          <p:nvPr>
            <p:ph idx="1"/>
          </p:nvPr>
        </p:nvSpPr>
        <p:spPr>
          <a:xfrm>
            <a:off x="831273" y="1275607"/>
            <a:ext cx="7315200" cy="2520280"/>
          </a:xfrm>
        </p:spPr>
        <p:txBody>
          <a:bodyPr/>
          <a:lstStyle/>
          <a:p>
            <a:r>
              <a:rPr lang="en-US" dirty="0"/>
              <a:t>An Internet Standard protocol for </a:t>
            </a:r>
          </a:p>
          <a:p>
            <a:pPr lvl="1"/>
            <a:r>
              <a:rPr lang="en-US" dirty="0"/>
              <a:t>collecting and organizing information about managed devices on IP networks </a:t>
            </a:r>
          </a:p>
          <a:p>
            <a:pPr lvl="1"/>
            <a:r>
              <a:rPr lang="en-US" dirty="0"/>
              <a:t>modifying that information to change device behavior. </a:t>
            </a:r>
          </a:p>
          <a:p>
            <a:pPr lvl="1"/>
            <a:r>
              <a:rPr lang="en-US" dirty="0"/>
              <a:t>Devices that typically support SNMP include cable modems, routers, switches, servers, workstations, printers, and more.</a:t>
            </a:r>
            <a:endParaRPr lang="en-IN" dirty="0"/>
          </a:p>
        </p:txBody>
      </p:sp>
      <p:sp>
        <p:nvSpPr>
          <p:cNvPr id="5" name="Slide Number Placeholder 4">
            <a:extLst>
              <a:ext uri="{FF2B5EF4-FFF2-40B4-BE49-F238E27FC236}">
                <a16:creationId xmlns:a16="http://schemas.microsoft.com/office/drawing/2014/main" xmlns="" id="{7643D444-25F9-4276-8A14-895AEE89B743}"/>
              </a:ext>
            </a:extLst>
          </p:cNvPr>
          <p:cNvSpPr>
            <a:spLocks noGrp="1"/>
          </p:cNvSpPr>
          <p:nvPr>
            <p:ph type="sldNum" sz="quarter" idx="12"/>
          </p:nvPr>
        </p:nvSpPr>
        <p:spPr/>
        <p:txBody>
          <a:bodyPr/>
          <a:lstStyle/>
          <a:p>
            <a:fld id="{1F742ADB-DB38-4781-BDEB-F2F4CD3551B3}" type="slidenum">
              <a:rPr lang="en-IN" smtClean="0"/>
              <a:t>9</a:t>
            </a:fld>
            <a:endParaRPr lang="en-IN"/>
          </a:p>
        </p:txBody>
      </p:sp>
    </p:spTree>
    <p:extLst>
      <p:ext uri="{BB962C8B-B14F-4D97-AF65-F5344CB8AC3E}">
        <p14:creationId xmlns:p14="http://schemas.microsoft.com/office/powerpoint/2010/main" val="13711142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5532</TotalTime>
  <Words>1528</Words>
  <Application>Microsoft Office PowerPoint</Application>
  <PresentationFormat>On-screen Show (16:9)</PresentationFormat>
  <Paragraphs>227</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Perspective</vt:lpstr>
      <vt:lpstr>Network and Communication</vt:lpstr>
      <vt:lpstr>Text book</vt:lpstr>
      <vt:lpstr>Outline(Outline(module1_part 2)</vt:lpstr>
      <vt:lpstr>PROTOCOLS &amp; STANDARDS</vt:lpstr>
      <vt:lpstr>Protocols</vt:lpstr>
      <vt:lpstr>How it works?</vt:lpstr>
      <vt:lpstr>List of Network protocols</vt:lpstr>
      <vt:lpstr>Communication Protocol </vt:lpstr>
      <vt:lpstr>Simple Network Management Protocol: SNMP</vt:lpstr>
      <vt:lpstr>Network security protocols </vt:lpstr>
      <vt:lpstr>Popular Protocols</vt:lpstr>
      <vt:lpstr>Standards</vt:lpstr>
      <vt:lpstr>List of Standard Organizations</vt:lpstr>
      <vt:lpstr>OSI MODEL</vt:lpstr>
      <vt:lpstr>The OSI model</vt:lpstr>
      <vt:lpstr>Seven layers of the OSI model</vt:lpstr>
      <vt:lpstr>PowerPoint Presentation</vt:lpstr>
      <vt:lpstr>PowerPoint Presentation</vt:lpstr>
      <vt:lpstr>Functions of each layers</vt:lpstr>
      <vt:lpstr>Functions of each layers</vt:lpstr>
      <vt:lpstr>The interaction between layers in the OSI model</vt:lpstr>
      <vt:lpstr>An exchange using the OSI model</vt:lpstr>
      <vt:lpstr>Physical layer</vt:lpstr>
      <vt:lpstr>Data link layer (Cont....)</vt:lpstr>
      <vt:lpstr>Hop-to-hop delivery</vt:lpstr>
      <vt:lpstr>Network layer</vt:lpstr>
      <vt:lpstr>Source to destination delivery</vt:lpstr>
      <vt:lpstr>Transport layer</vt:lpstr>
      <vt:lpstr>Reliable process-to-process delivery of a message</vt:lpstr>
      <vt:lpstr>Session layer </vt:lpstr>
      <vt:lpstr>Presentation layer</vt:lpstr>
      <vt:lpstr>Application layer</vt:lpstr>
      <vt:lpstr>Summary of layers</vt:lpstr>
      <vt:lpstr>TCP/IP PROTOCOL</vt:lpstr>
      <vt:lpstr>TCP/IP PROTOCOL SUITE</vt:lpstr>
      <vt:lpstr>TCP/IP and OSI model</vt:lpstr>
      <vt:lpstr>Addressing</vt:lpstr>
      <vt:lpstr>Relationship of layers and address TCP/IP</vt:lpstr>
      <vt:lpstr>MAC address or Physical address</vt:lpstr>
      <vt:lpstr>IP Address</vt:lpstr>
      <vt:lpstr>Port address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Sathish</cp:lastModifiedBy>
  <cp:revision>162</cp:revision>
  <dcterms:created xsi:type="dcterms:W3CDTF">2006-08-16T00:00:00Z</dcterms:created>
  <dcterms:modified xsi:type="dcterms:W3CDTF">2020-07-22T06:04:37Z</dcterms:modified>
</cp:coreProperties>
</file>