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72" r:id="rId5"/>
    <p:sldId id="259" r:id="rId6"/>
    <p:sldId id="274" r:id="rId7"/>
    <p:sldId id="275" r:id="rId8"/>
    <p:sldId id="260" r:id="rId9"/>
    <p:sldId id="273" r:id="rId10"/>
    <p:sldId id="261" r:id="rId11"/>
    <p:sldId id="262" r:id="rId12"/>
    <p:sldId id="263" r:id="rId13"/>
    <p:sldId id="264" r:id="rId14"/>
    <p:sldId id="276" r:id="rId15"/>
    <p:sldId id="265" r:id="rId16"/>
    <p:sldId id="266" r:id="rId17"/>
    <p:sldId id="277" r:id="rId18"/>
    <p:sldId id="267" r:id="rId19"/>
    <p:sldId id="268" r:id="rId20"/>
    <p:sldId id="269" r:id="rId21"/>
    <p:sldId id="270" r:id="rId22"/>
    <p:sldId id="271" r:id="rId2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6335" autoAdjust="0"/>
  </p:normalViewPr>
  <p:slideViewPr>
    <p:cSldViewPr>
      <p:cViewPr>
        <p:scale>
          <a:sx n="102" d="100"/>
          <a:sy n="102"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87CA2A6-67F2-4460-A249-D42D2E593626}" type="datetimeFigureOut">
              <a:rPr lang="en-US" smtClean="0"/>
              <a:t>9/9/2020</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0629E9CD-9F8D-4446-897D-CF5C91112E63}" type="slidenum">
              <a:rPr lang="en-US" smtClean="0"/>
              <a:t>‹#›</a:t>
            </a:fld>
            <a:endParaRPr lang="en-US"/>
          </a:p>
        </p:txBody>
      </p:sp>
    </p:spTree>
    <p:extLst>
      <p:ext uri="{BB962C8B-B14F-4D97-AF65-F5344CB8AC3E}">
        <p14:creationId xmlns:p14="http://schemas.microsoft.com/office/powerpoint/2010/main" val="353287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Wireless LANs are those Local Area Networks that use high frequency radio waves instead of cables for connecting the devices in LAN. Users connected by WLANs can move around within the area of network coverage. Most WLANs are based upon the standard IEEE 802.11 or </a:t>
            </a:r>
            <a:r>
              <a:rPr lang="en-US" sz="1200" b="0" i="0" kern="1200" dirty="0" err="1" smtClean="0">
                <a:solidFill>
                  <a:schemeClr val="tx1"/>
                </a:solidFill>
                <a:effectLst/>
                <a:latin typeface="+mn-lt"/>
                <a:ea typeface="+mn-ea"/>
                <a:cs typeface="+mn-cs"/>
              </a:rPr>
              <a:t>WiFi</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629E9CD-9F8D-4446-897D-CF5C91112E63}" type="slidenum">
              <a:rPr lang="en-US" smtClean="0"/>
              <a:t>3</a:t>
            </a:fld>
            <a:endParaRPr lang="en-US"/>
          </a:p>
        </p:txBody>
      </p:sp>
    </p:spTree>
    <p:extLst>
      <p:ext uri="{BB962C8B-B14F-4D97-AF65-F5344CB8AC3E}">
        <p14:creationId xmlns:p14="http://schemas.microsoft.com/office/powerpoint/2010/main" val="149575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WLAN clients or stations use </a:t>
            </a:r>
            <a:r>
              <a:rPr lang="en-US" sz="1200" b="1" i="0" kern="1200" dirty="0" smtClean="0">
                <a:solidFill>
                  <a:schemeClr val="tx1"/>
                </a:solidFill>
                <a:effectLst/>
                <a:latin typeface="+mn-lt"/>
                <a:ea typeface="+mn-ea"/>
                <a:cs typeface="+mn-cs"/>
              </a:rPr>
              <a:t>probe request frame</a:t>
            </a:r>
            <a:r>
              <a:rPr lang="en-US" sz="1200" b="0" i="0" kern="1200" dirty="0" smtClean="0">
                <a:solidFill>
                  <a:schemeClr val="tx1"/>
                </a:solidFill>
                <a:effectLst/>
                <a:latin typeface="+mn-lt"/>
                <a:ea typeface="+mn-ea"/>
                <a:cs typeface="+mn-cs"/>
              </a:rPr>
              <a:t> to scan the area for availability of WLAN network.</a:t>
            </a:r>
          </a:p>
          <a:p>
            <a:r>
              <a:rPr lang="en-US" sz="1200" b="1" i="0" kern="1200" dirty="0" smtClean="0">
                <a:solidFill>
                  <a:schemeClr val="tx1"/>
                </a:solidFill>
                <a:effectLst/>
                <a:latin typeface="+mn-lt"/>
                <a:ea typeface="+mn-ea"/>
                <a:cs typeface="+mn-cs"/>
              </a:rPr>
              <a:t>Beacon frame</a:t>
            </a:r>
            <a:r>
              <a:rPr lang="en-US" sz="1200" b="0" i="0" kern="1200" dirty="0" smtClean="0">
                <a:solidFill>
                  <a:schemeClr val="tx1"/>
                </a:solidFill>
                <a:effectLst/>
                <a:latin typeface="+mn-lt"/>
                <a:ea typeface="+mn-ea"/>
                <a:cs typeface="+mn-cs"/>
              </a:rPr>
              <a:t> is one of the management </a:t>
            </a:r>
            <a:r>
              <a:rPr lang="en-US" sz="1200" b="1" i="0" kern="1200" dirty="0" smtClean="0">
                <a:solidFill>
                  <a:schemeClr val="tx1"/>
                </a:solidFill>
                <a:effectLst/>
                <a:latin typeface="+mn-lt"/>
                <a:ea typeface="+mn-ea"/>
                <a:cs typeface="+mn-cs"/>
              </a:rPr>
              <a:t>frames</a:t>
            </a:r>
            <a:r>
              <a:rPr lang="en-US" sz="1200" b="0" i="0" kern="1200" dirty="0" smtClean="0">
                <a:solidFill>
                  <a:schemeClr val="tx1"/>
                </a:solidFill>
                <a:effectLst/>
                <a:latin typeface="+mn-lt"/>
                <a:ea typeface="+mn-ea"/>
                <a:cs typeface="+mn-cs"/>
              </a:rPr>
              <a:t> in IEEE 802.11 based WLANs. It contains all the information about the network. </a:t>
            </a:r>
            <a:r>
              <a:rPr lang="en-US" sz="1200" b="1" i="0" kern="1200" dirty="0" smtClean="0">
                <a:solidFill>
                  <a:schemeClr val="tx1"/>
                </a:solidFill>
                <a:effectLst/>
                <a:latin typeface="+mn-lt"/>
                <a:ea typeface="+mn-ea"/>
                <a:cs typeface="+mn-cs"/>
              </a:rPr>
              <a:t>Beacon frames</a:t>
            </a:r>
            <a:r>
              <a:rPr lang="en-US" sz="1200" b="0" i="0" kern="1200" dirty="0" smtClean="0">
                <a:solidFill>
                  <a:schemeClr val="tx1"/>
                </a:solidFill>
                <a:effectLst/>
                <a:latin typeface="+mn-lt"/>
                <a:ea typeface="+mn-ea"/>
                <a:cs typeface="+mn-cs"/>
              </a:rPr>
              <a:t> are transmitted periodically, they serve to announce the presence of a wireless LAN and to </a:t>
            </a:r>
            <a:r>
              <a:rPr lang="en-US" sz="1200" b="0" i="0" kern="1200" dirty="0" err="1" smtClean="0">
                <a:solidFill>
                  <a:schemeClr val="tx1"/>
                </a:solidFill>
                <a:effectLst/>
                <a:latin typeface="+mn-lt"/>
                <a:ea typeface="+mn-ea"/>
                <a:cs typeface="+mn-cs"/>
              </a:rPr>
              <a:t>synchronise</a:t>
            </a:r>
            <a:r>
              <a:rPr lang="en-US" sz="1200" b="0" i="0" kern="1200" dirty="0" smtClean="0">
                <a:solidFill>
                  <a:schemeClr val="tx1"/>
                </a:solidFill>
                <a:effectLst/>
                <a:latin typeface="+mn-lt"/>
                <a:ea typeface="+mn-ea"/>
                <a:cs typeface="+mn-cs"/>
              </a:rPr>
              <a:t> the members of the service set.</a:t>
            </a:r>
            <a:endParaRPr lang="en-US" dirty="0"/>
          </a:p>
        </p:txBody>
      </p:sp>
      <p:sp>
        <p:nvSpPr>
          <p:cNvPr id="4" name="Slide Number Placeholder 3"/>
          <p:cNvSpPr>
            <a:spLocks noGrp="1"/>
          </p:cNvSpPr>
          <p:nvPr>
            <p:ph type="sldNum" sz="quarter" idx="10"/>
          </p:nvPr>
        </p:nvSpPr>
        <p:spPr/>
        <p:txBody>
          <a:bodyPr/>
          <a:lstStyle/>
          <a:p>
            <a:fld id="{0629E9CD-9F8D-4446-897D-CF5C91112E63}" type="slidenum">
              <a:rPr lang="en-US" smtClean="0"/>
              <a:t>11</a:t>
            </a:fld>
            <a:endParaRPr lang="en-US"/>
          </a:p>
        </p:txBody>
      </p:sp>
    </p:spTree>
    <p:extLst>
      <p:ext uri="{BB962C8B-B14F-4D97-AF65-F5344CB8AC3E}">
        <p14:creationId xmlns:p14="http://schemas.microsoft.com/office/powerpoint/2010/main" val="17340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pPr marL="285750" indent="-285750">
              <a:buAutoNum type="romanUcPeriod"/>
            </a:pPr>
            <a:r>
              <a:rPr lang="en-US" dirty="0" smtClean="0"/>
              <a:t>Before sending a frame, the source station senses the medium by checking the energy level at the carrier frequency. a. The channel uses a persistence strategy with back-off until the channel is idle. b. After the station is found to be idle, the station waits for a period of time called the distributed </a:t>
            </a:r>
            <a:r>
              <a:rPr lang="en-US" dirty="0" err="1" smtClean="0"/>
              <a:t>interframe</a:t>
            </a:r>
            <a:r>
              <a:rPr lang="en-US" dirty="0" smtClean="0"/>
              <a:t> space (DIFS); then the station sends a control frame called the request to send (RTS). 2. After receiving the RTS and waiting a period of time called the short </a:t>
            </a:r>
            <a:r>
              <a:rPr lang="en-US" dirty="0" err="1" smtClean="0"/>
              <a:t>interframe</a:t>
            </a:r>
            <a:r>
              <a:rPr lang="en-US" dirty="0" smtClean="0"/>
              <a:t> space (SIFS), the destination station sends a control frame, called the clear to send (CTS), to the source station. This control frame indicates that the destination station is ready to receive data. 3. The source station sends data after waiting an amount of time equal to SIFS. 4. The destination station, after waiting an amount of time equal to SIFS, sends an acknowledgment to show that the frame has been received. Acknowledgment is needed in this protocol because the station does not have any means to check for the successful arrival of its data at the destination. On the other hand, the lack of collision in </a:t>
            </a:r>
            <a:r>
              <a:rPr lang="en-US" dirty="0" err="1" smtClean="0"/>
              <a:t>CSMAlCD</a:t>
            </a:r>
            <a:r>
              <a:rPr lang="en-US" dirty="0" smtClean="0"/>
              <a:t> is a kind of indication to the source that data have arrived</a:t>
            </a:r>
          </a:p>
          <a:p>
            <a:pPr marL="285750" indent="-285750">
              <a:buAutoNum type="romanUcPeriod"/>
            </a:pPr>
            <a:r>
              <a:rPr lang="en-US" dirty="0" smtClean="0"/>
              <a:t>NAV</a:t>
            </a:r>
          </a:p>
          <a:p>
            <a:pPr marL="285750" indent="-285750">
              <a:buAutoNum type="romanUcPeriod"/>
            </a:pPr>
            <a:r>
              <a:rPr lang="en-US" dirty="0" smtClean="0"/>
              <a:t>Network Allocation Vector How do other stations defer sending their data if one station acquires access? In other words, how is the collision avoidance aspect of this protocol accomplished? The key is a feature called NAV. When a station sends an RTS frame, it includes the duration </a:t>
            </a:r>
            <a:r>
              <a:rPr lang="en-US" dirty="0" err="1" smtClean="0"/>
              <a:t>oftime</a:t>
            </a:r>
            <a:r>
              <a:rPr lang="en-US" dirty="0" smtClean="0"/>
              <a:t> that it needs to occupy the channel. The stations that are affected by this transmission create a timer called a network allocation vector (NAV) that shows how much time must pass before these stations are allowed to check the channel for idleness. Each time a station accesses the system and sends an RTS frame, other stations start their NAV. In other words, each station, before sensing the physical medium to see if it is idle, first checks its NAV to see if it has expired. </a:t>
            </a:r>
            <a:endParaRPr lang="en-US" dirty="0"/>
          </a:p>
        </p:txBody>
      </p:sp>
      <p:sp>
        <p:nvSpPr>
          <p:cNvPr id="4" name="Slide Number Placeholder 3"/>
          <p:cNvSpPr>
            <a:spLocks noGrp="1"/>
          </p:cNvSpPr>
          <p:nvPr>
            <p:ph type="sldNum" sz="quarter" idx="10"/>
          </p:nvPr>
        </p:nvSpPr>
        <p:spPr/>
        <p:txBody>
          <a:bodyPr/>
          <a:lstStyle/>
          <a:p>
            <a:fld id="{0629E9CD-9F8D-4446-897D-CF5C91112E63}" type="slidenum">
              <a:rPr lang="en-US" smtClean="0"/>
              <a:t>16</a:t>
            </a:fld>
            <a:endParaRPr lang="en-US"/>
          </a:p>
        </p:txBody>
      </p:sp>
    </p:spTree>
    <p:extLst>
      <p:ext uri="{BB962C8B-B14F-4D97-AF65-F5344CB8AC3E}">
        <p14:creationId xmlns:p14="http://schemas.microsoft.com/office/powerpoint/2010/main" val="1600828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Hidden Station Problem: Station B has a transmission range shown by the left oval (sphere in space); every station in this range can hear any signal transmitted by station B. Station C has transmission range shown by the right oval (sphere in space); every station located in this range can hear any signal transmitted by C. Station C is outside the transmission range of B; likewise, station B is outside the transmission range of C. Station A, however, is in the area covered by both Band C; it can hear any signal transmitted by B or C. Assume that station B is sending data to station A. In the middle of this transmission, station C also has data to send to station A. However, station C is out of B's range and transmissions from B cannot reach C. Therefore C thinks the medium is free. Station C sends its data to A, which results in a collision at A because this station is receiving data from both B and C. </a:t>
            </a:r>
          </a:p>
          <a:p>
            <a:r>
              <a:rPr lang="en-US" dirty="0" smtClean="0"/>
              <a:t>In this case, we say that stations Band C are hidden from each other with respect to A. Hidden stations can reduce the capacity of the network because of the possibility of collision. The solution to the hidden station problem is the use of the handshake frames (RTS and CTS) that we discussed earlier. Figure 14.11 shows that the RTS message from B reaches A, but not C. However, because both Band C are within the range of A, the CTS message, which contains the duration of data transmission from B to A reaches C. Station C knows that some hidden station is using the channel and refrains from transmitting until that duration is over.</a:t>
            </a:r>
            <a:endParaRPr lang="en-US" dirty="0"/>
          </a:p>
        </p:txBody>
      </p:sp>
      <p:sp>
        <p:nvSpPr>
          <p:cNvPr id="4" name="Slide Number Placeholder 3"/>
          <p:cNvSpPr>
            <a:spLocks noGrp="1"/>
          </p:cNvSpPr>
          <p:nvPr>
            <p:ph type="sldNum" sz="quarter" idx="10"/>
          </p:nvPr>
        </p:nvSpPr>
        <p:spPr/>
        <p:txBody>
          <a:bodyPr/>
          <a:lstStyle/>
          <a:p>
            <a:fld id="{0629E9CD-9F8D-4446-897D-CF5C91112E63}" type="slidenum">
              <a:rPr lang="en-US" smtClean="0"/>
              <a:t>18</a:t>
            </a:fld>
            <a:endParaRPr lang="en-US"/>
          </a:p>
        </p:txBody>
      </p:sp>
    </p:spTree>
    <p:extLst>
      <p:ext uri="{BB962C8B-B14F-4D97-AF65-F5344CB8AC3E}">
        <p14:creationId xmlns:p14="http://schemas.microsoft.com/office/powerpoint/2010/main" val="314151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coordination function (PCF) is an optional access method that can be implemented in an infrastructure network (not in an ad hoc network). It is implemented on top of the DCF and is used mostly for time-sensitive transmission. PCF has a centralized, contention-free polling access method. The AP performs polling for stations that are capable of being polled. The stations are polled one after another, sending any data they have to the AP. To give priority to PCF over DCF, another set of </a:t>
            </a:r>
            <a:r>
              <a:rPr lang="en-US" dirty="0" err="1" smtClean="0"/>
              <a:t>interframe</a:t>
            </a:r>
            <a:r>
              <a:rPr lang="en-US" dirty="0" smtClean="0"/>
              <a:t> spaces has been defined: PIFS and SIFS. The SIFS is the same as that in DCF, but the PIFS (PCF IFS) is shorter than the DIFS. This means that if, at the same time, a station wants to use only DCF and an AP wants to use PCF, the AP has priority.</a:t>
            </a:r>
            <a:endParaRPr lang="en-US" dirty="0"/>
          </a:p>
        </p:txBody>
      </p:sp>
      <p:sp>
        <p:nvSpPr>
          <p:cNvPr id="4" name="Slide Number Placeholder 3"/>
          <p:cNvSpPr>
            <a:spLocks noGrp="1"/>
          </p:cNvSpPr>
          <p:nvPr>
            <p:ph type="sldNum" sz="quarter" idx="10"/>
          </p:nvPr>
        </p:nvSpPr>
        <p:spPr/>
        <p:txBody>
          <a:bodyPr/>
          <a:lstStyle/>
          <a:p>
            <a:fld id="{0629E9CD-9F8D-4446-897D-CF5C91112E63}" type="slidenum">
              <a:rPr lang="en-US" smtClean="0"/>
              <a:t>19</a:t>
            </a:fld>
            <a:endParaRPr lang="en-US"/>
          </a:p>
        </p:txBody>
      </p:sp>
    </p:spTree>
    <p:extLst>
      <p:ext uri="{BB962C8B-B14F-4D97-AF65-F5344CB8AC3E}">
        <p14:creationId xmlns:p14="http://schemas.microsoft.com/office/powerpoint/2010/main" val="330892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62380" y="1635378"/>
            <a:ext cx="6619239" cy="758825"/>
          </a:xfrm>
          <a:prstGeom prst="rect">
            <a:avLst/>
          </a:prstGeom>
        </p:spPr>
        <p:txBody>
          <a:bodyPr wrap="square" lIns="0" tIns="0" rIns="0" bIns="0">
            <a:spAutoFit/>
          </a:bodyPr>
          <a:lstStyle>
            <a:lvl1pPr>
              <a:defRPr sz="4800" b="0" i="0">
                <a:solidFill>
                  <a:srgbClr val="FF8500"/>
                </a:solidFill>
                <a:latin typeface="Carlito"/>
                <a:cs typeface="Carlito"/>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283038"/>
          </a:solidFill>
        </p:spPr>
        <p:txBody>
          <a:bodyPr wrap="square" lIns="0" tIns="0" rIns="0" bIns="0" rtlCol="0"/>
          <a:lstStyle/>
          <a:p>
            <a:endParaRPr/>
          </a:p>
        </p:txBody>
      </p:sp>
      <p:sp>
        <p:nvSpPr>
          <p:cNvPr id="17" name="bg object 17"/>
          <p:cNvSpPr/>
          <p:nvPr/>
        </p:nvSpPr>
        <p:spPr>
          <a:xfrm>
            <a:off x="8439150" y="428625"/>
            <a:ext cx="85725" cy="428625"/>
          </a:xfrm>
          <a:custGeom>
            <a:avLst/>
            <a:gdLst/>
            <a:ahLst/>
            <a:cxnLst/>
            <a:rect l="l" t="t" r="r" b="b"/>
            <a:pathLst>
              <a:path w="85725" h="428625">
                <a:moveTo>
                  <a:pt x="85725" y="0"/>
                </a:moveTo>
                <a:lnTo>
                  <a:pt x="0" y="0"/>
                </a:lnTo>
                <a:lnTo>
                  <a:pt x="0" y="428625"/>
                </a:lnTo>
                <a:lnTo>
                  <a:pt x="85725" y="428625"/>
                </a:lnTo>
                <a:lnTo>
                  <a:pt x="85725" y="0"/>
                </a:lnTo>
                <a:close/>
              </a:path>
            </a:pathLst>
          </a:custGeom>
          <a:solidFill>
            <a:srgbClr val="FF8500"/>
          </a:solidFill>
        </p:spPr>
        <p:txBody>
          <a:bodyPr wrap="square" lIns="0" tIns="0" rIns="0" bIns="0" rtlCol="0"/>
          <a:lstStyle/>
          <a:p>
            <a:endParaRPr/>
          </a:p>
        </p:txBody>
      </p:sp>
      <p:sp>
        <p:nvSpPr>
          <p:cNvPr id="18" name="bg object 18"/>
          <p:cNvSpPr/>
          <p:nvPr/>
        </p:nvSpPr>
        <p:spPr>
          <a:xfrm>
            <a:off x="8572500" y="428625"/>
            <a:ext cx="571500" cy="428625"/>
          </a:xfrm>
          <a:custGeom>
            <a:avLst/>
            <a:gdLst/>
            <a:ahLst/>
            <a:cxnLst/>
            <a:rect l="l" t="t" r="r" b="b"/>
            <a:pathLst>
              <a:path w="571500" h="428625">
                <a:moveTo>
                  <a:pt x="571500" y="0"/>
                </a:moveTo>
                <a:lnTo>
                  <a:pt x="0" y="0"/>
                </a:lnTo>
                <a:lnTo>
                  <a:pt x="0" y="428625"/>
                </a:lnTo>
                <a:lnTo>
                  <a:pt x="571500" y="428625"/>
                </a:lnTo>
                <a:lnTo>
                  <a:pt x="571500" y="0"/>
                </a:lnTo>
                <a:close/>
              </a:path>
            </a:pathLst>
          </a:custGeom>
          <a:solidFill>
            <a:srgbClr val="FF8500"/>
          </a:solidFill>
        </p:spPr>
        <p:txBody>
          <a:bodyPr wrap="square" lIns="0" tIns="0" rIns="0" bIns="0" rtlCol="0"/>
          <a:lstStyle/>
          <a:p>
            <a:endParaRPr/>
          </a:p>
        </p:txBody>
      </p:sp>
      <p:sp>
        <p:nvSpPr>
          <p:cNvPr id="2" name="Holder 2"/>
          <p:cNvSpPr>
            <a:spLocks noGrp="1"/>
          </p:cNvSpPr>
          <p:nvPr>
            <p:ph type="title"/>
          </p:nvPr>
        </p:nvSpPr>
        <p:spPr>
          <a:xfrm>
            <a:off x="994092" y="1330007"/>
            <a:ext cx="7155814" cy="632460"/>
          </a:xfrm>
          <a:prstGeom prst="rect">
            <a:avLst/>
          </a:prstGeom>
        </p:spPr>
        <p:txBody>
          <a:bodyPr wrap="square" lIns="0" tIns="0" rIns="0" bIns="0">
            <a:spAutoFit/>
          </a:bodyPr>
          <a:lstStyle>
            <a:lvl1pPr>
              <a:defRPr sz="3950" b="0" i="0">
                <a:solidFill>
                  <a:srgbClr val="FF8500"/>
                </a:solidFill>
                <a:latin typeface="Carlito"/>
                <a:cs typeface="Carlito"/>
              </a:defRPr>
            </a:lvl1pPr>
          </a:lstStyle>
          <a:p>
            <a:endParaRPr/>
          </a:p>
        </p:txBody>
      </p:sp>
      <p:sp>
        <p:nvSpPr>
          <p:cNvPr id="3" name="Holder 3"/>
          <p:cNvSpPr>
            <a:spLocks noGrp="1"/>
          </p:cNvSpPr>
          <p:nvPr>
            <p:ph type="body" idx="1"/>
          </p:nvPr>
        </p:nvSpPr>
        <p:spPr>
          <a:xfrm>
            <a:off x="517448" y="2065451"/>
            <a:ext cx="8442960" cy="15284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73303" y="666750"/>
            <a:ext cx="7696200" cy="752770"/>
          </a:xfrm>
          <a:prstGeom prst="rect">
            <a:avLst/>
          </a:prstGeom>
        </p:spPr>
        <p:txBody>
          <a:bodyPr vert="horz" wrap="square" lIns="0" tIns="13970" rIns="0" bIns="0" rtlCol="0">
            <a:spAutoFit/>
          </a:bodyPr>
          <a:lstStyle/>
          <a:p>
            <a:pPr marL="2947670">
              <a:lnSpc>
                <a:spcPct val="100000"/>
              </a:lnSpc>
              <a:spcBef>
                <a:spcPts val="110"/>
              </a:spcBef>
            </a:pPr>
            <a:r>
              <a:rPr spc="-15" dirty="0"/>
              <a:t>IEEE</a:t>
            </a:r>
            <a:r>
              <a:rPr spc="20" dirty="0"/>
              <a:t> </a:t>
            </a:r>
            <a:r>
              <a:rPr spc="-15" dirty="0"/>
              <a:t>Standards</a:t>
            </a:r>
          </a:p>
        </p:txBody>
      </p:sp>
      <p:sp>
        <p:nvSpPr>
          <p:cNvPr id="3" name="object 3"/>
          <p:cNvSpPr txBox="1"/>
          <p:nvPr/>
        </p:nvSpPr>
        <p:spPr>
          <a:xfrm>
            <a:off x="3048000" y="3008693"/>
            <a:ext cx="3352800" cy="819455"/>
          </a:xfrm>
          <a:prstGeom prst="rect">
            <a:avLst/>
          </a:prstGeom>
        </p:spPr>
        <p:txBody>
          <a:bodyPr vert="horz" wrap="square" lIns="0" tIns="12065" rIns="0" bIns="0" rtlCol="0">
            <a:spAutoFit/>
          </a:bodyPr>
          <a:lstStyle/>
          <a:p>
            <a:pPr marL="12700" marR="5080">
              <a:lnSpc>
                <a:spcPct val="122300"/>
              </a:lnSpc>
              <a:spcBef>
                <a:spcPts val="95"/>
              </a:spcBef>
            </a:pPr>
            <a:r>
              <a:rPr sz="2150" spc="-65" dirty="0">
                <a:solidFill>
                  <a:srgbClr val="FF8500"/>
                </a:solidFill>
                <a:latin typeface="Carlito"/>
                <a:cs typeface="Carlito"/>
              </a:rPr>
              <a:t>Dr. </a:t>
            </a:r>
            <a:r>
              <a:rPr lang="en-US" sz="2150" spc="10" dirty="0" smtClean="0">
                <a:solidFill>
                  <a:srgbClr val="FF8500"/>
                </a:solidFill>
                <a:latin typeface="Carlito"/>
                <a:cs typeface="Carlito"/>
              </a:rPr>
              <a:t>S.L.JAYALAKSHMI</a:t>
            </a:r>
            <a:r>
              <a:rPr sz="2150" spc="10" dirty="0" smtClean="0">
                <a:solidFill>
                  <a:srgbClr val="FF8500"/>
                </a:solidFill>
                <a:latin typeface="Carlito"/>
                <a:cs typeface="Carlito"/>
              </a:rPr>
              <a:t>,  </a:t>
            </a:r>
            <a:r>
              <a:rPr sz="2150" spc="-10" dirty="0">
                <a:solidFill>
                  <a:srgbClr val="FF8500"/>
                </a:solidFill>
                <a:latin typeface="Carlito"/>
                <a:cs typeface="Carlito"/>
              </a:rPr>
              <a:t>VIT</a:t>
            </a:r>
            <a:r>
              <a:rPr sz="2150" spc="40" dirty="0">
                <a:solidFill>
                  <a:srgbClr val="FF8500"/>
                </a:solidFill>
                <a:latin typeface="Carlito"/>
                <a:cs typeface="Carlito"/>
              </a:rPr>
              <a:t> </a:t>
            </a:r>
            <a:r>
              <a:rPr sz="2150" spc="-5" dirty="0">
                <a:solidFill>
                  <a:srgbClr val="FF8500"/>
                </a:solidFill>
                <a:latin typeface="Carlito"/>
                <a:cs typeface="Carlito"/>
              </a:rPr>
              <a:t>Chennai</a:t>
            </a:r>
            <a:endParaRPr sz="215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38150"/>
            <a:ext cx="4187508" cy="632460"/>
          </a:xfrm>
          <a:prstGeom prst="rect">
            <a:avLst/>
          </a:prstGeom>
        </p:spPr>
        <p:txBody>
          <a:bodyPr vert="horz" wrap="square" lIns="0" tIns="16510" rIns="0" bIns="0" rtlCol="0">
            <a:spAutoFit/>
          </a:bodyPr>
          <a:lstStyle/>
          <a:p>
            <a:pPr marL="12700">
              <a:lnSpc>
                <a:spcPct val="100000"/>
              </a:lnSpc>
              <a:spcBef>
                <a:spcPts val="130"/>
              </a:spcBef>
            </a:pPr>
            <a:r>
              <a:rPr spc="-5" dirty="0"/>
              <a:t>Station</a:t>
            </a:r>
            <a:r>
              <a:rPr spc="10" dirty="0"/>
              <a:t> types</a:t>
            </a:r>
          </a:p>
        </p:txBody>
      </p:sp>
      <p:sp>
        <p:nvSpPr>
          <p:cNvPr id="3" name="object 3"/>
          <p:cNvSpPr txBox="1"/>
          <p:nvPr/>
        </p:nvSpPr>
        <p:spPr>
          <a:xfrm>
            <a:off x="762000" y="1047750"/>
            <a:ext cx="7993380" cy="4212050"/>
          </a:xfrm>
          <a:prstGeom prst="rect">
            <a:avLst/>
          </a:prstGeom>
        </p:spPr>
        <p:txBody>
          <a:bodyPr vert="horz" wrap="square" lIns="0" tIns="163195" rIns="0" bIns="0" rtlCol="0">
            <a:spAutoFit/>
          </a:bodyPr>
          <a:lstStyle/>
          <a:p>
            <a:pPr marL="193675" indent="-181610">
              <a:lnSpc>
                <a:spcPct val="100000"/>
              </a:lnSpc>
              <a:spcBef>
                <a:spcPts val="1285"/>
              </a:spcBef>
              <a:buClr>
                <a:srgbClr val="FF8500"/>
              </a:buClr>
              <a:buFont typeface="Wingdings"/>
              <a:buChar char=""/>
              <a:tabLst>
                <a:tab pos="194310" algn="l"/>
              </a:tabLst>
            </a:pPr>
            <a:r>
              <a:rPr sz="1700" spc="10" dirty="0">
                <a:solidFill>
                  <a:srgbClr val="FFFFFF"/>
                </a:solidFill>
                <a:latin typeface="Carlito"/>
                <a:cs typeface="Carlito"/>
              </a:rPr>
              <a:t>Based </a:t>
            </a:r>
            <a:r>
              <a:rPr sz="1700" spc="5" dirty="0">
                <a:solidFill>
                  <a:srgbClr val="FFFFFF"/>
                </a:solidFill>
                <a:latin typeface="Carlito"/>
                <a:cs typeface="Carlito"/>
              </a:rPr>
              <a:t>on </a:t>
            </a:r>
            <a:r>
              <a:rPr sz="1700" spc="10" dirty="0">
                <a:solidFill>
                  <a:srgbClr val="FFFFFF"/>
                </a:solidFill>
                <a:latin typeface="Carlito"/>
                <a:cs typeface="Carlito"/>
              </a:rPr>
              <a:t>the</a:t>
            </a:r>
            <a:r>
              <a:rPr sz="1700" spc="-180" dirty="0">
                <a:solidFill>
                  <a:srgbClr val="FFFFFF"/>
                </a:solidFill>
                <a:latin typeface="Carlito"/>
                <a:cs typeface="Carlito"/>
              </a:rPr>
              <a:t> </a:t>
            </a:r>
            <a:r>
              <a:rPr sz="1700" spc="-5" dirty="0">
                <a:solidFill>
                  <a:srgbClr val="FFFFFF"/>
                </a:solidFill>
                <a:latin typeface="Carlito"/>
                <a:cs typeface="Carlito"/>
              </a:rPr>
              <a:t>mobility</a:t>
            </a:r>
            <a:endParaRPr sz="1700" dirty="0">
              <a:latin typeface="Carlito"/>
              <a:cs typeface="Carlito"/>
            </a:endParaRPr>
          </a:p>
          <a:p>
            <a:pPr marL="469900" lvl="1" indent="-181610">
              <a:lnSpc>
                <a:spcPct val="100000"/>
              </a:lnSpc>
              <a:spcBef>
                <a:spcPts val="1190"/>
              </a:spcBef>
              <a:buClr>
                <a:srgbClr val="FF8500"/>
              </a:buClr>
              <a:buFont typeface="Wingdings"/>
              <a:buChar char=""/>
              <a:tabLst>
                <a:tab pos="470534" algn="l"/>
              </a:tabLst>
            </a:pPr>
            <a:r>
              <a:rPr lang="en-US" sz="1700" spc="15" dirty="0">
                <a:solidFill>
                  <a:srgbClr val="FFFFFF"/>
                </a:solidFill>
                <a:latin typeface="Carlito"/>
                <a:cs typeface="Carlito"/>
              </a:rPr>
              <a:t>No </a:t>
            </a:r>
            <a:r>
              <a:rPr lang="en-US" sz="1700" spc="15" dirty="0" smtClean="0">
                <a:solidFill>
                  <a:srgbClr val="FFFFFF"/>
                </a:solidFill>
                <a:latin typeface="Carlito"/>
                <a:cs typeface="Carlito"/>
              </a:rPr>
              <a:t>transition: A </a:t>
            </a:r>
            <a:r>
              <a:rPr lang="en-US" sz="1700" spc="15" dirty="0">
                <a:solidFill>
                  <a:srgbClr val="FFFFFF"/>
                </a:solidFill>
                <a:latin typeface="Carlito"/>
                <a:cs typeface="Carlito"/>
              </a:rPr>
              <a:t>station of this type is either stationary or moves only within the </a:t>
            </a:r>
            <a:r>
              <a:rPr lang="en-US" sz="1700" spc="15" dirty="0" smtClean="0">
                <a:solidFill>
                  <a:srgbClr val="FFFFFF"/>
                </a:solidFill>
                <a:latin typeface="Carlito"/>
                <a:cs typeface="Carlito"/>
              </a:rPr>
              <a:t>direct communication </a:t>
            </a:r>
            <a:r>
              <a:rPr lang="en-US" sz="1700" spc="15" dirty="0">
                <a:solidFill>
                  <a:srgbClr val="FFFFFF"/>
                </a:solidFill>
                <a:latin typeface="Carlito"/>
                <a:cs typeface="Carlito"/>
              </a:rPr>
              <a:t>range of the communicating stations of a single BSS</a:t>
            </a:r>
            <a:r>
              <a:rPr lang="en-US" sz="1700" spc="15" dirty="0" smtClean="0">
                <a:solidFill>
                  <a:srgbClr val="FFFFFF"/>
                </a:solidFill>
                <a:latin typeface="Carlito"/>
                <a:cs typeface="Carlito"/>
              </a:rPr>
              <a:t>.</a:t>
            </a:r>
          </a:p>
          <a:p>
            <a:pPr marL="469900" lvl="1" indent="-181610">
              <a:lnSpc>
                <a:spcPct val="100000"/>
              </a:lnSpc>
              <a:spcBef>
                <a:spcPts val="1190"/>
              </a:spcBef>
              <a:buClr>
                <a:srgbClr val="FF8500"/>
              </a:buClr>
              <a:buFont typeface="Wingdings"/>
              <a:buChar char=""/>
              <a:tabLst>
                <a:tab pos="470534" algn="l"/>
              </a:tabLst>
            </a:pPr>
            <a:r>
              <a:rPr lang="en-US" sz="1700" spc="15" dirty="0" smtClean="0">
                <a:solidFill>
                  <a:srgbClr val="FFFFFF"/>
                </a:solidFill>
                <a:latin typeface="Carlito"/>
                <a:cs typeface="Carlito"/>
              </a:rPr>
              <a:t>BSS </a:t>
            </a:r>
            <a:r>
              <a:rPr lang="en-US" sz="1700" spc="15" dirty="0">
                <a:solidFill>
                  <a:srgbClr val="FFFFFF"/>
                </a:solidFill>
                <a:latin typeface="Carlito"/>
                <a:cs typeface="Carlito"/>
              </a:rPr>
              <a:t>transition</a:t>
            </a:r>
            <a:r>
              <a:rPr lang="en-US" sz="1700" spc="15" dirty="0" smtClean="0">
                <a:solidFill>
                  <a:srgbClr val="FFFFFF"/>
                </a:solidFill>
                <a:latin typeface="Carlito"/>
                <a:cs typeface="Carlito"/>
              </a:rPr>
              <a:t>: This </a:t>
            </a:r>
            <a:r>
              <a:rPr lang="en-US" sz="1700" spc="15" dirty="0">
                <a:solidFill>
                  <a:srgbClr val="FFFFFF"/>
                </a:solidFill>
                <a:latin typeface="Carlito"/>
                <a:cs typeface="Carlito"/>
              </a:rPr>
              <a:t>is defined as a station movement from one BSS to another </a:t>
            </a:r>
            <a:r>
              <a:rPr lang="en-US" sz="1700" spc="15" dirty="0" smtClean="0">
                <a:solidFill>
                  <a:srgbClr val="FFFFFF"/>
                </a:solidFill>
                <a:latin typeface="Carlito"/>
                <a:cs typeface="Carlito"/>
              </a:rPr>
              <a:t>BSS within </a:t>
            </a:r>
            <a:r>
              <a:rPr lang="en-US" sz="1700" spc="15" dirty="0">
                <a:solidFill>
                  <a:srgbClr val="FFFFFF"/>
                </a:solidFill>
                <a:latin typeface="Carlito"/>
                <a:cs typeface="Carlito"/>
              </a:rPr>
              <a:t>the same </a:t>
            </a:r>
            <a:r>
              <a:rPr lang="en-US" sz="1700" spc="15" dirty="0" smtClean="0">
                <a:solidFill>
                  <a:srgbClr val="FFFFFF"/>
                </a:solidFill>
                <a:latin typeface="Carlito"/>
                <a:cs typeface="Carlito"/>
              </a:rPr>
              <a:t>ESS.</a:t>
            </a:r>
          </a:p>
          <a:p>
            <a:pPr marL="469900" lvl="1" indent="-181610">
              <a:lnSpc>
                <a:spcPct val="100000"/>
              </a:lnSpc>
              <a:spcBef>
                <a:spcPts val="1190"/>
              </a:spcBef>
              <a:buClr>
                <a:srgbClr val="FF8500"/>
              </a:buClr>
              <a:buFont typeface="Wingdings"/>
              <a:buChar char=""/>
              <a:tabLst>
                <a:tab pos="470534" algn="l"/>
              </a:tabLst>
            </a:pPr>
            <a:r>
              <a:rPr lang="en-US" sz="1700" spc="15" dirty="0" smtClean="0">
                <a:solidFill>
                  <a:srgbClr val="FFFFFF"/>
                </a:solidFill>
                <a:latin typeface="Carlito"/>
                <a:cs typeface="Carlito"/>
              </a:rPr>
              <a:t>ESS </a:t>
            </a:r>
            <a:r>
              <a:rPr lang="en-US" sz="1700" spc="15" dirty="0">
                <a:solidFill>
                  <a:srgbClr val="FFFFFF"/>
                </a:solidFill>
                <a:latin typeface="Carlito"/>
                <a:cs typeface="Carlito"/>
              </a:rPr>
              <a:t>transition</a:t>
            </a:r>
            <a:r>
              <a:rPr lang="en-US" sz="1700" spc="15" dirty="0" smtClean="0">
                <a:solidFill>
                  <a:srgbClr val="FFFFFF"/>
                </a:solidFill>
                <a:latin typeface="Carlito"/>
                <a:cs typeface="Carlito"/>
              </a:rPr>
              <a:t>: This </a:t>
            </a:r>
            <a:r>
              <a:rPr lang="en-US" sz="1700" spc="15" dirty="0">
                <a:solidFill>
                  <a:srgbClr val="FFFFFF"/>
                </a:solidFill>
                <a:latin typeface="Carlito"/>
                <a:cs typeface="Carlito"/>
              </a:rPr>
              <a:t>is defined as a station movement from a BSS in one ESS to </a:t>
            </a:r>
            <a:r>
              <a:rPr lang="en-US" sz="1700" spc="15" dirty="0" smtClean="0">
                <a:solidFill>
                  <a:srgbClr val="FFFFFF"/>
                </a:solidFill>
                <a:latin typeface="Carlito"/>
                <a:cs typeface="Carlito"/>
              </a:rPr>
              <a:t>a BSS </a:t>
            </a:r>
            <a:r>
              <a:rPr lang="en-US" sz="1700" spc="15" dirty="0">
                <a:solidFill>
                  <a:srgbClr val="FFFFFF"/>
                </a:solidFill>
                <a:latin typeface="Carlito"/>
                <a:cs typeface="Carlito"/>
              </a:rPr>
              <a:t>within another ESS</a:t>
            </a:r>
            <a:r>
              <a:rPr lang="en-US" sz="1700" spc="15" dirty="0" smtClean="0">
                <a:solidFill>
                  <a:srgbClr val="FFFFFF"/>
                </a:solidFill>
                <a:latin typeface="Carlito"/>
                <a:cs typeface="Carlito"/>
              </a:rPr>
              <a:t>.</a:t>
            </a:r>
          </a:p>
          <a:p>
            <a:pPr marL="469900" lvl="1" indent="-181610">
              <a:lnSpc>
                <a:spcPct val="100000"/>
              </a:lnSpc>
              <a:spcBef>
                <a:spcPts val="1190"/>
              </a:spcBef>
              <a:buClr>
                <a:srgbClr val="FF8500"/>
              </a:buClr>
              <a:buFont typeface="Wingdings"/>
              <a:buChar char=""/>
              <a:tabLst>
                <a:tab pos="470534" algn="l"/>
              </a:tabLst>
            </a:pPr>
            <a:r>
              <a:rPr lang="en-US" dirty="0">
                <a:solidFill>
                  <a:schemeClr val="bg1"/>
                </a:solidFill>
                <a:latin typeface="Carlito"/>
                <a:cs typeface="Carlito"/>
              </a:rPr>
              <a:t>IEEE 802.11 does not guarantee that communication is </a:t>
            </a:r>
            <a:r>
              <a:rPr lang="en-US" dirty="0" smtClean="0">
                <a:solidFill>
                  <a:schemeClr val="bg1"/>
                </a:solidFill>
                <a:latin typeface="Carlito"/>
                <a:cs typeface="Carlito"/>
              </a:rPr>
              <a:t>continuous during </a:t>
            </a:r>
            <a:r>
              <a:rPr lang="en-US" dirty="0">
                <a:solidFill>
                  <a:schemeClr val="bg1"/>
                </a:solidFill>
                <a:latin typeface="Carlito"/>
                <a:cs typeface="Carlito"/>
              </a:rPr>
              <a:t>the move.</a:t>
            </a:r>
            <a:endParaRPr dirty="0" smtClean="0">
              <a:solidFill>
                <a:schemeClr val="bg1"/>
              </a:solidFill>
              <a:latin typeface="Carlito"/>
              <a:cs typeface="Carlito"/>
            </a:endParaRPr>
          </a:p>
          <a:p>
            <a:pPr>
              <a:lnSpc>
                <a:spcPct val="100000"/>
              </a:lnSpc>
              <a:spcBef>
                <a:spcPts val="40"/>
              </a:spcBef>
            </a:pPr>
            <a:endParaRPr sz="1550" dirty="0">
              <a:latin typeface="Carlito"/>
              <a:cs typeface="Carlito"/>
            </a:endParaRPr>
          </a:p>
          <a:p>
            <a:pPr>
              <a:lnSpc>
                <a:spcPct val="100000"/>
              </a:lnSpc>
              <a:spcBef>
                <a:spcPts val="25"/>
              </a:spcBef>
            </a:pPr>
            <a:endParaRPr sz="1750" dirty="0">
              <a:latin typeface="Carlito"/>
              <a:cs typeface="Carlito"/>
            </a:endParaRPr>
          </a:p>
          <a:p>
            <a:pPr marR="5080" algn="r">
              <a:lnSpc>
                <a:spcPct val="100000"/>
              </a:lnSpc>
            </a:pPr>
            <a:endParaRPr sz="12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6339" y="2145601"/>
            <a:ext cx="2373377"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FF8500"/>
                </a:solidFill>
                <a:latin typeface="Carlito"/>
                <a:cs typeface="Carlito"/>
              </a:rPr>
              <a:t>Active</a:t>
            </a:r>
            <a:r>
              <a:rPr sz="2000" b="1" spc="-110" dirty="0">
                <a:solidFill>
                  <a:srgbClr val="FF8500"/>
                </a:solidFill>
                <a:latin typeface="Carlito"/>
                <a:cs typeface="Carlito"/>
              </a:rPr>
              <a:t> </a:t>
            </a:r>
            <a:r>
              <a:rPr sz="2000" b="1" spc="-5" dirty="0">
                <a:solidFill>
                  <a:srgbClr val="FF8500"/>
                </a:solidFill>
                <a:latin typeface="Carlito"/>
                <a:cs typeface="Carlito"/>
              </a:rPr>
              <a:t>Scanning</a:t>
            </a:r>
            <a:endParaRPr sz="2000" dirty="0">
              <a:latin typeface="Carlito"/>
              <a:cs typeface="Carlito"/>
            </a:endParaRPr>
          </a:p>
        </p:txBody>
      </p:sp>
      <p:sp>
        <p:nvSpPr>
          <p:cNvPr id="3" name="object 3"/>
          <p:cNvSpPr txBox="1"/>
          <p:nvPr/>
        </p:nvSpPr>
        <p:spPr>
          <a:xfrm>
            <a:off x="5180965" y="2114550"/>
            <a:ext cx="3063494" cy="335280"/>
          </a:xfrm>
          <a:prstGeom prst="rect">
            <a:avLst/>
          </a:prstGeom>
        </p:spPr>
        <p:txBody>
          <a:bodyPr vert="horz" wrap="square" lIns="0" tIns="16510" rIns="0" bIns="0" rtlCol="0">
            <a:spAutoFit/>
          </a:bodyPr>
          <a:lstStyle/>
          <a:p>
            <a:pPr marL="12700">
              <a:lnSpc>
                <a:spcPct val="100000"/>
              </a:lnSpc>
              <a:spcBef>
                <a:spcPts val="130"/>
              </a:spcBef>
            </a:pPr>
            <a:r>
              <a:rPr sz="2000" b="1" dirty="0">
                <a:solidFill>
                  <a:srgbClr val="FF8500"/>
                </a:solidFill>
                <a:latin typeface="Carlito"/>
                <a:cs typeface="Carlito"/>
              </a:rPr>
              <a:t>Passive</a:t>
            </a:r>
            <a:r>
              <a:rPr sz="2000" b="1" spc="-125" dirty="0">
                <a:solidFill>
                  <a:srgbClr val="FF8500"/>
                </a:solidFill>
                <a:latin typeface="Carlito"/>
                <a:cs typeface="Carlito"/>
              </a:rPr>
              <a:t> </a:t>
            </a:r>
            <a:r>
              <a:rPr sz="2000" b="1" spc="-5" dirty="0">
                <a:solidFill>
                  <a:srgbClr val="FF8500"/>
                </a:solidFill>
                <a:latin typeface="Carlito"/>
                <a:cs typeface="Carlito"/>
              </a:rPr>
              <a:t>Scanning</a:t>
            </a:r>
            <a:endParaRPr sz="2000" dirty="0">
              <a:latin typeface="Carlito"/>
              <a:cs typeface="Carlito"/>
            </a:endParaRPr>
          </a:p>
        </p:txBody>
      </p:sp>
      <p:sp>
        <p:nvSpPr>
          <p:cNvPr id="4" name="object 4"/>
          <p:cNvSpPr txBox="1">
            <a:spLocks noGrp="1"/>
          </p:cNvSpPr>
          <p:nvPr>
            <p:ph type="title"/>
          </p:nvPr>
        </p:nvSpPr>
        <p:spPr>
          <a:xfrm>
            <a:off x="220408" y="590550"/>
            <a:ext cx="3349308" cy="632460"/>
          </a:xfrm>
          <a:prstGeom prst="rect">
            <a:avLst/>
          </a:prstGeom>
        </p:spPr>
        <p:txBody>
          <a:bodyPr vert="horz" wrap="square" lIns="0" tIns="16510" rIns="0" bIns="0" rtlCol="0">
            <a:spAutoFit/>
          </a:bodyPr>
          <a:lstStyle/>
          <a:p>
            <a:pPr marL="12700">
              <a:lnSpc>
                <a:spcPct val="100000"/>
              </a:lnSpc>
              <a:spcBef>
                <a:spcPts val="130"/>
              </a:spcBef>
            </a:pPr>
            <a:r>
              <a:rPr spc="25" dirty="0"/>
              <a:t>Ass</a:t>
            </a:r>
            <a:r>
              <a:rPr spc="10" dirty="0"/>
              <a:t>o</a:t>
            </a:r>
            <a:r>
              <a:rPr spc="-20" dirty="0"/>
              <a:t>c</a:t>
            </a:r>
            <a:r>
              <a:rPr spc="-5" dirty="0"/>
              <a:t>i</a:t>
            </a:r>
            <a:r>
              <a:rPr spc="-20" dirty="0"/>
              <a:t>a</a:t>
            </a:r>
            <a:r>
              <a:rPr spc="25" dirty="0"/>
              <a:t>t</a:t>
            </a:r>
            <a:r>
              <a:rPr spc="-5" dirty="0"/>
              <a:t>i</a:t>
            </a:r>
            <a:r>
              <a:rPr spc="10" dirty="0"/>
              <a:t>on</a:t>
            </a:r>
          </a:p>
        </p:txBody>
      </p:sp>
      <p:grpSp>
        <p:nvGrpSpPr>
          <p:cNvPr id="5" name="object 5"/>
          <p:cNvGrpSpPr/>
          <p:nvPr/>
        </p:nvGrpSpPr>
        <p:grpSpPr>
          <a:xfrm>
            <a:off x="323850" y="2495550"/>
            <a:ext cx="3867150" cy="2647950"/>
            <a:chOff x="323850" y="2495550"/>
            <a:chExt cx="3867150" cy="2647950"/>
          </a:xfrm>
        </p:grpSpPr>
        <p:sp>
          <p:nvSpPr>
            <p:cNvPr id="6" name="object 6"/>
            <p:cNvSpPr/>
            <p:nvPr/>
          </p:nvSpPr>
          <p:spPr>
            <a:xfrm>
              <a:off x="323850" y="2495550"/>
              <a:ext cx="371475" cy="3619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09587" y="2862325"/>
              <a:ext cx="0" cy="2275840"/>
            </a:xfrm>
            <a:custGeom>
              <a:avLst/>
              <a:gdLst/>
              <a:ahLst/>
              <a:cxnLst/>
              <a:rect l="l" t="t" r="r" b="b"/>
              <a:pathLst>
                <a:path h="2275840">
                  <a:moveTo>
                    <a:pt x="0" y="0"/>
                  </a:moveTo>
                  <a:lnTo>
                    <a:pt x="0" y="2275248"/>
                  </a:lnTo>
                </a:path>
              </a:pathLst>
            </a:custGeom>
            <a:ln w="9534">
              <a:solidFill>
                <a:srgbClr val="838D9B"/>
              </a:solidFill>
            </a:ln>
          </p:spPr>
          <p:txBody>
            <a:bodyPr wrap="square" lIns="0" tIns="0" rIns="0" bIns="0" rtlCol="0"/>
            <a:lstStyle/>
            <a:p>
              <a:endParaRPr/>
            </a:p>
          </p:txBody>
        </p:sp>
        <p:sp>
          <p:nvSpPr>
            <p:cNvPr id="8" name="object 8"/>
            <p:cNvSpPr/>
            <p:nvPr/>
          </p:nvSpPr>
          <p:spPr>
            <a:xfrm>
              <a:off x="2028825" y="2514600"/>
              <a:ext cx="361950" cy="36195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09858" y="2881375"/>
              <a:ext cx="10160" cy="2262505"/>
            </a:xfrm>
            <a:custGeom>
              <a:avLst/>
              <a:gdLst/>
              <a:ahLst/>
              <a:cxnLst/>
              <a:rect l="l" t="t" r="r" b="b"/>
              <a:pathLst>
                <a:path w="10160" h="2262504">
                  <a:moveTo>
                    <a:pt x="9534" y="0"/>
                  </a:moveTo>
                  <a:lnTo>
                    <a:pt x="0" y="0"/>
                  </a:lnTo>
                  <a:lnTo>
                    <a:pt x="0" y="2262122"/>
                  </a:lnTo>
                  <a:lnTo>
                    <a:pt x="9534" y="2262122"/>
                  </a:lnTo>
                  <a:lnTo>
                    <a:pt x="9534" y="0"/>
                  </a:lnTo>
                  <a:close/>
                </a:path>
              </a:pathLst>
            </a:custGeom>
            <a:solidFill>
              <a:srgbClr val="838D9B"/>
            </a:solidFill>
          </p:spPr>
          <p:txBody>
            <a:bodyPr wrap="square" lIns="0" tIns="0" rIns="0" bIns="0" rtlCol="0"/>
            <a:lstStyle/>
            <a:p>
              <a:endParaRPr/>
            </a:p>
          </p:txBody>
        </p:sp>
        <p:sp>
          <p:nvSpPr>
            <p:cNvPr id="10" name="object 10"/>
            <p:cNvSpPr/>
            <p:nvPr/>
          </p:nvSpPr>
          <p:spPr>
            <a:xfrm>
              <a:off x="509587" y="3205226"/>
              <a:ext cx="1700530" cy="76200"/>
            </a:xfrm>
            <a:custGeom>
              <a:avLst/>
              <a:gdLst/>
              <a:ahLst/>
              <a:cxnLst/>
              <a:rect l="l" t="t" r="r" b="b"/>
              <a:pathLst>
                <a:path w="1700530" h="76200">
                  <a:moveTo>
                    <a:pt x="76200" y="0"/>
                  </a:moveTo>
                  <a:lnTo>
                    <a:pt x="0" y="38100"/>
                  </a:lnTo>
                  <a:lnTo>
                    <a:pt x="76200" y="76073"/>
                  </a:lnTo>
                  <a:lnTo>
                    <a:pt x="76200" y="42799"/>
                  </a:lnTo>
                  <a:lnTo>
                    <a:pt x="63500" y="42799"/>
                  </a:lnTo>
                  <a:lnTo>
                    <a:pt x="63500" y="33274"/>
                  </a:lnTo>
                  <a:lnTo>
                    <a:pt x="76200" y="33274"/>
                  </a:lnTo>
                  <a:lnTo>
                    <a:pt x="76200" y="0"/>
                  </a:lnTo>
                  <a:close/>
                </a:path>
                <a:path w="1700530" h="76200">
                  <a:moveTo>
                    <a:pt x="76200" y="33274"/>
                  </a:moveTo>
                  <a:lnTo>
                    <a:pt x="63500" y="33274"/>
                  </a:lnTo>
                  <a:lnTo>
                    <a:pt x="63500" y="42799"/>
                  </a:lnTo>
                  <a:lnTo>
                    <a:pt x="76200" y="42799"/>
                  </a:lnTo>
                  <a:lnTo>
                    <a:pt x="76200" y="33274"/>
                  </a:lnTo>
                  <a:close/>
                </a:path>
                <a:path w="1700530" h="76200">
                  <a:moveTo>
                    <a:pt x="1700466" y="33274"/>
                  </a:moveTo>
                  <a:lnTo>
                    <a:pt x="76200" y="33274"/>
                  </a:lnTo>
                  <a:lnTo>
                    <a:pt x="76200" y="42799"/>
                  </a:lnTo>
                  <a:lnTo>
                    <a:pt x="1700466" y="42799"/>
                  </a:lnTo>
                  <a:lnTo>
                    <a:pt x="1700466" y="33274"/>
                  </a:lnTo>
                  <a:close/>
                </a:path>
              </a:pathLst>
            </a:custGeom>
            <a:solidFill>
              <a:srgbClr val="838D9B"/>
            </a:solidFill>
          </p:spPr>
          <p:txBody>
            <a:bodyPr wrap="square" lIns="0" tIns="0" rIns="0" bIns="0" rtlCol="0"/>
            <a:lstStyle/>
            <a:p>
              <a:endParaRPr/>
            </a:p>
          </p:txBody>
        </p:sp>
        <p:sp>
          <p:nvSpPr>
            <p:cNvPr id="11" name="object 11"/>
            <p:cNvSpPr/>
            <p:nvPr/>
          </p:nvSpPr>
          <p:spPr>
            <a:xfrm>
              <a:off x="3829050" y="2505075"/>
              <a:ext cx="361950" cy="37147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010083" y="2881375"/>
              <a:ext cx="10160" cy="2262505"/>
            </a:xfrm>
            <a:custGeom>
              <a:avLst/>
              <a:gdLst/>
              <a:ahLst/>
              <a:cxnLst/>
              <a:rect l="l" t="t" r="r" b="b"/>
              <a:pathLst>
                <a:path w="10160" h="2262504">
                  <a:moveTo>
                    <a:pt x="9534" y="0"/>
                  </a:moveTo>
                  <a:lnTo>
                    <a:pt x="0" y="0"/>
                  </a:lnTo>
                  <a:lnTo>
                    <a:pt x="0" y="2262122"/>
                  </a:lnTo>
                  <a:lnTo>
                    <a:pt x="9534" y="2262122"/>
                  </a:lnTo>
                  <a:lnTo>
                    <a:pt x="9534" y="0"/>
                  </a:lnTo>
                  <a:close/>
                </a:path>
              </a:pathLst>
            </a:custGeom>
            <a:solidFill>
              <a:srgbClr val="838D9B"/>
            </a:solidFill>
          </p:spPr>
          <p:txBody>
            <a:bodyPr wrap="square" lIns="0" tIns="0" rIns="0" bIns="0" rtlCol="0"/>
            <a:lstStyle/>
            <a:p>
              <a:endParaRPr/>
            </a:p>
          </p:txBody>
        </p:sp>
        <p:sp>
          <p:nvSpPr>
            <p:cNvPr id="13" name="object 13"/>
            <p:cNvSpPr/>
            <p:nvPr/>
          </p:nvSpPr>
          <p:spPr>
            <a:xfrm>
              <a:off x="2214498" y="3205226"/>
              <a:ext cx="1800225" cy="76200"/>
            </a:xfrm>
            <a:custGeom>
              <a:avLst/>
              <a:gdLst/>
              <a:ahLst/>
              <a:cxnLst/>
              <a:rect l="l" t="t" r="r" b="b"/>
              <a:pathLst>
                <a:path w="1800225" h="76200">
                  <a:moveTo>
                    <a:pt x="1723516" y="0"/>
                  </a:moveTo>
                  <a:lnTo>
                    <a:pt x="1723516" y="76200"/>
                  </a:lnTo>
                  <a:lnTo>
                    <a:pt x="1790318" y="42799"/>
                  </a:lnTo>
                  <a:lnTo>
                    <a:pt x="1736216" y="42799"/>
                  </a:lnTo>
                  <a:lnTo>
                    <a:pt x="1736216" y="33274"/>
                  </a:lnTo>
                  <a:lnTo>
                    <a:pt x="1790064" y="33274"/>
                  </a:lnTo>
                  <a:lnTo>
                    <a:pt x="1723516" y="0"/>
                  </a:lnTo>
                  <a:close/>
                </a:path>
                <a:path w="1800225" h="76200">
                  <a:moveTo>
                    <a:pt x="1723516" y="33274"/>
                  </a:moveTo>
                  <a:lnTo>
                    <a:pt x="0" y="33274"/>
                  </a:lnTo>
                  <a:lnTo>
                    <a:pt x="0" y="42799"/>
                  </a:lnTo>
                  <a:lnTo>
                    <a:pt x="1723516" y="42799"/>
                  </a:lnTo>
                  <a:lnTo>
                    <a:pt x="1723516" y="33274"/>
                  </a:lnTo>
                  <a:close/>
                </a:path>
                <a:path w="1800225" h="76200">
                  <a:moveTo>
                    <a:pt x="1790064" y="33274"/>
                  </a:moveTo>
                  <a:lnTo>
                    <a:pt x="1736216" y="33274"/>
                  </a:lnTo>
                  <a:lnTo>
                    <a:pt x="1736216" y="42799"/>
                  </a:lnTo>
                  <a:lnTo>
                    <a:pt x="1790318" y="42799"/>
                  </a:lnTo>
                  <a:lnTo>
                    <a:pt x="1799716" y="38100"/>
                  </a:lnTo>
                  <a:lnTo>
                    <a:pt x="1790064" y="33274"/>
                  </a:lnTo>
                  <a:close/>
                </a:path>
              </a:pathLst>
            </a:custGeom>
            <a:solidFill>
              <a:srgbClr val="838D9B"/>
            </a:solidFill>
          </p:spPr>
          <p:txBody>
            <a:bodyPr wrap="square" lIns="0" tIns="0" rIns="0" bIns="0" rtlCol="0"/>
            <a:lstStyle/>
            <a:p>
              <a:endParaRPr/>
            </a:p>
          </p:txBody>
        </p:sp>
      </p:grpSp>
      <p:sp>
        <p:nvSpPr>
          <p:cNvPr id="14" name="object 14"/>
          <p:cNvSpPr txBox="1"/>
          <p:nvPr/>
        </p:nvSpPr>
        <p:spPr>
          <a:xfrm>
            <a:off x="959485" y="3025139"/>
            <a:ext cx="1302664" cy="389890"/>
          </a:xfrm>
          <a:prstGeom prst="rect">
            <a:avLst/>
          </a:prstGeom>
        </p:spPr>
        <p:txBody>
          <a:bodyPr vert="horz" wrap="square" lIns="0" tIns="19685" rIns="0" bIns="0" rtlCol="0">
            <a:spAutoFit/>
          </a:bodyPr>
          <a:lstStyle/>
          <a:p>
            <a:pPr marL="260350" marR="5080" indent="-247650">
              <a:lnSpc>
                <a:spcPts val="1430"/>
              </a:lnSpc>
              <a:spcBef>
                <a:spcPts val="155"/>
              </a:spcBef>
            </a:pPr>
            <a:r>
              <a:rPr sz="1200" spc="-30" dirty="0">
                <a:solidFill>
                  <a:srgbClr val="FFFFFF"/>
                </a:solidFill>
                <a:latin typeface="Carlito"/>
                <a:cs typeface="Carlito"/>
              </a:rPr>
              <a:t>Probe </a:t>
            </a:r>
            <a:r>
              <a:rPr sz="1200" spc="-10" dirty="0">
                <a:solidFill>
                  <a:srgbClr val="FFFFFF"/>
                </a:solidFill>
                <a:latin typeface="Carlito"/>
                <a:cs typeface="Carlito"/>
              </a:rPr>
              <a:t>request  </a:t>
            </a:r>
            <a:r>
              <a:rPr sz="1200" spc="-15" dirty="0">
                <a:solidFill>
                  <a:srgbClr val="FFFFFF"/>
                </a:solidFill>
                <a:latin typeface="Carlito"/>
                <a:cs typeface="Carlito"/>
              </a:rPr>
              <a:t>frame</a:t>
            </a:r>
            <a:endParaRPr sz="1200" dirty="0">
              <a:latin typeface="Carlito"/>
              <a:cs typeface="Carlito"/>
            </a:endParaRPr>
          </a:p>
        </p:txBody>
      </p:sp>
      <p:sp>
        <p:nvSpPr>
          <p:cNvPr id="15" name="object 15"/>
          <p:cNvSpPr txBox="1"/>
          <p:nvPr/>
        </p:nvSpPr>
        <p:spPr>
          <a:xfrm>
            <a:off x="2671826" y="3035236"/>
            <a:ext cx="1214374" cy="390525"/>
          </a:xfrm>
          <a:prstGeom prst="rect">
            <a:avLst/>
          </a:prstGeom>
        </p:spPr>
        <p:txBody>
          <a:bodyPr vert="horz" wrap="square" lIns="0" tIns="19685" rIns="0" bIns="0" rtlCol="0">
            <a:spAutoFit/>
          </a:bodyPr>
          <a:lstStyle/>
          <a:p>
            <a:pPr marL="260350" marR="5080" indent="-248285">
              <a:lnSpc>
                <a:spcPts val="1430"/>
              </a:lnSpc>
              <a:spcBef>
                <a:spcPts val="155"/>
              </a:spcBef>
            </a:pPr>
            <a:r>
              <a:rPr sz="1200" spc="-25" dirty="0">
                <a:solidFill>
                  <a:srgbClr val="FFFFFF"/>
                </a:solidFill>
                <a:latin typeface="Carlito"/>
                <a:cs typeface="Carlito"/>
              </a:rPr>
              <a:t>Probe </a:t>
            </a:r>
            <a:r>
              <a:rPr sz="1200" spc="-10" dirty="0">
                <a:solidFill>
                  <a:srgbClr val="FFFFFF"/>
                </a:solidFill>
                <a:latin typeface="Carlito"/>
                <a:cs typeface="Carlito"/>
              </a:rPr>
              <a:t>request  </a:t>
            </a:r>
            <a:r>
              <a:rPr sz="1200" spc="-20" dirty="0">
                <a:solidFill>
                  <a:srgbClr val="FFFFFF"/>
                </a:solidFill>
                <a:latin typeface="Carlito"/>
                <a:cs typeface="Carlito"/>
              </a:rPr>
              <a:t>frame</a:t>
            </a:r>
            <a:endParaRPr sz="1200" dirty="0">
              <a:latin typeface="Carlito"/>
              <a:cs typeface="Carlito"/>
            </a:endParaRPr>
          </a:p>
        </p:txBody>
      </p:sp>
      <p:sp>
        <p:nvSpPr>
          <p:cNvPr id="16" name="object 16"/>
          <p:cNvSpPr/>
          <p:nvPr/>
        </p:nvSpPr>
        <p:spPr>
          <a:xfrm>
            <a:off x="509549" y="3750817"/>
            <a:ext cx="3505200" cy="76835"/>
          </a:xfrm>
          <a:custGeom>
            <a:avLst/>
            <a:gdLst/>
            <a:ahLst/>
            <a:cxnLst/>
            <a:rect l="l" t="t" r="r" b="b"/>
            <a:pathLst>
              <a:path w="3505200" h="76835">
                <a:moveTo>
                  <a:pt x="1691678" y="43053"/>
                </a:moveTo>
                <a:lnTo>
                  <a:pt x="1636877" y="43053"/>
                </a:lnTo>
                <a:lnTo>
                  <a:pt x="1624190" y="43053"/>
                </a:lnTo>
                <a:lnTo>
                  <a:pt x="1623923" y="76200"/>
                </a:lnTo>
                <a:lnTo>
                  <a:pt x="1691678" y="43053"/>
                </a:lnTo>
                <a:close/>
              </a:path>
              <a:path w="3505200" h="76835">
                <a:moveTo>
                  <a:pt x="1700504" y="38735"/>
                </a:moveTo>
                <a:lnTo>
                  <a:pt x="1624558" y="0"/>
                </a:lnTo>
                <a:lnTo>
                  <a:pt x="1624279" y="33439"/>
                </a:lnTo>
                <a:lnTo>
                  <a:pt x="76" y="21082"/>
                </a:lnTo>
                <a:lnTo>
                  <a:pt x="0" y="30607"/>
                </a:lnTo>
                <a:lnTo>
                  <a:pt x="1624190" y="42964"/>
                </a:lnTo>
                <a:lnTo>
                  <a:pt x="1636877" y="43053"/>
                </a:lnTo>
                <a:lnTo>
                  <a:pt x="1691868" y="42964"/>
                </a:lnTo>
                <a:lnTo>
                  <a:pt x="1700504" y="38735"/>
                </a:lnTo>
                <a:close/>
              </a:path>
              <a:path w="3505200" h="76835">
                <a:moveTo>
                  <a:pt x="3504666" y="21082"/>
                </a:moveTo>
                <a:lnTo>
                  <a:pt x="1781162" y="33439"/>
                </a:lnTo>
                <a:lnTo>
                  <a:pt x="1780895" y="127"/>
                </a:lnTo>
                <a:lnTo>
                  <a:pt x="1705076" y="38735"/>
                </a:lnTo>
                <a:lnTo>
                  <a:pt x="1781530" y="76327"/>
                </a:lnTo>
                <a:lnTo>
                  <a:pt x="1781251" y="43053"/>
                </a:lnTo>
                <a:lnTo>
                  <a:pt x="3504666" y="30607"/>
                </a:lnTo>
                <a:lnTo>
                  <a:pt x="3504666" y="21082"/>
                </a:lnTo>
                <a:close/>
              </a:path>
            </a:pathLst>
          </a:custGeom>
          <a:solidFill>
            <a:srgbClr val="838D9B"/>
          </a:solidFill>
        </p:spPr>
        <p:txBody>
          <a:bodyPr wrap="square" lIns="0" tIns="0" rIns="0" bIns="0" rtlCol="0"/>
          <a:lstStyle/>
          <a:p>
            <a:endParaRPr/>
          </a:p>
        </p:txBody>
      </p:sp>
      <p:sp>
        <p:nvSpPr>
          <p:cNvPr id="17" name="object 17"/>
          <p:cNvSpPr txBox="1"/>
          <p:nvPr/>
        </p:nvSpPr>
        <p:spPr>
          <a:xfrm>
            <a:off x="676313" y="3564890"/>
            <a:ext cx="1352512" cy="371897"/>
          </a:xfrm>
          <a:prstGeom prst="rect">
            <a:avLst/>
          </a:prstGeom>
        </p:spPr>
        <p:txBody>
          <a:bodyPr vert="horz" wrap="square" lIns="0" tIns="12700" rIns="0" bIns="0" rtlCol="0">
            <a:spAutoFit/>
          </a:bodyPr>
          <a:lstStyle/>
          <a:p>
            <a:pPr algn="ctr">
              <a:lnSpc>
                <a:spcPts val="1435"/>
              </a:lnSpc>
              <a:spcBef>
                <a:spcPts val="100"/>
              </a:spcBef>
            </a:pPr>
            <a:r>
              <a:rPr sz="1200" spc="-30" dirty="0">
                <a:solidFill>
                  <a:srgbClr val="FFFFFF"/>
                </a:solidFill>
                <a:latin typeface="Carlito"/>
                <a:cs typeface="Carlito"/>
              </a:rPr>
              <a:t>Probe</a:t>
            </a:r>
            <a:r>
              <a:rPr sz="1200" spc="65" dirty="0">
                <a:solidFill>
                  <a:srgbClr val="FFFFFF"/>
                </a:solidFill>
                <a:latin typeface="Carlito"/>
                <a:cs typeface="Carlito"/>
              </a:rPr>
              <a:t> </a:t>
            </a:r>
            <a:r>
              <a:rPr sz="1200" spc="-10" dirty="0">
                <a:solidFill>
                  <a:srgbClr val="FFFFFF"/>
                </a:solidFill>
                <a:latin typeface="Carlito"/>
                <a:cs typeface="Carlito"/>
              </a:rPr>
              <a:t>response</a:t>
            </a:r>
            <a:endParaRPr sz="1200" dirty="0">
              <a:latin typeface="Carlito"/>
              <a:cs typeface="Carlito"/>
            </a:endParaRPr>
          </a:p>
          <a:p>
            <a:pPr marR="635" algn="ctr">
              <a:lnSpc>
                <a:spcPts val="1435"/>
              </a:lnSpc>
            </a:pPr>
            <a:r>
              <a:rPr sz="1200" spc="-20" dirty="0">
                <a:solidFill>
                  <a:srgbClr val="FFFFFF"/>
                </a:solidFill>
                <a:latin typeface="Carlito"/>
                <a:cs typeface="Carlito"/>
              </a:rPr>
              <a:t>frame</a:t>
            </a:r>
            <a:endParaRPr sz="1200" dirty="0">
              <a:latin typeface="Carlito"/>
              <a:cs typeface="Carlito"/>
            </a:endParaRPr>
          </a:p>
        </p:txBody>
      </p:sp>
      <p:sp>
        <p:nvSpPr>
          <p:cNvPr id="18" name="object 18"/>
          <p:cNvSpPr txBox="1"/>
          <p:nvPr/>
        </p:nvSpPr>
        <p:spPr>
          <a:xfrm>
            <a:off x="2634995" y="3574986"/>
            <a:ext cx="1375030" cy="371897"/>
          </a:xfrm>
          <a:prstGeom prst="rect">
            <a:avLst/>
          </a:prstGeom>
        </p:spPr>
        <p:txBody>
          <a:bodyPr vert="horz" wrap="square" lIns="0" tIns="12700" rIns="0" bIns="0" rtlCol="0">
            <a:spAutoFit/>
          </a:bodyPr>
          <a:lstStyle/>
          <a:p>
            <a:pPr algn="ctr">
              <a:lnSpc>
                <a:spcPts val="1435"/>
              </a:lnSpc>
              <a:spcBef>
                <a:spcPts val="100"/>
              </a:spcBef>
            </a:pPr>
            <a:r>
              <a:rPr sz="1200" spc="-30" dirty="0">
                <a:solidFill>
                  <a:srgbClr val="FFFFFF"/>
                </a:solidFill>
                <a:latin typeface="Carlito"/>
                <a:cs typeface="Carlito"/>
              </a:rPr>
              <a:t>Probe</a:t>
            </a:r>
            <a:r>
              <a:rPr sz="1200" spc="40" dirty="0">
                <a:solidFill>
                  <a:srgbClr val="FFFFFF"/>
                </a:solidFill>
                <a:latin typeface="Carlito"/>
                <a:cs typeface="Carlito"/>
              </a:rPr>
              <a:t> </a:t>
            </a:r>
            <a:r>
              <a:rPr sz="1200" spc="-5" dirty="0">
                <a:solidFill>
                  <a:srgbClr val="FFFFFF"/>
                </a:solidFill>
                <a:latin typeface="Carlito"/>
                <a:cs typeface="Carlito"/>
              </a:rPr>
              <a:t>response</a:t>
            </a:r>
            <a:endParaRPr sz="1200" dirty="0">
              <a:latin typeface="Carlito"/>
              <a:cs typeface="Carlito"/>
            </a:endParaRPr>
          </a:p>
          <a:p>
            <a:pPr marR="1905" algn="ctr">
              <a:lnSpc>
                <a:spcPts val="1435"/>
              </a:lnSpc>
            </a:pPr>
            <a:r>
              <a:rPr sz="1200" spc="-20" dirty="0">
                <a:solidFill>
                  <a:srgbClr val="FFFFFF"/>
                </a:solidFill>
                <a:latin typeface="Carlito"/>
                <a:cs typeface="Carlito"/>
              </a:rPr>
              <a:t>frame</a:t>
            </a:r>
            <a:endParaRPr sz="1200" dirty="0">
              <a:latin typeface="Carlito"/>
              <a:cs typeface="Carlito"/>
            </a:endParaRPr>
          </a:p>
        </p:txBody>
      </p:sp>
      <p:sp>
        <p:nvSpPr>
          <p:cNvPr id="19" name="object 19"/>
          <p:cNvSpPr/>
          <p:nvPr/>
        </p:nvSpPr>
        <p:spPr>
          <a:xfrm>
            <a:off x="500049" y="4357687"/>
            <a:ext cx="1715135" cy="562610"/>
          </a:xfrm>
          <a:custGeom>
            <a:avLst/>
            <a:gdLst/>
            <a:ahLst/>
            <a:cxnLst/>
            <a:rect l="l" t="t" r="r" b="b"/>
            <a:pathLst>
              <a:path w="1715135" h="562610">
                <a:moveTo>
                  <a:pt x="1710004" y="33337"/>
                </a:moveTo>
                <a:lnTo>
                  <a:pt x="85737" y="33337"/>
                </a:lnTo>
                <a:lnTo>
                  <a:pt x="85737" y="0"/>
                </a:lnTo>
                <a:lnTo>
                  <a:pt x="9537" y="38100"/>
                </a:lnTo>
                <a:lnTo>
                  <a:pt x="85737" y="76200"/>
                </a:lnTo>
                <a:lnTo>
                  <a:pt x="85737" y="42862"/>
                </a:lnTo>
                <a:lnTo>
                  <a:pt x="1710004" y="42862"/>
                </a:lnTo>
                <a:lnTo>
                  <a:pt x="1710004" y="33337"/>
                </a:lnTo>
                <a:close/>
              </a:path>
              <a:path w="1715135" h="562610">
                <a:moveTo>
                  <a:pt x="1715084" y="523875"/>
                </a:moveTo>
                <a:lnTo>
                  <a:pt x="1705864" y="519303"/>
                </a:lnTo>
                <a:lnTo>
                  <a:pt x="1638757" y="486016"/>
                </a:lnTo>
                <a:lnTo>
                  <a:pt x="1638858" y="519353"/>
                </a:lnTo>
                <a:lnTo>
                  <a:pt x="0" y="524383"/>
                </a:lnTo>
                <a:lnTo>
                  <a:pt x="25" y="533920"/>
                </a:lnTo>
                <a:lnTo>
                  <a:pt x="1638896" y="528891"/>
                </a:lnTo>
                <a:lnTo>
                  <a:pt x="1639011" y="562203"/>
                </a:lnTo>
                <a:lnTo>
                  <a:pt x="1715084" y="523875"/>
                </a:lnTo>
                <a:close/>
              </a:path>
            </a:pathLst>
          </a:custGeom>
          <a:solidFill>
            <a:srgbClr val="838D9B"/>
          </a:solidFill>
        </p:spPr>
        <p:txBody>
          <a:bodyPr wrap="square" lIns="0" tIns="0" rIns="0" bIns="0" rtlCol="0"/>
          <a:lstStyle/>
          <a:p>
            <a:endParaRPr/>
          </a:p>
        </p:txBody>
      </p:sp>
      <p:sp>
        <p:nvSpPr>
          <p:cNvPr id="20" name="object 20"/>
          <p:cNvSpPr txBox="1"/>
          <p:nvPr/>
        </p:nvSpPr>
        <p:spPr>
          <a:xfrm>
            <a:off x="724534" y="4181475"/>
            <a:ext cx="1333500" cy="891540"/>
          </a:xfrm>
          <a:prstGeom prst="rect">
            <a:avLst/>
          </a:prstGeom>
        </p:spPr>
        <p:txBody>
          <a:bodyPr vert="horz" wrap="square" lIns="0" tIns="12700" rIns="0" bIns="0" rtlCol="0">
            <a:spAutoFit/>
          </a:bodyPr>
          <a:lstStyle/>
          <a:p>
            <a:pPr marL="6350" algn="ctr">
              <a:lnSpc>
                <a:spcPts val="1435"/>
              </a:lnSpc>
              <a:spcBef>
                <a:spcPts val="100"/>
              </a:spcBef>
            </a:pPr>
            <a:r>
              <a:rPr sz="1200" spc="5" dirty="0">
                <a:solidFill>
                  <a:srgbClr val="FFFFFF"/>
                </a:solidFill>
                <a:latin typeface="Carlito"/>
                <a:cs typeface="Carlito"/>
              </a:rPr>
              <a:t>Association</a:t>
            </a:r>
            <a:r>
              <a:rPr sz="1200" spc="-100" dirty="0">
                <a:solidFill>
                  <a:srgbClr val="FFFFFF"/>
                </a:solidFill>
                <a:latin typeface="Carlito"/>
                <a:cs typeface="Carlito"/>
              </a:rPr>
              <a:t> </a:t>
            </a:r>
            <a:r>
              <a:rPr sz="1200" spc="-10" dirty="0">
                <a:solidFill>
                  <a:srgbClr val="FFFFFF"/>
                </a:solidFill>
                <a:latin typeface="Carlito"/>
                <a:cs typeface="Carlito"/>
              </a:rPr>
              <a:t>request</a:t>
            </a:r>
            <a:endParaRPr sz="1200">
              <a:latin typeface="Carlito"/>
              <a:cs typeface="Carlito"/>
            </a:endParaRPr>
          </a:p>
          <a:p>
            <a:pPr algn="ctr">
              <a:lnSpc>
                <a:spcPts val="1435"/>
              </a:lnSpc>
            </a:pPr>
            <a:r>
              <a:rPr sz="1200" spc="-20" dirty="0">
                <a:solidFill>
                  <a:srgbClr val="FFFFFF"/>
                </a:solidFill>
                <a:latin typeface="Carlito"/>
                <a:cs typeface="Carlito"/>
              </a:rPr>
              <a:t>frame</a:t>
            </a:r>
            <a:endParaRPr sz="1200">
              <a:latin typeface="Carlito"/>
              <a:cs typeface="Carlito"/>
            </a:endParaRPr>
          </a:p>
          <a:p>
            <a:pPr marL="12700" marR="5080" algn="ctr">
              <a:lnSpc>
                <a:spcPts val="1430"/>
              </a:lnSpc>
              <a:spcBef>
                <a:spcPts val="1135"/>
              </a:spcBef>
            </a:pPr>
            <a:r>
              <a:rPr sz="1200" spc="5" dirty="0">
                <a:solidFill>
                  <a:srgbClr val="FFFFFF"/>
                </a:solidFill>
                <a:latin typeface="Carlito"/>
                <a:cs typeface="Carlito"/>
              </a:rPr>
              <a:t>Association</a:t>
            </a:r>
            <a:r>
              <a:rPr sz="1200" spc="-140" dirty="0">
                <a:solidFill>
                  <a:srgbClr val="FFFFFF"/>
                </a:solidFill>
                <a:latin typeface="Carlito"/>
                <a:cs typeface="Carlito"/>
              </a:rPr>
              <a:t> </a:t>
            </a:r>
            <a:r>
              <a:rPr sz="1200" spc="-5" dirty="0">
                <a:solidFill>
                  <a:srgbClr val="FFFFFF"/>
                </a:solidFill>
                <a:latin typeface="Carlito"/>
                <a:cs typeface="Carlito"/>
              </a:rPr>
              <a:t>response  </a:t>
            </a:r>
            <a:r>
              <a:rPr sz="1200" spc="-20" dirty="0">
                <a:solidFill>
                  <a:srgbClr val="FFFFFF"/>
                </a:solidFill>
                <a:latin typeface="Carlito"/>
                <a:cs typeface="Carlito"/>
              </a:rPr>
              <a:t>frame</a:t>
            </a:r>
            <a:endParaRPr sz="1200">
              <a:latin typeface="Carlito"/>
              <a:cs typeface="Carlito"/>
            </a:endParaRPr>
          </a:p>
        </p:txBody>
      </p:sp>
      <p:grpSp>
        <p:nvGrpSpPr>
          <p:cNvPr id="21" name="object 21"/>
          <p:cNvGrpSpPr/>
          <p:nvPr/>
        </p:nvGrpSpPr>
        <p:grpSpPr>
          <a:xfrm>
            <a:off x="5181600" y="2476500"/>
            <a:ext cx="3867150" cy="2402840"/>
            <a:chOff x="5181600" y="2476500"/>
            <a:chExt cx="3867150" cy="2402840"/>
          </a:xfrm>
        </p:grpSpPr>
        <p:sp>
          <p:nvSpPr>
            <p:cNvPr id="22" name="object 22"/>
            <p:cNvSpPr/>
            <p:nvPr/>
          </p:nvSpPr>
          <p:spPr>
            <a:xfrm>
              <a:off x="5181600" y="2476500"/>
              <a:ext cx="361950" cy="361950"/>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367401" y="2843275"/>
              <a:ext cx="0" cy="2011680"/>
            </a:xfrm>
            <a:custGeom>
              <a:avLst/>
              <a:gdLst/>
              <a:ahLst/>
              <a:cxnLst/>
              <a:rect l="l" t="t" r="r" b="b"/>
              <a:pathLst>
                <a:path h="2011679">
                  <a:moveTo>
                    <a:pt x="0" y="0"/>
                  </a:moveTo>
                  <a:lnTo>
                    <a:pt x="0" y="2011616"/>
                  </a:lnTo>
                </a:path>
              </a:pathLst>
            </a:custGeom>
            <a:ln w="9534">
              <a:solidFill>
                <a:srgbClr val="838D9B"/>
              </a:solidFill>
            </a:ln>
          </p:spPr>
          <p:txBody>
            <a:bodyPr wrap="square" lIns="0" tIns="0" rIns="0" bIns="0" rtlCol="0"/>
            <a:lstStyle/>
            <a:p>
              <a:endParaRPr/>
            </a:p>
          </p:txBody>
        </p:sp>
        <p:sp>
          <p:nvSpPr>
            <p:cNvPr id="24" name="object 24"/>
            <p:cNvSpPr/>
            <p:nvPr/>
          </p:nvSpPr>
          <p:spPr>
            <a:xfrm>
              <a:off x="6886575" y="2486025"/>
              <a:ext cx="361950" cy="371475"/>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7072376" y="2862325"/>
              <a:ext cx="0" cy="2011680"/>
            </a:xfrm>
            <a:custGeom>
              <a:avLst/>
              <a:gdLst/>
              <a:ahLst/>
              <a:cxnLst/>
              <a:rect l="l" t="t" r="r" b="b"/>
              <a:pathLst>
                <a:path h="2011679">
                  <a:moveTo>
                    <a:pt x="0" y="0"/>
                  </a:moveTo>
                  <a:lnTo>
                    <a:pt x="0" y="2011616"/>
                  </a:lnTo>
                </a:path>
              </a:pathLst>
            </a:custGeom>
            <a:ln w="9534">
              <a:solidFill>
                <a:srgbClr val="838D9B"/>
              </a:solidFill>
            </a:ln>
          </p:spPr>
          <p:txBody>
            <a:bodyPr wrap="square" lIns="0" tIns="0" rIns="0" bIns="0" rtlCol="0"/>
            <a:lstStyle/>
            <a:p>
              <a:endParaRPr/>
            </a:p>
          </p:txBody>
        </p:sp>
        <p:sp>
          <p:nvSpPr>
            <p:cNvPr id="26" name="object 26"/>
            <p:cNvSpPr/>
            <p:nvPr/>
          </p:nvSpPr>
          <p:spPr>
            <a:xfrm>
              <a:off x="5367273" y="3303142"/>
              <a:ext cx="1700530" cy="76200"/>
            </a:xfrm>
            <a:custGeom>
              <a:avLst/>
              <a:gdLst/>
              <a:ahLst/>
              <a:cxnLst/>
              <a:rect l="l" t="t" r="r" b="b"/>
              <a:pathLst>
                <a:path w="1700529" h="76200">
                  <a:moveTo>
                    <a:pt x="1624583" y="0"/>
                  </a:moveTo>
                  <a:lnTo>
                    <a:pt x="1624305" y="33431"/>
                  </a:lnTo>
                  <a:lnTo>
                    <a:pt x="1637029" y="33527"/>
                  </a:lnTo>
                  <a:lnTo>
                    <a:pt x="1636902" y="43052"/>
                  </a:lnTo>
                  <a:lnTo>
                    <a:pt x="1624225" y="43052"/>
                  </a:lnTo>
                  <a:lnTo>
                    <a:pt x="1623949" y="76199"/>
                  </a:lnTo>
                  <a:lnTo>
                    <a:pt x="1691703" y="43052"/>
                  </a:lnTo>
                  <a:lnTo>
                    <a:pt x="1636902" y="43052"/>
                  </a:lnTo>
                  <a:lnTo>
                    <a:pt x="1691900" y="42956"/>
                  </a:lnTo>
                  <a:lnTo>
                    <a:pt x="1700529" y="38734"/>
                  </a:lnTo>
                  <a:lnTo>
                    <a:pt x="1624583" y="0"/>
                  </a:lnTo>
                  <a:close/>
                </a:path>
                <a:path w="1700529" h="76200">
                  <a:moveTo>
                    <a:pt x="1624305" y="33431"/>
                  </a:moveTo>
                  <a:lnTo>
                    <a:pt x="1624226" y="42956"/>
                  </a:lnTo>
                  <a:lnTo>
                    <a:pt x="1636902" y="43052"/>
                  </a:lnTo>
                  <a:lnTo>
                    <a:pt x="1637029" y="33527"/>
                  </a:lnTo>
                  <a:lnTo>
                    <a:pt x="1624305" y="33431"/>
                  </a:lnTo>
                  <a:close/>
                </a:path>
                <a:path w="1700529" h="76200">
                  <a:moveTo>
                    <a:pt x="126" y="21081"/>
                  </a:moveTo>
                  <a:lnTo>
                    <a:pt x="0" y="30606"/>
                  </a:lnTo>
                  <a:lnTo>
                    <a:pt x="1624226" y="42956"/>
                  </a:lnTo>
                  <a:lnTo>
                    <a:pt x="1624305" y="33431"/>
                  </a:lnTo>
                  <a:lnTo>
                    <a:pt x="126" y="21081"/>
                  </a:lnTo>
                  <a:close/>
                </a:path>
              </a:pathLst>
            </a:custGeom>
            <a:solidFill>
              <a:srgbClr val="838D9B"/>
            </a:solidFill>
          </p:spPr>
          <p:txBody>
            <a:bodyPr wrap="square" lIns="0" tIns="0" rIns="0" bIns="0" rtlCol="0"/>
            <a:lstStyle/>
            <a:p>
              <a:endParaRPr/>
            </a:p>
          </p:txBody>
        </p:sp>
        <p:sp>
          <p:nvSpPr>
            <p:cNvPr id="27" name="object 27"/>
            <p:cNvSpPr/>
            <p:nvPr/>
          </p:nvSpPr>
          <p:spPr>
            <a:xfrm>
              <a:off x="8677275" y="2486025"/>
              <a:ext cx="371475" cy="361950"/>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8872601" y="2852800"/>
              <a:ext cx="0" cy="2011680"/>
            </a:xfrm>
            <a:custGeom>
              <a:avLst/>
              <a:gdLst/>
              <a:ahLst/>
              <a:cxnLst/>
              <a:rect l="l" t="t" r="r" b="b"/>
              <a:pathLst>
                <a:path h="2011679">
                  <a:moveTo>
                    <a:pt x="0" y="0"/>
                  </a:moveTo>
                  <a:lnTo>
                    <a:pt x="0" y="2011616"/>
                  </a:lnTo>
                </a:path>
              </a:pathLst>
            </a:custGeom>
            <a:ln w="9534">
              <a:solidFill>
                <a:srgbClr val="838D9B"/>
              </a:solidFill>
            </a:ln>
          </p:spPr>
          <p:txBody>
            <a:bodyPr wrap="square" lIns="0" tIns="0" rIns="0" bIns="0" rtlCol="0"/>
            <a:lstStyle/>
            <a:p>
              <a:endParaRPr/>
            </a:p>
          </p:txBody>
        </p:sp>
        <p:sp>
          <p:nvSpPr>
            <p:cNvPr id="29" name="object 29"/>
            <p:cNvSpPr/>
            <p:nvPr/>
          </p:nvSpPr>
          <p:spPr>
            <a:xfrm>
              <a:off x="7072376" y="3303269"/>
              <a:ext cx="1799589" cy="76200"/>
            </a:xfrm>
            <a:custGeom>
              <a:avLst/>
              <a:gdLst/>
              <a:ahLst/>
              <a:cxnLst/>
              <a:rect l="l" t="t" r="r" b="b"/>
              <a:pathLst>
                <a:path w="1799590" h="76200">
                  <a:moveTo>
                    <a:pt x="75819" y="0"/>
                  </a:moveTo>
                  <a:lnTo>
                    <a:pt x="0" y="38607"/>
                  </a:lnTo>
                  <a:lnTo>
                    <a:pt x="76453" y="76199"/>
                  </a:lnTo>
                  <a:lnTo>
                    <a:pt x="76176" y="42925"/>
                  </a:lnTo>
                  <a:lnTo>
                    <a:pt x="63500" y="42925"/>
                  </a:lnTo>
                  <a:lnTo>
                    <a:pt x="63373" y="33400"/>
                  </a:lnTo>
                  <a:lnTo>
                    <a:pt x="76096" y="33309"/>
                  </a:lnTo>
                  <a:lnTo>
                    <a:pt x="75819" y="0"/>
                  </a:lnTo>
                  <a:close/>
                </a:path>
                <a:path w="1799590" h="76200">
                  <a:moveTo>
                    <a:pt x="76096" y="33309"/>
                  </a:moveTo>
                  <a:lnTo>
                    <a:pt x="63373" y="33400"/>
                  </a:lnTo>
                  <a:lnTo>
                    <a:pt x="63500" y="42925"/>
                  </a:lnTo>
                  <a:lnTo>
                    <a:pt x="76175" y="42835"/>
                  </a:lnTo>
                  <a:lnTo>
                    <a:pt x="76096" y="33309"/>
                  </a:lnTo>
                  <a:close/>
                </a:path>
                <a:path w="1799590" h="76200">
                  <a:moveTo>
                    <a:pt x="76175" y="42835"/>
                  </a:moveTo>
                  <a:lnTo>
                    <a:pt x="63500" y="42925"/>
                  </a:lnTo>
                  <a:lnTo>
                    <a:pt x="76176" y="42925"/>
                  </a:lnTo>
                  <a:close/>
                </a:path>
                <a:path w="1799590" h="76200">
                  <a:moveTo>
                    <a:pt x="1799590" y="20954"/>
                  </a:moveTo>
                  <a:lnTo>
                    <a:pt x="76096" y="33309"/>
                  </a:lnTo>
                  <a:lnTo>
                    <a:pt x="76175" y="42835"/>
                  </a:lnTo>
                  <a:lnTo>
                    <a:pt x="1799590" y="30479"/>
                  </a:lnTo>
                  <a:lnTo>
                    <a:pt x="1799590" y="20954"/>
                  </a:lnTo>
                  <a:close/>
                </a:path>
              </a:pathLst>
            </a:custGeom>
            <a:solidFill>
              <a:srgbClr val="838D9B"/>
            </a:solidFill>
          </p:spPr>
          <p:txBody>
            <a:bodyPr wrap="square" lIns="0" tIns="0" rIns="0" bIns="0" rtlCol="0"/>
            <a:lstStyle/>
            <a:p>
              <a:endParaRPr/>
            </a:p>
          </p:txBody>
        </p:sp>
      </p:grpSp>
      <p:sp>
        <p:nvSpPr>
          <p:cNvPr id="30" name="object 30"/>
          <p:cNvSpPr txBox="1"/>
          <p:nvPr/>
        </p:nvSpPr>
        <p:spPr>
          <a:xfrm>
            <a:off x="5486400" y="3116579"/>
            <a:ext cx="1400175" cy="371897"/>
          </a:xfrm>
          <a:prstGeom prst="rect">
            <a:avLst/>
          </a:prstGeom>
        </p:spPr>
        <p:txBody>
          <a:bodyPr vert="horz" wrap="square" lIns="0" tIns="12700" rIns="0" bIns="0" rtlCol="0">
            <a:spAutoFit/>
          </a:bodyPr>
          <a:lstStyle/>
          <a:p>
            <a:pPr marL="12700">
              <a:lnSpc>
                <a:spcPts val="1435"/>
              </a:lnSpc>
              <a:spcBef>
                <a:spcPts val="100"/>
              </a:spcBef>
            </a:pPr>
            <a:r>
              <a:rPr sz="1200" spc="20" dirty="0">
                <a:solidFill>
                  <a:srgbClr val="FFFFFF"/>
                </a:solidFill>
                <a:latin typeface="Carlito"/>
                <a:cs typeface="Carlito"/>
              </a:rPr>
              <a:t>B</a:t>
            </a:r>
            <a:r>
              <a:rPr sz="1200" dirty="0">
                <a:solidFill>
                  <a:srgbClr val="FFFFFF"/>
                </a:solidFill>
                <a:latin typeface="Carlito"/>
                <a:cs typeface="Carlito"/>
              </a:rPr>
              <a:t>e</a:t>
            </a:r>
            <a:r>
              <a:rPr sz="1200" spc="25" dirty="0">
                <a:solidFill>
                  <a:srgbClr val="FFFFFF"/>
                </a:solidFill>
                <a:latin typeface="Carlito"/>
                <a:cs typeface="Carlito"/>
              </a:rPr>
              <a:t>a</a:t>
            </a:r>
            <a:r>
              <a:rPr sz="1200" spc="15" dirty="0">
                <a:solidFill>
                  <a:srgbClr val="FFFFFF"/>
                </a:solidFill>
                <a:latin typeface="Carlito"/>
                <a:cs typeface="Carlito"/>
              </a:rPr>
              <a:t>c</a:t>
            </a:r>
            <a:r>
              <a:rPr sz="1200" spc="-35" dirty="0">
                <a:solidFill>
                  <a:srgbClr val="FFFFFF"/>
                </a:solidFill>
                <a:latin typeface="Carlito"/>
                <a:cs typeface="Carlito"/>
              </a:rPr>
              <a:t>o</a:t>
            </a:r>
            <a:r>
              <a:rPr sz="1200" dirty="0">
                <a:solidFill>
                  <a:srgbClr val="FFFFFF"/>
                </a:solidFill>
                <a:latin typeface="Carlito"/>
                <a:cs typeface="Carlito"/>
              </a:rPr>
              <a:t>n</a:t>
            </a:r>
            <a:endParaRPr sz="1200" dirty="0">
              <a:latin typeface="Carlito"/>
              <a:cs typeface="Carlito"/>
            </a:endParaRPr>
          </a:p>
          <a:p>
            <a:pPr marL="50800">
              <a:lnSpc>
                <a:spcPts val="1435"/>
              </a:lnSpc>
            </a:pPr>
            <a:r>
              <a:rPr sz="1200" spc="-15" dirty="0">
                <a:solidFill>
                  <a:srgbClr val="FFFFFF"/>
                </a:solidFill>
                <a:latin typeface="Carlito"/>
                <a:cs typeface="Carlito"/>
              </a:rPr>
              <a:t>frame</a:t>
            </a:r>
            <a:endParaRPr sz="1200" dirty="0">
              <a:latin typeface="Carlito"/>
              <a:cs typeface="Carlito"/>
            </a:endParaRPr>
          </a:p>
        </p:txBody>
      </p:sp>
      <p:sp>
        <p:nvSpPr>
          <p:cNvPr id="31" name="object 31"/>
          <p:cNvSpPr txBox="1"/>
          <p:nvPr/>
        </p:nvSpPr>
        <p:spPr>
          <a:xfrm>
            <a:off x="7391400" y="3126803"/>
            <a:ext cx="853059" cy="371897"/>
          </a:xfrm>
          <a:prstGeom prst="rect">
            <a:avLst/>
          </a:prstGeom>
        </p:spPr>
        <p:txBody>
          <a:bodyPr vert="horz" wrap="square" lIns="0" tIns="12700" rIns="0" bIns="0" rtlCol="0">
            <a:spAutoFit/>
          </a:bodyPr>
          <a:lstStyle/>
          <a:p>
            <a:pPr marL="12700">
              <a:lnSpc>
                <a:spcPts val="1435"/>
              </a:lnSpc>
              <a:spcBef>
                <a:spcPts val="100"/>
              </a:spcBef>
            </a:pPr>
            <a:r>
              <a:rPr sz="1200" spc="20" dirty="0">
                <a:solidFill>
                  <a:srgbClr val="FFFFFF"/>
                </a:solidFill>
                <a:latin typeface="Carlito"/>
                <a:cs typeface="Carlito"/>
              </a:rPr>
              <a:t>B</a:t>
            </a:r>
            <a:r>
              <a:rPr sz="1200" dirty="0">
                <a:solidFill>
                  <a:srgbClr val="FFFFFF"/>
                </a:solidFill>
                <a:latin typeface="Carlito"/>
                <a:cs typeface="Carlito"/>
              </a:rPr>
              <a:t>e</a:t>
            </a:r>
            <a:r>
              <a:rPr sz="1200" spc="25" dirty="0">
                <a:solidFill>
                  <a:srgbClr val="FFFFFF"/>
                </a:solidFill>
                <a:latin typeface="Carlito"/>
                <a:cs typeface="Carlito"/>
              </a:rPr>
              <a:t>a</a:t>
            </a:r>
            <a:r>
              <a:rPr sz="1200" spc="15" dirty="0">
                <a:solidFill>
                  <a:srgbClr val="FFFFFF"/>
                </a:solidFill>
                <a:latin typeface="Carlito"/>
                <a:cs typeface="Carlito"/>
              </a:rPr>
              <a:t>c</a:t>
            </a:r>
            <a:r>
              <a:rPr sz="1200" spc="-35" dirty="0">
                <a:solidFill>
                  <a:srgbClr val="FFFFFF"/>
                </a:solidFill>
                <a:latin typeface="Carlito"/>
                <a:cs typeface="Carlito"/>
              </a:rPr>
              <a:t>o</a:t>
            </a:r>
            <a:r>
              <a:rPr sz="1200" dirty="0">
                <a:solidFill>
                  <a:srgbClr val="FFFFFF"/>
                </a:solidFill>
                <a:latin typeface="Carlito"/>
                <a:cs typeface="Carlito"/>
              </a:rPr>
              <a:t>n</a:t>
            </a:r>
            <a:endParaRPr sz="1200" dirty="0">
              <a:latin typeface="Carlito"/>
              <a:cs typeface="Carlito"/>
            </a:endParaRPr>
          </a:p>
          <a:p>
            <a:pPr marL="50800">
              <a:lnSpc>
                <a:spcPts val="1435"/>
              </a:lnSpc>
            </a:pPr>
            <a:r>
              <a:rPr sz="1200" spc="-20" dirty="0">
                <a:solidFill>
                  <a:srgbClr val="FFFFFF"/>
                </a:solidFill>
                <a:latin typeface="Carlito"/>
                <a:cs typeface="Carlito"/>
              </a:rPr>
              <a:t>frame</a:t>
            </a:r>
            <a:endParaRPr sz="1200" dirty="0">
              <a:latin typeface="Carlito"/>
              <a:cs typeface="Carlito"/>
            </a:endParaRPr>
          </a:p>
        </p:txBody>
      </p:sp>
      <p:sp>
        <p:nvSpPr>
          <p:cNvPr id="32" name="object 32"/>
          <p:cNvSpPr/>
          <p:nvPr/>
        </p:nvSpPr>
        <p:spPr>
          <a:xfrm>
            <a:off x="5357749" y="3910012"/>
            <a:ext cx="1715135" cy="657860"/>
          </a:xfrm>
          <a:custGeom>
            <a:avLst/>
            <a:gdLst/>
            <a:ahLst/>
            <a:cxnLst/>
            <a:rect l="l" t="t" r="r" b="b"/>
            <a:pathLst>
              <a:path w="1715134" h="657860">
                <a:moveTo>
                  <a:pt x="1710055" y="33337"/>
                </a:moveTo>
                <a:lnTo>
                  <a:pt x="85725" y="33337"/>
                </a:lnTo>
                <a:lnTo>
                  <a:pt x="85725" y="0"/>
                </a:lnTo>
                <a:lnTo>
                  <a:pt x="9525" y="38100"/>
                </a:lnTo>
                <a:lnTo>
                  <a:pt x="85725" y="76200"/>
                </a:lnTo>
                <a:lnTo>
                  <a:pt x="85725" y="42862"/>
                </a:lnTo>
                <a:lnTo>
                  <a:pt x="1710055" y="42862"/>
                </a:lnTo>
                <a:lnTo>
                  <a:pt x="1710055" y="33337"/>
                </a:lnTo>
                <a:close/>
              </a:path>
              <a:path w="1715134" h="657860">
                <a:moveTo>
                  <a:pt x="1715135" y="619125"/>
                </a:moveTo>
                <a:lnTo>
                  <a:pt x="1705914" y="614553"/>
                </a:lnTo>
                <a:lnTo>
                  <a:pt x="1638808" y="581253"/>
                </a:lnTo>
                <a:lnTo>
                  <a:pt x="1638909" y="614603"/>
                </a:lnTo>
                <a:lnTo>
                  <a:pt x="0" y="619633"/>
                </a:lnTo>
                <a:lnTo>
                  <a:pt x="127" y="629170"/>
                </a:lnTo>
                <a:lnTo>
                  <a:pt x="1638947" y="624141"/>
                </a:lnTo>
                <a:lnTo>
                  <a:pt x="1639062" y="657453"/>
                </a:lnTo>
                <a:lnTo>
                  <a:pt x="1715135" y="619125"/>
                </a:lnTo>
                <a:close/>
              </a:path>
            </a:pathLst>
          </a:custGeom>
          <a:solidFill>
            <a:srgbClr val="838D9B"/>
          </a:solidFill>
        </p:spPr>
        <p:txBody>
          <a:bodyPr wrap="square" lIns="0" tIns="0" rIns="0" bIns="0" rtlCol="0"/>
          <a:lstStyle/>
          <a:p>
            <a:endParaRPr/>
          </a:p>
        </p:txBody>
      </p:sp>
      <p:sp>
        <p:nvSpPr>
          <p:cNvPr id="33" name="object 33"/>
          <p:cNvSpPr txBox="1"/>
          <p:nvPr/>
        </p:nvSpPr>
        <p:spPr>
          <a:xfrm>
            <a:off x="5586095" y="3733165"/>
            <a:ext cx="2769870" cy="1308050"/>
          </a:xfrm>
          <a:prstGeom prst="rect">
            <a:avLst/>
          </a:prstGeom>
        </p:spPr>
        <p:txBody>
          <a:bodyPr vert="horz" wrap="square" lIns="0" tIns="12700" rIns="0" bIns="0" rtlCol="0">
            <a:spAutoFit/>
          </a:bodyPr>
          <a:lstStyle/>
          <a:p>
            <a:pPr marR="1423670" algn="ctr">
              <a:lnSpc>
                <a:spcPts val="1435"/>
              </a:lnSpc>
              <a:spcBef>
                <a:spcPts val="100"/>
              </a:spcBef>
            </a:pPr>
            <a:r>
              <a:rPr sz="1200" spc="5" dirty="0">
                <a:solidFill>
                  <a:srgbClr val="FFFFFF"/>
                </a:solidFill>
                <a:latin typeface="Carlito"/>
                <a:cs typeface="Carlito"/>
              </a:rPr>
              <a:t>Association</a:t>
            </a:r>
            <a:r>
              <a:rPr sz="1200" spc="-100" dirty="0">
                <a:solidFill>
                  <a:srgbClr val="FFFFFF"/>
                </a:solidFill>
                <a:latin typeface="Carlito"/>
                <a:cs typeface="Carlito"/>
              </a:rPr>
              <a:t> </a:t>
            </a:r>
            <a:r>
              <a:rPr sz="1200" spc="-10" dirty="0">
                <a:solidFill>
                  <a:srgbClr val="FFFFFF"/>
                </a:solidFill>
                <a:latin typeface="Carlito"/>
                <a:cs typeface="Carlito"/>
              </a:rPr>
              <a:t>request</a:t>
            </a:r>
            <a:endParaRPr sz="1200" dirty="0">
              <a:latin typeface="Carlito"/>
              <a:cs typeface="Carlito"/>
            </a:endParaRPr>
          </a:p>
          <a:p>
            <a:pPr marR="1435735" algn="ctr">
              <a:lnSpc>
                <a:spcPts val="1435"/>
              </a:lnSpc>
            </a:pPr>
            <a:r>
              <a:rPr sz="1200" spc="-15" dirty="0">
                <a:solidFill>
                  <a:srgbClr val="FFFFFF"/>
                </a:solidFill>
                <a:latin typeface="Carlito"/>
                <a:cs typeface="Carlito"/>
              </a:rPr>
              <a:t>frame</a:t>
            </a:r>
            <a:endParaRPr sz="1200" dirty="0">
              <a:latin typeface="Carlito"/>
              <a:cs typeface="Carlito"/>
            </a:endParaRPr>
          </a:p>
          <a:p>
            <a:pPr>
              <a:lnSpc>
                <a:spcPct val="100000"/>
              </a:lnSpc>
              <a:spcBef>
                <a:spcPts val="30"/>
              </a:spcBef>
            </a:pPr>
            <a:endParaRPr sz="1500" dirty="0">
              <a:latin typeface="Carlito"/>
              <a:cs typeface="Carlito"/>
            </a:endParaRPr>
          </a:p>
          <a:p>
            <a:pPr marL="12700" marR="1444625" algn="ctr">
              <a:lnSpc>
                <a:spcPts val="1430"/>
              </a:lnSpc>
              <a:spcBef>
                <a:spcPts val="5"/>
              </a:spcBef>
            </a:pPr>
            <a:r>
              <a:rPr sz="1200" spc="5" dirty="0">
                <a:solidFill>
                  <a:srgbClr val="FFFFFF"/>
                </a:solidFill>
                <a:latin typeface="Carlito"/>
                <a:cs typeface="Carlito"/>
              </a:rPr>
              <a:t>Association</a:t>
            </a:r>
            <a:r>
              <a:rPr sz="1200" spc="-160" dirty="0">
                <a:solidFill>
                  <a:srgbClr val="FFFFFF"/>
                </a:solidFill>
                <a:latin typeface="Carlito"/>
                <a:cs typeface="Carlito"/>
              </a:rPr>
              <a:t> </a:t>
            </a:r>
            <a:r>
              <a:rPr sz="1200" spc="-5" dirty="0">
                <a:solidFill>
                  <a:srgbClr val="FFFFFF"/>
                </a:solidFill>
                <a:latin typeface="Carlito"/>
                <a:cs typeface="Carlito"/>
              </a:rPr>
              <a:t>response  </a:t>
            </a:r>
            <a:r>
              <a:rPr sz="1200" spc="-20" dirty="0">
                <a:solidFill>
                  <a:srgbClr val="FFFFFF"/>
                </a:solidFill>
                <a:latin typeface="Carlito"/>
                <a:cs typeface="Carlito"/>
              </a:rPr>
              <a:t>frame</a:t>
            </a:r>
            <a:endParaRPr sz="1200" dirty="0">
              <a:latin typeface="Carlito"/>
              <a:cs typeface="Carlito"/>
            </a:endParaRPr>
          </a:p>
          <a:p>
            <a:pPr>
              <a:lnSpc>
                <a:spcPct val="100000"/>
              </a:lnSpc>
              <a:spcBef>
                <a:spcPts val="30"/>
              </a:spcBef>
            </a:pPr>
            <a:endParaRPr sz="1300" dirty="0">
              <a:latin typeface="Carlito"/>
              <a:cs typeface="Carlito"/>
            </a:endParaRPr>
          </a:p>
          <a:p>
            <a:pPr marL="1477645">
              <a:lnSpc>
                <a:spcPct val="100000"/>
              </a:lnSpc>
            </a:pPr>
            <a:endParaRPr sz="95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3654108" cy="624530"/>
          </a:xfrm>
          <a:prstGeom prst="rect">
            <a:avLst/>
          </a:prstGeom>
        </p:spPr>
        <p:txBody>
          <a:bodyPr vert="horz" wrap="square" lIns="0" tIns="16510" rIns="0" bIns="0" rtlCol="0">
            <a:spAutoFit/>
          </a:bodyPr>
          <a:lstStyle/>
          <a:p>
            <a:pPr marL="12700">
              <a:lnSpc>
                <a:spcPct val="100000"/>
              </a:lnSpc>
              <a:spcBef>
                <a:spcPts val="130"/>
              </a:spcBef>
            </a:pPr>
            <a:r>
              <a:rPr spc="5" dirty="0" smtClean="0"/>
              <a:t>IEEE</a:t>
            </a:r>
            <a:r>
              <a:rPr lang="en-US" spc="5" dirty="0" smtClean="0"/>
              <a:t> </a:t>
            </a:r>
            <a:r>
              <a:rPr spc="-60" dirty="0" smtClean="0"/>
              <a:t> </a:t>
            </a:r>
            <a:r>
              <a:rPr spc="10" dirty="0"/>
              <a:t>802.11</a:t>
            </a:r>
          </a:p>
        </p:txBody>
      </p:sp>
      <p:sp>
        <p:nvSpPr>
          <p:cNvPr id="3" name="object 3"/>
          <p:cNvSpPr txBox="1"/>
          <p:nvPr/>
        </p:nvSpPr>
        <p:spPr>
          <a:xfrm>
            <a:off x="1041717" y="2102485"/>
            <a:ext cx="6806883" cy="2526665"/>
          </a:xfrm>
          <a:prstGeom prst="rect">
            <a:avLst/>
          </a:prstGeom>
        </p:spPr>
        <p:txBody>
          <a:bodyPr vert="horz" wrap="square" lIns="0" tIns="67945" rIns="0" bIns="0" rtlCol="0">
            <a:spAutoFit/>
          </a:bodyPr>
          <a:lstStyle/>
          <a:p>
            <a:pPr marL="193675" indent="-181610">
              <a:lnSpc>
                <a:spcPct val="100000"/>
              </a:lnSpc>
              <a:spcBef>
                <a:spcPts val="535"/>
              </a:spcBef>
              <a:buClr>
                <a:srgbClr val="FF8500"/>
              </a:buClr>
              <a:buFont typeface="Wingdings"/>
              <a:buChar char=""/>
              <a:tabLst>
                <a:tab pos="194310" algn="l"/>
              </a:tabLst>
            </a:pPr>
            <a:r>
              <a:rPr sz="1700" dirty="0">
                <a:solidFill>
                  <a:srgbClr val="FFFFFF"/>
                </a:solidFill>
                <a:latin typeface="Carlito"/>
                <a:cs typeface="Carlito"/>
              </a:rPr>
              <a:t>Physical Layer </a:t>
            </a:r>
            <a:r>
              <a:rPr sz="1700" spc="10" dirty="0">
                <a:solidFill>
                  <a:srgbClr val="FFFFFF"/>
                </a:solidFill>
                <a:latin typeface="Carlito"/>
                <a:cs typeface="Carlito"/>
              </a:rPr>
              <a:t>– </a:t>
            </a:r>
            <a:r>
              <a:rPr sz="1700" spc="-5" dirty="0">
                <a:solidFill>
                  <a:srgbClr val="FFFFFF"/>
                </a:solidFill>
                <a:latin typeface="Carlito"/>
                <a:cs typeface="Carlito"/>
              </a:rPr>
              <a:t>various</a:t>
            </a:r>
            <a:r>
              <a:rPr sz="1700" spc="-290" dirty="0">
                <a:solidFill>
                  <a:srgbClr val="FFFFFF"/>
                </a:solidFill>
                <a:latin typeface="Carlito"/>
                <a:cs typeface="Carlito"/>
              </a:rPr>
              <a:t> </a:t>
            </a:r>
            <a:r>
              <a:rPr sz="1700" spc="-5" dirty="0">
                <a:solidFill>
                  <a:srgbClr val="FFFFFF"/>
                </a:solidFill>
                <a:latin typeface="Carlito"/>
                <a:cs typeface="Carlito"/>
              </a:rPr>
              <a:t>amendments available </a:t>
            </a:r>
            <a:r>
              <a:rPr sz="1700" dirty="0">
                <a:solidFill>
                  <a:srgbClr val="FFFFFF"/>
                </a:solidFill>
                <a:latin typeface="Carlito"/>
                <a:cs typeface="Carlito"/>
              </a:rPr>
              <a:t>based </a:t>
            </a:r>
            <a:r>
              <a:rPr sz="1700" spc="5" dirty="0">
                <a:solidFill>
                  <a:srgbClr val="FFFFFF"/>
                </a:solidFill>
                <a:latin typeface="Carlito"/>
                <a:cs typeface="Carlito"/>
              </a:rPr>
              <a:t>on</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5" dirty="0">
                <a:solidFill>
                  <a:srgbClr val="FFFFFF"/>
                </a:solidFill>
                <a:latin typeface="Carlito"/>
                <a:cs typeface="Carlito"/>
              </a:rPr>
              <a:t>Bandwidth</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dirty="0">
                <a:solidFill>
                  <a:srgbClr val="FFFFFF"/>
                </a:solidFill>
                <a:latin typeface="Carlito"/>
                <a:cs typeface="Carlito"/>
              </a:rPr>
              <a:t>Encoding</a:t>
            </a:r>
            <a:r>
              <a:rPr sz="1700" spc="-80" dirty="0">
                <a:solidFill>
                  <a:srgbClr val="FFFFFF"/>
                </a:solidFill>
                <a:latin typeface="Carlito"/>
                <a:cs typeface="Carlito"/>
              </a:rPr>
              <a:t> </a:t>
            </a:r>
            <a:r>
              <a:rPr sz="1700" dirty="0">
                <a:solidFill>
                  <a:srgbClr val="FFFFFF"/>
                </a:solidFill>
                <a:latin typeface="Carlito"/>
                <a:cs typeface="Carlito"/>
              </a:rPr>
              <a:t>scheme</a:t>
            </a:r>
            <a:endParaRPr sz="1700" dirty="0">
              <a:latin typeface="Carlito"/>
              <a:cs typeface="Carlito"/>
            </a:endParaRPr>
          </a:p>
          <a:p>
            <a:pPr marL="651510" lvl="2" indent="-182245">
              <a:lnSpc>
                <a:spcPct val="100000"/>
              </a:lnSpc>
              <a:spcBef>
                <a:spcPts val="440"/>
              </a:spcBef>
              <a:buClr>
                <a:srgbClr val="FF8500"/>
              </a:buClr>
              <a:buFont typeface="Wingdings"/>
              <a:buChar char=""/>
              <a:tabLst>
                <a:tab pos="652145" algn="l"/>
              </a:tabLst>
            </a:pPr>
            <a:r>
              <a:rPr sz="1700" spc="5" dirty="0">
                <a:solidFill>
                  <a:srgbClr val="FFFFFF"/>
                </a:solidFill>
                <a:latin typeface="Carlito"/>
                <a:cs typeface="Carlito"/>
              </a:rPr>
              <a:t>Frequency</a:t>
            </a:r>
            <a:r>
              <a:rPr sz="1700" spc="-120" dirty="0">
                <a:solidFill>
                  <a:srgbClr val="FFFFFF"/>
                </a:solidFill>
                <a:latin typeface="Carlito"/>
                <a:cs typeface="Carlito"/>
              </a:rPr>
              <a:t> </a:t>
            </a:r>
            <a:r>
              <a:rPr sz="1700" spc="-5" dirty="0">
                <a:solidFill>
                  <a:srgbClr val="FFFFFF"/>
                </a:solidFill>
                <a:latin typeface="Carlito"/>
                <a:cs typeface="Carlito"/>
              </a:rPr>
              <a:t>Hopping</a:t>
            </a:r>
            <a:r>
              <a:rPr sz="1700" dirty="0">
                <a:solidFill>
                  <a:srgbClr val="FFFFFF"/>
                </a:solidFill>
                <a:latin typeface="Carlito"/>
                <a:cs typeface="Carlito"/>
              </a:rPr>
              <a:t> </a:t>
            </a:r>
            <a:r>
              <a:rPr sz="1700" spc="5" dirty="0">
                <a:solidFill>
                  <a:srgbClr val="FFFFFF"/>
                </a:solidFill>
                <a:latin typeface="Carlito"/>
                <a:cs typeface="Carlito"/>
              </a:rPr>
              <a:t>Spread</a:t>
            </a:r>
            <a:r>
              <a:rPr sz="1700" spc="-95" dirty="0">
                <a:solidFill>
                  <a:srgbClr val="FFFFFF"/>
                </a:solidFill>
                <a:latin typeface="Carlito"/>
                <a:cs typeface="Carlito"/>
              </a:rPr>
              <a:t> </a:t>
            </a:r>
            <a:r>
              <a:rPr sz="1700" spc="10" dirty="0">
                <a:solidFill>
                  <a:srgbClr val="FFFFFF"/>
                </a:solidFill>
                <a:latin typeface="Carlito"/>
                <a:cs typeface="Carlito"/>
              </a:rPr>
              <a:t>Spectrum</a:t>
            </a:r>
            <a:r>
              <a:rPr sz="1700" spc="-114" dirty="0">
                <a:solidFill>
                  <a:srgbClr val="FFFFFF"/>
                </a:solidFill>
                <a:latin typeface="Carlito"/>
                <a:cs typeface="Carlito"/>
              </a:rPr>
              <a:t> </a:t>
            </a:r>
            <a:r>
              <a:rPr sz="1700" spc="20" dirty="0">
                <a:solidFill>
                  <a:srgbClr val="FFFFFF"/>
                </a:solidFill>
                <a:latin typeface="Carlito"/>
                <a:cs typeface="Carlito"/>
              </a:rPr>
              <a:t>(FHSS)</a:t>
            </a:r>
            <a:endParaRPr sz="1700" dirty="0">
              <a:latin typeface="Carlito"/>
              <a:cs typeface="Carlito"/>
            </a:endParaRPr>
          </a:p>
          <a:p>
            <a:pPr marL="651510" lvl="2" indent="-182245">
              <a:lnSpc>
                <a:spcPct val="100000"/>
              </a:lnSpc>
              <a:spcBef>
                <a:spcPts val="440"/>
              </a:spcBef>
              <a:buClr>
                <a:srgbClr val="FF8500"/>
              </a:buClr>
              <a:buFont typeface="Wingdings"/>
              <a:buChar char=""/>
              <a:tabLst>
                <a:tab pos="652145" algn="l"/>
              </a:tabLst>
            </a:pPr>
            <a:r>
              <a:rPr sz="1700" dirty="0">
                <a:solidFill>
                  <a:srgbClr val="FFFFFF"/>
                </a:solidFill>
                <a:latin typeface="Carlito"/>
                <a:cs typeface="Carlito"/>
              </a:rPr>
              <a:t>Direct </a:t>
            </a:r>
            <a:r>
              <a:rPr sz="1700" spc="5" dirty="0">
                <a:solidFill>
                  <a:srgbClr val="FFFFFF"/>
                </a:solidFill>
                <a:latin typeface="Carlito"/>
                <a:cs typeface="Carlito"/>
              </a:rPr>
              <a:t>Sequence</a:t>
            </a:r>
            <a:r>
              <a:rPr sz="1700" spc="-120" dirty="0">
                <a:solidFill>
                  <a:srgbClr val="FFFFFF"/>
                </a:solidFill>
                <a:latin typeface="Carlito"/>
                <a:cs typeface="Carlito"/>
              </a:rPr>
              <a:t> </a:t>
            </a:r>
            <a:r>
              <a:rPr sz="1700" spc="5" dirty="0">
                <a:solidFill>
                  <a:srgbClr val="FFFFFF"/>
                </a:solidFill>
                <a:latin typeface="Carlito"/>
                <a:cs typeface="Carlito"/>
              </a:rPr>
              <a:t>Spread</a:t>
            </a:r>
            <a:r>
              <a:rPr sz="1700" spc="-95" dirty="0">
                <a:solidFill>
                  <a:srgbClr val="FFFFFF"/>
                </a:solidFill>
                <a:latin typeface="Carlito"/>
                <a:cs typeface="Carlito"/>
              </a:rPr>
              <a:t> </a:t>
            </a:r>
            <a:r>
              <a:rPr sz="1700" spc="10" dirty="0">
                <a:solidFill>
                  <a:srgbClr val="FFFFFF"/>
                </a:solidFill>
                <a:latin typeface="Carlito"/>
                <a:cs typeface="Carlito"/>
              </a:rPr>
              <a:t>Spectrum</a:t>
            </a:r>
            <a:r>
              <a:rPr sz="1700" spc="-114" dirty="0">
                <a:solidFill>
                  <a:srgbClr val="FFFFFF"/>
                </a:solidFill>
                <a:latin typeface="Carlito"/>
                <a:cs typeface="Carlito"/>
              </a:rPr>
              <a:t> </a:t>
            </a:r>
            <a:r>
              <a:rPr sz="1700" spc="20" dirty="0">
                <a:solidFill>
                  <a:srgbClr val="FFFFFF"/>
                </a:solidFill>
                <a:latin typeface="Carlito"/>
                <a:cs typeface="Carlito"/>
              </a:rPr>
              <a:t>(DSSS)</a:t>
            </a:r>
            <a:endParaRPr sz="1700" dirty="0">
              <a:latin typeface="Carlito"/>
              <a:cs typeface="Carlito"/>
            </a:endParaRPr>
          </a:p>
          <a:p>
            <a:pPr marL="651510" lvl="2" indent="-182245">
              <a:lnSpc>
                <a:spcPct val="100000"/>
              </a:lnSpc>
              <a:spcBef>
                <a:spcPts val="365"/>
              </a:spcBef>
              <a:buClr>
                <a:srgbClr val="FF8500"/>
              </a:buClr>
              <a:buFont typeface="Wingdings"/>
              <a:buChar char=""/>
              <a:tabLst>
                <a:tab pos="652145" algn="l"/>
              </a:tabLst>
            </a:pPr>
            <a:r>
              <a:rPr sz="1700" spc="5" dirty="0">
                <a:solidFill>
                  <a:srgbClr val="FFFFFF"/>
                </a:solidFill>
                <a:latin typeface="Carlito"/>
                <a:cs typeface="Carlito"/>
              </a:rPr>
              <a:t>Orthogonal</a:t>
            </a:r>
            <a:r>
              <a:rPr sz="1700" spc="-120" dirty="0">
                <a:solidFill>
                  <a:srgbClr val="FFFFFF"/>
                </a:solidFill>
                <a:latin typeface="Carlito"/>
                <a:cs typeface="Carlito"/>
              </a:rPr>
              <a:t> </a:t>
            </a:r>
            <a:r>
              <a:rPr sz="1700" spc="5" dirty="0">
                <a:solidFill>
                  <a:srgbClr val="FFFFFF"/>
                </a:solidFill>
                <a:latin typeface="Carlito"/>
                <a:cs typeface="Carlito"/>
              </a:rPr>
              <a:t>Frequency</a:t>
            </a:r>
            <a:r>
              <a:rPr sz="1700" spc="-120" dirty="0">
                <a:solidFill>
                  <a:srgbClr val="FFFFFF"/>
                </a:solidFill>
                <a:latin typeface="Carlito"/>
                <a:cs typeface="Carlito"/>
              </a:rPr>
              <a:t> </a:t>
            </a:r>
            <a:r>
              <a:rPr sz="1700" spc="-10" dirty="0">
                <a:solidFill>
                  <a:srgbClr val="FFFFFF"/>
                </a:solidFill>
                <a:latin typeface="Carlito"/>
                <a:cs typeface="Carlito"/>
              </a:rPr>
              <a:t>Division</a:t>
            </a:r>
            <a:r>
              <a:rPr sz="1700" spc="45" dirty="0">
                <a:solidFill>
                  <a:srgbClr val="FFFFFF"/>
                </a:solidFill>
                <a:latin typeface="Carlito"/>
                <a:cs typeface="Carlito"/>
              </a:rPr>
              <a:t> </a:t>
            </a:r>
            <a:r>
              <a:rPr sz="1700" dirty="0">
                <a:solidFill>
                  <a:srgbClr val="FFFFFF"/>
                </a:solidFill>
                <a:latin typeface="Carlito"/>
                <a:cs typeface="Carlito"/>
              </a:rPr>
              <a:t>Multiplexing</a:t>
            </a:r>
            <a:r>
              <a:rPr sz="1700" spc="-155" dirty="0">
                <a:solidFill>
                  <a:srgbClr val="FFFFFF"/>
                </a:solidFill>
                <a:latin typeface="Carlito"/>
                <a:cs typeface="Carlito"/>
              </a:rPr>
              <a:t> </a:t>
            </a:r>
            <a:r>
              <a:rPr sz="1700" spc="15" dirty="0">
                <a:solidFill>
                  <a:srgbClr val="FFFFFF"/>
                </a:solidFill>
                <a:latin typeface="Carlito"/>
                <a:cs typeface="Carlito"/>
              </a:rPr>
              <a:t>(OFDM)</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dirty="0">
                <a:solidFill>
                  <a:srgbClr val="FFFFFF"/>
                </a:solidFill>
                <a:latin typeface="Carlito"/>
                <a:cs typeface="Carlito"/>
              </a:rPr>
              <a:t>Speed</a:t>
            </a:r>
            <a:r>
              <a:rPr sz="1700" spc="-25" dirty="0">
                <a:solidFill>
                  <a:srgbClr val="FFFFFF"/>
                </a:solidFill>
                <a:latin typeface="Carlito"/>
                <a:cs typeface="Carlito"/>
              </a:rPr>
              <a:t> </a:t>
            </a:r>
            <a:r>
              <a:rPr sz="1700" spc="5" dirty="0">
                <a:solidFill>
                  <a:srgbClr val="FFFFFF"/>
                </a:solidFill>
                <a:latin typeface="Carlito"/>
                <a:cs typeface="Carlito"/>
              </a:rPr>
              <a:t>:</a:t>
            </a:r>
            <a:r>
              <a:rPr sz="1700" spc="-25" dirty="0">
                <a:solidFill>
                  <a:srgbClr val="FFFFFF"/>
                </a:solidFill>
                <a:latin typeface="Carlito"/>
                <a:cs typeface="Carlito"/>
              </a:rPr>
              <a:t> </a:t>
            </a:r>
            <a:r>
              <a:rPr sz="1700" spc="10" dirty="0">
                <a:solidFill>
                  <a:srgbClr val="FFFFFF"/>
                </a:solidFill>
                <a:latin typeface="Carlito"/>
                <a:cs typeface="Carlito"/>
              </a:rPr>
              <a:t>1 </a:t>
            </a:r>
            <a:r>
              <a:rPr sz="1700" spc="5" dirty="0">
                <a:solidFill>
                  <a:srgbClr val="FFFFFF"/>
                </a:solidFill>
                <a:latin typeface="Carlito"/>
                <a:cs typeface="Carlito"/>
              </a:rPr>
              <a:t>,</a:t>
            </a:r>
            <a:r>
              <a:rPr sz="1700" spc="-70" dirty="0">
                <a:solidFill>
                  <a:srgbClr val="FFFFFF"/>
                </a:solidFill>
                <a:latin typeface="Carlito"/>
                <a:cs typeface="Carlito"/>
              </a:rPr>
              <a:t> </a:t>
            </a:r>
            <a:r>
              <a:rPr sz="1700" spc="20" dirty="0">
                <a:solidFill>
                  <a:srgbClr val="FFFFFF"/>
                </a:solidFill>
                <a:latin typeface="Carlito"/>
                <a:cs typeface="Carlito"/>
              </a:rPr>
              <a:t>2,</a:t>
            </a:r>
            <a:r>
              <a:rPr sz="1700" spc="5" dirty="0">
                <a:solidFill>
                  <a:srgbClr val="FFFFFF"/>
                </a:solidFill>
                <a:latin typeface="Carlito"/>
                <a:cs typeface="Carlito"/>
              </a:rPr>
              <a:t> </a:t>
            </a:r>
            <a:r>
              <a:rPr sz="1700" spc="20" dirty="0">
                <a:solidFill>
                  <a:srgbClr val="FFFFFF"/>
                </a:solidFill>
                <a:latin typeface="Carlito"/>
                <a:cs typeface="Carlito"/>
              </a:rPr>
              <a:t>5.5,</a:t>
            </a:r>
            <a:r>
              <a:rPr sz="1700" spc="-145" dirty="0">
                <a:solidFill>
                  <a:srgbClr val="FFFFFF"/>
                </a:solidFill>
                <a:latin typeface="Carlito"/>
                <a:cs typeface="Carlito"/>
              </a:rPr>
              <a:t> </a:t>
            </a:r>
            <a:r>
              <a:rPr sz="1700" spc="20" dirty="0">
                <a:solidFill>
                  <a:srgbClr val="FFFFFF"/>
                </a:solidFill>
                <a:latin typeface="Carlito"/>
                <a:cs typeface="Carlito"/>
              </a:rPr>
              <a:t>11,</a:t>
            </a:r>
            <a:r>
              <a:rPr sz="1700" spc="-70" dirty="0">
                <a:solidFill>
                  <a:srgbClr val="FFFFFF"/>
                </a:solidFill>
                <a:latin typeface="Carlito"/>
                <a:cs typeface="Carlito"/>
              </a:rPr>
              <a:t> </a:t>
            </a:r>
            <a:r>
              <a:rPr sz="1700" spc="20" dirty="0">
                <a:solidFill>
                  <a:srgbClr val="FFFFFF"/>
                </a:solidFill>
                <a:latin typeface="Carlito"/>
                <a:cs typeface="Carlito"/>
              </a:rPr>
              <a:t>54</a:t>
            </a:r>
            <a:r>
              <a:rPr sz="1700" spc="-65" dirty="0">
                <a:solidFill>
                  <a:srgbClr val="FFFFFF"/>
                </a:solidFill>
                <a:latin typeface="Carlito"/>
                <a:cs typeface="Carlito"/>
              </a:rPr>
              <a:t> </a:t>
            </a:r>
            <a:r>
              <a:rPr sz="1700" spc="15" dirty="0">
                <a:solidFill>
                  <a:srgbClr val="FFFFFF"/>
                </a:solidFill>
                <a:latin typeface="Carlito"/>
                <a:cs typeface="Carlito"/>
              </a:rPr>
              <a:t>Mbps</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spc="5" dirty="0">
                <a:solidFill>
                  <a:srgbClr val="FFFFFF"/>
                </a:solidFill>
                <a:latin typeface="Carlito"/>
                <a:cs typeface="Carlito"/>
              </a:rPr>
              <a:t>Range </a:t>
            </a:r>
            <a:r>
              <a:rPr sz="1700" spc="25" dirty="0">
                <a:solidFill>
                  <a:srgbClr val="FFFFFF"/>
                </a:solidFill>
                <a:latin typeface="Carlito"/>
                <a:cs typeface="Carlito"/>
              </a:rPr>
              <a:t>250</a:t>
            </a:r>
            <a:r>
              <a:rPr sz="1700" spc="-120" dirty="0">
                <a:solidFill>
                  <a:srgbClr val="FFFFFF"/>
                </a:solidFill>
                <a:latin typeface="Carlito"/>
                <a:cs typeface="Carlito"/>
              </a:rPr>
              <a:t> </a:t>
            </a:r>
            <a:r>
              <a:rPr sz="1700" dirty="0">
                <a:solidFill>
                  <a:srgbClr val="FFFFFF"/>
                </a:solidFill>
                <a:latin typeface="Carlito"/>
                <a:cs typeface="Carlito"/>
              </a:rPr>
              <a:t>METERS</a:t>
            </a:r>
            <a:endParaRPr sz="17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6016308" cy="632460"/>
          </a:xfrm>
          <a:prstGeom prst="rect">
            <a:avLst/>
          </a:prstGeom>
        </p:spPr>
        <p:txBody>
          <a:bodyPr vert="horz" wrap="square" lIns="0" tIns="16510" rIns="0" bIns="0" rtlCol="0">
            <a:spAutoFit/>
          </a:bodyPr>
          <a:lstStyle/>
          <a:p>
            <a:pPr marL="12700">
              <a:lnSpc>
                <a:spcPct val="100000"/>
              </a:lnSpc>
              <a:spcBef>
                <a:spcPts val="130"/>
              </a:spcBef>
            </a:pPr>
            <a:r>
              <a:rPr spc="5" dirty="0"/>
              <a:t>IEEE </a:t>
            </a:r>
            <a:r>
              <a:rPr spc="10" dirty="0"/>
              <a:t>802.11</a:t>
            </a:r>
            <a:r>
              <a:rPr spc="40" dirty="0"/>
              <a:t> </a:t>
            </a:r>
            <a:r>
              <a:rPr spc="-5" dirty="0"/>
              <a:t>(contd.)</a:t>
            </a:r>
          </a:p>
        </p:txBody>
      </p:sp>
      <p:sp>
        <p:nvSpPr>
          <p:cNvPr id="3" name="object 3"/>
          <p:cNvSpPr txBox="1"/>
          <p:nvPr/>
        </p:nvSpPr>
        <p:spPr>
          <a:xfrm>
            <a:off x="1041716" y="2043164"/>
            <a:ext cx="6654484" cy="2526665"/>
          </a:xfrm>
          <a:prstGeom prst="rect">
            <a:avLst/>
          </a:prstGeom>
        </p:spPr>
        <p:txBody>
          <a:bodyPr vert="horz" wrap="square" lIns="0" tIns="67945" rIns="0" bIns="0" rtlCol="0">
            <a:spAutoFit/>
          </a:bodyPr>
          <a:lstStyle/>
          <a:p>
            <a:pPr marL="285750" marR="2433320" indent="-285750" algn="r">
              <a:lnSpc>
                <a:spcPct val="100000"/>
              </a:lnSpc>
              <a:spcBef>
                <a:spcPts val="535"/>
              </a:spcBef>
              <a:buClr>
                <a:srgbClr val="FF8500"/>
              </a:buClr>
              <a:buFont typeface="Arial" pitchFamily="34" charset="0"/>
              <a:buChar char="•"/>
              <a:tabLst>
                <a:tab pos="181610" algn="l"/>
              </a:tabLst>
            </a:pPr>
            <a:r>
              <a:rPr sz="1700" spc="10" dirty="0">
                <a:solidFill>
                  <a:srgbClr val="FFFFFF"/>
                </a:solidFill>
                <a:latin typeface="Carlito"/>
                <a:cs typeface="Carlito"/>
              </a:rPr>
              <a:t>Data </a:t>
            </a:r>
            <a:r>
              <a:rPr sz="1700" spc="-20" dirty="0">
                <a:solidFill>
                  <a:srgbClr val="FFFFFF"/>
                </a:solidFill>
                <a:latin typeface="Carlito"/>
                <a:cs typeface="Carlito"/>
              </a:rPr>
              <a:t>Linked</a:t>
            </a:r>
            <a:r>
              <a:rPr sz="1700" spc="-170" dirty="0">
                <a:solidFill>
                  <a:srgbClr val="FFFFFF"/>
                </a:solidFill>
                <a:latin typeface="Carlito"/>
                <a:cs typeface="Carlito"/>
              </a:rPr>
              <a:t> </a:t>
            </a:r>
            <a:r>
              <a:rPr sz="1700" dirty="0">
                <a:solidFill>
                  <a:srgbClr val="FFFFFF"/>
                </a:solidFill>
                <a:latin typeface="Carlito"/>
                <a:cs typeface="Carlito"/>
              </a:rPr>
              <a:t>Layer</a:t>
            </a:r>
            <a:endParaRPr sz="1700" dirty="0">
              <a:latin typeface="Carlito"/>
              <a:cs typeface="Carlito"/>
            </a:endParaRPr>
          </a:p>
          <a:p>
            <a:pPr marL="181610" marR="2479040" lvl="1" indent="-181610" algn="r">
              <a:lnSpc>
                <a:spcPct val="100000"/>
              </a:lnSpc>
              <a:spcBef>
                <a:spcPts val="440"/>
              </a:spcBef>
              <a:buClr>
                <a:srgbClr val="FF8500"/>
              </a:buClr>
              <a:buFont typeface="Wingdings"/>
              <a:buChar char=""/>
              <a:tabLst>
                <a:tab pos="181610" algn="l"/>
              </a:tabLst>
            </a:pPr>
            <a:r>
              <a:rPr lang="en-US" sz="1700" spc="10" dirty="0" smtClean="0">
                <a:solidFill>
                  <a:srgbClr val="FFFFFF"/>
                </a:solidFill>
                <a:latin typeface="Carlito"/>
                <a:cs typeface="Carlito"/>
              </a:rPr>
              <a:t>2 -</a:t>
            </a:r>
            <a:r>
              <a:rPr sz="1700" spc="10" dirty="0" smtClean="0">
                <a:solidFill>
                  <a:srgbClr val="FFFFFF"/>
                </a:solidFill>
                <a:latin typeface="Carlito"/>
                <a:cs typeface="Carlito"/>
              </a:rPr>
              <a:t>MAC</a:t>
            </a:r>
            <a:r>
              <a:rPr sz="1700" spc="-100" dirty="0" smtClean="0">
                <a:solidFill>
                  <a:srgbClr val="FFFFFF"/>
                </a:solidFill>
                <a:latin typeface="Carlito"/>
                <a:cs typeface="Carlito"/>
              </a:rPr>
              <a:t> </a:t>
            </a:r>
            <a:r>
              <a:rPr sz="1700" spc="-5" dirty="0">
                <a:solidFill>
                  <a:srgbClr val="FFFFFF"/>
                </a:solidFill>
                <a:latin typeface="Carlito"/>
                <a:cs typeface="Carlito"/>
              </a:rPr>
              <a:t>sublayer</a:t>
            </a:r>
            <a:endParaRPr sz="1700" dirty="0">
              <a:latin typeface="Carlito"/>
              <a:cs typeface="Carlito"/>
            </a:endParaRPr>
          </a:p>
          <a:p>
            <a:pPr marL="651510" lvl="2" indent="-182245">
              <a:lnSpc>
                <a:spcPct val="100000"/>
              </a:lnSpc>
              <a:spcBef>
                <a:spcPts val="365"/>
              </a:spcBef>
              <a:buClr>
                <a:srgbClr val="FF8500"/>
              </a:buClr>
              <a:buFont typeface="Wingdings"/>
              <a:buChar char=""/>
              <a:tabLst>
                <a:tab pos="652145" algn="l"/>
              </a:tabLst>
            </a:pPr>
            <a:r>
              <a:rPr sz="1700" dirty="0">
                <a:solidFill>
                  <a:srgbClr val="FFFFFF"/>
                </a:solidFill>
                <a:latin typeface="Carlito"/>
                <a:cs typeface="Carlito"/>
              </a:rPr>
              <a:t>Distributed</a:t>
            </a:r>
            <a:r>
              <a:rPr sz="1700" spc="-100" dirty="0">
                <a:solidFill>
                  <a:srgbClr val="FFFFFF"/>
                </a:solidFill>
                <a:latin typeface="Carlito"/>
                <a:cs typeface="Carlito"/>
              </a:rPr>
              <a:t> </a:t>
            </a:r>
            <a:r>
              <a:rPr sz="1700" dirty="0">
                <a:solidFill>
                  <a:srgbClr val="FFFFFF"/>
                </a:solidFill>
                <a:latin typeface="Carlito"/>
                <a:cs typeface="Carlito"/>
              </a:rPr>
              <a:t>Coordination</a:t>
            </a:r>
            <a:r>
              <a:rPr sz="1700" spc="-100" dirty="0">
                <a:solidFill>
                  <a:srgbClr val="FFFFFF"/>
                </a:solidFill>
                <a:latin typeface="Carlito"/>
                <a:cs typeface="Carlito"/>
              </a:rPr>
              <a:t> </a:t>
            </a:r>
            <a:r>
              <a:rPr sz="1700" spc="10" dirty="0">
                <a:solidFill>
                  <a:srgbClr val="FFFFFF"/>
                </a:solidFill>
                <a:latin typeface="Carlito"/>
                <a:cs typeface="Carlito"/>
              </a:rPr>
              <a:t>Function</a:t>
            </a:r>
            <a:r>
              <a:rPr sz="1700" spc="-175" dirty="0">
                <a:solidFill>
                  <a:srgbClr val="FFFFFF"/>
                </a:solidFill>
                <a:latin typeface="Carlito"/>
                <a:cs typeface="Carlito"/>
              </a:rPr>
              <a:t> </a:t>
            </a:r>
            <a:r>
              <a:rPr sz="1700" spc="5" dirty="0">
                <a:solidFill>
                  <a:srgbClr val="FFFFFF"/>
                </a:solidFill>
                <a:latin typeface="Carlito"/>
                <a:cs typeface="Carlito"/>
              </a:rPr>
              <a:t>(DCF)</a:t>
            </a:r>
            <a:endParaRPr sz="1700" dirty="0">
              <a:latin typeface="Carlito"/>
              <a:cs typeface="Carlito"/>
            </a:endParaRPr>
          </a:p>
          <a:p>
            <a:pPr marL="880110" lvl="3" indent="-181610">
              <a:lnSpc>
                <a:spcPct val="100000"/>
              </a:lnSpc>
              <a:spcBef>
                <a:spcPts val="440"/>
              </a:spcBef>
              <a:buClr>
                <a:srgbClr val="FF8500"/>
              </a:buClr>
              <a:buFont typeface="Wingdings"/>
              <a:buChar char=""/>
              <a:tabLst>
                <a:tab pos="880744" algn="l"/>
              </a:tabLst>
            </a:pPr>
            <a:r>
              <a:rPr sz="1700" dirty="0">
                <a:solidFill>
                  <a:srgbClr val="FFFFFF"/>
                </a:solidFill>
                <a:latin typeface="Carlito"/>
                <a:cs typeface="Carlito"/>
              </a:rPr>
              <a:t>Contention-based</a:t>
            </a:r>
            <a:r>
              <a:rPr sz="1700" spc="-100" dirty="0">
                <a:solidFill>
                  <a:srgbClr val="FFFFFF"/>
                </a:solidFill>
                <a:latin typeface="Carlito"/>
                <a:cs typeface="Carlito"/>
              </a:rPr>
              <a:t> </a:t>
            </a:r>
            <a:r>
              <a:rPr sz="1700" spc="-5" dirty="0">
                <a:solidFill>
                  <a:srgbClr val="FFFFFF"/>
                </a:solidFill>
                <a:latin typeface="Carlito"/>
                <a:cs typeface="Carlito"/>
              </a:rPr>
              <a:t>service</a:t>
            </a:r>
            <a:endParaRPr sz="1700" dirty="0">
              <a:latin typeface="Carlito"/>
              <a:cs typeface="Carlito"/>
            </a:endParaRPr>
          </a:p>
          <a:p>
            <a:pPr marL="880110" lvl="3" indent="-181610">
              <a:lnSpc>
                <a:spcPct val="100000"/>
              </a:lnSpc>
              <a:spcBef>
                <a:spcPts val="440"/>
              </a:spcBef>
              <a:buClr>
                <a:srgbClr val="FF8500"/>
              </a:buClr>
              <a:buFont typeface="Wingdings"/>
              <a:buChar char=""/>
              <a:tabLst>
                <a:tab pos="880744" algn="l"/>
              </a:tabLst>
            </a:pPr>
            <a:r>
              <a:rPr sz="1700" spc="15" dirty="0">
                <a:solidFill>
                  <a:srgbClr val="FFFFFF"/>
                </a:solidFill>
                <a:latin typeface="Carlito"/>
                <a:cs typeface="Carlito"/>
              </a:rPr>
              <a:t>Mandatory</a:t>
            </a:r>
            <a:endParaRPr sz="1700" dirty="0">
              <a:latin typeface="Carlito"/>
              <a:cs typeface="Carlito"/>
            </a:endParaRPr>
          </a:p>
          <a:p>
            <a:pPr marL="651510" lvl="2" indent="-182245">
              <a:lnSpc>
                <a:spcPct val="100000"/>
              </a:lnSpc>
              <a:spcBef>
                <a:spcPts val="365"/>
              </a:spcBef>
              <a:buClr>
                <a:srgbClr val="FF8500"/>
              </a:buClr>
              <a:buFont typeface="Wingdings"/>
              <a:buChar char=""/>
              <a:tabLst>
                <a:tab pos="652145" algn="l"/>
              </a:tabLst>
            </a:pPr>
            <a:r>
              <a:rPr sz="1700" dirty="0">
                <a:solidFill>
                  <a:srgbClr val="FFFFFF"/>
                </a:solidFill>
                <a:latin typeface="Carlito"/>
                <a:cs typeface="Carlito"/>
              </a:rPr>
              <a:t>Point</a:t>
            </a:r>
            <a:r>
              <a:rPr sz="1700" spc="-75" dirty="0">
                <a:solidFill>
                  <a:srgbClr val="FFFFFF"/>
                </a:solidFill>
                <a:latin typeface="Carlito"/>
                <a:cs typeface="Carlito"/>
              </a:rPr>
              <a:t> </a:t>
            </a:r>
            <a:r>
              <a:rPr sz="1700" dirty="0">
                <a:solidFill>
                  <a:srgbClr val="FFFFFF"/>
                </a:solidFill>
                <a:latin typeface="Carlito"/>
                <a:cs typeface="Carlito"/>
              </a:rPr>
              <a:t>Coordination</a:t>
            </a:r>
            <a:r>
              <a:rPr sz="1700" spc="-95" dirty="0">
                <a:solidFill>
                  <a:srgbClr val="FFFFFF"/>
                </a:solidFill>
                <a:latin typeface="Carlito"/>
                <a:cs typeface="Carlito"/>
              </a:rPr>
              <a:t> </a:t>
            </a:r>
            <a:r>
              <a:rPr sz="1700" spc="10" dirty="0">
                <a:solidFill>
                  <a:srgbClr val="FFFFFF"/>
                </a:solidFill>
                <a:latin typeface="Carlito"/>
                <a:cs typeface="Carlito"/>
              </a:rPr>
              <a:t>Function</a:t>
            </a:r>
            <a:r>
              <a:rPr sz="1700" spc="-170" dirty="0">
                <a:solidFill>
                  <a:srgbClr val="FFFFFF"/>
                </a:solidFill>
                <a:latin typeface="Carlito"/>
                <a:cs typeface="Carlito"/>
              </a:rPr>
              <a:t> </a:t>
            </a:r>
            <a:r>
              <a:rPr sz="1700" spc="10" dirty="0">
                <a:solidFill>
                  <a:srgbClr val="FFFFFF"/>
                </a:solidFill>
                <a:latin typeface="Carlito"/>
                <a:cs typeface="Carlito"/>
              </a:rPr>
              <a:t>(PCF)</a:t>
            </a:r>
            <a:endParaRPr sz="1700" dirty="0">
              <a:latin typeface="Carlito"/>
              <a:cs typeface="Carlito"/>
            </a:endParaRPr>
          </a:p>
          <a:p>
            <a:pPr marL="880110" lvl="3" indent="-181610">
              <a:lnSpc>
                <a:spcPct val="100000"/>
              </a:lnSpc>
              <a:spcBef>
                <a:spcPts val="439"/>
              </a:spcBef>
              <a:buClr>
                <a:srgbClr val="FF8500"/>
              </a:buClr>
              <a:buFont typeface="Wingdings"/>
              <a:buChar char=""/>
              <a:tabLst>
                <a:tab pos="880744" algn="l"/>
              </a:tabLst>
            </a:pPr>
            <a:r>
              <a:rPr sz="1700" dirty="0">
                <a:solidFill>
                  <a:srgbClr val="FFFFFF"/>
                </a:solidFill>
                <a:latin typeface="Carlito"/>
                <a:cs typeface="Carlito"/>
              </a:rPr>
              <a:t>Contention-free</a:t>
            </a:r>
            <a:r>
              <a:rPr sz="1700" spc="-125" dirty="0">
                <a:solidFill>
                  <a:srgbClr val="FFFFFF"/>
                </a:solidFill>
                <a:latin typeface="Carlito"/>
                <a:cs typeface="Carlito"/>
              </a:rPr>
              <a:t> </a:t>
            </a:r>
            <a:r>
              <a:rPr sz="1700" spc="-5" dirty="0">
                <a:solidFill>
                  <a:srgbClr val="FFFFFF"/>
                </a:solidFill>
                <a:latin typeface="Carlito"/>
                <a:cs typeface="Carlito"/>
              </a:rPr>
              <a:t>service</a:t>
            </a:r>
            <a:endParaRPr sz="1700" dirty="0">
              <a:latin typeface="Carlito"/>
              <a:cs typeface="Carlito"/>
            </a:endParaRPr>
          </a:p>
          <a:p>
            <a:pPr marL="880110" lvl="3" indent="-181610">
              <a:lnSpc>
                <a:spcPct val="100000"/>
              </a:lnSpc>
              <a:spcBef>
                <a:spcPts val="439"/>
              </a:spcBef>
              <a:buClr>
                <a:srgbClr val="FF8500"/>
              </a:buClr>
              <a:buFont typeface="Wingdings"/>
              <a:buChar char=""/>
              <a:tabLst>
                <a:tab pos="880744" algn="l"/>
              </a:tabLst>
            </a:pPr>
            <a:r>
              <a:rPr sz="1700" dirty="0">
                <a:solidFill>
                  <a:srgbClr val="FFFFFF"/>
                </a:solidFill>
                <a:latin typeface="Carlito"/>
                <a:cs typeface="Carlito"/>
              </a:rPr>
              <a:t>Optional</a:t>
            </a:r>
            <a:endParaRPr sz="17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093" y="742950"/>
            <a:ext cx="7155814" cy="607859"/>
          </a:xfrm>
        </p:spPr>
        <p:txBody>
          <a:bodyPr/>
          <a:lstStyle/>
          <a:p>
            <a:r>
              <a:rPr lang="en-US" dirty="0" smtClean="0"/>
              <a:t>MAC SUBLAYER</a:t>
            </a:r>
            <a:endParaRPr lang="en-US" dirty="0"/>
          </a:p>
        </p:txBody>
      </p:sp>
      <p:sp>
        <p:nvSpPr>
          <p:cNvPr id="3" name="Text Placeholder 2"/>
          <p:cNvSpPr>
            <a:spLocks noGrp="1"/>
          </p:cNvSpPr>
          <p:nvPr>
            <p:ph type="body" idx="1"/>
          </p:nvPr>
        </p:nvSpPr>
        <p:spPr>
          <a:xfrm>
            <a:off x="517448" y="2065451"/>
            <a:ext cx="8321752" cy="2792299"/>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19238"/>
            <a:ext cx="8610600" cy="333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40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014" y="1390967"/>
            <a:ext cx="8668385" cy="575310"/>
          </a:xfrm>
          <a:prstGeom prst="rect">
            <a:avLst/>
          </a:prstGeom>
        </p:spPr>
        <p:txBody>
          <a:bodyPr vert="horz" wrap="square" lIns="0" tIns="13335" rIns="0" bIns="0" rtlCol="0">
            <a:spAutoFit/>
          </a:bodyPr>
          <a:lstStyle/>
          <a:p>
            <a:pPr marL="12700">
              <a:lnSpc>
                <a:spcPct val="100000"/>
              </a:lnSpc>
              <a:spcBef>
                <a:spcPts val="105"/>
              </a:spcBef>
            </a:pPr>
            <a:r>
              <a:rPr sz="3600" spc="-15" dirty="0"/>
              <a:t>Distributed Coordination Function</a:t>
            </a:r>
            <a:r>
              <a:rPr sz="3600" spc="175" dirty="0"/>
              <a:t> </a:t>
            </a:r>
            <a:r>
              <a:rPr sz="3600" spc="15" dirty="0"/>
              <a:t>(DCF)</a:t>
            </a:r>
            <a:endParaRPr sz="3600" dirty="0"/>
          </a:p>
        </p:txBody>
      </p:sp>
      <p:sp>
        <p:nvSpPr>
          <p:cNvPr id="3" name="object 3"/>
          <p:cNvSpPr txBox="1"/>
          <p:nvPr/>
        </p:nvSpPr>
        <p:spPr>
          <a:xfrm>
            <a:off x="1041716" y="2024697"/>
            <a:ext cx="6349683" cy="2506980"/>
          </a:xfrm>
          <a:prstGeom prst="rect">
            <a:avLst/>
          </a:prstGeom>
        </p:spPr>
        <p:txBody>
          <a:bodyPr vert="horz" wrap="square" lIns="0" tIns="163195" rIns="0" bIns="0" rtlCol="0">
            <a:spAutoFit/>
          </a:bodyPr>
          <a:lstStyle/>
          <a:p>
            <a:pPr marL="193675" indent="-181610">
              <a:lnSpc>
                <a:spcPct val="100000"/>
              </a:lnSpc>
              <a:spcBef>
                <a:spcPts val="1285"/>
              </a:spcBef>
              <a:buClr>
                <a:srgbClr val="FF8500"/>
              </a:buClr>
              <a:buFont typeface="Wingdings"/>
              <a:buChar char=""/>
              <a:tabLst>
                <a:tab pos="194310" algn="l"/>
              </a:tabLst>
            </a:pPr>
            <a:r>
              <a:rPr sz="1700" dirty="0">
                <a:solidFill>
                  <a:srgbClr val="FFFFFF"/>
                </a:solidFill>
                <a:latin typeface="Carlito"/>
                <a:cs typeface="Carlito"/>
              </a:rPr>
              <a:t>Multiple</a:t>
            </a:r>
            <a:r>
              <a:rPr sz="1700" spc="-45" dirty="0">
                <a:solidFill>
                  <a:srgbClr val="FFFFFF"/>
                </a:solidFill>
                <a:latin typeface="Carlito"/>
                <a:cs typeface="Carlito"/>
              </a:rPr>
              <a:t> </a:t>
            </a:r>
            <a:r>
              <a:rPr sz="1700" spc="5" dirty="0">
                <a:solidFill>
                  <a:srgbClr val="FFFFFF"/>
                </a:solidFill>
                <a:latin typeface="Carlito"/>
                <a:cs typeface="Carlito"/>
              </a:rPr>
              <a:t>stations</a:t>
            </a:r>
            <a:r>
              <a:rPr sz="1700" spc="-165" dirty="0">
                <a:solidFill>
                  <a:srgbClr val="FFFFFF"/>
                </a:solidFill>
                <a:latin typeface="Carlito"/>
                <a:cs typeface="Carlito"/>
              </a:rPr>
              <a:t> </a:t>
            </a:r>
            <a:r>
              <a:rPr sz="1700" spc="5" dirty="0">
                <a:solidFill>
                  <a:srgbClr val="FFFFFF"/>
                </a:solidFill>
                <a:latin typeface="Carlito"/>
                <a:cs typeface="Carlito"/>
              </a:rPr>
              <a:t>contend</a:t>
            </a:r>
            <a:r>
              <a:rPr sz="1700" spc="-90" dirty="0">
                <a:solidFill>
                  <a:srgbClr val="FFFFFF"/>
                </a:solidFill>
                <a:latin typeface="Carlito"/>
                <a:cs typeface="Carlito"/>
              </a:rPr>
              <a:t> </a:t>
            </a:r>
            <a:r>
              <a:rPr sz="1700" dirty="0">
                <a:solidFill>
                  <a:srgbClr val="FFFFFF"/>
                </a:solidFill>
                <a:latin typeface="Carlito"/>
                <a:cs typeface="Carlito"/>
              </a:rPr>
              <a:t>with</a:t>
            </a:r>
            <a:r>
              <a:rPr sz="1700" spc="-20" dirty="0">
                <a:solidFill>
                  <a:srgbClr val="FFFFFF"/>
                </a:solidFill>
                <a:latin typeface="Carlito"/>
                <a:cs typeface="Carlito"/>
              </a:rPr>
              <a:t> </a:t>
            </a:r>
            <a:r>
              <a:rPr sz="1700" spc="5" dirty="0">
                <a:solidFill>
                  <a:srgbClr val="FFFFFF"/>
                </a:solidFill>
                <a:latin typeface="Carlito"/>
                <a:cs typeface="Carlito"/>
              </a:rPr>
              <a:t>each</a:t>
            </a:r>
            <a:r>
              <a:rPr sz="1700" spc="-90" dirty="0">
                <a:solidFill>
                  <a:srgbClr val="FFFFFF"/>
                </a:solidFill>
                <a:latin typeface="Carlito"/>
                <a:cs typeface="Carlito"/>
              </a:rPr>
              <a:t> </a:t>
            </a:r>
            <a:r>
              <a:rPr sz="1700" dirty="0">
                <a:solidFill>
                  <a:srgbClr val="FFFFFF"/>
                </a:solidFill>
                <a:latin typeface="Carlito"/>
                <a:cs typeface="Carlito"/>
              </a:rPr>
              <a:t>other</a:t>
            </a:r>
            <a:r>
              <a:rPr sz="1700" spc="-15" dirty="0">
                <a:solidFill>
                  <a:srgbClr val="FFFFFF"/>
                </a:solidFill>
                <a:latin typeface="Carlito"/>
                <a:cs typeface="Carlito"/>
              </a:rPr>
              <a:t> </a:t>
            </a:r>
            <a:r>
              <a:rPr sz="1700" spc="15" dirty="0">
                <a:solidFill>
                  <a:srgbClr val="FFFFFF"/>
                </a:solidFill>
                <a:latin typeface="Carlito"/>
                <a:cs typeface="Carlito"/>
              </a:rPr>
              <a:t>to</a:t>
            </a:r>
            <a:r>
              <a:rPr sz="1700" spc="-20" dirty="0">
                <a:solidFill>
                  <a:srgbClr val="FFFFFF"/>
                </a:solidFill>
                <a:latin typeface="Carlito"/>
                <a:cs typeface="Carlito"/>
              </a:rPr>
              <a:t> </a:t>
            </a:r>
            <a:r>
              <a:rPr sz="1700" spc="10" dirty="0">
                <a:solidFill>
                  <a:srgbClr val="FFFFFF"/>
                </a:solidFill>
                <a:latin typeface="Carlito"/>
                <a:cs typeface="Carlito"/>
              </a:rPr>
              <a:t>access</a:t>
            </a:r>
            <a:r>
              <a:rPr sz="1700" spc="-90" dirty="0">
                <a:solidFill>
                  <a:srgbClr val="FFFFFF"/>
                </a:solidFill>
                <a:latin typeface="Carlito"/>
                <a:cs typeface="Carlito"/>
              </a:rPr>
              <a:t> </a:t>
            </a:r>
            <a:r>
              <a:rPr sz="1700" dirty="0">
                <a:solidFill>
                  <a:srgbClr val="FFFFFF"/>
                </a:solidFill>
                <a:latin typeface="Carlito"/>
                <a:cs typeface="Carlito"/>
              </a:rPr>
              <a:t>carrier</a:t>
            </a:r>
            <a:endParaRPr sz="1700" dirty="0">
              <a:latin typeface="Carlito"/>
              <a:cs typeface="Carlito"/>
            </a:endParaRPr>
          </a:p>
          <a:p>
            <a:pPr marL="193675" indent="-181610">
              <a:lnSpc>
                <a:spcPct val="100000"/>
              </a:lnSpc>
              <a:spcBef>
                <a:spcPts val="1190"/>
              </a:spcBef>
              <a:buClr>
                <a:srgbClr val="FF8500"/>
              </a:buClr>
              <a:buFont typeface="Wingdings"/>
              <a:buChar char=""/>
              <a:tabLst>
                <a:tab pos="194310" algn="l"/>
              </a:tabLst>
            </a:pPr>
            <a:r>
              <a:rPr sz="1700" spc="10" dirty="0">
                <a:solidFill>
                  <a:srgbClr val="FFFFFF"/>
                </a:solidFill>
                <a:latin typeface="Carlito"/>
                <a:cs typeface="Carlito"/>
              </a:rPr>
              <a:t>CSMA/CA </a:t>
            </a:r>
            <a:r>
              <a:rPr sz="1700" spc="-5" dirty="0">
                <a:solidFill>
                  <a:srgbClr val="FFFFFF"/>
                </a:solidFill>
                <a:latin typeface="Carlito"/>
                <a:cs typeface="Carlito"/>
              </a:rPr>
              <a:t>(Carrier </a:t>
            </a:r>
            <a:r>
              <a:rPr sz="1700" spc="5" dirty="0">
                <a:solidFill>
                  <a:srgbClr val="FFFFFF"/>
                </a:solidFill>
                <a:latin typeface="Carlito"/>
                <a:cs typeface="Carlito"/>
              </a:rPr>
              <a:t>Sense </a:t>
            </a:r>
            <a:r>
              <a:rPr sz="1700" dirty="0">
                <a:solidFill>
                  <a:srgbClr val="FFFFFF"/>
                </a:solidFill>
                <a:latin typeface="Carlito"/>
                <a:cs typeface="Carlito"/>
              </a:rPr>
              <a:t>Multiple </a:t>
            </a:r>
            <a:r>
              <a:rPr sz="1700" spc="5" dirty="0">
                <a:solidFill>
                  <a:srgbClr val="FFFFFF"/>
                </a:solidFill>
                <a:latin typeface="Carlito"/>
                <a:cs typeface="Carlito"/>
              </a:rPr>
              <a:t>Access </a:t>
            </a:r>
            <a:r>
              <a:rPr lang="en-US" sz="1700" spc="5" dirty="0" smtClean="0">
                <a:solidFill>
                  <a:srgbClr val="FFFFFF"/>
                </a:solidFill>
                <a:latin typeface="Carlito"/>
                <a:cs typeface="Carlito"/>
              </a:rPr>
              <a:t>/</a:t>
            </a:r>
            <a:r>
              <a:rPr sz="1700" spc="-10" dirty="0" smtClean="0">
                <a:solidFill>
                  <a:srgbClr val="FFFFFF"/>
                </a:solidFill>
                <a:latin typeface="Carlito"/>
                <a:cs typeface="Carlito"/>
              </a:rPr>
              <a:t>Collision</a:t>
            </a:r>
            <a:r>
              <a:rPr sz="1700" spc="-225" dirty="0" smtClean="0">
                <a:solidFill>
                  <a:srgbClr val="FFFFFF"/>
                </a:solidFill>
                <a:latin typeface="Carlito"/>
                <a:cs typeface="Carlito"/>
              </a:rPr>
              <a:t> </a:t>
            </a:r>
            <a:r>
              <a:rPr sz="1700" spc="-5" dirty="0">
                <a:solidFill>
                  <a:srgbClr val="FFFFFF"/>
                </a:solidFill>
                <a:latin typeface="Carlito"/>
                <a:cs typeface="Carlito"/>
              </a:rPr>
              <a:t>Avoidance)</a:t>
            </a:r>
            <a:endParaRPr sz="1700" dirty="0">
              <a:latin typeface="Carlito"/>
              <a:cs typeface="Carlito"/>
            </a:endParaRPr>
          </a:p>
          <a:p>
            <a:pPr marL="193675" indent="-181610">
              <a:lnSpc>
                <a:spcPct val="100000"/>
              </a:lnSpc>
              <a:spcBef>
                <a:spcPts val="1265"/>
              </a:spcBef>
              <a:buClr>
                <a:srgbClr val="FF8500"/>
              </a:buClr>
              <a:buFont typeface="Wingdings"/>
              <a:buChar char=""/>
              <a:tabLst>
                <a:tab pos="194310" algn="l"/>
              </a:tabLst>
            </a:pPr>
            <a:r>
              <a:rPr sz="1700" spc="-5" dirty="0">
                <a:solidFill>
                  <a:srgbClr val="FFFFFF"/>
                </a:solidFill>
                <a:latin typeface="Carlito"/>
                <a:cs typeface="Carlito"/>
              </a:rPr>
              <a:t>Reasons </a:t>
            </a:r>
            <a:r>
              <a:rPr sz="1700" dirty="0">
                <a:solidFill>
                  <a:srgbClr val="FFFFFF"/>
                </a:solidFill>
                <a:latin typeface="Carlito"/>
                <a:cs typeface="Carlito"/>
              </a:rPr>
              <a:t>for not using </a:t>
            </a:r>
            <a:r>
              <a:rPr sz="1700" spc="-10" dirty="0">
                <a:solidFill>
                  <a:srgbClr val="FFFFFF"/>
                </a:solidFill>
                <a:latin typeface="Carlito"/>
                <a:cs typeface="Carlito"/>
              </a:rPr>
              <a:t>Collision</a:t>
            </a:r>
            <a:r>
              <a:rPr sz="1700" spc="-110" dirty="0">
                <a:solidFill>
                  <a:srgbClr val="FFFFFF"/>
                </a:solidFill>
                <a:latin typeface="Carlito"/>
                <a:cs typeface="Carlito"/>
              </a:rPr>
              <a:t> </a:t>
            </a:r>
            <a:r>
              <a:rPr sz="1700" dirty="0">
                <a:solidFill>
                  <a:srgbClr val="FFFFFF"/>
                </a:solidFill>
                <a:latin typeface="Carlito"/>
                <a:cs typeface="Carlito"/>
              </a:rPr>
              <a:t>Detection:</a:t>
            </a:r>
            <a:endParaRPr sz="1700" dirty="0">
              <a:latin typeface="Carlito"/>
              <a:cs typeface="Carlito"/>
            </a:endParaRPr>
          </a:p>
          <a:p>
            <a:pPr marL="469900" lvl="1" indent="-181610">
              <a:lnSpc>
                <a:spcPct val="100000"/>
              </a:lnSpc>
              <a:spcBef>
                <a:spcPts val="1190"/>
              </a:spcBef>
              <a:buClr>
                <a:srgbClr val="FF8500"/>
              </a:buClr>
              <a:buFont typeface="Wingdings"/>
              <a:buChar char=""/>
              <a:tabLst>
                <a:tab pos="470534" algn="l"/>
              </a:tabLst>
            </a:pPr>
            <a:r>
              <a:rPr sz="1700" spc="10" dirty="0">
                <a:solidFill>
                  <a:srgbClr val="FFFFFF"/>
                </a:solidFill>
                <a:latin typeface="Carlito"/>
                <a:cs typeface="Carlito"/>
              </a:rPr>
              <a:t>Stations </a:t>
            </a:r>
            <a:r>
              <a:rPr sz="1700" spc="5" dirty="0">
                <a:solidFill>
                  <a:srgbClr val="FFFFFF"/>
                </a:solidFill>
                <a:latin typeface="Carlito"/>
                <a:cs typeface="Carlito"/>
              </a:rPr>
              <a:t>are </a:t>
            </a:r>
            <a:r>
              <a:rPr sz="1700" dirty="0">
                <a:solidFill>
                  <a:srgbClr val="FFFFFF"/>
                </a:solidFill>
                <a:latin typeface="Carlito"/>
                <a:cs typeface="Carlito"/>
              </a:rPr>
              <a:t>half</a:t>
            </a:r>
            <a:r>
              <a:rPr sz="1700" spc="-245" dirty="0">
                <a:solidFill>
                  <a:srgbClr val="FFFFFF"/>
                </a:solidFill>
                <a:latin typeface="Carlito"/>
                <a:cs typeface="Carlito"/>
              </a:rPr>
              <a:t> </a:t>
            </a:r>
            <a:r>
              <a:rPr sz="1700" spc="-5" dirty="0">
                <a:solidFill>
                  <a:srgbClr val="FFFFFF"/>
                </a:solidFill>
                <a:latin typeface="Carlito"/>
                <a:cs typeface="Carlito"/>
              </a:rPr>
              <a:t>duplex</a:t>
            </a:r>
            <a:endParaRPr sz="1700" dirty="0">
              <a:latin typeface="Carlito"/>
              <a:cs typeface="Carlito"/>
            </a:endParaRPr>
          </a:p>
          <a:p>
            <a:pPr marL="469900" lvl="1" indent="-181610">
              <a:lnSpc>
                <a:spcPct val="100000"/>
              </a:lnSpc>
              <a:spcBef>
                <a:spcPts val="1265"/>
              </a:spcBef>
              <a:buClr>
                <a:srgbClr val="FF8500"/>
              </a:buClr>
              <a:buFont typeface="Wingdings"/>
              <a:buChar char=""/>
              <a:tabLst>
                <a:tab pos="470534" algn="l"/>
              </a:tabLst>
            </a:pPr>
            <a:r>
              <a:rPr sz="1700" spc="10" dirty="0">
                <a:solidFill>
                  <a:srgbClr val="FFFFFF"/>
                </a:solidFill>
                <a:latin typeface="Carlito"/>
                <a:cs typeface="Carlito"/>
              </a:rPr>
              <a:t>Signal strength</a:t>
            </a:r>
            <a:r>
              <a:rPr sz="1700" spc="-275" dirty="0">
                <a:solidFill>
                  <a:srgbClr val="FFFFFF"/>
                </a:solidFill>
                <a:latin typeface="Carlito"/>
                <a:cs typeface="Carlito"/>
              </a:rPr>
              <a:t> </a:t>
            </a:r>
            <a:r>
              <a:rPr sz="1700" spc="-5" dirty="0">
                <a:solidFill>
                  <a:srgbClr val="FFFFFF"/>
                </a:solidFill>
                <a:latin typeface="Carlito"/>
                <a:cs typeface="Carlito"/>
              </a:rPr>
              <a:t>is </a:t>
            </a:r>
            <a:r>
              <a:rPr sz="1700" spc="-10" dirty="0">
                <a:solidFill>
                  <a:srgbClr val="FFFFFF"/>
                </a:solidFill>
                <a:latin typeface="Carlito"/>
                <a:cs typeface="Carlito"/>
              </a:rPr>
              <a:t>very </a:t>
            </a:r>
            <a:r>
              <a:rPr sz="1700" dirty="0">
                <a:solidFill>
                  <a:srgbClr val="FFFFFF"/>
                </a:solidFill>
                <a:latin typeface="Carlito"/>
                <a:cs typeface="Carlito"/>
              </a:rPr>
              <a:t>low</a:t>
            </a:r>
            <a:endParaRPr sz="1700" dirty="0">
              <a:latin typeface="Carlito"/>
              <a:cs typeface="Carlito"/>
            </a:endParaRPr>
          </a:p>
          <a:p>
            <a:pPr marL="469900" lvl="1" indent="-181610">
              <a:lnSpc>
                <a:spcPct val="100000"/>
              </a:lnSpc>
              <a:spcBef>
                <a:spcPts val="1195"/>
              </a:spcBef>
              <a:buClr>
                <a:srgbClr val="FF8500"/>
              </a:buClr>
              <a:buFont typeface="Wingdings"/>
              <a:buChar char=""/>
              <a:tabLst>
                <a:tab pos="470534" algn="l"/>
              </a:tabLst>
            </a:pPr>
            <a:r>
              <a:rPr sz="1700" spc="-5" dirty="0">
                <a:solidFill>
                  <a:srgbClr val="FFFFFF"/>
                </a:solidFill>
                <a:latin typeface="Carlito"/>
                <a:cs typeface="Carlito"/>
              </a:rPr>
              <a:t>Hidden </a:t>
            </a:r>
            <a:r>
              <a:rPr sz="1700" spc="5" dirty="0">
                <a:solidFill>
                  <a:srgbClr val="FFFFFF"/>
                </a:solidFill>
                <a:latin typeface="Carlito"/>
                <a:cs typeface="Carlito"/>
              </a:rPr>
              <a:t>station</a:t>
            </a:r>
            <a:r>
              <a:rPr sz="1700" spc="-114" dirty="0">
                <a:solidFill>
                  <a:srgbClr val="FFFFFF"/>
                </a:solidFill>
                <a:latin typeface="Carlito"/>
                <a:cs typeface="Carlito"/>
              </a:rPr>
              <a:t> </a:t>
            </a:r>
            <a:r>
              <a:rPr sz="1700" dirty="0">
                <a:solidFill>
                  <a:srgbClr val="FFFFFF"/>
                </a:solidFill>
                <a:latin typeface="Carlito"/>
                <a:cs typeface="Carlito"/>
              </a:rPr>
              <a:t>problem</a:t>
            </a:r>
            <a:endParaRPr sz="1700" dirty="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4" y="1886013"/>
            <a:ext cx="8786495" cy="2915285"/>
            <a:chOff x="-9524" y="1886013"/>
            <a:chExt cx="8786495" cy="2915285"/>
          </a:xfrm>
        </p:grpSpPr>
        <p:sp>
          <p:nvSpPr>
            <p:cNvPr id="3" name="object 3"/>
            <p:cNvSpPr/>
            <p:nvPr/>
          </p:nvSpPr>
          <p:spPr>
            <a:xfrm>
              <a:off x="4763" y="1900301"/>
              <a:ext cx="8757920" cy="26034"/>
            </a:xfrm>
            <a:custGeom>
              <a:avLst/>
              <a:gdLst/>
              <a:ahLst/>
              <a:cxnLst/>
              <a:rect l="l" t="t" r="r" b="b"/>
              <a:pathLst>
                <a:path w="8757920" h="26035">
                  <a:moveTo>
                    <a:pt x="0" y="25654"/>
                  </a:moveTo>
                  <a:lnTo>
                    <a:pt x="8757601" y="0"/>
                  </a:lnTo>
                </a:path>
              </a:pathLst>
            </a:custGeom>
            <a:ln w="28575">
              <a:solidFill>
                <a:srgbClr val="838D9B"/>
              </a:solidFill>
            </a:ln>
          </p:spPr>
          <p:txBody>
            <a:bodyPr wrap="square" lIns="0" tIns="0" rIns="0" bIns="0" rtlCol="0"/>
            <a:lstStyle/>
            <a:p>
              <a:endParaRPr/>
            </a:p>
          </p:txBody>
        </p:sp>
        <p:sp>
          <p:nvSpPr>
            <p:cNvPr id="4" name="object 4"/>
            <p:cNvSpPr/>
            <p:nvPr/>
          </p:nvSpPr>
          <p:spPr>
            <a:xfrm>
              <a:off x="538162" y="2509901"/>
              <a:ext cx="0" cy="2275840"/>
            </a:xfrm>
            <a:custGeom>
              <a:avLst/>
              <a:gdLst/>
              <a:ahLst/>
              <a:cxnLst/>
              <a:rect l="l" t="t" r="r" b="b"/>
              <a:pathLst>
                <a:path h="2275840">
                  <a:moveTo>
                    <a:pt x="0" y="0"/>
                  </a:moveTo>
                  <a:lnTo>
                    <a:pt x="0" y="2275243"/>
                  </a:lnTo>
                </a:path>
              </a:pathLst>
            </a:custGeom>
            <a:ln w="9534">
              <a:solidFill>
                <a:srgbClr val="838D9B"/>
              </a:solidFill>
            </a:ln>
          </p:spPr>
          <p:txBody>
            <a:bodyPr wrap="square" lIns="0" tIns="0" rIns="0" bIns="0" rtlCol="0"/>
            <a:lstStyle/>
            <a:p>
              <a:endParaRPr/>
            </a:p>
          </p:txBody>
        </p:sp>
        <p:sp>
          <p:nvSpPr>
            <p:cNvPr id="5" name="object 5"/>
            <p:cNvSpPr/>
            <p:nvPr/>
          </p:nvSpPr>
          <p:spPr>
            <a:xfrm>
              <a:off x="352424" y="2181225"/>
              <a:ext cx="361950" cy="36195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590925" y="2162175"/>
              <a:ext cx="371475" cy="3619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786251" y="2528951"/>
              <a:ext cx="0" cy="2266950"/>
            </a:xfrm>
            <a:custGeom>
              <a:avLst/>
              <a:gdLst/>
              <a:ahLst/>
              <a:cxnLst/>
              <a:rect l="l" t="t" r="r" b="b"/>
              <a:pathLst>
                <a:path h="2266950">
                  <a:moveTo>
                    <a:pt x="0" y="0"/>
                  </a:moveTo>
                  <a:lnTo>
                    <a:pt x="0" y="2266784"/>
                  </a:lnTo>
                </a:path>
              </a:pathLst>
            </a:custGeom>
            <a:ln w="9534">
              <a:solidFill>
                <a:srgbClr val="838D9B"/>
              </a:solidFill>
            </a:ln>
          </p:spPr>
          <p:txBody>
            <a:bodyPr wrap="square" lIns="0" tIns="0" rIns="0" bIns="0" rtlCol="0"/>
            <a:lstStyle/>
            <a:p>
              <a:endParaRPr/>
            </a:p>
          </p:txBody>
        </p:sp>
        <p:sp>
          <p:nvSpPr>
            <p:cNvPr id="8" name="object 8"/>
            <p:cNvSpPr/>
            <p:nvPr/>
          </p:nvSpPr>
          <p:spPr>
            <a:xfrm>
              <a:off x="7315199" y="2133600"/>
              <a:ext cx="371475" cy="37147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510525" y="2509901"/>
              <a:ext cx="0" cy="2266950"/>
            </a:xfrm>
            <a:custGeom>
              <a:avLst/>
              <a:gdLst/>
              <a:ahLst/>
              <a:cxnLst/>
              <a:rect l="l" t="t" r="r" b="b"/>
              <a:pathLst>
                <a:path h="2266950">
                  <a:moveTo>
                    <a:pt x="0" y="0"/>
                  </a:moveTo>
                  <a:lnTo>
                    <a:pt x="0" y="2266784"/>
                  </a:lnTo>
                </a:path>
              </a:pathLst>
            </a:custGeom>
            <a:ln w="9534">
              <a:solidFill>
                <a:srgbClr val="838D9B"/>
              </a:solidFill>
            </a:ln>
          </p:spPr>
          <p:txBody>
            <a:bodyPr wrap="square" lIns="0" tIns="0" rIns="0" bIns="0" rtlCol="0"/>
            <a:lstStyle/>
            <a:p>
              <a:endParaRPr/>
            </a:p>
          </p:txBody>
        </p:sp>
        <p:sp>
          <p:nvSpPr>
            <p:cNvPr id="10" name="object 10"/>
            <p:cNvSpPr/>
            <p:nvPr/>
          </p:nvSpPr>
          <p:spPr>
            <a:xfrm>
              <a:off x="5819775" y="2152650"/>
              <a:ext cx="371475" cy="36195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015101" y="2519426"/>
              <a:ext cx="0" cy="2266950"/>
            </a:xfrm>
            <a:custGeom>
              <a:avLst/>
              <a:gdLst/>
              <a:ahLst/>
              <a:cxnLst/>
              <a:rect l="l" t="t" r="r" b="b"/>
              <a:pathLst>
                <a:path h="2266950">
                  <a:moveTo>
                    <a:pt x="0" y="0"/>
                  </a:moveTo>
                  <a:lnTo>
                    <a:pt x="0" y="2266784"/>
                  </a:lnTo>
                </a:path>
              </a:pathLst>
            </a:custGeom>
            <a:ln w="9534">
              <a:solidFill>
                <a:srgbClr val="838D9B"/>
              </a:solidFill>
            </a:ln>
          </p:spPr>
          <p:txBody>
            <a:bodyPr wrap="square" lIns="0" tIns="0" rIns="0" bIns="0" rtlCol="0"/>
            <a:lstStyle/>
            <a:p>
              <a:endParaRPr/>
            </a:p>
          </p:txBody>
        </p:sp>
      </p:grpSp>
      <p:sp>
        <p:nvSpPr>
          <p:cNvPr id="12" name="object 12"/>
          <p:cNvSpPr txBox="1"/>
          <p:nvPr/>
        </p:nvSpPr>
        <p:spPr>
          <a:xfrm>
            <a:off x="4588411" y="1626552"/>
            <a:ext cx="1228091"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C</a:t>
            </a:r>
            <a:r>
              <a:rPr sz="1800" spc="30" dirty="0">
                <a:solidFill>
                  <a:srgbClr val="FFFFFF"/>
                </a:solidFill>
                <a:latin typeface="Carlito"/>
                <a:cs typeface="Carlito"/>
              </a:rPr>
              <a:t>a</a:t>
            </a:r>
            <a:r>
              <a:rPr sz="1800" spc="-30" dirty="0">
                <a:solidFill>
                  <a:srgbClr val="FFFFFF"/>
                </a:solidFill>
                <a:latin typeface="Carlito"/>
                <a:cs typeface="Carlito"/>
              </a:rPr>
              <a:t>rr</a:t>
            </a:r>
            <a:r>
              <a:rPr sz="1800" spc="35" dirty="0">
                <a:solidFill>
                  <a:srgbClr val="FFFFFF"/>
                </a:solidFill>
                <a:latin typeface="Carlito"/>
                <a:cs typeface="Carlito"/>
              </a:rPr>
              <a:t>i</a:t>
            </a:r>
            <a:r>
              <a:rPr sz="1800" dirty="0">
                <a:solidFill>
                  <a:srgbClr val="FFFFFF"/>
                </a:solidFill>
                <a:latin typeface="Carlito"/>
                <a:cs typeface="Carlito"/>
              </a:rPr>
              <a:t>er</a:t>
            </a:r>
            <a:endParaRPr sz="1800" dirty="0">
              <a:latin typeface="Carlito"/>
              <a:cs typeface="Carlito"/>
            </a:endParaRPr>
          </a:p>
        </p:txBody>
      </p:sp>
      <p:sp>
        <p:nvSpPr>
          <p:cNvPr id="13" name="object 13"/>
          <p:cNvSpPr txBox="1">
            <a:spLocks noGrp="1"/>
          </p:cNvSpPr>
          <p:nvPr>
            <p:ph type="title"/>
          </p:nvPr>
        </p:nvSpPr>
        <p:spPr>
          <a:xfrm>
            <a:off x="176284" y="752792"/>
            <a:ext cx="4188778" cy="873760"/>
          </a:xfrm>
          <a:prstGeom prst="rect">
            <a:avLst/>
          </a:prstGeom>
        </p:spPr>
        <p:txBody>
          <a:bodyPr vert="horz" wrap="square" lIns="0" tIns="16510" rIns="0" bIns="0" rtlCol="0">
            <a:spAutoFit/>
          </a:bodyPr>
          <a:lstStyle/>
          <a:p>
            <a:pPr marL="811530">
              <a:lnSpc>
                <a:spcPts val="4615"/>
              </a:lnSpc>
              <a:spcBef>
                <a:spcPts val="130"/>
              </a:spcBef>
            </a:pPr>
            <a:r>
              <a:rPr spc="-5" dirty="0"/>
              <a:t>CSMA/CA</a:t>
            </a:r>
          </a:p>
          <a:p>
            <a:pPr marL="12700">
              <a:lnSpc>
                <a:spcPts val="2035"/>
              </a:lnSpc>
            </a:pPr>
            <a:r>
              <a:rPr sz="1800" spc="5" dirty="0">
                <a:solidFill>
                  <a:srgbClr val="FFFFFF"/>
                </a:solidFill>
              </a:rPr>
              <a:t>Sender</a:t>
            </a:r>
            <a:endParaRPr sz="1800" dirty="0"/>
          </a:p>
        </p:txBody>
      </p:sp>
      <p:sp>
        <p:nvSpPr>
          <p:cNvPr id="14" name="object 14"/>
          <p:cNvSpPr txBox="1"/>
          <p:nvPr/>
        </p:nvSpPr>
        <p:spPr>
          <a:xfrm>
            <a:off x="3389884" y="1903094"/>
            <a:ext cx="1020825" cy="300990"/>
          </a:xfrm>
          <a:prstGeom prst="rect">
            <a:avLst/>
          </a:prstGeom>
        </p:spPr>
        <p:txBody>
          <a:bodyPr vert="horz" wrap="square" lIns="0" tIns="13335" rIns="0" bIns="0" rtlCol="0">
            <a:spAutoFit/>
          </a:bodyPr>
          <a:lstStyle/>
          <a:p>
            <a:pPr marL="12700">
              <a:lnSpc>
                <a:spcPct val="100000"/>
              </a:lnSpc>
              <a:spcBef>
                <a:spcPts val="105"/>
              </a:spcBef>
            </a:pPr>
            <a:r>
              <a:rPr sz="1800" dirty="0">
                <a:solidFill>
                  <a:srgbClr val="FFFFFF"/>
                </a:solidFill>
                <a:latin typeface="Carlito"/>
                <a:cs typeface="Carlito"/>
              </a:rPr>
              <a:t>Receiver</a:t>
            </a:r>
            <a:endParaRPr sz="1800" dirty="0">
              <a:latin typeface="Carlito"/>
              <a:cs typeface="Carlito"/>
            </a:endParaRPr>
          </a:p>
        </p:txBody>
      </p:sp>
      <p:sp>
        <p:nvSpPr>
          <p:cNvPr id="15" name="object 15"/>
          <p:cNvSpPr txBox="1"/>
          <p:nvPr/>
        </p:nvSpPr>
        <p:spPr>
          <a:xfrm>
            <a:off x="5399150" y="1903094"/>
            <a:ext cx="1535049" cy="300990"/>
          </a:xfrm>
          <a:prstGeom prst="rect">
            <a:avLst/>
          </a:prstGeom>
        </p:spPr>
        <p:txBody>
          <a:bodyPr vert="horz" wrap="square" lIns="0" tIns="13335" rIns="0" bIns="0" rtlCol="0">
            <a:spAutoFit/>
          </a:bodyPr>
          <a:lstStyle/>
          <a:p>
            <a:pPr marL="12700">
              <a:lnSpc>
                <a:spcPct val="100000"/>
              </a:lnSpc>
              <a:spcBef>
                <a:spcPts val="105"/>
              </a:spcBef>
            </a:pPr>
            <a:r>
              <a:rPr sz="1800" spc="5" dirty="0">
                <a:solidFill>
                  <a:srgbClr val="FFFFFF"/>
                </a:solidFill>
                <a:latin typeface="Carlito"/>
                <a:cs typeface="Carlito"/>
              </a:rPr>
              <a:t>Other</a:t>
            </a:r>
            <a:r>
              <a:rPr sz="1800" spc="-130" dirty="0">
                <a:solidFill>
                  <a:srgbClr val="FFFFFF"/>
                </a:solidFill>
                <a:latin typeface="Carlito"/>
                <a:cs typeface="Carlito"/>
              </a:rPr>
              <a:t> </a:t>
            </a:r>
            <a:r>
              <a:rPr sz="1800" spc="10" dirty="0">
                <a:solidFill>
                  <a:srgbClr val="FFFFFF"/>
                </a:solidFill>
                <a:latin typeface="Carlito"/>
                <a:cs typeface="Carlito"/>
              </a:rPr>
              <a:t>Station</a:t>
            </a:r>
            <a:endParaRPr sz="1800" dirty="0">
              <a:latin typeface="Carlito"/>
              <a:cs typeface="Carlito"/>
            </a:endParaRPr>
          </a:p>
        </p:txBody>
      </p:sp>
      <p:sp>
        <p:nvSpPr>
          <p:cNvPr id="16" name="object 16"/>
          <p:cNvSpPr txBox="1"/>
          <p:nvPr/>
        </p:nvSpPr>
        <p:spPr>
          <a:xfrm>
            <a:off x="6879590" y="1903094"/>
            <a:ext cx="1792922" cy="300990"/>
          </a:xfrm>
          <a:prstGeom prst="rect">
            <a:avLst/>
          </a:prstGeom>
        </p:spPr>
        <p:txBody>
          <a:bodyPr vert="horz" wrap="square" lIns="0" tIns="13335" rIns="0" bIns="0" rtlCol="0">
            <a:spAutoFit/>
          </a:bodyPr>
          <a:lstStyle/>
          <a:p>
            <a:pPr marL="12700">
              <a:lnSpc>
                <a:spcPct val="100000"/>
              </a:lnSpc>
              <a:spcBef>
                <a:spcPts val="105"/>
              </a:spcBef>
            </a:pPr>
            <a:r>
              <a:rPr sz="1800" spc="5" dirty="0">
                <a:solidFill>
                  <a:srgbClr val="FFFFFF"/>
                </a:solidFill>
                <a:latin typeface="Carlito"/>
                <a:cs typeface="Carlito"/>
              </a:rPr>
              <a:t>Other</a:t>
            </a:r>
            <a:r>
              <a:rPr sz="1800" spc="-130" dirty="0">
                <a:solidFill>
                  <a:srgbClr val="FFFFFF"/>
                </a:solidFill>
                <a:latin typeface="Carlito"/>
                <a:cs typeface="Carlito"/>
              </a:rPr>
              <a:t> </a:t>
            </a:r>
            <a:r>
              <a:rPr sz="1800" spc="10" dirty="0">
                <a:solidFill>
                  <a:srgbClr val="FFFFFF"/>
                </a:solidFill>
                <a:latin typeface="Carlito"/>
                <a:cs typeface="Carlito"/>
              </a:rPr>
              <a:t>Station</a:t>
            </a:r>
            <a:endParaRPr sz="1800" dirty="0">
              <a:latin typeface="Carlito"/>
              <a:cs typeface="Carlito"/>
            </a:endParaRPr>
          </a:p>
        </p:txBody>
      </p:sp>
      <p:sp>
        <p:nvSpPr>
          <p:cNvPr id="17" name="object 17"/>
          <p:cNvSpPr/>
          <p:nvPr/>
        </p:nvSpPr>
        <p:spPr>
          <a:xfrm>
            <a:off x="8201025" y="2305050"/>
            <a:ext cx="942975" cy="38100"/>
          </a:xfrm>
          <a:custGeom>
            <a:avLst/>
            <a:gdLst/>
            <a:ahLst/>
            <a:cxnLst/>
            <a:rect l="l" t="t" r="r" b="b"/>
            <a:pathLst>
              <a:path w="942975" h="38100">
                <a:moveTo>
                  <a:pt x="0" y="38100"/>
                </a:moveTo>
                <a:lnTo>
                  <a:pt x="942975" y="38100"/>
                </a:lnTo>
                <a:lnTo>
                  <a:pt x="942975" y="0"/>
                </a:lnTo>
                <a:lnTo>
                  <a:pt x="0" y="0"/>
                </a:lnTo>
                <a:lnTo>
                  <a:pt x="0" y="38100"/>
                </a:lnTo>
                <a:close/>
              </a:path>
            </a:pathLst>
          </a:custGeom>
          <a:solidFill>
            <a:srgbClr val="838D9B"/>
          </a:solidFill>
        </p:spPr>
        <p:txBody>
          <a:bodyPr wrap="square" lIns="0" tIns="0" rIns="0" bIns="0" rtlCol="0"/>
          <a:lstStyle/>
          <a:p>
            <a:endParaRPr/>
          </a:p>
        </p:txBody>
      </p:sp>
      <p:sp>
        <p:nvSpPr>
          <p:cNvPr id="18" name="object 18"/>
          <p:cNvSpPr/>
          <p:nvPr/>
        </p:nvSpPr>
        <p:spPr>
          <a:xfrm>
            <a:off x="533400" y="1966975"/>
            <a:ext cx="3251200" cy="1257300"/>
          </a:xfrm>
          <a:custGeom>
            <a:avLst/>
            <a:gdLst/>
            <a:ahLst/>
            <a:cxnLst/>
            <a:rect l="l" t="t" r="r" b="b"/>
            <a:pathLst>
              <a:path w="3251200" h="1257300">
                <a:moveTo>
                  <a:pt x="877443" y="76200"/>
                </a:moveTo>
                <a:lnTo>
                  <a:pt x="871093" y="63500"/>
                </a:lnTo>
                <a:lnTo>
                  <a:pt x="839343" y="0"/>
                </a:lnTo>
                <a:lnTo>
                  <a:pt x="801243" y="76200"/>
                </a:lnTo>
                <a:lnTo>
                  <a:pt x="834517" y="76200"/>
                </a:lnTo>
                <a:lnTo>
                  <a:pt x="834517" y="761492"/>
                </a:lnTo>
                <a:lnTo>
                  <a:pt x="2133" y="761492"/>
                </a:lnTo>
                <a:lnTo>
                  <a:pt x="0" y="763651"/>
                </a:lnTo>
                <a:lnTo>
                  <a:pt x="0" y="837057"/>
                </a:lnTo>
                <a:lnTo>
                  <a:pt x="9525" y="837057"/>
                </a:lnTo>
                <a:lnTo>
                  <a:pt x="9525" y="771017"/>
                </a:lnTo>
                <a:lnTo>
                  <a:pt x="842010" y="771017"/>
                </a:lnTo>
                <a:lnTo>
                  <a:pt x="844169" y="768858"/>
                </a:lnTo>
                <a:lnTo>
                  <a:pt x="844169" y="761492"/>
                </a:lnTo>
                <a:lnTo>
                  <a:pt x="844169" y="76200"/>
                </a:lnTo>
                <a:lnTo>
                  <a:pt x="877443" y="76200"/>
                </a:lnTo>
                <a:close/>
              </a:path>
              <a:path w="3251200" h="1257300">
                <a:moveTo>
                  <a:pt x="3250692" y="1219200"/>
                </a:moveTo>
                <a:lnTo>
                  <a:pt x="3241040" y="1214374"/>
                </a:lnTo>
                <a:lnTo>
                  <a:pt x="3174492" y="1181100"/>
                </a:lnTo>
                <a:lnTo>
                  <a:pt x="3174492" y="1214374"/>
                </a:lnTo>
                <a:lnTo>
                  <a:pt x="4762" y="1214374"/>
                </a:lnTo>
                <a:lnTo>
                  <a:pt x="4762" y="1223899"/>
                </a:lnTo>
                <a:lnTo>
                  <a:pt x="3174492" y="1223899"/>
                </a:lnTo>
                <a:lnTo>
                  <a:pt x="3174492" y="1257300"/>
                </a:lnTo>
                <a:lnTo>
                  <a:pt x="3241281" y="1223899"/>
                </a:lnTo>
                <a:lnTo>
                  <a:pt x="3250692" y="1219200"/>
                </a:lnTo>
                <a:close/>
              </a:path>
            </a:pathLst>
          </a:custGeom>
          <a:solidFill>
            <a:srgbClr val="838D9B"/>
          </a:solidFill>
        </p:spPr>
        <p:txBody>
          <a:bodyPr wrap="square" lIns="0" tIns="0" rIns="0" bIns="0" rtlCol="0"/>
          <a:lstStyle/>
          <a:p>
            <a:endParaRPr/>
          </a:p>
        </p:txBody>
      </p:sp>
      <p:sp>
        <p:nvSpPr>
          <p:cNvPr id="19" name="object 19"/>
          <p:cNvSpPr txBox="1"/>
          <p:nvPr/>
        </p:nvSpPr>
        <p:spPr>
          <a:xfrm>
            <a:off x="117475" y="2524125"/>
            <a:ext cx="2727960" cy="694690"/>
          </a:xfrm>
          <a:prstGeom prst="rect">
            <a:avLst/>
          </a:prstGeom>
        </p:spPr>
        <p:txBody>
          <a:bodyPr vert="horz" wrap="square" lIns="0" tIns="12700" rIns="0" bIns="0" rtlCol="0">
            <a:spAutoFit/>
          </a:bodyPr>
          <a:lstStyle/>
          <a:p>
            <a:pPr marL="448945">
              <a:lnSpc>
                <a:spcPct val="100000"/>
              </a:lnSpc>
              <a:spcBef>
                <a:spcPts val="100"/>
              </a:spcBef>
            </a:pPr>
            <a:r>
              <a:rPr sz="1200" dirty="0">
                <a:solidFill>
                  <a:srgbClr val="FFFFFF"/>
                </a:solidFill>
                <a:latin typeface="Carlito"/>
                <a:cs typeface="Carlito"/>
              </a:rPr>
              <a:t>Check </a:t>
            </a:r>
            <a:r>
              <a:rPr sz="1200" spc="10" dirty="0">
                <a:solidFill>
                  <a:srgbClr val="FFFFFF"/>
                </a:solidFill>
                <a:latin typeface="Carlito"/>
                <a:cs typeface="Carlito"/>
              </a:rPr>
              <a:t>if</a:t>
            </a:r>
            <a:r>
              <a:rPr sz="1200" spc="-40" dirty="0">
                <a:solidFill>
                  <a:srgbClr val="FFFFFF"/>
                </a:solidFill>
                <a:latin typeface="Carlito"/>
                <a:cs typeface="Carlito"/>
              </a:rPr>
              <a:t> </a:t>
            </a:r>
            <a:r>
              <a:rPr sz="1200" spc="-10" dirty="0">
                <a:solidFill>
                  <a:srgbClr val="FFFFFF"/>
                </a:solidFill>
                <a:latin typeface="Carlito"/>
                <a:cs typeface="Carlito"/>
              </a:rPr>
              <a:t>free</a:t>
            </a:r>
            <a:endParaRPr sz="1200">
              <a:latin typeface="Carlito"/>
              <a:cs typeface="Carlito"/>
            </a:endParaRPr>
          </a:p>
          <a:p>
            <a:pPr marL="12700">
              <a:lnSpc>
                <a:spcPts val="1430"/>
              </a:lnSpc>
              <a:spcBef>
                <a:spcPts val="960"/>
              </a:spcBef>
            </a:pPr>
            <a:r>
              <a:rPr sz="1200" spc="-15" dirty="0">
                <a:solidFill>
                  <a:srgbClr val="FFFFFF"/>
                </a:solidFill>
                <a:latin typeface="Carlito"/>
                <a:cs typeface="Carlito"/>
              </a:rPr>
              <a:t>Wait </a:t>
            </a:r>
            <a:r>
              <a:rPr sz="1200" spc="-10" dirty="0">
                <a:solidFill>
                  <a:srgbClr val="FFFFFF"/>
                </a:solidFill>
                <a:latin typeface="Carlito"/>
                <a:cs typeface="Carlito"/>
              </a:rPr>
              <a:t>for</a:t>
            </a:r>
            <a:r>
              <a:rPr sz="1200" spc="-15" dirty="0">
                <a:solidFill>
                  <a:srgbClr val="FFFFFF"/>
                </a:solidFill>
                <a:latin typeface="Carlito"/>
                <a:cs typeface="Carlito"/>
              </a:rPr>
              <a:t> </a:t>
            </a:r>
            <a:r>
              <a:rPr sz="1200" spc="-10" dirty="0">
                <a:solidFill>
                  <a:srgbClr val="FFFFFF"/>
                </a:solidFill>
                <a:latin typeface="Carlito"/>
                <a:cs typeface="Carlito"/>
              </a:rPr>
              <a:t>DIFS</a:t>
            </a:r>
            <a:endParaRPr sz="1200">
              <a:latin typeface="Carlito"/>
              <a:cs typeface="Carlito"/>
            </a:endParaRPr>
          </a:p>
          <a:p>
            <a:pPr marL="1351280">
              <a:lnSpc>
                <a:spcPts val="1430"/>
              </a:lnSpc>
            </a:pPr>
            <a:r>
              <a:rPr sz="1200" dirty="0">
                <a:solidFill>
                  <a:srgbClr val="FFFFFF"/>
                </a:solidFill>
                <a:latin typeface="Carlito"/>
                <a:cs typeface="Carlito"/>
              </a:rPr>
              <a:t>Request </a:t>
            </a:r>
            <a:r>
              <a:rPr sz="1200" spc="-15" dirty="0">
                <a:solidFill>
                  <a:srgbClr val="FFFFFF"/>
                </a:solidFill>
                <a:latin typeface="Carlito"/>
                <a:cs typeface="Carlito"/>
              </a:rPr>
              <a:t>to Send</a:t>
            </a:r>
            <a:r>
              <a:rPr sz="1200" spc="-35" dirty="0">
                <a:solidFill>
                  <a:srgbClr val="FFFFFF"/>
                </a:solidFill>
                <a:latin typeface="Carlito"/>
                <a:cs typeface="Carlito"/>
              </a:rPr>
              <a:t> </a:t>
            </a:r>
            <a:r>
              <a:rPr sz="1200" dirty="0">
                <a:solidFill>
                  <a:srgbClr val="FFFFFF"/>
                </a:solidFill>
                <a:latin typeface="Carlito"/>
                <a:cs typeface="Carlito"/>
              </a:rPr>
              <a:t>(RTS)</a:t>
            </a:r>
            <a:endParaRPr sz="1200">
              <a:latin typeface="Carlito"/>
              <a:cs typeface="Carlito"/>
            </a:endParaRPr>
          </a:p>
        </p:txBody>
      </p:sp>
      <p:sp>
        <p:nvSpPr>
          <p:cNvPr id="20" name="object 20"/>
          <p:cNvSpPr/>
          <p:nvPr/>
        </p:nvSpPr>
        <p:spPr>
          <a:xfrm>
            <a:off x="3786251" y="3181408"/>
            <a:ext cx="5358130" cy="10160"/>
          </a:xfrm>
          <a:custGeom>
            <a:avLst/>
            <a:gdLst/>
            <a:ahLst/>
            <a:cxnLst/>
            <a:rect l="l" t="t" r="r" b="b"/>
            <a:pathLst>
              <a:path w="5358130" h="10160">
                <a:moveTo>
                  <a:pt x="0" y="9534"/>
                </a:moveTo>
                <a:lnTo>
                  <a:pt x="5357749" y="9534"/>
                </a:lnTo>
                <a:lnTo>
                  <a:pt x="5357749" y="0"/>
                </a:lnTo>
                <a:lnTo>
                  <a:pt x="0" y="0"/>
                </a:lnTo>
                <a:lnTo>
                  <a:pt x="0" y="9534"/>
                </a:lnTo>
                <a:close/>
              </a:path>
            </a:pathLst>
          </a:custGeom>
          <a:solidFill>
            <a:srgbClr val="838D9B"/>
          </a:solidFill>
        </p:spPr>
        <p:txBody>
          <a:bodyPr wrap="square" lIns="0" tIns="0" rIns="0" bIns="0" rtlCol="0"/>
          <a:lstStyle/>
          <a:p>
            <a:endParaRPr/>
          </a:p>
        </p:txBody>
      </p:sp>
      <p:sp>
        <p:nvSpPr>
          <p:cNvPr id="21" name="object 21"/>
          <p:cNvSpPr txBox="1"/>
          <p:nvPr/>
        </p:nvSpPr>
        <p:spPr>
          <a:xfrm>
            <a:off x="3351275" y="3224275"/>
            <a:ext cx="1237135" cy="197490"/>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Wait </a:t>
            </a:r>
            <a:r>
              <a:rPr sz="1200" spc="-10" dirty="0">
                <a:solidFill>
                  <a:srgbClr val="FFFFFF"/>
                </a:solidFill>
                <a:latin typeface="Carlito"/>
                <a:cs typeface="Carlito"/>
              </a:rPr>
              <a:t>for</a:t>
            </a:r>
            <a:r>
              <a:rPr sz="1200" spc="-70" dirty="0">
                <a:solidFill>
                  <a:srgbClr val="FFFFFF"/>
                </a:solidFill>
                <a:latin typeface="Carlito"/>
                <a:cs typeface="Carlito"/>
              </a:rPr>
              <a:t> </a:t>
            </a:r>
            <a:r>
              <a:rPr sz="1200" spc="-15" dirty="0">
                <a:solidFill>
                  <a:srgbClr val="FFFFFF"/>
                </a:solidFill>
                <a:latin typeface="Carlito"/>
                <a:cs typeface="Carlito"/>
              </a:rPr>
              <a:t>SIFS</a:t>
            </a:r>
            <a:endParaRPr sz="1200" dirty="0">
              <a:latin typeface="Carlito"/>
              <a:cs typeface="Carlito"/>
            </a:endParaRPr>
          </a:p>
        </p:txBody>
      </p:sp>
      <p:sp>
        <p:nvSpPr>
          <p:cNvPr id="22" name="object 22"/>
          <p:cNvSpPr/>
          <p:nvPr/>
        </p:nvSpPr>
        <p:spPr>
          <a:xfrm>
            <a:off x="538162" y="3538601"/>
            <a:ext cx="3235325" cy="76200"/>
          </a:xfrm>
          <a:custGeom>
            <a:avLst/>
            <a:gdLst/>
            <a:ahLst/>
            <a:cxnLst/>
            <a:rect l="l" t="t" r="r" b="b"/>
            <a:pathLst>
              <a:path w="3235325" h="76200">
                <a:moveTo>
                  <a:pt x="76200" y="0"/>
                </a:moveTo>
                <a:lnTo>
                  <a:pt x="0" y="38100"/>
                </a:lnTo>
                <a:lnTo>
                  <a:pt x="76200" y="76200"/>
                </a:lnTo>
                <a:lnTo>
                  <a:pt x="76200" y="42799"/>
                </a:lnTo>
                <a:lnTo>
                  <a:pt x="63500" y="42799"/>
                </a:lnTo>
                <a:lnTo>
                  <a:pt x="63500" y="33274"/>
                </a:lnTo>
                <a:lnTo>
                  <a:pt x="76200" y="33274"/>
                </a:lnTo>
                <a:lnTo>
                  <a:pt x="76200" y="0"/>
                </a:lnTo>
                <a:close/>
              </a:path>
              <a:path w="3235325" h="76200">
                <a:moveTo>
                  <a:pt x="76200" y="33274"/>
                </a:moveTo>
                <a:lnTo>
                  <a:pt x="63500" y="33274"/>
                </a:lnTo>
                <a:lnTo>
                  <a:pt x="63500" y="42799"/>
                </a:lnTo>
                <a:lnTo>
                  <a:pt x="76200" y="42799"/>
                </a:lnTo>
                <a:lnTo>
                  <a:pt x="76200" y="33274"/>
                </a:lnTo>
                <a:close/>
              </a:path>
              <a:path w="3235325" h="76200">
                <a:moveTo>
                  <a:pt x="3235261" y="33274"/>
                </a:moveTo>
                <a:lnTo>
                  <a:pt x="76200" y="33274"/>
                </a:lnTo>
                <a:lnTo>
                  <a:pt x="76200" y="42799"/>
                </a:lnTo>
                <a:lnTo>
                  <a:pt x="3235261" y="42799"/>
                </a:lnTo>
                <a:lnTo>
                  <a:pt x="3235261" y="33274"/>
                </a:lnTo>
                <a:close/>
              </a:path>
            </a:pathLst>
          </a:custGeom>
          <a:solidFill>
            <a:srgbClr val="838D9B"/>
          </a:solidFill>
        </p:spPr>
        <p:txBody>
          <a:bodyPr wrap="square" lIns="0" tIns="0" rIns="0" bIns="0" rtlCol="0"/>
          <a:lstStyle/>
          <a:p>
            <a:endParaRPr/>
          </a:p>
        </p:txBody>
      </p:sp>
      <p:sp>
        <p:nvSpPr>
          <p:cNvPr id="23" name="object 23"/>
          <p:cNvSpPr txBox="1"/>
          <p:nvPr/>
        </p:nvSpPr>
        <p:spPr>
          <a:xfrm>
            <a:off x="1518666" y="3363277"/>
            <a:ext cx="1204595" cy="20891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Clear </a:t>
            </a:r>
            <a:r>
              <a:rPr sz="1200" spc="-15" dirty="0">
                <a:solidFill>
                  <a:srgbClr val="FFFFFF"/>
                </a:solidFill>
                <a:latin typeface="Carlito"/>
                <a:cs typeface="Carlito"/>
              </a:rPr>
              <a:t>to Send</a:t>
            </a:r>
            <a:r>
              <a:rPr sz="1200" spc="-100" dirty="0">
                <a:solidFill>
                  <a:srgbClr val="FFFFFF"/>
                </a:solidFill>
                <a:latin typeface="Carlito"/>
                <a:cs typeface="Carlito"/>
              </a:rPr>
              <a:t> </a:t>
            </a:r>
            <a:r>
              <a:rPr sz="1200" dirty="0">
                <a:solidFill>
                  <a:srgbClr val="FFFFFF"/>
                </a:solidFill>
                <a:latin typeface="Carlito"/>
                <a:cs typeface="Carlito"/>
              </a:rPr>
              <a:t>(CTS)</a:t>
            </a:r>
            <a:endParaRPr sz="1200">
              <a:latin typeface="Carlito"/>
              <a:cs typeface="Carlito"/>
            </a:endParaRPr>
          </a:p>
        </p:txBody>
      </p:sp>
      <p:sp>
        <p:nvSpPr>
          <p:cNvPr id="24" name="object 24"/>
          <p:cNvSpPr txBox="1"/>
          <p:nvPr/>
        </p:nvSpPr>
        <p:spPr>
          <a:xfrm>
            <a:off x="113347" y="3620198"/>
            <a:ext cx="800100" cy="20891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Wait </a:t>
            </a:r>
            <a:r>
              <a:rPr sz="1200" spc="-10" dirty="0">
                <a:solidFill>
                  <a:srgbClr val="FFFFFF"/>
                </a:solidFill>
                <a:latin typeface="Carlito"/>
                <a:cs typeface="Carlito"/>
              </a:rPr>
              <a:t>for</a:t>
            </a:r>
            <a:r>
              <a:rPr sz="1200" spc="-80" dirty="0">
                <a:solidFill>
                  <a:srgbClr val="FFFFFF"/>
                </a:solidFill>
                <a:latin typeface="Carlito"/>
                <a:cs typeface="Carlito"/>
              </a:rPr>
              <a:t> </a:t>
            </a:r>
            <a:r>
              <a:rPr sz="1200" spc="-15" dirty="0">
                <a:solidFill>
                  <a:srgbClr val="FFFFFF"/>
                </a:solidFill>
                <a:latin typeface="Carlito"/>
                <a:cs typeface="Carlito"/>
              </a:rPr>
              <a:t>SIFS</a:t>
            </a:r>
            <a:endParaRPr sz="1200">
              <a:latin typeface="Carlito"/>
              <a:cs typeface="Carlito"/>
            </a:endParaRPr>
          </a:p>
        </p:txBody>
      </p:sp>
      <p:sp>
        <p:nvSpPr>
          <p:cNvPr id="25" name="object 25"/>
          <p:cNvSpPr/>
          <p:nvPr/>
        </p:nvSpPr>
        <p:spPr>
          <a:xfrm>
            <a:off x="538162" y="3995737"/>
            <a:ext cx="3246120" cy="76200"/>
          </a:xfrm>
          <a:custGeom>
            <a:avLst/>
            <a:gdLst/>
            <a:ahLst/>
            <a:cxnLst/>
            <a:rect l="l" t="t" r="r" b="b"/>
            <a:pathLst>
              <a:path w="3246120" h="76200">
                <a:moveTo>
                  <a:pt x="3169729" y="0"/>
                </a:moveTo>
                <a:lnTo>
                  <a:pt x="3169729" y="76200"/>
                </a:lnTo>
                <a:lnTo>
                  <a:pt x="3236404" y="42862"/>
                </a:lnTo>
                <a:lnTo>
                  <a:pt x="3182429" y="42862"/>
                </a:lnTo>
                <a:lnTo>
                  <a:pt x="3182429" y="33337"/>
                </a:lnTo>
                <a:lnTo>
                  <a:pt x="3236404" y="33337"/>
                </a:lnTo>
                <a:lnTo>
                  <a:pt x="3169729" y="0"/>
                </a:lnTo>
                <a:close/>
              </a:path>
              <a:path w="3246120" h="76200">
                <a:moveTo>
                  <a:pt x="3169729" y="33337"/>
                </a:moveTo>
                <a:lnTo>
                  <a:pt x="0" y="33337"/>
                </a:lnTo>
                <a:lnTo>
                  <a:pt x="0" y="42862"/>
                </a:lnTo>
                <a:lnTo>
                  <a:pt x="3169729" y="42862"/>
                </a:lnTo>
                <a:lnTo>
                  <a:pt x="3169729" y="33337"/>
                </a:lnTo>
                <a:close/>
              </a:path>
              <a:path w="3246120" h="76200">
                <a:moveTo>
                  <a:pt x="3236404" y="33337"/>
                </a:moveTo>
                <a:lnTo>
                  <a:pt x="3182429" y="33337"/>
                </a:lnTo>
                <a:lnTo>
                  <a:pt x="3182429" y="42862"/>
                </a:lnTo>
                <a:lnTo>
                  <a:pt x="3236404" y="42862"/>
                </a:lnTo>
                <a:lnTo>
                  <a:pt x="3245929" y="38100"/>
                </a:lnTo>
                <a:lnTo>
                  <a:pt x="3236404" y="33337"/>
                </a:lnTo>
                <a:close/>
              </a:path>
            </a:pathLst>
          </a:custGeom>
          <a:solidFill>
            <a:srgbClr val="838D9B"/>
          </a:solidFill>
        </p:spPr>
        <p:txBody>
          <a:bodyPr wrap="square" lIns="0" tIns="0" rIns="0" bIns="0" rtlCol="0"/>
          <a:lstStyle/>
          <a:p>
            <a:endParaRPr/>
          </a:p>
        </p:txBody>
      </p:sp>
      <p:sp>
        <p:nvSpPr>
          <p:cNvPr id="26" name="object 26"/>
          <p:cNvSpPr txBox="1"/>
          <p:nvPr/>
        </p:nvSpPr>
        <p:spPr>
          <a:xfrm>
            <a:off x="1890141" y="3821429"/>
            <a:ext cx="776859" cy="197490"/>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rlito"/>
                <a:cs typeface="Carlito"/>
              </a:rPr>
              <a:t>D</a:t>
            </a:r>
            <a:r>
              <a:rPr sz="1200" spc="25" dirty="0">
                <a:solidFill>
                  <a:srgbClr val="FFFFFF"/>
                </a:solidFill>
                <a:latin typeface="Carlito"/>
                <a:cs typeface="Carlito"/>
              </a:rPr>
              <a:t>a</a:t>
            </a:r>
            <a:r>
              <a:rPr sz="1200" spc="-30" dirty="0">
                <a:solidFill>
                  <a:srgbClr val="FFFFFF"/>
                </a:solidFill>
                <a:latin typeface="Carlito"/>
                <a:cs typeface="Carlito"/>
              </a:rPr>
              <a:t>t</a:t>
            </a:r>
            <a:r>
              <a:rPr sz="1200" dirty="0">
                <a:solidFill>
                  <a:srgbClr val="FFFFFF"/>
                </a:solidFill>
                <a:latin typeface="Carlito"/>
                <a:cs typeface="Carlito"/>
              </a:rPr>
              <a:t>a</a:t>
            </a:r>
            <a:endParaRPr sz="1200" dirty="0">
              <a:latin typeface="Carlito"/>
              <a:cs typeface="Carlito"/>
            </a:endParaRPr>
          </a:p>
        </p:txBody>
      </p:sp>
      <p:sp>
        <p:nvSpPr>
          <p:cNvPr id="27" name="object 27"/>
          <p:cNvSpPr txBox="1"/>
          <p:nvPr/>
        </p:nvSpPr>
        <p:spPr>
          <a:xfrm>
            <a:off x="3349371" y="4126865"/>
            <a:ext cx="800100" cy="20891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Wait </a:t>
            </a:r>
            <a:r>
              <a:rPr sz="1200" spc="-10" dirty="0">
                <a:solidFill>
                  <a:srgbClr val="FFFFFF"/>
                </a:solidFill>
                <a:latin typeface="Carlito"/>
                <a:cs typeface="Carlito"/>
              </a:rPr>
              <a:t>for</a:t>
            </a:r>
            <a:r>
              <a:rPr sz="1200" spc="-80" dirty="0">
                <a:solidFill>
                  <a:srgbClr val="FFFFFF"/>
                </a:solidFill>
                <a:latin typeface="Carlito"/>
                <a:cs typeface="Carlito"/>
              </a:rPr>
              <a:t> </a:t>
            </a:r>
            <a:r>
              <a:rPr sz="1200" spc="-15" dirty="0">
                <a:solidFill>
                  <a:srgbClr val="FFFFFF"/>
                </a:solidFill>
                <a:latin typeface="Carlito"/>
                <a:cs typeface="Carlito"/>
              </a:rPr>
              <a:t>SIFS</a:t>
            </a:r>
            <a:endParaRPr sz="1200">
              <a:latin typeface="Carlito"/>
              <a:cs typeface="Carlito"/>
            </a:endParaRPr>
          </a:p>
        </p:txBody>
      </p:sp>
      <p:sp>
        <p:nvSpPr>
          <p:cNvPr id="28" name="object 28"/>
          <p:cNvSpPr/>
          <p:nvPr/>
        </p:nvSpPr>
        <p:spPr>
          <a:xfrm>
            <a:off x="538162" y="4481512"/>
            <a:ext cx="3246120" cy="76200"/>
          </a:xfrm>
          <a:custGeom>
            <a:avLst/>
            <a:gdLst/>
            <a:ahLst/>
            <a:cxnLst/>
            <a:rect l="l" t="t" r="r" b="b"/>
            <a:pathLst>
              <a:path w="3246120" h="76200">
                <a:moveTo>
                  <a:pt x="76200" y="0"/>
                </a:moveTo>
                <a:lnTo>
                  <a:pt x="0" y="38100"/>
                </a:lnTo>
                <a:lnTo>
                  <a:pt x="76200" y="76200"/>
                </a:lnTo>
                <a:lnTo>
                  <a:pt x="76200" y="42862"/>
                </a:lnTo>
                <a:lnTo>
                  <a:pt x="63500" y="42862"/>
                </a:lnTo>
                <a:lnTo>
                  <a:pt x="63500" y="33337"/>
                </a:lnTo>
                <a:lnTo>
                  <a:pt x="76200" y="33337"/>
                </a:lnTo>
                <a:lnTo>
                  <a:pt x="76200" y="0"/>
                </a:lnTo>
                <a:close/>
              </a:path>
              <a:path w="3246120" h="76200">
                <a:moveTo>
                  <a:pt x="76200" y="33337"/>
                </a:moveTo>
                <a:lnTo>
                  <a:pt x="63500" y="33337"/>
                </a:lnTo>
                <a:lnTo>
                  <a:pt x="63500" y="42862"/>
                </a:lnTo>
                <a:lnTo>
                  <a:pt x="76200" y="42862"/>
                </a:lnTo>
                <a:lnTo>
                  <a:pt x="76200" y="33337"/>
                </a:lnTo>
                <a:close/>
              </a:path>
              <a:path w="3246120" h="76200">
                <a:moveTo>
                  <a:pt x="3245929" y="33337"/>
                </a:moveTo>
                <a:lnTo>
                  <a:pt x="76200" y="33337"/>
                </a:lnTo>
                <a:lnTo>
                  <a:pt x="76200" y="42862"/>
                </a:lnTo>
                <a:lnTo>
                  <a:pt x="3245929" y="42862"/>
                </a:lnTo>
                <a:lnTo>
                  <a:pt x="3245929" y="33337"/>
                </a:lnTo>
                <a:close/>
              </a:path>
            </a:pathLst>
          </a:custGeom>
          <a:solidFill>
            <a:srgbClr val="838D9B"/>
          </a:solidFill>
        </p:spPr>
        <p:txBody>
          <a:bodyPr wrap="square" lIns="0" tIns="0" rIns="0" bIns="0" rtlCol="0"/>
          <a:lstStyle/>
          <a:p>
            <a:endParaRPr/>
          </a:p>
        </p:txBody>
      </p:sp>
      <p:sp>
        <p:nvSpPr>
          <p:cNvPr id="29" name="object 29"/>
          <p:cNvSpPr txBox="1"/>
          <p:nvPr/>
        </p:nvSpPr>
        <p:spPr>
          <a:xfrm>
            <a:off x="1565528" y="4307204"/>
            <a:ext cx="1558672" cy="197490"/>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Acknowledgement</a:t>
            </a:r>
            <a:endParaRPr sz="1200" dirty="0">
              <a:latin typeface="Carlito"/>
              <a:cs typeface="Carlito"/>
            </a:endParaRPr>
          </a:p>
        </p:txBody>
      </p:sp>
      <p:sp>
        <p:nvSpPr>
          <p:cNvPr id="30" name="object 30"/>
          <p:cNvSpPr/>
          <p:nvPr/>
        </p:nvSpPr>
        <p:spPr>
          <a:xfrm>
            <a:off x="3795776" y="4533895"/>
            <a:ext cx="5348605" cy="10160"/>
          </a:xfrm>
          <a:custGeom>
            <a:avLst/>
            <a:gdLst/>
            <a:ahLst/>
            <a:cxnLst/>
            <a:rect l="l" t="t" r="r" b="b"/>
            <a:pathLst>
              <a:path w="5348605" h="10160">
                <a:moveTo>
                  <a:pt x="0" y="9534"/>
                </a:moveTo>
                <a:lnTo>
                  <a:pt x="5348223" y="9534"/>
                </a:lnTo>
                <a:lnTo>
                  <a:pt x="5348223" y="0"/>
                </a:lnTo>
                <a:lnTo>
                  <a:pt x="0" y="0"/>
                </a:lnTo>
                <a:lnTo>
                  <a:pt x="0" y="9534"/>
                </a:lnTo>
                <a:close/>
              </a:path>
            </a:pathLst>
          </a:custGeom>
          <a:solidFill>
            <a:srgbClr val="838D9B"/>
          </a:solidFill>
        </p:spPr>
        <p:txBody>
          <a:bodyPr wrap="square" lIns="0" tIns="0" rIns="0" bIns="0" rtlCol="0"/>
          <a:lstStyle/>
          <a:p>
            <a:endParaRPr/>
          </a:p>
        </p:txBody>
      </p:sp>
      <p:sp>
        <p:nvSpPr>
          <p:cNvPr id="31" name="object 31"/>
          <p:cNvSpPr txBox="1"/>
          <p:nvPr/>
        </p:nvSpPr>
        <p:spPr>
          <a:xfrm>
            <a:off x="6015101" y="3186176"/>
            <a:ext cx="1533525" cy="1210588"/>
          </a:xfrm>
          <a:prstGeom prst="rect">
            <a:avLst/>
          </a:prstGeom>
          <a:solidFill>
            <a:srgbClr val="283038"/>
          </a:solidFill>
          <a:ln w="9534">
            <a:solidFill>
              <a:srgbClr val="838D9B"/>
            </a:solidFill>
          </a:ln>
        </p:spPr>
        <p:txBody>
          <a:bodyPr vert="horz" wrap="square" lIns="0" tIns="0" rIns="0" bIns="0" rtlCol="0">
            <a:spAutoFit/>
          </a:bodyPr>
          <a:lstStyle/>
          <a:p>
            <a:pPr marR="21590">
              <a:lnSpc>
                <a:spcPct val="100000"/>
              </a:lnSpc>
            </a:pPr>
            <a:endParaRPr sz="1400" dirty="0">
              <a:latin typeface="Times New Roman"/>
              <a:cs typeface="Times New Roman"/>
            </a:endParaRPr>
          </a:p>
          <a:p>
            <a:pPr marL="296545">
              <a:spcBef>
                <a:spcPts val="965"/>
              </a:spcBef>
            </a:pPr>
            <a:r>
              <a:rPr sz="1200" spc="-10" dirty="0">
                <a:solidFill>
                  <a:srgbClr val="FFFFFF"/>
                </a:solidFill>
                <a:latin typeface="Carlito"/>
                <a:cs typeface="Carlito"/>
              </a:rPr>
              <a:t>Wait for </a:t>
            </a:r>
            <a:r>
              <a:rPr sz="1200" spc="-40" dirty="0">
                <a:solidFill>
                  <a:srgbClr val="FFFFFF"/>
                </a:solidFill>
                <a:latin typeface="Carlito"/>
                <a:cs typeface="Carlito"/>
              </a:rPr>
              <a:t>NAV</a:t>
            </a:r>
            <a:r>
              <a:rPr sz="1200" spc="30" dirty="0">
                <a:solidFill>
                  <a:srgbClr val="FFFFFF"/>
                </a:solidFill>
                <a:latin typeface="Carlito"/>
                <a:cs typeface="Carlito"/>
              </a:rPr>
              <a:t> </a:t>
            </a:r>
            <a:r>
              <a:rPr sz="1200" spc="-10" dirty="0" smtClean="0">
                <a:solidFill>
                  <a:srgbClr val="FFFFFF"/>
                </a:solidFill>
                <a:latin typeface="Carlito"/>
                <a:cs typeface="Carlito"/>
              </a:rPr>
              <a:t>(Netw</a:t>
            </a:r>
            <a:r>
              <a:rPr lang="en-US" sz="1200" spc="-30" dirty="0" smtClean="0">
                <a:solidFill>
                  <a:srgbClr val="FFFFFF"/>
                </a:solidFill>
                <a:latin typeface="Carlito"/>
                <a:cs typeface="Carlito"/>
              </a:rPr>
              <a:t>ork </a:t>
            </a:r>
            <a:r>
              <a:rPr lang="en-US" sz="1200" dirty="0">
                <a:solidFill>
                  <a:srgbClr val="FFFFFF"/>
                </a:solidFill>
                <a:latin typeface="Carlito"/>
                <a:cs typeface="Carlito"/>
              </a:rPr>
              <a:t>Allocation</a:t>
            </a:r>
            <a:r>
              <a:rPr lang="en-US" sz="1200" spc="-195" dirty="0">
                <a:solidFill>
                  <a:srgbClr val="FFFFFF"/>
                </a:solidFill>
                <a:latin typeface="Carlito"/>
                <a:cs typeface="Carlito"/>
              </a:rPr>
              <a:t> </a:t>
            </a:r>
            <a:r>
              <a:rPr lang="en-US" sz="1200" spc="-25" dirty="0">
                <a:solidFill>
                  <a:srgbClr val="FFFFFF"/>
                </a:solidFill>
                <a:latin typeface="Carlito"/>
                <a:cs typeface="Carlito"/>
              </a:rPr>
              <a:t>Vector)</a:t>
            </a:r>
            <a:endParaRPr lang="en-US" sz="1200" dirty="0">
              <a:latin typeface="Carlito"/>
              <a:cs typeface="Carlito"/>
            </a:endParaRPr>
          </a:p>
          <a:p>
            <a:pPr marL="296545">
              <a:lnSpc>
                <a:spcPct val="100000"/>
              </a:lnSpc>
              <a:spcBef>
                <a:spcPts val="965"/>
              </a:spcBef>
            </a:pPr>
            <a:endParaRPr sz="1200" dirty="0">
              <a:latin typeface="Carlito"/>
              <a:cs typeface="Carlito"/>
            </a:endParaRPr>
          </a:p>
        </p:txBody>
      </p:sp>
      <p:sp>
        <p:nvSpPr>
          <p:cNvPr id="33" name="object 33"/>
          <p:cNvSpPr txBox="1"/>
          <p:nvPr/>
        </p:nvSpPr>
        <p:spPr>
          <a:xfrm>
            <a:off x="3816350" y="4737417"/>
            <a:ext cx="2584450" cy="390525"/>
          </a:xfrm>
          <a:prstGeom prst="rect">
            <a:avLst/>
          </a:prstGeom>
        </p:spPr>
        <p:txBody>
          <a:bodyPr vert="horz" wrap="square" lIns="0" tIns="19685" rIns="0" bIns="0" rtlCol="0">
            <a:spAutoFit/>
          </a:bodyPr>
          <a:lstStyle/>
          <a:p>
            <a:pPr marL="12700" marR="5080">
              <a:lnSpc>
                <a:spcPts val="1430"/>
              </a:lnSpc>
              <a:spcBef>
                <a:spcPts val="155"/>
              </a:spcBef>
            </a:pPr>
            <a:r>
              <a:rPr sz="1200" spc="-5" dirty="0">
                <a:solidFill>
                  <a:srgbClr val="FFFFFF"/>
                </a:solidFill>
                <a:latin typeface="Carlito"/>
                <a:cs typeface="Carlito"/>
              </a:rPr>
              <a:t>DIFS </a:t>
            </a:r>
            <a:r>
              <a:rPr sz="1200" dirty="0">
                <a:solidFill>
                  <a:srgbClr val="FFFFFF"/>
                </a:solidFill>
                <a:latin typeface="Carlito"/>
                <a:cs typeface="Carlito"/>
              </a:rPr>
              <a:t>– </a:t>
            </a:r>
            <a:r>
              <a:rPr sz="1200" spc="-10" dirty="0">
                <a:solidFill>
                  <a:srgbClr val="FFFFFF"/>
                </a:solidFill>
                <a:latin typeface="Carlito"/>
                <a:cs typeface="Carlito"/>
              </a:rPr>
              <a:t>Distributed </a:t>
            </a:r>
            <a:r>
              <a:rPr sz="1200" spc="-20" dirty="0">
                <a:solidFill>
                  <a:srgbClr val="FFFFFF"/>
                </a:solidFill>
                <a:latin typeface="Carlito"/>
                <a:cs typeface="Carlito"/>
              </a:rPr>
              <a:t>Interframe </a:t>
            </a:r>
            <a:r>
              <a:rPr sz="1200" spc="10" dirty="0">
                <a:solidFill>
                  <a:srgbClr val="FFFFFF"/>
                </a:solidFill>
                <a:latin typeface="Carlito"/>
                <a:cs typeface="Carlito"/>
              </a:rPr>
              <a:t>space  </a:t>
            </a:r>
            <a:r>
              <a:rPr sz="1200" spc="-15" dirty="0">
                <a:solidFill>
                  <a:srgbClr val="FFFFFF"/>
                </a:solidFill>
                <a:latin typeface="Carlito"/>
                <a:cs typeface="Carlito"/>
              </a:rPr>
              <a:t>SIFS </a:t>
            </a:r>
            <a:r>
              <a:rPr sz="1200" dirty="0">
                <a:solidFill>
                  <a:srgbClr val="FFFFFF"/>
                </a:solidFill>
                <a:latin typeface="Carlito"/>
                <a:cs typeface="Carlito"/>
              </a:rPr>
              <a:t>– </a:t>
            </a:r>
            <a:r>
              <a:rPr sz="1200" spc="-30" dirty="0">
                <a:solidFill>
                  <a:srgbClr val="FFFFFF"/>
                </a:solidFill>
                <a:latin typeface="Carlito"/>
                <a:cs typeface="Carlito"/>
              </a:rPr>
              <a:t>Short </a:t>
            </a:r>
            <a:r>
              <a:rPr sz="1200" spc="-20" dirty="0">
                <a:solidFill>
                  <a:srgbClr val="FFFFFF"/>
                </a:solidFill>
                <a:latin typeface="Carlito"/>
                <a:cs typeface="Carlito"/>
              </a:rPr>
              <a:t>Interframe</a:t>
            </a:r>
            <a:r>
              <a:rPr sz="1200" spc="65" dirty="0">
                <a:solidFill>
                  <a:srgbClr val="FFFFFF"/>
                </a:solidFill>
                <a:latin typeface="Carlito"/>
                <a:cs typeface="Carlito"/>
              </a:rPr>
              <a:t> </a:t>
            </a:r>
            <a:r>
              <a:rPr sz="1200" spc="10" dirty="0">
                <a:solidFill>
                  <a:srgbClr val="FFFFFF"/>
                </a:solidFill>
                <a:latin typeface="Carlito"/>
                <a:cs typeface="Carlito"/>
              </a:rPr>
              <a:t>space</a:t>
            </a:r>
            <a:endParaRPr sz="1200" dirty="0">
              <a:latin typeface="Carlito"/>
              <a:cs typeface="Carlito"/>
            </a:endParaRPr>
          </a:p>
        </p:txBody>
      </p:sp>
      <p:sp>
        <p:nvSpPr>
          <p:cNvPr id="34" name="object 34"/>
          <p:cNvSpPr txBox="1"/>
          <p:nvPr/>
        </p:nvSpPr>
        <p:spPr>
          <a:xfrm>
            <a:off x="26669" y="4948872"/>
            <a:ext cx="3392170" cy="174625"/>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10" dirty="0">
                <a:solidFill>
                  <a:srgbClr val="FFFFFF"/>
                </a:solidFill>
                <a:latin typeface="Carlito"/>
                <a:cs typeface="Carlito"/>
              </a:rPr>
              <a:t>Behrouz </a:t>
            </a:r>
            <a:r>
              <a:rPr sz="950" spc="15" dirty="0">
                <a:solidFill>
                  <a:srgbClr val="FFFFFF"/>
                </a:solidFill>
                <a:latin typeface="Carlito"/>
                <a:cs typeface="Carlito"/>
              </a:rPr>
              <a:t>A </a:t>
            </a:r>
            <a:r>
              <a:rPr sz="950" spc="20" dirty="0">
                <a:solidFill>
                  <a:srgbClr val="FFFFFF"/>
                </a:solidFill>
                <a:latin typeface="Carlito"/>
                <a:cs typeface="Carlito"/>
              </a:rPr>
              <a:t>Forouzan, </a:t>
            </a:r>
            <a:r>
              <a:rPr sz="950" spc="10" dirty="0">
                <a:solidFill>
                  <a:srgbClr val="FFFFFF"/>
                </a:solidFill>
                <a:latin typeface="Carlito"/>
                <a:cs typeface="Carlito"/>
              </a:rPr>
              <a:t>“TCP/IP </a:t>
            </a:r>
            <a:r>
              <a:rPr sz="950" spc="20" dirty="0">
                <a:solidFill>
                  <a:srgbClr val="FFFFFF"/>
                </a:solidFill>
                <a:latin typeface="Carlito"/>
                <a:cs typeface="Carlito"/>
              </a:rPr>
              <a:t>Protocol </a:t>
            </a:r>
            <a:r>
              <a:rPr sz="950" spc="5" dirty="0">
                <a:solidFill>
                  <a:srgbClr val="FFFFFF"/>
                </a:solidFill>
                <a:latin typeface="Carlito"/>
                <a:cs typeface="Carlito"/>
              </a:rPr>
              <a:t>Suite”, </a:t>
            </a:r>
            <a:r>
              <a:rPr sz="950" spc="15" dirty="0">
                <a:solidFill>
                  <a:srgbClr val="FFFFFF"/>
                </a:solidFill>
                <a:latin typeface="Carlito"/>
                <a:cs typeface="Carlito"/>
              </a:rPr>
              <a:t>4</a:t>
            </a:r>
            <a:r>
              <a:rPr sz="975" spc="22" baseline="25641" dirty="0">
                <a:solidFill>
                  <a:srgbClr val="FFFFFF"/>
                </a:solidFill>
                <a:latin typeface="Carlito"/>
                <a:cs typeface="Carlito"/>
              </a:rPr>
              <a:t>th</a:t>
            </a:r>
            <a:r>
              <a:rPr sz="975" spc="52" baseline="25641" dirty="0">
                <a:solidFill>
                  <a:srgbClr val="FFFFFF"/>
                </a:solidFill>
                <a:latin typeface="Carlito"/>
                <a:cs typeface="Carlito"/>
              </a:rPr>
              <a:t> </a:t>
            </a:r>
            <a:r>
              <a:rPr sz="950" spc="20" dirty="0">
                <a:solidFill>
                  <a:srgbClr val="FFFFFF"/>
                </a:solidFill>
                <a:latin typeface="Carlito"/>
                <a:cs typeface="Carlito"/>
              </a:rPr>
              <a:t>Edition</a:t>
            </a:r>
            <a:endParaRPr sz="95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5814" cy="607859"/>
          </a:xfrm>
        </p:spPr>
        <p:txBody>
          <a:bodyPr/>
          <a:lstStyle/>
          <a:p>
            <a:r>
              <a:rPr lang="en-US" dirty="0" smtClean="0"/>
              <a:t>CSMA/CA</a:t>
            </a:r>
            <a:endParaRPr lang="en-US" dirty="0"/>
          </a:p>
        </p:txBody>
      </p:sp>
      <p:sp>
        <p:nvSpPr>
          <p:cNvPr id="3" name="Text Placeholder 2"/>
          <p:cNvSpPr>
            <a:spLocks noGrp="1"/>
          </p:cNvSpPr>
          <p:nvPr>
            <p:ph type="body"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42949"/>
            <a:ext cx="70866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35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7230" y="742950"/>
            <a:ext cx="7361491" cy="632460"/>
          </a:xfrm>
          <a:prstGeom prst="rect">
            <a:avLst/>
          </a:prstGeom>
        </p:spPr>
        <p:txBody>
          <a:bodyPr vert="horz" wrap="square" lIns="0" tIns="16510" rIns="0" bIns="0" rtlCol="0">
            <a:spAutoFit/>
          </a:bodyPr>
          <a:lstStyle/>
          <a:p>
            <a:pPr marL="12700">
              <a:lnSpc>
                <a:spcPct val="100000"/>
              </a:lnSpc>
              <a:spcBef>
                <a:spcPts val="130"/>
              </a:spcBef>
            </a:pPr>
            <a:r>
              <a:rPr spc="-15" dirty="0"/>
              <a:t>Problems Solved </a:t>
            </a:r>
            <a:r>
              <a:rPr spc="10" dirty="0"/>
              <a:t>by</a:t>
            </a:r>
            <a:r>
              <a:rPr spc="430" dirty="0"/>
              <a:t> </a:t>
            </a:r>
            <a:r>
              <a:rPr spc="-5" dirty="0"/>
              <a:t>CSMA/CA</a:t>
            </a:r>
          </a:p>
        </p:txBody>
      </p:sp>
      <p:grpSp>
        <p:nvGrpSpPr>
          <p:cNvPr id="3" name="object 3"/>
          <p:cNvGrpSpPr/>
          <p:nvPr/>
        </p:nvGrpSpPr>
        <p:grpSpPr>
          <a:xfrm>
            <a:off x="5114925" y="2905125"/>
            <a:ext cx="514350" cy="495300"/>
            <a:chOff x="5114925" y="2905125"/>
            <a:chExt cx="514350" cy="495300"/>
          </a:xfrm>
        </p:grpSpPr>
        <p:sp>
          <p:nvSpPr>
            <p:cNvPr id="4" name="object 4"/>
            <p:cNvSpPr/>
            <p:nvPr/>
          </p:nvSpPr>
          <p:spPr>
            <a:xfrm>
              <a:off x="5124450" y="2914650"/>
              <a:ext cx="495300" cy="476250"/>
            </a:xfrm>
            <a:custGeom>
              <a:avLst/>
              <a:gdLst/>
              <a:ahLst/>
              <a:cxnLst/>
              <a:rect l="l" t="t" r="r" b="b"/>
              <a:pathLst>
                <a:path w="495300" h="476250">
                  <a:moveTo>
                    <a:pt x="247650" y="0"/>
                  </a:moveTo>
                  <a:lnTo>
                    <a:pt x="197738" y="4835"/>
                  </a:lnTo>
                  <a:lnTo>
                    <a:pt x="151251" y="18704"/>
                  </a:lnTo>
                  <a:lnTo>
                    <a:pt x="109184" y="40652"/>
                  </a:lnTo>
                  <a:lnTo>
                    <a:pt x="72532" y="69723"/>
                  </a:lnTo>
                  <a:lnTo>
                    <a:pt x="42293" y="104961"/>
                  </a:lnTo>
                  <a:lnTo>
                    <a:pt x="19460" y="145411"/>
                  </a:lnTo>
                  <a:lnTo>
                    <a:pt x="5031" y="190117"/>
                  </a:lnTo>
                  <a:lnTo>
                    <a:pt x="0" y="238125"/>
                  </a:lnTo>
                  <a:lnTo>
                    <a:pt x="5031" y="286132"/>
                  </a:lnTo>
                  <a:lnTo>
                    <a:pt x="19460" y="330838"/>
                  </a:lnTo>
                  <a:lnTo>
                    <a:pt x="42293" y="371288"/>
                  </a:lnTo>
                  <a:lnTo>
                    <a:pt x="72532" y="406527"/>
                  </a:lnTo>
                  <a:lnTo>
                    <a:pt x="109184" y="435597"/>
                  </a:lnTo>
                  <a:lnTo>
                    <a:pt x="151251" y="457545"/>
                  </a:lnTo>
                  <a:lnTo>
                    <a:pt x="197738" y="471414"/>
                  </a:lnTo>
                  <a:lnTo>
                    <a:pt x="247650" y="476250"/>
                  </a:lnTo>
                  <a:lnTo>
                    <a:pt x="297561" y="471414"/>
                  </a:lnTo>
                  <a:lnTo>
                    <a:pt x="344048" y="457545"/>
                  </a:lnTo>
                  <a:lnTo>
                    <a:pt x="386115" y="435597"/>
                  </a:lnTo>
                  <a:lnTo>
                    <a:pt x="422767" y="406526"/>
                  </a:lnTo>
                  <a:lnTo>
                    <a:pt x="453006" y="371288"/>
                  </a:lnTo>
                  <a:lnTo>
                    <a:pt x="475839" y="330838"/>
                  </a:lnTo>
                  <a:lnTo>
                    <a:pt x="490268" y="286132"/>
                  </a:lnTo>
                  <a:lnTo>
                    <a:pt x="495300" y="238125"/>
                  </a:lnTo>
                  <a:lnTo>
                    <a:pt x="490268" y="190117"/>
                  </a:lnTo>
                  <a:lnTo>
                    <a:pt x="475839" y="145411"/>
                  </a:lnTo>
                  <a:lnTo>
                    <a:pt x="453006" y="104961"/>
                  </a:lnTo>
                  <a:lnTo>
                    <a:pt x="422767" y="69722"/>
                  </a:lnTo>
                  <a:lnTo>
                    <a:pt x="386115" y="40652"/>
                  </a:lnTo>
                  <a:lnTo>
                    <a:pt x="344048" y="18704"/>
                  </a:lnTo>
                  <a:lnTo>
                    <a:pt x="297561" y="4835"/>
                  </a:lnTo>
                  <a:lnTo>
                    <a:pt x="247650" y="0"/>
                  </a:lnTo>
                  <a:close/>
                </a:path>
              </a:pathLst>
            </a:custGeom>
            <a:solidFill>
              <a:srgbClr val="838D9B"/>
            </a:solidFill>
          </p:spPr>
          <p:txBody>
            <a:bodyPr wrap="square" lIns="0" tIns="0" rIns="0" bIns="0" rtlCol="0"/>
            <a:lstStyle/>
            <a:p>
              <a:endParaRPr/>
            </a:p>
          </p:txBody>
        </p:sp>
        <p:sp>
          <p:nvSpPr>
            <p:cNvPr id="5" name="object 5"/>
            <p:cNvSpPr/>
            <p:nvPr/>
          </p:nvSpPr>
          <p:spPr>
            <a:xfrm>
              <a:off x="5124450" y="2914650"/>
              <a:ext cx="495300" cy="476250"/>
            </a:xfrm>
            <a:custGeom>
              <a:avLst/>
              <a:gdLst/>
              <a:ahLst/>
              <a:cxnLst/>
              <a:rect l="l" t="t" r="r" b="b"/>
              <a:pathLst>
                <a:path w="495300" h="476250">
                  <a:moveTo>
                    <a:pt x="0" y="238125"/>
                  </a:moveTo>
                  <a:lnTo>
                    <a:pt x="5031" y="190117"/>
                  </a:lnTo>
                  <a:lnTo>
                    <a:pt x="19460" y="145411"/>
                  </a:lnTo>
                  <a:lnTo>
                    <a:pt x="42293" y="104961"/>
                  </a:lnTo>
                  <a:lnTo>
                    <a:pt x="72532" y="69723"/>
                  </a:lnTo>
                  <a:lnTo>
                    <a:pt x="109184" y="40652"/>
                  </a:lnTo>
                  <a:lnTo>
                    <a:pt x="151251" y="18704"/>
                  </a:lnTo>
                  <a:lnTo>
                    <a:pt x="197738" y="4835"/>
                  </a:lnTo>
                  <a:lnTo>
                    <a:pt x="247650" y="0"/>
                  </a:lnTo>
                  <a:lnTo>
                    <a:pt x="297561" y="4835"/>
                  </a:lnTo>
                  <a:lnTo>
                    <a:pt x="344048" y="18704"/>
                  </a:lnTo>
                  <a:lnTo>
                    <a:pt x="386115" y="40652"/>
                  </a:lnTo>
                  <a:lnTo>
                    <a:pt x="422767" y="69722"/>
                  </a:lnTo>
                  <a:lnTo>
                    <a:pt x="453006" y="104961"/>
                  </a:lnTo>
                  <a:lnTo>
                    <a:pt x="475839" y="145411"/>
                  </a:lnTo>
                  <a:lnTo>
                    <a:pt x="490268" y="190117"/>
                  </a:lnTo>
                  <a:lnTo>
                    <a:pt x="495300" y="238125"/>
                  </a:lnTo>
                  <a:lnTo>
                    <a:pt x="490268" y="286132"/>
                  </a:lnTo>
                  <a:lnTo>
                    <a:pt x="475839" y="330838"/>
                  </a:lnTo>
                  <a:lnTo>
                    <a:pt x="453006" y="371288"/>
                  </a:lnTo>
                  <a:lnTo>
                    <a:pt x="422767" y="406526"/>
                  </a:lnTo>
                  <a:lnTo>
                    <a:pt x="386115" y="435597"/>
                  </a:lnTo>
                  <a:lnTo>
                    <a:pt x="344048" y="457545"/>
                  </a:lnTo>
                  <a:lnTo>
                    <a:pt x="297561" y="471414"/>
                  </a:lnTo>
                  <a:lnTo>
                    <a:pt x="247650" y="476250"/>
                  </a:lnTo>
                  <a:lnTo>
                    <a:pt x="197738" y="471414"/>
                  </a:lnTo>
                  <a:lnTo>
                    <a:pt x="151251" y="457545"/>
                  </a:lnTo>
                  <a:lnTo>
                    <a:pt x="109184" y="435597"/>
                  </a:lnTo>
                  <a:lnTo>
                    <a:pt x="72532" y="406527"/>
                  </a:lnTo>
                  <a:lnTo>
                    <a:pt x="42293" y="371288"/>
                  </a:lnTo>
                  <a:lnTo>
                    <a:pt x="19460" y="330838"/>
                  </a:lnTo>
                  <a:lnTo>
                    <a:pt x="5031" y="286132"/>
                  </a:lnTo>
                  <a:lnTo>
                    <a:pt x="0" y="238125"/>
                  </a:lnTo>
                  <a:close/>
                </a:path>
              </a:pathLst>
            </a:custGeom>
            <a:ln w="19050">
              <a:solidFill>
                <a:srgbClr val="5F6670"/>
              </a:solidFill>
            </a:ln>
          </p:spPr>
          <p:txBody>
            <a:bodyPr wrap="square" lIns="0" tIns="0" rIns="0" bIns="0" rtlCol="0"/>
            <a:lstStyle/>
            <a:p>
              <a:endParaRPr/>
            </a:p>
          </p:txBody>
        </p:sp>
      </p:grpSp>
      <p:sp>
        <p:nvSpPr>
          <p:cNvPr id="6" name="object 6"/>
          <p:cNvSpPr txBox="1"/>
          <p:nvPr/>
        </p:nvSpPr>
        <p:spPr>
          <a:xfrm>
            <a:off x="5280405" y="3048063"/>
            <a:ext cx="191770" cy="208915"/>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FFFFFF"/>
                </a:solidFill>
                <a:latin typeface="Carlito"/>
                <a:cs typeface="Carlito"/>
              </a:rPr>
              <a:t>R1</a:t>
            </a:r>
            <a:endParaRPr sz="1200">
              <a:latin typeface="Carlito"/>
              <a:cs typeface="Carlito"/>
            </a:endParaRPr>
          </a:p>
        </p:txBody>
      </p:sp>
      <p:grpSp>
        <p:nvGrpSpPr>
          <p:cNvPr id="7" name="object 7"/>
          <p:cNvGrpSpPr/>
          <p:nvPr/>
        </p:nvGrpSpPr>
        <p:grpSpPr>
          <a:xfrm>
            <a:off x="6000750" y="2905125"/>
            <a:ext cx="523875" cy="495300"/>
            <a:chOff x="6000750" y="2905125"/>
            <a:chExt cx="523875" cy="495300"/>
          </a:xfrm>
        </p:grpSpPr>
        <p:sp>
          <p:nvSpPr>
            <p:cNvPr id="8" name="object 8"/>
            <p:cNvSpPr/>
            <p:nvPr/>
          </p:nvSpPr>
          <p:spPr>
            <a:xfrm>
              <a:off x="6010275" y="2914650"/>
              <a:ext cx="504825" cy="476250"/>
            </a:xfrm>
            <a:custGeom>
              <a:avLst/>
              <a:gdLst/>
              <a:ahLst/>
              <a:cxnLst/>
              <a:rect l="l" t="t" r="r" b="b"/>
              <a:pathLst>
                <a:path w="504825" h="476250">
                  <a:moveTo>
                    <a:pt x="252475" y="0"/>
                  </a:moveTo>
                  <a:lnTo>
                    <a:pt x="201591" y="4835"/>
                  </a:lnTo>
                  <a:lnTo>
                    <a:pt x="154197" y="18704"/>
                  </a:lnTo>
                  <a:lnTo>
                    <a:pt x="111311" y="40652"/>
                  </a:lnTo>
                  <a:lnTo>
                    <a:pt x="73945" y="69723"/>
                  </a:lnTo>
                  <a:lnTo>
                    <a:pt x="43116" y="104961"/>
                  </a:lnTo>
                  <a:lnTo>
                    <a:pt x="19839" y="145411"/>
                  </a:lnTo>
                  <a:lnTo>
                    <a:pt x="5129" y="190117"/>
                  </a:lnTo>
                  <a:lnTo>
                    <a:pt x="0" y="238125"/>
                  </a:lnTo>
                  <a:lnTo>
                    <a:pt x="5129" y="286132"/>
                  </a:lnTo>
                  <a:lnTo>
                    <a:pt x="19839" y="330838"/>
                  </a:lnTo>
                  <a:lnTo>
                    <a:pt x="43116" y="371288"/>
                  </a:lnTo>
                  <a:lnTo>
                    <a:pt x="73945" y="406527"/>
                  </a:lnTo>
                  <a:lnTo>
                    <a:pt x="111311" y="435597"/>
                  </a:lnTo>
                  <a:lnTo>
                    <a:pt x="154197" y="457545"/>
                  </a:lnTo>
                  <a:lnTo>
                    <a:pt x="201591" y="471414"/>
                  </a:lnTo>
                  <a:lnTo>
                    <a:pt x="252475" y="476250"/>
                  </a:lnTo>
                  <a:lnTo>
                    <a:pt x="303318" y="471414"/>
                  </a:lnTo>
                  <a:lnTo>
                    <a:pt x="350680" y="457545"/>
                  </a:lnTo>
                  <a:lnTo>
                    <a:pt x="393544" y="435597"/>
                  </a:lnTo>
                  <a:lnTo>
                    <a:pt x="430895" y="406526"/>
                  </a:lnTo>
                  <a:lnTo>
                    <a:pt x="461714" y="371288"/>
                  </a:lnTo>
                  <a:lnTo>
                    <a:pt x="484987" y="330838"/>
                  </a:lnTo>
                  <a:lnTo>
                    <a:pt x="499696" y="286132"/>
                  </a:lnTo>
                  <a:lnTo>
                    <a:pt x="504825" y="238125"/>
                  </a:lnTo>
                  <a:lnTo>
                    <a:pt x="499696" y="190117"/>
                  </a:lnTo>
                  <a:lnTo>
                    <a:pt x="484987" y="145411"/>
                  </a:lnTo>
                  <a:lnTo>
                    <a:pt x="461714" y="104961"/>
                  </a:lnTo>
                  <a:lnTo>
                    <a:pt x="430895" y="69722"/>
                  </a:lnTo>
                  <a:lnTo>
                    <a:pt x="393544" y="40652"/>
                  </a:lnTo>
                  <a:lnTo>
                    <a:pt x="350680" y="18704"/>
                  </a:lnTo>
                  <a:lnTo>
                    <a:pt x="303318" y="4835"/>
                  </a:lnTo>
                  <a:lnTo>
                    <a:pt x="252475" y="0"/>
                  </a:lnTo>
                  <a:close/>
                </a:path>
              </a:pathLst>
            </a:custGeom>
            <a:solidFill>
              <a:srgbClr val="838D9B"/>
            </a:solidFill>
          </p:spPr>
          <p:txBody>
            <a:bodyPr wrap="square" lIns="0" tIns="0" rIns="0" bIns="0" rtlCol="0"/>
            <a:lstStyle/>
            <a:p>
              <a:endParaRPr/>
            </a:p>
          </p:txBody>
        </p:sp>
        <p:sp>
          <p:nvSpPr>
            <p:cNvPr id="9" name="object 9"/>
            <p:cNvSpPr/>
            <p:nvPr/>
          </p:nvSpPr>
          <p:spPr>
            <a:xfrm>
              <a:off x="6010275" y="2914650"/>
              <a:ext cx="504825" cy="476250"/>
            </a:xfrm>
            <a:custGeom>
              <a:avLst/>
              <a:gdLst/>
              <a:ahLst/>
              <a:cxnLst/>
              <a:rect l="l" t="t" r="r" b="b"/>
              <a:pathLst>
                <a:path w="504825" h="476250">
                  <a:moveTo>
                    <a:pt x="0" y="238125"/>
                  </a:moveTo>
                  <a:lnTo>
                    <a:pt x="5129" y="190117"/>
                  </a:lnTo>
                  <a:lnTo>
                    <a:pt x="19839" y="145411"/>
                  </a:lnTo>
                  <a:lnTo>
                    <a:pt x="43116" y="104961"/>
                  </a:lnTo>
                  <a:lnTo>
                    <a:pt x="73945" y="69723"/>
                  </a:lnTo>
                  <a:lnTo>
                    <a:pt x="111311" y="40652"/>
                  </a:lnTo>
                  <a:lnTo>
                    <a:pt x="154197" y="18704"/>
                  </a:lnTo>
                  <a:lnTo>
                    <a:pt x="201591" y="4835"/>
                  </a:lnTo>
                  <a:lnTo>
                    <a:pt x="252475" y="0"/>
                  </a:lnTo>
                  <a:lnTo>
                    <a:pt x="303318" y="4835"/>
                  </a:lnTo>
                  <a:lnTo>
                    <a:pt x="350680" y="18704"/>
                  </a:lnTo>
                  <a:lnTo>
                    <a:pt x="393544" y="40652"/>
                  </a:lnTo>
                  <a:lnTo>
                    <a:pt x="430895" y="69722"/>
                  </a:lnTo>
                  <a:lnTo>
                    <a:pt x="461714" y="104961"/>
                  </a:lnTo>
                  <a:lnTo>
                    <a:pt x="484987" y="145411"/>
                  </a:lnTo>
                  <a:lnTo>
                    <a:pt x="499696" y="190117"/>
                  </a:lnTo>
                  <a:lnTo>
                    <a:pt x="504825" y="238125"/>
                  </a:lnTo>
                  <a:lnTo>
                    <a:pt x="499696" y="286132"/>
                  </a:lnTo>
                  <a:lnTo>
                    <a:pt x="484987" y="330838"/>
                  </a:lnTo>
                  <a:lnTo>
                    <a:pt x="461714" y="371288"/>
                  </a:lnTo>
                  <a:lnTo>
                    <a:pt x="430895" y="406526"/>
                  </a:lnTo>
                  <a:lnTo>
                    <a:pt x="393544" y="435597"/>
                  </a:lnTo>
                  <a:lnTo>
                    <a:pt x="350680" y="457545"/>
                  </a:lnTo>
                  <a:lnTo>
                    <a:pt x="303318" y="471414"/>
                  </a:lnTo>
                  <a:lnTo>
                    <a:pt x="252475" y="476250"/>
                  </a:lnTo>
                  <a:lnTo>
                    <a:pt x="201591" y="471414"/>
                  </a:lnTo>
                  <a:lnTo>
                    <a:pt x="154197" y="457545"/>
                  </a:lnTo>
                  <a:lnTo>
                    <a:pt x="111311" y="435597"/>
                  </a:lnTo>
                  <a:lnTo>
                    <a:pt x="73945" y="406527"/>
                  </a:lnTo>
                  <a:lnTo>
                    <a:pt x="43116" y="371288"/>
                  </a:lnTo>
                  <a:lnTo>
                    <a:pt x="19839" y="330838"/>
                  </a:lnTo>
                  <a:lnTo>
                    <a:pt x="5129" y="286132"/>
                  </a:lnTo>
                  <a:lnTo>
                    <a:pt x="0" y="238125"/>
                  </a:lnTo>
                  <a:close/>
                </a:path>
              </a:pathLst>
            </a:custGeom>
            <a:ln w="19050">
              <a:solidFill>
                <a:srgbClr val="5F6670"/>
              </a:solidFill>
            </a:ln>
          </p:spPr>
          <p:txBody>
            <a:bodyPr wrap="square" lIns="0" tIns="0" rIns="0" bIns="0" rtlCol="0"/>
            <a:lstStyle/>
            <a:p>
              <a:endParaRPr/>
            </a:p>
          </p:txBody>
        </p:sp>
      </p:grpSp>
      <p:sp>
        <p:nvSpPr>
          <p:cNvPr id="10" name="object 10"/>
          <p:cNvSpPr txBox="1"/>
          <p:nvPr/>
        </p:nvSpPr>
        <p:spPr>
          <a:xfrm>
            <a:off x="6177279" y="3045777"/>
            <a:ext cx="166370" cy="208915"/>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rlito"/>
                <a:cs typeface="Carlito"/>
              </a:rPr>
              <a:t>S1</a:t>
            </a:r>
            <a:endParaRPr sz="1200">
              <a:latin typeface="Carlito"/>
              <a:cs typeface="Carlito"/>
            </a:endParaRPr>
          </a:p>
        </p:txBody>
      </p:sp>
      <p:grpSp>
        <p:nvGrpSpPr>
          <p:cNvPr id="11" name="object 11"/>
          <p:cNvGrpSpPr/>
          <p:nvPr/>
        </p:nvGrpSpPr>
        <p:grpSpPr>
          <a:xfrm>
            <a:off x="7134225" y="2905125"/>
            <a:ext cx="523875" cy="495300"/>
            <a:chOff x="7134225" y="2905125"/>
            <a:chExt cx="523875" cy="495300"/>
          </a:xfrm>
        </p:grpSpPr>
        <p:sp>
          <p:nvSpPr>
            <p:cNvPr id="12" name="object 12"/>
            <p:cNvSpPr/>
            <p:nvPr/>
          </p:nvSpPr>
          <p:spPr>
            <a:xfrm>
              <a:off x="7143750" y="2914650"/>
              <a:ext cx="504825" cy="476250"/>
            </a:xfrm>
            <a:custGeom>
              <a:avLst/>
              <a:gdLst/>
              <a:ahLst/>
              <a:cxnLst/>
              <a:rect l="l" t="t" r="r" b="b"/>
              <a:pathLst>
                <a:path w="504825" h="476250">
                  <a:moveTo>
                    <a:pt x="252475" y="0"/>
                  </a:moveTo>
                  <a:lnTo>
                    <a:pt x="201591" y="4835"/>
                  </a:lnTo>
                  <a:lnTo>
                    <a:pt x="154197" y="18704"/>
                  </a:lnTo>
                  <a:lnTo>
                    <a:pt x="111311" y="40652"/>
                  </a:lnTo>
                  <a:lnTo>
                    <a:pt x="73945" y="69723"/>
                  </a:lnTo>
                  <a:lnTo>
                    <a:pt x="43116" y="104961"/>
                  </a:lnTo>
                  <a:lnTo>
                    <a:pt x="19839" y="145411"/>
                  </a:lnTo>
                  <a:lnTo>
                    <a:pt x="5129" y="190117"/>
                  </a:lnTo>
                  <a:lnTo>
                    <a:pt x="0" y="238125"/>
                  </a:lnTo>
                  <a:lnTo>
                    <a:pt x="5129" y="286132"/>
                  </a:lnTo>
                  <a:lnTo>
                    <a:pt x="19839" y="330838"/>
                  </a:lnTo>
                  <a:lnTo>
                    <a:pt x="43116" y="371288"/>
                  </a:lnTo>
                  <a:lnTo>
                    <a:pt x="73945" y="406527"/>
                  </a:lnTo>
                  <a:lnTo>
                    <a:pt x="111311" y="435597"/>
                  </a:lnTo>
                  <a:lnTo>
                    <a:pt x="154197" y="457545"/>
                  </a:lnTo>
                  <a:lnTo>
                    <a:pt x="201591" y="471414"/>
                  </a:lnTo>
                  <a:lnTo>
                    <a:pt x="252475" y="476250"/>
                  </a:lnTo>
                  <a:lnTo>
                    <a:pt x="303318" y="471414"/>
                  </a:lnTo>
                  <a:lnTo>
                    <a:pt x="350680" y="457545"/>
                  </a:lnTo>
                  <a:lnTo>
                    <a:pt x="393544" y="435597"/>
                  </a:lnTo>
                  <a:lnTo>
                    <a:pt x="430895" y="406526"/>
                  </a:lnTo>
                  <a:lnTo>
                    <a:pt x="461714" y="371288"/>
                  </a:lnTo>
                  <a:lnTo>
                    <a:pt x="484987" y="330838"/>
                  </a:lnTo>
                  <a:lnTo>
                    <a:pt x="499696" y="286132"/>
                  </a:lnTo>
                  <a:lnTo>
                    <a:pt x="504825" y="238125"/>
                  </a:lnTo>
                  <a:lnTo>
                    <a:pt x="499696" y="190117"/>
                  </a:lnTo>
                  <a:lnTo>
                    <a:pt x="484987" y="145411"/>
                  </a:lnTo>
                  <a:lnTo>
                    <a:pt x="461714" y="104961"/>
                  </a:lnTo>
                  <a:lnTo>
                    <a:pt x="430895" y="69722"/>
                  </a:lnTo>
                  <a:lnTo>
                    <a:pt x="393544" y="40652"/>
                  </a:lnTo>
                  <a:lnTo>
                    <a:pt x="350680" y="18704"/>
                  </a:lnTo>
                  <a:lnTo>
                    <a:pt x="303318" y="4835"/>
                  </a:lnTo>
                  <a:lnTo>
                    <a:pt x="252475" y="0"/>
                  </a:lnTo>
                  <a:close/>
                </a:path>
              </a:pathLst>
            </a:custGeom>
            <a:solidFill>
              <a:srgbClr val="838D9B"/>
            </a:solidFill>
          </p:spPr>
          <p:txBody>
            <a:bodyPr wrap="square" lIns="0" tIns="0" rIns="0" bIns="0" rtlCol="0"/>
            <a:lstStyle/>
            <a:p>
              <a:endParaRPr/>
            </a:p>
          </p:txBody>
        </p:sp>
        <p:sp>
          <p:nvSpPr>
            <p:cNvPr id="13" name="object 13"/>
            <p:cNvSpPr/>
            <p:nvPr/>
          </p:nvSpPr>
          <p:spPr>
            <a:xfrm>
              <a:off x="7143750" y="2914650"/>
              <a:ext cx="504825" cy="476250"/>
            </a:xfrm>
            <a:custGeom>
              <a:avLst/>
              <a:gdLst/>
              <a:ahLst/>
              <a:cxnLst/>
              <a:rect l="l" t="t" r="r" b="b"/>
              <a:pathLst>
                <a:path w="504825" h="476250">
                  <a:moveTo>
                    <a:pt x="0" y="238125"/>
                  </a:moveTo>
                  <a:lnTo>
                    <a:pt x="5129" y="190117"/>
                  </a:lnTo>
                  <a:lnTo>
                    <a:pt x="19839" y="145411"/>
                  </a:lnTo>
                  <a:lnTo>
                    <a:pt x="43116" y="104961"/>
                  </a:lnTo>
                  <a:lnTo>
                    <a:pt x="73945" y="69723"/>
                  </a:lnTo>
                  <a:lnTo>
                    <a:pt x="111311" y="40652"/>
                  </a:lnTo>
                  <a:lnTo>
                    <a:pt x="154197" y="18704"/>
                  </a:lnTo>
                  <a:lnTo>
                    <a:pt x="201591" y="4835"/>
                  </a:lnTo>
                  <a:lnTo>
                    <a:pt x="252475" y="0"/>
                  </a:lnTo>
                  <a:lnTo>
                    <a:pt x="303318" y="4835"/>
                  </a:lnTo>
                  <a:lnTo>
                    <a:pt x="350680" y="18704"/>
                  </a:lnTo>
                  <a:lnTo>
                    <a:pt x="393544" y="40652"/>
                  </a:lnTo>
                  <a:lnTo>
                    <a:pt x="430895" y="69722"/>
                  </a:lnTo>
                  <a:lnTo>
                    <a:pt x="461714" y="104961"/>
                  </a:lnTo>
                  <a:lnTo>
                    <a:pt x="484987" y="145411"/>
                  </a:lnTo>
                  <a:lnTo>
                    <a:pt x="499696" y="190117"/>
                  </a:lnTo>
                  <a:lnTo>
                    <a:pt x="504825" y="238125"/>
                  </a:lnTo>
                  <a:lnTo>
                    <a:pt x="499696" y="286132"/>
                  </a:lnTo>
                  <a:lnTo>
                    <a:pt x="484987" y="330838"/>
                  </a:lnTo>
                  <a:lnTo>
                    <a:pt x="461714" y="371288"/>
                  </a:lnTo>
                  <a:lnTo>
                    <a:pt x="430895" y="406526"/>
                  </a:lnTo>
                  <a:lnTo>
                    <a:pt x="393544" y="435597"/>
                  </a:lnTo>
                  <a:lnTo>
                    <a:pt x="350680" y="457545"/>
                  </a:lnTo>
                  <a:lnTo>
                    <a:pt x="303318" y="471414"/>
                  </a:lnTo>
                  <a:lnTo>
                    <a:pt x="252475" y="476250"/>
                  </a:lnTo>
                  <a:lnTo>
                    <a:pt x="201591" y="471414"/>
                  </a:lnTo>
                  <a:lnTo>
                    <a:pt x="154197" y="457545"/>
                  </a:lnTo>
                  <a:lnTo>
                    <a:pt x="111311" y="435597"/>
                  </a:lnTo>
                  <a:lnTo>
                    <a:pt x="73945" y="406527"/>
                  </a:lnTo>
                  <a:lnTo>
                    <a:pt x="43116" y="371288"/>
                  </a:lnTo>
                  <a:lnTo>
                    <a:pt x="19839" y="330838"/>
                  </a:lnTo>
                  <a:lnTo>
                    <a:pt x="5129" y="286132"/>
                  </a:lnTo>
                  <a:lnTo>
                    <a:pt x="0" y="238125"/>
                  </a:lnTo>
                  <a:close/>
                </a:path>
              </a:pathLst>
            </a:custGeom>
            <a:ln w="19050">
              <a:solidFill>
                <a:srgbClr val="5F6670"/>
              </a:solidFill>
            </a:ln>
          </p:spPr>
          <p:txBody>
            <a:bodyPr wrap="square" lIns="0" tIns="0" rIns="0" bIns="0" rtlCol="0"/>
            <a:lstStyle/>
            <a:p>
              <a:endParaRPr/>
            </a:p>
          </p:txBody>
        </p:sp>
      </p:grpSp>
      <p:sp>
        <p:nvSpPr>
          <p:cNvPr id="14" name="object 14"/>
          <p:cNvSpPr txBox="1"/>
          <p:nvPr/>
        </p:nvSpPr>
        <p:spPr>
          <a:xfrm>
            <a:off x="7312025" y="3045777"/>
            <a:ext cx="166370" cy="208915"/>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rlito"/>
                <a:cs typeface="Carlito"/>
              </a:rPr>
              <a:t>S2</a:t>
            </a:r>
            <a:endParaRPr sz="1200">
              <a:latin typeface="Carlito"/>
              <a:cs typeface="Carlito"/>
            </a:endParaRPr>
          </a:p>
        </p:txBody>
      </p:sp>
      <p:grpSp>
        <p:nvGrpSpPr>
          <p:cNvPr id="15" name="object 15"/>
          <p:cNvGrpSpPr/>
          <p:nvPr/>
        </p:nvGrpSpPr>
        <p:grpSpPr>
          <a:xfrm>
            <a:off x="8020050" y="2905125"/>
            <a:ext cx="523875" cy="495300"/>
            <a:chOff x="8020050" y="2905125"/>
            <a:chExt cx="523875" cy="495300"/>
          </a:xfrm>
        </p:grpSpPr>
        <p:sp>
          <p:nvSpPr>
            <p:cNvPr id="16" name="object 16"/>
            <p:cNvSpPr/>
            <p:nvPr/>
          </p:nvSpPr>
          <p:spPr>
            <a:xfrm>
              <a:off x="8029575" y="2914650"/>
              <a:ext cx="504825" cy="476250"/>
            </a:xfrm>
            <a:custGeom>
              <a:avLst/>
              <a:gdLst/>
              <a:ahLst/>
              <a:cxnLst/>
              <a:rect l="l" t="t" r="r" b="b"/>
              <a:pathLst>
                <a:path w="504825" h="476250">
                  <a:moveTo>
                    <a:pt x="252475" y="0"/>
                  </a:moveTo>
                  <a:lnTo>
                    <a:pt x="201591" y="4835"/>
                  </a:lnTo>
                  <a:lnTo>
                    <a:pt x="154197" y="18704"/>
                  </a:lnTo>
                  <a:lnTo>
                    <a:pt x="111311" y="40652"/>
                  </a:lnTo>
                  <a:lnTo>
                    <a:pt x="73945" y="69723"/>
                  </a:lnTo>
                  <a:lnTo>
                    <a:pt x="43116" y="104961"/>
                  </a:lnTo>
                  <a:lnTo>
                    <a:pt x="19839" y="145411"/>
                  </a:lnTo>
                  <a:lnTo>
                    <a:pt x="5129" y="190117"/>
                  </a:lnTo>
                  <a:lnTo>
                    <a:pt x="0" y="238125"/>
                  </a:lnTo>
                  <a:lnTo>
                    <a:pt x="5129" y="286132"/>
                  </a:lnTo>
                  <a:lnTo>
                    <a:pt x="19839" y="330838"/>
                  </a:lnTo>
                  <a:lnTo>
                    <a:pt x="43116" y="371288"/>
                  </a:lnTo>
                  <a:lnTo>
                    <a:pt x="73945" y="406527"/>
                  </a:lnTo>
                  <a:lnTo>
                    <a:pt x="111311" y="435597"/>
                  </a:lnTo>
                  <a:lnTo>
                    <a:pt x="154197" y="457545"/>
                  </a:lnTo>
                  <a:lnTo>
                    <a:pt x="201591" y="471414"/>
                  </a:lnTo>
                  <a:lnTo>
                    <a:pt x="252475" y="476250"/>
                  </a:lnTo>
                  <a:lnTo>
                    <a:pt x="303318" y="471414"/>
                  </a:lnTo>
                  <a:lnTo>
                    <a:pt x="350680" y="457545"/>
                  </a:lnTo>
                  <a:lnTo>
                    <a:pt x="393544" y="435597"/>
                  </a:lnTo>
                  <a:lnTo>
                    <a:pt x="430895" y="406526"/>
                  </a:lnTo>
                  <a:lnTo>
                    <a:pt x="461714" y="371288"/>
                  </a:lnTo>
                  <a:lnTo>
                    <a:pt x="484987" y="330838"/>
                  </a:lnTo>
                  <a:lnTo>
                    <a:pt x="499696" y="286132"/>
                  </a:lnTo>
                  <a:lnTo>
                    <a:pt x="504825" y="238125"/>
                  </a:lnTo>
                  <a:lnTo>
                    <a:pt x="499696" y="190117"/>
                  </a:lnTo>
                  <a:lnTo>
                    <a:pt x="484987" y="145411"/>
                  </a:lnTo>
                  <a:lnTo>
                    <a:pt x="461714" y="104961"/>
                  </a:lnTo>
                  <a:lnTo>
                    <a:pt x="430895" y="69722"/>
                  </a:lnTo>
                  <a:lnTo>
                    <a:pt x="393544" y="40652"/>
                  </a:lnTo>
                  <a:lnTo>
                    <a:pt x="350680" y="18704"/>
                  </a:lnTo>
                  <a:lnTo>
                    <a:pt x="303318" y="4835"/>
                  </a:lnTo>
                  <a:lnTo>
                    <a:pt x="252475" y="0"/>
                  </a:lnTo>
                  <a:close/>
                </a:path>
              </a:pathLst>
            </a:custGeom>
            <a:solidFill>
              <a:srgbClr val="838D9B"/>
            </a:solidFill>
          </p:spPr>
          <p:txBody>
            <a:bodyPr wrap="square" lIns="0" tIns="0" rIns="0" bIns="0" rtlCol="0"/>
            <a:lstStyle/>
            <a:p>
              <a:endParaRPr/>
            </a:p>
          </p:txBody>
        </p:sp>
        <p:sp>
          <p:nvSpPr>
            <p:cNvPr id="17" name="object 17"/>
            <p:cNvSpPr/>
            <p:nvPr/>
          </p:nvSpPr>
          <p:spPr>
            <a:xfrm>
              <a:off x="8029575" y="2914650"/>
              <a:ext cx="504825" cy="476250"/>
            </a:xfrm>
            <a:custGeom>
              <a:avLst/>
              <a:gdLst/>
              <a:ahLst/>
              <a:cxnLst/>
              <a:rect l="l" t="t" r="r" b="b"/>
              <a:pathLst>
                <a:path w="504825" h="476250">
                  <a:moveTo>
                    <a:pt x="0" y="238125"/>
                  </a:moveTo>
                  <a:lnTo>
                    <a:pt x="5129" y="190117"/>
                  </a:lnTo>
                  <a:lnTo>
                    <a:pt x="19839" y="145411"/>
                  </a:lnTo>
                  <a:lnTo>
                    <a:pt x="43116" y="104961"/>
                  </a:lnTo>
                  <a:lnTo>
                    <a:pt x="73945" y="69723"/>
                  </a:lnTo>
                  <a:lnTo>
                    <a:pt x="111311" y="40652"/>
                  </a:lnTo>
                  <a:lnTo>
                    <a:pt x="154197" y="18704"/>
                  </a:lnTo>
                  <a:lnTo>
                    <a:pt x="201591" y="4835"/>
                  </a:lnTo>
                  <a:lnTo>
                    <a:pt x="252475" y="0"/>
                  </a:lnTo>
                  <a:lnTo>
                    <a:pt x="303318" y="4835"/>
                  </a:lnTo>
                  <a:lnTo>
                    <a:pt x="350680" y="18704"/>
                  </a:lnTo>
                  <a:lnTo>
                    <a:pt x="393544" y="40652"/>
                  </a:lnTo>
                  <a:lnTo>
                    <a:pt x="430895" y="69722"/>
                  </a:lnTo>
                  <a:lnTo>
                    <a:pt x="461714" y="104961"/>
                  </a:lnTo>
                  <a:lnTo>
                    <a:pt x="484987" y="145411"/>
                  </a:lnTo>
                  <a:lnTo>
                    <a:pt x="499696" y="190117"/>
                  </a:lnTo>
                  <a:lnTo>
                    <a:pt x="504825" y="238125"/>
                  </a:lnTo>
                  <a:lnTo>
                    <a:pt x="499696" y="286132"/>
                  </a:lnTo>
                  <a:lnTo>
                    <a:pt x="484987" y="330838"/>
                  </a:lnTo>
                  <a:lnTo>
                    <a:pt x="461714" y="371288"/>
                  </a:lnTo>
                  <a:lnTo>
                    <a:pt x="430895" y="406526"/>
                  </a:lnTo>
                  <a:lnTo>
                    <a:pt x="393544" y="435597"/>
                  </a:lnTo>
                  <a:lnTo>
                    <a:pt x="350680" y="457545"/>
                  </a:lnTo>
                  <a:lnTo>
                    <a:pt x="303318" y="471414"/>
                  </a:lnTo>
                  <a:lnTo>
                    <a:pt x="252475" y="476250"/>
                  </a:lnTo>
                  <a:lnTo>
                    <a:pt x="201591" y="471414"/>
                  </a:lnTo>
                  <a:lnTo>
                    <a:pt x="154197" y="457545"/>
                  </a:lnTo>
                  <a:lnTo>
                    <a:pt x="111311" y="435597"/>
                  </a:lnTo>
                  <a:lnTo>
                    <a:pt x="73945" y="406527"/>
                  </a:lnTo>
                  <a:lnTo>
                    <a:pt x="43116" y="371288"/>
                  </a:lnTo>
                  <a:lnTo>
                    <a:pt x="19839" y="330838"/>
                  </a:lnTo>
                  <a:lnTo>
                    <a:pt x="5129" y="286132"/>
                  </a:lnTo>
                  <a:lnTo>
                    <a:pt x="0" y="238125"/>
                  </a:lnTo>
                  <a:close/>
                </a:path>
              </a:pathLst>
            </a:custGeom>
            <a:ln w="19050">
              <a:solidFill>
                <a:srgbClr val="5F6670"/>
              </a:solidFill>
            </a:ln>
          </p:spPr>
          <p:txBody>
            <a:bodyPr wrap="square" lIns="0" tIns="0" rIns="0" bIns="0" rtlCol="0"/>
            <a:lstStyle/>
            <a:p>
              <a:endParaRPr/>
            </a:p>
          </p:txBody>
        </p:sp>
      </p:grpSp>
      <p:sp>
        <p:nvSpPr>
          <p:cNvPr id="18" name="object 18"/>
          <p:cNvSpPr txBox="1"/>
          <p:nvPr/>
        </p:nvSpPr>
        <p:spPr>
          <a:xfrm>
            <a:off x="8189976" y="3043491"/>
            <a:ext cx="191770" cy="208915"/>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FFFFFF"/>
                </a:solidFill>
                <a:latin typeface="Carlito"/>
                <a:cs typeface="Carlito"/>
              </a:rPr>
              <a:t>R2</a:t>
            </a:r>
            <a:endParaRPr sz="1200">
              <a:latin typeface="Carlito"/>
              <a:cs typeface="Carlito"/>
            </a:endParaRPr>
          </a:p>
        </p:txBody>
      </p:sp>
      <p:sp>
        <p:nvSpPr>
          <p:cNvPr id="19" name="object 19"/>
          <p:cNvSpPr/>
          <p:nvPr/>
        </p:nvSpPr>
        <p:spPr>
          <a:xfrm>
            <a:off x="5368416" y="2686050"/>
            <a:ext cx="899794" cy="235585"/>
          </a:xfrm>
          <a:custGeom>
            <a:avLst/>
            <a:gdLst/>
            <a:ahLst/>
            <a:cxnLst/>
            <a:rect l="l" t="t" r="r" b="b"/>
            <a:pathLst>
              <a:path w="899795" h="235585">
                <a:moveTo>
                  <a:pt x="0" y="150749"/>
                </a:moveTo>
                <a:lnTo>
                  <a:pt x="8509" y="235585"/>
                </a:lnTo>
                <a:lnTo>
                  <a:pt x="70844" y="178181"/>
                </a:lnTo>
                <a:lnTo>
                  <a:pt x="35433" y="178181"/>
                </a:lnTo>
                <a:lnTo>
                  <a:pt x="26670" y="174244"/>
                </a:lnTo>
                <a:lnTo>
                  <a:pt x="31895" y="162937"/>
                </a:lnTo>
                <a:lnTo>
                  <a:pt x="0" y="150749"/>
                </a:lnTo>
                <a:close/>
              </a:path>
              <a:path w="899795" h="235585">
                <a:moveTo>
                  <a:pt x="564599" y="9525"/>
                </a:moveTo>
                <a:lnTo>
                  <a:pt x="451612" y="9525"/>
                </a:lnTo>
                <a:lnTo>
                  <a:pt x="472313" y="9779"/>
                </a:lnTo>
                <a:lnTo>
                  <a:pt x="492760" y="10794"/>
                </a:lnTo>
                <a:lnTo>
                  <a:pt x="533781" y="14605"/>
                </a:lnTo>
                <a:lnTo>
                  <a:pt x="573913" y="20700"/>
                </a:lnTo>
                <a:lnTo>
                  <a:pt x="613283" y="28956"/>
                </a:lnTo>
                <a:lnTo>
                  <a:pt x="651256" y="39243"/>
                </a:lnTo>
                <a:lnTo>
                  <a:pt x="687578" y="51435"/>
                </a:lnTo>
                <a:lnTo>
                  <a:pt x="738378" y="72517"/>
                </a:lnTo>
                <a:lnTo>
                  <a:pt x="783717" y="96900"/>
                </a:lnTo>
                <a:lnTo>
                  <a:pt x="822325" y="123698"/>
                </a:lnTo>
                <a:lnTo>
                  <a:pt x="853186" y="152526"/>
                </a:lnTo>
                <a:lnTo>
                  <a:pt x="880618" y="192531"/>
                </a:lnTo>
                <a:lnTo>
                  <a:pt x="890143" y="233680"/>
                </a:lnTo>
                <a:lnTo>
                  <a:pt x="899668" y="233044"/>
                </a:lnTo>
                <a:lnTo>
                  <a:pt x="889508" y="188849"/>
                </a:lnTo>
                <a:lnTo>
                  <a:pt x="860425" y="146304"/>
                </a:lnTo>
                <a:lnTo>
                  <a:pt x="828421" y="116458"/>
                </a:lnTo>
                <a:lnTo>
                  <a:pt x="788797" y="88900"/>
                </a:lnTo>
                <a:lnTo>
                  <a:pt x="742696" y="64007"/>
                </a:lnTo>
                <a:lnTo>
                  <a:pt x="691134" y="42544"/>
                </a:lnTo>
                <a:lnTo>
                  <a:pt x="654177" y="30225"/>
                </a:lnTo>
                <a:lnTo>
                  <a:pt x="615823" y="19812"/>
                </a:lnTo>
                <a:lnTo>
                  <a:pt x="575818" y="11430"/>
                </a:lnTo>
                <a:lnTo>
                  <a:pt x="564599" y="9525"/>
                </a:lnTo>
                <a:close/>
              </a:path>
              <a:path w="899795" h="235585">
                <a:moveTo>
                  <a:pt x="31895" y="162937"/>
                </a:moveTo>
                <a:lnTo>
                  <a:pt x="26670" y="174244"/>
                </a:lnTo>
                <a:lnTo>
                  <a:pt x="35433" y="178181"/>
                </a:lnTo>
                <a:lnTo>
                  <a:pt x="40805" y="166342"/>
                </a:lnTo>
                <a:lnTo>
                  <a:pt x="31895" y="162937"/>
                </a:lnTo>
                <a:close/>
              </a:path>
              <a:path w="899795" h="235585">
                <a:moveTo>
                  <a:pt x="40805" y="166342"/>
                </a:moveTo>
                <a:lnTo>
                  <a:pt x="35433" y="178181"/>
                </a:lnTo>
                <a:lnTo>
                  <a:pt x="70844" y="178181"/>
                </a:lnTo>
                <a:lnTo>
                  <a:pt x="71120" y="177926"/>
                </a:lnTo>
                <a:lnTo>
                  <a:pt x="40805" y="166342"/>
                </a:lnTo>
                <a:close/>
              </a:path>
              <a:path w="899795" h="235585">
                <a:moveTo>
                  <a:pt x="451866" y="0"/>
                </a:moveTo>
                <a:lnTo>
                  <a:pt x="409956" y="1269"/>
                </a:lnTo>
                <a:lnTo>
                  <a:pt x="368554" y="5206"/>
                </a:lnTo>
                <a:lnTo>
                  <a:pt x="327660" y="11430"/>
                </a:lnTo>
                <a:lnTo>
                  <a:pt x="287909" y="19938"/>
                </a:lnTo>
                <a:lnTo>
                  <a:pt x="249428" y="30480"/>
                </a:lnTo>
                <a:lnTo>
                  <a:pt x="212598" y="42799"/>
                </a:lnTo>
                <a:lnTo>
                  <a:pt x="160909" y="64643"/>
                </a:lnTo>
                <a:lnTo>
                  <a:pt x="114681" y="89662"/>
                </a:lnTo>
                <a:lnTo>
                  <a:pt x="75057" y="117475"/>
                </a:lnTo>
                <a:lnTo>
                  <a:pt x="43053" y="147447"/>
                </a:lnTo>
                <a:lnTo>
                  <a:pt x="33655" y="159131"/>
                </a:lnTo>
                <a:lnTo>
                  <a:pt x="31895" y="162937"/>
                </a:lnTo>
                <a:lnTo>
                  <a:pt x="40805" y="166342"/>
                </a:lnTo>
                <a:lnTo>
                  <a:pt x="41829" y="164083"/>
                </a:lnTo>
                <a:lnTo>
                  <a:pt x="41656" y="164083"/>
                </a:lnTo>
                <a:lnTo>
                  <a:pt x="42291" y="163068"/>
                </a:lnTo>
                <a:lnTo>
                  <a:pt x="42504" y="163068"/>
                </a:lnTo>
                <a:lnTo>
                  <a:pt x="50037" y="154050"/>
                </a:lnTo>
                <a:lnTo>
                  <a:pt x="59309" y="144272"/>
                </a:lnTo>
                <a:lnTo>
                  <a:pt x="92963" y="115697"/>
                </a:lnTo>
                <a:lnTo>
                  <a:pt x="133985" y="89281"/>
                </a:lnTo>
                <a:lnTo>
                  <a:pt x="181229" y="65786"/>
                </a:lnTo>
                <a:lnTo>
                  <a:pt x="251968" y="39624"/>
                </a:lnTo>
                <a:lnTo>
                  <a:pt x="289941" y="29210"/>
                </a:lnTo>
                <a:lnTo>
                  <a:pt x="329311" y="20955"/>
                </a:lnTo>
                <a:lnTo>
                  <a:pt x="369570" y="14605"/>
                </a:lnTo>
                <a:lnTo>
                  <a:pt x="410463" y="10794"/>
                </a:lnTo>
                <a:lnTo>
                  <a:pt x="451612" y="9525"/>
                </a:lnTo>
                <a:lnTo>
                  <a:pt x="564599" y="9525"/>
                </a:lnTo>
                <a:lnTo>
                  <a:pt x="555625" y="8000"/>
                </a:lnTo>
                <a:lnTo>
                  <a:pt x="535051" y="5206"/>
                </a:lnTo>
                <a:lnTo>
                  <a:pt x="514350" y="2920"/>
                </a:lnTo>
                <a:lnTo>
                  <a:pt x="493522" y="1397"/>
                </a:lnTo>
                <a:lnTo>
                  <a:pt x="472694" y="254"/>
                </a:lnTo>
                <a:lnTo>
                  <a:pt x="451866" y="0"/>
                </a:lnTo>
                <a:close/>
              </a:path>
              <a:path w="899795" h="235585">
                <a:moveTo>
                  <a:pt x="42291" y="163068"/>
                </a:moveTo>
                <a:lnTo>
                  <a:pt x="41656" y="164083"/>
                </a:lnTo>
                <a:lnTo>
                  <a:pt x="42036" y="163628"/>
                </a:lnTo>
                <a:lnTo>
                  <a:pt x="42291" y="163068"/>
                </a:lnTo>
                <a:close/>
              </a:path>
              <a:path w="899795" h="235585">
                <a:moveTo>
                  <a:pt x="42036" y="163628"/>
                </a:moveTo>
                <a:lnTo>
                  <a:pt x="41656" y="164083"/>
                </a:lnTo>
                <a:lnTo>
                  <a:pt x="41829" y="164083"/>
                </a:lnTo>
                <a:lnTo>
                  <a:pt x="42036" y="163628"/>
                </a:lnTo>
                <a:close/>
              </a:path>
              <a:path w="899795" h="235585">
                <a:moveTo>
                  <a:pt x="42504" y="163068"/>
                </a:moveTo>
                <a:lnTo>
                  <a:pt x="42291" y="163068"/>
                </a:lnTo>
                <a:lnTo>
                  <a:pt x="42036" y="163628"/>
                </a:lnTo>
                <a:lnTo>
                  <a:pt x="42504" y="163068"/>
                </a:lnTo>
                <a:close/>
              </a:path>
            </a:pathLst>
          </a:custGeom>
          <a:solidFill>
            <a:srgbClr val="838D9B"/>
          </a:solidFill>
        </p:spPr>
        <p:txBody>
          <a:bodyPr wrap="square" lIns="0" tIns="0" rIns="0" bIns="0" rtlCol="0"/>
          <a:lstStyle/>
          <a:p>
            <a:endParaRPr/>
          </a:p>
        </p:txBody>
      </p:sp>
      <p:sp>
        <p:nvSpPr>
          <p:cNvPr id="20" name="object 20"/>
          <p:cNvSpPr/>
          <p:nvPr/>
        </p:nvSpPr>
        <p:spPr>
          <a:xfrm>
            <a:off x="7391400" y="2686050"/>
            <a:ext cx="899794" cy="236220"/>
          </a:xfrm>
          <a:custGeom>
            <a:avLst/>
            <a:gdLst/>
            <a:ahLst/>
            <a:cxnLst/>
            <a:rect l="l" t="t" r="r" b="b"/>
            <a:pathLst>
              <a:path w="899795" h="236219">
                <a:moveTo>
                  <a:pt x="7874" y="196595"/>
                </a:moveTo>
                <a:lnTo>
                  <a:pt x="5842" y="201930"/>
                </a:lnTo>
                <a:lnTo>
                  <a:pt x="2667" y="213106"/>
                </a:lnTo>
                <a:lnTo>
                  <a:pt x="634" y="224536"/>
                </a:lnTo>
                <a:lnTo>
                  <a:pt x="0" y="235204"/>
                </a:lnTo>
                <a:lnTo>
                  <a:pt x="9525" y="235838"/>
                </a:lnTo>
                <a:lnTo>
                  <a:pt x="10159" y="225044"/>
                </a:lnTo>
                <a:lnTo>
                  <a:pt x="12065" y="214756"/>
                </a:lnTo>
                <a:lnTo>
                  <a:pt x="14985" y="204469"/>
                </a:lnTo>
                <a:lnTo>
                  <a:pt x="16764" y="200279"/>
                </a:lnTo>
                <a:lnTo>
                  <a:pt x="7874" y="196595"/>
                </a:lnTo>
                <a:close/>
              </a:path>
              <a:path w="899795" h="236219">
                <a:moveTo>
                  <a:pt x="46227" y="140335"/>
                </a:moveTo>
                <a:lnTo>
                  <a:pt x="39243" y="147827"/>
                </a:lnTo>
                <a:lnTo>
                  <a:pt x="30479" y="158242"/>
                </a:lnTo>
                <a:lnTo>
                  <a:pt x="22605" y="168910"/>
                </a:lnTo>
                <a:lnTo>
                  <a:pt x="21590" y="170687"/>
                </a:lnTo>
                <a:lnTo>
                  <a:pt x="29718" y="175641"/>
                </a:lnTo>
                <a:lnTo>
                  <a:pt x="30733" y="173989"/>
                </a:lnTo>
                <a:lnTo>
                  <a:pt x="38100" y="163830"/>
                </a:lnTo>
                <a:lnTo>
                  <a:pt x="46481" y="153924"/>
                </a:lnTo>
                <a:lnTo>
                  <a:pt x="53213" y="146938"/>
                </a:lnTo>
                <a:lnTo>
                  <a:pt x="46227" y="140335"/>
                </a:lnTo>
                <a:close/>
              </a:path>
              <a:path w="899795" h="236219">
                <a:moveTo>
                  <a:pt x="98805" y="97536"/>
                </a:moveTo>
                <a:lnTo>
                  <a:pt x="96900" y="98806"/>
                </a:lnTo>
                <a:lnTo>
                  <a:pt x="83693" y="108076"/>
                </a:lnTo>
                <a:lnTo>
                  <a:pt x="71247" y="117601"/>
                </a:lnTo>
                <a:lnTo>
                  <a:pt x="67691" y="120650"/>
                </a:lnTo>
                <a:lnTo>
                  <a:pt x="73786" y="127888"/>
                </a:lnTo>
                <a:lnTo>
                  <a:pt x="77343" y="124841"/>
                </a:lnTo>
                <a:lnTo>
                  <a:pt x="89534" y="115569"/>
                </a:lnTo>
                <a:lnTo>
                  <a:pt x="102361" y="106552"/>
                </a:lnTo>
                <a:lnTo>
                  <a:pt x="103885" y="105537"/>
                </a:lnTo>
                <a:lnTo>
                  <a:pt x="98805" y="97536"/>
                </a:lnTo>
                <a:close/>
              </a:path>
              <a:path w="899795" h="236219">
                <a:moveTo>
                  <a:pt x="157479" y="64516"/>
                </a:moveTo>
                <a:lnTo>
                  <a:pt x="157099" y="64643"/>
                </a:lnTo>
                <a:lnTo>
                  <a:pt x="140970" y="72643"/>
                </a:lnTo>
                <a:lnTo>
                  <a:pt x="125602" y="81025"/>
                </a:lnTo>
                <a:lnTo>
                  <a:pt x="123190" y="82423"/>
                </a:lnTo>
                <a:lnTo>
                  <a:pt x="128143" y="90677"/>
                </a:lnTo>
                <a:lnTo>
                  <a:pt x="130428" y="89281"/>
                </a:lnTo>
                <a:lnTo>
                  <a:pt x="145542" y="81025"/>
                </a:lnTo>
                <a:lnTo>
                  <a:pt x="161290" y="73279"/>
                </a:lnTo>
                <a:lnTo>
                  <a:pt x="161417" y="73151"/>
                </a:lnTo>
                <a:lnTo>
                  <a:pt x="157479" y="64516"/>
                </a:lnTo>
                <a:close/>
              </a:path>
              <a:path w="899795" h="236219">
                <a:moveTo>
                  <a:pt x="219709" y="39243"/>
                </a:moveTo>
                <a:lnTo>
                  <a:pt x="208660" y="42925"/>
                </a:lnTo>
                <a:lnTo>
                  <a:pt x="183896" y="52958"/>
                </a:lnTo>
                <a:lnTo>
                  <a:pt x="187451" y="61722"/>
                </a:lnTo>
                <a:lnTo>
                  <a:pt x="212217" y="51816"/>
                </a:lnTo>
                <a:lnTo>
                  <a:pt x="222757" y="48260"/>
                </a:lnTo>
                <a:lnTo>
                  <a:pt x="219709" y="39243"/>
                </a:lnTo>
                <a:close/>
              </a:path>
              <a:path w="899795" h="236219">
                <a:moveTo>
                  <a:pt x="283845" y="20066"/>
                </a:moveTo>
                <a:lnTo>
                  <a:pt x="247142" y="30099"/>
                </a:lnTo>
                <a:lnTo>
                  <a:pt x="249681" y="39243"/>
                </a:lnTo>
                <a:lnTo>
                  <a:pt x="286384" y="29210"/>
                </a:lnTo>
                <a:lnTo>
                  <a:pt x="283845" y="20066"/>
                </a:lnTo>
                <a:close/>
              </a:path>
              <a:path w="899795" h="236219">
                <a:moveTo>
                  <a:pt x="350011" y="7238"/>
                </a:moveTo>
                <a:lnTo>
                  <a:pt x="344170" y="8127"/>
                </a:lnTo>
                <a:lnTo>
                  <a:pt x="323850" y="11556"/>
                </a:lnTo>
                <a:lnTo>
                  <a:pt x="312166" y="13969"/>
                </a:lnTo>
                <a:lnTo>
                  <a:pt x="314071" y="23368"/>
                </a:lnTo>
                <a:lnTo>
                  <a:pt x="325754" y="20827"/>
                </a:lnTo>
                <a:lnTo>
                  <a:pt x="351281" y="16637"/>
                </a:lnTo>
                <a:lnTo>
                  <a:pt x="350011" y="7238"/>
                </a:lnTo>
                <a:close/>
              </a:path>
              <a:path w="899795" h="236219">
                <a:moveTo>
                  <a:pt x="416814" y="762"/>
                </a:moveTo>
                <a:lnTo>
                  <a:pt x="406146" y="1397"/>
                </a:lnTo>
                <a:lnTo>
                  <a:pt x="385318" y="2920"/>
                </a:lnTo>
                <a:lnTo>
                  <a:pt x="378586" y="3682"/>
                </a:lnTo>
                <a:lnTo>
                  <a:pt x="379602" y="13207"/>
                </a:lnTo>
                <a:lnTo>
                  <a:pt x="386333" y="12445"/>
                </a:lnTo>
                <a:lnTo>
                  <a:pt x="406907" y="10794"/>
                </a:lnTo>
                <a:lnTo>
                  <a:pt x="417322" y="10287"/>
                </a:lnTo>
                <a:lnTo>
                  <a:pt x="416814" y="762"/>
                </a:lnTo>
                <a:close/>
              </a:path>
              <a:path w="899795" h="236219">
                <a:moveTo>
                  <a:pt x="447928" y="0"/>
                </a:moveTo>
                <a:lnTo>
                  <a:pt x="445643" y="0"/>
                </a:lnTo>
                <a:lnTo>
                  <a:pt x="445770" y="9525"/>
                </a:lnTo>
                <a:lnTo>
                  <a:pt x="448055" y="9525"/>
                </a:lnTo>
                <a:lnTo>
                  <a:pt x="468756" y="9779"/>
                </a:lnTo>
                <a:lnTo>
                  <a:pt x="483489" y="10541"/>
                </a:lnTo>
                <a:lnTo>
                  <a:pt x="483997" y="1016"/>
                </a:lnTo>
                <a:lnTo>
                  <a:pt x="468883" y="254"/>
                </a:lnTo>
                <a:lnTo>
                  <a:pt x="447928" y="0"/>
                </a:lnTo>
                <a:close/>
              </a:path>
              <a:path w="899795" h="236219">
                <a:moveTo>
                  <a:pt x="512825" y="3175"/>
                </a:moveTo>
                <a:lnTo>
                  <a:pt x="511809" y="12700"/>
                </a:lnTo>
                <a:lnTo>
                  <a:pt x="530225" y="14605"/>
                </a:lnTo>
                <a:lnTo>
                  <a:pt x="549528" y="17272"/>
                </a:lnTo>
                <a:lnTo>
                  <a:pt x="550799" y="7874"/>
                </a:lnTo>
                <a:lnTo>
                  <a:pt x="531241" y="5206"/>
                </a:lnTo>
                <a:lnTo>
                  <a:pt x="512825" y="3175"/>
                </a:lnTo>
                <a:close/>
              </a:path>
              <a:path w="899795" h="236219">
                <a:moveTo>
                  <a:pt x="579247" y="12954"/>
                </a:moveTo>
                <a:lnTo>
                  <a:pt x="577342" y="22225"/>
                </a:lnTo>
                <a:lnTo>
                  <a:pt x="609853" y="29082"/>
                </a:lnTo>
                <a:lnTo>
                  <a:pt x="614299" y="30225"/>
                </a:lnTo>
                <a:lnTo>
                  <a:pt x="616839" y="21081"/>
                </a:lnTo>
                <a:lnTo>
                  <a:pt x="611758" y="19685"/>
                </a:lnTo>
                <a:lnTo>
                  <a:pt x="579247" y="12954"/>
                </a:lnTo>
                <a:close/>
              </a:path>
              <a:path w="899795" h="236219">
                <a:moveTo>
                  <a:pt x="644398" y="28575"/>
                </a:moveTo>
                <a:lnTo>
                  <a:pt x="641857" y="37718"/>
                </a:lnTo>
                <a:lnTo>
                  <a:pt x="647826" y="39369"/>
                </a:lnTo>
                <a:lnTo>
                  <a:pt x="677926" y="49402"/>
                </a:lnTo>
                <a:lnTo>
                  <a:pt x="680974" y="40386"/>
                </a:lnTo>
                <a:lnTo>
                  <a:pt x="650240" y="30225"/>
                </a:lnTo>
                <a:lnTo>
                  <a:pt x="644398" y="28575"/>
                </a:lnTo>
                <a:close/>
              </a:path>
              <a:path w="899795" h="236219">
                <a:moveTo>
                  <a:pt x="707898" y="50673"/>
                </a:moveTo>
                <a:lnTo>
                  <a:pt x="704342" y="59562"/>
                </a:lnTo>
                <a:lnTo>
                  <a:pt x="718566" y="65277"/>
                </a:lnTo>
                <a:lnTo>
                  <a:pt x="734949" y="72643"/>
                </a:lnTo>
                <a:lnTo>
                  <a:pt x="739013" y="74675"/>
                </a:lnTo>
                <a:lnTo>
                  <a:pt x="743203" y="66167"/>
                </a:lnTo>
                <a:lnTo>
                  <a:pt x="738758" y="64007"/>
                </a:lnTo>
                <a:lnTo>
                  <a:pt x="722122" y="56387"/>
                </a:lnTo>
                <a:lnTo>
                  <a:pt x="707898" y="50673"/>
                </a:lnTo>
                <a:close/>
              </a:path>
              <a:path w="899795" h="236219">
                <a:moveTo>
                  <a:pt x="768730" y="79375"/>
                </a:moveTo>
                <a:lnTo>
                  <a:pt x="764158" y="87756"/>
                </a:lnTo>
                <a:lnTo>
                  <a:pt x="780160" y="97027"/>
                </a:lnTo>
                <a:lnTo>
                  <a:pt x="796290" y="107442"/>
                </a:lnTo>
                <a:lnTo>
                  <a:pt x="801624" y="99568"/>
                </a:lnTo>
                <a:lnTo>
                  <a:pt x="798956" y="97662"/>
                </a:lnTo>
                <a:lnTo>
                  <a:pt x="784986" y="88773"/>
                </a:lnTo>
                <a:lnTo>
                  <a:pt x="770254" y="80137"/>
                </a:lnTo>
                <a:lnTo>
                  <a:pt x="768730" y="79375"/>
                </a:lnTo>
                <a:close/>
              </a:path>
              <a:path w="899795" h="236219">
                <a:moveTo>
                  <a:pt x="899286" y="148589"/>
                </a:moveTo>
                <a:lnTo>
                  <a:pt x="828167" y="176022"/>
                </a:lnTo>
                <a:lnTo>
                  <a:pt x="891285" y="233425"/>
                </a:lnTo>
                <a:lnTo>
                  <a:pt x="896687" y="176149"/>
                </a:lnTo>
                <a:lnTo>
                  <a:pt x="863980" y="176149"/>
                </a:lnTo>
                <a:lnTo>
                  <a:pt x="861822" y="171450"/>
                </a:lnTo>
                <a:lnTo>
                  <a:pt x="870584" y="167512"/>
                </a:lnTo>
                <a:lnTo>
                  <a:pt x="897502" y="167512"/>
                </a:lnTo>
                <a:lnTo>
                  <a:pt x="899286" y="148589"/>
                </a:lnTo>
                <a:close/>
              </a:path>
              <a:path w="899795" h="236219">
                <a:moveTo>
                  <a:pt x="870584" y="167512"/>
                </a:moveTo>
                <a:lnTo>
                  <a:pt x="861822" y="171450"/>
                </a:lnTo>
                <a:lnTo>
                  <a:pt x="863980" y="176149"/>
                </a:lnTo>
                <a:lnTo>
                  <a:pt x="872744" y="172212"/>
                </a:lnTo>
                <a:lnTo>
                  <a:pt x="870584" y="167512"/>
                </a:lnTo>
                <a:close/>
              </a:path>
              <a:path w="899795" h="236219">
                <a:moveTo>
                  <a:pt x="897502" y="167512"/>
                </a:moveTo>
                <a:lnTo>
                  <a:pt x="870584" y="167512"/>
                </a:lnTo>
                <a:lnTo>
                  <a:pt x="872744" y="172212"/>
                </a:lnTo>
                <a:lnTo>
                  <a:pt x="863980" y="176149"/>
                </a:lnTo>
                <a:lnTo>
                  <a:pt x="896687" y="176149"/>
                </a:lnTo>
                <a:lnTo>
                  <a:pt x="897502" y="167512"/>
                </a:lnTo>
                <a:close/>
              </a:path>
              <a:path w="899795" h="236219">
                <a:moveTo>
                  <a:pt x="825119" y="116712"/>
                </a:moveTo>
                <a:lnTo>
                  <a:pt x="818896" y="124079"/>
                </a:lnTo>
                <a:lnTo>
                  <a:pt x="829945" y="133350"/>
                </a:lnTo>
                <a:lnTo>
                  <a:pt x="840358" y="143001"/>
                </a:lnTo>
                <a:lnTo>
                  <a:pt x="846581" y="149479"/>
                </a:lnTo>
                <a:lnTo>
                  <a:pt x="853567" y="142875"/>
                </a:lnTo>
                <a:lnTo>
                  <a:pt x="846835" y="135889"/>
                </a:lnTo>
                <a:lnTo>
                  <a:pt x="836168" y="126111"/>
                </a:lnTo>
                <a:lnTo>
                  <a:pt x="825119" y="116712"/>
                </a:lnTo>
                <a:close/>
              </a:path>
            </a:pathLst>
          </a:custGeom>
          <a:solidFill>
            <a:srgbClr val="838D9B"/>
          </a:solidFill>
        </p:spPr>
        <p:txBody>
          <a:bodyPr wrap="square" lIns="0" tIns="0" rIns="0" bIns="0" rtlCol="0"/>
          <a:lstStyle/>
          <a:p>
            <a:endParaRPr/>
          </a:p>
        </p:txBody>
      </p:sp>
      <p:sp>
        <p:nvSpPr>
          <p:cNvPr id="21" name="object 21"/>
          <p:cNvSpPr/>
          <p:nvPr/>
        </p:nvSpPr>
        <p:spPr>
          <a:xfrm>
            <a:off x="5129148" y="3605276"/>
            <a:ext cx="1389380" cy="76200"/>
          </a:xfrm>
          <a:custGeom>
            <a:avLst/>
            <a:gdLst/>
            <a:ahLst/>
            <a:cxnLst/>
            <a:rect l="l" t="t" r="r" b="b"/>
            <a:pathLst>
              <a:path w="1389379" h="76200">
                <a:moveTo>
                  <a:pt x="76200" y="0"/>
                </a:moveTo>
                <a:lnTo>
                  <a:pt x="0" y="38100"/>
                </a:lnTo>
                <a:lnTo>
                  <a:pt x="76200" y="76200"/>
                </a:lnTo>
                <a:lnTo>
                  <a:pt x="76200" y="42799"/>
                </a:lnTo>
                <a:lnTo>
                  <a:pt x="63500" y="42799"/>
                </a:lnTo>
                <a:lnTo>
                  <a:pt x="63500" y="33274"/>
                </a:lnTo>
                <a:lnTo>
                  <a:pt x="76200" y="33274"/>
                </a:lnTo>
                <a:lnTo>
                  <a:pt x="76200" y="0"/>
                </a:lnTo>
                <a:close/>
              </a:path>
              <a:path w="1389379" h="76200">
                <a:moveTo>
                  <a:pt x="1312672" y="0"/>
                </a:moveTo>
                <a:lnTo>
                  <a:pt x="1312672" y="76200"/>
                </a:lnTo>
                <a:lnTo>
                  <a:pt x="1379474" y="42799"/>
                </a:lnTo>
                <a:lnTo>
                  <a:pt x="1325372" y="42799"/>
                </a:lnTo>
                <a:lnTo>
                  <a:pt x="1325372" y="33274"/>
                </a:lnTo>
                <a:lnTo>
                  <a:pt x="1379220" y="33274"/>
                </a:lnTo>
                <a:lnTo>
                  <a:pt x="1312672" y="0"/>
                </a:lnTo>
                <a:close/>
              </a:path>
              <a:path w="1389379" h="76200">
                <a:moveTo>
                  <a:pt x="76200" y="33274"/>
                </a:moveTo>
                <a:lnTo>
                  <a:pt x="63500" y="33274"/>
                </a:lnTo>
                <a:lnTo>
                  <a:pt x="63500" y="42799"/>
                </a:lnTo>
                <a:lnTo>
                  <a:pt x="76200" y="42799"/>
                </a:lnTo>
                <a:lnTo>
                  <a:pt x="76200" y="33274"/>
                </a:lnTo>
                <a:close/>
              </a:path>
              <a:path w="1389379" h="76200">
                <a:moveTo>
                  <a:pt x="1312672" y="33274"/>
                </a:moveTo>
                <a:lnTo>
                  <a:pt x="76200" y="33274"/>
                </a:lnTo>
                <a:lnTo>
                  <a:pt x="76200" y="42799"/>
                </a:lnTo>
                <a:lnTo>
                  <a:pt x="1312672" y="42799"/>
                </a:lnTo>
                <a:lnTo>
                  <a:pt x="1312672" y="33274"/>
                </a:lnTo>
                <a:close/>
              </a:path>
              <a:path w="1389379" h="76200">
                <a:moveTo>
                  <a:pt x="1379220" y="33274"/>
                </a:moveTo>
                <a:lnTo>
                  <a:pt x="1325372" y="33274"/>
                </a:lnTo>
                <a:lnTo>
                  <a:pt x="1325372" y="42799"/>
                </a:lnTo>
                <a:lnTo>
                  <a:pt x="1379474" y="42799"/>
                </a:lnTo>
                <a:lnTo>
                  <a:pt x="1388872" y="38100"/>
                </a:lnTo>
                <a:lnTo>
                  <a:pt x="1379220" y="33274"/>
                </a:lnTo>
                <a:close/>
              </a:path>
            </a:pathLst>
          </a:custGeom>
          <a:solidFill>
            <a:srgbClr val="838D9B"/>
          </a:solidFill>
        </p:spPr>
        <p:txBody>
          <a:bodyPr wrap="square" lIns="0" tIns="0" rIns="0" bIns="0" rtlCol="0"/>
          <a:lstStyle/>
          <a:p>
            <a:endParaRPr/>
          </a:p>
        </p:txBody>
      </p:sp>
      <p:sp>
        <p:nvSpPr>
          <p:cNvPr id="22" name="object 22"/>
          <p:cNvSpPr/>
          <p:nvPr/>
        </p:nvSpPr>
        <p:spPr>
          <a:xfrm>
            <a:off x="5129148" y="3900487"/>
            <a:ext cx="2522220" cy="76200"/>
          </a:xfrm>
          <a:custGeom>
            <a:avLst/>
            <a:gdLst/>
            <a:ahLst/>
            <a:cxnLst/>
            <a:rect l="l" t="t" r="r" b="b"/>
            <a:pathLst>
              <a:path w="2522220" h="76200">
                <a:moveTo>
                  <a:pt x="76200" y="0"/>
                </a:moveTo>
                <a:lnTo>
                  <a:pt x="0" y="38100"/>
                </a:lnTo>
                <a:lnTo>
                  <a:pt x="76200" y="76200"/>
                </a:lnTo>
                <a:lnTo>
                  <a:pt x="76200" y="42862"/>
                </a:lnTo>
                <a:lnTo>
                  <a:pt x="63626" y="42862"/>
                </a:lnTo>
                <a:lnTo>
                  <a:pt x="63626" y="33337"/>
                </a:lnTo>
                <a:lnTo>
                  <a:pt x="76200" y="33337"/>
                </a:lnTo>
                <a:lnTo>
                  <a:pt x="76200" y="0"/>
                </a:lnTo>
                <a:close/>
              </a:path>
              <a:path w="2522220" h="76200">
                <a:moveTo>
                  <a:pt x="2446020" y="0"/>
                </a:moveTo>
                <a:lnTo>
                  <a:pt x="2446020" y="76200"/>
                </a:lnTo>
                <a:lnTo>
                  <a:pt x="2512695" y="42862"/>
                </a:lnTo>
                <a:lnTo>
                  <a:pt x="2458720" y="42862"/>
                </a:lnTo>
                <a:lnTo>
                  <a:pt x="2458720" y="33337"/>
                </a:lnTo>
                <a:lnTo>
                  <a:pt x="2512695" y="33337"/>
                </a:lnTo>
                <a:lnTo>
                  <a:pt x="2446020" y="0"/>
                </a:lnTo>
                <a:close/>
              </a:path>
              <a:path w="2522220" h="76200">
                <a:moveTo>
                  <a:pt x="76200" y="33337"/>
                </a:moveTo>
                <a:lnTo>
                  <a:pt x="63626" y="33337"/>
                </a:lnTo>
                <a:lnTo>
                  <a:pt x="63626" y="42862"/>
                </a:lnTo>
                <a:lnTo>
                  <a:pt x="76200" y="42862"/>
                </a:lnTo>
                <a:lnTo>
                  <a:pt x="76200" y="33337"/>
                </a:lnTo>
                <a:close/>
              </a:path>
              <a:path w="2522220" h="76200">
                <a:moveTo>
                  <a:pt x="2446020" y="33337"/>
                </a:moveTo>
                <a:lnTo>
                  <a:pt x="76200" y="33337"/>
                </a:lnTo>
                <a:lnTo>
                  <a:pt x="76200" y="42862"/>
                </a:lnTo>
                <a:lnTo>
                  <a:pt x="2446020" y="42862"/>
                </a:lnTo>
                <a:lnTo>
                  <a:pt x="2446020" y="33337"/>
                </a:lnTo>
                <a:close/>
              </a:path>
              <a:path w="2522220" h="76200">
                <a:moveTo>
                  <a:pt x="2512695" y="33337"/>
                </a:moveTo>
                <a:lnTo>
                  <a:pt x="2458720" y="33337"/>
                </a:lnTo>
                <a:lnTo>
                  <a:pt x="2458720" y="42862"/>
                </a:lnTo>
                <a:lnTo>
                  <a:pt x="2512695" y="42862"/>
                </a:lnTo>
                <a:lnTo>
                  <a:pt x="2522220" y="38100"/>
                </a:lnTo>
                <a:lnTo>
                  <a:pt x="2512695" y="33337"/>
                </a:lnTo>
                <a:close/>
              </a:path>
            </a:pathLst>
          </a:custGeom>
          <a:solidFill>
            <a:srgbClr val="838D9B"/>
          </a:solidFill>
        </p:spPr>
        <p:txBody>
          <a:bodyPr wrap="square" lIns="0" tIns="0" rIns="0" bIns="0" rtlCol="0"/>
          <a:lstStyle/>
          <a:p>
            <a:endParaRPr/>
          </a:p>
        </p:txBody>
      </p:sp>
      <p:sp>
        <p:nvSpPr>
          <p:cNvPr id="23" name="object 23"/>
          <p:cNvSpPr/>
          <p:nvPr/>
        </p:nvSpPr>
        <p:spPr>
          <a:xfrm>
            <a:off x="6043548" y="4205287"/>
            <a:ext cx="2522220" cy="76200"/>
          </a:xfrm>
          <a:custGeom>
            <a:avLst/>
            <a:gdLst/>
            <a:ahLst/>
            <a:cxnLst/>
            <a:rect l="l" t="t" r="r" b="b"/>
            <a:pathLst>
              <a:path w="2522220" h="76200">
                <a:moveTo>
                  <a:pt x="76200" y="0"/>
                </a:moveTo>
                <a:lnTo>
                  <a:pt x="0" y="38100"/>
                </a:lnTo>
                <a:lnTo>
                  <a:pt x="76200" y="76200"/>
                </a:lnTo>
                <a:lnTo>
                  <a:pt x="76200" y="42862"/>
                </a:lnTo>
                <a:lnTo>
                  <a:pt x="63500" y="42862"/>
                </a:lnTo>
                <a:lnTo>
                  <a:pt x="63500" y="33337"/>
                </a:lnTo>
                <a:lnTo>
                  <a:pt x="76200" y="33337"/>
                </a:lnTo>
                <a:lnTo>
                  <a:pt x="76200" y="0"/>
                </a:lnTo>
                <a:close/>
              </a:path>
              <a:path w="2522220" h="76200">
                <a:moveTo>
                  <a:pt x="2446020" y="0"/>
                </a:moveTo>
                <a:lnTo>
                  <a:pt x="2446020" y="76200"/>
                </a:lnTo>
                <a:lnTo>
                  <a:pt x="2512695" y="42862"/>
                </a:lnTo>
                <a:lnTo>
                  <a:pt x="2458720" y="42862"/>
                </a:lnTo>
                <a:lnTo>
                  <a:pt x="2458720" y="33337"/>
                </a:lnTo>
                <a:lnTo>
                  <a:pt x="2512695" y="33337"/>
                </a:lnTo>
                <a:lnTo>
                  <a:pt x="2446020" y="0"/>
                </a:lnTo>
                <a:close/>
              </a:path>
              <a:path w="2522220" h="76200">
                <a:moveTo>
                  <a:pt x="76200" y="33337"/>
                </a:moveTo>
                <a:lnTo>
                  <a:pt x="63500" y="33337"/>
                </a:lnTo>
                <a:lnTo>
                  <a:pt x="63500" y="42862"/>
                </a:lnTo>
                <a:lnTo>
                  <a:pt x="76200" y="42862"/>
                </a:lnTo>
                <a:lnTo>
                  <a:pt x="76200" y="33337"/>
                </a:lnTo>
                <a:close/>
              </a:path>
              <a:path w="2522220" h="76200">
                <a:moveTo>
                  <a:pt x="2446020" y="33337"/>
                </a:moveTo>
                <a:lnTo>
                  <a:pt x="76200" y="33337"/>
                </a:lnTo>
                <a:lnTo>
                  <a:pt x="76200" y="42862"/>
                </a:lnTo>
                <a:lnTo>
                  <a:pt x="2446020" y="42862"/>
                </a:lnTo>
                <a:lnTo>
                  <a:pt x="2446020" y="33337"/>
                </a:lnTo>
                <a:close/>
              </a:path>
              <a:path w="2522220" h="76200">
                <a:moveTo>
                  <a:pt x="2512695" y="33337"/>
                </a:moveTo>
                <a:lnTo>
                  <a:pt x="2458720" y="33337"/>
                </a:lnTo>
                <a:lnTo>
                  <a:pt x="2458720" y="42862"/>
                </a:lnTo>
                <a:lnTo>
                  <a:pt x="2512695" y="42862"/>
                </a:lnTo>
                <a:lnTo>
                  <a:pt x="2522220" y="38100"/>
                </a:lnTo>
                <a:lnTo>
                  <a:pt x="2512695" y="33337"/>
                </a:lnTo>
                <a:close/>
              </a:path>
            </a:pathLst>
          </a:custGeom>
          <a:solidFill>
            <a:srgbClr val="838D9B"/>
          </a:solidFill>
        </p:spPr>
        <p:txBody>
          <a:bodyPr wrap="square" lIns="0" tIns="0" rIns="0" bIns="0" rtlCol="0"/>
          <a:lstStyle/>
          <a:p>
            <a:endParaRPr/>
          </a:p>
        </p:txBody>
      </p:sp>
      <p:sp>
        <p:nvSpPr>
          <p:cNvPr id="24" name="object 24"/>
          <p:cNvSpPr/>
          <p:nvPr/>
        </p:nvSpPr>
        <p:spPr>
          <a:xfrm>
            <a:off x="7186548" y="4500562"/>
            <a:ext cx="1389380" cy="76200"/>
          </a:xfrm>
          <a:custGeom>
            <a:avLst/>
            <a:gdLst/>
            <a:ahLst/>
            <a:cxnLst/>
            <a:rect l="l" t="t" r="r" b="b"/>
            <a:pathLst>
              <a:path w="1389379" h="76200">
                <a:moveTo>
                  <a:pt x="76200" y="0"/>
                </a:moveTo>
                <a:lnTo>
                  <a:pt x="0" y="38100"/>
                </a:lnTo>
                <a:lnTo>
                  <a:pt x="76200" y="76200"/>
                </a:lnTo>
                <a:lnTo>
                  <a:pt x="76200" y="42875"/>
                </a:lnTo>
                <a:lnTo>
                  <a:pt x="63500" y="42875"/>
                </a:lnTo>
                <a:lnTo>
                  <a:pt x="63500" y="33337"/>
                </a:lnTo>
                <a:lnTo>
                  <a:pt x="76200" y="33337"/>
                </a:lnTo>
                <a:lnTo>
                  <a:pt x="76200" y="0"/>
                </a:lnTo>
                <a:close/>
              </a:path>
              <a:path w="1389379" h="76200">
                <a:moveTo>
                  <a:pt x="1379347" y="33337"/>
                </a:moveTo>
                <a:lnTo>
                  <a:pt x="1325372" y="33337"/>
                </a:lnTo>
                <a:lnTo>
                  <a:pt x="1325372" y="42862"/>
                </a:lnTo>
                <a:lnTo>
                  <a:pt x="1312672" y="42862"/>
                </a:lnTo>
                <a:lnTo>
                  <a:pt x="1312672" y="76200"/>
                </a:lnTo>
                <a:lnTo>
                  <a:pt x="1388872" y="38100"/>
                </a:lnTo>
                <a:lnTo>
                  <a:pt x="1379347" y="33337"/>
                </a:lnTo>
                <a:close/>
              </a:path>
              <a:path w="1389379" h="76200">
                <a:moveTo>
                  <a:pt x="76200" y="33337"/>
                </a:moveTo>
                <a:lnTo>
                  <a:pt x="63500" y="33337"/>
                </a:lnTo>
                <a:lnTo>
                  <a:pt x="63500" y="42875"/>
                </a:lnTo>
                <a:lnTo>
                  <a:pt x="76200" y="42875"/>
                </a:lnTo>
                <a:lnTo>
                  <a:pt x="76200" y="33337"/>
                </a:lnTo>
                <a:close/>
              </a:path>
              <a:path w="1389379" h="76200">
                <a:moveTo>
                  <a:pt x="76200" y="42875"/>
                </a:moveTo>
                <a:lnTo>
                  <a:pt x="63500" y="42875"/>
                </a:lnTo>
                <a:lnTo>
                  <a:pt x="76200" y="42875"/>
                </a:lnTo>
                <a:close/>
              </a:path>
              <a:path w="1389379" h="76200">
                <a:moveTo>
                  <a:pt x="1312672" y="33337"/>
                </a:moveTo>
                <a:lnTo>
                  <a:pt x="76200" y="33337"/>
                </a:lnTo>
                <a:lnTo>
                  <a:pt x="76200" y="42875"/>
                </a:lnTo>
                <a:lnTo>
                  <a:pt x="1312672" y="42862"/>
                </a:lnTo>
                <a:lnTo>
                  <a:pt x="1312672" y="33337"/>
                </a:lnTo>
                <a:close/>
              </a:path>
              <a:path w="1389379" h="76200">
                <a:moveTo>
                  <a:pt x="1312672" y="0"/>
                </a:moveTo>
                <a:lnTo>
                  <a:pt x="1312672" y="42862"/>
                </a:lnTo>
                <a:lnTo>
                  <a:pt x="1325372" y="42862"/>
                </a:lnTo>
                <a:lnTo>
                  <a:pt x="1325372" y="33337"/>
                </a:lnTo>
                <a:lnTo>
                  <a:pt x="1379347" y="33337"/>
                </a:lnTo>
                <a:lnTo>
                  <a:pt x="1312672" y="0"/>
                </a:lnTo>
                <a:close/>
              </a:path>
            </a:pathLst>
          </a:custGeom>
          <a:solidFill>
            <a:srgbClr val="838D9B"/>
          </a:solidFill>
        </p:spPr>
        <p:txBody>
          <a:bodyPr wrap="square" lIns="0" tIns="0" rIns="0" bIns="0" rtlCol="0"/>
          <a:lstStyle/>
          <a:p>
            <a:endParaRPr/>
          </a:p>
        </p:txBody>
      </p:sp>
      <p:sp>
        <p:nvSpPr>
          <p:cNvPr id="25" name="object 25"/>
          <p:cNvSpPr txBox="1"/>
          <p:nvPr/>
        </p:nvSpPr>
        <p:spPr>
          <a:xfrm>
            <a:off x="5734939" y="3439858"/>
            <a:ext cx="191770" cy="208915"/>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FFFFFF"/>
                </a:solidFill>
                <a:latin typeface="Carlito"/>
                <a:cs typeface="Carlito"/>
              </a:rPr>
              <a:t>R1</a:t>
            </a:r>
            <a:endParaRPr sz="1200">
              <a:latin typeface="Carlito"/>
              <a:cs typeface="Carlito"/>
            </a:endParaRPr>
          </a:p>
        </p:txBody>
      </p:sp>
      <p:sp>
        <p:nvSpPr>
          <p:cNvPr id="26" name="object 26"/>
          <p:cNvSpPr txBox="1"/>
          <p:nvPr/>
        </p:nvSpPr>
        <p:spPr>
          <a:xfrm>
            <a:off x="6287134" y="3745229"/>
            <a:ext cx="166370" cy="208915"/>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rlito"/>
                <a:cs typeface="Carlito"/>
              </a:rPr>
              <a:t>S1</a:t>
            </a:r>
            <a:endParaRPr sz="1200">
              <a:latin typeface="Carlito"/>
              <a:cs typeface="Carlito"/>
            </a:endParaRPr>
          </a:p>
        </p:txBody>
      </p:sp>
      <p:sp>
        <p:nvSpPr>
          <p:cNvPr id="27" name="object 27"/>
          <p:cNvSpPr txBox="1"/>
          <p:nvPr/>
        </p:nvSpPr>
        <p:spPr>
          <a:xfrm>
            <a:off x="7329169" y="4050347"/>
            <a:ext cx="166370" cy="208915"/>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rlito"/>
                <a:cs typeface="Carlito"/>
              </a:rPr>
              <a:t>S2</a:t>
            </a:r>
            <a:endParaRPr sz="1200">
              <a:latin typeface="Carlito"/>
              <a:cs typeface="Carlito"/>
            </a:endParaRPr>
          </a:p>
        </p:txBody>
      </p:sp>
      <p:grpSp>
        <p:nvGrpSpPr>
          <p:cNvPr id="28" name="object 28"/>
          <p:cNvGrpSpPr/>
          <p:nvPr/>
        </p:nvGrpSpPr>
        <p:grpSpPr>
          <a:xfrm>
            <a:off x="762000" y="2905125"/>
            <a:ext cx="514350" cy="495300"/>
            <a:chOff x="762000" y="2905125"/>
            <a:chExt cx="514350" cy="495300"/>
          </a:xfrm>
        </p:grpSpPr>
        <p:sp>
          <p:nvSpPr>
            <p:cNvPr id="29" name="object 29"/>
            <p:cNvSpPr/>
            <p:nvPr/>
          </p:nvSpPr>
          <p:spPr>
            <a:xfrm>
              <a:off x="771525" y="2914650"/>
              <a:ext cx="495300" cy="476250"/>
            </a:xfrm>
            <a:custGeom>
              <a:avLst/>
              <a:gdLst/>
              <a:ahLst/>
              <a:cxnLst/>
              <a:rect l="l" t="t" r="r" b="b"/>
              <a:pathLst>
                <a:path w="495300" h="476250">
                  <a:moveTo>
                    <a:pt x="247650" y="0"/>
                  </a:moveTo>
                  <a:lnTo>
                    <a:pt x="197738" y="4835"/>
                  </a:lnTo>
                  <a:lnTo>
                    <a:pt x="151251" y="18704"/>
                  </a:lnTo>
                  <a:lnTo>
                    <a:pt x="109184" y="40652"/>
                  </a:lnTo>
                  <a:lnTo>
                    <a:pt x="72532" y="69723"/>
                  </a:lnTo>
                  <a:lnTo>
                    <a:pt x="42293" y="104961"/>
                  </a:lnTo>
                  <a:lnTo>
                    <a:pt x="19460" y="145411"/>
                  </a:lnTo>
                  <a:lnTo>
                    <a:pt x="5031" y="190117"/>
                  </a:lnTo>
                  <a:lnTo>
                    <a:pt x="0" y="238125"/>
                  </a:lnTo>
                  <a:lnTo>
                    <a:pt x="5031" y="286132"/>
                  </a:lnTo>
                  <a:lnTo>
                    <a:pt x="19460" y="330838"/>
                  </a:lnTo>
                  <a:lnTo>
                    <a:pt x="42293" y="371288"/>
                  </a:lnTo>
                  <a:lnTo>
                    <a:pt x="72532" y="406527"/>
                  </a:lnTo>
                  <a:lnTo>
                    <a:pt x="109184" y="435597"/>
                  </a:lnTo>
                  <a:lnTo>
                    <a:pt x="151251" y="457545"/>
                  </a:lnTo>
                  <a:lnTo>
                    <a:pt x="197738" y="471414"/>
                  </a:lnTo>
                  <a:lnTo>
                    <a:pt x="247650" y="476250"/>
                  </a:lnTo>
                  <a:lnTo>
                    <a:pt x="297561" y="471414"/>
                  </a:lnTo>
                  <a:lnTo>
                    <a:pt x="344048" y="457545"/>
                  </a:lnTo>
                  <a:lnTo>
                    <a:pt x="386115" y="435597"/>
                  </a:lnTo>
                  <a:lnTo>
                    <a:pt x="422767" y="406526"/>
                  </a:lnTo>
                  <a:lnTo>
                    <a:pt x="453006" y="371288"/>
                  </a:lnTo>
                  <a:lnTo>
                    <a:pt x="475839" y="330838"/>
                  </a:lnTo>
                  <a:lnTo>
                    <a:pt x="490268" y="286132"/>
                  </a:lnTo>
                  <a:lnTo>
                    <a:pt x="495300" y="238125"/>
                  </a:lnTo>
                  <a:lnTo>
                    <a:pt x="490268" y="190117"/>
                  </a:lnTo>
                  <a:lnTo>
                    <a:pt x="475839" y="145411"/>
                  </a:lnTo>
                  <a:lnTo>
                    <a:pt x="453006" y="104961"/>
                  </a:lnTo>
                  <a:lnTo>
                    <a:pt x="422767" y="69722"/>
                  </a:lnTo>
                  <a:lnTo>
                    <a:pt x="386115" y="40652"/>
                  </a:lnTo>
                  <a:lnTo>
                    <a:pt x="344048" y="18704"/>
                  </a:lnTo>
                  <a:lnTo>
                    <a:pt x="297561" y="4835"/>
                  </a:lnTo>
                  <a:lnTo>
                    <a:pt x="247650" y="0"/>
                  </a:lnTo>
                  <a:close/>
                </a:path>
              </a:pathLst>
            </a:custGeom>
            <a:solidFill>
              <a:srgbClr val="838D9B"/>
            </a:solidFill>
          </p:spPr>
          <p:txBody>
            <a:bodyPr wrap="square" lIns="0" tIns="0" rIns="0" bIns="0" rtlCol="0"/>
            <a:lstStyle/>
            <a:p>
              <a:endParaRPr/>
            </a:p>
          </p:txBody>
        </p:sp>
        <p:sp>
          <p:nvSpPr>
            <p:cNvPr id="30" name="object 30"/>
            <p:cNvSpPr/>
            <p:nvPr/>
          </p:nvSpPr>
          <p:spPr>
            <a:xfrm>
              <a:off x="771525" y="2914650"/>
              <a:ext cx="495300" cy="476250"/>
            </a:xfrm>
            <a:custGeom>
              <a:avLst/>
              <a:gdLst/>
              <a:ahLst/>
              <a:cxnLst/>
              <a:rect l="l" t="t" r="r" b="b"/>
              <a:pathLst>
                <a:path w="495300" h="476250">
                  <a:moveTo>
                    <a:pt x="0" y="238125"/>
                  </a:moveTo>
                  <a:lnTo>
                    <a:pt x="5031" y="190117"/>
                  </a:lnTo>
                  <a:lnTo>
                    <a:pt x="19460" y="145411"/>
                  </a:lnTo>
                  <a:lnTo>
                    <a:pt x="42293" y="104961"/>
                  </a:lnTo>
                  <a:lnTo>
                    <a:pt x="72532" y="69723"/>
                  </a:lnTo>
                  <a:lnTo>
                    <a:pt x="109184" y="40652"/>
                  </a:lnTo>
                  <a:lnTo>
                    <a:pt x="151251" y="18704"/>
                  </a:lnTo>
                  <a:lnTo>
                    <a:pt x="197738" y="4835"/>
                  </a:lnTo>
                  <a:lnTo>
                    <a:pt x="247650" y="0"/>
                  </a:lnTo>
                  <a:lnTo>
                    <a:pt x="297561" y="4835"/>
                  </a:lnTo>
                  <a:lnTo>
                    <a:pt x="344048" y="18704"/>
                  </a:lnTo>
                  <a:lnTo>
                    <a:pt x="386115" y="40652"/>
                  </a:lnTo>
                  <a:lnTo>
                    <a:pt x="422767" y="69722"/>
                  </a:lnTo>
                  <a:lnTo>
                    <a:pt x="453006" y="104961"/>
                  </a:lnTo>
                  <a:lnTo>
                    <a:pt x="475839" y="145411"/>
                  </a:lnTo>
                  <a:lnTo>
                    <a:pt x="490268" y="190117"/>
                  </a:lnTo>
                  <a:lnTo>
                    <a:pt x="495300" y="238125"/>
                  </a:lnTo>
                  <a:lnTo>
                    <a:pt x="490268" y="286132"/>
                  </a:lnTo>
                  <a:lnTo>
                    <a:pt x="475839" y="330838"/>
                  </a:lnTo>
                  <a:lnTo>
                    <a:pt x="453006" y="371288"/>
                  </a:lnTo>
                  <a:lnTo>
                    <a:pt x="422767" y="406526"/>
                  </a:lnTo>
                  <a:lnTo>
                    <a:pt x="386115" y="435597"/>
                  </a:lnTo>
                  <a:lnTo>
                    <a:pt x="344048" y="457545"/>
                  </a:lnTo>
                  <a:lnTo>
                    <a:pt x="297561" y="471414"/>
                  </a:lnTo>
                  <a:lnTo>
                    <a:pt x="247650" y="476250"/>
                  </a:lnTo>
                  <a:lnTo>
                    <a:pt x="197738" y="471414"/>
                  </a:lnTo>
                  <a:lnTo>
                    <a:pt x="151251" y="457545"/>
                  </a:lnTo>
                  <a:lnTo>
                    <a:pt x="109184" y="435597"/>
                  </a:lnTo>
                  <a:lnTo>
                    <a:pt x="72532" y="406527"/>
                  </a:lnTo>
                  <a:lnTo>
                    <a:pt x="42293" y="371288"/>
                  </a:lnTo>
                  <a:lnTo>
                    <a:pt x="19460" y="330838"/>
                  </a:lnTo>
                  <a:lnTo>
                    <a:pt x="5031" y="286132"/>
                  </a:lnTo>
                  <a:lnTo>
                    <a:pt x="0" y="238125"/>
                  </a:lnTo>
                  <a:close/>
                </a:path>
              </a:pathLst>
            </a:custGeom>
            <a:ln w="19050">
              <a:solidFill>
                <a:srgbClr val="5F6670"/>
              </a:solidFill>
            </a:ln>
          </p:spPr>
          <p:txBody>
            <a:bodyPr wrap="square" lIns="0" tIns="0" rIns="0" bIns="0" rtlCol="0"/>
            <a:lstStyle/>
            <a:p>
              <a:endParaRPr/>
            </a:p>
          </p:txBody>
        </p:sp>
      </p:grpSp>
      <p:sp>
        <p:nvSpPr>
          <p:cNvPr id="31" name="object 31"/>
          <p:cNvSpPr txBox="1"/>
          <p:nvPr/>
        </p:nvSpPr>
        <p:spPr>
          <a:xfrm>
            <a:off x="930275" y="3045777"/>
            <a:ext cx="166370" cy="208915"/>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rlito"/>
                <a:cs typeface="Carlito"/>
              </a:rPr>
              <a:t>S1</a:t>
            </a:r>
            <a:endParaRPr sz="1200">
              <a:latin typeface="Carlito"/>
              <a:cs typeface="Carlito"/>
            </a:endParaRPr>
          </a:p>
        </p:txBody>
      </p:sp>
      <p:grpSp>
        <p:nvGrpSpPr>
          <p:cNvPr id="32" name="object 32"/>
          <p:cNvGrpSpPr/>
          <p:nvPr/>
        </p:nvGrpSpPr>
        <p:grpSpPr>
          <a:xfrm>
            <a:off x="1781175" y="2905125"/>
            <a:ext cx="523875" cy="495300"/>
            <a:chOff x="1781175" y="2905125"/>
            <a:chExt cx="523875" cy="495300"/>
          </a:xfrm>
        </p:grpSpPr>
        <p:sp>
          <p:nvSpPr>
            <p:cNvPr id="33" name="object 33"/>
            <p:cNvSpPr/>
            <p:nvPr/>
          </p:nvSpPr>
          <p:spPr>
            <a:xfrm>
              <a:off x="1790700" y="2914650"/>
              <a:ext cx="504825" cy="476250"/>
            </a:xfrm>
            <a:custGeom>
              <a:avLst/>
              <a:gdLst/>
              <a:ahLst/>
              <a:cxnLst/>
              <a:rect l="l" t="t" r="r" b="b"/>
              <a:pathLst>
                <a:path w="504825" h="476250">
                  <a:moveTo>
                    <a:pt x="252475" y="0"/>
                  </a:moveTo>
                  <a:lnTo>
                    <a:pt x="201591" y="4835"/>
                  </a:lnTo>
                  <a:lnTo>
                    <a:pt x="154197" y="18704"/>
                  </a:lnTo>
                  <a:lnTo>
                    <a:pt x="111311" y="40652"/>
                  </a:lnTo>
                  <a:lnTo>
                    <a:pt x="73945" y="69723"/>
                  </a:lnTo>
                  <a:lnTo>
                    <a:pt x="43116" y="104961"/>
                  </a:lnTo>
                  <a:lnTo>
                    <a:pt x="19839" y="145411"/>
                  </a:lnTo>
                  <a:lnTo>
                    <a:pt x="5129" y="190117"/>
                  </a:lnTo>
                  <a:lnTo>
                    <a:pt x="0" y="238125"/>
                  </a:lnTo>
                  <a:lnTo>
                    <a:pt x="5129" y="286132"/>
                  </a:lnTo>
                  <a:lnTo>
                    <a:pt x="19839" y="330838"/>
                  </a:lnTo>
                  <a:lnTo>
                    <a:pt x="43116" y="371288"/>
                  </a:lnTo>
                  <a:lnTo>
                    <a:pt x="73945" y="406527"/>
                  </a:lnTo>
                  <a:lnTo>
                    <a:pt x="111311" y="435597"/>
                  </a:lnTo>
                  <a:lnTo>
                    <a:pt x="154197" y="457545"/>
                  </a:lnTo>
                  <a:lnTo>
                    <a:pt x="201591" y="471414"/>
                  </a:lnTo>
                  <a:lnTo>
                    <a:pt x="252475" y="476250"/>
                  </a:lnTo>
                  <a:lnTo>
                    <a:pt x="303318" y="471414"/>
                  </a:lnTo>
                  <a:lnTo>
                    <a:pt x="350680" y="457545"/>
                  </a:lnTo>
                  <a:lnTo>
                    <a:pt x="393544" y="435597"/>
                  </a:lnTo>
                  <a:lnTo>
                    <a:pt x="430895" y="406526"/>
                  </a:lnTo>
                  <a:lnTo>
                    <a:pt x="461714" y="371288"/>
                  </a:lnTo>
                  <a:lnTo>
                    <a:pt x="484987" y="330838"/>
                  </a:lnTo>
                  <a:lnTo>
                    <a:pt x="499696" y="286132"/>
                  </a:lnTo>
                  <a:lnTo>
                    <a:pt x="504825" y="238125"/>
                  </a:lnTo>
                  <a:lnTo>
                    <a:pt x="499696" y="190117"/>
                  </a:lnTo>
                  <a:lnTo>
                    <a:pt x="484987" y="145411"/>
                  </a:lnTo>
                  <a:lnTo>
                    <a:pt x="461714" y="104961"/>
                  </a:lnTo>
                  <a:lnTo>
                    <a:pt x="430895" y="69722"/>
                  </a:lnTo>
                  <a:lnTo>
                    <a:pt x="393544" y="40652"/>
                  </a:lnTo>
                  <a:lnTo>
                    <a:pt x="350680" y="18704"/>
                  </a:lnTo>
                  <a:lnTo>
                    <a:pt x="303318" y="4835"/>
                  </a:lnTo>
                  <a:lnTo>
                    <a:pt x="252475" y="0"/>
                  </a:lnTo>
                  <a:close/>
                </a:path>
              </a:pathLst>
            </a:custGeom>
            <a:solidFill>
              <a:srgbClr val="838D9B"/>
            </a:solidFill>
          </p:spPr>
          <p:txBody>
            <a:bodyPr wrap="square" lIns="0" tIns="0" rIns="0" bIns="0" rtlCol="0"/>
            <a:lstStyle/>
            <a:p>
              <a:endParaRPr/>
            </a:p>
          </p:txBody>
        </p:sp>
        <p:sp>
          <p:nvSpPr>
            <p:cNvPr id="34" name="object 34"/>
            <p:cNvSpPr/>
            <p:nvPr/>
          </p:nvSpPr>
          <p:spPr>
            <a:xfrm>
              <a:off x="1790700" y="2914650"/>
              <a:ext cx="504825" cy="476250"/>
            </a:xfrm>
            <a:custGeom>
              <a:avLst/>
              <a:gdLst/>
              <a:ahLst/>
              <a:cxnLst/>
              <a:rect l="l" t="t" r="r" b="b"/>
              <a:pathLst>
                <a:path w="504825" h="476250">
                  <a:moveTo>
                    <a:pt x="0" y="238125"/>
                  </a:moveTo>
                  <a:lnTo>
                    <a:pt x="5129" y="190117"/>
                  </a:lnTo>
                  <a:lnTo>
                    <a:pt x="19839" y="145411"/>
                  </a:lnTo>
                  <a:lnTo>
                    <a:pt x="43116" y="104961"/>
                  </a:lnTo>
                  <a:lnTo>
                    <a:pt x="73945" y="69723"/>
                  </a:lnTo>
                  <a:lnTo>
                    <a:pt x="111311" y="40652"/>
                  </a:lnTo>
                  <a:lnTo>
                    <a:pt x="154197" y="18704"/>
                  </a:lnTo>
                  <a:lnTo>
                    <a:pt x="201591" y="4835"/>
                  </a:lnTo>
                  <a:lnTo>
                    <a:pt x="252475" y="0"/>
                  </a:lnTo>
                  <a:lnTo>
                    <a:pt x="303318" y="4835"/>
                  </a:lnTo>
                  <a:lnTo>
                    <a:pt x="350680" y="18704"/>
                  </a:lnTo>
                  <a:lnTo>
                    <a:pt x="393544" y="40652"/>
                  </a:lnTo>
                  <a:lnTo>
                    <a:pt x="430895" y="69722"/>
                  </a:lnTo>
                  <a:lnTo>
                    <a:pt x="461714" y="104961"/>
                  </a:lnTo>
                  <a:lnTo>
                    <a:pt x="484987" y="145411"/>
                  </a:lnTo>
                  <a:lnTo>
                    <a:pt x="499696" y="190117"/>
                  </a:lnTo>
                  <a:lnTo>
                    <a:pt x="504825" y="238125"/>
                  </a:lnTo>
                  <a:lnTo>
                    <a:pt x="499696" y="286132"/>
                  </a:lnTo>
                  <a:lnTo>
                    <a:pt x="484987" y="330838"/>
                  </a:lnTo>
                  <a:lnTo>
                    <a:pt x="461714" y="371288"/>
                  </a:lnTo>
                  <a:lnTo>
                    <a:pt x="430895" y="406526"/>
                  </a:lnTo>
                  <a:lnTo>
                    <a:pt x="393544" y="435597"/>
                  </a:lnTo>
                  <a:lnTo>
                    <a:pt x="350680" y="457545"/>
                  </a:lnTo>
                  <a:lnTo>
                    <a:pt x="303318" y="471414"/>
                  </a:lnTo>
                  <a:lnTo>
                    <a:pt x="252475" y="476250"/>
                  </a:lnTo>
                  <a:lnTo>
                    <a:pt x="201591" y="471414"/>
                  </a:lnTo>
                  <a:lnTo>
                    <a:pt x="154197" y="457545"/>
                  </a:lnTo>
                  <a:lnTo>
                    <a:pt x="111311" y="435597"/>
                  </a:lnTo>
                  <a:lnTo>
                    <a:pt x="73945" y="406527"/>
                  </a:lnTo>
                  <a:lnTo>
                    <a:pt x="43116" y="371288"/>
                  </a:lnTo>
                  <a:lnTo>
                    <a:pt x="19839" y="330838"/>
                  </a:lnTo>
                  <a:lnTo>
                    <a:pt x="5129" y="286132"/>
                  </a:lnTo>
                  <a:lnTo>
                    <a:pt x="0" y="238125"/>
                  </a:lnTo>
                  <a:close/>
                </a:path>
              </a:pathLst>
            </a:custGeom>
            <a:ln w="19050">
              <a:solidFill>
                <a:srgbClr val="5F6670"/>
              </a:solidFill>
            </a:ln>
          </p:spPr>
          <p:txBody>
            <a:bodyPr wrap="square" lIns="0" tIns="0" rIns="0" bIns="0" rtlCol="0"/>
            <a:lstStyle/>
            <a:p>
              <a:endParaRPr/>
            </a:p>
          </p:txBody>
        </p:sp>
      </p:grpSp>
      <p:sp>
        <p:nvSpPr>
          <p:cNvPr id="35" name="object 35"/>
          <p:cNvSpPr txBox="1"/>
          <p:nvPr/>
        </p:nvSpPr>
        <p:spPr>
          <a:xfrm>
            <a:off x="1950085" y="3043491"/>
            <a:ext cx="191770" cy="208915"/>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FFFFFF"/>
                </a:solidFill>
                <a:latin typeface="Carlito"/>
                <a:cs typeface="Carlito"/>
              </a:rPr>
              <a:t>R1</a:t>
            </a:r>
            <a:endParaRPr sz="1200">
              <a:latin typeface="Carlito"/>
              <a:cs typeface="Carlito"/>
            </a:endParaRPr>
          </a:p>
        </p:txBody>
      </p:sp>
      <p:grpSp>
        <p:nvGrpSpPr>
          <p:cNvPr id="36" name="object 36"/>
          <p:cNvGrpSpPr/>
          <p:nvPr/>
        </p:nvGrpSpPr>
        <p:grpSpPr>
          <a:xfrm>
            <a:off x="2781300" y="2905125"/>
            <a:ext cx="514350" cy="495300"/>
            <a:chOff x="2781300" y="2905125"/>
            <a:chExt cx="514350" cy="495300"/>
          </a:xfrm>
        </p:grpSpPr>
        <p:sp>
          <p:nvSpPr>
            <p:cNvPr id="37" name="object 37"/>
            <p:cNvSpPr/>
            <p:nvPr/>
          </p:nvSpPr>
          <p:spPr>
            <a:xfrm>
              <a:off x="2790825" y="2914650"/>
              <a:ext cx="495300" cy="476250"/>
            </a:xfrm>
            <a:custGeom>
              <a:avLst/>
              <a:gdLst/>
              <a:ahLst/>
              <a:cxnLst/>
              <a:rect l="l" t="t" r="r" b="b"/>
              <a:pathLst>
                <a:path w="495300" h="476250">
                  <a:moveTo>
                    <a:pt x="247650" y="0"/>
                  </a:moveTo>
                  <a:lnTo>
                    <a:pt x="197738" y="4835"/>
                  </a:lnTo>
                  <a:lnTo>
                    <a:pt x="151251" y="18704"/>
                  </a:lnTo>
                  <a:lnTo>
                    <a:pt x="109184" y="40652"/>
                  </a:lnTo>
                  <a:lnTo>
                    <a:pt x="72532" y="69723"/>
                  </a:lnTo>
                  <a:lnTo>
                    <a:pt x="42293" y="104961"/>
                  </a:lnTo>
                  <a:lnTo>
                    <a:pt x="19460" y="145411"/>
                  </a:lnTo>
                  <a:lnTo>
                    <a:pt x="5031" y="190117"/>
                  </a:lnTo>
                  <a:lnTo>
                    <a:pt x="0" y="238125"/>
                  </a:lnTo>
                  <a:lnTo>
                    <a:pt x="5031" y="286132"/>
                  </a:lnTo>
                  <a:lnTo>
                    <a:pt x="19460" y="330838"/>
                  </a:lnTo>
                  <a:lnTo>
                    <a:pt x="42293" y="371288"/>
                  </a:lnTo>
                  <a:lnTo>
                    <a:pt x="72532" y="406527"/>
                  </a:lnTo>
                  <a:lnTo>
                    <a:pt x="109184" y="435597"/>
                  </a:lnTo>
                  <a:lnTo>
                    <a:pt x="151251" y="457545"/>
                  </a:lnTo>
                  <a:lnTo>
                    <a:pt x="197738" y="471414"/>
                  </a:lnTo>
                  <a:lnTo>
                    <a:pt x="247650" y="476250"/>
                  </a:lnTo>
                  <a:lnTo>
                    <a:pt x="297561" y="471414"/>
                  </a:lnTo>
                  <a:lnTo>
                    <a:pt x="344048" y="457545"/>
                  </a:lnTo>
                  <a:lnTo>
                    <a:pt x="386115" y="435597"/>
                  </a:lnTo>
                  <a:lnTo>
                    <a:pt x="422767" y="406526"/>
                  </a:lnTo>
                  <a:lnTo>
                    <a:pt x="453006" y="371288"/>
                  </a:lnTo>
                  <a:lnTo>
                    <a:pt x="475839" y="330838"/>
                  </a:lnTo>
                  <a:lnTo>
                    <a:pt x="490268" y="286132"/>
                  </a:lnTo>
                  <a:lnTo>
                    <a:pt x="495300" y="238125"/>
                  </a:lnTo>
                  <a:lnTo>
                    <a:pt x="490268" y="190117"/>
                  </a:lnTo>
                  <a:lnTo>
                    <a:pt x="475839" y="145411"/>
                  </a:lnTo>
                  <a:lnTo>
                    <a:pt x="453006" y="104961"/>
                  </a:lnTo>
                  <a:lnTo>
                    <a:pt x="422767" y="69722"/>
                  </a:lnTo>
                  <a:lnTo>
                    <a:pt x="386115" y="40652"/>
                  </a:lnTo>
                  <a:lnTo>
                    <a:pt x="344048" y="18704"/>
                  </a:lnTo>
                  <a:lnTo>
                    <a:pt x="297561" y="4835"/>
                  </a:lnTo>
                  <a:lnTo>
                    <a:pt x="247650" y="0"/>
                  </a:lnTo>
                  <a:close/>
                </a:path>
              </a:pathLst>
            </a:custGeom>
            <a:solidFill>
              <a:srgbClr val="838D9B"/>
            </a:solidFill>
          </p:spPr>
          <p:txBody>
            <a:bodyPr wrap="square" lIns="0" tIns="0" rIns="0" bIns="0" rtlCol="0"/>
            <a:lstStyle/>
            <a:p>
              <a:endParaRPr/>
            </a:p>
          </p:txBody>
        </p:sp>
        <p:sp>
          <p:nvSpPr>
            <p:cNvPr id="38" name="object 38"/>
            <p:cNvSpPr/>
            <p:nvPr/>
          </p:nvSpPr>
          <p:spPr>
            <a:xfrm>
              <a:off x="2790825" y="2914650"/>
              <a:ext cx="495300" cy="476250"/>
            </a:xfrm>
            <a:custGeom>
              <a:avLst/>
              <a:gdLst/>
              <a:ahLst/>
              <a:cxnLst/>
              <a:rect l="l" t="t" r="r" b="b"/>
              <a:pathLst>
                <a:path w="495300" h="476250">
                  <a:moveTo>
                    <a:pt x="0" y="238125"/>
                  </a:moveTo>
                  <a:lnTo>
                    <a:pt x="5031" y="190117"/>
                  </a:lnTo>
                  <a:lnTo>
                    <a:pt x="19460" y="145411"/>
                  </a:lnTo>
                  <a:lnTo>
                    <a:pt x="42293" y="104961"/>
                  </a:lnTo>
                  <a:lnTo>
                    <a:pt x="72532" y="69723"/>
                  </a:lnTo>
                  <a:lnTo>
                    <a:pt x="109184" y="40652"/>
                  </a:lnTo>
                  <a:lnTo>
                    <a:pt x="151251" y="18704"/>
                  </a:lnTo>
                  <a:lnTo>
                    <a:pt x="197738" y="4835"/>
                  </a:lnTo>
                  <a:lnTo>
                    <a:pt x="247650" y="0"/>
                  </a:lnTo>
                  <a:lnTo>
                    <a:pt x="297561" y="4835"/>
                  </a:lnTo>
                  <a:lnTo>
                    <a:pt x="344048" y="18704"/>
                  </a:lnTo>
                  <a:lnTo>
                    <a:pt x="386115" y="40652"/>
                  </a:lnTo>
                  <a:lnTo>
                    <a:pt x="422767" y="69722"/>
                  </a:lnTo>
                  <a:lnTo>
                    <a:pt x="453006" y="104961"/>
                  </a:lnTo>
                  <a:lnTo>
                    <a:pt x="475839" y="145411"/>
                  </a:lnTo>
                  <a:lnTo>
                    <a:pt x="490268" y="190117"/>
                  </a:lnTo>
                  <a:lnTo>
                    <a:pt x="495300" y="238125"/>
                  </a:lnTo>
                  <a:lnTo>
                    <a:pt x="490268" y="286132"/>
                  </a:lnTo>
                  <a:lnTo>
                    <a:pt x="475839" y="330838"/>
                  </a:lnTo>
                  <a:lnTo>
                    <a:pt x="453006" y="371288"/>
                  </a:lnTo>
                  <a:lnTo>
                    <a:pt x="422767" y="406526"/>
                  </a:lnTo>
                  <a:lnTo>
                    <a:pt x="386115" y="435597"/>
                  </a:lnTo>
                  <a:lnTo>
                    <a:pt x="344048" y="457545"/>
                  </a:lnTo>
                  <a:lnTo>
                    <a:pt x="297561" y="471414"/>
                  </a:lnTo>
                  <a:lnTo>
                    <a:pt x="247650" y="476250"/>
                  </a:lnTo>
                  <a:lnTo>
                    <a:pt x="197738" y="471414"/>
                  </a:lnTo>
                  <a:lnTo>
                    <a:pt x="151251" y="457545"/>
                  </a:lnTo>
                  <a:lnTo>
                    <a:pt x="109184" y="435597"/>
                  </a:lnTo>
                  <a:lnTo>
                    <a:pt x="72532" y="406527"/>
                  </a:lnTo>
                  <a:lnTo>
                    <a:pt x="42293" y="371288"/>
                  </a:lnTo>
                  <a:lnTo>
                    <a:pt x="19460" y="330838"/>
                  </a:lnTo>
                  <a:lnTo>
                    <a:pt x="5031" y="286132"/>
                  </a:lnTo>
                  <a:lnTo>
                    <a:pt x="0" y="238125"/>
                  </a:lnTo>
                  <a:close/>
                </a:path>
              </a:pathLst>
            </a:custGeom>
            <a:ln w="19050">
              <a:solidFill>
                <a:srgbClr val="5F6670"/>
              </a:solidFill>
            </a:ln>
          </p:spPr>
          <p:txBody>
            <a:bodyPr wrap="square" lIns="0" tIns="0" rIns="0" bIns="0" rtlCol="0"/>
            <a:lstStyle/>
            <a:p>
              <a:endParaRPr/>
            </a:p>
          </p:txBody>
        </p:sp>
      </p:grpSp>
      <p:sp>
        <p:nvSpPr>
          <p:cNvPr id="39" name="object 39"/>
          <p:cNvSpPr txBox="1"/>
          <p:nvPr/>
        </p:nvSpPr>
        <p:spPr>
          <a:xfrm>
            <a:off x="2952114" y="3043491"/>
            <a:ext cx="166370" cy="208915"/>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rlito"/>
                <a:cs typeface="Carlito"/>
              </a:rPr>
              <a:t>S2</a:t>
            </a:r>
            <a:endParaRPr sz="1200">
              <a:latin typeface="Carlito"/>
              <a:cs typeface="Carlito"/>
            </a:endParaRPr>
          </a:p>
        </p:txBody>
      </p:sp>
      <p:sp>
        <p:nvSpPr>
          <p:cNvPr id="40" name="object 40"/>
          <p:cNvSpPr/>
          <p:nvPr/>
        </p:nvSpPr>
        <p:spPr>
          <a:xfrm>
            <a:off x="776287" y="3633851"/>
            <a:ext cx="1389380" cy="76200"/>
          </a:xfrm>
          <a:custGeom>
            <a:avLst/>
            <a:gdLst/>
            <a:ahLst/>
            <a:cxnLst/>
            <a:rect l="l" t="t" r="r" b="b"/>
            <a:pathLst>
              <a:path w="1389380" h="76200">
                <a:moveTo>
                  <a:pt x="76200" y="0"/>
                </a:moveTo>
                <a:lnTo>
                  <a:pt x="0" y="38100"/>
                </a:lnTo>
                <a:lnTo>
                  <a:pt x="76200" y="76200"/>
                </a:lnTo>
                <a:lnTo>
                  <a:pt x="76200" y="42799"/>
                </a:lnTo>
                <a:lnTo>
                  <a:pt x="63500" y="42799"/>
                </a:lnTo>
                <a:lnTo>
                  <a:pt x="63500" y="33274"/>
                </a:lnTo>
                <a:lnTo>
                  <a:pt x="76200" y="33274"/>
                </a:lnTo>
                <a:lnTo>
                  <a:pt x="76200" y="0"/>
                </a:lnTo>
                <a:close/>
              </a:path>
              <a:path w="1389380" h="76200">
                <a:moveTo>
                  <a:pt x="1312608" y="0"/>
                </a:moveTo>
                <a:lnTo>
                  <a:pt x="1312608" y="76200"/>
                </a:lnTo>
                <a:lnTo>
                  <a:pt x="1379410" y="42799"/>
                </a:lnTo>
                <a:lnTo>
                  <a:pt x="1325308" y="42799"/>
                </a:lnTo>
                <a:lnTo>
                  <a:pt x="1325308" y="33274"/>
                </a:lnTo>
                <a:lnTo>
                  <a:pt x="1379156" y="33274"/>
                </a:lnTo>
                <a:lnTo>
                  <a:pt x="1312608" y="0"/>
                </a:lnTo>
                <a:close/>
              </a:path>
              <a:path w="1389380" h="76200">
                <a:moveTo>
                  <a:pt x="76200" y="33274"/>
                </a:moveTo>
                <a:lnTo>
                  <a:pt x="63500" y="33274"/>
                </a:lnTo>
                <a:lnTo>
                  <a:pt x="63500" y="42799"/>
                </a:lnTo>
                <a:lnTo>
                  <a:pt x="76200" y="42799"/>
                </a:lnTo>
                <a:lnTo>
                  <a:pt x="76200" y="33274"/>
                </a:lnTo>
                <a:close/>
              </a:path>
              <a:path w="1389380" h="76200">
                <a:moveTo>
                  <a:pt x="1312608" y="33274"/>
                </a:moveTo>
                <a:lnTo>
                  <a:pt x="76200" y="33274"/>
                </a:lnTo>
                <a:lnTo>
                  <a:pt x="76200" y="42799"/>
                </a:lnTo>
                <a:lnTo>
                  <a:pt x="1312608" y="42799"/>
                </a:lnTo>
                <a:lnTo>
                  <a:pt x="1312608" y="33274"/>
                </a:lnTo>
                <a:close/>
              </a:path>
              <a:path w="1389380" h="76200">
                <a:moveTo>
                  <a:pt x="1379156" y="33274"/>
                </a:moveTo>
                <a:lnTo>
                  <a:pt x="1325308" y="33274"/>
                </a:lnTo>
                <a:lnTo>
                  <a:pt x="1325308" y="42799"/>
                </a:lnTo>
                <a:lnTo>
                  <a:pt x="1379410" y="42799"/>
                </a:lnTo>
                <a:lnTo>
                  <a:pt x="1388808" y="38100"/>
                </a:lnTo>
                <a:lnTo>
                  <a:pt x="1379156" y="33274"/>
                </a:lnTo>
                <a:close/>
              </a:path>
            </a:pathLst>
          </a:custGeom>
          <a:solidFill>
            <a:srgbClr val="838D9B"/>
          </a:solidFill>
        </p:spPr>
        <p:txBody>
          <a:bodyPr wrap="square" lIns="0" tIns="0" rIns="0" bIns="0" rtlCol="0"/>
          <a:lstStyle/>
          <a:p>
            <a:endParaRPr/>
          </a:p>
        </p:txBody>
      </p:sp>
      <p:sp>
        <p:nvSpPr>
          <p:cNvPr id="41" name="object 41"/>
          <p:cNvSpPr/>
          <p:nvPr/>
        </p:nvSpPr>
        <p:spPr>
          <a:xfrm>
            <a:off x="776287" y="3976687"/>
            <a:ext cx="2522220" cy="76200"/>
          </a:xfrm>
          <a:custGeom>
            <a:avLst/>
            <a:gdLst/>
            <a:ahLst/>
            <a:cxnLst/>
            <a:rect l="l" t="t" r="r" b="b"/>
            <a:pathLst>
              <a:path w="2522220" h="76200">
                <a:moveTo>
                  <a:pt x="76200" y="0"/>
                </a:moveTo>
                <a:lnTo>
                  <a:pt x="0" y="38100"/>
                </a:lnTo>
                <a:lnTo>
                  <a:pt x="76200" y="76200"/>
                </a:lnTo>
                <a:lnTo>
                  <a:pt x="76200" y="42862"/>
                </a:lnTo>
                <a:lnTo>
                  <a:pt x="63500" y="42862"/>
                </a:lnTo>
                <a:lnTo>
                  <a:pt x="63500" y="33337"/>
                </a:lnTo>
                <a:lnTo>
                  <a:pt x="76200" y="33337"/>
                </a:lnTo>
                <a:lnTo>
                  <a:pt x="76200" y="0"/>
                </a:lnTo>
                <a:close/>
              </a:path>
              <a:path w="2522220" h="76200">
                <a:moveTo>
                  <a:pt x="2445956" y="0"/>
                </a:moveTo>
                <a:lnTo>
                  <a:pt x="2445956" y="76200"/>
                </a:lnTo>
                <a:lnTo>
                  <a:pt x="2512631" y="42862"/>
                </a:lnTo>
                <a:lnTo>
                  <a:pt x="2458656" y="42862"/>
                </a:lnTo>
                <a:lnTo>
                  <a:pt x="2458656" y="33337"/>
                </a:lnTo>
                <a:lnTo>
                  <a:pt x="2512631" y="33337"/>
                </a:lnTo>
                <a:lnTo>
                  <a:pt x="2445956" y="0"/>
                </a:lnTo>
                <a:close/>
              </a:path>
              <a:path w="2522220" h="76200">
                <a:moveTo>
                  <a:pt x="76200" y="33337"/>
                </a:moveTo>
                <a:lnTo>
                  <a:pt x="63500" y="33337"/>
                </a:lnTo>
                <a:lnTo>
                  <a:pt x="63500" y="42862"/>
                </a:lnTo>
                <a:lnTo>
                  <a:pt x="76200" y="42862"/>
                </a:lnTo>
                <a:lnTo>
                  <a:pt x="76200" y="33337"/>
                </a:lnTo>
                <a:close/>
              </a:path>
              <a:path w="2522220" h="76200">
                <a:moveTo>
                  <a:pt x="2445956" y="33337"/>
                </a:moveTo>
                <a:lnTo>
                  <a:pt x="76200" y="33337"/>
                </a:lnTo>
                <a:lnTo>
                  <a:pt x="76200" y="42862"/>
                </a:lnTo>
                <a:lnTo>
                  <a:pt x="2445956" y="42862"/>
                </a:lnTo>
                <a:lnTo>
                  <a:pt x="2445956" y="33337"/>
                </a:lnTo>
                <a:close/>
              </a:path>
              <a:path w="2522220" h="76200">
                <a:moveTo>
                  <a:pt x="2512631" y="33337"/>
                </a:moveTo>
                <a:lnTo>
                  <a:pt x="2458656" y="33337"/>
                </a:lnTo>
                <a:lnTo>
                  <a:pt x="2458656" y="42862"/>
                </a:lnTo>
                <a:lnTo>
                  <a:pt x="2512631" y="42862"/>
                </a:lnTo>
                <a:lnTo>
                  <a:pt x="2522156" y="38100"/>
                </a:lnTo>
                <a:lnTo>
                  <a:pt x="2512631" y="33337"/>
                </a:lnTo>
                <a:close/>
              </a:path>
            </a:pathLst>
          </a:custGeom>
          <a:solidFill>
            <a:srgbClr val="838D9B"/>
          </a:solidFill>
        </p:spPr>
        <p:txBody>
          <a:bodyPr wrap="square" lIns="0" tIns="0" rIns="0" bIns="0" rtlCol="0"/>
          <a:lstStyle/>
          <a:p>
            <a:endParaRPr/>
          </a:p>
        </p:txBody>
      </p:sp>
      <p:sp>
        <p:nvSpPr>
          <p:cNvPr id="42" name="object 42"/>
          <p:cNvSpPr txBox="1"/>
          <p:nvPr/>
        </p:nvSpPr>
        <p:spPr>
          <a:xfrm>
            <a:off x="1375028" y="3468116"/>
            <a:ext cx="16700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rlito"/>
                <a:cs typeface="Carlito"/>
              </a:rPr>
              <a:t>S1</a:t>
            </a:r>
            <a:endParaRPr sz="1200">
              <a:latin typeface="Carlito"/>
              <a:cs typeface="Carlito"/>
            </a:endParaRPr>
          </a:p>
        </p:txBody>
      </p:sp>
      <p:sp>
        <p:nvSpPr>
          <p:cNvPr id="43" name="object 43"/>
          <p:cNvSpPr txBox="1"/>
          <p:nvPr/>
        </p:nvSpPr>
        <p:spPr>
          <a:xfrm>
            <a:off x="1927605" y="3821429"/>
            <a:ext cx="191770" cy="208915"/>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FFFFFF"/>
                </a:solidFill>
                <a:latin typeface="Carlito"/>
                <a:cs typeface="Carlito"/>
              </a:rPr>
              <a:t>R1</a:t>
            </a:r>
            <a:endParaRPr sz="1200">
              <a:latin typeface="Carlito"/>
              <a:cs typeface="Carlito"/>
            </a:endParaRPr>
          </a:p>
        </p:txBody>
      </p:sp>
      <p:sp>
        <p:nvSpPr>
          <p:cNvPr id="44" name="object 44"/>
          <p:cNvSpPr/>
          <p:nvPr/>
        </p:nvSpPr>
        <p:spPr>
          <a:xfrm>
            <a:off x="1019187" y="2686049"/>
            <a:ext cx="2030095" cy="237490"/>
          </a:xfrm>
          <a:custGeom>
            <a:avLst/>
            <a:gdLst/>
            <a:ahLst/>
            <a:cxnLst/>
            <a:rect l="l" t="t" r="r" b="b"/>
            <a:pathLst>
              <a:path w="2030095" h="237489">
                <a:moveTo>
                  <a:pt x="1005573" y="162102"/>
                </a:moveTo>
                <a:lnTo>
                  <a:pt x="1005408" y="161798"/>
                </a:lnTo>
                <a:lnTo>
                  <a:pt x="1002906" y="157226"/>
                </a:lnTo>
                <a:lnTo>
                  <a:pt x="1002779" y="156845"/>
                </a:lnTo>
                <a:lnTo>
                  <a:pt x="1002525" y="156464"/>
                </a:lnTo>
                <a:lnTo>
                  <a:pt x="1002144" y="156210"/>
                </a:lnTo>
                <a:lnTo>
                  <a:pt x="991984" y="145923"/>
                </a:lnTo>
                <a:lnTo>
                  <a:pt x="954900" y="116078"/>
                </a:lnTo>
                <a:lnTo>
                  <a:pt x="909053" y="88646"/>
                </a:lnTo>
                <a:lnTo>
                  <a:pt x="874128" y="71882"/>
                </a:lnTo>
                <a:lnTo>
                  <a:pt x="836409" y="56388"/>
                </a:lnTo>
                <a:lnTo>
                  <a:pt x="795769" y="42418"/>
                </a:lnTo>
                <a:lnTo>
                  <a:pt x="753097" y="30099"/>
                </a:lnTo>
                <a:lnTo>
                  <a:pt x="708520" y="19685"/>
                </a:lnTo>
                <a:lnTo>
                  <a:pt x="662419" y="11430"/>
                </a:lnTo>
                <a:lnTo>
                  <a:pt x="649820" y="9525"/>
                </a:lnTo>
                <a:lnTo>
                  <a:pt x="638924" y="7874"/>
                </a:lnTo>
                <a:lnTo>
                  <a:pt x="591299" y="2921"/>
                </a:lnTo>
                <a:lnTo>
                  <a:pt x="543039" y="254"/>
                </a:lnTo>
                <a:lnTo>
                  <a:pt x="518909" y="0"/>
                </a:lnTo>
                <a:lnTo>
                  <a:pt x="494652" y="254"/>
                </a:lnTo>
                <a:lnTo>
                  <a:pt x="446392" y="2921"/>
                </a:lnTo>
                <a:lnTo>
                  <a:pt x="398640" y="8001"/>
                </a:lnTo>
                <a:lnTo>
                  <a:pt x="329044" y="19939"/>
                </a:lnTo>
                <a:lnTo>
                  <a:pt x="284467" y="30480"/>
                </a:lnTo>
                <a:lnTo>
                  <a:pt x="241744" y="42799"/>
                </a:lnTo>
                <a:lnTo>
                  <a:pt x="201307" y="56896"/>
                </a:lnTo>
                <a:lnTo>
                  <a:pt x="163410" y="72517"/>
                </a:lnTo>
                <a:lnTo>
                  <a:pt x="128562" y="89662"/>
                </a:lnTo>
                <a:lnTo>
                  <a:pt x="82626" y="117348"/>
                </a:lnTo>
                <a:lnTo>
                  <a:pt x="45542" y="147574"/>
                </a:lnTo>
                <a:lnTo>
                  <a:pt x="18465" y="179451"/>
                </a:lnTo>
                <a:lnTo>
                  <a:pt x="762" y="224409"/>
                </a:lnTo>
                <a:lnTo>
                  <a:pt x="0" y="235204"/>
                </a:lnTo>
                <a:lnTo>
                  <a:pt x="9499" y="235839"/>
                </a:lnTo>
                <a:lnTo>
                  <a:pt x="10261" y="225171"/>
                </a:lnTo>
                <a:lnTo>
                  <a:pt x="12369" y="214884"/>
                </a:lnTo>
                <a:lnTo>
                  <a:pt x="34036" y="174244"/>
                </a:lnTo>
                <a:lnTo>
                  <a:pt x="63207" y="144272"/>
                </a:lnTo>
                <a:lnTo>
                  <a:pt x="102260" y="115824"/>
                </a:lnTo>
                <a:lnTo>
                  <a:pt x="149898" y="89408"/>
                </a:lnTo>
                <a:lnTo>
                  <a:pt x="185699" y="73279"/>
                </a:lnTo>
                <a:lnTo>
                  <a:pt x="224396" y="58674"/>
                </a:lnTo>
                <a:lnTo>
                  <a:pt x="287007" y="39624"/>
                </a:lnTo>
                <a:lnTo>
                  <a:pt x="331203" y="29210"/>
                </a:lnTo>
                <a:lnTo>
                  <a:pt x="376796" y="20828"/>
                </a:lnTo>
                <a:lnTo>
                  <a:pt x="423532" y="14605"/>
                </a:lnTo>
                <a:lnTo>
                  <a:pt x="471030" y="10795"/>
                </a:lnTo>
                <a:lnTo>
                  <a:pt x="518909" y="9525"/>
                </a:lnTo>
                <a:lnTo>
                  <a:pt x="542912" y="9779"/>
                </a:lnTo>
                <a:lnTo>
                  <a:pt x="590664" y="12446"/>
                </a:lnTo>
                <a:lnTo>
                  <a:pt x="637781" y="17399"/>
                </a:lnTo>
                <a:lnTo>
                  <a:pt x="706869" y="29083"/>
                </a:lnTo>
                <a:lnTo>
                  <a:pt x="750938" y="39370"/>
                </a:lnTo>
                <a:lnTo>
                  <a:pt x="793102" y="51562"/>
                </a:lnTo>
                <a:lnTo>
                  <a:pt x="833107" y="65405"/>
                </a:lnTo>
                <a:lnTo>
                  <a:pt x="870445" y="80518"/>
                </a:lnTo>
                <a:lnTo>
                  <a:pt x="904735" y="97155"/>
                </a:lnTo>
                <a:lnTo>
                  <a:pt x="949693" y="124079"/>
                </a:lnTo>
                <a:lnTo>
                  <a:pt x="985634" y="153035"/>
                </a:lnTo>
                <a:lnTo>
                  <a:pt x="996873" y="165925"/>
                </a:lnTo>
                <a:lnTo>
                  <a:pt x="1003642" y="162941"/>
                </a:lnTo>
                <a:lnTo>
                  <a:pt x="1005573" y="162102"/>
                </a:lnTo>
                <a:close/>
              </a:path>
              <a:path w="2030095" h="237489">
                <a:moveTo>
                  <a:pt x="2029955" y="236220"/>
                </a:moveTo>
                <a:lnTo>
                  <a:pt x="2018398" y="191897"/>
                </a:lnTo>
                <a:lnTo>
                  <a:pt x="1995919" y="159766"/>
                </a:lnTo>
                <a:lnTo>
                  <a:pt x="1963153" y="129286"/>
                </a:lnTo>
                <a:lnTo>
                  <a:pt x="1921624" y="100965"/>
                </a:lnTo>
                <a:lnTo>
                  <a:pt x="1872348" y="75184"/>
                </a:lnTo>
                <a:lnTo>
                  <a:pt x="1835772" y="59690"/>
                </a:lnTo>
                <a:lnTo>
                  <a:pt x="1796656" y="45720"/>
                </a:lnTo>
                <a:lnTo>
                  <a:pt x="1755508" y="33401"/>
                </a:lnTo>
                <a:lnTo>
                  <a:pt x="1712455" y="22987"/>
                </a:lnTo>
                <a:lnTo>
                  <a:pt x="1668005" y="14605"/>
                </a:lnTo>
                <a:lnTo>
                  <a:pt x="1656207" y="12827"/>
                </a:lnTo>
                <a:lnTo>
                  <a:pt x="1645272" y="11176"/>
                </a:lnTo>
                <a:lnTo>
                  <a:pt x="1599298" y="6223"/>
                </a:lnTo>
                <a:lnTo>
                  <a:pt x="1552816" y="3556"/>
                </a:lnTo>
                <a:lnTo>
                  <a:pt x="1529321" y="3175"/>
                </a:lnTo>
                <a:lnTo>
                  <a:pt x="1506080" y="3556"/>
                </a:lnTo>
                <a:lnTo>
                  <a:pt x="1459471" y="5969"/>
                </a:lnTo>
                <a:lnTo>
                  <a:pt x="1390891" y="13970"/>
                </a:lnTo>
                <a:lnTo>
                  <a:pt x="1346314" y="21844"/>
                </a:lnTo>
                <a:lnTo>
                  <a:pt x="1303388" y="31623"/>
                </a:lnTo>
                <a:lnTo>
                  <a:pt x="1262240" y="43180"/>
                </a:lnTo>
                <a:lnTo>
                  <a:pt x="1223124" y="56515"/>
                </a:lnTo>
                <a:lnTo>
                  <a:pt x="1186548" y="70993"/>
                </a:lnTo>
                <a:lnTo>
                  <a:pt x="1137272" y="95377"/>
                </a:lnTo>
                <a:lnTo>
                  <a:pt x="1095743" y="122047"/>
                </a:lnTo>
                <a:lnTo>
                  <a:pt x="1062342" y="151511"/>
                </a:lnTo>
                <a:lnTo>
                  <a:pt x="1061656" y="152895"/>
                </a:lnTo>
                <a:lnTo>
                  <a:pt x="1031227" y="138684"/>
                </a:lnTo>
                <a:lnTo>
                  <a:pt x="1031519" y="150660"/>
                </a:lnTo>
                <a:lnTo>
                  <a:pt x="1005573" y="162102"/>
                </a:lnTo>
                <a:lnTo>
                  <a:pt x="996873" y="165925"/>
                </a:lnTo>
                <a:lnTo>
                  <a:pt x="967346" y="178943"/>
                </a:lnTo>
                <a:lnTo>
                  <a:pt x="1033005" y="233426"/>
                </a:lnTo>
                <a:lnTo>
                  <a:pt x="1033449" y="223850"/>
                </a:lnTo>
                <a:lnTo>
                  <a:pt x="1100315" y="170942"/>
                </a:lnTo>
                <a:lnTo>
                  <a:pt x="1094867" y="168402"/>
                </a:lnTo>
                <a:lnTo>
                  <a:pt x="1070343" y="156959"/>
                </a:lnTo>
                <a:lnTo>
                  <a:pt x="1070190" y="156883"/>
                </a:lnTo>
                <a:lnTo>
                  <a:pt x="1070457" y="156743"/>
                </a:lnTo>
                <a:lnTo>
                  <a:pt x="1101204" y="129794"/>
                </a:lnTo>
                <a:lnTo>
                  <a:pt x="1141844" y="103759"/>
                </a:lnTo>
                <a:lnTo>
                  <a:pt x="1190231" y="79883"/>
                </a:lnTo>
                <a:lnTo>
                  <a:pt x="1226299" y="65405"/>
                </a:lnTo>
                <a:lnTo>
                  <a:pt x="1264780" y="52451"/>
                </a:lnTo>
                <a:lnTo>
                  <a:pt x="1305547" y="40894"/>
                </a:lnTo>
                <a:lnTo>
                  <a:pt x="1348092" y="31242"/>
                </a:lnTo>
                <a:lnTo>
                  <a:pt x="1392161" y="23368"/>
                </a:lnTo>
                <a:lnTo>
                  <a:pt x="1437246" y="17653"/>
                </a:lnTo>
                <a:lnTo>
                  <a:pt x="1483093" y="13970"/>
                </a:lnTo>
                <a:lnTo>
                  <a:pt x="1529321" y="12827"/>
                </a:lnTo>
                <a:lnTo>
                  <a:pt x="1552308" y="13081"/>
                </a:lnTo>
                <a:lnTo>
                  <a:pt x="1598409" y="15748"/>
                </a:lnTo>
                <a:lnTo>
                  <a:pt x="1643875" y="20574"/>
                </a:lnTo>
                <a:lnTo>
                  <a:pt x="1710169" y="32258"/>
                </a:lnTo>
                <a:lnTo>
                  <a:pt x="1752841" y="42545"/>
                </a:lnTo>
                <a:lnTo>
                  <a:pt x="1793608" y="54737"/>
                </a:lnTo>
                <a:lnTo>
                  <a:pt x="1832089" y="68580"/>
                </a:lnTo>
                <a:lnTo>
                  <a:pt x="1868157" y="83693"/>
                </a:lnTo>
                <a:lnTo>
                  <a:pt x="1916544" y="108966"/>
                </a:lnTo>
                <a:lnTo>
                  <a:pt x="1957057" y="136652"/>
                </a:lnTo>
                <a:lnTo>
                  <a:pt x="1988553" y="165862"/>
                </a:lnTo>
                <a:lnTo>
                  <a:pt x="2014334" y="205994"/>
                </a:lnTo>
                <a:lnTo>
                  <a:pt x="2020430" y="236982"/>
                </a:lnTo>
                <a:lnTo>
                  <a:pt x="2029955" y="236220"/>
                </a:lnTo>
                <a:close/>
              </a:path>
            </a:pathLst>
          </a:custGeom>
          <a:solidFill>
            <a:srgbClr val="838D9B"/>
          </a:solidFill>
        </p:spPr>
        <p:txBody>
          <a:bodyPr wrap="square" lIns="0" tIns="0" rIns="0" bIns="0" rtlCol="0"/>
          <a:lstStyle/>
          <a:p>
            <a:endParaRPr/>
          </a:p>
        </p:txBody>
      </p:sp>
      <p:sp>
        <p:nvSpPr>
          <p:cNvPr id="45" name="object 45"/>
          <p:cNvSpPr txBox="1"/>
          <p:nvPr/>
        </p:nvSpPr>
        <p:spPr>
          <a:xfrm>
            <a:off x="1196339" y="2059520"/>
            <a:ext cx="7317105" cy="655320"/>
          </a:xfrm>
          <a:prstGeom prst="rect">
            <a:avLst/>
          </a:prstGeom>
        </p:spPr>
        <p:txBody>
          <a:bodyPr vert="horz" wrap="square" lIns="0" tIns="102235" rIns="0" bIns="0" rtlCol="0">
            <a:spAutoFit/>
          </a:bodyPr>
          <a:lstStyle/>
          <a:p>
            <a:pPr marL="12700">
              <a:lnSpc>
                <a:spcPct val="100000"/>
              </a:lnSpc>
              <a:spcBef>
                <a:spcPts val="805"/>
              </a:spcBef>
              <a:tabLst>
                <a:tab pos="3785235" algn="l"/>
              </a:tabLst>
            </a:pPr>
            <a:r>
              <a:rPr sz="2000" b="1" spc="5" dirty="0">
                <a:solidFill>
                  <a:srgbClr val="FF8500"/>
                </a:solidFill>
                <a:latin typeface="Carlito"/>
                <a:cs typeface="Carlito"/>
              </a:rPr>
              <a:t>Hidden</a:t>
            </a:r>
            <a:r>
              <a:rPr sz="2000" b="1" spc="-30" dirty="0">
                <a:solidFill>
                  <a:srgbClr val="FF8500"/>
                </a:solidFill>
                <a:latin typeface="Carlito"/>
                <a:cs typeface="Carlito"/>
              </a:rPr>
              <a:t> </a:t>
            </a:r>
            <a:r>
              <a:rPr sz="2000" b="1" spc="5" dirty="0">
                <a:solidFill>
                  <a:srgbClr val="FF8500"/>
                </a:solidFill>
                <a:latin typeface="Carlito"/>
                <a:cs typeface="Carlito"/>
              </a:rPr>
              <a:t>Station</a:t>
            </a:r>
            <a:r>
              <a:rPr sz="2000" b="1" spc="-100" dirty="0">
                <a:solidFill>
                  <a:srgbClr val="FF8500"/>
                </a:solidFill>
                <a:latin typeface="Carlito"/>
                <a:cs typeface="Carlito"/>
              </a:rPr>
              <a:t> </a:t>
            </a:r>
            <a:r>
              <a:rPr sz="2000" b="1" spc="15" dirty="0">
                <a:solidFill>
                  <a:srgbClr val="FF8500"/>
                </a:solidFill>
                <a:latin typeface="Carlito"/>
                <a:cs typeface="Carlito"/>
              </a:rPr>
              <a:t>Problem	</a:t>
            </a:r>
            <a:r>
              <a:rPr sz="2000" b="1" spc="10" dirty="0">
                <a:solidFill>
                  <a:srgbClr val="FF8500"/>
                </a:solidFill>
                <a:latin typeface="Carlito"/>
                <a:cs typeface="Carlito"/>
              </a:rPr>
              <a:t>Exposed </a:t>
            </a:r>
            <a:r>
              <a:rPr sz="2000" b="1" spc="5" dirty="0">
                <a:solidFill>
                  <a:srgbClr val="FF8500"/>
                </a:solidFill>
                <a:latin typeface="Carlito"/>
                <a:cs typeface="Carlito"/>
              </a:rPr>
              <a:t>Station</a:t>
            </a:r>
            <a:r>
              <a:rPr sz="2000" b="1" spc="-245" dirty="0">
                <a:solidFill>
                  <a:srgbClr val="FF8500"/>
                </a:solidFill>
                <a:latin typeface="Carlito"/>
                <a:cs typeface="Carlito"/>
              </a:rPr>
              <a:t> </a:t>
            </a:r>
            <a:r>
              <a:rPr sz="2000" b="1" spc="15" dirty="0">
                <a:solidFill>
                  <a:srgbClr val="FF8500"/>
                </a:solidFill>
                <a:latin typeface="Carlito"/>
                <a:cs typeface="Carlito"/>
              </a:rPr>
              <a:t>Problem</a:t>
            </a:r>
            <a:endParaRPr sz="2000">
              <a:latin typeface="Carlito"/>
              <a:cs typeface="Carlito"/>
            </a:endParaRPr>
          </a:p>
          <a:p>
            <a:pPr marL="49530">
              <a:lnSpc>
                <a:spcPct val="100000"/>
              </a:lnSpc>
              <a:spcBef>
                <a:spcPts val="409"/>
              </a:spcBef>
              <a:tabLst>
                <a:tab pos="1078230" algn="l"/>
                <a:tab pos="3957954" algn="l"/>
                <a:tab pos="6031230" algn="l"/>
              </a:tabLst>
            </a:pPr>
            <a:r>
              <a:rPr sz="1200" spc="-15" dirty="0">
                <a:solidFill>
                  <a:srgbClr val="FFFFFF"/>
                </a:solidFill>
                <a:latin typeface="Carlito"/>
                <a:cs typeface="Carlito"/>
              </a:rPr>
              <a:t>Send</a:t>
            </a:r>
            <a:r>
              <a:rPr sz="1200" spc="75" dirty="0">
                <a:solidFill>
                  <a:srgbClr val="FFFFFF"/>
                </a:solidFill>
                <a:latin typeface="Carlito"/>
                <a:cs typeface="Carlito"/>
              </a:rPr>
              <a:t> </a:t>
            </a:r>
            <a:r>
              <a:rPr sz="1200" spc="-15" dirty="0">
                <a:solidFill>
                  <a:srgbClr val="FFFFFF"/>
                </a:solidFill>
                <a:latin typeface="Carlito"/>
                <a:cs typeface="Carlito"/>
              </a:rPr>
              <a:t>data	Send</a:t>
            </a:r>
            <a:r>
              <a:rPr sz="1200" spc="75" dirty="0">
                <a:solidFill>
                  <a:srgbClr val="FFFFFF"/>
                </a:solidFill>
                <a:latin typeface="Carlito"/>
                <a:cs typeface="Carlito"/>
              </a:rPr>
              <a:t> </a:t>
            </a:r>
            <a:r>
              <a:rPr sz="1200" spc="-10" dirty="0">
                <a:solidFill>
                  <a:srgbClr val="FFFFFF"/>
                </a:solidFill>
                <a:latin typeface="Carlito"/>
                <a:cs typeface="Carlito"/>
              </a:rPr>
              <a:t>data	</a:t>
            </a:r>
            <a:r>
              <a:rPr sz="1800" spc="-22" baseline="4629" dirty="0">
                <a:solidFill>
                  <a:srgbClr val="FFFFFF"/>
                </a:solidFill>
                <a:latin typeface="Carlito"/>
                <a:cs typeface="Carlito"/>
              </a:rPr>
              <a:t>Currently</a:t>
            </a:r>
            <a:r>
              <a:rPr sz="1800" spc="135" baseline="4629" dirty="0">
                <a:solidFill>
                  <a:srgbClr val="FFFFFF"/>
                </a:solidFill>
                <a:latin typeface="Carlito"/>
                <a:cs typeface="Carlito"/>
              </a:rPr>
              <a:t> </a:t>
            </a:r>
            <a:r>
              <a:rPr sz="1800" spc="-7" baseline="4629" dirty="0">
                <a:solidFill>
                  <a:srgbClr val="FFFFFF"/>
                </a:solidFill>
                <a:latin typeface="Carlito"/>
                <a:cs typeface="Carlito"/>
              </a:rPr>
              <a:t>sending </a:t>
            </a:r>
            <a:r>
              <a:rPr sz="1800" spc="-22" baseline="4629" dirty="0">
                <a:solidFill>
                  <a:srgbClr val="FFFFFF"/>
                </a:solidFill>
                <a:latin typeface="Carlito"/>
                <a:cs typeface="Carlito"/>
              </a:rPr>
              <a:t>data	</a:t>
            </a:r>
            <a:r>
              <a:rPr sz="1200" spc="-15" dirty="0">
                <a:solidFill>
                  <a:srgbClr val="FFFFFF"/>
                </a:solidFill>
                <a:latin typeface="Carlito"/>
                <a:cs typeface="Carlito"/>
              </a:rPr>
              <a:t>Waiting to </a:t>
            </a:r>
            <a:r>
              <a:rPr sz="1200" spc="5" dirty="0">
                <a:solidFill>
                  <a:srgbClr val="FFFFFF"/>
                </a:solidFill>
                <a:latin typeface="Carlito"/>
                <a:cs typeface="Carlito"/>
              </a:rPr>
              <a:t>send</a:t>
            </a:r>
            <a:r>
              <a:rPr sz="1200" spc="-50" dirty="0">
                <a:solidFill>
                  <a:srgbClr val="FFFFFF"/>
                </a:solidFill>
                <a:latin typeface="Carlito"/>
                <a:cs typeface="Carlito"/>
              </a:rPr>
              <a:t> </a:t>
            </a:r>
            <a:r>
              <a:rPr sz="1200" spc="-15" dirty="0">
                <a:solidFill>
                  <a:srgbClr val="FFFFFF"/>
                </a:solidFill>
                <a:latin typeface="Carlito"/>
                <a:cs typeface="Carlito"/>
              </a:rPr>
              <a:t>data</a:t>
            </a:r>
            <a:endParaRPr sz="1200">
              <a:latin typeface="Carlito"/>
              <a:cs typeface="Carlito"/>
            </a:endParaRPr>
          </a:p>
        </p:txBody>
      </p:sp>
      <p:sp>
        <p:nvSpPr>
          <p:cNvPr id="46" name="object 46"/>
          <p:cNvSpPr/>
          <p:nvPr/>
        </p:nvSpPr>
        <p:spPr>
          <a:xfrm>
            <a:off x="1900173" y="4291012"/>
            <a:ext cx="1389380" cy="76200"/>
          </a:xfrm>
          <a:custGeom>
            <a:avLst/>
            <a:gdLst/>
            <a:ahLst/>
            <a:cxnLst/>
            <a:rect l="l" t="t" r="r" b="b"/>
            <a:pathLst>
              <a:path w="1389379" h="76200">
                <a:moveTo>
                  <a:pt x="76200" y="0"/>
                </a:moveTo>
                <a:lnTo>
                  <a:pt x="0" y="38100"/>
                </a:lnTo>
                <a:lnTo>
                  <a:pt x="76200" y="76200"/>
                </a:lnTo>
                <a:lnTo>
                  <a:pt x="76200" y="42875"/>
                </a:lnTo>
                <a:lnTo>
                  <a:pt x="63500" y="42875"/>
                </a:lnTo>
                <a:lnTo>
                  <a:pt x="63500" y="33337"/>
                </a:lnTo>
                <a:lnTo>
                  <a:pt x="76200" y="33337"/>
                </a:lnTo>
                <a:lnTo>
                  <a:pt x="76200" y="0"/>
                </a:lnTo>
                <a:close/>
              </a:path>
              <a:path w="1389379" h="76200">
                <a:moveTo>
                  <a:pt x="1379347" y="33337"/>
                </a:moveTo>
                <a:lnTo>
                  <a:pt x="1325371" y="33337"/>
                </a:lnTo>
                <a:lnTo>
                  <a:pt x="1325371" y="42862"/>
                </a:lnTo>
                <a:lnTo>
                  <a:pt x="1312671" y="42862"/>
                </a:lnTo>
                <a:lnTo>
                  <a:pt x="1312671" y="76200"/>
                </a:lnTo>
                <a:lnTo>
                  <a:pt x="1388872" y="38100"/>
                </a:lnTo>
                <a:lnTo>
                  <a:pt x="1379347" y="33337"/>
                </a:lnTo>
                <a:close/>
              </a:path>
              <a:path w="1389379" h="76200">
                <a:moveTo>
                  <a:pt x="76200" y="33337"/>
                </a:moveTo>
                <a:lnTo>
                  <a:pt x="63500" y="33337"/>
                </a:lnTo>
                <a:lnTo>
                  <a:pt x="63500" y="42875"/>
                </a:lnTo>
                <a:lnTo>
                  <a:pt x="76200" y="42875"/>
                </a:lnTo>
                <a:lnTo>
                  <a:pt x="76200" y="33337"/>
                </a:lnTo>
                <a:close/>
              </a:path>
              <a:path w="1389379" h="76200">
                <a:moveTo>
                  <a:pt x="76200" y="42875"/>
                </a:moveTo>
                <a:lnTo>
                  <a:pt x="63500" y="42875"/>
                </a:lnTo>
                <a:lnTo>
                  <a:pt x="76200" y="42875"/>
                </a:lnTo>
                <a:close/>
              </a:path>
              <a:path w="1389379" h="76200">
                <a:moveTo>
                  <a:pt x="1312671" y="33337"/>
                </a:moveTo>
                <a:lnTo>
                  <a:pt x="76200" y="33337"/>
                </a:lnTo>
                <a:lnTo>
                  <a:pt x="76200" y="42875"/>
                </a:lnTo>
                <a:lnTo>
                  <a:pt x="1312671" y="42862"/>
                </a:lnTo>
                <a:lnTo>
                  <a:pt x="1312671" y="33337"/>
                </a:lnTo>
                <a:close/>
              </a:path>
              <a:path w="1389379" h="76200">
                <a:moveTo>
                  <a:pt x="1312671" y="0"/>
                </a:moveTo>
                <a:lnTo>
                  <a:pt x="1312671" y="42862"/>
                </a:lnTo>
                <a:lnTo>
                  <a:pt x="1325371" y="42862"/>
                </a:lnTo>
                <a:lnTo>
                  <a:pt x="1325371" y="33337"/>
                </a:lnTo>
                <a:lnTo>
                  <a:pt x="1379347" y="33337"/>
                </a:lnTo>
                <a:lnTo>
                  <a:pt x="1312671" y="0"/>
                </a:lnTo>
                <a:close/>
              </a:path>
            </a:pathLst>
          </a:custGeom>
          <a:solidFill>
            <a:srgbClr val="838D9B"/>
          </a:solidFill>
        </p:spPr>
        <p:txBody>
          <a:bodyPr wrap="square" lIns="0" tIns="0" rIns="0" bIns="0" rtlCol="0"/>
          <a:lstStyle/>
          <a:p>
            <a:endParaRPr/>
          </a:p>
        </p:txBody>
      </p:sp>
      <p:sp>
        <p:nvSpPr>
          <p:cNvPr id="47" name="object 47"/>
          <p:cNvSpPr txBox="1"/>
          <p:nvPr/>
        </p:nvSpPr>
        <p:spPr>
          <a:xfrm>
            <a:off x="2507614" y="4126865"/>
            <a:ext cx="166370" cy="208915"/>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Carlito"/>
                <a:cs typeface="Carlito"/>
              </a:rPr>
              <a:t>S2</a:t>
            </a:r>
            <a:endParaRPr sz="1200">
              <a:latin typeface="Carlito"/>
              <a:cs typeface="Carlito"/>
            </a:endParaRPr>
          </a:p>
        </p:txBody>
      </p:sp>
      <p:sp>
        <p:nvSpPr>
          <p:cNvPr id="48" name="object 48"/>
          <p:cNvSpPr txBox="1"/>
          <p:nvPr/>
        </p:nvSpPr>
        <p:spPr>
          <a:xfrm>
            <a:off x="7051293" y="4355782"/>
            <a:ext cx="1304290" cy="713016"/>
          </a:xfrm>
          <a:prstGeom prst="rect">
            <a:avLst/>
          </a:prstGeom>
        </p:spPr>
        <p:txBody>
          <a:bodyPr vert="horz" wrap="square" lIns="0" tIns="12700" rIns="0" bIns="0" rtlCol="0">
            <a:spAutoFit/>
          </a:bodyPr>
          <a:lstStyle/>
          <a:p>
            <a:pPr marL="791210">
              <a:lnSpc>
                <a:spcPct val="100000"/>
              </a:lnSpc>
              <a:spcBef>
                <a:spcPts val="100"/>
              </a:spcBef>
            </a:pPr>
            <a:r>
              <a:rPr sz="1200" spc="20" dirty="0" smtClean="0">
                <a:solidFill>
                  <a:srgbClr val="FFFFFF"/>
                </a:solidFill>
                <a:latin typeface="Carlito"/>
                <a:cs typeface="Carlito"/>
              </a:rPr>
              <a:t>R2</a:t>
            </a:r>
            <a:endParaRPr sz="1200" dirty="0" smtClean="0">
              <a:latin typeface="Carlito"/>
              <a:cs typeface="Carlito"/>
            </a:endParaRPr>
          </a:p>
          <a:p>
            <a:pPr>
              <a:lnSpc>
                <a:spcPct val="100000"/>
              </a:lnSpc>
            </a:pPr>
            <a:endParaRPr sz="1400" dirty="0" smtClean="0">
              <a:latin typeface="Carlito"/>
              <a:cs typeface="Carlito"/>
            </a:endParaRPr>
          </a:p>
          <a:p>
            <a:pPr marL="12700">
              <a:lnSpc>
                <a:spcPct val="100000"/>
              </a:lnSpc>
              <a:spcBef>
                <a:spcPts val="1160"/>
              </a:spcBef>
            </a:pPr>
            <a:endParaRPr sz="950" dirty="0">
              <a:latin typeface="Carlito"/>
              <a:cs typeface="Carlito"/>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495551"/>
            <a:ext cx="3859846"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146" y="2495551"/>
            <a:ext cx="4050009" cy="2000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166" y="514350"/>
            <a:ext cx="8047038" cy="632460"/>
          </a:xfrm>
          <a:prstGeom prst="rect">
            <a:avLst/>
          </a:prstGeom>
        </p:spPr>
        <p:txBody>
          <a:bodyPr vert="horz" wrap="square" lIns="0" tIns="16510" rIns="0" bIns="0" rtlCol="0">
            <a:spAutoFit/>
          </a:bodyPr>
          <a:lstStyle/>
          <a:p>
            <a:pPr marL="12700">
              <a:lnSpc>
                <a:spcPct val="100000"/>
              </a:lnSpc>
              <a:spcBef>
                <a:spcPts val="130"/>
              </a:spcBef>
            </a:pPr>
            <a:r>
              <a:rPr spc="-15" dirty="0"/>
              <a:t>Point </a:t>
            </a:r>
            <a:r>
              <a:rPr spc="-5" dirty="0"/>
              <a:t>Coordination </a:t>
            </a:r>
            <a:r>
              <a:rPr spc="5" dirty="0"/>
              <a:t>Function</a:t>
            </a:r>
            <a:r>
              <a:rPr spc="305" dirty="0"/>
              <a:t> </a:t>
            </a:r>
            <a:r>
              <a:rPr spc="-10" dirty="0"/>
              <a:t>(PCF)</a:t>
            </a:r>
          </a:p>
        </p:txBody>
      </p:sp>
      <p:grpSp>
        <p:nvGrpSpPr>
          <p:cNvPr id="3" name="object 3"/>
          <p:cNvGrpSpPr/>
          <p:nvPr/>
        </p:nvGrpSpPr>
        <p:grpSpPr>
          <a:xfrm>
            <a:off x="304800" y="2333625"/>
            <a:ext cx="4276725" cy="2814955"/>
            <a:chOff x="304800" y="2333625"/>
            <a:chExt cx="4276725" cy="2814955"/>
          </a:xfrm>
        </p:grpSpPr>
        <p:sp>
          <p:nvSpPr>
            <p:cNvPr id="4" name="object 4"/>
            <p:cNvSpPr/>
            <p:nvPr/>
          </p:nvSpPr>
          <p:spPr>
            <a:xfrm>
              <a:off x="304800" y="2333625"/>
              <a:ext cx="371475" cy="3619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90685" y="2700400"/>
              <a:ext cx="2540" cy="2443480"/>
            </a:xfrm>
            <a:custGeom>
              <a:avLst/>
              <a:gdLst/>
              <a:ahLst/>
              <a:cxnLst/>
              <a:rect l="l" t="t" r="r" b="b"/>
              <a:pathLst>
                <a:path w="2540" h="2443479">
                  <a:moveTo>
                    <a:pt x="2316" y="0"/>
                  </a:moveTo>
                  <a:lnTo>
                    <a:pt x="0" y="2443097"/>
                  </a:lnTo>
                </a:path>
              </a:pathLst>
            </a:custGeom>
            <a:ln w="9534">
              <a:solidFill>
                <a:srgbClr val="838D9B"/>
              </a:solidFill>
            </a:ln>
          </p:spPr>
          <p:txBody>
            <a:bodyPr wrap="square" lIns="0" tIns="0" rIns="0" bIns="0" rtlCol="0"/>
            <a:lstStyle/>
            <a:p>
              <a:endParaRPr/>
            </a:p>
          </p:txBody>
        </p:sp>
        <p:sp>
          <p:nvSpPr>
            <p:cNvPr id="6" name="object 6"/>
            <p:cNvSpPr/>
            <p:nvPr/>
          </p:nvSpPr>
          <p:spPr>
            <a:xfrm>
              <a:off x="4210050" y="2343150"/>
              <a:ext cx="371475" cy="3714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395851" y="2719450"/>
              <a:ext cx="7620" cy="2424430"/>
            </a:xfrm>
            <a:custGeom>
              <a:avLst/>
              <a:gdLst/>
              <a:ahLst/>
              <a:cxnLst/>
              <a:rect l="l" t="t" r="r" b="b"/>
              <a:pathLst>
                <a:path w="7620" h="2424429">
                  <a:moveTo>
                    <a:pt x="0" y="0"/>
                  </a:moveTo>
                  <a:lnTo>
                    <a:pt x="7272" y="2424047"/>
                  </a:lnTo>
                </a:path>
              </a:pathLst>
            </a:custGeom>
            <a:ln w="9534">
              <a:solidFill>
                <a:srgbClr val="838D9B"/>
              </a:solidFill>
            </a:ln>
          </p:spPr>
          <p:txBody>
            <a:bodyPr wrap="square" lIns="0" tIns="0" rIns="0" bIns="0" rtlCol="0"/>
            <a:lstStyle/>
            <a:p>
              <a:endParaRPr/>
            </a:p>
          </p:txBody>
        </p:sp>
      </p:grpSp>
      <p:sp>
        <p:nvSpPr>
          <p:cNvPr id="8" name="object 8"/>
          <p:cNvSpPr txBox="1"/>
          <p:nvPr/>
        </p:nvSpPr>
        <p:spPr>
          <a:xfrm>
            <a:off x="3267873" y="1516916"/>
            <a:ext cx="2157095" cy="577215"/>
          </a:xfrm>
          <a:prstGeom prst="rect">
            <a:avLst/>
          </a:prstGeom>
        </p:spPr>
        <p:txBody>
          <a:bodyPr vert="horz" wrap="square" lIns="0" tIns="12700" rIns="0" bIns="0" rtlCol="0">
            <a:spAutoFit/>
          </a:bodyPr>
          <a:lstStyle/>
          <a:p>
            <a:pPr marR="41910" algn="ctr">
              <a:lnSpc>
                <a:spcPct val="100000"/>
              </a:lnSpc>
              <a:spcBef>
                <a:spcPts val="100"/>
              </a:spcBef>
            </a:pPr>
            <a:r>
              <a:rPr sz="1800" spc="10" dirty="0">
                <a:solidFill>
                  <a:srgbClr val="FFFFFF"/>
                </a:solidFill>
                <a:latin typeface="Carlito"/>
                <a:cs typeface="Carlito"/>
              </a:rPr>
              <a:t>Station</a:t>
            </a:r>
            <a:r>
              <a:rPr sz="1800" spc="-165" dirty="0">
                <a:solidFill>
                  <a:srgbClr val="FFFFFF"/>
                </a:solidFill>
                <a:latin typeface="Carlito"/>
                <a:cs typeface="Carlito"/>
              </a:rPr>
              <a:t> </a:t>
            </a:r>
            <a:r>
              <a:rPr sz="1800" spc="10" dirty="0">
                <a:solidFill>
                  <a:srgbClr val="FFFFFF"/>
                </a:solidFill>
                <a:latin typeface="Carlito"/>
                <a:cs typeface="Carlito"/>
              </a:rPr>
              <a:t>requiring</a:t>
            </a:r>
            <a:endParaRPr sz="1800" dirty="0">
              <a:latin typeface="Carlito"/>
              <a:cs typeface="Carlito"/>
            </a:endParaRPr>
          </a:p>
          <a:p>
            <a:pPr algn="ctr">
              <a:lnSpc>
                <a:spcPct val="100000"/>
              </a:lnSpc>
              <a:spcBef>
                <a:spcPts val="20"/>
              </a:spcBef>
            </a:pPr>
            <a:r>
              <a:rPr sz="1800" spc="10" dirty="0">
                <a:solidFill>
                  <a:srgbClr val="FFFFFF"/>
                </a:solidFill>
                <a:latin typeface="Carlito"/>
                <a:cs typeface="Carlito"/>
              </a:rPr>
              <a:t>contention </a:t>
            </a:r>
            <a:r>
              <a:rPr sz="1800" spc="-15" dirty="0">
                <a:solidFill>
                  <a:srgbClr val="FFFFFF"/>
                </a:solidFill>
                <a:latin typeface="Carlito"/>
                <a:cs typeface="Carlito"/>
              </a:rPr>
              <a:t>free</a:t>
            </a:r>
            <a:r>
              <a:rPr sz="1800" spc="-265" dirty="0">
                <a:solidFill>
                  <a:srgbClr val="FFFFFF"/>
                </a:solidFill>
                <a:latin typeface="Carlito"/>
                <a:cs typeface="Carlito"/>
              </a:rPr>
              <a:t> </a:t>
            </a:r>
            <a:r>
              <a:rPr sz="1800" spc="-5" dirty="0">
                <a:solidFill>
                  <a:srgbClr val="FFFFFF"/>
                </a:solidFill>
                <a:latin typeface="Carlito"/>
                <a:cs typeface="Carlito"/>
              </a:rPr>
              <a:t>service</a:t>
            </a:r>
            <a:endParaRPr sz="1800" dirty="0">
              <a:latin typeface="Carlito"/>
              <a:cs typeface="Carlito"/>
            </a:endParaRPr>
          </a:p>
        </p:txBody>
      </p:sp>
      <p:sp>
        <p:nvSpPr>
          <p:cNvPr id="9" name="object 9"/>
          <p:cNvSpPr txBox="1"/>
          <p:nvPr/>
        </p:nvSpPr>
        <p:spPr>
          <a:xfrm>
            <a:off x="177164" y="1778063"/>
            <a:ext cx="1194436" cy="57721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rlito"/>
                <a:cs typeface="Carlito"/>
              </a:rPr>
              <a:t>A</a:t>
            </a:r>
            <a:r>
              <a:rPr sz="1800" spc="-15" dirty="0">
                <a:solidFill>
                  <a:srgbClr val="FFFFFF"/>
                </a:solidFill>
                <a:latin typeface="Carlito"/>
                <a:cs typeface="Carlito"/>
              </a:rPr>
              <a:t>cc</a:t>
            </a:r>
            <a:r>
              <a:rPr sz="1800" dirty="0">
                <a:solidFill>
                  <a:srgbClr val="FFFFFF"/>
                </a:solidFill>
                <a:latin typeface="Carlito"/>
                <a:cs typeface="Carlito"/>
              </a:rPr>
              <a:t>e</a:t>
            </a:r>
            <a:r>
              <a:rPr sz="1800" spc="-30" dirty="0">
                <a:solidFill>
                  <a:srgbClr val="FFFFFF"/>
                </a:solidFill>
                <a:latin typeface="Carlito"/>
                <a:cs typeface="Carlito"/>
              </a:rPr>
              <a:t>s</a:t>
            </a:r>
            <a:r>
              <a:rPr sz="1800" dirty="0">
                <a:solidFill>
                  <a:srgbClr val="FFFFFF"/>
                </a:solidFill>
                <a:latin typeface="Carlito"/>
                <a:cs typeface="Carlito"/>
              </a:rPr>
              <a:t>s</a:t>
            </a:r>
            <a:endParaRPr sz="1800" dirty="0">
              <a:latin typeface="Carlito"/>
              <a:cs typeface="Carlito"/>
            </a:endParaRPr>
          </a:p>
          <a:p>
            <a:pPr marL="69850">
              <a:lnSpc>
                <a:spcPct val="100000"/>
              </a:lnSpc>
              <a:spcBef>
                <a:spcPts val="20"/>
              </a:spcBef>
            </a:pPr>
            <a:r>
              <a:rPr sz="1800" spc="10" dirty="0">
                <a:solidFill>
                  <a:srgbClr val="FFFFFF"/>
                </a:solidFill>
                <a:latin typeface="Carlito"/>
                <a:cs typeface="Carlito"/>
              </a:rPr>
              <a:t>Point</a:t>
            </a:r>
            <a:endParaRPr sz="1800" dirty="0">
              <a:latin typeface="Carlito"/>
              <a:cs typeface="Carlito"/>
            </a:endParaRPr>
          </a:p>
        </p:txBody>
      </p:sp>
      <p:grpSp>
        <p:nvGrpSpPr>
          <p:cNvPr id="10" name="object 10"/>
          <p:cNvGrpSpPr/>
          <p:nvPr/>
        </p:nvGrpSpPr>
        <p:grpSpPr>
          <a:xfrm>
            <a:off x="6038850" y="2324100"/>
            <a:ext cx="1885950" cy="2824480"/>
            <a:chOff x="6038850" y="2324100"/>
            <a:chExt cx="1885950" cy="2824480"/>
          </a:xfrm>
        </p:grpSpPr>
        <p:sp>
          <p:nvSpPr>
            <p:cNvPr id="11" name="object 11"/>
            <p:cNvSpPr/>
            <p:nvPr/>
          </p:nvSpPr>
          <p:spPr>
            <a:xfrm>
              <a:off x="6038850" y="2343150"/>
              <a:ext cx="371475" cy="36195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29408" y="2709925"/>
              <a:ext cx="10160" cy="2433955"/>
            </a:xfrm>
            <a:custGeom>
              <a:avLst/>
              <a:gdLst/>
              <a:ahLst/>
              <a:cxnLst/>
              <a:rect l="l" t="t" r="r" b="b"/>
              <a:pathLst>
                <a:path w="10160" h="2433954">
                  <a:moveTo>
                    <a:pt x="9534" y="0"/>
                  </a:moveTo>
                  <a:lnTo>
                    <a:pt x="0" y="0"/>
                  </a:lnTo>
                  <a:lnTo>
                    <a:pt x="0" y="2433572"/>
                  </a:lnTo>
                  <a:lnTo>
                    <a:pt x="9534" y="2433572"/>
                  </a:lnTo>
                  <a:lnTo>
                    <a:pt x="9534" y="0"/>
                  </a:lnTo>
                  <a:close/>
                </a:path>
              </a:pathLst>
            </a:custGeom>
            <a:solidFill>
              <a:srgbClr val="838D9B"/>
            </a:solidFill>
          </p:spPr>
          <p:txBody>
            <a:bodyPr wrap="square" lIns="0" tIns="0" rIns="0" bIns="0" rtlCol="0"/>
            <a:lstStyle/>
            <a:p>
              <a:endParaRPr/>
            </a:p>
          </p:txBody>
        </p:sp>
        <p:sp>
          <p:nvSpPr>
            <p:cNvPr id="13" name="object 13"/>
            <p:cNvSpPr/>
            <p:nvPr/>
          </p:nvSpPr>
          <p:spPr>
            <a:xfrm>
              <a:off x="7553325" y="2324100"/>
              <a:ext cx="371475" cy="371475"/>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721448" y="2700400"/>
              <a:ext cx="21590" cy="2443480"/>
            </a:xfrm>
            <a:custGeom>
              <a:avLst/>
              <a:gdLst/>
              <a:ahLst/>
              <a:cxnLst/>
              <a:rect l="l" t="t" r="r" b="b"/>
              <a:pathLst>
                <a:path w="21590" h="2443479">
                  <a:moveTo>
                    <a:pt x="21106" y="0"/>
                  </a:moveTo>
                  <a:lnTo>
                    <a:pt x="0" y="2443097"/>
                  </a:lnTo>
                </a:path>
              </a:pathLst>
            </a:custGeom>
            <a:ln w="9534">
              <a:solidFill>
                <a:srgbClr val="838D9B"/>
              </a:solidFill>
            </a:ln>
          </p:spPr>
          <p:txBody>
            <a:bodyPr wrap="square" lIns="0" tIns="0" rIns="0" bIns="0" rtlCol="0"/>
            <a:lstStyle/>
            <a:p>
              <a:endParaRPr/>
            </a:p>
          </p:txBody>
        </p:sp>
      </p:grpSp>
      <p:sp>
        <p:nvSpPr>
          <p:cNvPr id="15" name="object 15"/>
          <p:cNvSpPr/>
          <p:nvPr/>
        </p:nvSpPr>
        <p:spPr>
          <a:xfrm>
            <a:off x="8048625" y="2514600"/>
            <a:ext cx="992505" cy="0"/>
          </a:xfrm>
          <a:custGeom>
            <a:avLst/>
            <a:gdLst/>
            <a:ahLst/>
            <a:cxnLst/>
            <a:rect l="l" t="t" r="r" b="b"/>
            <a:pathLst>
              <a:path w="992504">
                <a:moveTo>
                  <a:pt x="0" y="0"/>
                </a:moveTo>
                <a:lnTo>
                  <a:pt x="992504" y="0"/>
                </a:lnTo>
              </a:path>
            </a:pathLst>
          </a:custGeom>
          <a:ln w="38100">
            <a:solidFill>
              <a:srgbClr val="838D9B"/>
            </a:solidFill>
            <a:prstDash val="dash"/>
          </a:ln>
        </p:spPr>
        <p:txBody>
          <a:bodyPr wrap="square" lIns="0" tIns="0" rIns="0" bIns="0" rtlCol="0"/>
          <a:lstStyle/>
          <a:p>
            <a:endParaRPr/>
          </a:p>
        </p:txBody>
      </p:sp>
      <p:sp>
        <p:nvSpPr>
          <p:cNvPr id="16" name="object 16"/>
          <p:cNvSpPr txBox="1"/>
          <p:nvPr/>
        </p:nvSpPr>
        <p:spPr>
          <a:xfrm>
            <a:off x="6523355" y="3691001"/>
            <a:ext cx="2565400" cy="208279"/>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Wait </a:t>
            </a:r>
            <a:r>
              <a:rPr sz="1200" spc="-10" dirty="0">
                <a:solidFill>
                  <a:srgbClr val="FFFFFF"/>
                </a:solidFill>
                <a:latin typeface="Carlito"/>
                <a:cs typeface="Carlito"/>
              </a:rPr>
              <a:t>for </a:t>
            </a:r>
            <a:r>
              <a:rPr sz="1200" spc="-40" dirty="0">
                <a:solidFill>
                  <a:srgbClr val="FFFFFF"/>
                </a:solidFill>
                <a:latin typeface="Carlito"/>
                <a:cs typeface="Carlito"/>
              </a:rPr>
              <a:t>NAV </a:t>
            </a:r>
            <a:r>
              <a:rPr sz="1200" spc="-20" dirty="0">
                <a:solidFill>
                  <a:srgbClr val="FFFFFF"/>
                </a:solidFill>
                <a:latin typeface="Carlito"/>
                <a:cs typeface="Carlito"/>
              </a:rPr>
              <a:t>(Network </a:t>
            </a:r>
            <a:r>
              <a:rPr sz="1200" spc="-5" dirty="0">
                <a:solidFill>
                  <a:srgbClr val="FFFFFF"/>
                </a:solidFill>
                <a:latin typeface="Carlito"/>
                <a:cs typeface="Carlito"/>
              </a:rPr>
              <a:t>Allocation</a:t>
            </a:r>
            <a:r>
              <a:rPr sz="1200" spc="-50" dirty="0">
                <a:solidFill>
                  <a:srgbClr val="FFFFFF"/>
                </a:solidFill>
                <a:latin typeface="Carlito"/>
                <a:cs typeface="Carlito"/>
              </a:rPr>
              <a:t> </a:t>
            </a:r>
            <a:r>
              <a:rPr sz="1200" spc="-30" dirty="0">
                <a:solidFill>
                  <a:srgbClr val="FFFFFF"/>
                </a:solidFill>
                <a:latin typeface="Carlito"/>
                <a:cs typeface="Carlito"/>
              </a:rPr>
              <a:t>Vector)</a:t>
            </a:r>
            <a:endParaRPr sz="1200" dirty="0">
              <a:latin typeface="Carlito"/>
              <a:cs typeface="Carlito"/>
            </a:endParaRPr>
          </a:p>
        </p:txBody>
      </p:sp>
      <p:sp>
        <p:nvSpPr>
          <p:cNvPr id="17" name="object 17"/>
          <p:cNvSpPr txBox="1"/>
          <p:nvPr/>
        </p:nvSpPr>
        <p:spPr>
          <a:xfrm>
            <a:off x="5791200" y="1525715"/>
            <a:ext cx="1124520" cy="577215"/>
          </a:xfrm>
          <a:prstGeom prst="rect">
            <a:avLst/>
          </a:prstGeom>
        </p:spPr>
        <p:txBody>
          <a:bodyPr vert="horz" wrap="square" lIns="0" tIns="10160" rIns="0" bIns="0" rtlCol="0">
            <a:spAutoFit/>
          </a:bodyPr>
          <a:lstStyle/>
          <a:p>
            <a:pPr marL="12700" marR="5080" indent="66675">
              <a:lnSpc>
                <a:spcPct val="100899"/>
              </a:lnSpc>
              <a:spcBef>
                <a:spcPts val="80"/>
              </a:spcBef>
            </a:pPr>
            <a:r>
              <a:rPr sz="1800" spc="5" dirty="0">
                <a:solidFill>
                  <a:srgbClr val="FFFFFF"/>
                </a:solidFill>
                <a:latin typeface="Carlito"/>
                <a:cs typeface="Carlito"/>
              </a:rPr>
              <a:t>Other  </a:t>
            </a:r>
            <a:r>
              <a:rPr sz="1800" spc="-5" dirty="0">
                <a:solidFill>
                  <a:srgbClr val="FFFFFF"/>
                </a:solidFill>
                <a:latin typeface="Carlito"/>
                <a:cs typeface="Carlito"/>
              </a:rPr>
              <a:t>St</a:t>
            </a:r>
            <a:r>
              <a:rPr sz="1800" spc="35" dirty="0">
                <a:solidFill>
                  <a:srgbClr val="FFFFFF"/>
                </a:solidFill>
                <a:latin typeface="Carlito"/>
                <a:cs typeface="Carlito"/>
              </a:rPr>
              <a:t>a</a:t>
            </a:r>
            <a:r>
              <a:rPr sz="1800" dirty="0">
                <a:solidFill>
                  <a:srgbClr val="FFFFFF"/>
                </a:solidFill>
                <a:latin typeface="Carlito"/>
                <a:cs typeface="Carlito"/>
              </a:rPr>
              <a:t>t</a:t>
            </a:r>
            <a:r>
              <a:rPr sz="1800" spc="30" dirty="0">
                <a:solidFill>
                  <a:srgbClr val="FFFFFF"/>
                </a:solidFill>
                <a:latin typeface="Carlito"/>
                <a:cs typeface="Carlito"/>
              </a:rPr>
              <a:t>i</a:t>
            </a:r>
            <a:r>
              <a:rPr sz="1800" spc="20" dirty="0">
                <a:solidFill>
                  <a:srgbClr val="FFFFFF"/>
                </a:solidFill>
                <a:latin typeface="Carlito"/>
                <a:cs typeface="Carlito"/>
              </a:rPr>
              <a:t>o</a:t>
            </a:r>
            <a:r>
              <a:rPr sz="1800" dirty="0">
                <a:solidFill>
                  <a:srgbClr val="FFFFFF"/>
                </a:solidFill>
                <a:latin typeface="Carlito"/>
                <a:cs typeface="Carlito"/>
              </a:rPr>
              <a:t>n</a:t>
            </a:r>
            <a:endParaRPr sz="1800" dirty="0">
              <a:latin typeface="Carlito"/>
              <a:cs typeface="Carlito"/>
            </a:endParaRPr>
          </a:p>
        </p:txBody>
      </p:sp>
      <p:sp>
        <p:nvSpPr>
          <p:cNvPr id="18" name="object 18"/>
          <p:cNvSpPr txBox="1"/>
          <p:nvPr/>
        </p:nvSpPr>
        <p:spPr>
          <a:xfrm>
            <a:off x="7263225" y="1612900"/>
            <a:ext cx="1085660" cy="577850"/>
          </a:xfrm>
          <a:prstGeom prst="rect">
            <a:avLst/>
          </a:prstGeom>
        </p:spPr>
        <p:txBody>
          <a:bodyPr vert="horz" wrap="square" lIns="0" tIns="13335" rIns="0" bIns="0" rtlCol="0">
            <a:spAutoFit/>
          </a:bodyPr>
          <a:lstStyle/>
          <a:p>
            <a:pPr marL="79375">
              <a:lnSpc>
                <a:spcPct val="100000"/>
              </a:lnSpc>
              <a:spcBef>
                <a:spcPts val="105"/>
              </a:spcBef>
            </a:pPr>
            <a:r>
              <a:rPr sz="1800" spc="5" dirty="0">
                <a:solidFill>
                  <a:srgbClr val="FFFFFF"/>
                </a:solidFill>
                <a:latin typeface="Carlito"/>
                <a:cs typeface="Carlito"/>
              </a:rPr>
              <a:t>Other</a:t>
            </a:r>
            <a:endParaRPr sz="1800" dirty="0">
              <a:latin typeface="Carlito"/>
              <a:cs typeface="Carlito"/>
            </a:endParaRPr>
          </a:p>
          <a:p>
            <a:pPr marL="12700">
              <a:lnSpc>
                <a:spcPct val="100000"/>
              </a:lnSpc>
              <a:spcBef>
                <a:spcPts val="20"/>
              </a:spcBef>
            </a:pPr>
            <a:r>
              <a:rPr sz="1800" spc="-5" dirty="0">
                <a:solidFill>
                  <a:srgbClr val="FFFFFF"/>
                </a:solidFill>
                <a:latin typeface="Carlito"/>
                <a:cs typeface="Carlito"/>
              </a:rPr>
              <a:t>S</a:t>
            </a:r>
            <a:r>
              <a:rPr sz="1800" spc="-10" dirty="0">
                <a:solidFill>
                  <a:srgbClr val="FFFFFF"/>
                </a:solidFill>
                <a:latin typeface="Carlito"/>
                <a:cs typeface="Carlito"/>
              </a:rPr>
              <a:t>t</a:t>
            </a:r>
            <a:r>
              <a:rPr sz="1800" spc="30" dirty="0">
                <a:solidFill>
                  <a:srgbClr val="FFFFFF"/>
                </a:solidFill>
                <a:latin typeface="Carlito"/>
                <a:cs typeface="Carlito"/>
              </a:rPr>
              <a:t>a</a:t>
            </a:r>
            <a:r>
              <a:rPr sz="1800" dirty="0">
                <a:solidFill>
                  <a:srgbClr val="FFFFFF"/>
                </a:solidFill>
                <a:latin typeface="Carlito"/>
                <a:cs typeface="Carlito"/>
              </a:rPr>
              <a:t>t</a:t>
            </a:r>
            <a:r>
              <a:rPr sz="1800" spc="30" dirty="0">
                <a:solidFill>
                  <a:srgbClr val="FFFFFF"/>
                </a:solidFill>
                <a:latin typeface="Carlito"/>
                <a:cs typeface="Carlito"/>
              </a:rPr>
              <a:t>i</a:t>
            </a:r>
            <a:r>
              <a:rPr sz="1800" spc="20" dirty="0">
                <a:solidFill>
                  <a:srgbClr val="FFFFFF"/>
                </a:solidFill>
                <a:latin typeface="Carlito"/>
                <a:cs typeface="Carlito"/>
              </a:rPr>
              <a:t>o</a:t>
            </a:r>
            <a:r>
              <a:rPr sz="1800" dirty="0">
                <a:solidFill>
                  <a:srgbClr val="FFFFFF"/>
                </a:solidFill>
                <a:latin typeface="Carlito"/>
                <a:cs typeface="Carlito"/>
              </a:rPr>
              <a:t>n</a:t>
            </a:r>
            <a:endParaRPr sz="1800" dirty="0">
              <a:latin typeface="Carlito"/>
              <a:cs typeface="Carlito"/>
            </a:endParaRPr>
          </a:p>
        </p:txBody>
      </p:sp>
      <p:sp>
        <p:nvSpPr>
          <p:cNvPr id="19" name="object 19"/>
          <p:cNvSpPr txBox="1"/>
          <p:nvPr/>
        </p:nvSpPr>
        <p:spPr>
          <a:xfrm>
            <a:off x="76200" y="2806636"/>
            <a:ext cx="813435"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rlito"/>
                <a:cs typeface="Carlito"/>
              </a:rPr>
              <a:t>Wait for</a:t>
            </a:r>
            <a:r>
              <a:rPr sz="1200" spc="-70" dirty="0">
                <a:solidFill>
                  <a:srgbClr val="FFFFFF"/>
                </a:solidFill>
                <a:latin typeface="Carlito"/>
                <a:cs typeface="Carlito"/>
              </a:rPr>
              <a:t> </a:t>
            </a:r>
            <a:r>
              <a:rPr sz="1200" spc="-15" dirty="0">
                <a:solidFill>
                  <a:srgbClr val="FFFFFF"/>
                </a:solidFill>
                <a:latin typeface="Carlito"/>
                <a:cs typeface="Carlito"/>
              </a:rPr>
              <a:t>PIFS</a:t>
            </a:r>
            <a:endParaRPr sz="1200">
              <a:latin typeface="Carlito"/>
              <a:cs typeface="Carlito"/>
            </a:endParaRPr>
          </a:p>
        </p:txBody>
      </p:sp>
      <p:sp>
        <p:nvSpPr>
          <p:cNvPr id="20" name="object 20"/>
          <p:cNvSpPr/>
          <p:nvPr/>
        </p:nvSpPr>
        <p:spPr>
          <a:xfrm>
            <a:off x="500049" y="3110102"/>
            <a:ext cx="5727700" cy="76200"/>
          </a:xfrm>
          <a:custGeom>
            <a:avLst/>
            <a:gdLst/>
            <a:ahLst/>
            <a:cxnLst/>
            <a:rect l="l" t="t" r="r" b="b"/>
            <a:pathLst>
              <a:path w="5727700" h="76200">
                <a:moveTo>
                  <a:pt x="5718205" y="33401"/>
                </a:moveTo>
                <a:lnTo>
                  <a:pt x="5663895" y="33401"/>
                </a:lnTo>
                <a:lnTo>
                  <a:pt x="5663895" y="42926"/>
                </a:lnTo>
                <a:lnTo>
                  <a:pt x="5651211" y="42967"/>
                </a:lnTo>
                <a:lnTo>
                  <a:pt x="5651322" y="76200"/>
                </a:lnTo>
                <a:lnTo>
                  <a:pt x="5727395" y="37973"/>
                </a:lnTo>
                <a:lnTo>
                  <a:pt x="5718205" y="33401"/>
                </a:lnTo>
                <a:close/>
              </a:path>
              <a:path w="5727700" h="76200">
                <a:moveTo>
                  <a:pt x="5651179" y="33442"/>
                </a:moveTo>
                <a:lnTo>
                  <a:pt x="0" y="52070"/>
                </a:lnTo>
                <a:lnTo>
                  <a:pt x="25" y="61595"/>
                </a:lnTo>
                <a:lnTo>
                  <a:pt x="5651211" y="42967"/>
                </a:lnTo>
                <a:lnTo>
                  <a:pt x="5651179" y="33442"/>
                </a:lnTo>
                <a:close/>
              </a:path>
              <a:path w="5727700" h="76200">
                <a:moveTo>
                  <a:pt x="5663895" y="33401"/>
                </a:moveTo>
                <a:lnTo>
                  <a:pt x="5651179" y="33442"/>
                </a:lnTo>
                <a:lnTo>
                  <a:pt x="5651211" y="42967"/>
                </a:lnTo>
                <a:lnTo>
                  <a:pt x="5663895" y="42926"/>
                </a:lnTo>
                <a:lnTo>
                  <a:pt x="5663895" y="33401"/>
                </a:lnTo>
                <a:close/>
              </a:path>
              <a:path w="5727700" h="76200">
                <a:moveTo>
                  <a:pt x="5651068" y="0"/>
                </a:moveTo>
                <a:lnTo>
                  <a:pt x="5651179" y="33442"/>
                </a:lnTo>
                <a:lnTo>
                  <a:pt x="5718205" y="33401"/>
                </a:lnTo>
                <a:lnTo>
                  <a:pt x="5651068" y="0"/>
                </a:lnTo>
                <a:close/>
              </a:path>
            </a:pathLst>
          </a:custGeom>
          <a:solidFill>
            <a:srgbClr val="838D9B"/>
          </a:solidFill>
        </p:spPr>
        <p:txBody>
          <a:bodyPr wrap="square" lIns="0" tIns="0" rIns="0" bIns="0" rtlCol="0"/>
          <a:lstStyle/>
          <a:p>
            <a:endParaRPr/>
          </a:p>
        </p:txBody>
      </p:sp>
      <p:sp>
        <p:nvSpPr>
          <p:cNvPr id="21" name="object 21"/>
          <p:cNvSpPr txBox="1"/>
          <p:nvPr/>
        </p:nvSpPr>
        <p:spPr>
          <a:xfrm>
            <a:off x="2087626" y="2971228"/>
            <a:ext cx="90424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Carlito"/>
                <a:cs typeface="Carlito"/>
              </a:rPr>
              <a:t>Beacon</a:t>
            </a:r>
            <a:r>
              <a:rPr sz="1200" spc="-70" dirty="0">
                <a:solidFill>
                  <a:srgbClr val="FFFFFF"/>
                </a:solidFill>
                <a:latin typeface="Carlito"/>
                <a:cs typeface="Carlito"/>
              </a:rPr>
              <a:t> </a:t>
            </a:r>
            <a:r>
              <a:rPr sz="1200" spc="-20" dirty="0">
                <a:solidFill>
                  <a:srgbClr val="FFFFFF"/>
                </a:solidFill>
                <a:latin typeface="Carlito"/>
                <a:cs typeface="Carlito"/>
              </a:rPr>
              <a:t>Frame</a:t>
            </a:r>
            <a:endParaRPr sz="1200">
              <a:latin typeface="Carlito"/>
              <a:cs typeface="Carlito"/>
            </a:endParaRPr>
          </a:p>
        </p:txBody>
      </p:sp>
      <p:sp>
        <p:nvSpPr>
          <p:cNvPr id="22" name="object 22"/>
          <p:cNvSpPr/>
          <p:nvPr/>
        </p:nvSpPr>
        <p:spPr>
          <a:xfrm>
            <a:off x="6186423" y="3109976"/>
            <a:ext cx="1556385" cy="76200"/>
          </a:xfrm>
          <a:custGeom>
            <a:avLst/>
            <a:gdLst/>
            <a:ahLst/>
            <a:cxnLst/>
            <a:rect l="l" t="t" r="r" b="b"/>
            <a:pathLst>
              <a:path w="1556384" h="76200">
                <a:moveTo>
                  <a:pt x="1479677" y="0"/>
                </a:moveTo>
                <a:lnTo>
                  <a:pt x="1479677" y="76200"/>
                </a:lnTo>
                <a:lnTo>
                  <a:pt x="1546478" y="42799"/>
                </a:lnTo>
                <a:lnTo>
                  <a:pt x="1492377" y="42799"/>
                </a:lnTo>
                <a:lnTo>
                  <a:pt x="1492377" y="33274"/>
                </a:lnTo>
                <a:lnTo>
                  <a:pt x="1546225" y="33274"/>
                </a:lnTo>
                <a:lnTo>
                  <a:pt x="1479677" y="0"/>
                </a:lnTo>
                <a:close/>
              </a:path>
              <a:path w="1556384" h="76200">
                <a:moveTo>
                  <a:pt x="1479677" y="33274"/>
                </a:moveTo>
                <a:lnTo>
                  <a:pt x="0" y="33274"/>
                </a:lnTo>
                <a:lnTo>
                  <a:pt x="0" y="42799"/>
                </a:lnTo>
                <a:lnTo>
                  <a:pt x="1479677" y="42799"/>
                </a:lnTo>
                <a:lnTo>
                  <a:pt x="1479677" y="33274"/>
                </a:lnTo>
                <a:close/>
              </a:path>
              <a:path w="1556384" h="76200">
                <a:moveTo>
                  <a:pt x="1546225" y="33274"/>
                </a:moveTo>
                <a:lnTo>
                  <a:pt x="1492377" y="33274"/>
                </a:lnTo>
                <a:lnTo>
                  <a:pt x="1492377" y="42799"/>
                </a:lnTo>
                <a:lnTo>
                  <a:pt x="1546478" y="42799"/>
                </a:lnTo>
                <a:lnTo>
                  <a:pt x="1555877" y="38100"/>
                </a:lnTo>
                <a:lnTo>
                  <a:pt x="1546225" y="33274"/>
                </a:lnTo>
                <a:close/>
              </a:path>
            </a:pathLst>
          </a:custGeom>
          <a:solidFill>
            <a:srgbClr val="838D9B"/>
          </a:solidFill>
        </p:spPr>
        <p:txBody>
          <a:bodyPr wrap="square" lIns="0" tIns="0" rIns="0" bIns="0" rtlCol="0"/>
          <a:lstStyle/>
          <a:p>
            <a:endParaRPr/>
          </a:p>
        </p:txBody>
      </p:sp>
      <p:sp>
        <p:nvSpPr>
          <p:cNvPr id="23" name="object 23"/>
          <p:cNvSpPr txBox="1"/>
          <p:nvPr/>
        </p:nvSpPr>
        <p:spPr>
          <a:xfrm>
            <a:off x="74294" y="3294697"/>
            <a:ext cx="800100" cy="20891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Wait </a:t>
            </a:r>
            <a:r>
              <a:rPr sz="1200" spc="-10" dirty="0">
                <a:solidFill>
                  <a:srgbClr val="FFFFFF"/>
                </a:solidFill>
                <a:latin typeface="Carlito"/>
                <a:cs typeface="Carlito"/>
              </a:rPr>
              <a:t>for</a:t>
            </a:r>
            <a:r>
              <a:rPr sz="1200" spc="-80" dirty="0">
                <a:solidFill>
                  <a:srgbClr val="FFFFFF"/>
                </a:solidFill>
                <a:latin typeface="Carlito"/>
                <a:cs typeface="Carlito"/>
              </a:rPr>
              <a:t> </a:t>
            </a:r>
            <a:r>
              <a:rPr sz="1200" spc="-15" dirty="0">
                <a:solidFill>
                  <a:srgbClr val="FFFFFF"/>
                </a:solidFill>
                <a:latin typeface="Carlito"/>
                <a:cs typeface="Carlito"/>
              </a:rPr>
              <a:t>SIFS</a:t>
            </a:r>
            <a:endParaRPr sz="1200">
              <a:latin typeface="Carlito"/>
              <a:cs typeface="Carlito"/>
            </a:endParaRPr>
          </a:p>
        </p:txBody>
      </p:sp>
      <p:sp>
        <p:nvSpPr>
          <p:cNvPr id="24" name="object 24"/>
          <p:cNvSpPr/>
          <p:nvPr/>
        </p:nvSpPr>
        <p:spPr>
          <a:xfrm>
            <a:off x="490537" y="3519551"/>
            <a:ext cx="3904615" cy="76200"/>
          </a:xfrm>
          <a:custGeom>
            <a:avLst/>
            <a:gdLst/>
            <a:ahLst/>
            <a:cxnLst/>
            <a:rect l="l" t="t" r="r" b="b"/>
            <a:pathLst>
              <a:path w="3904615" h="76200">
                <a:moveTo>
                  <a:pt x="3827843" y="0"/>
                </a:moveTo>
                <a:lnTo>
                  <a:pt x="3827843" y="76200"/>
                </a:lnTo>
                <a:lnTo>
                  <a:pt x="3894645" y="42799"/>
                </a:lnTo>
                <a:lnTo>
                  <a:pt x="3840670" y="42799"/>
                </a:lnTo>
                <a:lnTo>
                  <a:pt x="3840670" y="33274"/>
                </a:lnTo>
                <a:lnTo>
                  <a:pt x="3894391" y="33274"/>
                </a:lnTo>
                <a:lnTo>
                  <a:pt x="3827843" y="0"/>
                </a:lnTo>
                <a:close/>
              </a:path>
              <a:path w="3904615" h="76200">
                <a:moveTo>
                  <a:pt x="3827843" y="33274"/>
                </a:moveTo>
                <a:lnTo>
                  <a:pt x="0" y="33274"/>
                </a:lnTo>
                <a:lnTo>
                  <a:pt x="0" y="42799"/>
                </a:lnTo>
                <a:lnTo>
                  <a:pt x="3827843" y="42799"/>
                </a:lnTo>
                <a:lnTo>
                  <a:pt x="3827843" y="33274"/>
                </a:lnTo>
                <a:close/>
              </a:path>
              <a:path w="3904615" h="76200">
                <a:moveTo>
                  <a:pt x="3894391" y="33274"/>
                </a:moveTo>
                <a:lnTo>
                  <a:pt x="3840670" y="33274"/>
                </a:lnTo>
                <a:lnTo>
                  <a:pt x="3840670" y="42799"/>
                </a:lnTo>
                <a:lnTo>
                  <a:pt x="3894645" y="42799"/>
                </a:lnTo>
                <a:lnTo>
                  <a:pt x="3904043" y="38100"/>
                </a:lnTo>
                <a:lnTo>
                  <a:pt x="3894391" y="33274"/>
                </a:lnTo>
                <a:close/>
              </a:path>
            </a:pathLst>
          </a:custGeom>
          <a:solidFill>
            <a:srgbClr val="838D9B"/>
          </a:solidFill>
        </p:spPr>
        <p:txBody>
          <a:bodyPr wrap="square" lIns="0" tIns="0" rIns="0" bIns="0" rtlCol="0"/>
          <a:lstStyle/>
          <a:p>
            <a:endParaRPr/>
          </a:p>
        </p:txBody>
      </p:sp>
      <p:sp>
        <p:nvSpPr>
          <p:cNvPr id="25" name="object 25"/>
          <p:cNvSpPr txBox="1"/>
          <p:nvPr/>
        </p:nvSpPr>
        <p:spPr>
          <a:xfrm>
            <a:off x="2163826" y="3363277"/>
            <a:ext cx="672465"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rlito"/>
                <a:cs typeface="Carlito"/>
              </a:rPr>
              <a:t>Poll</a:t>
            </a:r>
            <a:r>
              <a:rPr sz="1200" spc="-20" dirty="0">
                <a:solidFill>
                  <a:srgbClr val="FFFFFF"/>
                </a:solidFill>
                <a:latin typeface="Carlito"/>
                <a:cs typeface="Carlito"/>
              </a:rPr>
              <a:t> </a:t>
            </a:r>
            <a:r>
              <a:rPr sz="1200" spc="-25" dirty="0">
                <a:solidFill>
                  <a:srgbClr val="FFFFFF"/>
                </a:solidFill>
                <a:latin typeface="Carlito"/>
                <a:cs typeface="Carlito"/>
              </a:rPr>
              <a:t>Frame</a:t>
            </a:r>
            <a:endParaRPr sz="1200">
              <a:latin typeface="Carlito"/>
              <a:cs typeface="Carlito"/>
            </a:endParaRPr>
          </a:p>
        </p:txBody>
      </p:sp>
      <p:sp>
        <p:nvSpPr>
          <p:cNvPr id="26" name="object 26"/>
          <p:cNvSpPr txBox="1"/>
          <p:nvPr/>
        </p:nvSpPr>
        <p:spPr>
          <a:xfrm>
            <a:off x="3966590" y="3648392"/>
            <a:ext cx="803910"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rlito"/>
                <a:cs typeface="Carlito"/>
              </a:rPr>
              <a:t>Wait for</a:t>
            </a:r>
            <a:r>
              <a:rPr sz="1200" spc="-75" dirty="0">
                <a:solidFill>
                  <a:srgbClr val="FFFFFF"/>
                </a:solidFill>
                <a:latin typeface="Carlito"/>
                <a:cs typeface="Carlito"/>
              </a:rPr>
              <a:t> </a:t>
            </a:r>
            <a:r>
              <a:rPr sz="1200" spc="-15" dirty="0">
                <a:solidFill>
                  <a:srgbClr val="FFFFFF"/>
                </a:solidFill>
                <a:latin typeface="Carlito"/>
                <a:cs typeface="Carlito"/>
              </a:rPr>
              <a:t>SIFS</a:t>
            </a:r>
            <a:endParaRPr sz="1200">
              <a:latin typeface="Carlito"/>
              <a:cs typeface="Carlito"/>
            </a:endParaRPr>
          </a:p>
        </p:txBody>
      </p:sp>
      <p:sp>
        <p:nvSpPr>
          <p:cNvPr id="27" name="object 27"/>
          <p:cNvSpPr/>
          <p:nvPr/>
        </p:nvSpPr>
        <p:spPr>
          <a:xfrm>
            <a:off x="490537" y="4014787"/>
            <a:ext cx="3898900" cy="371475"/>
          </a:xfrm>
          <a:custGeom>
            <a:avLst/>
            <a:gdLst/>
            <a:ahLst/>
            <a:cxnLst/>
            <a:rect l="l" t="t" r="r" b="b"/>
            <a:pathLst>
              <a:path w="3898900" h="371475">
                <a:moveTo>
                  <a:pt x="3898836" y="328612"/>
                </a:moveTo>
                <a:lnTo>
                  <a:pt x="76200" y="328612"/>
                </a:lnTo>
                <a:lnTo>
                  <a:pt x="76200" y="295275"/>
                </a:lnTo>
                <a:lnTo>
                  <a:pt x="0" y="333375"/>
                </a:lnTo>
                <a:lnTo>
                  <a:pt x="76200" y="371475"/>
                </a:lnTo>
                <a:lnTo>
                  <a:pt x="76200" y="338137"/>
                </a:lnTo>
                <a:lnTo>
                  <a:pt x="3898836" y="338137"/>
                </a:lnTo>
                <a:lnTo>
                  <a:pt x="3898836" y="328612"/>
                </a:lnTo>
                <a:close/>
              </a:path>
              <a:path w="3898900" h="371475">
                <a:moveTo>
                  <a:pt x="3898836" y="33337"/>
                </a:moveTo>
                <a:lnTo>
                  <a:pt x="76200" y="33337"/>
                </a:lnTo>
                <a:lnTo>
                  <a:pt x="76200" y="0"/>
                </a:lnTo>
                <a:lnTo>
                  <a:pt x="0" y="38100"/>
                </a:lnTo>
                <a:lnTo>
                  <a:pt x="76200" y="76200"/>
                </a:lnTo>
                <a:lnTo>
                  <a:pt x="76200" y="42862"/>
                </a:lnTo>
                <a:lnTo>
                  <a:pt x="3898836" y="42862"/>
                </a:lnTo>
                <a:lnTo>
                  <a:pt x="3898836" y="33337"/>
                </a:lnTo>
                <a:close/>
              </a:path>
            </a:pathLst>
          </a:custGeom>
          <a:solidFill>
            <a:srgbClr val="838D9B"/>
          </a:solidFill>
        </p:spPr>
        <p:txBody>
          <a:bodyPr wrap="square" lIns="0" tIns="0" rIns="0" bIns="0" rtlCol="0"/>
          <a:lstStyle/>
          <a:p>
            <a:endParaRPr/>
          </a:p>
        </p:txBody>
      </p:sp>
      <p:sp>
        <p:nvSpPr>
          <p:cNvPr id="28" name="object 28"/>
          <p:cNvSpPr txBox="1"/>
          <p:nvPr/>
        </p:nvSpPr>
        <p:spPr>
          <a:xfrm>
            <a:off x="1874901" y="3851592"/>
            <a:ext cx="1485836" cy="503555"/>
          </a:xfrm>
          <a:prstGeom prst="rect">
            <a:avLst/>
          </a:prstGeom>
        </p:spPr>
        <p:txBody>
          <a:bodyPr vert="horz" wrap="square" lIns="0" tIns="12700" rIns="0" bIns="0" rtlCol="0">
            <a:spAutoFit/>
          </a:bodyPr>
          <a:lstStyle/>
          <a:p>
            <a:pPr algn="ctr">
              <a:lnSpc>
                <a:spcPct val="100000"/>
              </a:lnSpc>
              <a:spcBef>
                <a:spcPts val="100"/>
              </a:spcBef>
            </a:pPr>
            <a:r>
              <a:rPr sz="1200" spc="-15" dirty="0">
                <a:solidFill>
                  <a:srgbClr val="FFFFFF"/>
                </a:solidFill>
                <a:latin typeface="Carlito"/>
                <a:cs typeface="Carlito"/>
              </a:rPr>
              <a:t>Acknowledgement</a:t>
            </a:r>
            <a:endParaRPr sz="1200" dirty="0">
              <a:latin typeface="Carlito"/>
              <a:cs typeface="Carlito"/>
            </a:endParaRPr>
          </a:p>
          <a:p>
            <a:pPr marR="36830" algn="ctr">
              <a:lnSpc>
                <a:spcPct val="100000"/>
              </a:lnSpc>
              <a:spcBef>
                <a:spcPts val="880"/>
              </a:spcBef>
            </a:pPr>
            <a:r>
              <a:rPr sz="1200" dirty="0">
                <a:solidFill>
                  <a:srgbClr val="FFFFFF"/>
                </a:solidFill>
                <a:latin typeface="Carlito"/>
                <a:cs typeface="Carlito"/>
              </a:rPr>
              <a:t>Data</a:t>
            </a:r>
            <a:endParaRPr sz="1200" dirty="0">
              <a:latin typeface="Carlito"/>
              <a:cs typeface="Carlito"/>
            </a:endParaRPr>
          </a:p>
        </p:txBody>
      </p:sp>
      <p:sp>
        <p:nvSpPr>
          <p:cNvPr id="29" name="object 29"/>
          <p:cNvSpPr txBox="1"/>
          <p:nvPr/>
        </p:nvSpPr>
        <p:spPr>
          <a:xfrm>
            <a:off x="72072" y="4448175"/>
            <a:ext cx="800100" cy="20891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Carlito"/>
                <a:cs typeface="Carlito"/>
              </a:rPr>
              <a:t>Wait </a:t>
            </a:r>
            <a:r>
              <a:rPr sz="1200" spc="-10" dirty="0">
                <a:solidFill>
                  <a:srgbClr val="FFFFFF"/>
                </a:solidFill>
                <a:latin typeface="Carlito"/>
                <a:cs typeface="Carlito"/>
              </a:rPr>
              <a:t>for</a:t>
            </a:r>
            <a:r>
              <a:rPr sz="1200" spc="-80" dirty="0">
                <a:solidFill>
                  <a:srgbClr val="FFFFFF"/>
                </a:solidFill>
                <a:latin typeface="Carlito"/>
                <a:cs typeface="Carlito"/>
              </a:rPr>
              <a:t> </a:t>
            </a:r>
            <a:r>
              <a:rPr sz="1200" spc="-15" dirty="0">
                <a:solidFill>
                  <a:srgbClr val="FFFFFF"/>
                </a:solidFill>
                <a:latin typeface="Carlito"/>
                <a:cs typeface="Carlito"/>
              </a:rPr>
              <a:t>SIFS</a:t>
            </a:r>
            <a:endParaRPr sz="1200">
              <a:latin typeface="Carlito"/>
              <a:cs typeface="Carlito"/>
            </a:endParaRPr>
          </a:p>
        </p:txBody>
      </p:sp>
      <p:sp>
        <p:nvSpPr>
          <p:cNvPr id="30" name="object 30"/>
          <p:cNvSpPr/>
          <p:nvPr/>
        </p:nvSpPr>
        <p:spPr>
          <a:xfrm>
            <a:off x="490537" y="4738687"/>
            <a:ext cx="5740400" cy="390525"/>
          </a:xfrm>
          <a:custGeom>
            <a:avLst/>
            <a:gdLst/>
            <a:ahLst/>
            <a:cxnLst/>
            <a:rect l="l" t="t" r="r" b="b"/>
            <a:pathLst>
              <a:path w="5740400" h="390525">
                <a:moveTo>
                  <a:pt x="3911917" y="38100"/>
                </a:moveTo>
                <a:lnTo>
                  <a:pt x="3902392" y="33337"/>
                </a:lnTo>
                <a:lnTo>
                  <a:pt x="3835717" y="0"/>
                </a:lnTo>
                <a:lnTo>
                  <a:pt x="3835717" y="33337"/>
                </a:lnTo>
                <a:lnTo>
                  <a:pt x="0" y="33337"/>
                </a:lnTo>
                <a:lnTo>
                  <a:pt x="0" y="42862"/>
                </a:lnTo>
                <a:lnTo>
                  <a:pt x="3835717" y="42862"/>
                </a:lnTo>
                <a:lnTo>
                  <a:pt x="3835717" y="76200"/>
                </a:lnTo>
                <a:lnTo>
                  <a:pt x="3902392" y="42862"/>
                </a:lnTo>
                <a:lnTo>
                  <a:pt x="3911917" y="38100"/>
                </a:lnTo>
                <a:close/>
              </a:path>
              <a:path w="5740400" h="390525">
                <a:moveTo>
                  <a:pt x="5740082" y="352425"/>
                </a:moveTo>
                <a:lnTo>
                  <a:pt x="5663882" y="314325"/>
                </a:lnTo>
                <a:lnTo>
                  <a:pt x="5663882" y="347662"/>
                </a:lnTo>
                <a:lnTo>
                  <a:pt x="0" y="347662"/>
                </a:lnTo>
                <a:lnTo>
                  <a:pt x="0" y="357200"/>
                </a:lnTo>
                <a:lnTo>
                  <a:pt x="5663882" y="357200"/>
                </a:lnTo>
                <a:lnTo>
                  <a:pt x="5663882" y="390525"/>
                </a:lnTo>
                <a:lnTo>
                  <a:pt x="5730545" y="357200"/>
                </a:lnTo>
                <a:lnTo>
                  <a:pt x="5740082" y="352425"/>
                </a:lnTo>
                <a:close/>
              </a:path>
            </a:pathLst>
          </a:custGeom>
          <a:solidFill>
            <a:srgbClr val="838D9B"/>
          </a:solidFill>
        </p:spPr>
        <p:txBody>
          <a:bodyPr wrap="square" lIns="0" tIns="0" rIns="0" bIns="0" rtlCol="0"/>
          <a:lstStyle/>
          <a:p>
            <a:endParaRPr/>
          </a:p>
        </p:txBody>
      </p:sp>
      <p:sp>
        <p:nvSpPr>
          <p:cNvPr id="31" name="object 31"/>
          <p:cNvSpPr txBox="1"/>
          <p:nvPr/>
        </p:nvSpPr>
        <p:spPr>
          <a:xfrm>
            <a:off x="1831594" y="4558982"/>
            <a:ext cx="1396365" cy="529590"/>
          </a:xfrm>
          <a:prstGeom prst="rect">
            <a:avLst/>
          </a:prstGeom>
        </p:spPr>
        <p:txBody>
          <a:bodyPr vert="horz" wrap="square" lIns="0" tIns="12700" rIns="0" bIns="0" rtlCol="0">
            <a:spAutoFit/>
          </a:bodyPr>
          <a:lstStyle/>
          <a:p>
            <a:pPr marL="40640">
              <a:lnSpc>
                <a:spcPct val="100000"/>
              </a:lnSpc>
              <a:spcBef>
                <a:spcPts val="100"/>
              </a:spcBef>
            </a:pPr>
            <a:r>
              <a:rPr sz="1200" spc="-15" dirty="0">
                <a:solidFill>
                  <a:srgbClr val="FFFFFF"/>
                </a:solidFill>
                <a:latin typeface="Carlito"/>
                <a:cs typeface="Carlito"/>
              </a:rPr>
              <a:t>Acknowledgement</a:t>
            </a:r>
            <a:endParaRPr sz="1200">
              <a:latin typeface="Carlito"/>
              <a:cs typeface="Carlito"/>
            </a:endParaRPr>
          </a:p>
          <a:p>
            <a:pPr marL="12700">
              <a:lnSpc>
                <a:spcPct val="100000"/>
              </a:lnSpc>
              <a:spcBef>
                <a:spcPts val="1085"/>
              </a:spcBef>
            </a:pPr>
            <a:r>
              <a:rPr sz="1200" spc="-15" dirty="0">
                <a:solidFill>
                  <a:srgbClr val="FFFFFF"/>
                </a:solidFill>
                <a:latin typeface="Carlito"/>
                <a:cs typeface="Carlito"/>
              </a:rPr>
              <a:t>Contention </a:t>
            </a:r>
            <a:r>
              <a:rPr sz="1200" spc="-10" dirty="0">
                <a:solidFill>
                  <a:srgbClr val="FFFFFF"/>
                </a:solidFill>
                <a:latin typeface="Carlito"/>
                <a:cs typeface="Carlito"/>
              </a:rPr>
              <a:t>free</a:t>
            </a:r>
            <a:r>
              <a:rPr sz="1200" spc="65" dirty="0">
                <a:solidFill>
                  <a:srgbClr val="FFFFFF"/>
                </a:solidFill>
                <a:latin typeface="Carlito"/>
                <a:cs typeface="Carlito"/>
              </a:rPr>
              <a:t> </a:t>
            </a:r>
            <a:r>
              <a:rPr sz="1200" spc="-20" dirty="0">
                <a:solidFill>
                  <a:srgbClr val="FFFFFF"/>
                </a:solidFill>
                <a:latin typeface="Carlito"/>
                <a:cs typeface="Carlito"/>
              </a:rPr>
              <a:t>frame</a:t>
            </a:r>
            <a:endParaRPr sz="1200">
              <a:latin typeface="Carlito"/>
              <a:cs typeface="Carlito"/>
            </a:endParaRPr>
          </a:p>
        </p:txBody>
      </p:sp>
      <p:grpSp>
        <p:nvGrpSpPr>
          <p:cNvPr id="32" name="object 32"/>
          <p:cNvGrpSpPr/>
          <p:nvPr/>
        </p:nvGrpSpPr>
        <p:grpSpPr>
          <a:xfrm>
            <a:off x="6234048" y="3143308"/>
            <a:ext cx="2910205" cy="1986280"/>
            <a:chOff x="6234048" y="3143308"/>
            <a:chExt cx="2910205" cy="1986280"/>
          </a:xfrm>
        </p:grpSpPr>
        <p:sp>
          <p:nvSpPr>
            <p:cNvPr id="33" name="object 33"/>
            <p:cNvSpPr/>
            <p:nvPr/>
          </p:nvSpPr>
          <p:spPr>
            <a:xfrm>
              <a:off x="6234048" y="5053012"/>
              <a:ext cx="1511935" cy="76200"/>
            </a:xfrm>
            <a:custGeom>
              <a:avLst/>
              <a:gdLst/>
              <a:ahLst/>
              <a:cxnLst/>
              <a:rect l="l" t="t" r="r" b="b"/>
              <a:pathLst>
                <a:path w="1511934" h="76200">
                  <a:moveTo>
                    <a:pt x="1435480" y="42867"/>
                  </a:moveTo>
                  <a:lnTo>
                    <a:pt x="1435480" y="76200"/>
                  </a:lnTo>
                  <a:lnTo>
                    <a:pt x="1502145" y="42867"/>
                  </a:lnTo>
                  <a:lnTo>
                    <a:pt x="1435480" y="42867"/>
                  </a:lnTo>
                  <a:close/>
                </a:path>
                <a:path w="1511934" h="76200">
                  <a:moveTo>
                    <a:pt x="1435480" y="0"/>
                  </a:moveTo>
                  <a:lnTo>
                    <a:pt x="1435480" y="42867"/>
                  </a:lnTo>
                  <a:lnTo>
                    <a:pt x="1448180" y="42867"/>
                  </a:lnTo>
                  <a:lnTo>
                    <a:pt x="1448180" y="33333"/>
                  </a:lnTo>
                  <a:lnTo>
                    <a:pt x="1502148" y="33333"/>
                  </a:lnTo>
                  <a:lnTo>
                    <a:pt x="1435480" y="0"/>
                  </a:lnTo>
                  <a:close/>
                </a:path>
                <a:path w="1511934" h="76200">
                  <a:moveTo>
                    <a:pt x="1502148" y="33333"/>
                  </a:moveTo>
                  <a:lnTo>
                    <a:pt x="1435481" y="33333"/>
                  </a:lnTo>
                  <a:lnTo>
                    <a:pt x="1448180" y="33333"/>
                  </a:lnTo>
                  <a:lnTo>
                    <a:pt x="1448180" y="42867"/>
                  </a:lnTo>
                  <a:lnTo>
                    <a:pt x="1502148" y="42866"/>
                  </a:lnTo>
                  <a:lnTo>
                    <a:pt x="1511680" y="38100"/>
                  </a:lnTo>
                  <a:lnTo>
                    <a:pt x="1502148" y="33333"/>
                  </a:lnTo>
                  <a:close/>
                </a:path>
                <a:path w="1511934" h="76200">
                  <a:moveTo>
                    <a:pt x="0" y="33332"/>
                  </a:moveTo>
                  <a:lnTo>
                    <a:pt x="0" y="42866"/>
                  </a:lnTo>
                  <a:lnTo>
                    <a:pt x="1435480" y="42867"/>
                  </a:lnTo>
                  <a:lnTo>
                    <a:pt x="1435481" y="33333"/>
                  </a:lnTo>
                  <a:lnTo>
                    <a:pt x="0" y="33332"/>
                  </a:lnTo>
                  <a:close/>
                </a:path>
              </a:pathLst>
            </a:custGeom>
            <a:solidFill>
              <a:srgbClr val="838D9B"/>
            </a:solidFill>
          </p:spPr>
          <p:txBody>
            <a:bodyPr wrap="square" lIns="0" tIns="0" rIns="0" bIns="0" rtlCol="0"/>
            <a:lstStyle/>
            <a:p>
              <a:endParaRPr/>
            </a:p>
          </p:txBody>
        </p:sp>
        <p:sp>
          <p:nvSpPr>
            <p:cNvPr id="34" name="object 34"/>
            <p:cNvSpPr/>
            <p:nvPr/>
          </p:nvSpPr>
          <p:spPr>
            <a:xfrm>
              <a:off x="7777226" y="3143313"/>
              <a:ext cx="1367155" cy="1952625"/>
            </a:xfrm>
            <a:custGeom>
              <a:avLst/>
              <a:gdLst/>
              <a:ahLst/>
              <a:cxnLst/>
              <a:rect l="l" t="t" r="r" b="b"/>
              <a:pathLst>
                <a:path w="1367154" h="1952625">
                  <a:moveTo>
                    <a:pt x="1366774" y="1943036"/>
                  </a:moveTo>
                  <a:lnTo>
                    <a:pt x="19050" y="1943036"/>
                  </a:lnTo>
                  <a:lnTo>
                    <a:pt x="19050" y="1952574"/>
                  </a:lnTo>
                  <a:lnTo>
                    <a:pt x="1366774" y="1952574"/>
                  </a:lnTo>
                  <a:lnTo>
                    <a:pt x="1366774" y="1943036"/>
                  </a:lnTo>
                  <a:close/>
                </a:path>
                <a:path w="1367154" h="1952625">
                  <a:moveTo>
                    <a:pt x="1366774" y="0"/>
                  </a:moveTo>
                  <a:lnTo>
                    <a:pt x="0" y="0"/>
                  </a:lnTo>
                  <a:lnTo>
                    <a:pt x="0" y="9537"/>
                  </a:lnTo>
                  <a:lnTo>
                    <a:pt x="1366774" y="9537"/>
                  </a:lnTo>
                  <a:lnTo>
                    <a:pt x="1366774" y="0"/>
                  </a:lnTo>
                  <a:close/>
                </a:path>
              </a:pathLst>
            </a:custGeom>
            <a:solidFill>
              <a:srgbClr val="838D9B"/>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2130108" cy="632460"/>
          </a:xfrm>
          <a:prstGeom prst="rect">
            <a:avLst/>
          </a:prstGeom>
        </p:spPr>
        <p:txBody>
          <a:bodyPr vert="horz" wrap="square" lIns="0" tIns="16510" rIns="0" bIns="0" rtlCol="0">
            <a:spAutoFit/>
          </a:bodyPr>
          <a:lstStyle/>
          <a:p>
            <a:pPr marL="12700">
              <a:lnSpc>
                <a:spcPct val="100000"/>
              </a:lnSpc>
              <a:spcBef>
                <a:spcPts val="130"/>
              </a:spcBef>
            </a:pPr>
            <a:r>
              <a:rPr spc="10" dirty="0"/>
              <a:t>Ou</a:t>
            </a:r>
            <a:r>
              <a:rPr spc="25" dirty="0"/>
              <a:t>t</a:t>
            </a:r>
            <a:r>
              <a:rPr spc="-5" dirty="0"/>
              <a:t>li</a:t>
            </a:r>
            <a:r>
              <a:rPr spc="10" dirty="0"/>
              <a:t>ne</a:t>
            </a:r>
          </a:p>
        </p:txBody>
      </p:sp>
      <p:sp>
        <p:nvSpPr>
          <p:cNvPr id="3" name="object 3"/>
          <p:cNvSpPr txBox="1"/>
          <p:nvPr/>
        </p:nvSpPr>
        <p:spPr>
          <a:xfrm>
            <a:off x="1041717" y="2190686"/>
            <a:ext cx="2158683" cy="1159933"/>
          </a:xfrm>
          <a:prstGeom prst="rect">
            <a:avLst/>
          </a:prstGeom>
        </p:spPr>
        <p:txBody>
          <a:bodyPr vert="horz" wrap="square" lIns="0" tIns="15875" rIns="0" bIns="0" rtlCol="0">
            <a:spAutoFit/>
          </a:bodyPr>
          <a:lstStyle/>
          <a:p>
            <a:pPr marL="193675" indent="-181610">
              <a:lnSpc>
                <a:spcPct val="100000"/>
              </a:lnSpc>
              <a:spcBef>
                <a:spcPts val="125"/>
              </a:spcBef>
              <a:buClr>
                <a:srgbClr val="FF8500"/>
              </a:buClr>
              <a:buFont typeface="Wingdings"/>
              <a:buChar char=""/>
              <a:tabLst>
                <a:tab pos="194310" algn="l"/>
              </a:tabLst>
            </a:pPr>
            <a:r>
              <a:rPr sz="1700" spc="-10" dirty="0">
                <a:solidFill>
                  <a:srgbClr val="FFFFFF"/>
                </a:solidFill>
                <a:latin typeface="Carlito"/>
                <a:cs typeface="Carlito"/>
              </a:rPr>
              <a:t>Wireless</a:t>
            </a:r>
            <a:endParaRPr sz="1700" dirty="0">
              <a:latin typeface="Carlito"/>
              <a:cs typeface="Carlito"/>
            </a:endParaRPr>
          </a:p>
          <a:p>
            <a:pPr marL="469900" lvl="1" indent="-181610">
              <a:lnSpc>
                <a:spcPct val="100000"/>
              </a:lnSpc>
              <a:spcBef>
                <a:spcPts val="1420"/>
              </a:spcBef>
              <a:buClr>
                <a:srgbClr val="FF8500"/>
              </a:buClr>
              <a:buFont typeface="Wingdings"/>
              <a:buChar char=""/>
              <a:tabLst>
                <a:tab pos="470534" algn="l"/>
              </a:tabLst>
            </a:pPr>
            <a:r>
              <a:rPr sz="1700" dirty="0">
                <a:solidFill>
                  <a:srgbClr val="FFFFFF"/>
                </a:solidFill>
                <a:latin typeface="Carlito"/>
                <a:cs typeface="Carlito"/>
              </a:rPr>
              <a:t>IEEE</a:t>
            </a:r>
            <a:r>
              <a:rPr sz="1700" spc="-45" dirty="0">
                <a:solidFill>
                  <a:srgbClr val="FFFFFF"/>
                </a:solidFill>
                <a:latin typeface="Carlito"/>
                <a:cs typeface="Carlito"/>
              </a:rPr>
              <a:t> </a:t>
            </a:r>
            <a:r>
              <a:rPr sz="1700" spc="25" dirty="0">
                <a:solidFill>
                  <a:srgbClr val="FFFFFF"/>
                </a:solidFill>
                <a:latin typeface="Carlito"/>
                <a:cs typeface="Carlito"/>
              </a:rPr>
              <a:t>802.11</a:t>
            </a:r>
            <a:endParaRPr sz="1700" dirty="0">
              <a:latin typeface="Carlito"/>
              <a:cs typeface="Carlito"/>
            </a:endParaRPr>
          </a:p>
          <a:p>
            <a:pPr marL="469900" lvl="1" indent="-181610">
              <a:lnSpc>
                <a:spcPct val="100000"/>
              </a:lnSpc>
              <a:spcBef>
                <a:spcPts val="1415"/>
              </a:spcBef>
              <a:buClr>
                <a:srgbClr val="FF8500"/>
              </a:buClr>
              <a:buFont typeface="Wingdings"/>
              <a:buChar char=""/>
              <a:tabLst>
                <a:tab pos="470534" algn="l"/>
              </a:tabLst>
            </a:pPr>
            <a:r>
              <a:rPr sz="1700" dirty="0">
                <a:solidFill>
                  <a:srgbClr val="FFFFFF"/>
                </a:solidFill>
                <a:latin typeface="Carlito"/>
                <a:cs typeface="Carlito"/>
              </a:rPr>
              <a:t>IEEE</a:t>
            </a:r>
            <a:r>
              <a:rPr sz="1700" spc="-80" dirty="0">
                <a:solidFill>
                  <a:srgbClr val="FFFFFF"/>
                </a:solidFill>
                <a:latin typeface="Carlito"/>
                <a:cs typeface="Carlito"/>
              </a:rPr>
              <a:t> </a:t>
            </a:r>
            <a:r>
              <a:rPr sz="1700" spc="25" dirty="0" smtClean="0">
                <a:solidFill>
                  <a:srgbClr val="FFFFFF"/>
                </a:solidFill>
                <a:latin typeface="Carlito"/>
                <a:cs typeface="Carlito"/>
              </a:rPr>
              <a:t>802.15.1</a:t>
            </a:r>
            <a:endParaRPr sz="17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047750"/>
            <a:ext cx="4111308" cy="632460"/>
          </a:xfrm>
          <a:prstGeom prst="rect">
            <a:avLst/>
          </a:prstGeom>
        </p:spPr>
        <p:txBody>
          <a:bodyPr vert="horz" wrap="square" lIns="0" tIns="16510" rIns="0" bIns="0" rtlCol="0">
            <a:spAutoFit/>
          </a:bodyPr>
          <a:lstStyle/>
          <a:p>
            <a:pPr marL="12700">
              <a:lnSpc>
                <a:spcPct val="100000"/>
              </a:lnSpc>
              <a:spcBef>
                <a:spcPts val="130"/>
              </a:spcBef>
            </a:pPr>
            <a:r>
              <a:rPr spc="5" dirty="0"/>
              <a:t>IEEE</a:t>
            </a:r>
            <a:r>
              <a:rPr spc="-60" dirty="0"/>
              <a:t> </a:t>
            </a:r>
            <a:r>
              <a:rPr spc="10" dirty="0"/>
              <a:t>802.15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6854508" cy="632460"/>
          </a:xfrm>
          <a:prstGeom prst="rect">
            <a:avLst/>
          </a:prstGeom>
        </p:spPr>
        <p:txBody>
          <a:bodyPr vert="horz" wrap="square" lIns="0" tIns="16510" rIns="0" bIns="0" rtlCol="0">
            <a:spAutoFit/>
          </a:bodyPr>
          <a:lstStyle/>
          <a:p>
            <a:pPr marL="12700">
              <a:lnSpc>
                <a:spcPct val="100000"/>
              </a:lnSpc>
              <a:spcBef>
                <a:spcPts val="130"/>
              </a:spcBef>
            </a:pPr>
            <a:r>
              <a:rPr spc="5" dirty="0"/>
              <a:t>IEEE </a:t>
            </a:r>
            <a:r>
              <a:rPr spc="10" dirty="0"/>
              <a:t>802.15.1 -</a:t>
            </a:r>
            <a:r>
              <a:rPr spc="80" dirty="0"/>
              <a:t> </a:t>
            </a:r>
            <a:r>
              <a:rPr spc="5" dirty="0"/>
              <a:t>Bluetooth</a:t>
            </a:r>
          </a:p>
        </p:txBody>
      </p:sp>
      <p:sp>
        <p:nvSpPr>
          <p:cNvPr id="3" name="object 3"/>
          <p:cNvSpPr txBox="1"/>
          <p:nvPr/>
        </p:nvSpPr>
        <p:spPr>
          <a:xfrm>
            <a:off x="1041717" y="2024697"/>
            <a:ext cx="5376545" cy="2506980"/>
          </a:xfrm>
          <a:prstGeom prst="rect">
            <a:avLst/>
          </a:prstGeom>
        </p:spPr>
        <p:txBody>
          <a:bodyPr vert="horz" wrap="square" lIns="0" tIns="163195" rIns="0" bIns="0" rtlCol="0">
            <a:spAutoFit/>
          </a:bodyPr>
          <a:lstStyle/>
          <a:p>
            <a:pPr marL="193675" indent="-181610">
              <a:lnSpc>
                <a:spcPct val="100000"/>
              </a:lnSpc>
              <a:spcBef>
                <a:spcPts val="1285"/>
              </a:spcBef>
              <a:buClr>
                <a:srgbClr val="FF8500"/>
              </a:buClr>
              <a:buFont typeface="Wingdings"/>
              <a:buChar char=""/>
              <a:tabLst>
                <a:tab pos="194310" algn="l"/>
              </a:tabLst>
            </a:pPr>
            <a:r>
              <a:rPr sz="1700" spc="5" dirty="0">
                <a:solidFill>
                  <a:srgbClr val="FFFFFF"/>
                </a:solidFill>
                <a:latin typeface="Carlito"/>
                <a:cs typeface="Carlito"/>
              </a:rPr>
              <a:t>WLAN technology </a:t>
            </a:r>
            <a:r>
              <a:rPr sz="1700" spc="15" dirty="0">
                <a:solidFill>
                  <a:srgbClr val="FFFFFF"/>
                </a:solidFill>
                <a:latin typeface="Carlito"/>
                <a:cs typeface="Carlito"/>
              </a:rPr>
              <a:t>to </a:t>
            </a:r>
            <a:r>
              <a:rPr sz="1700" spc="5" dirty="0">
                <a:solidFill>
                  <a:srgbClr val="FFFFFF"/>
                </a:solidFill>
                <a:latin typeface="Carlito"/>
                <a:cs typeface="Carlito"/>
              </a:rPr>
              <a:t>connect </a:t>
            </a:r>
            <a:r>
              <a:rPr sz="1700" spc="-10" dirty="0">
                <a:solidFill>
                  <a:srgbClr val="FFFFFF"/>
                </a:solidFill>
                <a:latin typeface="Carlito"/>
                <a:cs typeface="Carlito"/>
              </a:rPr>
              <a:t>devices </a:t>
            </a:r>
            <a:r>
              <a:rPr sz="1700" dirty="0">
                <a:solidFill>
                  <a:srgbClr val="FFFFFF"/>
                </a:solidFill>
                <a:latin typeface="Carlito"/>
                <a:cs typeface="Carlito"/>
              </a:rPr>
              <a:t>of </a:t>
            </a:r>
            <a:r>
              <a:rPr sz="1700" spc="-15" dirty="0">
                <a:solidFill>
                  <a:srgbClr val="FFFFFF"/>
                </a:solidFill>
                <a:latin typeface="Carlito"/>
                <a:cs typeface="Carlito"/>
              </a:rPr>
              <a:t>different</a:t>
            </a:r>
            <a:r>
              <a:rPr sz="1700" spc="-250" dirty="0">
                <a:solidFill>
                  <a:srgbClr val="FFFFFF"/>
                </a:solidFill>
                <a:latin typeface="Carlito"/>
                <a:cs typeface="Carlito"/>
              </a:rPr>
              <a:t> </a:t>
            </a:r>
            <a:r>
              <a:rPr sz="1700" spc="5" dirty="0">
                <a:solidFill>
                  <a:srgbClr val="FFFFFF"/>
                </a:solidFill>
                <a:latin typeface="Carlito"/>
                <a:cs typeface="Carlito"/>
              </a:rPr>
              <a:t>functions</a:t>
            </a:r>
            <a:endParaRPr sz="1700">
              <a:latin typeface="Carlito"/>
              <a:cs typeface="Carlito"/>
            </a:endParaRPr>
          </a:p>
          <a:p>
            <a:pPr marL="193675" indent="-181610">
              <a:lnSpc>
                <a:spcPct val="100000"/>
              </a:lnSpc>
              <a:spcBef>
                <a:spcPts val="1190"/>
              </a:spcBef>
              <a:buClr>
                <a:srgbClr val="FF8500"/>
              </a:buClr>
              <a:buFont typeface="Wingdings"/>
              <a:buChar char=""/>
              <a:tabLst>
                <a:tab pos="194310" algn="l"/>
              </a:tabLst>
            </a:pPr>
            <a:r>
              <a:rPr sz="1700" dirty="0">
                <a:solidFill>
                  <a:srgbClr val="FFFFFF"/>
                </a:solidFill>
                <a:latin typeface="Carlito"/>
                <a:cs typeface="Carlito"/>
              </a:rPr>
              <a:t>Ad-hoc network</a:t>
            </a:r>
            <a:endParaRPr sz="1700">
              <a:latin typeface="Carlito"/>
              <a:cs typeface="Carlito"/>
            </a:endParaRPr>
          </a:p>
          <a:p>
            <a:pPr marL="193675" indent="-181610">
              <a:lnSpc>
                <a:spcPct val="100000"/>
              </a:lnSpc>
              <a:spcBef>
                <a:spcPts val="1265"/>
              </a:spcBef>
              <a:buClr>
                <a:srgbClr val="FF8500"/>
              </a:buClr>
              <a:buFont typeface="Wingdings"/>
              <a:buChar char=""/>
              <a:tabLst>
                <a:tab pos="194310" algn="l"/>
              </a:tabLst>
            </a:pPr>
            <a:r>
              <a:rPr sz="1700" spc="5" dirty="0">
                <a:solidFill>
                  <a:srgbClr val="FFFFFF"/>
                </a:solidFill>
                <a:latin typeface="Carlito"/>
                <a:cs typeface="Carlito"/>
              </a:rPr>
              <a:t>License </a:t>
            </a:r>
            <a:r>
              <a:rPr sz="1700" spc="-5" dirty="0">
                <a:solidFill>
                  <a:srgbClr val="FFFFFF"/>
                </a:solidFill>
                <a:latin typeface="Carlito"/>
                <a:cs typeface="Carlito"/>
              </a:rPr>
              <a:t>free </a:t>
            </a:r>
            <a:r>
              <a:rPr sz="1700" spc="5" dirty="0">
                <a:solidFill>
                  <a:srgbClr val="FFFFFF"/>
                </a:solidFill>
                <a:latin typeface="Carlito"/>
                <a:cs typeface="Carlito"/>
              </a:rPr>
              <a:t>band </a:t>
            </a:r>
            <a:r>
              <a:rPr sz="1700" dirty="0">
                <a:solidFill>
                  <a:srgbClr val="FFFFFF"/>
                </a:solidFill>
                <a:latin typeface="Carlito"/>
                <a:cs typeface="Carlito"/>
              </a:rPr>
              <a:t>of </a:t>
            </a:r>
            <a:r>
              <a:rPr sz="1700" spc="20" dirty="0">
                <a:solidFill>
                  <a:srgbClr val="FFFFFF"/>
                </a:solidFill>
                <a:latin typeface="Carlito"/>
                <a:cs typeface="Carlito"/>
              </a:rPr>
              <a:t>2.45</a:t>
            </a:r>
            <a:r>
              <a:rPr sz="1700" spc="-250" dirty="0">
                <a:solidFill>
                  <a:srgbClr val="FFFFFF"/>
                </a:solidFill>
                <a:latin typeface="Carlito"/>
                <a:cs typeface="Carlito"/>
              </a:rPr>
              <a:t> </a:t>
            </a:r>
            <a:r>
              <a:rPr sz="1700" spc="20" dirty="0">
                <a:solidFill>
                  <a:srgbClr val="FFFFFF"/>
                </a:solidFill>
                <a:latin typeface="Carlito"/>
                <a:cs typeface="Carlito"/>
              </a:rPr>
              <a:t>Ghz</a:t>
            </a:r>
            <a:endParaRPr sz="1700">
              <a:latin typeface="Carlito"/>
              <a:cs typeface="Carlito"/>
            </a:endParaRPr>
          </a:p>
          <a:p>
            <a:pPr marL="193675" indent="-181610">
              <a:lnSpc>
                <a:spcPct val="100000"/>
              </a:lnSpc>
              <a:spcBef>
                <a:spcPts val="1190"/>
              </a:spcBef>
              <a:buClr>
                <a:srgbClr val="FF8500"/>
              </a:buClr>
              <a:buFont typeface="Wingdings"/>
              <a:buChar char=""/>
              <a:tabLst>
                <a:tab pos="194310" algn="l"/>
              </a:tabLst>
            </a:pPr>
            <a:r>
              <a:rPr sz="1700" spc="5" dirty="0">
                <a:solidFill>
                  <a:srgbClr val="FFFFFF"/>
                </a:solidFill>
                <a:latin typeface="Carlito"/>
                <a:cs typeface="Carlito"/>
              </a:rPr>
              <a:t>Bandwidth: </a:t>
            </a:r>
            <a:r>
              <a:rPr sz="1700" spc="20" dirty="0">
                <a:solidFill>
                  <a:srgbClr val="FFFFFF"/>
                </a:solidFill>
                <a:latin typeface="Carlito"/>
                <a:cs typeface="Carlito"/>
              </a:rPr>
              <a:t>1-3</a:t>
            </a:r>
            <a:r>
              <a:rPr sz="1700" spc="-175" dirty="0">
                <a:solidFill>
                  <a:srgbClr val="FFFFFF"/>
                </a:solidFill>
                <a:latin typeface="Carlito"/>
                <a:cs typeface="Carlito"/>
              </a:rPr>
              <a:t> </a:t>
            </a:r>
            <a:r>
              <a:rPr sz="1700" spc="15" dirty="0">
                <a:solidFill>
                  <a:srgbClr val="FFFFFF"/>
                </a:solidFill>
                <a:latin typeface="Carlito"/>
                <a:cs typeface="Carlito"/>
              </a:rPr>
              <a:t>Mbps</a:t>
            </a:r>
            <a:endParaRPr sz="1700">
              <a:latin typeface="Carlito"/>
              <a:cs typeface="Carlito"/>
            </a:endParaRPr>
          </a:p>
          <a:p>
            <a:pPr marL="193675" indent="-181610">
              <a:lnSpc>
                <a:spcPct val="100000"/>
              </a:lnSpc>
              <a:spcBef>
                <a:spcPts val="1265"/>
              </a:spcBef>
              <a:buClr>
                <a:srgbClr val="FF8500"/>
              </a:buClr>
              <a:buFont typeface="Wingdings"/>
              <a:buChar char=""/>
              <a:tabLst>
                <a:tab pos="194310" algn="l"/>
              </a:tabLst>
            </a:pPr>
            <a:r>
              <a:rPr sz="1700" spc="-5" dirty="0">
                <a:solidFill>
                  <a:srgbClr val="FFFFFF"/>
                </a:solidFill>
                <a:latin typeface="Carlito"/>
                <a:cs typeface="Carlito"/>
              </a:rPr>
              <a:t>Range: </a:t>
            </a:r>
            <a:r>
              <a:rPr sz="1700" spc="5" dirty="0">
                <a:solidFill>
                  <a:srgbClr val="FFFFFF"/>
                </a:solidFill>
                <a:latin typeface="Carlito"/>
                <a:cs typeface="Carlito"/>
              </a:rPr>
              <a:t>~10</a:t>
            </a:r>
            <a:r>
              <a:rPr sz="1700" spc="-90" dirty="0">
                <a:solidFill>
                  <a:srgbClr val="FFFFFF"/>
                </a:solidFill>
                <a:latin typeface="Carlito"/>
                <a:cs typeface="Carlito"/>
              </a:rPr>
              <a:t> </a:t>
            </a:r>
            <a:r>
              <a:rPr sz="1700" spc="-5" dirty="0">
                <a:solidFill>
                  <a:srgbClr val="FFFFFF"/>
                </a:solidFill>
                <a:latin typeface="Carlito"/>
                <a:cs typeface="Carlito"/>
              </a:rPr>
              <a:t>metres</a:t>
            </a:r>
            <a:endParaRPr sz="1700">
              <a:latin typeface="Carlito"/>
              <a:cs typeface="Carlito"/>
            </a:endParaRPr>
          </a:p>
          <a:p>
            <a:pPr marL="193675" indent="-181610">
              <a:lnSpc>
                <a:spcPct val="100000"/>
              </a:lnSpc>
              <a:spcBef>
                <a:spcPts val="1195"/>
              </a:spcBef>
              <a:buClr>
                <a:srgbClr val="FF8500"/>
              </a:buClr>
              <a:buFont typeface="Wingdings"/>
              <a:buChar char=""/>
              <a:tabLst>
                <a:tab pos="194310" algn="l"/>
              </a:tabLst>
            </a:pPr>
            <a:r>
              <a:rPr sz="1700" spc="15" dirty="0">
                <a:solidFill>
                  <a:srgbClr val="FFFFFF"/>
                </a:solidFill>
                <a:latin typeface="Carlito"/>
                <a:cs typeface="Carlito"/>
              </a:rPr>
              <a:t>Low </a:t>
            </a:r>
            <a:r>
              <a:rPr sz="1700" spc="-5" dirty="0">
                <a:solidFill>
                  <a:srgbClr val="FFFFFF"/>
                </a:solidFill>
                <a:latin typeface="Carlito"/>
                <a:cs typeface="Carlito"/>
              </a:rPr>
              <a:t>power</a:t>
            </a:r>
            <a:r>
              <a:rPr sz="1700" spc="-80" dirty="0">
                <a:solidFill>
                  <a:srgbClr val="FFFFFF"/>
                </a:solidFill>
                <a:latin typeface="Carlito"/>
                <a:cs typeface="Carlito"/>
              </a:rPr>
              <a:t> </a:t>
            </a:r>
            <a:r>
              <a:rPr sz="1700" spc="5" dirty="0">
                <a:solidFill>
                  <a:srgbClr val="FFFFFF"/>
                </a:solidFill>
                <a:latin typeface="Carlito"/>
                <a:cs typeface="Carlito"/>
              </a:rPr>
              <a:t>consumption</a:t>
            </a:r>
            <a:endParaRPr sz="170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4339908" cy="632460"/>
          </a:xfrm>
          <a:prstGeom prst="rect">
            <a:avLst/>
          </a:prstGeom>
        </p:spPr>
        <p:txBody>
          <a:bodyPr vert="horz" wrap="square" lIns="0" tIns="16510" rIns="0" bIns="0" rtlCol="0">
            <a:spAutoFit/>
          </a:bodyPr>
          <a:lstStyle/>
          <a:p>
            <a:pPr marL="12700">
              <a:lnSpc>
                <a:spcPct val="100000"/>
              </a:lnSpc>
              <a:spcBef>
                <a:spcPts val="130"/>
              </a:spcBef>
            </a:pPr>
            <a:r>
              <a:rPr spc="-20" dirty="0"/>
              <a:t>Architecture</a:t>
            </a:r>
          </a:p>
        </p:txBody>
      </p:sp>
      <p:sp>
        <p:nvSpPr>
          <p:cNvPr id="3" name="object 3"/>
          <p:cNvSpPr txBox="1"/>
          <p:nvPr/>
        </p:nvSpPr>
        <p:spPr>
          <a:xfrm>
            <a:off x="1099185" y="2145601"/>
            <a:ext cx="2849880" cy="2102485"/>
          </a:xfrm>
          <a:prstGeom prst="rect">
            <a:avLst/>
          </a:prstGeom>
        </p:spPr>
        <p:txBody>
          <a:bodyPr vert="horz" wrap="square" lIns="0" tIns="15875" rIns="0" bIns="0" rtlCol="0">
            <a:spAutoFit/>
          </a:bodyPr>
          <a:lstStyle/>
          <a:p>
            <a:pPr marL="109855">
              <a:lnSpc>
                <a:spcPct val="100000"/>
              </a:lnSpc>
              <a:spcBef>
                <a:spcPts val="125"/>
              </a:spcBef>
            </a:pPr>
            <a:r>
              <a:rPr sz="2000" b="1" spc="10" dirty="0">
                <a:solidFill>
                  <a:srgbClr val="FF8500"/>
                </a:solidFill>
                <a:latin typeface="Carlito"/>
                <a:cs typeface="Carlito"/>
              </a:rPr>
              <a:t>Piconet</a:t>
            </a:r>
            <a:endParaRPr sz="2000">
              <a:latin typeface="Carlito"/>
              <a:cs typeface="Carlito"/>
            </a:endParaRPr>
          </a:p>
          <a:p>
            <a:pPr marL="193675" indent="-180975">
              <a:lnSpc>
                <a:spcPct val="100000"/>
              </a:lnSpc>
              <a:spcBef>
                <a:spcPts val="5"/>
              </a:spcBef>
              <a:buClr>
                <a:srgbClr val="FF8500"/>
              </a:buClr>
              <a:buFont typeface="Wingdings"/>
              <a:buChar char=""/>
              <a:tabLst>
                <a:tab pos="193675" algn="l"/>
              </a:tabLst>
            </a:pPr>
            <a:r>
              <a:rPr sz="1700" spc="10" dirty="0">
                <a:solidFill>
                  <a:srgbClr val="FFFFFF"/>
                </a:solidFill>
                <a:latin typeface="Carlito"/>
                <a:cs typeface="Carlito"/>
              </a:rPr>
              <a:t>1 </a:t>
            </a:r>
            <a:r>
              <a:rPr sz="1700" dirty="0">
                <a:solidFill>
                  <a:srgbClr val="FFFFFF"/>
                </a:solidFill>
                <a:latin typeface="Carlito"/>
                <a:cs typeface="Carlito"/>
              </a:rPr>
              <a:t>master </a:t>
            </a:r>
            <a:r>
              <a:rPr sz="1700" spc="15" dirty="0">
                <a:solidFill>
                  <a:srgbClr val="FFFFFF"/>
                </a:solidFill>
                <a:latin typeface="Carlito"/>
                <a:cs typeface="Carlito"/>
              </a:rPr>
              <a:t>&amp; </a:t>
            </a:r>
            <a:r>
              <a:rPr sz="1700" spc="10" dirty="0">
                <a:solidFill>
                  <a:srgbClr val="FFFFFF"/>
                </a:solidFill>
                <a:latin typeface="Carlito"/>
                <a:cs typeface="Carlito"/>
              </a:rPr>
              <a:t>upto 7</a:t>
            </a:r>
            <a:r>
              <a:rPr sz="1700" spc="-190" dirty="0">
                <a:solidFill>
                  <a:srgbClr val="FFFFFF"/>
                </a:solidFill>
                <a:latin typeface="Carlito"/>
                <a:cs typeface="Carlito"/>
              </a:rPr>
              <a:t> </a:t>
            </a:r>
            <a:r>
              <a:rPr sz="1700" spc="-10" dirty="0">
                <a:solidFill>
                  <a:srgbClr val="FFFFFF"/>
                </a:solidFill>
                <a:latin typeface="Carlito"/>
                <a:cs typeface="Carlito"/>
              </a:rPr>
              <a:t>slaves</a:t>
            </a:r>
            <a:endParaRPr sz="1700">
              <a:latin typeface="Carlito"/>
              <a:cs typeface="Carlito"/>
            </a:endParaRPr>
          </a:p>
          <a:p>
            <a:pPr marL="193675" marR="5080" indent="-180975">
              <a:lnSpc>
                <a:spcPts val="2030"/>
              </a:lnSpc>
              <a:spcBef>
                <a:spcPts val="520"/>
              </a:spcBef>
              <a:buClr>
                <a:srgbClr val="FF8500"/>
              </a:buClr>
              <a:buFont typeface="Wingdings"/>
              <a:buChar char=""/>
              <a:tabLst>
                <a:tab pos="193675" algn="l"/>
              </a:tabLst>
            </a:pPr>
            <a:r>
              <a:rPr sz="1700" dirty="0">
                <a:solidFill>
                  <a:srgbClr val="FFFFFF"/>
                </a:solidFill>
                <a:latin typeface="Carlito"/>
                <a:cs typeface="Carlito"/>
              </a:rPr>
              <a:t>Communication only</a:t>
            </a:r>
            <a:r>
              <a:rPr sz="1700" spc="-80" dirty="0">
                <a:solidFill>
                  <a:srgbClr val="FFFFFF"/>
                </a:solidFill>
                <a:latin typeface="Carlito"/>
                <a:cs typeface="Carlito"/>
              </a:rPr>
              <a:t> </a:t>
            </a:r>
            <a:r>
              <a:rPr sz="1700" spc="-10" dirty="0">
                <a:solidFill>
                  <a:srgbClr val="FFFFFF"/>
                </a:solidFill>
                <a:latin typeface="Carlito"/>
                <a:cs typeface="Carlito"/>
              </a:rPr>
              <a:t>between  </a:t>
            </a:r>
            <a:r>
              <a:rPr sz="1700" dirty="0">
                <a:solidFill>
                  <a:srgbClr val="FFFFFF"/>
                </a:solidFill>
                <a:latin typeface="Carlito"/>
                <a:cs typeface="Carlito"/>
              </a:rPr>
              <a:t>master </a:t>
            </a:r>
            <a:r>
              <a:rPr sz="1700" spc="10" dirty="0">
                <a:solidFill>
                  <a:srgbClr val="FFFFFF"/>
                </a:solidFill>
                <a:latin typeface="Carlito"/>
                <a:cs typeface="Carlito"/>
              </a:rPr>
              <a:t>and</a:t>
            </a:r>
            <a:r>
              <a:rPr sz="1700" spc="-114" dirty="0">
                <a:solidFill>
                  <a:srgbClr val="FFFFFF"/>
                </a:solidFill>
                <a:latin typeface="Carlito"/>
                <a:cs typeface="Carlito"/>
              </a:rPr>
              <a:t> </a:t>
            </a:r>
            <a:r>
              <a:rPr sz="1700" spc="-5" dirty="0">
                <a:solidFill>
                  <a:srgbClr val="FFFFFF"/>
                </a:solidFill>
                <a:latin typeface="Carlito"/>
                <a:cs typeface="Carlito"/>
              </a:rPr>
              <a:t>slave</a:t>
            </a:r>
            <a:endParaRPr sz="1700">
              <a:latin typeface="Carlito"/>
              <a:cs typeface="Carlito"/>
            </a:endParaRPr>
          </a:p>
          <a:p>
            <a:pPr marL="193675" indent="-180975">
              <a:lnSpc>
                <a:spcPct val="100000"/>
              </a:lnSpc>
              <a:spcBef>
                <a:spcPts val="370"/>
              </a:spcBef>
              <a:buClr>
                <a:srgbClr val="FF8500"/>
              </a:buClr>
              <a:buFont typeface="Wingdings"/>
              <a:buChar char=""/>
              <a:tabLst>
                <a:tab pos="193675" algn="l"/>
              </a:tabLst>
            </a:pPr>
            <a:r>
              <a:rPr sz="1700" spc="20" dirty="0">
                <a:solidFill>
                  <a:srgbClr val="FFFFFF"/>
                </a:solidFill>
                <a:latin typeface="Carlito"/>
                <a:cs typeface="Carlito"/>
              </a:rPr>
              <a:t>State </a:t>
            </a:r>
            <a:r>
              <a:rPr sz="1700" spc="5" dirty="0">
                <a:solidFill>
                  <a:srgbClr val="FFFFFF"/>
                </a:solidFill>
                <a:latin typeface="Carlito"/>
                <a:cs typeface="Carlito"/>
              </a:rPr>
              <a:t>of </a:t>
            </a:r>
            <a:r>
              <a:rPr sz="1700" spc="10" dirty="0">
                <a:solidFill>
                  <a:srgbClr val="FFFFFF"/>
                </a:solidFill>
                <a:latin typeface="Carlito"/>
                <a:cs typeface="Carlito"/>
              </a:rPr>
              <a:t>a</a:t>
            </a:r>
            <a:r>
              <a:rPr sz="1700" spc="-250" dirty="0">
                <a:solidFill>
                  <a:srgbClr val="FFFFFF"/>
                </a:solidFill>
                <a:latin typeface="Carlito"/>
                <a:cs typeface="Carlito"/>
              </a:rPr>
              <a:t> </a:t>
            </a:r>
            <a:r>
              <a:rPr sz="1700" spc="-10" dirty="0">
                <a:solidFill>
                  <a:srgbClr val="FFFFFF"/>
                </a:solidFill>
                <a:latin typeface="Carlito"/>
                <a:cs typeface="Carlito"/>
              </a:rPr>
              <a:t>slave:</a:t>
            </a:r>
            <a:endParaRPr sz="170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dirty="0">
                <a:solidFill>
                  <a:srgbClr val="FFFFFF"/>
                </a:solidFill>
                <a:latin typeface="Carlito"/>
                <a:cs typeface="Carlito"/>
              </a:rPr>
              <a:t>Active</a:t>
            </a:r>
            <a:endParaRPr sz="170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15" dirty="0">
                <a:solidFill>
                  <a:srgbClr val="FFFFFF"/>
                </a:solidFill>
                <a:latin typeface="Carlito"/>
                <a:cs typeface="Carlito"/>
              </a:rPr>
              <a:t>Parked</a:t>
            </a:r>
            <a:endParaRPr sz="1700">
              <a:latin typeface="Carlito"/>
              <a:cs typeface="Carlito"/>
            </a:endParaRPr>
          </a:p>
        </p:txBody>
      </p:sp>
      <p:sp>
        <p:nvSpPr>
          <p:cNvPr id="4" name="object 4"/>
          <p:cNvSpPr txBox="1"/>
          <p:nvPr/>
        </p:nvSpPr>
        <p:spPr>
          <a:xfrm>
            <a:off x="4969255" y="2145601"/>
            <a:ext cx="2041145"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FF8500"/>
                </a:solidFill>
                <a:latin typeface="Carlito"/>
                <a:cs typeface="Carlito"/>
              </a:rPr>
              <a:t>Scatternet</a:t>
            </a:r>
            <a:endParaRPr sz="2000" dirty="0">
              <a:latin typeface="Carlito"/>
              <a:cs typeface="Carlito"/>
            </a:endParaRPr>
          </a:p>
        </p:txBody>
      </p:sp>
      <p:sp>
        <p:nvSpPr>
          <p:cNvPr id="5" name="object 5"/>
          <p:cNvSpPr/>
          <p:nvPr/>
        </p:nvSpPr>
        <p:spPr>
          <a:xfrm>
            <a:off x="4781550" y="2600325"/>
            <a:ext cx="3105150" cy="16287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4091" y="1330007"/>
            <a:ext cx="6424993" cy="3173946"/>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FF8500"/>
                </a:solidFill>
                <a:latin typeface="Carlito"/>
                <a:cs typeface="Carlito"/>
              </a:rPr>
              <a:t>Basics</a:t>
            </a:r>
            <a:endParaRPr sz="3950" dirty="0">
              <a:latin typeface="Carlito"/>
              <a:cs typeface="Carlito"/>
            </a:endParaRPr>
          </a:p>
          <a:p>
            <a:pPr marL="241300" indent="-181610">
              <a:lnSpc>
                <a:spcPct val="100000"/>
              </a:lnSpc>
              <a:spcBef>
                <a:spcPts val="1510"/>
              </a:spcBef>
              <a:buClr>
                <a:srgbClr val="FF8500"/>
              </a:buClr>
              <a:buFont typeface="Wingdings"/>
              <a:buChar char=""/>
              <a:tabLst>
                <a:tab pos="241935" algn="l"/>
              </a:tabLst>
            </a:pPr>
            <a:r>
              <a:rPr sz="1700" spc="10" dirty="0">
                <a:solidFill>
                  <a:srgbClr val="FFFFFF"/>
                </a:solidFill>
                <a:latin typeface="Carlito"/>
                <a:cs typeface="Carlito"/>
              </a:rPr>
              <a:t>Standard</a:t>
            </a:r>
            <a:r>
              <a:rPr sz="1700" spc="-170" dirty="0">
                <a:solidFill>
                  <a:srgbClr val="FFFFFF"/>
                </a:solidFill>
                <a:latin typeface="Carlito"/>
                <a:cs typeface="Carlito"/>
              </a:rPr>
              <a:t> </a:t>
            </a:r>
            <a:r>
              <a:rPr sz="1700" dirty="0">
                <a:solidFill>
                  <a:srgbClr val="FFFFFF"/>
                </a:solidFill>
                <a:latin typeface="Carlito"/>
                <a:cs typeface="Carlito"/>
              </a:rPr>
              <a:t>for</a:t>
            </a:r>
            <a:r>
              <a:rPr sz="1700" spc="-90" dirty="0">
                <a:solidFill>
                  <a:srgbClr val="FFFFFF"/>
                </a:solidFill>
                <a:latin typeface="Carlito"/>
                <a:cs typeface="Carlito"/>
              </a:rPr>
              <a:t> </a:t>
            </a:r>
            <a:r>
              <a:rPr sz="1700" spc="-10" dirty="0">
                <a:solidFill>
                  <a:srgbClr val="FFFFFF"/>
                </a:solidFill>
                <a:latin typeface="Carlito"/>
                <a:cs typeface="Carlito"/>
              </a:rPr>
              <a:t>Wireless</a:t>
            </a:r>
            <a:r>
              <a:rPr sz="1700" spc="60" dirty="0">
                <a:solidFill>
                  <a:srgbClr val="FFFFFF"/>
                </a:solidFill>
                <a:latin typeface="Carlito"/>
                <a:cs typeface="Carlito"/>
              </a:rPr>
              <a:t> </a:t>
            </a:r>
            <a:r>
              <a:rPr sz="1700" spc="15" dirty="0">
                <a:solidFill>
                  <a:srgbClr val="FFFFFF"/>
                </a:solidFill>
                <a:latin typeface="Carlito"/>
                <a:cs typeface="Carlito"/>
              </a:rPr>
              <a:t>Local</a:t>
            </a:r>
            <a:r>
              <a:rPr sz="1700" spc="-110" dirty="0">
                <a:solidFill>
                  <a:srgbClr val="FFFFFF"/>
                </a:solidFill>
                <a:latin typeface="Carlito"/>
                <a:cs typeface="Carlito"/>
              </a:rPr>
              <a:t> </a:t>
            </a:r>
            <a:r>
              <a:rPr sz="1700" spc="-5" dirty="0">
                <a:solidFill>
                  <a:srgbClr val="FFFFFF"/>
                </a:solidFill>
                <a:latin typeface="Carlito"/>
                <a:cs typeface="Carlito"/>
              </a:rPr>
              <a:t>Area</a:t>
            </a:r>
            <a:r>
              <a:rPr sz="1700" spc="-15" dirty="0">
                <a:solidFill>
                  <a:srgbClr val="FFFFFF"/>
                </a:solidFill>
                <a:latin typeface="Carlito"/>
                <a:cs typeface="Carlito"/>
              </a:rPr>
              <a:t> </a:t>
            </a:r>
            <a:r>
              <a:rPr sz="1700" dirty="0" smtClean="0">
                <a:solidFill>
                  <a:srgbClr val="FFFFFF"/>
                </a:solidFill>
                <a:latin typeface="Carlito"/>
                <a:cs typeface="Carlito"/>
              </a:rPr>
              <a:t>Network</a:t>
            </a:r>
            <a:r>
              <a:rPr lang="en-US" sz="1700" dirty="0" smtClean="0">
                <a:solidFill>
                  <a:srgbClr val="FFFFFF"/>
                </a:solidFill>
                <a:latin typeface="Carlito"/>
                <a:cs typeface="Carlito"/>
              </a:rPr>
              <a:t> </a:t>
            </a:r>
            <a:r>
              <a:rPr sz="1700" spc="5" dirty="0" smtClean="0">
                <a:solidFill>
                  <a:srgbClr val="FFFFFF"/>
                </a:solidFill>
                <a:latin typeface="Carlito"/>
                <a:cs typeface="Carlito"/>
              </a:rPr>
              <a:t>(</a:t>
            </a:r>
            <a:r>
              <a:rPr sz="1700" spc="5" dirty="0">
                <a:solidFill>
                  <a:srgbClr val="FFFFFF"/>
                </a:solidFill>
                <a:latin typeface="Carlito"/>
                <a:cs typeface="Carlito"/>
              </a:rPr>
              <a:t>WLAN)</a:t>
            </a:r>
            <a:endParaRPr sz="1700" dirty="0">
              <a:latin typeface="Carlito"/>
              <a:cs typeface="Carlito"/>
            </a:endParaRPr>
          </a:p>
          <a:p>
            <a:pPr marL="241300" indent="-181610">
              <a:lnSpc>
                <a:spcPct val="100000"/>
              </a:lnSpc>
              <a:spcBef>
                <a:spcPts val="890"/>
              </a:spcBef>
              <a:buClr>
                <a:srgbClr val="FF8500"/>
              </a:buClr>
              <a:buFont typeface="Wingdings"/>
              <a:buChar char=""/>
              <a:tabLst>
                <a:tab pos="241935" algn="l"/>
              </a:tabLst>
            </a:pPr>
            <a:r>
              <a:rPr sz="1700" spc="-5" dirty="0">
                <a:solidFill>
                  <a:srgbClr val="FFFFFF"/>
                </a:solidFill>
                <a:latin typeface="Carlito"/>
                <a:cs typeface="Carlito"/>
              </a:rPr>
              <a:t>Commonly known </a:t>
            </a:r>
            <a:r>
              <a:rPr sz="1700" spc="10" dirty="0">
                <a:solidFill>
                  <a:srgbClr val="FFFFFF"/>
                </a:solidFill>
                <a:latin typeface="Carlito"/>
                <a:cs typeface="Carlito"/>
              </a:rPr>
              <a:t>as </a:t>
            </a:r>
            <a:r>
              <a:rPr sz="1700" dirty="0">
                <a:solidFill>
                  <a:srgbClr val="FFFFFF"/>
                </a:solidFill>
                <a:latin typeface="Carlito"/>
                <a:cs typeface="Carlito"/>
              </a:rPr>
              <a:t>WiFi</a:t>
            </a:r>
            <a:endParaRPr sz="1700" dirty="0">
              <a:latin typeface="Carlito"/>
              <a:cs typeface="Carlito"/>
            </a:endParaRPr>
          </a:p>
          <a:p>
            <a:pPr marL="241300" indent="-181610">
              <a:lnSpc>
                <a:spcPct val="100000"/>
              </a:lnSpc>
              <a:spcBef>
                <a:spcPts val="815"/>
              </a:spcBef>
              <a:buClr>
                <a:srgbClr val="FF8500"/>
              </a:buClr>
              <a:buFont typeface="Wingdings"/>
              <a:buChar char=""/>
              <a:tabLst>
                <a:tab pos="241935" algn="l"/>
              </a:tabLst>
            </a:pPr>
            <a:r>
              <a:rPr sz="1700" spc="10" dirty="0">
                <a:solidFill>
                  <a:srgbClr val="FFFFFF"/>
                </a:solidFill>
                <a:latin typeface="Carlito"/>
                <a:cs typeface="Carlito"/>
              </a:rPr>
              <a:t>Data</a:t>
            </a:r>
            <a:r>
              <a:rPr sz="1700" spc="-95" dirty="0">
                <a:solidFill>
                  <a:srgbClr val="FFFFFF"/>
                </a:solidFill>
                <a:latin typeface="Carlito"/>
                <a:cs typeface="Carlito"/>
              </a:rPr>
              <a:t> </a:t>
            </a:r>
            <a:r>
              <a:rPr sz="1700" dirty="0">
                <a:solidFill>
                  <a:srgbClr val="FFFFFF"/>
                </a:solidFill>
                <a:latin typeface="Carlito"/>
                <a:cs typeface="Carlito"/>
              </a:rPr>
              <a:t>transmission</a:t>
            </a:r>
            <a:r>
              <a:rPr sz="1700" spc="-95" dirty="0">
                <a:solidFill>
                  <a:srgbClr val="FFFFFF"/>
                </a:solidFill>
                <a:latin typeface="Carlito"/>
                <a:cs typeface="Carlito"/>
              </a:rPr>
              <a:t> </a:t>
            </a:r>
            <a:r>
              <a:rPr sz="1700" dirty="0">
                <a:solidFill>
                  <a:srgbClr val="FFFFFF"/>
                </a:solidFill>
                <a:latin typeface="Carlito"/>
                <a:cs typeface="Carlito"/>
              </a:rPr>
              <a:t>using</a:t>
            </a:r>
            <a:r>
              <a:rPr sz="1700" spc="-75" dirty="0">
                <a:solidFill>
                  <a:srgbClr val="FFFFFF"/>
                </a:solidFill>
                <a:latin typeface="Carlito"/>
                <a:cs typeface="Carlito"/>
              </a:rPr>
              <a:t> </a:t>
            </a:r>
            <a:r>
              <a:rPr sz="1700" dirty="0">
                <a:solidFill>
                  <a:srgbClr val="FFFFFF"/>
                </a:solidFill>
                <a:latin typeface="Carlito"/>
                <a:cs typeface="Carlito"/>
              </a:rPr>
              <a:t>Electromagnetic</a:t>
            </a:r>
            <a:r>
              <a:rPr sz="1700" spc="-70" dirty="0">
                <a:solidFill>
                  <a:srgbClr val="FFFFFF"/>
                </a:solidFill>
                <a:latin typeface="Carlito"/>
                <a:cs typeface="Carlito"/>
              </a:rPr>
              <a:t> </a:t>
            </a:r>
            <a:r>
              <a:rPr sz="1700" spc="10" dirty="0">
                <a:solidFill>
                  <a:srgbClr val="FFFFFF"/>
                </a:solidFill>
                <a:latin typeface="Carlito"/>
                <a:cs typeface="Carlito"/>
              </a:rPr>
              <a:t>Spectrum:</a:t>
            </a:r>
            <a:endParaRPr sz="1700" dirty="0">
              <a:latin typeface="Carlito"/>
              <a:cs typeface="Carlito"/>
            </a:endParaRPr>
          </a:p>
          <a:p>
            <a:pPr marL="517525" lvl="1" indent="-181610">
              <a:lnSpc>
                <a:spcPct val="100000"/>
              </a:lnSpc>
              <a:spcBef>
                <a:spcPts val="815"/>
              </a:spcBef>
              <a:buClr>
                <a:srgbClr val="FF8500"/>
              </a:buClr>
              <a:buFont typeface="Wingdings"/>
              <a:buChar char=""/>
              <a:tabLst>
                <a:tab pos="518159" algn="l"/>
              </a:tabLst>
            </a:pPr>
            <a:r>
              <a:rPr sz="1700" spc="-5" dirty="0">
                <a:solidFill>
                  <a:srgbClr val="FFFFFF"/>
                </a:solidFill>
                <a:latin typeface="Carlito"/>
                <a:cs typeface="Carlito"/>
              </a:rPr>
              <a:t>Radio </a:t>
            </a:r>
            <a:r>
              <a:rPr sz="1700" spc="-20" dirty="0">
                <a:solidFill>
                  <a:srgbClr val="FFFFFF"/>
                </a:solidFill>
                <a:latin typeface="Carlito"/>
                <a:cs typeface="Carlito"/>
              </a:rPr>
              <a:t>Waves,</a:t>
            </a:r>
            <a:r>
              <a:rPr sz="1700" spc="-10" dirty="0">
                <a:solidFill>
                  <a:srgbClr val="FFFFFF"/>
                </a:solidFill>
                <a:latin typeface="Carlito"/>
                <a:cs typeface="Carlito"/>
              </a:rPr>
              <a:t> </a:t>
            </a:r>
            <a:r>
              <a:rPr sz="1700" dirty="0">
                <a:solidFill>
                  <a:srgbClr val="FFFFFF"/>
                </a:solidFill>
                <a:latin typeface="Carlito"/>
                <a:cs typeface="Carlito"/>
              </a:rPr>
              <a:t>Infrarred</a:t>
            </a:r>
            <a:endParaRPr sz="1700" dirty="0">
              <a:latin typeface="Carlito"/>
              <a:cs typeface="Carlito"/>
            </a:endParaRPr>
          </a:p>
          <a:p>
            <a:pPr marL="241300" indent="-181610">
              <a:lnSpc>
                <a:spcPct val="100000"/>
              </a:lnSpc>
              <a:spcBef>
                <a:spcPts val="815"/>
              </a:spcBef>
              <a:buClr>
                <a:srgbClr val="FF8500"/>
              </a:buClr>
              <a:buFont typeface="Wingdings"/>
              <a:buChar char=""/>
              <a:tabLst>
                <a:tab pos="241935" algn="l"/>
              </a:tabLst>
            </a:pPr>
            <a:r>
              <a:rPr sz="1700" spc="5" dirty="0">
                <a:solidFill>
                  <a:srgbClr val="FFFFFF"/>
                </a:solidFill>
                <a:latin typeface="Carlito"/>
                <a:cs typeface="Carlito"/>
              </a:rPr>
              <a:t>License</a:t>
            </a:r>
            <a:r>
              <a:rPr sz="1700" spc="-55" dirty="0">
                <a:solidFill>
                  <a:srgbClr val="FFFFFF"/>
                </a:solidFill>
                <a:latin typeface="Carlito"/>
                <a:cs typeface="Carlito"/>
              </a:rPr>
              <a:t> </a:t>
            </a:r>
            <a:r>
              <a:rPr sz="1700" spc="-5" dirty="0">
                <a:solidFill>
                  <a:srgbClr val="FFFFFF"/>
                </a:solidFill>
                <a:latin typeface="Carlito"/>
                <a:cs typeface="Carlito"/>
              </a:rPr>
              <a:t>free</a:t>
            </a:r>
            <a:r>
              <a:rPr sz="1700" spc="-30" dirty="0">
                <a:solidFill>
                  <a:srgbClr val="FFFFFF"/>
                </a:solidFill>
                <a:latin typeface="Carlito"/>
                <a:cs typeface="Carlito"/>
              </a:rPr>
              <a:t> </a:t>
            </a:r>
            <a:r>
              <a:rPr sz="1700" spc="10" dirty="0">
                <a:solidFill>
                  <a:srgbClr val="FFFFFF"/>
                </a:solidFill>
                <a:latin typeface="Carlito"/>
                <a:cs typeface="Carlito"/>
              </a:rPr>
              <a:t>–</a:t>
            </a:r>
            <a:r>
              <a:rPr sz="1700" spc="10" dirty="0" smtClean="0">
                <a:solidFill>
                  <a:srgbClr val="FFFFFF"/>
                </a:solidFill>
                <a:latin typeface="Carlito"/>
                <a:cs typeface="Carlito"/>
              </a:rPr>
              <a:t>ISM</a:t>
            </a:r>
            <a:r>
              <a:rPr lang="en-US" sz="1700" spc="10" dirty="0">
                <a:solidFill>
                  <a:srgbClr val="FFFFFF"/>
                </a:solidFill>
                <a:latin typeface="Carlito"/>
                <a:cs typeface="Carlito"/>
              </a:rPr>
              <a:t>(Industrial, Scientific and </a:t>
            </a:r>
            <a:r>
              <a:rPr lang="en-US" sz="1700" spc="10" dirty="0" smtClean="0">
                <a:solidFill>
                  <a:srgbClr val="FFFFFF"/>
                </a:solidFill>
                <a:latin typeface="Carlito"/>
                <a:cs typeface="Carlito"/>
              </a:rPr>
              <a:t>Medical)</a:t>
            </a:r>
            <a:r>
              <a:rPr sz="1700" spc="-60" dirty="0" smtClean="0">
                <a:solidFill>
                  <a:srgbClr val="FFFFFF"/>
                </a:solidFill>
                <a:latin typeface="Carlito"/>
                <a:cs typeface="Carlito"/>
              </a:rPr>
              <a:t> </a:t>
            </a:r>
            <a:r>
              <a:rPr sz="1700" spc="5" dirty="0">
                <a:solidFill>
                  <a:srgbClr val="FFFFFF"/>
                </a:solidFill>
                <a:latin typeface="Carlito"/>
                <a:cs typeface="Carlito"/>
              </a:rPr>
              <a:t>band</a:t>
            </a:r>
            <a:r>
              <a:rPr sz="1700" spc="-20" dirty="0">
                <a:solidFill>
                  <a:srgbClr val="FFFFFF"/>
                </a:solidFill>
                <a:latin typeface="Carlito"/>
                <a:cs typeface="Carlito"/>
              </a:rPr>
              <a:t> </a:t>
            </a:r>
            <a:r>
              <a:rPr sz="1700" spc="20" dirty="0">
                <a:solidFill>
                  <a:srgbClr val="FFFFFF"/>
                </a:solidFill>
                <a:latin typeface="Carlito"/>
                <a:cs typeface="Carlito"/>
              </a:rPr>
              <a:t>2.4</a:t>
            </a:r>
            <a:r>
              <a:rPr sz="1700" spc="-140" dirty="0">
                <a:solidFill>
                  <a:srgbClr val="FFFFFF"/>
                </a:solidFill>
                <a:latin typeface="Carlito"/>
                <a:cs typeface="Carlito"/>
              </a:rPr>
              <a:t> </a:t>
            </a:r>
            <a:r>
              <a:rPr sz="1700" spc="15" dirty="0">
                <a:solidFill>
                  <a:srgbClr val="FFFFFF"/>
                </a:solidFill>
                <a:latin typeface="Carlito"/>
                <a:cs typeface="Carlito"/>
              </a:rPr>
              <a:t>GHz</a:t>
            </a:r>
            <a:endParaRPr sz="1700" dirty="0">
              <a:latin typeface="Carlito"/>
              <a:cs typeface="Carlito"/>
            </a:endParaRPr>
          </a:p>
          <a:p>
            <a:pPr marL="241300" indent="-181610">
              <a:lnSpc>
                <a:spcPct val="100000"/>
              </a:lnSpc>
              <a:spcBef>
                <a:spcPts val="815"/>
              </a:spcBef>
              <a:buClr>
                <a:srgbClr val="FF8500"/>
              </a:buClr>
              <a:buFont typeface="Wingdings"/>
              <a:buChar char=""/>
              <a:tabLst>
                <a:tab pos="241935" algn="l"/>
              </a:tabLst>
            </a:pPr>
            <a:r>
              <a:rPr sz="1700" spc="-5" dirty="0">
                <a:solidFill>
                  <a:srgbClr val="FFFFFF"/>
                </a:solidFill>
                <a:latin typeface="Carlito"/>
                <a:cs typeface="Carlito"/>
              </a:rPr>
              <a:t>Only </a:t>
            </a:r>
            <a:r>
              <a:rPr sz="1700" spc="10" dirty="0">
                <a:solidFill>
                  <a:srgbClr val="FFFFFF"/>
                </a:solidFill>
                <a:latin typeface="Carlito"/>
                <a:cs typeface="Carlito"/>
              </a:rPr>
              <a:t>a </a:t>
            </a:r>
            <a:r>
              <a:rPr sz="1700" spc="5" dirty="0">
                <a:solidFill>
                  <a:srgbClr val="FFFFFF"/>
                </a:solidFill>
                <a:latin typeface="Carlito"/>
                <a:cs typeface="Carlito"/>
              </a:rPr>
              <a:t>support </a:t>
            </a:r>
            <a:r>
              <a:rPr sz="1700" spc="15" dirty="0">
                <a:solidFill>
                  <a:srgbClr val="FFFFFF"/>
                </a:solidFill>
                <a:latin typeface="Carlito"/>
                <a:cs typeface="Carlito"/>
              </a:rPr>
              <a:t>to </a:t>
            </a:r>
            <a:r>
              <a:rPr sz="1700" spc="-10" dirty="0">
                <a:solidFill>
                  <a:srgbClr val="FFFFFF"/>
                </a:solidFill>
                <a:latin typeface="Carlito"/>
                <a:cs typeface="Carlito"/>
              </a:rPr>
              <a:t>wired </a:t>
            </a:r>
            <a:r>
              <a:rPr sz="1700" dirty="0">
                <a:solidFill>
                  <a:srgbClr val="FFFFFF"/>
                </a:solidFill>
                <a:latin typeface="Carlito"/>
                <a:cs typeface="Carlito"/>
              </a:rPr>
              <a:t>network </a:t>
            </a:r>
            <a:r>
              <a:rPr sz="1700" spc="10" dirty="0">
                <a:solidFill>
                  <a:srgbClr val="FFFFFF"/>
                </a:solidFill>
                <a:latin typeface="Carlito"/>
                <a:cs typeface="Carlito"/>
              </a:rPr>
              <a:t>– </a:t>
            </a:r>
            <a:r>
              <a:rPr sz="1700" dirty="0">
                <a:solidFill>
                  <a:srgbClr val="FFFFFF"/>
                </a:solidFill>
                <a:latin typeface="Carlito"/>
                <a:cs typeface="Carlito"/>
              </a:rPr>
              <a:t>not</a:t>
            </a:r>
            <a:r>
              <a:rPr sz="1700" spc="-290" dirty="0">
                <a:solidFill>
                  <a:srgbClr val="FFFFFF"/>
                </a:solidFill>
                <a:latin typeface="Carlito"/>
                <a:cs typeface="Carlito"/>
              </a:rPr>
              <a:t> </a:t>
            </a:r>
            <a:r>
              <a:rPr sz="1700" spc="10" dirty="0">
                <a:solidFill>
                  <a:srgbClr val="FFFFFF"/>
                </a:solidFill>
                <a:latin typeface="Carlito"/>
                <a:cs typeface="Carlito"/>
              </a:rPr>
              <a:t>a </a:t>
            </a:r>
            <a:r>
              <a:rPr sz="1700" spc="-5" dirty="0">
                <a:solidFill>
                  <a:srgbClr val="FFFFFF"/>
                </a:solidFill>
                <a:latin typeface="Carlito"/>
                <a:cs typeface="Carlito"/>
              </a:rPr>
              <a:t>replacement</a:t>
            </a:r>
            <a:endParaRPr sz="1700" dirty="0">
              <a:latin typeface="Carlito"/>
              <a:cs typeface="Carlito"/>
            </a:endParaRPr>
          </a:p>
        </p:txBody>
      </p:sp>
      <p:sp>
        <p:nvSpPr>
          <p:cNvPr id="3" name="object 3"/>
          <p:cNvSpPr txBox="1">
            <a:spLocks noGrp="1"/>
          </p:cNvSpPr>
          <p:nvPr>
            <p:ph type="title"/>
          </p:nvPr>
        </p:nvSpPr>
        <p:spPr>
          <a:xfrm>
            <a:off x="1447801" y="141668"/>
            <a:ext cx="3657854" cy="632460"/>
          </a:xfrm>
          <a:prstGeom prst="rect">
            <a:avLst/>
          </a:prstGeom>
        </p:spPr>
        <p:txBody>
          <a:bodyPr vert="horz" wrap="square" lIns="0" tIns="16510" rIns="0" bIns="0" rtlCol="0">
            <a:spAutoFit/>
          </a:bodyPr>
          <a:lstStyle/>
          <a:p>
            <a:pPr marL="12700">
              <a:lnSpc>
                <a:spcPct val="100000"/>
              </a:lnSpc>
              <a:spcBef>
                <a:spcPts val="130"/>
              </a:spcBef>
            </a:pPr>
            <a:r>
              <a:rPr spc="5" dirty="0"/>
              <a:t>IEEE</a:t>
            </a:r>
            <a:r>
              <a:rPr spc="-60" dirty="0"/>
              <a:t> </a:t>
            </a:r>
            <a:r>
              <a:rPr spc="10" dirty="0"/>
              <a:t>802.11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155814" cy="708343"/>
          </a:xfrm>
        </p:spPr>
        <p:txBody>
          <a:bodyPr/>
          <a:lstStyle/>
          <a:p>
            <a:r>
              <a:rPr lang="en-US" b="1" dirty="0"/>
              <a:t>IEEE 802.11 Architecture</a:t>
            </a:r>
            <a:br>
              <a:rPr lang="en-US" b="1" dirty="0"/>
            </a:br>
            <a:r>
              <a:rPr lang="en-US" dirty="0"/>
              <a:t/>
            </a:r>
            <a:br>
              <a:rPr lang="en-US" dirty="0"/>
            </a:br>
            <a:endParaRPr lang="en-US" dirty="0"/>
          </a:p>
        </p:txBody>
      </p:sp>
      <p:sp>
        <p:nvSpPr>
          <p:cNvPr id="3" name="Text Placeholder 2"/>
          <p:cNvSpPr>
            <a:spLocks noGrp="1"/>
          </p:cNvSpPr>
          <p:nvPr>
            <p:ph type="body" idx="1"/>
          </p:nvPr>
        </p:nvSpPr>
        <p:spPr>
          <a:xfrm>
            <a:off x="152400" y="971550"/>
            <a:ext cx="7467600" cy="3939540"/>
          </a:xfrm>
        </p:spPr>
        <p:txBody>
          <a:bodyPr/>
          <a:lstStyle/>
          <a:p>
            <a:r>
              <a:rPr lang="en-US" sz="1600" dirty="0">
                <a:solidFill>
                  <a:schemeClr val="bg1"/>
                </a:solidFill>
              </a:rPr>
              <a:t>The components of an IEEE 802.11 architecture are as </a:t>
            </a:r>
            <a:r>
              <a:rPr lang="en-US" sz="1600" dirty="0" smtClean="0">
                <a:solidFill>
                  <a:schemeClr val="bg1"/>
                </a:solidFill>
              </a:rPr>
              <a:t>follows:</a:t>
            </a:r>
            <a:endParaRPr lang="en-US" sz="1600" dirty="0">
              <a:solidFill>
                <a:schemeClr val="bg1"/>
              </a:solidFill>
            </a:endParaRPr>
          </a:p>
          <a:p>
            <a:r>
              <a:rPr lang="en-US" sz="1600" b="1" dirty="0">
                <a:solidFill>
                  <a:schemeClr val="bg1"/>
                </a:solidFill>
              </a:rPr>
              <a:t>1) Stations (STA) −</a:t>
            </a:r>
            <a:r>
              <a:rPr lang="en-US" sz="1600" dirty="0">
                <a:solidFill>
                  <a:schemeClr val="bg1"/>
                </a:solidFill>
              </a:rPr>
              <a:t> Stations comprise all devices and </a:t>
            </a:r>
            <a:r>
              <a:rPr lang="en-US" sz="1600" dirty="0" err="1" smtClean="0">
                <a:solidFill>
                  <a:schemeClr val="bg1"/>
                </a:solidFill>
              </a:rPr>
              <a:t>equipments</a:t>
            </a:r>
            <a:r>
              <a:rPr lang="en-US" sz="1600" dirty="0" smtClean="0">
                <a:solidFill>
                  <a:schemeClr val="bg1"/>
                </a:solidFill>
              </a:rPr>
              <a:t> </a:t>
            </a:r>
            <a:r>
              <a:rPr lang="en-US" sz="1600" dirty="0">
                <a:solidFill>
                  <a:schemeClr val="bg1"/>
                </a:solidFill>
              </a:rPr>
              <a:t>that are connected to the wireless LAN. A station can be of two types:</a:t>
            </a:r>
          </a:p>
          <a:p>
            <a:pPr lvl="1"/>
            <a:r>
              <a:rPr lang="en-US" sz="1600" b="1" dirty="0">
                <a:solidFill>
                  <a:schemeClr val="bg1"/>
                </a:solidFill>
              </a:rPr>
              <a:t>Wireless Access </a:t>
            </a:r>
            <a:r>
              <a:rPr lang="en-US" sz="1600" b="1" dirty="0" smtClean="0">
                <a:solidFill>
                  <a:schemeClr val="bg1"/>
                </a:solidFill>
              </a:rPr>
              <a:t>Points </a:t>
            </a:r>
            <a:r>
              <a:rPr lang="en-US" sz="1600" b="1" dirty="0">
                <a:solidFill>
                  <a:schemeClr val="bg1"/>
                </a:solidFill>
              </a:rPr>
              <a:t>(WAP) −</a:t>
            </a:r>
            <a:r>
              <a:rPr lang="en-US" sz="1600" dirty="0">
                <a:solidFill>
                  <a:schemeClr val="bg1"/>
                </a:solidFill>
              </a:rPr>
              <a:t> WAPs or simply access points (AP) are generally wireless routers that form the base stations or access.</a:t>
            </a:r>
          </a:p>
          <a:p>
            <a:pPr lvl="1"/>
            <a:r>
              <a:rPr lang="en-US" sz="1600" b="1" dirty="0">
                <a:solidFill>
                  <a:schemeClr val="bg1"/>
                </a:solidFill>
              </a:rPr>
              <a:t>Client. −</a:t>
            </a:r>
            <a:r>
              <a:rPr lang="en-US" sz="1600" dirty="0">
                <a:solidFill>
                  <a:schemeClr val="bg1"/>
                </a:solidFill>
              </a:rPr>
              <a:t> Clients are workstations, computers, laptops, printers, smartphones, etc.</a:t>
            </a:r>
          </a:p>
          <a:p>
            <a:pPr lvl="1"/>
            <a:r>
              <a:rPr lang="en-US" sz="1600" dirty="0">
                <a:solidFill>
                  <a:schemeClr val="bg1"/>
                </a:solidFill>
              </a:rPr>
              <a:t>Each station has a wireless network interface controller.</a:t>
            </a:r>
          </a:p>
          <a:p>
            <a:r>
              <a:rPr lang="en-US" sz="1600" b="1" dirty="0">
                <a:solidFill>
                  <a:schemeClr val="bg1"/>
                </a:solidFill>
              </a:rPr>
              <a:t>2) Basic Service Set (BSS) −</a:t>
            </a:r>
            <a:r>
              <a:rPr lang="en-US" sz="1600" dirty="0">
                <a:solidFill>
                  <a:schemeClr val="bg1"/>
                </a:solidFill>
              </a:rPr>
              <a:t>A basic service set is a group of stations communicating at physical layer level. BSS can be of two categories depending upon mode of operation:</a:t>
            </a:r>
          </a:p>
          <a:p>
            <a:pPr lvl="1"/>
            <a:r>
              <a:rPr lang="en-US" sz="1600" b="1" dirty="0">
                <a:solidFill>
                  <a:schemeClr val="bg1"/>
                </a:solidFill>
              </a:rPr>
              <a:t>Infrastructure BSS −</a:t>
            </a:r>
            <a:r>
              <a:rPr lang="en-US" sz="1600" dirty="0">
                <a:solidFill>
                  <a:schemeClr val="bg1"/>
                </a:solidFill>
              </a:rPr>
              <a:t> Here, the devices communicate with other devices through access points.</a:t>
            </a:r>
          </a:p>
          <a:p>
            <a:pPr lvl="1"/>
            <a:r>
              <a:rPr lang="en-US" sz="1600" b="1" dirty="0">
                <a:solidFill>
                  <a:schemeClr val="bg1"/>
                </a:solidFill>
              </a:rPr>
              <a:t>Independent BSS −</a:t>
            </a:r>
            <a:r>
              <a:rPr lang="en-US" sz="1600" dirty="0">
                <a:solidFill>
                  <a:schemeClr val="bg1"/>
                </a:solidFill>
              </a:rPr>
              <a:t> Here, the devices communicate in peer-to-peer basis in an ad hoc manner.</a:t>
            </a:r>
          </a:p>
          <a:p>
            <a:r>
              <a:rPr lang="en-US" sz="1600" b="1" dirty="0">
                <a:solidFill>
                  <a:schemeClr val="bg1"/>
                </a:solidFill>
              </a:rPr>
              <a:t>3) Extended Service Set (ESS) −</a:t>
            </a:r>
            <a:r>
              <a:rPr lang="en-US" sz="1600" dirty="0">
                <a:solidFill>
                  <a:schemeClr val="bg1"/>
                </a:solidFill>
              </a:rPr>
              <a:t> It is a set of all connected BSS.</a:t>
            </a:r>
          </a:p>
          <a:p>
            <a:r>
              <a:rPr lang="en-US" sz="1600" b="1" dirty="0">
                <a:solidFill>
                  <a:schemeClr val="bg1"/>
                </a:solidFill>
              </a:rPr>
              <a:t>4) Distribution System (DS) −</a:t>
            </a:r>
            <a:r>
              <a:rPr lang="en-US" sz="1600" dirty="0">
                <a:solidFill>
                  <a:schemeClr val="bg1"/>
                </a:solidFill>
              </a:rPr>
              <a:t> It connects access points in ESS.</a:t>
            </a:r>
          </a:p>
          <a:p>
            <a:endParaRPr lang="en-US" sz="1600" dirty="0">
              <a:solidFill>
                <a:schemeClr val="bg1"/>
              </a:solidFill>
            </a:endParaRPr>
          </a:p>
        </p:txBody>
      </p:sp>
    </p:spTree>
    <p:extLst>
      <p:ext uri="{BB962C8B-B14F-4D97-AF65-F5344CB8AC3E}">
        <p14:creationId xmlns:p14="http://schemas.microsoft.com/office/powerpoint/2010/main" val="192968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639" y="1276350"/>
            <a:ext cx="7015226" cy="334645"/>
          </a:xfrm>
          <a:prstGeom prst="rect">
            <a:avLst/>
          </a:prstGeom>
        </p:spPr>
        <p:txBody>
          <a:bodyPr vert="horz" wrap="square" lIns="0" tIns="15875" rIns="0" bIns="0" rtlCol="0">
            <a:spAutoFit/>
          </a:bodyPr>
          <a:lstStyle/>
          <a:p>
            <a:pPr marL="12700">
              <a:lnSpc>
                <a:spcPct val="100000"/>
              </a:lnSpc>
              <a:spcBef>
                <a:spcPts val="125"/>
              </a:spcBef>
              <a:tabLst>
                <a:tab pos="3785235" algn="l"/>
              </a:tabLst>
            </a:pPr>
            <a:r>
              <a:rPr sz="2000" b="1" spc="-15" dirty="0">
                <a:solidFill>
                  <a:srgbClr val="FF8500"/>
                </a:solidFill>
                <a:latin typeface="Carlito"/>
                <a:cs typeface="Carlito"/>
              </a:rPr>
              <a:t>I</a:t>
            </a:r>
            <a:r>
              <a:rPr sz="2000" b="1" spc="-30" dirty="0">
                <a:solidFill>
                  <a:srgbClr val="FF8500"/>
                </a:solidFill>
                <a:latin typeface="Carlito"/>
                <a:cs typeface="Carlito"/>
              </a:rPr>
              <a:t>n</a:t>
            </a:r>
            <a:r>
              <a:rPr sz="2000" b="1" spc="35" dirty="0">
                <a:solidFill>
                  <a:srgbClr val="FF8500"/>
                </a:solidFill>
                <a:latin typeface="Carlito"/>
                <a:cs typeface="Carlito"/>
              </a:rPr>
              <a:t>f</a:t>
            </a:r>
            <a:r>
              <a:rPr sz="2000" b="1" spc="-45" dirty="0">
                <a:solidFill>
                  <a:srgbClr val="FF8500"/>
                </a:solidFill>
                <a:latin typeface="Carlito"/>
                <a:cs typeface="Carlito"/>
              </a:rPr>
              <a:t>r</a:t>
            </a:r>
            <a:r>
              <a:rPr sz="2000" b="1" spc="-20" dirty="0">
                <a:solidFill>
                  <a:srgbClr val="FF8500"/>
                </a:solidFill>
                <a:latin typeface="Carlito"/>
                <a:cs typeface="Carlito"/>
              </a:rPr>
              <a:t>a</a:t>
            </a:r>
            <a:r>
              <a:rPr sz="2000" b="1" spc="20" dirty="0">
                <a:solidFill>
                  <a:srgbClr val="FF8500"/>
                </a:solidFill>
                <a:latin typeface="Carlito"/>
                <a:cs typeface="Carlito"/>
              </a:rPr>
              <a:t>s</a:t>
            </a:r>
            <a:r>
              <a:rPr sz="2000" b="1" spc="-25" dirty="0">
                <a:solidFill>
                  <a:srgbClr val="FF8500"/>
                </a:solidFill>
                <a:latin typeface="Carlito"/>
                <a:cs typeface="Carlito"/>
              </a:rPr>
              <a:t>t</a:t>
            </a:r>
            <a:r>
              <a:rPr sz="2000" b="1" spc="30" dirty="0">
                <a:solidFill>
                  <a:srgbClr val="FF8500"/>
                </a:solidFill>
                <a:latin typeface="Carlito"/>
                <a:cs typeface="Carlito"/>
              </a:rPr>
              <a:t>r</a:t>
            </a:r>
            <a:r>
              <a:rPr sz="2000" b="1" spc="-30" dirty="0">
                <a:solidFill>
                  <a:srgbClr val="FF8500"/>
                </a:solidFill>
                <a:latin typeface="Carlito"/>
                <a:cs typeface="Carlito"/>
              </a:rPr>
              <a:t>u</a:t>
            </a:r>
            <a:r>
              <a:rPr sz="2000" b="1" spc="-15" dirty="0">
                <a:solidFill>
                  <a:srgbClr val="FF8500"/>
                </a:solidFill>
                <a:latin typeface="Carlito"/>
                <a:cs typeface="Carlito"/>
              </a:rPr>
              <a:t>c</a:t>
            </a:r>
            <a:r>
              <a:rPr sz="2000" b="1" spc="-25" dirty="0">
                <a:solidFill>
                  <a:srgbClr val="FF8500"/>
                </a:solidFill>
                <a:latin typeface="Carlito"/>
                <a:cs typeface="Carlito"/>
              </a:rPr>
              <a:t>t</a:t>
            </a:r>
            <a:r>
              <a:rPr sz="2000" b="1" spc="-30" dirty="0">
                <a:solidFill>
                  <a:srgbClr val="FF8500"/>
                </a:solidFill>
                <a:latin typeface="Carlito"/>
                <a:cs typeface="Carlito"/>
              </a:rPr>
              <a:t>u</a:t>
            </a:r>
            <a:r>
              <a:rPr sz="2000" b="1" spc="30" dirty="0">
                <a:solidFill>
                  <a:srgbClr val="FF8500"/>
                </a:solidFill>
                <a:latin typeface="Carlito"/>
                <a:cs typeface="Carlito"/>
              </a:rPr>
              <a:t>r</a:t>
            </a:r>
            <a:r>
              <a:rPr sz="2000" b="1" spc="10" dirty="0">
                <a:solidFill>
                  <a:srgbClr val="FF8500"/>
                </a:solidFill>
                <a:latin typeface="Carlito"/>
                <a:cs typeface="Carlito"/>
              </a:rPr>
              <a:t>e</a:t>
            </a:r>
            <a:r>
              <a:rPr sz="2000" b="1" dirty="0">
                <a:solidFill>
                  <a:srgbClr val="FF8500"/>
                </a:solidFill>
                <a:latin typeface="Carlito"/>
                <a:cs typeface="Carlito"/>
              </a:rPr>
              <a:t>	</a:t>
            </a:r>
            <a:r>
              <a:rPr lang="en-US" sz="2000" b="1" dirty="0" smtClean="0">
                <a:solidFill>
                  <a:srgbClr val="FF8500"/>
                </a:solidFill>
                <a:latin typeface="Carlito"/>
                <a:cs typeface="Carlito"/>
              </a:rPr>
              <a:t>                        </a:t>
            </a:r>
            <a:r>
              <a:rPr sz="2000" b="1" spc="-15" dirty="0" smtClean="0">
                <a:solidFill>
                  <a:srgbClr val="FF8500"/>
                </a:solidFill>
                <a:latin typeface="Carlito"/>
                <a:cs typeface="Carlito"/>
              </a:rPr>
              <a:t>A</a:t>
            </a:r>
            <a:r>
              <a:rPr sz="2000" b="1" spc="-30" dirty="0" smtClean="0">
                <a:solidFill>
                  <a:srgbClr val="FF8500"/>
                </a:solidFill>
                <a:latin typeface="Carlito"/>
                <a:cs typeface="Carlito"/>
              </a:rPr>
              <a:t>d</a:t>
            </a:r>
            <a:r>
              <a:rPr sz="2000" b="1" spc="-15" dirty="0" smtClean="0">
                <a:solidFill>
                  <a:srgbClr val="FF8500"/>
                </a:solidFill>
                <a:latin typeface="Carlito"/>
                <a:cs typeface="Carlito"/>
              </a:rPr>
              <a:t>-</a:t>
            </a:r>
            <a:r>
              <a:rPr sz="2000" b="1" spc="-30" dirty="0" smtClean="0">
                <a:solidFill>
                  <a:srgbClr val="FF8500"/>
                </a:solidFill>
                <a:latin typeface="Carlito"/>
                <a:cs typeface="Carlito"/>
              </a:rPr>
              <a:t>h</a:t>
            </a:r>
            <a:r>
              <a:rPr sz="2000" b="1" spc="40" dirty="0" smtClean="0">
                <a:solidFill>
                  <a:srgbClr val="FF8500"/>
                </a:solidFill>
                <a:latin typeface="Carlito"/>
                <a:cs typeface="Carlito"/>
              </a:rPr>
              <a:t>o</a:t>
            </a:r>
            <a:r>
              <a:rPr sz="2000" b="1" spc="10" dirty="0" smtClean="0">
                <a:solidFill>
                  <a:srgbClr val="FF8500"/>
                </a:solidFill>
                <a:latin typeface="Carlito"/>
                <a:cs typeface="Carlito"/>
              </a:rPr>
              <a:t>c</a:t>
            </a:r>
            <a:endParaRPr sz="2000" dirty="0">
              <a:latin typeface="Carlito"/>
              <a:cs typeface="Carlito"/>
            </a:endParaRPr>
          </a:p>
        </p:txBody>
      </p:sp>
      <p:sp>
        <p:nvSpPr>
          <p:cNvPr id="3" name="object 3"/>
          <p:cNvSpPr txBox="1">
            <a:spLocks noGrp="1"/>
          </p:cNvSpPr>
          <p:nvPr>
            <p:ph type="title"/>
          </p:nvPr>
        </p:nvSpPr>
        <p:spPr>
          <a:xfrm>
            <a:off x="244044" y="361950"/>
            <a:ext cx="8137955" cy="567463"/>
          </a:xfrm>
          <a:prstGeom prst="rect">
            <a:avLst/>
          </a:prstGeom>
        </p:spPr>
        <p:txBody>
          <a:bodyPr vert="horz" wrap="square" lIns="0" tIns="13335" rIns="0" bIns="0" rtlCol="0">
            <a:spAutoFit/>
          </a:bodyPr>
          <a:lstStyle/>
          <a:p>
            <a:pPr marL="12700">
              <a:lnSpc>
                <a:spcPct val="100000"/>
              </a:lnSpc>
              <a:spcBef>
                <a:spcPts val="105"/>
              </a:spcBef>
            </a:pPr>
            <a:r>
              <a:rPr sz="3600" spc="-25" dirty="0"/>
              <a:t>Architecture </a:t>
            </a:r>
            <a:r>
              <a:rPr sz="3600" dirty="0"/>
              <a:t>– Basic Service </a:t>
            </a:r>
            <a:r>
              <a:rPr sz="3600" spc="-5" dirty="0"/>
              <a:t>Set</a:t>
            </a:r>
            <a:r>
              <a:rPr sz="3600" spc="45" dirty="0"/>
              <a:t> </a:t>
            </a:r>
            <a:r>
              <a:rPr sz="3600" spc="5" dirty="0"/>
              <a:t>(BSS)</a:t>
            </a:r>
            <a:endParaRPr sz="3600" dirty="0"/>
          </a:p>
        </p:txBody>
      </p:sp>
      <p:grpSp>
        <p:nvGrpSpPr>
          <p:cNvPr id="4" name="object 4"/>
          <p:cNvGrpSpPr/>
          <p:nvPr/>
        </p:nvGrpSpPr>
        <p:grpSpPr>
          <a:xfrm>
            <a:off x="6457060" y="1738799"/>
            <a:ext cx="1924050" cy="1990725"/>
            <a:chOff x="6181725" y="2781300"/>
            <a:chExt cx="1924050" cy="1990725"/>
          </a:xfrm>
        </p:grpSpPr>
        <p:sp>
          <p:nvSpPr>
            <p:cNvPr id="5" name="object 5"/>
            <p:cNvSpPr/>
            <p:nvPr/>
          </p:nvSpPr>
          <p:spPr>
            <a:xfrm>
              <a:off x="6257925" y="2781300"/>
              <a:ext cx="361950" cy="3714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181725" y="3838575"/>
              <a:ext cx="342900" cy="3619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358001" y="3157600"/>
              <a:ext cx="81280" cy="686435"/>
            </a:xfrm>
            <a:custGeom>
              <a:avLst/>
              <a:gdLst/>
              <a:ahLst/>
              <a:cxnLst/>
              <a:rect l="l" t="t" r="r" b="b"/>
              <a:pathLst>
                <a:path w="81279" h="686435">
                  <a:moveTo>
                    <a:pt x="80899" y="0"/>
                  </a:moveTo>
                  <a:lnTo>
                    <a:pt x="0" y="686435"/>
                  </a:lnTo>
                </a:path>
              </a:pathLst>
            </a:custGeom>
            <a:ln w="9534">
              <a:solidFill>
                <a:srgbClr val="838D9B"/>
              </a:solidFill>
              <a:prstDash val="sysDash"/>
            </a:ln>
          </p:spPr>
          <p:txBody>
            <a:bodyPr wrap="square" lIns="0" tIns="0" rIns="0" bIns="0" rtlCol="0"/>
            <a:lstStyle/>
            <a:p>
              <a:endParaRPr/>
            </a:p>
          </p:txBody>
        </p:sp>
        <p:sp>
          <p:nvSpPr>
            <p:cNvPr id="8" name="object 8"/>
            <p:cNvSpPr/>
            <p:nvPr/>
          </p:nvSpPr>
          <p:spPr>
            <a:xfrm>
              <a:off x="7534275" y="2895600"/>
              <a:ext cx="342900" cy="37147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24701" y="2967101"/>
              <a:ext cx="912494" cy="114300"/>
            </a:xfrm>
            <a:custGeom>
              <a:avLst/>
              <a:gdLst/>
              <a:ahLst/>
              <a:cxnLst/>
              <a:rect l="l" t="t" r="r" b="b"/>
              <a:pathLst>
                <a:path w="912495" h="114300">
                  <a:moveTo>
                    <a:pt x="0" y="0"/>
                  </a:moveTo>
                  <a:lnTo>
                    <a:pt x="912114" y="114173"/>
                  </a:lnTo>
                </a:path>
              </a:pathLst>
            </a:custGeom>
            <a:ln w="9534">
              <a:solidFill>
                <a:srgbClr val="838D9B"/>
              </a:solidFill>
              <a:prstDash val="sysDash"/>
            </a:ln>
          </p:spPr>
          <p:txBody>
            <a:bodyPr wrap="square" lIns="0" tIns="0" rIns="0" bIns="0" rtlCol="0"/>
            <a:lstStyle/>
            <a:p>
              <a:endParaRPr/>
            </a:p>
          </p:txBody>
        </p:sp>
        <p:sp>
          <p:nvSpPr>
            <p:cNvPr id="10" name="object 10"/>
            <p:cNvSpPr/>
            <p:nvPr/>
          </p:nvSpPr>
          <p:spPr>
            <a:xfrm>
              <a:off x="7000875" y="4410075"/>
              <a:ext cx="361950" cy="36195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443725" y="3157600"/>
              <a:ext cx="746125" cy="1258570"/>
            </a:xfrm>
            <a:custGeom>
              <a:avLst/>
              <a:gdLst/>
              <a:ahLst/>
              <a:cxnLst/>
              <a:rect l="l" t="t" r="r" b="b"/>
              <a:pathLst>
                <a:path w="746125" h="1258570">
                  <a:moveTo>
                    <a:pt x="0" y="0"/>
                  </a:moveTo>
                  <a:lnTo>
                    <a:pt x="745744" y="1257947"/>
                  </a:lnTo>
                </a:path>
              </a:pathLst>
            </a:custGeom>
            <a:ln w="9534">
              <a:solidFill>
                <a:srgbClr val="838D9B"/>
              </a:solidFill>
              <a:prstDash val="sysDash"/>
            </a:ln>
          </p:spPr>
          <p:txBody>
            <a:bodyPr wrap="square" lIns="0" tIns="0" rIns="0" bIns="0" rtlCol="0"/>
            <a:lstStyle/>
            <a:p>
              <a:endParaRPr/>
            </a:p>
          </p:txBody>
        </p:sp>
        <p:sp>
          <p:nvSpPr>
            <p:cNvPr id="12" name="object 12"/>
            <p:cNvSpPr/>
            <p:nvPr/>
          </p:nvSpPr>
          <p:spPr>
            <a:xfrm>
              <a:off x="7743825" y="3648075"/>
              <a:ext cx="361950" cy="36195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6443725" y="3157600"/>
              <a:ext cx="1306830" cy="678815"/>
            </a:xfrm>
            <a:custGeom>
              <a:avLst/>
              <a:gdLst/>
              <a:ahLst/>
              <a:cxnLst/>
              <a:rect l="l" t="t" r="r" b="b"/>
              <a:pathLst>
                <a:path w="1306829" h="678814">
                  <a:moveTo>
                    <a:pt x="0" y="0"/>
                  </a:moveTo>
                  <a:lnTo>
                    <a:pt x="1306322" y="678688"/>
                  </a:lnTo>
                </a:path>
              </a:pathLst>
            </a:custGeom>
            <a:ln w="9534">
              <a:solidFill>
                <a:srgbClr val="838D9B"/>
              </a:solidFill>
              <a:prstDash val="sysDash"/>
            </a:ln>
          </p:spPr>
          <p:txBody>
            <a:bodyPr wrap="square" lIns="0" tIns="0" rIns="0" bIns="0" rtlCol="0"/>
            <a:lstStyle/>
            <a:p>
              <a:endParaRPr/>
            </a:p>
          </p:txBody>
        </p:sp>
        <p:sp>
          <p:nvSpPr>
            <p:cNvPr id="14" name="object 14"/>
            <p:cNvSpPr/>
            <p:nvPr/>
          </p:nvSpPr>
          <p:spPr>
            <a:xfrm>
              <a:off x="6529450" y="3271901"/>
              <a:ext cx="1177925" cy="1144270"/>
            </a:xfrm>
            <a:custGeom>
              <a:avLst/>
              <a:gdLst/>
              <a:ahLst/>
              <a:cxnLst/>
              <a:rect l="l" t="t" r="r" b="b"/>
              <a:pathLst>
                <a:path w="1177925" h="1144270">
                  <a:moveTo>
                    <a:pt x="1175893" y="0"/>
                  </a:moveTo>
                  <a:lnTo>
                    <a:pt x="0" y="755053"/>
                  </a:lnTo>
                </a:path>
                <a:path w="1177925" h="1144270">
                  <a:moveTo>
                    <a:pt x="1177417" y="0"/>
                  </a:moveTo>
                  <a:lnTo>
                    <a:pt x="657225" y="1143736"/>
                  </a:lnTo>
                </a:path>
              </a:pathLst>
            </a:custGeom>
            <a:ln w="9534">
              <a:solidFill>
                <a:srgbClr val="838D9B"/>
              </a:solidFill>
              <a:prstDash val="sysDash"/>
            </a:ln>
          </p:spPr>
          <p:txBody>
            <a:bodyPr wrap="square" lIns="0" tIns="0" rIns="0" bIns="0" rtlCol="0"/>
            <a:lstStyle/>
            <a:p>
              <a:endParaRPr/>
            </a:p>
          </p:txBody>
        </p:sp>
        <p:sp>
          <p:nvSpPr>
            <p:cNvPr id="15" name="object 15"/>
            <p:cNvSpPr/>
            <p:nvPr/>
          </p:nvSpPr>
          <p:spPr>
            <a:xfrm>
              <a:off x="6358001" y="3271901"/>
              <a:ext cx="1576070" cy="1322070"/>
            </a:xfrm>
            <a:custGeom>
              <a:avLst/>
              <a:gdLst/>
              <a:ahLst/>
              <a:cxnLst/>
              <a:rect l="l" t="t" r="r" b="b"/>
              <a:pathLst>
                <a:path w="1576070" h="1322070">
                  <a:moveTo>
                    <a:pt x="1352550" y="0"/>
                  </a:moveTo>
                  <a:lnTo>
                    <a:pt x="1575689" y="381635"/>
                  </a:lnTo>
                </a:path>
                <a:path w="1576070" h="1322070">
                  <a:moveTo>
                    <a:pt x="0" y="933386"/>
                  </a:moveTo>
                  <a:lnTo>
                    <a:pt x="643763" y="1322070"/>
                  </a:lnTo>
                </a:path>
              </a:pathLst>
            </a:custGeom>
            <a:ln w="9534">
              <a:solidFill>
                <a:srgbClr val="838D9B"/>
              </a:solidFill>
              <a:prstDash val="sysDash"/>
            </a:ln>
          </p:spPr>
          <p:txBody>
            <a:bodyPr wrap="square" lIns="0" tIns="0" rIns="0" bIns="0" rtlCol="0"/>
            <a:lstStyle/>
            <a:p>
              <a:endParaRPr/>
            </a:p>
          </p:txBody>
        </p:sp>
        <p:sp>
          <p:nvSpPr>
            <p:cNvPr id="16" name="object 16"/>
            <p:cNvSpPr/>
            <p:nvPr/>
          </p:nvSpPr>
          <p:spPr>
            <a:xfrm>
              <a:off x="6529450" y="3833875"/>
              <a:ext cx="1398905" cy="760730"/>
            </a:xfrm>
            <a:custGeom>
              <a:avLst/>
              <a:gdLst/>
              <a:ahLst/>
              <a:cxnLst/>
              <a:rect l="l" t="t" r="r" b="b"/>
              <a:pathLst>
                <a:path w="1398904" h="760729">
                  <a:moveTo>
                    <a:pt x="0" y="190500"/>
                  </a:moveTo>
                  <a:lnTo>
                    <a:pt x="1216152" y="0"/>
                  </a:lnTo>
                </a:path>
                <a:path w="1398904" h="760729">
                  <a:moveTo>
                    <a:pt x="1398777" y="180911"/>
                  </a:moveTo>
                  <a:lnTo>
                    <a:pt x="838200" y="760158"/>
                  </a:lnTo>
                </a:path>
              </a:pathLst>
            </a:custGeom>
            <a:ln w="9534">
              <a:solidFill>
                <a:srgbClr val="838D9B"/>
              </a:solidFill>
              <a:prstDash val="sysDash"/>
            </a:ln>
          </p:spPr>
          <p:txBody>
            <a:bodyPr wrap="square" lIns="0" tIns="0" rIns="0" bIns="0" rtlCol="0"/>
            <a:lstStyle/>
            <a:p>
              <a:endParaRPr/>
            </a:p>
          </p:txBody>
        </p:sp>
      </p:grpSp>
      <p:grpSp>
        <p:nvGrpSpPr>
          <p:cNvPr id="17" name="object 17"/>
          <p:cNvGrpSpPr/>
          <p:nvPr/>
        </p:nvGrpSpPr>
        <p:grpSpPr>
          <a:xfrm>
            <a:off x="1019174" y="1835215"/>
            <a:ext cx="3133725" cy="2552700"/>
            <a:chOff x="1200150" y="2514600"/>
            <a:chExt cx="3133725" cy="2552700"/>
          </a:xfrm>
        </p:grpSpPr>
        <p:sp>
          <p:nvSpPr>
            <p:cNvPr id="18" name="object 18"/>
            <p:cNvSpPr/>
            <p:nvPr/>
          </p:nvSpPr>
          <p:spPr>
            <a:xfrm>
              <a:off x="2390775" y="4219575"/>
              <a:ext cx="371475" cy="361950"/>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1581150" y="3895725"/>
              <a:ext cx="342900" cy="361950"/>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981325" y="2809875"/>
              <a:ext cx="342900" cy="361950"/>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3143250" y="3705225"/>
              <a:ext cx="361950" cy="361950"/>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647825" y="2847975"/>
              <a:ext cx="371475" cy="36195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209675" y="2524125"/>
              <a:ext cx="2752725" cy="2238375"/>
            </a:xfrm>
            <a:custGeom>
              <a:avLst/>
              <a:gdLst/>
              <a:ahLst/>
              <a:cxnLst/>
              <a:rect l="l" t="t" r="r" b="b"/>
              <a:pathLst>
                <a:path w="2752725" h="2238375">
                  <a:moveTo>
                    <a:pt x="0" y="1119251"/>
                  </a:moveTo>
                  <a:lnTo>
                    <a:pt x="993" y="1076313"/>
                  </a:lnTo>
                  <a:lnTo>
                    <a:pt x="3951" y="1033784"/>
                  </a:lnTo>
                  <a:lnTo>
                    <a:pt x="8837" y="991694"/>
                  </a:lnTo>
                  <a:lnTo>
                    <a:pt x="15616" y="950072"/>
                  </a:lnTo>
                  <a:lnTo>
                    <a:pt x="24252" y="908945"/>
                  </a:lnTo>
                  <a:lnTo>
                    <a:pt x="34709" y="868344"/>
                  </a:lnTo>
                  <a:lnTo>
                    <a:pt x="46952" y="828296"/>
                  </a:lnTo>
                  <a:lnTo>
                    <a:pt x="60945" y="788832"/>
                  </a:lnTo>
                  <a:lnTo>
                    <a:pt x="76653" y="749980"/>
                  </a:lnTo>
                  <a:lnTo>
                    <a:pt x="94040" y="711769"/>
                  </a:lnTo>
                  <a:lnTo>
                    <a:pt x="113069" y="674228"/>
                  </a:lnTo>
                  <a:lnTo>
                    <a:pt x="133707" y="637386"/>
                  </a:lnTo>
                  <a:lnTo>
                    <a:pt x="155916" y="601272"/>
                  </a:lnTo>
                  <a:lnTo>
                    <a:pt x="179662" y="565915"/>
                  </a:lnTo>
                  <a:lnTo>
                    <a:pt x="204908" y="531344"/>
                  </a:lnTo>
                  <a:lnTo>
                    <a:pt x="231620" y="497588"/>
                  </a:lnTo>
                  <a:lnTo>
                    <a:pt x="259761" y="464675"/>
                  </a:lnTo>
                  <a:lnTo>
                    <a:pt x="289296" y="432635"/>
                  </a:lnTo>
                  <a:lnTo>
                    <a:pt x="320189" y="401497"/>
                  </a:lnTo>
                  <a:lnTo>
                    <a:pt x="352404" y="371289"/>
                  </a:lnTo>
                  <a:lnTo>
                    <a:pt x="385907" y="342042"/>
                  </a:lnTo>
                  <a:lnTo>
                    <a:pt x="420660" y="313782"/>
                  </a:lnTo>
                  <a:lnTo>
                    <a:pt x="456630" y="286541"/>
                  </a:lnTo>
                  <a:lnTo>
                    <a:pt x="493779" y="260345"/>
                  </a:lnTo>
                  <a:lnTo>
                    <a:pt x="532073" y="235226"/>
                  </a:lnTo>
                  <a:lnTo>
                    <a:pt x="571475" y="211211"/>
                  </a:lnTo>
                  <a:lnTo>
                    <a:pt x="611951" y="188329"/>
                  </a:lnTo>
                  <a:lnTo>
                    <a:pt x="653464" y="166609"/>
                  </a:lnTo>
                  <a:lnTo>
                    <a:pt x="695979" y="146081"/>
                  </a:lnTo>
                  <a:lnTo>
                    <a:pt x="739460" y="126774"/>
                  </a:lnTo>
                  <a:lnTo>
                    <a:pt x="783871" y="108715"/>
                  </a:lnTo>
                  <a:lnTo>
                    <a:pt x="829178" y="91935"/>
                  </a:lnTo>
                  <a:lnTo>
                    <a:pt x="875344" y="76462"/>
                  </a:lnTo>
                  <a:lnTo>
                    <a:pt x="922333" y="62325"/>
                  </a:lnTo>
                  <a:lnTo>
                    <a:pt x="970111" y="49553"/>
                  </a:lnTo>
                  <a:lnTo>
                    <a:pt x="1018641" y="38176"/>
                  </a:lnTo>
                  <a:lnTo>
                    <a:pt x="1067888" y="28221"/>
                  </a:lnTo>
                  <a:lnTo>
                    <a:pt x="1117816" y="19719"/>
                  </a:lnTo>
                  <a:lnTo>
                    <a:pt x="1168389" y="12697"/>
                  </a:lnTo>
                  <a:lnTo>
                    <a:pt x="1219573" y="7185"/>
                  </a:lnTo>
                  <a:lnTo>
                    <a:pt x="1271330" y="3212"/>
                  </a:lnTo>
                  <a:lnTo>
                    <a:pt x="1323626" y="808"/>
                  </a:lnTo>
                  <a:lnTo>
                    <a:pt x="1376426" y="0"/>
                  </a:lnTo>
                  <a:lnTo>
                    <a:pt x="1429216" y="808"/>
                  </a:lnTo>
                  <a:lnTo>
                    <a:pt x="1481504" y="3212"/>
                  </a:lnTo>
                  <a:lnTo>
                    <a:pt x="1533254" y="7185"/>
                  </a:lnTo>
                  <a:lnTo>
                    <a:pt x="1584429" y="12697"/>
                  </a:lnTo>
                  <a:lnTo>
                    <a:pt x="1634996" y="19719"/>
                  </a:lnTo>
                  <a:lnTo>
                    <a:pt x="1684917" y="28221"/>
                  </a:lnTo>
                  <a:lnTo>
                    <a:pt x="1734157" y="38176"/>
                  </a:lnTo>
                  <a:lnTo>
                    <a:pt x="1782681" y="49553"/>
                  </a:lnTo>
                  <a:lnTo>
                    <a:pt x="1830453" y="62325"/>
                  </a:lnTo>
                  <a:lnTo>
                    <a:pt x="1877438" y="76462"/>
                  </a:lnTo>
                  <a:lnTo>
                    <a:pt x="1923598" y="91935"/>
                  </a:lnTo>
                  <a:lnTo>
                    <a:pt x="1968900" y="108715"/>
                  </a:lnTo>
                  <a:lnTo>
                    <a:pt x="2013307" y="126774"/>
                  </a:lnTo>
                  <a:lnTo>
                    <a:pt x="2056784" y="146081"/>
                  </a:lnTo>
                  <a:lnTo>
                    <a:pt x="2099295" y="166609"/>
                  </a:lnTo>
                  <a:lnTo>
                    <a:pt x="2140805" y="188329"/>
                  </a:lnTo>
                  <a:lnTo>
                    <a:pt x="2181277" y="211211"/>
                  </a:lnTo>
                  <a:lnTo>
                    <a:pt x="2220676" y="235226"/>
                  </a:lnTo>
                  <a:lnTo>
                    <a:pt x="2258967" y="260345"/>
                  </a:lnTo>
                  <a:lnTo>
                    <a:pt x="2296114" y="286541"/>
                  </a:lnTo>
                  <a:lnTo>
                    <a:pt x="2332081" y="313782"/>
                  </a:lnTo>
                  <a:lnTo>
                    <a:pt x="2366832" y="342042"/>
                  </a:lnTo>
                  <a:lnTo>
                    <a:pt x="2400333" y="371289"/>
                  </a:lnTo>
                  <a:lnTo>
                    <a:pt x="2432546" y="401497"/>
                  </a:lnTo>
                  <a:lnTo>
                    <a:pt x="2463438" y="432635"/>
                  </a:lnTo>
                  <a:lnTo>
                    <a:pt x="2492971" y="464675"/>
                  </a:lnTo>
                  <a:lnTo>
                    <a:pt x="2521111" y="497588"/>
                  </a:lnTo>
                  <a:lnTo>
                    <a:pt x="2547821" y="531344"/>
                  </a:lnTo>
                  <a:lnTo>
                    <a:pt x="2573066" y="565915"/>
                  </a:lnTo>
                  <a:lnTo>
                    <a:pt x="2596811" y="601272"/>
                  </a:lnTo>
                  <a:lnTo>
                    <a:pt x="2619020" y="637386"/>
                  </a:lnTo>
                  <a:lnTo>
                    <a:pt x="2639657" y="674228"/>
                  </a:lnTo>
                  <a:lnTo>
                    <a:pt x="2658686" y="711769"/>
                  </a:lnTo>
                  <a:lnTo>
                    <a:pt x="2676072" y="749980"/>
                  </a:lnTo>
                  <a:lnTo>
                    <a:pt x="2691779" y="788832"/>
                  </a:lnTo>
                  <a:lnTo>
                    <a:pt x="2705772" y="828296"/>
                  </a:lnTo>
                  <a:lnTo>
                    <a:pt x="2718015" y="868344"/>
                  </a:lnTo>
                  <a:lnTo>
                    <a:pt x="2728472" y="908945"/>
                  </a:lnTo>
                  <a:lnTo>
                    <a:pt x="2737108" y="950072"/>
                  </a:lnTo>
                  <a:lnTo>
                    <a:pt x="2743887" y="991694"/>
                  </a:lnTo>
                  <a:lnTo>
                    <a:pt x="2748773" y="1033784"/>
                  </a:lnTo>
                  <a:lnTo>
                    <a:pt x="2751731" y="1076313"/>
                  </a:lnTo>
                  <a:lnTo>
                    <a:pt x="2752725" y="1119251"/>
                  </a:lnTo>
                  <a:lnTo>
                    <a:pt x="2751731" y="1162175"/>
                  </a:lnTo>
                  <a:lnTo>
                    <a:pt x="2748773" y="1204692"/>
                  </a:lnTo>
                  <a:lnTo>
                    <a:pt x="2743887" y="1246770"/>
                  </a:lnTo>
                  <a:lnTo>
                    <a:pt x="2737108" y="1288383"/>
                  </a:lnTo>
                  <a:lnTo>
                    <a:pt x="2728472" y="1329499"/>
                  </a:lnTo>
                  <a:lnTo>
                    <a:pt x="2718015" y="1370092"/>
                  </a:lnTo>
                  <a:lnTo>
                    <a:pt x="2705772" y="1410130"/>
                  </a:lnTo>
                  <a:lnTo>
                    <a:pt x="2691779" y="1449587"/>
                  </a:lnTo>
                  <a:lnTo>
                    <a:pt x="2676072" y="1488432"/>
                  </a:lnTo>
                  <a:lnTo>
                    <a:pt x="2658686" y="1526636"/>
                  </a:lnTo>
                  <a:lnTo>
                    <a:pt x="2639657" y="1564171"/>
                  </a:lnTo>
                  <a:lnTo>
                    <a:pt x="2619020" y="1601008"/>
                  </a:lnTo>
                  <a:lnTo>
                    <a:pt x="2596811" y="1637117"/>
                  </a:lnTo>
                  <a:lnTo>
                    <a:pt x="2573066" y="1672469"/>
                  </a:lnTo>
                  <a:lnTo>
                    <a:pt x="2547821" y="1707037"/>
                  </a:lnTo>
                  <a:lnTo>
                    <a:pt x="2521111" y="1740790"/>
                  </a:lnTo>
                  <a:lnTo>
                    <a:pt x="2492971" y="1773700"/>
                  </a:lnTo>
                  <a:lnTo>
                    <a:pt x="2463438" y="1805737"/>
                  </a:lnTo>
                  <a:lnTo>
                    <a:pt x="2432546" y="1836873"/>
                  </a:lnTo>
                  <a:lnTo>
                    <a:pt x="2400333" y="1867079"/>
                  </a:lnTo>
                  <a:lnTo>
                    <a:pt x="2366832" y="1896325"/>
                  </a:lnTo>
                  <a:lnTo>
                    <a:pt x="2332081" y="1924583"/>
                  </a:lnTo>
                  <a:lnTo>
                    <a:pt x="2296114" y="1951824"/>
                  </a:lnTo>
                  <a:lnTo>
                    <a:pt x="2258967" y="1978019"/>
                  </a:lnTo>
                  <a:lnTo>
                    <a:pt x="2220676" y="2003138"/>
                  </a:lnTo>
                  <a:lnTo>
                    <a:pt x="2181277" y="2027153"/>
                  </a:lnTo>
                  <a:lnTo>
                    <a:pt x="2140805" y="2050035"/>
                  </a:lnTo>
                  <a:lnTo>
                    <a:pt x="2099295" y="2071755"/>
                  </a:lnTo>
                  <a:lnTo>
                    <a:pt x="2056784" y="2092283"/>
                  </a:lnTo>
                  <a:lnTo>
                    <a:pt x="2013307" y="2111592"/>
                  </a:lnTo>
                  <a:lnTo>
                    <a:pt x="1968900" y="2129651"/>
                  </a:lnTo>
                  <a:lnTo>
                    <a:pt x="1923598" y="2146432"/>
                  </a:lnTo>
                  <a:lnTo>
                    <a:pt x="1877438" y="2161906"/>
                  </a:lnTo>
                  <a:lnTo>
                    <a:pt x="1830453" y="2176043"/>
                  </a:lnTo>
                  <a:lnTo>
                    <a:pt x="1782681" y="2188816"/>
                  </a:lnTo>
                  <a:lnTo>
                    <a:pt x="1734157" y="2200195"/>
                  </a:lnTo>
                  <a:lnTo>
                    <a:pt x="1684917" y="2210150"/>
                  </a:lnTo>
                  <a:lnTo>
                    <a:pt x="1634996" y="2218653"/>
                  </a:lnTo>
                  <a:lnTo>
                    <a:pt x="1584429" y="2225676"/>
                  </a:lnTo>
                  <a:lnTo>
                    <a:pt x="1533254" y="2231188"/>
                  </a:lnTo>
                  <a:lnTo>
                    <a:pt x="1481504" y="2235161"/>
                  </a:lnTo>
                  <a:lnTo>
                    <a:pt x="1429216" y="2237566"/>
                  </a:lnTo>
                  <a:lnTo>
                    <a:pt x="1376426" y="2238375"/>
                  </a:lnTo>
                  <a:lnTo>
                    <a:pt x="1323626" y="2237566"/>
                  </a:lnTo>
                  <a:lnTo>
                    <a:pt x="1271330" y="2235161"/>
                  </a:lnTo>
                  <a:lnTo>
                    <a:pt x="1219573" y="2231188"/>
                  </a:lnTo>
                  <a:lnTo>
                    <a:pt x="1168389" y="2225676"/>
                  </a:lnTo>
                  <a:lnTo>
                    <a:pt x="1117816" y="2218653"/>
                  </a:lnTo>
                  <a:lnTo>
                    <a:pt x="1067888" y="2210150"/>
                  </a:lnTo>
                  <a:lnTo>
                    <a:pt x="1018641" y="2200195"/>
                  </a:lnTo>
                  <a:lnTo>
                    <a:pt x="970111" y="2188816"/>
                  </a:lnTo>
                  <a:lnTo>
                    <a:pt x="922333" y="2176043"/>
                  </a:lnTo>
                  <a:lnTo>
                    <a:pt x="875344" y="2161906"/>
                  </a:lnTo>
                  <a:lnTo>
                    <a:pt x="829178" y="2146432"/>
                  </a:lnTo>
                  <a:lnTo>
                    <a:pt x="783871" y="2129651"/>
                  </a:lnTo>
                  <a:lnTo>
                    <a:pt x="739460" y="2111592"/>
                  </a:lnTo>
                  <a:lnTo>
                    <a:pt x="695979" y="2092283"/>
                  </a:lnTo>
                  <a:lnTo>
                    <a:pt x="653464" y="2071755"/>
                  </a:lnTo>
                  <a:lnTo>
                    <a:pt x="611951" y="2050035"/>
                  </a:lnTo>
                  <a:lnTo>
                    <a:pt x="571475" y="2027153"/>
                  </a:lnTo>
                  <a:lnTo>
                    <a:pt x="532073" y="2003138"/>
                  </a:lnTo>
                  <a:lnTo>
                    <a:pt x="493779" y="1978019"/>
                  </a:lnTo>
                  <a:lnTo>
                    <a:pt x="456630" y="1951824"/>
                  </a:lnTo>
                  <a:lnTo>
                    <a:pt x="420660" y="1924583"/>
                  </a:lnTo>
                  <a:lnTo>
                    <a:pt x="385907" y="1896325"/>
                  </a:lnTo>
                  <a:lnTo>
                    <a:pt x="352404" y="1867079"/>
                  </a:lnTo>
                  <a:lnTo>
                    <a:pt x="320189" y="1836873"/>
                  </a:lnTo>
                  <a:lnTo>
                    <a:pt x="289296" y="1805737"/>
                  </a:lnTo>
                  <a:lnTo>
                    <a:pt x="259761" y="1773700"/>
                  </a:lnTo>
                  <a:lnTo>
                    <a:pt x="231620" y="1740790"/>
                  </a:lnTo>
                  <a:lnTo>
                    <a:pt x="204908" y="1707037"/>
                  </a:lnTo>
                  <a:lnTo>
                    <a:pt x="179662" y="1672469"/>
                  </a:lnTo>
                  <a:lnTo>
                    <a:pt x="155916" y="1637117"/>
                  </a:lnTo>
                  <a:lnTo>
                    <a:pt x="133707" y="1601008"/>
                  </a:lnTo>
                  <a:lnTo>
                    <a:pt x="113069" y="1564171"/>
                  </a:lnTo>
                  <a:lnTo>
                    <a:pt x="94040" y="1526636"/>
                  </a:lnTo>
                  <a:lnTo>
                    <a:pt x="76653" y="1488432"/>
                  </a:lnTo>
                  <a:lnTo>
                    <a:pt x="60945" y="1449587"/>
                  </a:lnTo>
                  <a:lnTo>
                    <a:pt x="46952" y="1410130"/>
                  </a:lnTo>
                  <a:lnTo>
                    <a:pt x="34709" y="1370092"/>
                  </a:lnTo>
                  <a:lnTo>
                    <a:pt x="24252" y="1329499"/>
                  </a:lnTo>
                  <a:lnTo>
                    <a:pt x="15616" y="1288383"/>
                  </a:lnTo>
                  <a:lnTo>
                    <a:pt x="8837" y="1246770"/>
                  </a:lnTo>
                  <a:lnTo>
                    <a:pt x="3951" y="1204692"/>
                  </a:lnTo>
                  <a:lnTo>
                    <a:pt x="993" y="1162175"/>
                  </a:lnTo>
                  <a:lnTo>
                    <a:pt x="0" y="1119251"/>
                  </a:lnTo>
                  <a:close/>
                </a:path>
              </a:pathLst>
            </a:custGeom>
            <a:ln w="19050">
              <a:solidFill>
                <a:srgbClr val="5F6670"/>
              </a:solidFill>
            </a:ln>
          </p:spPr>
          <p:txBody>
            <a:bodyPr wrap="square" lIns="0" tIns="0" rIns="0" bIns="0" rtlCol="0"/>
            <a:lstStyle/>
            <a:p>
              <a:endParaRPr/>
            </a:p>
          </p:txBody>
        </p:sp>
        <p:sp>
          <p:nvSpPr>
            <p:cNvPr id="24" name="object 24"/>
            <p:cNvSpPr/>
            <p:nvPr/>
          </p:nvSpPr>
          <p:spPr>
            <a:xfrm>
              <a:off x="2209800" y="3390900"/>
              <a:ext cx="638175" cy="638175"/>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3962400" y="4267200"/>
              <a:ext cx="371475" cy="361950"/>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3705225" y="4791075"/>
              <a:ext cx="257175" cy="276223"/>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057650" y="4781550"/>
              <a:ext cx="276225" cy="276223"/>
            </a:xfrm>
            <a:prstGeom prst="rect">
              <a:avLst/>
            </a:prstGeom>
            <a:blipFill>
              <a:blip r:embed="rId7" cstate="print"/>
              <a:stretch>
                <a:fillRect/>
              </a:stretch>
            </a:blipFill>
          </p:spPr>
          <p:txBody>
            <a:bodyPr wrap="square" lIns="0" tIns="0" rIns="0" bIns="0" rtlCol="0"/>
            <a:lstStyle/>
            <a:p>
              <a:endParaRPr/>
            </a:p>
          </p:txBody>
        </p:sp>
      </p:grpSp>
      <p:sp>
        <p:nvSpPr>
          <p:cNvPr id="28" name="object 28"/>
          <p:cNvSpPr txBox="1"/>
          <p:nvPr/>
        </p:nvSpPr>
        <p:spPr>
          <a:xfrm>
            <a:off x="4267200" y="3483545"/>
            <a:ext cx="1981200" cy="1006045"/>
          </a:xfrm>
          <a:prstGeom prst="rect">
            <a:avLst/>
          </a:prstGeom>
        </p:spPr>
        <p:txBody>
          <a:bodyPr vert="horz" wrap="square" lIns="0" tIns="15875" rIns="0" bIns="0" rtlCol="0">
            <a:spAutoFit/>
          </a:bodyPr>
          <a:lstStyle/>
          <a:p>
            <a:pPr marL="19050">
              <a:lnSpc>
                <a:spcPct val="100000"/>
              </a:lnSpc>
              <a:spcBef>
                <a:spcPts val="125"/>
              </a:spcBef>
            </a:pPr>
            <a:r>
              <a:rPr sz="1700" spc="5" dirty="0">
                <a:solidFill>
                  <a:srgbClr val="FFFFFF"/>
                </a:solidFill>
                <a:latin typeface="Carlito"/>
                <a:cs typeface="Carlito"/>
              </a:rPr>
              <a:t>Access </a:t>
            </a:r>
            <a:r>
              <a:rPr sz="1700" dirty="0">
                <a:solidFill>
                  <a:srgbClr val="FFFFFF"/>
                </a:solidFill>
                <a:latin typeface="Carlito"/>
                <a:cs typeface="Carlito"/>
              </a:rPr>
              <a:t>Point</a:t>
            </a:r>
            <a:r>
              <a:rPr sz="1700" spc="-229" dirty="0">
                <a:solidFill>
                  <a:srgbClr val="FFFFFF"/>
                </a:solidFill>
                <a:latin typeface="Carlito"/>
                <a:cs typeface="Carlito"/>
              </a:rPr>
              <a:t> </a:t>
            </a:r>
            <a:r>
              <a:rPr sz="1700" spc="5" dirty="0">
                <a:solidFill>
                  <a:srgbClr val="FFFFFF"/>
                </a:solidFill>
                <a:latin typeface="Carlito"/>
                <a:cs typeface="Carlito"/>
              </a:rPr>
              <a:t>(AP</a:t>
            </a:r>
            <a:r>
              <a:rPr sz="1700" spc="5" dirty="0" smtClean="0">
                <a:solidFill>
                  <a:srgbClr val="FFFFFF"/>
                </a:solidFill>
                <a:latin typeface="Carlito"/>
                <a:cs typeface="Carlito"/>
              </a:rPr>
              <a:t>)</a:t>
            </a:r>
            <a:endParaRPr lang="en-US" sz="1700" spc="5" dirty="0" smtClean="0">
              <a:solidFill>
                <a:srgbClr val="FFFFFF"/>
              </a:solidFill>
              <a:latin typeface="Carlito"/>
              <a:cs typeface="Carlito"/>
            </a:endParaRPr>
          </a:p>
          <a:p>
            <a:pPr marL="19050">
              <a:lnSpc>
                <a:spcPct val="100000"/>
              </a:lnSpc>
              <a:spcBef>
                <a:spcPts val="125"/>
              </a:spcBef>
            </a:pPr>
            <a:endParaRPr sz="1700" dirty="0">
              <a:latin typeface="Carlito"/>
              <a:cs typeface="Carlito"/>
            </a:endParaRPr>
          </a:p>
          <a:p>
            <a:pPr marL="12700">
              <a:lnSpc>
                <a:spcPct val="100000"/>
              </a:lnSpc>
              <a:spcBef>
                <a:spcPts val="1465"/>
              </a:spcBef>
            </a:pPr>
            <a:r>
              <a:rPr sz="1700" spc="10" dirty="0">
                <a:solidFill>
                  <a:srgbClr val="FFFFFF"/>
                </a:solidFill>
                <a:latin typeface="Carlito"/>
                <a:cs typeface="Carlito"/>
              </a:rPr>
              <a:t>Station</a:t>
            </a:r>
            <a:endParaRPr sz="17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517448" y="2065451"/>
            <a:ext cx="8442960" cy="276999"/>
          </a:xfrm>
        </p:spPr>
        <p:txBody>
          <a:bodyPr/>
          <a:lstStyle/>
          <a:p>
            <a:r>
              <a:rPr lang="en-US" dirty="0" smtClean="0"/>
              <a:t>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14550"/>
            <a:ext cx="4495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28850"/>
            <a:ext cx="28003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71600" y="4444484"/>
            <a:ext cx="1670009" cy="369332"/>
          </a:xfrm>
          <a:prstGeom prst="rect">
            <a:avLst/>
          </a:prstGeom>
          <a:noFill/>
        </p:spPr>
        <p:txBody>
          <a:bodyPr wrap="none" rtlCol="0">
            <a:spAutoFit/>
          </a:bodyPr>
          <a:lstStyle/>
          <a:p>
            <a:r>
              <a:rPr lang="en-US" dirty="0" smtClean="0">
                <a:solidFill>
                  <a:schemeClr val="bg1"/>
                </a:solidFill>
              </a:rPr>
              <a:t>Wireless Router</a:t>
            </a:r>
            <a:endParaRPr lang="en-US" dirty="0">
              <a:solidFill>
                <a:schemeClr val="bg1"/>
              </a:solidFill>
            </a:endParaRPr>
          </a:p>
        </p:txBody>
      </p:sp>
      <p:sp>
        <p:nvSpPr>
          <p:cNvPr id="7" name="TextBox 6"/>
          <p:cNvSpPr txBox="1"/>
          <p:nvPr/>
        </p:nvSpPr>
        <p:spPr>
          <a:xfrm>
            <a:off x="5638800" y="4248545"/>
            <a:ext cx="2696444" cy="369332"/>
          </a:xfrm>
          <a:prstGeom prst="rect">
            <a:avLst/>
          </a:prstGeom>
          <a:noFill/>
        </p:spPr>
        <p:txBody>
          <a:bodyPr wrap="none" rtlCol="0">
            <a:spAutoFit/>
          </a:bodyPr>
          <a:lstStyle/>
          <a:p>
            <a:r>
              <a:rPr lang="en-US" dirty="0" smtClean="0">
                <a:solidFill>
                  <a:schemeClr val="bg1"/>
                </a:solidFill>
              </a:rPr>
              <a:t>Wireless  Access Point (AP)</a:t>
            </a:r>
            <a:endParaRPr lang="en-US" dirty="0">
              <a:solidFill>
                <a:schemeClr val="bg1"/>
              </a:solidFill>
            </a:endParaRPr>
          </a:p>
        </p:txBody>
      </p:sp>
    </p:spTree>
    <p:extLst>
      <p:ext uri="{BB962C8B-B14F-4D97-AF65-F5344CB8AC3E}">
        <p14:creationId xmlns:p14="http://schemas.microsoft.com/office/powerpoint/2010/main" val="10021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17448" y="2065451"/>
            <a:ext cx="8093152" cy="2868499"/>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3950"/>
            <a:ext cx="5562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23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605" y="438150"/>
            <a:ext cx="7647940" cy="575310"/>
          </a:xfrm>
          <a:prstGeom prst="rect">
            <a:avLst/>
          </a:prstGeom>
        </p:spPr>
        <p:txBody>
          <a:bodyPr vert="horz" wrap="square" lIns="0" tIns="13335" rIns="0" bIns="0" rtlCol="0">
            <a:spAutoFit/>
          </a:bodyPr>
          <a:lstStyle/>
          <a:p>
            <a:pPr marL="12700">
              <a:lnSpc>
                <a:spcPct val="100000"/>
              </a:lnSpc>
              <a:spcBef>
                <a:spcPts val="105"/>
              </a:spcBef>
            </a:pPr>
            <a:r>
              <a:rPr sz="3600" spc="-25" dirty="0"/>
              <a:t>Architecture </a:t>
            </a:r>
            <a:r>
              <a:rPr sz="3600" dirty="0"/>
              <a:t>– </a:t>
            </a:r>
            <a:r>
              <a:rPr sz="3600" spc="-15" dirty="0"/>
              <a:t>Extended </a:t>
            </a:r>
            <a:r>
              <a:rPr sz="3600" dirty="0"/>
              <a:t>Service </a:t>
            </a:r>
            <a:r>
              <a:rPr sz="3600" spc="-5" dirty="0"/>
              <a:t>Set</a:t>
            </a:r>
            <a:r>
              <a:rPr sz="3600" spc="90" dirty="0"/>
              <a:t> </a:t>
            </a:r>
            <a:r>
              <a:rPr sz="3600" spc="-5" dirty="0"/>
              <a:t>(ESS)</a:t>
            </a:r>
            <a:endParaRPr sz="3600" dirty="0"/>
          </a:p>
        </p:txBody>
      </p:sp>
      <p:grpSp>
        <p:nvGrpSpPr>
          <p:cNvPr id="3" name="object 3"/>
          <p:cNvGrpSpPr/>
          <p:nvPr/>
        </p:nvGrpSpPr>
        <p:grpSpPr>
          <a:xfrm>
            <a:off x="1085599" y="3160378"/>
            <a:ext cx="7467850" cy="1849772"/>
            <a:chOff x="971550" y="2638425"/>
            <a:chExt cx="7581900" cy="2314575"/>
          </a:xfrm>
        </p:grpSpPr>
        <p:sp>
          <p:nvSpPr>
            <p:cNvPr id="4" name="object 4"/>
            <p:cNvSpPr/>
            <p:nvPr/>
          </p:nvSpPr>
          <p:spPr>
            <a:xfrm>
              <a:off x="2162175" y="4400550"/>
              <a:ext cx="371475" cy="361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52550" y="4076700"/>
              <a:ext cx="342900" cy="37147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52725" y="2990850"/>
              <a:ext cx="342900" cy="3714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05125" y="3886200"/>
              <a:ext cx="371475" cy="37147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19225" y="3028950"/>
              <a:ext cx="361950" cy="36195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81075" y="2705100"/>
              <a:ext cx="2752725" cy="2238375"/>
            </a:xfrm>
            <a:custGeom>
              <a:avLst/>
              <a:gdLst/>
              <a:ahLst/>
              <a:cxnLst/>
              <a:rect l="l" t="t" r="r" b="b"/>
              <a:pathLst>
                <a:path w="2752725" h="2238375">
                  <a:moveTo>
                    <a:pt x="0" y="1119251"/>
                  </a:moveTo>
                  <a:lnTo>
                    <a:pt x="993" y="1076313"/>
                  </a:lnTo>
                  <a:lnTo>
                    <a:pt x="3951" y="1033784"/>
                  </a:lnTo>
                  <a:lnTo>
                    <a:pt x="8837" y="991694"/>
                  </a:lnTo>
                  <a:lnTo>
                    <a:pt x="15616" y="950072"/>
                  </a:lnTo>
                  <a:lnTo>
                    <a:pt x="24252" y="908945"/>
                  </a:lnTo>
                  <a:lnTo>
                    <a:pt x="34709" y="868344"/>
                  </a:lnTo>
                  <a:lnTo>
                    <a:pt x="46952" y="828296"/>
                  </a:lnTo>
                  <a:lnTo>
                    <a:pt x="60945" y="788832"/>
                  </a:lnTo>
                  <a:lnTo>
                    <a:pt x="76653" y="749980"/>
                  </a:lnTo>
                  <a:lnTo>
                    <a:pt x="94040" y="711769"/>
                  </a:lnTo>
                  <a:lnTo>
                    <a:pt x="113069" y="674228"/>
                  </a:lnTo>
                  <a:lnTo>
                    <a:pt x="133707" y="637386"/>
                  </a:lnTo>
                  <a:lnTo>
                    <a:pt x="155916" y="601272"/>
                  </a:lnTo>
                  <a:lnTo>
                    <a:pt x="179662" y="565915"/>
                  </a:lnTo>
                  <a:lnTo>
                    <a:pt x="204908" y="531344"/>
                  </a:lnTo>
                  <a:lnTo>
                    <a:pt x="231620" y="497588"/>
                  </a:lnTo>
                  <a:lnTo>
                    <a:pt x="259761" y="464675"/>
                  </a:lnTo>
                  <a:lnTo>
                    <a:pt x="289296" y="432635"/>
                  </a:lnTo>
                  <a:lnTo>
                    <a:pt x="320189" y="401497"/>
                  </a:lnTo>
                  <a:lnTo>
                    <a:pt x="352404" y="371289"/>
                  </a:lnTo>
                  <a:lnTo>
                    <a:pt x="385907" y="342042"/>
                  </a:lnTo>
                  <a:lnTo>
                    <a:pt x="420660" y="313782"/>
                  </a:lnTo>
                  <a:lnTo>
                    <a:pt x="456630" y="286541"/>
                  </a:lnTo>
                  <a:lnTo>
                    <a:pt x="493779" y="260345"/>
                  </a:lnTo>
                  <a:lnTo>
                    <a:pt x="532073" y="235226"/>
                  </a:lnTo>
                  <a:lnTo>
                    <a:pt x="571475" y="211211"/>
                  </a:lnTo>
                  <a:lnTo>
                    <a:pt x="611951" y="188329"/>
                  </a:lnTo>
                  <a:lnTo>
                    <a:pt x="653464" y="166609"/>
                  </a:lnTo>
                  <a:lnTo>
                    <a:pt x="695979" y="146081"/>
                  </a:lnTo>
                  <a:lnTo>
                    <a:pt x="739460" y="126774"/>
                  </a:lnTo>
                  <a:lnTo>
                    <a:pt x="783871" y="108715"/>
                  </a:lnTo>
                  <a:lnTo>
                    <a:pt x="829178" y="91935"/>
                  </a:lnTo>
                  <a:lnTo>
                    <a:pt x="875344" y="76462"/>
                  </a:lnTo>
                  <a:lnTo>
                    <a:pt x="922333" y="62325"/>
                  </a:lnTo>
                  <a:lnTo>
                    <a:pt x="970111" y="49553"/>
                  </a:lnTo>
                  <a:lnTo>
                    <a:pt x="1018641" y="38176"/>
                  </a:lnTo>
                  <a:lnTo>
                    <a:pt x="1067888" y="28221"/>
                  </a:lnTo>
                  <a:lnTo>
                    <a:pt x="1117816" y="19719"/>
                  </a:lnTo>
                  <a:lnTo>
                    <a:pt x="1168389" y="12697"/>
                  </a:lnTo>
                  <a:lnTo>
                    <a:pt x="1219573" y="7185"/>
                  </a:lnTo>
                  <a:lnTo>
                    <a:pt x="1271330" y="3212"/>
                  </a:lnTo>
                  <a:lnTo>
                    <a:pt x="1323626" y="808"/>
                  </a:lnTo>
                  <a:lnTo>
                    <a:pt x="1376426" y="0"/>
                  </a:lnTo>
                  <a:lnTo>
                    <a:pt x="1429216" y="808"/>
                  </a:lnTo>
                  <a:lnTo>
                    <a:pt x="1481504" y="3212"/>
                  </a:lnTo>
                  <a:lnTo>
                    <a:pt x="1533254" y="7185"/>
                  </a:lnTo>
                  <a:lnTo>
                    <a:pt x="1584429" y="12697"/>
                  </a:lnTo>
                  <a:lnTo>
                    <a:pt x="1634996" y="19719"/>
                  </a:lnTo>
                  <a:lnTo>
                    <a:pt x="1684917" y="28221"/>
                  </a:lnTo>
                  <a:lnTo>
                    <a:pt x="1734157" y="38176"/>
                  </a:lnTo>
                  <a:lnTo>
                    <a:pt x="1782681" y="49553"/>
                  </a:lnTo>
                  <a:lnTo>
                    <a:pt x="1830453" y="62325"/>
                  </a:lnTo>
                  <a:lnTo>
                    <a:pt x="1877438" y="76462"/>
                  </a:lnTo>
                  <a:lnTo>
                    <a:pt x="1923598" y="91935"/>
                  </a:lnTo>
                  <a:lnTo>
                    <a:pt x="1968900" y="108715"/>
                  </a:lnTo>
                  <a:lnTo>
                    <a:pt x="2013307" y="126774"/>
                  </a:lnTo>
                  <a:lnTo>
                    <a:pt x="2056784" y="146081"/>
                  </a:lnTo>
                  <a:lnTo>
                    <a:pt x="2099295" y="166609"/>
                  </a:lnTo>
                  <a:lnTo>
                    <a:pt x="2140805" y="188329"/>
                  </a:lnTo>
                  <a:lnTo>
                    <a:pt x="2181277" y="211211"/>
                  </a:lnTo>
                  <a:lnTo>
                    <a:pt x="2220676" y="235226"/>
                  </a:lnTo>
                  <a:lnTo>
                    <a:pt x="2258967" y="260345"/>
                  </a:lnTo>
                  <a:lnTo>
                    <a:pt x="2296114" y="286541"/>
                  </a:lnTo>
                  <a:lnTo>
                    <a:pt x="2332081" y="313782"/>
                  </a:lnTo>
                  <a:lnTo>
                    <a:pt x="2366832" y="342042"/>
                  </a:lnTo>
                  <a:lnTo>
                    <a:pt x="2400333" y="371289"/>
                  </a:lnTo>
                  <a:lnTo>
                    <a:pt x="2432546" y="401497"/>
                  </a:lnTo>
                  <a:lnTo>
                    <a:pt x="2463438" y="432635"/>
                  </a:lnTo>
                  <a:lnTo>
                    <a:pt x="2492971" y="464675"/>
                  </a:lnTo>
                  <a:lnTo>
                    <a:pt x="2521111" y="497588"/>
                  </a:lnTo>
                  <a:lnTo>
                    <a:pt x="2547821" y="531344"/>
                  </a:lnTo>
                  <a:lnTo>
                    <a:pt x="2573066" y="565915"/>
                  </a:lnTo>
                  <a:lnTo>
                    <a:pt x="2596811" y="601272"/>
                  </a:lnTo>
                  <a:lnTo>
                    <a:pt x="2619020" y="637386"/>
                  </a:lnTo>
                  <a:lnTo>
                    <a:pt x="2639657" y="674228"/>
                  </a:lnTo>
                  <a:lnTo>
                    <a:pt x="2658686" y="711769"/>
                  </a:lnTo>
                  <a:lnTo>
                    <a:pt x="2676072" y="749980"/>
                  </a:lnTo>
                  <a:lnTo>
                    <a:pt x="2691779" y="788832"/>
                  </a:lnTo>
                  <a:lnTo>
                    <a:pt x="2705772" y="828296"/>
                  </a:lnTo>
                  <a:lnTo>
                    <a:pt x="2718015" y="868344"/>
                  </a:lnTo>
                  <a:lnTo>
                    <a:pt x="2728472" y="908945"/>
                  </a:lnTo>
                  <a:lnTo>
                    <a:pt x="2737108" y="950072"/>
                  </a:lnTo>
                  <a:lnTo>
                    <a:pt x="2743887" y="991694"/>
                  </a:lnTo>
                  <a:lnTo>
                    <a:pt x="2748773" y="1033784"/>
                  </a:lnTo>
                  <a:lnTo>
                    <a:pt x="2751731" y="1076313"/>
                  </a:lnTo>
                  <a:lnTo>
                    <a:pt x="2752725" y="1119251"/>
                  </a:lnTo>
                  <a:lnTo>
                    <a:pt x="2751731" y="1162175"/>
                  </a:lnTo>
                  <a:lnTo>
                    <a:pt x="2748773" y="1204692"/>
                  </a:lnTo>
                  <a:lnTo>
                    <a:pt x="2743887" y="1246770"/>
                  </a:lnTo>
                  <a:lnTo>
                    <a:pt x="2737108" y="1288383"/>
                  </a:lnTo>
                  <a:lnTo>
                    <a:pt x="2728472" y="1329499"/>
                  </a:lnTo>
                  <a:lnTo>
                    <a:pt x="2718015" y="1370092"/>
                  </a:lnTo>
                  <a:lnTo>
                    <a:pt x="2705772" y="1410130"/>
                  </a:lnTo>
                  <a:lnTo>
                    <a:pt x="2691779" y="1449587"/>
                  </a:lnTo>
                  <a:lnTo>
                    <a:pt x="2676072" y="1488432"/>
                  </a:lnTo>
                  <a:lnTo>
                    <a:pt x="2658686" y="1526636"/>
                  </a:lnTo>
                  <a:lnTo>
                    <a:pt x="2639657" y="1564171"/>
                  </a:lnTo>
                  <a:lnTo>
                    <a:pt x="2619020" y="1601008"/>
                  </a:lnTo>
                  <a:lnTo>
                    <a:pt x="2596811" y="1637117"/>
                  </a:lnTo>
                  <a:lnTo>
                    <a:pt x="2573066" y="1672469"/>
                  </a:lnTo>
                  <a:lnTo>
                    <a:pt x="2547821" y="1707037"/>
                  </a:lnTo>
                  <a:lnTo>
                    <a:pt x="2521111" y="1740790"/>
                  </a:lnTo>
                  <a:lnTo>
                    <a:pt x="2492971" y="1773700"/>
                  </a:lnTo>
                  <a:lnTo>
                    <a:pt x="2463438" y="1805737"/>
                  </a:lnTo>
                  <a:lnTo>
                    <a:pt x="2432546" y="1836873"/>
                  </a:lnTo>
                  <a:lnTo>
                    <a:pt x="2400333" y="1867079"/>
                  </a:lnTo>
                  <a:lnTo>
                    <a:pt x="2366832" y="1896325"/>
                  </a:lnTo>
                  <a:lnTo>
                    <a:pt x="2332081" y="1924583"/>
                  </a:lnTo>
                  <a:lnTo>
                    <a:pt x="2296114" y="1951824"/>
                  </a:lnTo>
                  <a:lnTo>
                    <a:pt x="2258967" y="1978019"/>
                  </a:lnTo>
                  <a:lnTo>
                    <a:pt x="2220676" y="2003138"/>
                  </a:lnTo>
                  <a:lnTo>
                    <a:pt x="2181277" y="2027153"/>
                  </a:lnTo>
                  <a:lnTo>
                    <a:pt x="2140805" y="2050035"/>
                  </a:lnTo>
                  <a:lnTo>
                    <a:pt x="2099295" y="2071755"/>
                  </a:lnTo>
                  <a:lnTo>
                    <a:pt x="2056784" y="2092283"/>
                  </a:lnTo>
                  <a:lnTo>
                    <a:pt x="2013307" y="2111592"/>
                  </a:lnTo>
                  <a:lnTo>
                    <a:pt x="1968900" y="2129651"/>
                  </a:lnTo>
                  <a:lnTo>
                    <a:pt x="1923598" y="2146432"/>
                  </a:lnTo>
                  <a:lnTo>
                    <a:pt x="1877438" y="2161906"/>
                  </a:lnTo>
                  <a:lnTo>
                    <a:pt x="1830453" y="2176043"/>
                  </a:lnTo>
                  <a:lnTo>
                    <a:pt x="1782681" y="2188816"/>
                  </a:lnTo>
                  <a:lnTo>
                    <a:pt x="1734157" y="2200195"/>
                  </a:lnTo>
                  <a:lnTo>
                    <a:pt x="1684917" y="2210150"/>
                  </a:lnTo>
                  <a:lnTo>
                    <a:pt x="1634996" y="2218653"/>
                  </a:lnTo>
                  <a:lnTo>
                    <a:pt x="1584429" y="2225676"/>
                  </a:lnTo>
                  <a:lnTo>
                    <a:pt x="1533254" y="2231188"/>
                  </a:lnTo>
                  <a:lnTo>
                    <a:pt x="1481504" y="2235161"/>
                  </a:lnTo>
                  <a:lnTo>
                    <a:pt x="1429216" y="2237566"/>
                  </a:lnTo>
                  <a:lnTo>
                    <a:pt x="1376426" y="2238375"/>
                  </a:lnTo>
                  <a:lnTo>
                    <a:pt x="1323626" y="2237566"/>
                  </a:lnTo>
                  <a:lnTo>
                    <a:pt x="1271330" y="2235161"/>
                  </a:lnTo>
                  <a:lnTo>
                    <a:pt x="1219573" y="2231188"/>
                  </a:lnTo>
                  <a:lnTo>
                    <a:pt x="1168389" y="2225676"/>
                  </a:lnTo>
                  <a:lnTo>
                    <a:pt x="1117816" y="2218653"/>
                  </a:lnTo>
                  <a:lnTo>
                    <a:pt x="1067888" y="2210150"/>
                  </a:lnTo>
                  <a:lnTo>
                    <a:pt x="1018641" y="2200195"/>
                  </a:lnTo>
                  <a:lnTo>
                    <a:pt x="970111" y="2188816"/>
                  </a:lnTo>
                  <a:lnTo>
                    <a:pt x="922333" y="2176043"/>
                  </a:lnTo>
                  <a:lnTo>
                    <a:pt x="875344" y="2161906"/>
                  </a:lnTo>
                  <a:lnTo>
                    <a:pt x="829178" y="2146432"/>
                  </a:lnTo>
                  <a:lnTo>
                    <a:pt x="783871" y="2129651"/>
                  </a:lnTo>
                  <a:lnTo>
                    <a:pt x="739460" y="2111592"/>
                  </a:lnTo>
                  <a:lnTo>
                    <a:pt x="695979" y="2092283"/>
                  </a:lnTo>
                  <a:lnTo>
                    <a:pt x="653464" y="2071755"/>
                  </a:lnTo>
                  <a:lnTo>
                    <a:pt x="611951" y="2050035"/>
                  </a:lnTo>
                  <a:lnTo>
                    <a:pt x="571475" y="2027153"/>
                  </a:lnTo>
                  <a:lnTo>
                    <a:pt x="532073" y="2003138"/>
                  </a:lnTo>
                  <a:lnTo>
                    <a:pt x="493779" y="1978019"/>
                  </a:lnTo>
                  <a:lnTo>
                    <a:pt x="456630" y="1951824"/>
                  </a:lnTo>
                  <a:lnTo>
                    <a:pt x="420660" y="1924583"/>
                  </a:lnTo>
                  <a:lnTo>
                    <a:pt x="385907" y="1896325"/>
                  </a:lnTo>
                  <a:lnTo>
                    <a:pt x="352404" y="1867079"/>
                  </a:lnTo>
                  <a:lnTo>
                    <a:pt x="320189" y="1836873"/>
                  </a:lnTo>
                  <a:lnTo>
                    <a:pt x="289296" y="1805737"/>
                  </a:lnTo>
                  <a:lnTo>
                    <a:pt x="259761" y="1773700"/>
                  </a:lnTo>
                  <a:lnTo>
                    <a:pt x="231620" y="1740790"/>
                  </a:lnTo>
                  <a:lnTo>
                    <a:pt x="204908" y="1707037"/>
                  </a:lnTo>
                  <a:lnTo>
                    <a:pt x="179662" y="1672469"/>
                  </a:lnTo>
                  <a:lnTo>
                    <a:pt x="155916" y="1637117"/>
                  </a:lnTo>
                  <a:lnTo>
                    <a:pt x="133707" y="1601008"/>
                  </a:lnTo>
                  <a:lnTo>
                    <a:pt x="113069" y="1564171"/>
                  </a:lnTo>
                  <a:lnTo>
                    <a:pt x="94040" y="1526636"/>
                  </a:lnTo>
                  <a:lnTo>
                    <a:pt x="76653" y="1488432"/>
                  </a:lnTo>
                  <a:lnTo>
                    <a:pt x="60945" y="1449587"/>
                  </a:lnTo>
                  <a:lnTo>
                    <a:pt x="46952" y="1410130"/>
                  </a:lnTo>
                  <a:lnTo>
                    <a:pt x="34709" y="1370092"/>
                  </a:lnTo>
                  <a:lnTo>
                    <a:pt x="24252" y="1329499"/>
                  </a:lnTo>
                  <a:lnTo>
                    <a:pt x="15616" y="1288383"/>
                  </a:lnTo>
                  <a:lnTo>
                    <a:pt x="8837" y="1246770"/>
                  </a:lnTo>
                  <a:lnTo>
                    <a:pt x="3951" y="1204692"/>
                  </a:lnTo>
                  <a:lnTo>
                    <a:pt x="993" y="1162175"/>
                  </a:lnTo>
                  <a:lnTo>
                    <a:pt x="0" y="1119251"/>
                  </a:lnTo>
                  <a:close/>
                </a:path>
              </a:pathLst>
            </a:custGeom>
            <a:ln w="19050">
              <a:solidFill>
                <a:srgbClr val="5F6670"/>
              </a:solidFill>
            </a:ln>
          </p:spPr>
          <p:txBody>
            <a:bodyPr wrap="square" lIns="0" tIns="0" rIns="0" bIns="0" rtlCol="0"/>
            <a:lstStyle/>
            <a:p>
              <a:endParaRPr/>
            </a:p>
          </p:txBody>
        </p:sp>
        <p:sp>
          <p:nvSpPr>
            <p:cNvPr id="10" name="object 10"/>
            <p:cNvSpPr/>
            <p:nvPr/>
          </p:nvSpPr>
          <p:spPr>
            <a:xfrm>
              <a:off x="1981200" y="3581400"/>
              <a:ext cx="638175" cy="63817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781425" y="4019550"/>
              <a:ext cx="342900" cy="37147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600575" y="4343400"/>
              <a:ext cx="361950" cy="36195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181600" y="2933700"/>
              <a:ext cx="342900" cy="36195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343525" y="3829050"/>
              <a:ext cx="361950" cy="371475"/>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3848100" y="2971800"/>
              <a:ext cx="371475" cy="36195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3409950" y="2647950"/>
              <a:ext cx="2752725" cy="2238375"/>
            </a:xfrm>
            <a:custGeom>
              <a:avLst/>
              <a:gdLst/>
              <a:ahLst/>
              <a:cxnLst/>
              <a:rect l="l" t="t" r="r" b="b"/>
              <a:pathLst>
                <a:path w="2752725" h="2238375">
                  <a:moveTo>
                    <a:pt x="0" y="1119251"/>
                  </a:moveTo>
                  <a:lnTo>
                    <a:pt x="993" y="1076313"/>
                  </a:lnTo>
                  <a:lnTo>
                    <a:pt x="3951" y="1033784"/>
                  </a:lnTo>
                  <a:lnTo>
                    <a:pt x="8837" y="991694"/>
                  </a:lnTo>
                  <a:lnTo>
                    <a:pt x="15616" y="950072"/>
                  </a:lnTo>
                  <a:lnTo>
                    <a:pt x="24252" y="908945"/>
                  </a:lnTo>
                  <a:lnTo>
                    <a:pt x="34709" y="868344"/>
                  </a:lnTo>
                  <a:lnTo>
                    <a:pt x="46952" y="828296"/>
                  </a:lnTo>
                  <a:lnTo>
                    <a:pt x="60945" y="788832"/>
                  </a:lnTo>
                  <a:lnTo>
                    <a:pt x="76653" y="749980"/>
                  </a:lnTo>
                  <a:lnTo>
                    <a:pt x="94040" y="711769"/>
                  </a:lnTo>
                  <a:lnTo>
                    <a:pt x="113069" y="674228"/>
                  </a:lnTo>
                  <a:lnTo>
                    <a:pt x="133707" y="637386"/>
                  </a:lnTo>
                  <a:lnTo>
                    <a:pt x="155916" y="601272"/>
                  </a:lnTo>
                  <a:lnTo>
                    <a:pt x="179662" y="565915"/>
                  </a:lnTo>
                  <a:lnTo>
                    <a:pt x="204908" y="531344"/>
                  </a:lnTo>
                  <a:lnTo>
                    <a:pt x="231620" y="497588"/>
                  </a:lnTo>
                  <a:lnTo>
                    <a:pt x="259761" y="464675"/>
                  </a:lnTo>
                  <a:lnTo>
                    <a:pt x="289296" y="432635"/>
                  </a:lnTo>
                  <a:lnTo>
                    <a:pt x="320189" y="401497"/>
                  </a:lnTo>
                  <a:lnTo>
                    <a:pt x="352404" y="371289"/>
                  </a:lnTo>
                  <a:lnTo>
                    <a:pt x="385907" y="342042"/>
                  </a:lnTo>
                  <a:lnTo>
                    <a:pt x="420660" y="313782"/>
                  </a:lnTo>
                  <a:lnTo>
                    <a:pt x="456630" y="286541"/>
                  </a:lnTo>
                  <a:lnTo>
                    <a:pt x="493779" y="260345"/>
                  </a:lnTo>
                  <a:lnTo>
                    <a:pt x="532073" y="235226"/>
                  </a:lnTo>
                  <a:lnTo>
                    <a:pt x="571475" y="211211"/>
                  </a:lnTo>
                  <a:lnTo>
                    <a:pt x="611951" y="188329"/>
                  </a:lnTo>
                  <a:lnTo>
                    <a:pt x="653464" y="166609"/>
                  </a:lnTo>
                  <a:lnTo>
                    <a:pt x="695979" y="146081"/>
                  </a:lnTo>
                  <a:lnTo>
                    <a:pt x="739460" y="126774"/>
                  </a:lnTo>
                  <a:lnTo>
                    <a:pt x="783871" y="108715"/>
                  </a:lnTo>
                  <a:lnTo>
                    <a:pt x="829178" y="91935"/>
                  </a:lnTo>
                  <a:lnTo>
                    <a:pt x="875344" y="76462"/>
                  </a:lnTo>
                  <a:lnTo>
                    <a:pt x="922333" y="62325"/>
                  </a:lnTo>
                  <a:lnTo>
                    <a:pt x="970111" y="49553"/>
                  </a:lnTo>
                  <a:lnTo>
                    <a:pt x="1018641" y="38176"/>
                  </a:lnTo>
                  <a:lnTo>
                    <a:pt x="1067888" y="28221"/>
                  </a:lnTo>
                  <a:lnTo>
                    <a:pt x="1117816" y="19719"/>
                  </a:lnTo>
                  <a:lnTo>
                    <a:pt x="1168389" y="12697"/>
                  </a:lnTo>
                  <a:lnTo>
                    <a:pt x="1219573" y="7185"/>
                  </a:lnTo>
                  <a:lnTo>
                    <a:pt x="1271330" y="3212"/>
                  </a:lnTo>
                  <a:lnTo>
                    <a:pt x="1323626" y="808"/>
                  </a:lnTo>
                  <a:lnTo>
                    <a:pt x="1376426" y="0"/>
                  </a:lnTo>
                  <a:lnTo>
                    <a:pt x="1429216" y="808"/>
                  </a:lnTo>
                  <a:lnTo>
                    <a:pt x="1481504" y="3212"/>
                  </a:lnTo>
                  <a:lnTo>
                    <a:pt x="1533254" y="7185"/>
                  </a:lnTo>
                  <a:lnTo>
                    <a:pt x="1584429" y="12697"/>
                  </a:lnTo>
                  <a:lnTo>
                    <a:pt x="1634996" y="19719"/>
                  </a:lnTo>
                  <a:lnTo>
                    <a:pt x="1684917" y="28221"/>
                  </a:lnTo>
                  <a:lnTo>
                    <a:pt x="1734157" y="38176"/>
                  </a:lnTo>
                  <a:lnTo>
                    <a:pt x="1782681" y="49553"/>
                  </a:lnTo>
                  <a:lnTo>
                    <a:pt x="1830453" y="62325"/>
                  </a:lnTo>
                  <a:lnTo>
                    <a:pt x="1877438" y="76462"/>
                  </a:lnTo>
                  <a:lnTo>
                    <a:pt x="1923598" y="91935"/>
                  </a:lnTo>
                  <a:lnTo>
                    <a:pt x="1968900" y="108715"/>
                  </a:lnTo>
                  <a:lnTo>
                    <a:pt x="2013307" y="126774"/>
                  </a:lnTo>
                  <a:lnTo>
                    <a:pt x="2056784" y="146081"/>
                  </a:lnTo>
                  <a:lnTo>
                    <a:pt x="2099295" y="166609"/>
                  </a:lnTo>
                  <a:lnTo>
                    <a:pt x="2140805" y="188329"/>
                  </a:lnTo>
                  <a:lnTo>
                    <a:pt x="2181277" y="211211"/>
                  </a:lnTo>
                  <a:lnTo>
                    <a:pt x="2220676" y="235226"/>
                  </a:lnTo>
                  <a:lnTo>
                    <a:pt x="2258967" y="260345"/>
                  </a:lnTo>
                  <a:lnTo>
                    <a:pt x="2296114" y="286541"/>
                  </a:lnTo>
                  <a:lnTo>
                    <a:pt x="2332081" y="313782"/>
                  </a:lnTo>
                  <a:lnTo>
                    <a:pt x="2366832" y="342042"/>
                  </a:lnTo>
                  <a:lnTo>
                    <a:pt x="2400333" y="371289"/>
                  </a:lnTo>
                  <a:lnTo>
                    <a:pt x="2432546" y="401497"/>
                  </a:lnTo>
                  <a:lnTo>
                    <a:pt x="2463438" y="432635"/>
                  </a:lnTo>
                  <a:lnTo>
                    <a:pt x="2492971" y="464675"/>
                  </a:lnTo>
                  <a:lnTo>
                    <a:pt x="2521111" y="497588"/>
                  </a:lnTo>
                  <a:lnTo>
                    <a:pt x="2547821" y="531344"/>
                  </a:lnTo>
                  <a:lnTo>
                    <a:pt x="2573066" y="565915"/>
                  </a:lnTo>
                  <a:lnTo>
                    <a:pt x="2596811" y="601272"/>
                  </a:lnTo>
                  <a:lnTo>
                    <a:pt x="2619020" y="637386"/>
                  </a:lnTo>
                  <a:lnTo>
                    <a:pt x="2639657" y="674228"/>
                  </a:lnTo>
                  <a:lnTo>
                    <a:pt x="2658686" y="711769"/>
                  </a:lnTo>
                  <a:lnTo>
                    <a:pt x="2676072" y="749980"/>
                  </a:lnTo>
                  <a:lnTo>
                    <a:pt x="2691779" y="788832"/>
                  </a:lnTo>
                  <a:lnTo>
                    <a:pt x="2705772" y="828296"/>
                  </a:lnTo>
                  <a:lnTo>
                    <a:pt x="2718015" y="868344"/>
                  </a:lnTo>
                  <a:lnTo>
                    <a:pt x="2728472" y="908945"/>
                  </a:lnTo>
                  <a:lnTo>
                    <a:pt x="2737108" y="950072"/>
                  </a:lnTo>
                  <a:lnTo>
                    <a:pt x="2743887" y="991694"/>
                  </a:lnTo>
                  <a:lnTo>
                    <a:pt x="2748773" y="1033784"/>
                  </a:lnTo>
                  <a:lnTo>
                    <a:pt x="2751731" y="1076313"/>
                  </a:lnTo>
                  <a:lnTo>
                    <a:pt x="2752725" y="1119251"/>
                  </a:lnTo>
                  <a:lnTo>
                    <a:pt x="2751731" y="1162175"/>
                  </a:lnTo>
                  <a:lnTo>
                    <a:pt x="2748773" y="1204692"/>
                  </a:lnTo>
                  <a:lnTo>
                    <a:pt x="2743887" y="1246770"/>
                  </a:lnTo>
                  <a:lnTo>
                    <a:pt x="2737108" y="1288383"/>
                  </a:lnTo>
                  <a:lnTo>
                    <a:pt x="2728472" y="1329499"/>
                  </a:lnTo>
                  <a:lnTo>
                    <a:pt x="2718015" y="1370092"/>
                  </a:lnTo>
                  <a:lnTo>
                    <a:pt x="2705772" y="1410130"/>
                  </a:lnTo>
                  <a:lnTo>
                    <a:pt x="2691779" y="1449587"/>
                  </a:lnTo>
                  <a:lnTo>
                    <a:pt x="2676072" y="1488432"/>
                  </a:lnTo>
                  <a:lnTo>
                    <a:pt x="2658686" y="1526636"/>
                  </a:lnTo>
                  <a:lnTo>
                    <a:pt x="2639657" y="1564171"/>
                  </a:lnTo>
                  <a:lnTo>
                    <a:pt x="2619020" y="1601008"/>
                  </a:lnTo>
                  <a:lnTo>
                    <a:pt x="2596811" y="1637117"/>
                  </a:lnTo>
                  <a:lnTo>
                    <a:pt x="2573066" y="1672469"/>
                  </a:lnTo>
                  <a:lnTo>
                    <a:pt x="2547821" y="1707037"/>
                  </a:lnTo>
                  <a:lnTo>
                    <a:pt x="2521111" y="1740790"/>
                  </a:lnTo>
                  <a:lnTo>
                    <a:pt x="2492971" y="1773700"/>
                  </a:lnTo>
                  <a:lnTo>
                    <a:pt x="2463438" y="1805737"/>
                  </a:lnTo>
                  <a:lnTo>
                    <a:pt x="2432546" y="1836873"/>
                  </a:lnTo>
                  <a:lnTo>
                    <a:pt x="2400333" y="1867079"/>
                  </a:lnTo>
                  <a:lnTo>
                    <a:pt x="2366832" y="1896325"/>
                  </a:lnTo>
                  <a:lnTo>
                    <a:pt x="2332081" y="1924583"/>
                  </a:lnTo>
                  <a:lnTo>
                    <a:pt x="2296114" y="1951824"/>
                  </a:lnTo>
                  <a:lnTo>
                    <a:pt x="2258967" y="1978019"/>
                  </a:lnTo>
                  <a:lnTo>
                    <a:pt x="2220676" y="2003138"/>
                  </a:lnTo>
                  <a:lnTo>
                    <a:pt x="2181277" y="2027153"/>
                  </a:lnTo>
                  <a:lnTo>
                    <a:pt x="2140805" y="2050035"/>
                  </a:lnTo>
                  <a:lnTo>
                    <a:pt x="2099295" y="2071755"/>
                  </a:lnTo>
                  <a:lnTo>
                    <a:pt x="2056784" y="2092283"/>
                  </a:lnTo>
                  <a:lnTo>
                    <a:pt x="2013307" y="2111592"/>
                  </a:lnTo>
                  <a:lnTo>
                    <a:pt x="1968900" y="2129651"/>
                  </a:lnTo>
                  <a:lnTo>
                    <a:pt x="1923598" y="2146432"/>
                  </a:lnTo>
                  <a:lnTo>
                    <a:pt x="1877438" y="2161906"/>
                  </a:lnTo>
                  <a:lnTo>
                    <a:pt x="1830453" y="2176043"/>
                  </a:lnTo>
                  <a:lnTo>
                    <a:pt x="1782681" y="2188816"/>
                  </a:lnTo>
                  <a:lnTo>
                    <a:pt x="1734157" y="2200195"/>
                  </a:lnTo>
                  <a:lnTo>
                    <a:pt x="1684917" y="2210150"/>
                  </a:lnTo>
                  <a:lnTo>
                    <a:pt x="1634996" y="2218653"/>
                  </a:lnTo>
                  <a:lnTo>
                    <a:pt x="1584429" y="2225676"/>
                  </a:lnTo>
                  <a:lnTo>
                    <a:pt x="1533254" y="2231188"/>
                  </a:lnTo>
                  <a:lnTo>
                    <a:pt x="1481504" y="2235161"/>
                  </a:lnTo>
                  <a:lnTo>
                    <a:pt x="1429216" y="2237566"/>
                  </a:lnTo>
                  <a:lnTo>
                    <a:pt x="1376426" y="2238375"/>
                  </a:lnTo>
                  <a:lnTo>
                    <a:pt x="1323626" y="2237566"/>
                  </a:lnTo>
                  <a:lnTo>
                    <a:pt x="1271330" y="2235161"/>
                  </a:lnTo>
                  <a:lnTo>
                    <a:pt x="1219573" y="2231188"/>
                  </a:lnTo>
                  <a:lnTo>
                    <a:pt x="1168389" y="2225676"/>
                  </a:lnTo>
                  <a:lnTo>
                    <a:pt x="1117816" y="2218653"/>
                  </a:lnTo>
                  <a:lnTo>
                    <a:pt x="1067888" y="2210150"/>
                  </a:lnTo>
                  <a:lnTo>
                    <a:pt x="1018641" y="2200195"/>
                  </a:lnTo>
                  <a:lnTo>
                    <a:pt x="970111" y="2188816"/>
                  </a:lnTo>
                  <a:lnTo>
                    <a:pt x="922333" y="2176043"/>
                  </a:lnTo>
                  <a:lnTo>
                    <a:pt x="875344" y="2161906"/>
                  </a:lnTo>
                  <a:lnTo>
                    <a:pt x="829178" y="2146432"/>
                  </a:lnTo>
                  <a:lnTo>
                    <a:pt x="783871" y="2129651"/>
                  </a:lnTo>
                  <a:lnTo>
                    <a:pt x="739460" y="2111592"/>
                  </a:lnTo>
                  <a:lnTo>
                    <a:pt x="695979" y="2092283"/>
                  </a:lnTo>
                  <a:lnTo>
                    <a:pt x="653464" y="2071755"/>
                  </a:lnTo>
                  <a:lnTo>
                    <a:pt x="611951" y="2050035"/>
                  </a:lnTo>
                  <a:lnTo>
                    <a:pt x="571475" y="2027153"/>
                  </a:lnTo>
                  <a:lnTo>
                    <a:pt x="532073" y="2003138"/>
                  </a:lnTo>
                  <a:lnTo>
                    <a:pt x="493779" y="1978019"/>
                  </a:lnTo>
                  <a:lnTo>
                    <a:pt x="456630" y="1951824"/>
                  </a:lnTo>
                  <a:lnTo>
                    <a:pt x="420660" y="1924583"/>
                  </a:lnTo>
                  <a:lnTo>
                    <a:pt x="385907" y="1896325"/>
                  </a:lnTo>
                  <a:lnTo>
                    <a:pt x="352404" y="1867079"/>
                  </a:lnTo>
                  <a:lnTo>
                    <a:pt x="320189" y="1836873"/>
                  </a:lnTo>
                  <a:lnTo>
                    <a:pt x="289296" y="1805737"/>
                  </a:lnTo>
                  <a:lnTo>
                    <a:pt x="259761" y="1773700"/>
                  </a:lnTo>
                  <a:lnTo>
                    <a:pt x="231620" y="1740790"/>
                  </a:lnTo>
                  <a:lnTo>
                    <a:pt x="204908" y="1707037"/>
                  </a:lnTo>
                  <a:lnTo>
                    <a:pt x="179662" y="1672469"/>
                  </a:lnTo>
                  <a:lnTo>
                    <a:pt x="155916" y="1637117"/>
                  </a:lnTo>
                  <a:lnTo>
                    <a:pt x="133707" y="1601008"/>
                  </a:lnTo>
                  <a:lnTo>
                    <a:pt x="113069" y="1564171"/>
                  </a:lnTo>
                  <a:lnTo>
                    <a:pt x="94040" y="1526636"/>
                  </a:lnTo>
                  <a:lnTo>
                    <a:pt x="76653" y="1488432"/>
                  </a:lnTo>
                  <a:lnTo>
                    <a:pt x="60945" y="1449587"/>
                  </a:lnTo>
                  <a:lnTo>
                    <a:pt x="46952" y="1410130"/>
                  </a:lnTo>
                  <a:lnTo>
                    <a:pt x="34709" y="1370092"/>
                  </a:lnTo>
                  <a:lnTo>
                    <a:pt x="24252" y="1329499"/>
                  </a:lnTo>
                  <a:lnTo>
                    <a:pt x="15616" y="1288383"/>
                  </a:lnTo>
                  <a:lnTo>
                    <a:pt x="8837" y="1246770"/>
                  </a:lnTo>
                  <a:lnTo>
                    <a:pt x="3951" y="1204692"/>
                  </a:lnTo>
                  <a:lnTo>
                    <a:pt x="993" y="1162175"/>
                  </a:lnTo>
                  <a:lnTo>
                    <a:pt x="0" y="1119251"/>
                  </a:lnTo>
                  <a:close/>
                </a:path>
              </a:pathLst>
            </a:custGeom>
            <a:ln w="19050">
              <a:solidFill>
                <a:srgbClr val="5F6670"/>
              </a:solidFill>
            </a:ln>
          </p:spPr>
          <p:txBody>
            <a:bodyPr wrap="square" lIns="0" tIns="0" rIns="0" bIns="0" rtlCol="0"/>
            <a:lstStyle/>
            <a:p>
              <a:endParaRPr/>
            </a:p>
          </p:txBody>
        </p:sp>
        <p:sp>
          <p:nvSpPr>
            <p:cNvPr id="17" name="object 17"/>
            <p:cNvSpPr/>
            <p:nvPr/>
          </p:nvSpPr>
          <p:spPr>
            <a:xfrm>
              <a:off x="4410075" y="3514725"/>
              <a:ext cx="647700" cy="64770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162675" y="4038600"/>
              <a:ext cx="342900" cy="371475"/>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6972300" y="4362450"/>
              <a:ext cx="371475" cy="361950"/>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7562850" y="2952750"/>
              <a:ext cx="342900" cy="371475"/>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7715250" y="3848100"/>
              <a:ext cx="371475" cy="371475"/>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229350" y="2990850"/>
              <a:ext cx="371475" cy="36195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5791200" y="2667000"/>
              <a:ext cx="2752725" cy="2238375"/>
            </a:xfrm>
            <a:custGeom>
              <a:avLst/>
              <a:gdLst/>
              <a:ahLst/>
              <a:cxnLst/>
              <a:rect l="l" t="t" r="r" b="b"/>
              <a:pathLst>
                <a:path w="2752725" h="2238375">
                  <a:moveTo>
                    <a:pt x="0" y="1119251"/>
                  </a:moveTo>
                  <a:lnTo>
                    <a:pt x="993" y="1076313"/>
                  </a:lnTo>
                  <a:lnTo>
                    <a:pt x="3951" y="1033784"/>
                  </a:lnTo>
                  <a:lnTo>
                    <a:pt x="8837" y="991694"/>
                  </a:lnTo>
                  <a:lnTo>
                    <a:pt x="15616" y="950072"/>
                  </a:lnTo>
                  <a:lnTo>
                    <a:pt x="24252" y="908945"/>
                  </a:lnTo>
                  <a:lnTo>
                    <a:pt x="34709" y="868344"/>
                  </a:lnTo>
                  <a:lnTo>
                    <a:pt x="46952" y="828296"/>
                  </a:lnTo>
                  <a:lnTo>
                    <a:pt x="60945" y="788832"/>
                  </a:lnTo>
                  <a:lnTo>
                    <a:pt x="76653" y="749980"/>
                  </a:lnTo>
                  <a:lnTo>
                    <a:pt x="94040" y="711769"/>
                  </a:lnTo>
                  <a:lnTo>
                    <a:pt x="113069" y="674228"/>
                  </a:lnTo>
                  <a:lnTo>
                    <a:pt x="133707" y="637386"/>
                  </a:lnTo>
                  <a:lnTo>
                    <a:pt x="155916" y="601272"/>
                  </a:lnTo>
                  <a:lnTo>
                    <a:pt x="179662" y="565915"/>
                  </a:lnTo>
                  <a:lnTo>
                    <a:pt x="204908" y="531344"/>
                  </a:lnTo>
                  <a:lnTo>
                    <a:pt x="231620" y="497588"/>
                  </a:lnTo>
                  <a:lnTo>
                    <a:pt x="259761" y="464675"/>
                  </a:lnTo>
                  <a:lnTo>
                    <a:pt x="289296" y="432635"/>
                  </a:lnTo>
                  <a:lnTo>
                    <a:pt x="320189" y="401497"/>
                  </a:lnTo>
                  <a:lnTo>
                    <a:pt x="352404" y="371289"/>
                  </a:lnTo>
                  <a:lnTo>
                    <a:pt x="385907" y="342042"/>
                  </a:lnTo>
                  <a:lnTo>
                    <a:pt x="420660" y="313782"/>
                  </a:lnTo>
                  <a:lnTo>
                    <a:pt x="456630" y="286541"/>
                  </a:lnTo>
                  <a:lnTo>
                    <a:pt x="493779" y="260345"/>
                  </a:lnTo>
                  <a:lnTo>
                    <a:pt x="532073" y="235226"/>
                  </a:lnTo>
                  <a:lnTo>
                    <a:pt x="571475" y="211211"/>
                  </a:lnTo>
                  <a:lnTo>
                    <a:pt x="611951" y="188329"/>
                  </a:lnTo>
                  <a:lnTo>
                    <a:pt x="653464" y="166609"/>
                  </a:lnTo>
                  <a:lnTo>
                    <a:pt x="695979" y="146081"/>
                  </a:lnTo>
                  <a:lnTo>
                    <a:pt x="739460" y="126774"/>
                  </a:lnTo>
                  <a:lnTo>
                    <a:pt x="783871" y="108715"/>
                  </a:lnTo>
                  <a:lnTo>
                    <a:pt x="829178" y="91935"/>
                  </a:lnTo>
                  <a:lnTo>
                    <a:pt x="875344" y="76462"/>
                  </a:lnTo>
                  <a:lnTo>
                    <a:pt x="922333" y="62325"/>
                  </a:lnTo>
                  <a:lnTo>
                    <a:pt x="970111" y="49553"/>
                  </a:lnTo>
                  <a:lnTo>
                    <a:pt x="1018641" y="38176"/>
                  </a:lnTo>
                  <a:lnTo>
                    <a:pt x="1067888" y="28221"/>
                  </a:lnTo>
                  <a:lnTo>
                    <a:pt x="1117816" y="19719"/>
                  </a:lnTo>
                  <a:lnTo>
                    <a:pt x="1168389" y="12697"/>
                  </a:lnTo>
                  <a:lnTo>
                    <a:pt x="1219573" y="7185"/>
                  </a:lnTo>
                  <a:lnTo>
                    <a:pt x="1271330" y="3212"/>
                  </a:lnTo>
                  <a:lnTo>
                    <a:pt x="1323626" y="808"/>
                  </a:lnTo>
                  <a:lnTo>
                    <a:pt x="1376426" y="0"/>
                  </a:lnTo>
                  <a:lnTo>
                    <a:pt x="1429216" y="808"/>
                  </a:lnTo>
                  <a:lnTo>
                    <a:pt x="1481504" y="3212"/>
                  </a:lnTo>
                  <a:lnTo>
                    <a:pt x="1533254" y="7185"/>
                  </a:lnTo>
                  <a:lnTo>
                    <a:pt x="1584429" y="12697"/>
                  </a:lnTo>
                  <a:lnTo>
                    <a:pt x="1634996" y="19719"/>
                  </a:lnTo>
                  <a:lnTo>
                    <a:pt x="1684917" y="28221"/>
                  </a:lnTo>
                  <a:lnTo>
                    <a:pt x="1734157" y="38176"/>
                  </a:lnTo>
                  <a:lnTo>
                    <a:pt x="1782681" y="49553"/>
                  </a:lnTo>
                  <a:lnTo>
                    <a:pt x="1830453" y="62325"/>
                  </a:lnTo>
                  <a:lnTo>
                    <a:pt x="1877438" y="76462"/>
                  </a:lnTo>
                  <a:lnTo>
                    <a:pt x="1923598" y="91935"/>
                  </a:lnTo>
                  <a:lnTo>
                    <a:pt x="1968900" y="108715"/>
                  </a:lnTo>
                  <a:lnTo>
                    <a:pt x="2013307" y="126774"/>
                  </a:lnTo>
                  <a:lnTo>
                    <a:pt x="2056784" y="146081"/>
                  </a:lnTo>
                  <a:lnTo>
                    <a:pt x="2099295" y="166609"/>
                  </a:lnTo>
                  <a:lnTo>
                    <a:pt x="2140805" y="188329"/>
                  </a:lnTo>
                  <a:lnTo>
                    <a:pt x="2181277" y="211211"/>
                  </a:lnTo>
                  <a:lnTo>
                    <a:pt x="2220676" y="235226"/>
                  </a:lnTo>
                  <a:lnTo>
                    <a:pt x="2258967" y="260345"/>
                  </a:lnTo>
                  <a:lnTo>
                    <a:pt x="2296114" y="286541"/>
                  </a:lnTo>
                  <a:lnTo>
                    <a:pt x="2332081" y="313782"/>
                  </a:lnTo>
                  <a:lnTo>
                    <a:pt x="2366832" y="342042"/>
                  </a:lnTo>
                  <a:lnTo>
                    <a:pt x="2400333" y="371289"/>
                  </a:lnTo>
                  <a:lnTo>
                    <a:pt x="2432546" y="401497"/>
                  </a:lnTo>
                  <a:lnTo>
                    <a:pt x="2463438" y="432635"/>
                  </a:lnTo>
                  <a:lnTo>
                    <a:pt x="2492971" y="464675"/>
                  </a:lnTo>
                  <a:lnTo>
                    <a:pt x="2521111" y="497588"/>
                  </a:lnTo>
                  <a:lnTo>
                    <a:pt x="2547821" y="531344"/>
                  </a:lnTo>
                  <a:lnTo>
                    <a:pt x="2573066" y="565915"/>
                  </a:lnTo>
                  <a:lnTo>
                    <a:pt x="2596811" y="601272"/>
                  </a:lnTo>
                  <a:lnTo>
                    <a:pt x="2619020" y="637386"/>
                  </a:lnTo>
                  <a:lnTo>
                    <a:pt x="2639657" y="674228"/>
                  </a:lnTo>
                  <a:lnTo>
                    <a:pt x="2658686" y="711769"/>
                  </a:lnTo>
                  <a:lnTo>
                    <a:pt x="2676072" y="749980"/>
                  </a:lnTo>
                  <a:lnTo>
                    <a:pt x="2691779" y="788832"/>
                  </a:lnTo>
                  <a:lnTo>
                    <a:pt x="2705772" y="828296"/>
                  </a:lnTo>
                  <a:lnTo>
                    <a:pt x="2718015" y="868344"/>
                  </a:lnTo>
                  <a:lnTo>
                    <a:pt x="2728472" y="908945"/>
                  </a:lnTo>
                  <a:lnTo>
                    <a:pt x="2737108" y="950072"/>
                  </a:lnTo>
                  <a:lnTo>
                    <a:pt x="2743887" y="991694"/>
                  </a:lnTo>
                  <a:lnTo>
                    <a:pt x="2748773" y="1033784"/>
                  </a:lnTo>
                  <a:lnTo>
                    <a:pt x="2751731" y="1076313"/>
                  </a:lnTo>
                  <a:lnTo>
                    <a:pt x="2752725" y="1119251"/>
                  </a:lnTo>
                  <a:lnTo>
                    <a:pt x="2751731" y="1162175"/>
                  </a:lnTo>
                  <a:lnTo>
                    <a:pt x="2748773" y="1204692"/>
                  </a:lnTo>
                  <a:lnTo>
                    <a:pt x="2743887" y="1246770"/>
                  </a:lnTo>
                  <a:lnTo>
                    <a:pt x="2737108" y="1288383"/>
                  </a:lnTo>
                  <a:lnTo>
                    <a:pt x="2728472" y="1329499"/>
                  </a:lnTo>
                  <a:lnTo>
                    <a:pt x="2718015" y="1370092"/>
                  </a:lnTo>
                  <a:lnTo>
                    <a:pt x="2705772" y="1410130"/>
                  </a:lnTo>
                  <a:lnTo>
                    <a:pt x="2691779" y="1449587"/>
                  </a:lnTo>
                  <a:lnTo>
                    <a:pt x="2676072" y="1488432"/>
                  </a:lnTo>
                  <a:lnTo>
                    <a:pt x="2658686" y="1526636"/>
                  </a:lnTo>
                  <a:lnTo>
                    <a:pt x="2639657" y="1564171"/>
                  </a:lnTo>
                  <a:lnTo>
                    <a:pt x="2619020" y="1601008"/>
                  </a:lnTo>
                  <a:lnTo>
                    <a:pt x="2596811" y="1637117"/>
                  </a:lnTo>
                  <a:lnTo>
                    <a:pt x="2573066" y="1672469"/>
                  </a:lnTo>
                  <a:lnTo>
                    <a:pt x="2547821" y="1707037"/>
                  </a:lnTo>
                  <a:lnTo>
                    <a:pt x="2521111" y="1740790"/>
                  </a:lnTo>
                  <a:lnTo>
                    <a:pt x="2492971" y="1773700"/>
                  </a:lnTo>
                  <a:lnTo>
                    <a:pt x="2463438" y="1805737"/>
                  </a:lnTo>
                  <a:lnTo>
                    <a:pt x="2432546" y="1836873"/>
                  </a:lnTo>
                  <a:lnTo>
                    <a:pt x="2400333" y="1867079"/>
                  </a:lnTo>
                  <a:lnTo>
                    <a:pt x="2366832" y="1896325"/>
                  </a:lnTo>
                  <a:lnTo>
                    <a:pt x="2332081" y="1924583"/>
                  </a:lnTo>
                  <a:lnTo>
                    <a:pt x="2296114" y="1951824"/>
                  </a:lnTo>
                  <a:lnTo>
                    <a:pt x="2258967" y="1978019"/>
                  </a:lnTo>
                  <a:lnTo>
                    <a:pt x="2220676" y="2003138"/>
                  </a:lnTo>
                  <a:lnTo>
                    <a:pt x="2181277" y="2027153"/>
                  </a:lnTo>
                  <a:lnTo>
                    <a:pt x="2140805" y="2050035"/>
                  </a:lnTo>
                  <a:lnTo>
                    <a:pt x="2099295" y="2071755"/>
                  </a:lnTo>
                  <a:lnTo>
                    <a:pt x="2056784" y="2092283"/>
                  </a:lnTo>
                  <a:lnTo>
                    <a:pt x="2013307" y="2111592"/>
                  </a:lnTo>
                  <a:lnTo>
                    <a:pt x="1968900" y="2129651"/>
                  </a:lnTo>
                  <a:lnTo>
                    <a:pt x="1923598" y="2146432"/>
                  </a:lnTo>
                  <a:lnTo>
                    <a:pt x="1877438" y="2161906"/>
                  </a:lnTo>
                  <a:lnTo>
                    <a:pt x="1830453" y="2176043"/>
                  </a:lnTo>
                  <a:lnTo>
                    <a:pt x="1782681" y="2188816"/>
                  </a:lnTo>
                  <a:lnTo>
                    <a:pt x="1734157" y="2200195"/>
                  </a:lnTo>
                  <a:lnTo>
                    <a:pt x="1684917" y="2210150"/>
                  </a:lnTo>
                  <a:lnTo>
                    <a:pt x="1634996" y="2218653"/>
                  </a:lnTo>
                  <a:lnTo>
                    <a:pt x="1584429" y="2225676"/>
                  </a:lnTo>
                  <a:lnTo>
                    <a:pt x="1533254" y="2231188"/>
                  </a:lnTo>
                  <a:lnTo>
                    <a:pt x="1481504" y="2235161"/>
                  </a:lnTo>
                  <a:lnTo>
                    <a:pt x="1429216" y="2237566"/>
                  </a:lnTo>
                  <a:lnTo>
                    <a:pt x="1376426" y="2238375"/>
                  </a:lnTo>
                  <a:lnTo>
                    <a:pt x="1323626" y="2237566"/>
                  </a:lnTo>
                  <a:lnTo>
                    <a:pt x="1271330" y="2235161"/>
                  </a:lnTo>
                  <a:lnTo>
                    <a:pt x="1219573" y="2231188"/>
                  </a:lnTo>
                  <a:lnTo>
                    <a:pt x="1168389" y="2225676"/>
                  </a:lnTo>
                  <a:lnTo>
                    <a:pt x="1117816" y="2218653"/>
                  </a:lnTo>
                  <a:lnTo>
                    <a:pt x="1067888" y="2210150"/>
                  </a:lnTo>
                  <a:lnTo>
                    <a:pt x="1018641" y="2200195"/>
                  </a:lnTo>
                  <a:lnTo>
                    <a:pt x="970111" y="2188816"/>
                  </a:lnTo>
                  <a:lnTo>
                    <a:pt x="922333" y="2176043"/>
                  </a:lnTo>
                  <a:lnTo>
                    <a:pt x="875344" y="2161906"/>
                  </a:lnTo>
                  <a:lnTo>
                    <a:pt x="829178" y="2146432"/>
                  </a:lnTo>
                  <a:lnTo>
                    <a:pt x="783871" y="2129651"/>
                  </a:lnTo>
                  <a:lnTo>
                    <a:pt x="739460" y="2111592"/>
                  </a:lnTo>
                  <a:lnTo>
                    <a:pt x="695979" y="2092283"/>
                  </a:lnTo>
                  <a:lnTo>
                    <a:pt x="653464" y="2071755"/>
                  </a:lnTo>
                  <a:lnTo>
                    <a:pt x="611951" y="2050035"/>
                  </a:lnTo>
                  <a:lnTo>
                    <a:pt x="571475" y="2027153"/>
                  </a:lnTo>
                  <a:lnTo>
                    <a:pt x="532073" y="2003138"/>
                  </a:lnTo>
                  <a:lnTo>
                    <a:pt x="493779" y="1978019"/>
                  </a:lnTo>
                  <a:lnTo>
                    <a:pt x="456630" y="1951824"/>
                  </a:lnTo>
                  <a:lnTo>
                    <a:pt x="420660" y="1924583"/>
                  </a:lnTo>
                  <a:lnTo>
                    <a:pt x="385907" y="1896325"/>
                  </a:lnTo>
                  <a:lnTo>
                    <a:pt x="352404" y="1867079"/>
                  </a:lnTo>
                  <a:lnTo>
                    <a:pt x="320189" y="1836873"/>
                  </a:lnTo>
                  <a:lnTo>
                    <a:pt x="289296" y="1805737"/>
                  </a:lnTo>
                  <a:lnTo>
                    <a:pt x="259761" y="1773700"/>
                  </a:lnTo>
                  <a:lnTo>
                    <a:pt x="231620" y="1740790"/>
                  </a:lnTo>
                  <a:lnTo>
                    <a:pt x="204908" y="1707037"/>
                  </a:lnTo>
                  <a:lnTo>
                    <a:pt x="179662" y="1672469"/>
                  </a:lnTo>
                  <a:lnTo>
                    <a:pt x="155916" y="1637117"/>
                  </a:lnTo>
                  <a:lnTo>
                    <a:pt x="133707" y="1601008"/>
                  </a:lnTo>
                  <a:lnTo>
                    <a:pt x="113069" y="1564171"/>
                  </a:lnTo>
                  <a:lnTo>
                    <a:pt x="94040" y="1526636"/>
                  </a:lnTo>
                  <a:lnTo>
                    <a:pt x="76653" y="1488432"/>
                  </a:lnTo>
                  <a:lnTo>
                    <a:pt x="60945" y="1449587"/>
                  </a:lnTo>
                  <a:lnTo>
                    <a:pt x="46952" y="1410130"/>
                  </a:lnTo>
                  <a:lnTo>
                    <a:pt x="34709" y="1370092"/>
                  </a:lnTo>
                  <a:lnTo>
                    <a:pt x="24252" y="1329499"/>
                  </a:lnTo>
                  <a:lnTo>
                    <a:pt x="15616" y="1288383"/>
                  </a:lnTo>
                  <a:lnTo>
                    <a:pt x="8837" y="1246770"/>
                  </a:lnTo>
                  <a:lnTo>
                    <a:pt x="3951" y="1204692"/>
                  </a:lnTo>
                  <a:lnTo>
                    <a:pt x="993" y="1162175"/>
                  </a:lnTo>
                  <a:lnTo>
                    <a:pt x="0" y="1119251"/>
                  </a:lnTo>
                  <a:close/>
                </a:path>
              </a:pathLst>
            </a:custGeom>
            <a:ln w="19050">
              <a:solidFill>
                <a:srgbClr val="5F6670"/>
              </a:solidFill>
            </a:ln>
          </p:spPr>
          <p:txBody>
            <a:bodyPr wrap="square" lIns="0" tIns="0" rIns="0" bIns="0" rtlCol="0"/>
            <a:lstStyle/>
            <a:p>
              <a:endParaRPr/>
            </a:p>
          </p:txBody>
        </p:sp>
        <p:sp>
          <p:nvSpPr>
            <p:cNvPr id="24" name="object 24"/>
            <p:cNvSpPr/>
            <p:nvPr/>
          </p:nvSpPr>
          <p:spPr>
            <a:xfrm>
              <a:off x="6791325" y="3533775"/>
              <a:ext cx="638175" cy="647700"/>
            </a:xfrm>
            <a:prstGeom prst="rect">
              <a:avLst/>
            </a:prstGeom>
            <a:blipFill>
              <a:blip r:embed="rId4" cstate="print"/>
              <a:stretch>
                <a:fillRect/>
              </a:stretch>
            </a:blipFill>
          </p:spPr>
          <p:txBody>
            <a:bodyPr wrap="square" lIns="0" tIns="0" rIns="0" bIns="0" rtlCol="0"/>
            <a:lstStyle/>
            <a:p>
              <a:endParaRPr/>
            </a:p>
          </p:txBody>
        </p:sp>
      </p:grpSp>
      <p:graphicFrame>
        <p:nvGraphicFramePr>
          <p:cNvPr id="25" name="object 25"/>
          <p:cNvGraphicFramePr>
            <a:graphicFrameLocks noGrp="1"/>
          </p:cNvGraphicFramePr>
          <p:nvPr>
            <p:extLst>
              <p:ext uri="{D42A27DB-BD31-4B8C-83A1-F6EECF244321}">
                <p14:modId xmlns:p14="http://schemas.microsoft.com/office/powerpoint/2010/main" val="2489829542"/>
              </p:ext>
            </p:extLst>
          </p:nvPr>
        </p:nvGraphicFramePr>
        <p:xfrm>
          <a:off x="394653" y="1619125"/>
          <a:ext cx="8411844" cy="1509157"/>
        </p:xfrm>
        <a:graphic>
          <a:graphicData uri="http://schemas.openxmlformats.org/drawingml/2006/table">
            <a:tbl>
              <a:tblPr firstRow="1" bandRow="1">
                <a:tableStyleId>{2D5ABB26-0587-4C30-8999-92F81FD0307C}</a:tableStyleId>
              </a:tblPr>
              <a:tblGrid>
                <a:gridCol w="1967547"/>
                <a:gridCol w="2243773"/>
                <a:gridCol w="2372995"/>
                <a:gridCol w="1827529"/>
              </a:tblGrid>
              <a:tr h="220606">
                <a:tc gridSpan="4">
                  <a:txBody>
                    <a:bodyPr/>
                    <a:lstStyle/>
                    <a:p>
                      <a:pPr algn="ctr">
                        <a:lnSpc>
                          <a:spcPts val="1050"/>
                        </a:lnSpc>
                        <a:spcBef>
                          <a:spcPts val="585"/>
                        </a:spcBef>
                      </a:pPr>
                      <a:r>
                        <a:rPr sz="1700" dirty="0">
                          <a:solidFill>
                            <a:srgbClr val="FFFFFF"/>
                          </a:solidFill>
                          <a:latin typeface="Carlito"/>
                          <a:cs typeface="Carlito"/>
                        </a:rPr>
                        <a:t>Distribution</a:t>
                      </a:r>
                      <a:r>
                        <a:rPr sz="1700" spc="-100" dirty="0">
                          <a:solidFill>
                            <a:srgbClr val="FFFFFF"/>
                          </a:solidFill>
                          <a:latin typeface="Carlito"/>
                          <a:cs typeface="Carlito"/>
                        </a:rPr>
                        <a:t> </a:t>
                      </a:r>
                      <a:r>
                        <a:rPr sz="1700" spc="5" dirty="0">
                          <a:solidFill>
                            <a:srgbClr val="FFFFFF"/>
                          </a:solidFill>
                          <a:latin typeface="Carlito"/>
                          <a:cs typeface="Carlito"/>
                        </a:rPr>
                        <a:t>System</a:t>
                      </a:r>
                      <a:endParaRPr sz="1700" dirty="0">
                        <a:latin typeface="Carlito"/>
                        <a:cs typeface="Carlito"/>
                      </a:endParaRPr>
                    </a:p>
                  </a:txBody>
                  <a:tcPr marL="0" marR="0" marT="74295" marB="0">
                    <a:lnL w="19050">
                      <a:solidFill>
                        <a:srgbClr val="5F6670"/>
                      </a:solidFill>
                      <a:prstDash val="solid"/>
                    </a:lnL>
                    <a:lnR w="19050">
                      <a:solidFill>
                        <a:srgbClr val="5F6670"/>
                      </a:solidFill>
                      <a:prstDash val="solid"/>
                    </a:lnR>
                    <a:lnT w="19050">
                      <a:solidFill>
                        <a:srgbClr val="5F6670"/>
                      </a:solidFill>
                      <a:prstDash val="solid"/>
                    </a:lnT>
                    <a:solidFill>
                      <a:srgbClr val="838D9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10888">
                <a:tc>
                  <a:txBody>
                    <a:bodyPr/>
                    <a:lstStyle/>
                    <a:p>
                      <a:pPr>
                        <a:lnSpc>
                          <a:spcPct val="100000"/>
                        </a:lnSpc>
                      </a:pPr>
                      <a:endParaRPr sz="1200">
                        <a:latin typeface="Times New Roman"/>
                        <a:cs typeface="Times New Roman"/>
                      </a:endParaRPr>
                    </a:p>
                  </a:txBody>
                  <a:tcPr marL="0" marR="0" marT="0" marB="0">
                    <a:lnL w="19050">
                      <a:solidFill>
                        <a:srgbClr val="5F6670"/>
                      </a:solidFill>
                      <a:prstDash val="solid"/>
                    </a:lnL>
                    <a:lnB w="19050">
                      <a:solidFill>
                        <a:srgbClr val="5F6670"/>
                      </a:solidFill>
                      <a:prstDash val="solid"/>
                    </a:lnB>
                    <a:solidFill>
                      <a:srgbClr val="838D9B"/>
                    </a:solidFill>
                  </a:tcPr>
                </a:tc>
                <a:tc gridSpan="2">
                  <a:txBody>
                    <a:bodyPr/>
                    <a:lstStyle/>
                    <a:p>
                      <a:pPr>
                        <a:lnSpc>
                          <a:spcPct val="100000"/>
                        </a:lnSpc>
                      </a:pPr>
                      <a:endParaRPr sz="1200">
                        <a:latin typeface="Times New Roman"/>
                        <a:cs typeface="Times New Roman"/>
                      </a:endParaRPr>
                    </a:p>
                  </a:txBody>
                  <a:tcPr marL="0" marR="0" marT="0" marB="0">
                    <a:lnB w="19050">
                      <a:solidFill>
                        <a:srgbClr val="5F6670"/>
                      </a:solidFill>
                      <a:prstDash val="solid"/>
                    </a:lnB>
                    <a:solidFill>
                      <a:srgbClr val="838D9B"/>
                    </a:solidFill>
                  </a:tcPr>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R w="19050">
                      <a:solidFill>
                        <a:srgbClr val="5F6670"/>
                      </a:solidFill>
                      <a:prstDash val="solid"/>
                    </a:lnR>
                    <a:lnB w="19050">
                      <a:solidFill>
                        <a:srgbClr val="5F6670"/>
                      </a:solidFill>
                      <a:prstDash val="solid"/>
                    </a:lnB>
                    <a:solidFill>
                      <a:srgbClr val="838D9B"/>
                    </a:solidFill>
                  </a:tcPr>
                </a:tc>
              </a:tr>
              <a:tr h="1077663">
                <a:tc>
                  <a:txBody>
                    <a:bodyPr/>
                    <a:lstStyle/>
                    <a:p>
                      <a:pPr>
                        <a:lnSpc>
                          <a:spcPct val="100000"/>
                        </a:lnSpc>
                      </a:pPr>
                      <a:endParaRPr sz="1600">
                        <a:latin typeface="Times New Roman"/>
                        <a:cs typeface="Times New Roman"/>
                      </a:endParaRPr>
                    </a:p>
                  </a:txBody>
                  <a:tcPr marL="0" marR="0" marT="0" marB="0">
                    <a:lnR w="19050">
                      <a:solidFill>
                        <a:srgbClr val="838D9B"/>
                      </a:solidFill>
                      <a:prstDash val="solid"/>
                    </a:lnR>
                    <a:lnT w="19050">
                      <a:solidFill>
                        <a:srgbClr val="5F6670"/>
                      </a:solidFill>
                      <a:prstDash val="solid"/>
                    </a:lnT>
                    <a:solidFill>
                      <a:srgbClr val="283038"/>
                    </a:solidFill>
                  </a:tcPr>
                </a:tc>
                <a:tc>
                  <a:txBody>
                    <a:bodyPr/>
                    <a:lstStyle/>
                    <a:p>
                      <a:pPr>
                        <a:lnSpc>
                          <a:spcPct val="100000"/>
                        </a:lnSpc>
                      </a:pPr>
                      <a:endParaRPr sz="1600">
                        <a:latin typeface="Times New Roman"/>
                        <a:cs typeface="Times New Roman"/>
                      </a:endParaRPr>
                    </a:p>
                  </a:txBody>
                  <a:tcPr marL="0" marR="0" marT="0" marB="0">
                    <a:lnL w="19050">
                      <a:solidFill>
                        <a:srgbClr val="838D9B"/>
                      </a:solidFill>
                      <a:prstDash val="solid"/>
                    </a:lnL>
                    <a:lnR w="12700">
                      <a:solidFill>
                        <a:srgbClr val="838D9B"/>
                      </a:solidFill>
                      <a:prstDash val="solid"/>
                    </a:lnR>
                    <a:lnT w="19050">
                      <a:solidFill>
                        <a:srgbClr val="5F6670"/>
                      </a:solidFill>
                      <a:prstDash val="solid"/>
                    </a:lnT>
                    <a:solidFill>
                      <a:srgbClr val="283038"/>
                    </a:solidFill>
                  </a:tcPr>
                </a:tc>
                <a:tc>
                  <a:txBody>
                    <a:bodyPr/>
                    <a:lstStyle/>
                    <a:p>
                      <a:pPr>
                        <a:lnSpc>
                          <a:spcPct val="100000"/>
                        </a:lnSpc>
                      </a:pPr>
                      <a:endParaRPr sz="1600">
                        <a:latin typeface="Times New Roman"/>
                        <a:cs typeface="Times New Roman"/>
                      </a:endParaRPr>
                    </a:p>
                  </a:txBody>
                  <a:tcPr marL="0" marR="0" marT="0" marB="0">
                    <a:lnL w="12700">
                      <a:solidFill>
                        <a:srgbClr val="838D9B"/>
                      </a:solidFill>
                      <a:prstDash val="solid"/>
                    </a:lnL>
                    <a:lnR w="19050">
                      <a:solidFill>
                        <a:srgbClr val="838D9B"/>
                      </a:solidFill>
                      <a:prstDash val="solid"/>
                    </a:lnR>
                    <a:lnT w="19050">
                      <a:solidFill>
                        <a:srgbClr val="5F6670"/>
                      </a:solidFill>
                      <a:prstDash val="solid"/>
                    </a:lnT>
                    <a:solidFill>
                      <a:srgbClr val="283038"/>
                    </a:solidFill>
                  </a:tcPr>
                </a:tc>
                <a:tc>
                  <a:txBody>
                    <a:bodyPr/>
                    <a:lstStyle/>
                    <a:p>
                      <a:pPr>
                        <a:lnSpc>
                          <a:spcPct val="100000"/>
                        </a:lnSpc>
                      </a:pPr>
                      <a:endParaRPr sz="1600" dirty="0">
                        <a:latin typeface="Times New Roman"/>
                        <a:cs typeface="Times New Roman"/>
                      </a:endParaRPr>
                    </a:p>
                  </a:txBody>
                  <a:tcPr marL="0" marR="0" marT="0" marB="0">
                    <a:lnL w="19050">
                      <a:solidFill>
                        <a:srgbClr val="838D9B"/>
                      </a:solidFill>
                      <a:prstDash val="solid"/>
                    </a:lnL>
                    <a:lnT w="19050">
                      <a:solidFill>
                        <a:srgbClr val="5F6670"/>
                      </a:solidFill>
                      <a:prstDash val="solid"/>
                    </a:lnT>
                    <a:solidFill>
                      <a:srgbClr val="283038"/>
                    </a:solidFill>
                  </a:tcPr>
                </a:tc>
              </a:tr>
            </a:tbl>
          </a:graphicData>
        </a:graphic>
      </p:graphicFrame>
      <p:sp>
        <p:nvSpPr>
          <p:cNvPr id="26" name="object 26"/>
          <p:cNvSpPr txBox="1"/>
          <p:nvPr/>
        </p:nvSpPr>
        <p:spPr>
          <a:xfrm>
            <a:off x="26669" y="4948872"/>
            <a:ext cx="4288155" cy="174625"/>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10" dirty="0">
                <a:solidFill>
                  <a:srgbClr val="FFFFFF"/>
                </a:solidFill>
                <a:latin typeface="Carlito"/>
                <a:cs typeface="Carlito"/>
              </a:rPr>
              <a:t>Behrouz </a:t>
            </a:r>
            <a:r>
              <a:rPr sz="950" spc="15" dirty="0">
                <a:solidFill>
                  <a:srgbClr val="FFFFFF"/>
                </a:solidFill>
                <a:latin typeface="Carlito"/>
                <a:cs typeface="Carlito"/>
              </a:rPr>
              <a:t>A </a:t>
            </a:r>
            <a:r>
              <a:rPr sz="950" spc="20" dirty="0">
                <a:solidFill>
                  <a:srgbClr val="FFFFFF"/>
                </a:solidFill>
                <a:latin typeface="Carlito"/>
                <a:cs typeface="Carlito"/>
              </a:rPr>
              <a:t>Forouzan, </a:t>
            </a:r>
            <a:r>
              <a:rPr sz="950" spc="5" dirty="0">
                <a:solidFill>
                  <a:srgbClr val="FFFFFF"/>
                </a:solidFill>
                <a:latin typeface="Carlito"/>
                <a:cs typeface="Carlito"/>
              </a:rPr>
              <a:t>“Data </a:t>
            </a:r>
            <a:r>
              <a:rPr sz="950" spc="25" dirty="0">
                <a:solidFill>
                  <a:srgbClr val="FFFFFF"/>
                </a:solidFill>
                <a:latin typeface="Carlito"/>
                <a:cs typeface="Carlito"/>
              </a:rPr>
              <a:t>Communications </a:t>
            </a:r>
            <a:r>
              <a:rPr sz="950" spc="35" dirty="0">
                <a:solidFill>
                  <a:srgbClr val="FFFFFF"/>
                </a:solidFill>
                <a:latin typeface="Carlito"/>
                <a:cs typeface="Carlito"/>
              </a:rPr>
              <a:t>and </a:t>
            </a:r>
            <a:r>
              <a:rPr sz="950" spc="5" dirty="0">
                <a:solidFill>
                  <a:srgbClr val="FFFFFF"/>
                </a:solidFill>
                <a:latin typeface="Carlito"/>
                <a:cs typeface="Carlito"/>
              </a:rPr>
              <a:t>Networking”, </a:t>
            </a:r>
            <a:r>
              <a:rPr sz="950" spc="10" dirty="0">
                <a:solidFill>
                  <a:srgbClr val="FFFFFF"/>
                </a:solidFill>
                <a:latin typeface="Carlito"/>
                <a:cs typeface="Carlito"/>
              </a:rPr>
              <a:t>4</a:t>
            </a:r>
            <a:r>
              <a:rPr sz="975" spc="15" baseline="25641" dirty="0">
                <a:solidFill>
                  <a:srgbClr val="FFFFFF"/>
                </a:solidFill>
                <a:latin typeface="Carlito"/>
                <a:cs typeface="Carlito"/>
              </a:rPr>
              <a:t>th </a:t>
            </a:r>
            <a:r>
              <a:rPr sz="950" spc="20" dirty="0">
                <a:solidFill>
                  <a:srgbClr val="FFFFFF"/>
                </a:solidFill>
                <a:latin typeface="Carlito"/>
                <a:cs typeface="Carlito"/>
              </a:rPr>
              <a:t>Edition</a:t>
            </a:r>
            <a:endParaRPr sz="95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7155814" cy="307777"/>
          </a:xfrm>
        </p:spPr>
        <p:txBody>
          <a:bodyPr/>
          <a:lstStyle/>
          <a:p>
            <a:r>
              <a:rPr lang="en-US" sz="2000" b="1" dirty="0" smtClean="0"/>
              <a:t>ADVANTAGES AND DISADVANTAGES</a:t>
            </a:r>
            <a:endParaRPr lang="en-US" sz="2000" b="1" dirty="0"/>
          </a:p>
        </p:txBody>
      </p:sp>
      <p:sp>
        <p:nvSpPr>
          <p:cNvPr id="3" name="Text Placeholder 2"/>
          <p:cNvSpPr>
            <a:spLocks noGrp="1"/>
          </p:cNvSpPr>
          <p:nvPr>
            <p:ph type="body" idx="1"/>
          </p:nvPr>
        </p:nvSpPr>
        <p:spPr>
          <a:xfrm>
            <a:off x="304800" y="742950"/>
            <a:ext cx="7315200" cy="4191000"/>
          </a:xfrm>
        </p:spPr>
        <p:txBody>
          <a:bodyPr/>
          <a:lstStyle/>
          <a:p>
            <a:r>
              <a:rPr lang="en-US" b="1" dirty="0">
                <a:solidFill>
                  <a:schemeClr val="bg1"/>
                </a:solidFill>
              </a:rPr>
              <a:t>Advantages of WLANs</a:t>
            </a:r>
          </a:p>
          <a:p>
            <a:pPr marL="285750" indent="-285750" algn="just">
              <a:buFont typeface="Arial" pitchFamily="34" charset="0"/>
              <a:buChar char="•"/>
            </a:pPr>
            <a:r>
              <a:rPr lang="en-US" dirty="0">
                <a:solidFill>
                  <a:schemeClr val="bg1"/>
                </a:solidFill>
              </a:rPr>
              <a:t>They provide clutter free homes, offices and other networked places.</a:t>
            </a:r>
          </a:p>
          <a:p>
            <a:pPr marL="285750" indent="-285750" algn="just">
              <a:buFont typeface="Arial" pitchFamily="34" charset="0"/>
              <a:buChar char="•"/>
            </a:pPr>
            <a:r>
              <a:rPr lang="en-US" dirty="0">
                <a:solidFill>
                  <a:schemeClr val="bg1"/>
                </a:solidFill>
              </a:rPr>
              <a:t>The LANs are scalable in nature, i.e. devices may be added or removed from the network at a greater ease than wired LANs.</a:t>
            </a:r>
          </a:p>
          <a:p>
            <a:pPr marL="285750" indent="-285750" algn="just">
              <a:buFont typeface="Arial" pitchFamily="34" charset="0"/>
              <a:buChar char="•"/>
            </a:pPr>
            <a:r>
              <a:rPr lang="en-US" dirty="0">
                <a:solidFill>
                  <a:schemeClr val="bg1"/>
                </a:solidFill>
              </a:rPr>
              <a:t>The system is portable within the network coverage and access to the network is not bounded by the length of the cables.</a:t>
            </a:r>
          </a:p>
          <a:p>
            <a:pPr marL="285750" indent="-285750" algn="just">
              <a:buFont typeface="Arial" pitchFamily="34" charset="0"/>
              <a:buChar char="•"/>
            </a:pPr>
            <a:r>
              <a:rPr lang="en-US" dirty="0">
                <a:solidFill>
                  <a:schemeClr val="bg1"/>
                </a:solidFill>
              </a:rPr>
              <a:t>Installation and setup is much easier than wired counterparts.</a:t>
            </a:r>
          </a:p>
          <a:p>
            <a:pPr marL="285750" indent="-285750" algn="just">
              <a:buFont typeface="Arial" pitchFamily="34" charset="0"/>
              <a:buChar char="•"/>
            </a:pPr>
            <a:r>
              <a:rPr lang="en-US" dirty="0">
                <a:solidFill>
                  <a:schemeClr val="bg1"/>
                </a:solidFill>
              </a:rPr>
              <a:t>The equipment and setup costs are reduced.</a:t>
            </a:r>
          </a:p>
          <a:p>
            <a:pPr algn="just"/>
            <a:r>
              <a:rPr lang="en-US" b="1" dirty="0">
                <a:solidFill>
                  <a:schemeClr val="bg1"/>
                </a:solidFill>
              </a:rPr>
              <a:t>Disadvantages of WLANs</a:t>
            </a:r>
          </a:p>
          <a:p>
            <a:pPr marL="285750" indent="-285750" algn="just">
              <a:buFont typeface="Arial" pitchFamily="34" charset="0"/>
              <a:buChar char="•"/>
            </a:pPr>
            <a:r>
              <a:rPr lang="en-US" dirty="0">
                <a:solidFill>
                  <a:schemeClr val="bg1"/>
                </a:solidFill>
              </a:rPr>
              <a:t>Since radio waves are used for communications, the signals are noisier with more interference from nearby systems.</a:t>
            </a:r>
          </a:p>
          <a:p>
            <a:pPr marL="285750" indent="-285750" algn="just">
              <a:buFont typeface="Arial" pitchFamily="34" charset="0"/>
              <a:buChar char="•"/>
            </a:pPr>
            <a:r>
              <a:rPr lang="en-US" dirty="0">
                <a:solidFill>
                  <a:schemeClr val="bg1"/>
                </a:solidFill>
              </a:rPr>
              <a:t>Greater care is needed for encrypting information. Also, they are more prone to errors. So, they require greater bandwidth than the wired LANs.</a:t>
            </a:r>
          </a:p>
          <a:p>
            <a:pPr marL="285750" indent="-285750" algn="just">
              <a:buFont typeface="Arial" pitchFamily="34" charset="0"/>
              <a:buChar char="•"/>
            </a:pPr>
            <a:r>
              <a:rPr lang="en-US" dirty="0">
                <a:solidFill>
                  <a:schemeClr val="bg1"/>
                </a:solidFill>
              </a:rPr>
              <a:t>WLANs are slower than wired LANs.</a:t>
            </a:r>
          </a:p>
          <a:p>
            <a:endParaRPr lang="en-US" dirty="0">
              <a:solidFill>
                <a:schemeClr val="bg1"/>
              </a:solidFill>
            </a:endParaRPr>
          </a:p>
        </p:txBody>
      </p:sp>
    </p:spTree>
    <p:extLst>
      <p:ext uri="{BB962C8B-B14F-4D97-AF65-F5344CB8AC3E}">
        <p14:creationId xmlns:p14="http://schemas.microsoft.com/office/powerpoint/2010/main" val="124252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1963</TotalTime>
  <Words>1634</Words>
  <Application>Microsoft Office PowerPoint</Application>
  <PresentationFormat>On-screen Show (16:9)</PresentationFormat>
  <Paragraphs>187</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IEEE Standards</vt:lpstr>
      <vt:lpstr>Outline</vt:lpstr>
      <vt:lpstr>IEEE 802.11</vt:lpstr>
      <vt:lpstr>IEEE 802.11 Architecture  </vt:lpstr>
      <vt:lpstr>Architecture – Basic Service Set (BSS)</vt:lpstr>
      <vt:lpstr>PowerPoint Presentation</vt:lpstr>
      <vt:lpstr>PowerPoint Presentation</vt:lpstr>
      <vt:lpstr>Architecture – Extended Service Set (ESS)</vt:lpstr>
      <vt:lpstr>ADVANTAGES AND DISADVANTAGES</vt:lpstr>
      <vt:lpstr>Station types</vt:lpstr>
      <vt:lpstr>Association</vt:lpstr>
      <vt:lpstr>IEEE  802.11</vt:lpstr>
      <vt:lpstr>IEEE 802.11 (contd.)</vt:lpstr>
      <vt:lpstr>MAC SUBLAYER</vt:lpstr>
      <vt:lpstr>Distributed Coordination Function (DCF)</vt:lpstr>
      <vt:lpstr>CSMA/CA Sender</vt:lpstr>
      <vt:lpstr>CSMA/CA</vt:lpstr>
      <vt:lpstr>Problems Solved by CSMA/CA</vt:lpstr>
      <vt:lpstr>Point Coordination Function (PCF)</vt:lpstr>
      <vt:lpstr>IEEE 802.15</vt:lpstr>
      <vt:lpstr>IEEE 802.15.1 - Bluetooth</vt:lpstr>
      <vt:lpstr>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Standards</dc:title>
  <dc:creator>Admin</dc:creator>
  <cp:lastModifiedBy>Admin</cp:lastModifiedBy>
  <cp:revision>35</cp:revision>
  <dcterms:created xsi:type="dcterms:W3CDTF">2020-08-26T17:38:14Z</dcterms:created>
  <dcterms:modified xsi:type="dcterms:W3CDTF">2020-09-09T14:45:07Z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2020-07-07T00:00:00Z</vt:filetime>
  </property>
  <property fmtid="{D5CDD505-2E9C-101B-9397-08002B2CF9AE}" pid="3" name="LastSaved">
    <vt:filetime>2020-08-26T00:00:00Z</vt:filetime>
  </property>
</Properties>
</file>