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0"/>
  </p:notesMasterIdLst>
  <p:sldIdLst>
    <p:sldId id="256" r:id="rId2"/>
    <p:sldId id="269" r:id="rId3"/>
    <p:sldId id="257" r:id="rId4"/>
    <p:sldId id="273" r:id="rId5"/>
    <p:sldId id="274" r:id="rId6"/>
    <p:sldId id="303" r:id="rId7"/>
    <p:sldId id="276" r:id="rId8"/>
    <p:sldId id="271" r:id="rId9"/>
    <p:sldId id="279" r:id="rId10"/>
    <p:sldId id="304" r:id="rId11"/>
    <p:sldId id="305" r:id="rId12"/>
    <p:sldId id="306" r:id="rId13"/>
    <p:sldId id="307" r:id="rId14"/>
    <p:sldId id="308" r:id="rId15"/>
    <p:sldId id="309" r:id="rId16"/>
    <p:sldId id="310" r:id="rId17"/>
    <p:sldId id="311" r:id="rId18"/>
    <p:sldId id="312" r:id="rId19"/>
    <p:sldId id="313" r:id="rId20"/>
    <p:sldId id="314" r:id="rId21"/>
    <p:sldId id="315" r:id="rId22"/>
    <p:sldId id="316" r:id="rId23"/>
    <p:sldId id="317" r:id="rId24"/>
    <p:sldId id="318" r:id="rId25"/>
    <p:sldId id="319" r:id="rId26"/>
    <p:sldId id="320" r:id="rId27"/>
    <p:sldId id="321" r:id="rId28"/>
    <p:sldId id="322" r:id="rId29"/>
    <p:sldId id="323" r:id="rId30"/>
    <p:sldId id="331" r:id="rId31"/>
    <p:sldId id="332" r:id="rId32"/>
    <p:sldId id="333" r:id="rId33"/>
    <p:sldId id="334" r:id="rId34"/>
    <p:sldId id="335" r:id="rId35"/>
    <p:sldId id="280" r:id="rId36"/>
    <p:sldId id="336" r:id="rId37"/>
    <p:sldId id="281" r:id="rId38"/>
    <p:sldId id="282" r:id="rId39"/>
    <p:sldId id="283" r:id="rId40"/>
    <p:sldId id="284" r:id="rId41"/>
    <p:sldId id="261" r:id="rId42"/>
    <p:sldId id="285" r:id="rId43"/>
    <p:sldId id="262" r:id="rId44"/>
    <p:sldId id="286" r:id="rId45"/>
    <p:sldId id="288" r:id="rId46"/>
    <p:sldId id="289" r:id="rId47"/>
    <p:sldId id="264" r:id="rId48"/>
    <p:sldId id="287" r:id="rId49"/>
    <p:sldId id="265" r:id="rId50"/>
    <p:sldId id="339" r:id="rId51"/>
    <p:sldId id="298" r:id="rId52"/>
    <p:sldId id="296" r:id="rId53"/>
    <p:sldId id="299" r:id="rId54"/>
    <p:sldId id="340" r:id="rId55"/>
    <p:sldId id="302" r:id="rId56"/>
    <p:sldId id="293" r:id="rId57"/>
    <p:sldId id="294" r:id="rId58"/>
    <p:sldId id="295" r:id="rId59"/>
    <p:sldId id="300" r:id="rId60"/>
    <p:sldId id="341" r:id="rId61"/>
    <p:sldId id="342" r:id="rId62"/>
    <p:sldId id="343" r:id="rId63"/>
    <p:sldId id="344" r:id="rId64"/>
    <p:sldId id="345" r:id="rId65"/>
    <p:sldId id="346" r:id="rId66"/>
    <p:sldId id="347" r:id="rId67"/>
    <p:sldId id="348" r:id="rId68"/>
    <p:sldId id="349" r:id="rId6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53" autoAdjust="0"/>
    <p:restoredTop sz="64057" autoAdjust="0"/>
  </p:normalViewPr>
  <p:slideViewPr>
    <p:cSldViewPr>
      <p:cViewPr>
        <p:scale>
          <a:sx n="81" d="100"/>
          <a:sy n="81" d="100"/>
        </p:scale>
        <p:origin x="-1050"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0D8091-6EEC-4497-A6C5-F814244C8F64}" type="datetimeFigureOut">
              <a:rPr lang="en-US" smtClean="0"/>
              <a:t>8/7/2020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49F834-5548-4F79-836A-320A426FE273}" type="slidenum">
              <a:rPr lang="en-US" smtClean="0"/>
              <a:t>‹#›</a:t>
            </a:fld>
            <a:endParaRPr lang="en-US"/>
          </a:p>
        </p:txBody>
      </p:sp>
    </p:spTree>
    <p:extLst>
      <p:ext uri="{BB962C8B-B14F-4D97-AF65-F5344CB8AC3E}">
        <p14:creationId xmlns:p14="http://schemas.microsoft.com/office/powerpoint/2010/main" val="3724622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56410" indent="-356410">
              <a:lnSpc>
                <a:spcPct val="90000"/>
              </a:lnSpc>
              <a:buClr>
                <a:srgbClr val="CC0066"/>
              </a:buClr>
              <a:buFont typeface="Wingdings" pitchFamily="2" charset="2"/>
              <a:buChar char="«"/>
              <a:defRPr/>
            </a:pPr>
            <a:r>
              <a:rPr lang="en-US" dirty="0" smtClean="0"/>
              <a:t>If data is sent at 1Mbps then each bit lasts only 1/1,000,000 sec. or 1 </a:t>
            </a:r>
            <a:r>
              <a:rPr lang="el-GR" dirty="0" smtClean="0">
                <a:cs typeface="Times New Roman" pitchFamily="18" charset="0"/>
              </a:rPr>
              <a:t>μ</a:t>
            </a:r>
            <a:r>
              <a:rPr lang="en-US" dirty="0" smtClean="0">
                <a:cs typeface="Times New Roman" pitchFamily="18" charset="0"/>
              </a:rPr>
              <a:t>s.</a:t>
            </a:r>
          </a:p>
          <a:p>
            <a:pPr marL="356410" indent="-356410">
              <a:lnSpc>
                <a:spcPct val="90000"/>
              </a:lnSpc>
              <a:buClr>
                <a:srgbClr val="CC0066"/>
              </a:buClr>
              <a:buFont typeface="Wingdings" pitchFamily="2" charset="2"/>
              <a:buChar char="«"/>
              <a:defRPr/>
            </a:pPr>
            <a:r>
              <a:rPr lang="en-US" dirty="0" smtClean="0">
                <a:cs typeface="Times New Roman" pitchFamily="18" charset="0"/>
              </a:rPr>
              <a:t>For a single-bit error to occur, the noise must have a duration of only 1 </a:t>
            </a:r>
            <a:r>
              <a:rPr lang="el-GR" dirty="0" smtClean="0">
                <a:cs typeface="Times New Roman" pitchFamily="18" charset="0"/>
              </a:rPr>
              <a:t>μ</a:t>
            </a:r>
            <a:r>
              <a:rPr lang="en-US" dirty="0" smtClean="0">
                <a:cs typeface="Times New Roman" pitchFamily="18" charset="0"/>
              </a:rPr>
              <a:t>s, which is very rare.</a:t>
            </a:r>
            <a:endParaRPr lang="el-GR" dirty="0" smtClean="0">
              <a:cs typeface="Times New Roman" pitchFamily="18" charset="0"/>
            </a:endParaRPr>
          </a:p>
          <a:p>
            <a:pPr>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3249F834-5548-4F79-836A-320A426FE273}" type="slidenum">
              <a:rPr lang="en-US" smtClean="0"/>
              <a:t>5</a:t>
            </a:fld>
            <a:endParaRPr lang="en-US"/>
          </a:p>
        </p:txBody>
      </p:sp>
    </p:spTree>
    <p:extLst>
      <p:ext uri="{BB962C8B-B14F-4D97-AF65-F5344CB8AC3E}">
        <p14:creationId xmlns:p14="http://schemas.microsoft.com/office/powerpoint/2010/main" val="25875084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49F834-5548-4F79-836A-320A426FE273}" type="slidenum">
              <a:rPr lang="en-US" smtClean="0"/>
              <a:t>6</a:t>
            </a:fld>
            <a:endParaRPr lang="en-US"/>
          </a:p>
        </p:txBody>
      </p:sp>
    </p:spTree>
    <p:extLst>
      <p:ext uri="{BB962C8B-B14F-4D97-AF65-F5344CB8AC3E}">
        <p14:creationId xmlns:p14="http://schemas.microsoft.com/office/powerpoint/2010/main" val="2929228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866" indent="-342866">
              <a:buNone/>
              <a:defRPr/>
            </a:pPr>
            <a:r>
              <a:rPr lang="en-US" dirty="0" smtClean="0"/>
              <a:t>The term </a:t>
            </a:r>
            <a:r>
              <a:rPr lang="en-US" b="1" dirty="0" smtClean="0">
                <a:solidFill>
                  <a:srgbClr val="CC0066"/>
                </a:solidFill>
                <a:effectLst>
                  <a:outerShdw blurRad="38100" dist="38100" dir="2700000" algn="tl">
                    <a:srgbClr val="C0C0C0"/>
                  </a:outerShdw>
                </a:effectLst>
              </a:rPr>
              <a:t>burst error</a:t>
            </a:r>
            <a:r>
              <a:rPr lang="en-US" dirty="0" smtClean="0"/>
              <a:t> means that two or more bits in the data unit have changed from 1 to 0 or from 0 to 1.</a:t>
            </a:r>
          </a:p>
          <a:p>
            <a:pPr marL="342866" indent="-342866">
              <a:buNone/>
              <a:defRPr/>
            </a:pPr>
            <a:endParaRPr lang="en-US" dirty="0" smtClean="0"/>
          </a:p>
          <a:p>
            <a:pPr marL="342866" indent="-342866">
              <a:buNone/>
              <a:defRPr/>
            </a:pPr>
            <a:r>
              <a:rPr lang="en-US" dirty="0" smtClean="0"/>
              <a:t>	</a:t>
            </a:r>
            <a:r>
              <a:rPr lang="en-US" b="1" dirty="0" smtClean="0"/>
              <a:t>Burst errors</a:t>
            </a:r>
            <a:r>
              <a:rPr lang="en-US" dirty="0" smtClean="0"/>
              <a:t> </a:t>
            </a:r>
            <a:r>
              <a:rPr lang="en-US" b="1" dirty="0" smtClean="0"/>
              <a:t>does not</a:t>
            </a:r>
            <a:r>
              <a:rPr lang="en-US" dirty="0" smtClean="0"/>
              <a:t> </a:t>
            </a:r>
            <a:r>
              <a:rPr lang="en-US" sz="1100" dirty="0" smtClean="0"/>
              <a:t>necessarily</a:t>
            </a:r>
            <a:r>
              <a:rPr lang="en-US" dirty="0" smtClean="0"/>
              <a:t> </a:t>
            </a:r>
            <a:r>
              <a:rPr lang="en-US" b="1" dirty="0" smtClean="0"/>
              <a:t>mean that the errors occur in consecutive bits</a:t>
            </a:r>
            <a:r>
              <a:rPr lang="en-US" dirty="0" smtClean="0"/>
              <a:t>, the length of the burst is measured from the first corrupted bit to the last corrupted bit. Some bits in between may not have been corrupted.</a:t>
            </a:r>
          </a:p>
          <a:p>
            <a:pPr marL="342866" indent="-342866">
              <a:buNone/>
              <a:defRPr/>
            </a:pPr>
            <a:endParaRPr lang="en-US" dirty="0" smtClean="0"/>
          </a:p>
          <a:p>
            <a:pPr marL="342866" indent="-342866">
              <a:buClr>
                <a:srgbClr val="CC0066"/>
              </a:buClr>
              <a:buFont typeface="Wingdings" pitchFamily="2" charset="2"/>
              <a:buChar char="«"/>
              <a:defRPr/>
            </a:pPr>
            <a:r>
              <a:rPr lang="en-US" b="1" dirty="0" smtClean="0"/>
              <a:t>Burst error is most likely to happen in serial transmission</a:t>
            </a:r>
            <a:r>
              <a:rPr lang="en-US" dirty="0" smtClean="0"/>
              <a:t> since the duration of noise is normally longer than the duration of a bit.</a:t>
            </a:r>
          </a:p>
          <a:p>
            <a:pPr marL="342866" indent="-342866">
              <a:buClr>
                <a:srgbClr val="CC0066"/>
              </a:buClr>
              <a:buFont typeface="Wingdings" pitchFamily="2" charset="2"/>
              <a:buChar char="«"/>
              <a:defRPr/>
            </a:pPr>
            <a:r>
              <a:rPr lang="en-US" dirty="0" smtClean="0"/>
              <a:t>The number of bits affected depends on the data rate and duration of noise.</a:t>
            </a:r>
          </a:p>
          <a:p>
            <a:pPr marL="342866" indent="-342866">
              <a:buNone/>
              <a:defRPr/>
            </a:pPr>
            <a:r>
              <a:rPr lang="en-US" b="1" i="1" dirty="0" smtClean="0">
                <a:solidFill>
                  <a:srgbClr val="CC0066"/>
                </a:solidFill>
                <a:effectLst>
                  <a:outerShdw blurRad="38100" dist="38100" dir="2700000" algn="tl">
                    <a:srgbClr val="C0C0C0"/>
                  </a:outerShdw>
                </a:effectLst>
              </a:rPr>
              <a:t>Example:</a:t>
            </a:r>
          </a:p>
          <a:p>
            <a:pPr marL="342866" indent="-342866">
              <a:buClr>
                <a:srgbClr val="CC0066"/>
              </a:buClr>
              <a:buFont typeface="Wingdings 3" pitchFamily="18" charset="2"/>
              <a:buChar char="â"/>
              <a:defRPr/>
            </a:pPr>
            <a:r>
              <a:rPr lang="en-US" sz="1100" dirty="0" smtClean="0"/>
              <a:t>If data is sent at rate = 1Kbps then a noise of 1/100 sec can affect 10 bits.(1/100*1000)</a:t>
            </a:r>
          </a:p>
          <a:p>
            <a:pPr marL="342866" indent="-342866">
              <a:buClr>
                <a:srgbClr val="CC0066"/>
              </a:buClr>
              <a:buFont typeface="Wingdings 3" pitchFamily="18" charset="2"/>
              <a:buChar char="â"/>
              <a:defRPr/>
            </a:pPr>
            <a:endParaRPr lang="en-US" sz="1100" dirty="0" smtClean="0"/>
          </a:p>
          <a:p>
            <a:pPr marL="342866" indent="-342866">
              <a:buClr>
                <a:srgbClr val="CC0066"/>
              </a:buClr>
              <a:buFont typeface="Wingdings 3" pitchFamily="18" charset="2"/>
              <a:buChar char="â"/>
              <a:defRPr/>
            </a:pPr>
            <a:r>
              <a:rPr lang="en-US" sz="1100" dirty="0" smtClean="0"/>
              <a:t>If same data is sent at rate = 1Mbps then a noise of 1/100 sec can affect 10,000 bits.(1/100*10</a:t>
            </a:r>
            <a:r>
              <a:rPr lang="en-US" sz="1100" baseline="30000" dirty="0" smtClean="0"/>
              <a:t>6</a:t>
            </a:r>
            <a:r>
              <a:rPr lang="en-US" sz="1100" dirty="0" smtClean="0"/>
              <a:t>)</a:t>
            </a:r>
          </a:p>
          <a:p>
            <a:endParaRPr lang="en-US" dirty="0"/>
          </a:p>
        </p:txBody>
      </p:sp>
      <p:sp>
        <p:nvSpPr>
          <p:cNvPr id="4" name="Slide Number Placeholder 3"/>
          <p:cNvSpPr>
            <a:spLocks noGrp="1"/>
          </p:cNvSpPr>
          <p:nvPr>
            <p:ph type="sldNum" sz="quarter" idx="10"/>
          </p:nvPr>
        </p:nvSpPr>
        <p:spPr/>
        <p:txBody>
          <a:bodyPr/>
          <a:lstStyle/>
          <a:p>
            <a:fld id="{3249F834-5548-4F79-836A-320A426FE273}" type="slidenum">
              <a:rPr lang="en-US" smtClean="0"/>
              <a:t>7</a:t>
            </a:fld>
            <a:endParaRPr lang="en-US"/>
          </a:p>
        </p:txBody>
      </p:sp>
    </p:spTree>
    <p:extLst>
      <p:ext uri="{BB962C8B-B14F-4D97-AF65-F5344CB8AC3E}">
        <p14:creationId xmlns:p14="http://schemas.microsoft.com/office/powerpoint/2010/main" val="239031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p:spPr>
        <p:txBody>
          <a:bodyPr/>
          <a:lstStyle/>
          <a:p>
            <a:pPr fontAlgn="base"/>
            <a:r>
              <a:rPr lang="en-US" dirty="0" smtClean="0"/>
              <a:t>Whenever a message is transmitted, it may get scrambled by noise or data may get corrupted. To avoid this, we use error-detecting codes which are additional data added to a given digital message to help us detect if any error has occurred during transmission of the message. </a:t>
            </a:r>
          </a:p>
          <a:p>
            <a:pPr fontAlgn="base"/>
            <a:r>
              <a:rPr lang="en-US" dirty="0" smtClean="0"/>
              <a:t>Basic approach used for error detection is the use of redundancy bits, where additional bits are added to facilitate detection of errors.</a:t>
            </a:r>
          </a:p>
          <a:p>
            <a:pPr fontAlgn="base"/>
            <a:r>
              <a:rPr lang="en-US" dirty="0" smtClean="0"/>
              <a:t>Some popular techniques for error detection are:</a:t>
            </a:r>
            <a:br>
              <a:rPr lang="en-US" dirty="0" smtClean="0"/>
            </a:br>
            <a:r>
              <a:rPr lang="en-US" dirty="0" smtClean="0"/>
              <a:t>1. Simple Parity check</a:t>
            </a:r>
            <a:br>
              <a:rPr lang="en-US" dirty="0" smtClean="0"/>
            </a:br>
            <a:r>
              <a:rPr lang="en-US" dirty="0" smtClean="0"/>
              <a:t>2. Two-dimensional Parity check</a:t>
            </a:r>
            <a:br>
              <a:rPr lang="en-US" dirty="0" smtClean="0"/>
            </a:br>
            <a:r>
              <a:rPr lang="en-US" dirty="0" smtClean="0"/>
              <a:t>3. Checksum</a:t>
            </a:r>
            <a:br>
              <a:rPr lang="en-US" dirty="0" smtClean="0"/>
            </a:br>
            <a:r>
              <a:rPr lang="en-US" dirty="0" smtClean="0"/>
              <a:t>4. Cyclic redundancy check</a:t>
            </a:r>
            <a:br>
              <a:rPr lang="en-US" dirty="0" smtClean="0"/>
            </a:br>
            <a:endParaRPr lang="en-US" dirty="0" smtClean="0"/>
          </a:p>
          <a:p>
            <a:pPr fontAlgn="base"/>
            <a:r>
              <a:rPr lang="en-US" dirty="0" smtClean="0"/>
              <a: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VRC, a</a:t>
            </a:r>
            <a:r>
              <a:rPr lang="en-US" baseline="0" dirty="0" smtClean="0"/>
              <a:t> parity bit is added to every data unit so that the total number of 1s becomes even (Even parity check).</a:t>
            </a:r>
          </a:p>
          <a:p>
            <a:r>
              <a:rPr lang="en-US" baseline="0" dirty="0" smtClean="0"/>
              <a:t>Some systems may use odd-parity  checking, Where the number of 1s should be odd.</a:t>
            </a:r>
          </a:p>
          <a:p>
            <a:r>
              <a:rPr lang="en-US" b="1" baseline="0" dirty="0" smtClean="0"/>
              <a:t>Simple parity check</a:t>
            </a:r>
          </a:p>
          <a:p>
            <a:pPr fontAlgn="base"/>
            <a:r>
              <a:rPr lang="en-US" dirty="0" smtClean="0"/>
              <a:t>Blocks of data from the source are subjected to a check bit or parity bit generator form, where a parity of :</a:t>
            </a:r>
          </a:p>
          <a:p>
            <a:pPr fontAlgn="base"/>
            <a:r>
              <a:rPr lang="en-US" dirty="0" smtClean="0"/>
              <a:t>1 is added to the block if it contains odd number of 1’s, and</a:t>
            </a:r>
          </a:p>
          <a:p>
            <a:pPr fontAlgn="base"/>
            <a:r>
              <a:rPr lang="en-US" dirty="0" smtClean="0"/>
              <a:t>0 is added if it contains even number of 1’s</a:t>
            </a:r>
          </a:p>
          <a:p>
            <a:pPr fontAlgn="base"/>
            <a:r>
              <a:rPr lang="en-US" dirty="0" smtClean="0"/>
              <a:t>This scheme makes the total number of 1’s even, that is why it is called even parity checking.</a:t>
            </a:r>
          </a:p>
          <a:p>
            <a:endParaRPr lang="en-US" dirty="0"/>
          </a:p>
        </p:txBody>
      </p:sp>
      <p:sp>
        <p:nvSpPr>
          <p:cNvPr id="4" name="Slide Number Placeholder 3"/>
          <p:cNvSpPr>
            <a:spLocks noGrp="1"/>
          </p:cNvSpPr>
          <p:nvPr>
            <p:ph type="sldNum" sz="quarter" idx="10"/>
          </p:nvPr>
        </p:nvSpPr>
        <p:spPr/>
        <p:txBody>
          <a:bodyPr/>
          <a:lstStyle/>
          <a:p>
            <a:fld id="{3249F834-5548-4F79-836A-320A426FE273}" type="slidenum">
              <a:rPr lang="en-US" smtClean="0"/>
              <a:t>37</a:t>
            </a:fld>
            <a:endParaRPr lang="en-US"/>
          </a:p>
        </p:txBody>
      </p:sp>
    </p:spTree>
    <p:extLst>
      <p:ext uri="{BB962C8B-B14F-4D97-AF65-F5344CB8AC3E}">
        <p14:creationId xmlns:p14="http://schemas.microsoft.com/office/powerpoint/2010/main" val="687288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block of bits organized in</a:t>
            </a:r>
            <a:r>
              <a:rPr lang="en-US" baseline="0" dirty="0" smtClean="0"/>
              <a:t> a table (rows and columns).In LRC, a block of bits is divided into rows and redundant row of bits is added to the whole block.</a:t>
            </a:r>
            <a:endParaRPr lang="en-US" dirty="0"/>
          </a:p>
        </p:txBody>
      </p:sp>
      <p:sp>
        <p:nvSpPr>
          <p:cNvPr id="4" name="Slide Number Placeholder 3"/>
          <p:cNvSpPr>
            <a:spLocks noGrp="1"/>
          </p:cNvSpPr>
          <p:nvPr>
            <p:ph type="sldNum" sz="quarter" idx="10"/>
          </p:nvPr>
        </p:nvSpPr>
        <p:spPr/>
        <p:txBody>
          <a:bodyPr/>
          <a:lstStyle/>
          <a:p>
            <a:fld id="{3249F834-5548-4F79-836A-320A426FE273}" type="slidenum">
              <a:rPr lang="en-US" smtClean="0"/>
              <a:t>39</a:t>
            </a:fld>
            <a:endParaRPr lang="en-US"/>
          </a:p>
        </p:txBody>
      </p:sp>
    </p:spTree>
    <p:extLst>
      <p:ext uri="{BB962C8B-B14F-4D97-AF65-F5344CB8AC3E}">
        <p14:creationId xmlns:p14="http://schemas.microsoft.com/office/powerpoint/2010/main" val="5573245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noTextEdit="1"/>
          </p:cNvSpPr>
          <p:nvPr>
            <p:ph type="sldImg"/>
          </p:nvPr>
        </p:nvSpPr>
        <p:spPr>
          <a:ln/>
        </p:spPr>
      </p:sp>
      <p:sp>
        <p:nvSpPr>
          <p:cNvPr id="41987"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5"/>
            <a:ext cx="7315200" cy="2595025"/>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914400" y="5166531"/>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EDE21ED1-0352-4423-A8F0-F750B93AEC6E}" type="datetime1">
              <a:rPr lang="en-US" smtClean="0"/>
              <a:t>8/7/2020</a:t>
            </a:fld>
            <a:endParaRPr lang="en-US"/>
          </a:p>
        </p:txBody>
      </p:sp>
      <p:sp>
        <p:nvSpPr>
          <p:cNvPr id="8" name="Slide Number Placeholder 7"/>
          <p:cNvSpPr>
            <a:spLocks noGrp="1"/>
          </p:cNvSpPr>
          <p:nvPr>
            <p:ph type="sldNum" sz="quarter" idx="11"/>
          </p:nvPr>
        </p:nvSpPr>
        <p:spPr/>
        <p:txBody>
          <a:bodyPr/>
          <a:lstStyle/>
          <a:p>
            <a:fld id="{A5FA47E2-E4C9-44C5-AAC9-4CDAA937E865}" type="slidenum">
              <a:rPr lang="en-US" smtClean="0"/>
              <a:t>‹#›</a:t>
            </a:fld>
            <a:endParaRPr lang="en-US"/>
          </a:p>
        </p:txBody>
      </p:sp>
      <p:sp>
        <p:nvSpPr>
          <p:cNvPr id="9" name="Footer Placeholder 8"/>
          <p:cNvSpPr>
            <a:spLocks noGrp="1"/>
          </p:cNvSpPr>
          <p:nvPr>
            <p:ph type="ftr" sz="quarter" idx="12"/>
          </p:nvPr>
        </p:nvSpPr>
        <p:spPr>
          <a:xfrm>
            <a:off x="5638801" y="6375400"/>
            <a:ext cx="2246489" cy="301227"/>
          </a:xfrm>
        </p:spPr>
        <p:txBody>
          <a:bodyPr/>
          <a:lstStyle>
            <a:lvl1pPr algn="ctr">
              <a:defRPr>
                <a:solidFill>
                  <a:schemeClr val="tx1">
                    <a:lumMod val="65000"/>
                  </a:schemeClr>
                </a:solidFill>
              </a:defRPr>
            </a:lvl1p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7B6DDD-B0EB-4771-A721-40D63D022E11}" type="datetime1">
              <a:rPr lang="en-US" smtClean="0"/>
              <a:t>8/7/2020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FA47E2-E4C9-44C5-AAC9-4CDAA937E86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2" y="1826710"/>
            <a:ext cx="1492499" cy="448445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54524" y="1826710"/>
            <a:ext cx="5241476" cy="448445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37384E-11C9-4CDE-909B-2BA5D8B6F7C1}" type="datetime1">
              <a:rPr lang="en-US" smtClean="0"/>
              <a:t>8/7/2020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FA47E2-E4C9-44C5-AAC9-4CDAA937E86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ABF2C2C-019C-4FA0-9BA8-6F4EA6A98381}" type="datetime1">
              <a:rPr lang="en-US" smtClean="0"/>
              <a:t>8/7/2020</a:t>
            </a:fld>
            <a:endParaRPr lang="en-US"/>
          </a:p>
        </p:txBody>
      </p:sp>
      <p:sp>
        <p:nvSpPr>
          <p:cNvPr id="5" name="Footer Placeholder 4"/>
          <p:cNvSpPr>
            <a:spLocks noGrp="1"/>
          </p:cNvSpPr>
          <p:nvPr>
            <p:ph type="ftr" sz="quarter" idx="11"/>
          </p:nvPr>
        </p:nvSpPr>
        <p:spPr>
          <a:xfrm>
            <a:off x="6477001" y="6375400"/>
            <a:ext cx="2246489" cy="301227"/>
          </a:xfrm>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p>
            <a:fld id="{A5FA47E2-E4C9-44C5-AAC9-4CDAA937E86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914400" y="3865098"/>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EA1BDE-0A4F-4405-8B3A-72CD2962A450}" type="datetime1">
              <a:rPr lang="en-US" smtClean="0"/>
              <a:t>8/7/2020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FA47E2-E4C9-44C5-AAC9-4CDAA937E86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27DC7CE1-FF68-455B-94EB-494F61E465B9}" type="datetime1">
              <a:rPr lang="en-US" smtClean="0"/>
              <a:t>8/7/2020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FA47E2-E4C9-44C5-AAC9-4CDAA937E865}" type="slidenum">
              <a:rPr lang="en-US" smtClean="0"/>
              <a:t>‹#›</a:t>
            </a:fld>
            <a:endParaRPr lang="en-US"/>
          </a:p>
        </p:txBody>
      </p:sp>
      <p:sp>
        <p:nvSpPr>
          <p:cNvPr id="9" name="Title 8"/>
          <p:cNvSpPr>
            <a:spLocks noGrp="1"/>
          </p:cNvSpPr>
          <p:nvPr>
            <p:ph type="title"/>
          </p:nvPr>
        </p:nvSpPr>
        <p:spPr>
          <a:xfrm>
            <a:off x="914400" y="1544717"/>
            <a:ext cx="7315200" cy="1154097"/>
          </a:xfrm>
        </p:spPr>
        <p:txBody>
          <a:bodyPr/>
          <a:lstStyle/>
          <a:p>
            <a:r>
              <a:rPr lang="en-US" smtClean="0"/>
              <a:t>Click to edit Master title style</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81728" y="2743202"/>
            <a:ext cx="3566160" cy="3595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44216047-AE6E-4952-A45B-FB7E8D1BA8C3}" type="datetime1">
              <a:rPr lang="en-US" smtClean="0"/>
              <a:t>8/7/2020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FA47E2-E4C9-44C5-AAC9-4CDAA937E865}" type="slidenum">
              <a:rPr lang="en-US" smtClean="0"/>
              <a:t>‹#›</a:t>
            </a:fld>
            <a:endParaRPr lang="en-US"/>
          </a:p>
        </p:txBody>
      </p:sp>
      <p:sp>
        <p:nvSpPr>
          <p:cNvPr id="10" name="Title 9"/>
          <p:cNvSpPr>
            <a:spLocks noGrp="1"/>
          </p:cNvSpPr>
          <p:nvPr>
            <p:ph type="title"/>
          </p:nvPr>
        </p:nvSpPr>
        <p:spPr>
          <a:xfrm>
            <a:off x="914400" y="1544717"/>
            <a:ext cx="7315200" cy="1154097"/>
          </a:xfrm>
        </p:spPr>
        <p:txBody>
          <a:bodyPr/>
          <a:lstStyle/>
          <a:p>
            <a:r>
              <a:rPr lang="en-US" smtClean="0"/>
              <a:t>Click to edit Master title style</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A5C7112-B3CA-4E38-B103-88B2C323FCAB}" type="datetime1">
              <a:rPr lang="en-US" smtClean="0"/>
              <a:t>8/7/2020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FA47E2-E4C9-44C5-AAC9-4CDAA937E86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557EF5-8791-47F2-927E-1A1A23940D95}" type="datetime1">
              <a:rPr lang="en-US" smtClean="0"/>
              <a:t>8/7/2020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FA47E2-E4C9-44C5-AAC9-4CDAA937E86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3"/>
            <a:ext cx="2950936" cy="2173015"/>
          </a:xfrm>
        </p:spPr>
        <p:txBody>
          <a:bodyPr anchor="b">
            <a:normAutofit/>
          </a:bodyPr>
          <a:lstStyle>
            <a:lvl1pPr algn="l">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4021752" y="1826710"/>
            <a:ext cx="4207848" cy="4476615"/>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4400" y="4061096"/>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7A5F20-1AC8-4089-83F8-A6826B15581D}" type="datetime1">
              <a:rPr lang="en-US" smtClean="0"/>
              <a:t>8/7/2020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FA47E2-E4C9-44C5-AAC9-4CDAA937E86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ACEB61-E01B-415D-B05B-9B73D7ABF9DB}" type="datetime1">
              <a:rPr lang="en-US" smtClean="0"/>
              <a:t>8/7/2020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FA47E2-E4C9-44C5-AAC9-4CDAA937E86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7"/>
            <a:ext cx="7315200" cy="115409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4400" y="2769834"/>
            <a:ext cx="7315200" cy="35395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007690" y="548797"/>
            <a:ext cx="1189132" cy="297919"/>
          </a:xfrm>
          <a:prstGeom prst="rect">
            <a:avLst/>
          </a:prstGeom>
        </p:spPr>
        <p:txBody>
          <a:bodyPr vert="horz" lIns="91440" tIns="45720" rIns="91440" bIns="45720" rtlCol="0" anchor="ctr"/>
          <a:lstStyle>
            <a:lvl1pPr algn="l">
              <a:defRPr sz="1200">
                <a:solidFill>
                  <a:schemeClr val="tx1">
                    <a:alpha val="50000"/>
                  </a:schemeClr>
                </a:solidFill>
              </a:defRPr>
            </a:lvl1pPr>
          </a:lstStyle>
          <a:p>
            <a:fld id="{F7BE4BD1-694B-4B48-A190-623ADF4D42D9}" type="datetime1">
              <a:rPr lang="en-US" smtClean="0"/>
              <a:t>8/7/2020</a:t>
            </a:fld>
            <a:endParaRPr lang="en-US"/>
          </a:p>
        </p:txBody>
      </p:sp>
      <p:sp>
        <p:nvSpPr>
          <p:cNvPr id="6" name="Slide Number Placeholder 5"/>
          <p:cNvSpPr>
            <a:spLocks noGrp="1"/>
          </p:cNvSpPr>
          <p:nvPr>
            <p:ph type="sldNum" sz="quarter" idx="4"/>
          </p:nvPr>
        </p:nvSpPr>
        <p:spPr>
          <a:xfrm>
            <a:off x="7314417"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A5FA47E2-E4C9-44C5-AAC9-4CDAA937E865}" type="slidenum">
              <a:rPr lang="en-US" smtClean="0"/>
              <a:t>‹#›</a:t>
            </a:fld>
            <a:endParaRPr lang="en-US"/>
          </a:p>
        </p:txBody>
      </p:sp>
      <p:sp>
        <p:nvSpPr>
          <p:cNvPr id="5" name="Footer Placeholder 4"/>
          <p:cNvSpPr>
            <a:spLocks noGrp="1"/>
          </p:cNvSpPr>
          <p:nvPr>
            <p:ph type="ftr" sz="quarter" idx="3"/>
          </p:nvPr>
        </p:nvSpPr>
        <p:spPr>
          <a:xfrm>
            <a:off x="6008690" y="855957"/>
            <a:ext cx="2246489" cy="301227"/>
          </a:xfrm>
          <a:prstGeom prst="rect">
            <a:avLst/>
          </a:prstGeom>
        </p:spPr>
        <p:txBody>
          <a:bodyPr vert="horz" lIns="91440" tIns="0" rIns="91440" bIns="45720" rtlCol="0" anchor="t"/>
          <a:lstStyle>
            <a:lvl1pPr algn="l">
              <a:defRPr sz="1000">
                <a:solidFill>
                  <a:schemeClr val="tx1"/>
                </a:solidFill>
              </a:defRPr>
            </a:lvl1pPr>
          </a:lstStyle>
          <a:p>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MODULE -</a:t>
            </a:r>
            <a:r>
              <a:rPr lang="en-US" dirty="0" smtClean="0"/>
              <a:t>3</a:t>
            </a:r>
            <a:br>
              <a:rPr lang="en-US" dirty="0" smtClean="0"/>
            </a:br>
            <a:r>
              <a:rPr lang="en-US" dirty="0" smtClean="0"/>
              <a:t>Data link layer</a:t>
            </a:r>
            <a:r>
              <a:rPr lang="en-US" dirty="0" smtClean="0"/>
              <a:t/>
            </a:r>
            <a:br>
              <a:rPr lang="en-US" dirty="0" smtClean="0"/>
            </a:br>
            <a:r>
              <a:rPr lang="en-US" dirty="0" smtClean="0"/>
              <a:t>Error detection and correction Mechanism</a:t>
            </a:r>
            <a:br>
              <a:rPr lang="en-US" dirty="0" smtClean="0"/>
            </a:br>
            <a:endParaRPr lang="en-US" dirty="0"/>
          </a:p>
        </p:txBody>
      </p:sp>
      <p:sp>
        <p:nvSpPr>
          <p:cNvPr id="3" name="Subtitle 2"/>
          <p:cNvSpPr>
            <a:spLocks noGrp="1"/>
          </p:cNvSpPr>
          <p:nvPr>
            <p:ph type="subTitle" idx="1"/>
          </p:nvPr>
        </p:nvSpPr>
        <p:spPr/>
        <p:txBody>
          <a:bodyPr/>
          <a:lstStyle/>
          <a:p>
            <a:r>
              <a:rPr lang="en-US" dirty="0" err="1" smtClean="0"/>
              <a:t>Dr.S.L.Jayalakshmi,SCOPE,VIT,Chennai</a:t>
            </a:r>
            <a:endParaRPr lang="en-US" dirty="0"/>
          </a:p>
        </p:txBody>
      </p:sp>
      <p:sp>
        <p:nvSpPr>
          <p:cNvPr id="4" name="Slide Number Placeholder 3"/>
          <p:cNvSpPr>
            <a:spLocks noGrp="1"/>
          </p:cNvSpPr>
          <p:nvPr>
            <p:ph type="sldNum" sz="quarter" idx="11"/>
          </p:nvPr>
        </p:nvSpPr>
        <p:spPr/>
        <p:txBody>
          <a:bodyPr/>
          <a:lstStyle/>
          <a:p>
            <a:fld id="{A5FA47E2-E4C9-44C5-AAC9-4CDAA937E865}" type="slidenum">
              <a:rPr lang="en-US" smtClean="0"/>
              <a:t>1</a:t>
            </a:fld>
            <a:endParaRPr lang="en-US"/>
          </a:p>
        </p:txBody>
      </p:sp>
    </p:spTree>
    <p:extLst>
      <p:ext uri="{BB962C8B-B14F-4D97-AF65-F5344CB8AC3E}">
        <p14:creationId xmlns:p14="http://schemas.microsoft.com/office/powerpoint/2010/main" val="25907744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4400" y="484985"/>
            <a:ext cx="3505200" cy="1219199"/>
          </a:xfrm>
        </p:spPr>
        <p:txBody>
          <a:bodyPr>
            <a:normAutofit/>
          </a:bodyPr>
          <a:lstStyle/>
          <a:p>
            <a:r>
              <a:rPr lang="en-US" dirty="0"/>
              <a:t>Handling errors</a:t>
            </a:r>
            <a:endParaRPr lang="en-IN" dirty="0"/>
          </a:p>
        </p:txBody>
      </p:sp>
      <p:sp>
        <p:nvSpPr>
          <p:cNvPr id="3" name="Content Placeholder 2"/>
          <p:cNvSpPr>
            <a:spLocks noGrp="1"/>
          </p:cNvSpPr>
          <p:nvPr>
            <p:ph idx="1"/>
          </p:nvPr>
        </p:nvSpPr>
        <p:spPr>
          <a:xfrm>
            <a:off x="4572000" y="1904999"/>
            <a:ext cx="4114800" cy="4221164"/>
          </a:xfrm>
        </p:spPr>
        <p:txBody>
          <a:bodyPr/>
          <a:lstStyle/>
          <a:p>
            <a:r>
              <a:rPr lang="en-US" dirty="0"/>
              <a:t>By Detecting </a:t>
            </a:r>
          </a:p>
          <a:p>
            <a:endParaRPr lang="en-US" dirty="0"/>
          </a:p>
          <a:p>
            <a:endParaRPr lang="en-US" dirty="0"/>
          </a:p>
          <a:p>
            <a:endParaRPr lang="en-US" dirty="0"/>
          </a:p>
          <a:p>
            <a:r>
              <a:rPr lang="en-US" dirty="0"/>
              <a:t>By Correcting</a:t>
            </a:r>
            <a:br>
              <a:rPr lang="en-US" dirty="0"/>
            </a:b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1746856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4400" y="484985"/>
            <a:ext cx="3505200" cy="1219199"/>
          </a:xfrm>
        </p:spPr>
        <p:txBody>
          <a:bodyPr>
            <a:normAutofit/>
          </a:bodyPr>
          <a:lstStyle/>
          <a:p>
            <a:r>
              <a:rPr lang="en-US" dirty="0"/>
              <a:t>To detect</a:t>
            </a:r>
            <a:endParaRPr lang="en-IN" dirty="0"/>
          </a:p>
        </p:txBody>
      </p:sp>
      <p:sp>
        <p:nvSpPr>
          <p:cNvPr id="3" name="Content Placeholder 2"/>
          <p:cNvSpPr>
            <a:spLocks noGrp="1"/>
          </p:cNvSpPr>
          <p:nvPr>
            <p:ph idx="1"/>
          </p:nvPr>
        </p:nvSpPr>
        <p:spPr>
          <a:xfrm>
            <a:off x="4572000" y="1904999"/>
            <a:ext cx="4114800" cy="4221164"/>
          </a:xfrm>
        </p:spPr>
        <p:txBody>
          <a:bodyPr>
            <a:normAutofit/>
          </a:bodyPr>
          <a:lstStyle/>
          <a:p>
            <a:r>
              <a:rPr lang="en-US" dirty="0"/>
              <a:t>We need some extra information, to check </a:t>
            </a:r>
            <a:r>
              <a:rPr lang="en-US" dirty="0" smtClean="0"/>
              <a:t>whether </a:t>
            </a:r>
            <a:r>
              <a:rPr lang="en-US" dirty="0"/>
              <a:t>the data is correct or not.</a:t>
            </a:r>
          </a:p>
          <a:p>
            <a:endParaRPr lang="en-US" dirty="0"/>
          </a:p>
          <a:p>
            <a:pPr marL="45720" indent="0">
              <a:buNone/>
            </a:pPr>
            <a:endParaRPr lang="en-US" dirty="0"/>
          </a:p>
          <a:p>
            <a:endParaRPr lang="en-US" dirty="0"/>
          </a:p>
          <a:p>
            <a:pPr marL="45720" indent="0">
              <a:buNone/>
            </a:pPr>
            <a:r>
              <a:rPr lang="en-US" dirty="0"/>
              <a:t/>
            </a:r>
            <a:br>
              <a:rPr lang="en-US" dirty="0"/>
            </a:b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135678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4400" y="484985"/>
            <a:ext cx="3505200" cy="1219199"/>
          </a:xfrm>
        </p:spPr>
        <p:txBody>
          <a:bodyPr>
            <a:normAutofit/>
          </a:bodyPr>
          <a:lstStyle/>
          <a:p>
            <a:r>
              <a:rPr lang="en-US" dirty="0"/>
              <a:t>To detect</a:t>
            </a:r>
            <a:endParaRPr lang="en-IN" dirty="0"/>
          </a:p>
        </p:txBody>
      </p:sp>
      <p:sp>
        <p:nvSpPr>
          <p:cNvPr id="3" name="Content Placeholder 2"/>
          <p:cNvSpPr>
            <a:spLocks noGrp="1"/>
          </p:cNvSpPr>
          <p:nvPr>
            <p:ph idx="1"/>
          </p:nvPr>
        </p:nvSpPr>
        <p:spPr>
          <a:xfrm>
            <a:off x="4572000" y="1904999"/>
            <a:ext cx="4114800" cy="4221164"/>
          </a:xfrm>
        </p:spPr>
        <p:txBody>
          <a:bodyPr>
            <a:normAutofit/>
          </a:bodyPr>
          <a:lstStyle/>
          <a:p>
            <a:r>
              <a:rPr lang="en-US" dirty="0"/>
              <a:t>We need some extra information, to check weather the data is correct or not.</a:t>
            </a:r>
          </a:p>
          <a:p>
            <a:endParaRPr lang="en-US" dirty="0"/>
          </a:p>
          <a:p>
            <a:r>
              <a:rPr lang="en-US" dirty="0">
                <a:solidFill>
                  <a:schemeClr val="tx2">
                    <a:lumMod val="20000"/>
                    <a:lumOff val="80000"/>
                  </a:schemeClr>
                </a:solidFill>
                <a:highlight>
                  <a:srgbClr val="808000"/>
                </a:highlight>
              </a:rPr>
              <a:t>EXTRA</a:t>
            </a:r>
            <a:r>
              <a:rPr lang="en-US" dirty="0"/>
              <a:t> </a:t>
            </a:r>
            <a:r>
              <a:rPr lang="en-US" dirty="0">
                <a:sym typeface="Wingdings" panose="05000000000000000000" pitchFamily="2" charset="2"/>
              </a:rPr>
              <a:t> Redundant information</a:t>
            </a:r>
            <a:endParaRPr lang="en-US" dirty="0"/>
          </a:p>
          <a:p>
            <a:endParaRPr lang="en-US" dirty="0"/>
          </a:p>
          <a:p>
            <a:endParaRPr lang="en-US" dirty="0"/>
          </a:p>
          <a:p>
            <a:pPr marL="45720" indent="0">
              <a:buNone/>
            </a:pPr>
            <a:r>
              <a:rPr lang="en-US" dirty="0"/>
              <a:t/>
            </a:r>
            <a:br>
              <a:rPr lang="en-US" dirty="0"/>
            </a:b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1548248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4400" y="484985"/>
            <a:ext cx="3505200" cy="1219199"/>
          </a:xfrm>
        </p:spPr>
        <p:txBody>
          <a:bodyPr>
            <a:normAutofit fontScale="90000"/>
          </a:bodyPr>
          <a:lstStyle/>
          <a:p>
            <a:r>
              <a:rPr lang="en-IN" dirty="0"/>
              <a:t>Detection Versus Correction </a:t>
            </a:r>
          </a:p>
        </p:txBody>
      </p:sp>
      <p:sp>
        <p:nvSpPr>
          <p:cNvPr id="3" name="Content Placeholder 2"/>
          <p:cNvSpPr>
            <a:spLocks noGrp="1"/>
          </p:cNvSpPr>
          <p:nvPr>
            <p:ph idx="1"/>
          </p:nvPr>
        </p:nvSpPr>
        <p:spPr>
          <a:xfrm>
            <a:off x="4572000" y="1904999"/>
            <a:ext cx="4114800" cy="4221164"/>
          </a:xfrm>
        </p:spPr>
        <p:txBody>
          <a:bodyPr>
            <a:normAutofit/>
          </a:bodyPr>
          <a:lstStyle/>
          <a:p>
            <a:r>
              <a:rPr lang="en-US" dirty="0"/>
              <a:t>Which is difficult</a:t>
            </a:r>
          </a:p>
          <a:p>
            <a:pPr marL="45720" indent="0">
              <a:buNone/>
            </a:pPr>
            <a:r>
              <a:rPr lang="en-IN" dirty="0"/>
              <a:t/>
            </a:r>
            <a:br>
              <a:rPr lang="en-IN" dirty="0"/>
            </a:br>
            <a:endParaRPr lang="en-US" dirty="0"/>
          </a:p>
          <a:p>
            <a:pPr marL="45720" indent="0">
              <a:buNone/>
            </a:pPr>
            <a:r>
              <a:rPr lang="en-US" dirty="0"/>
              <a:t/>
            </a:r>
            <a:br>
              <a:rPr lang="en-US" dirty="0"/>
            </a:b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3813022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4400" y="484985"/>
            <a:ext cx="3505200" cy="1219199"/>
          </a:xfrm>
        </p:spPr>
        <p:txBody>
          <a:bodyPr>
            <a:normAutofit fontScale="90000"/>
          </a:bodyPr>
          <a:lstStyle/>
          <a:p>
            <a:r>
              <a:rPr lang="en-IN" dirty="0"/>
              <a:t>Detection Versus Correction </a:t>
            </a:r>
          </a:p>
        </p:txBody>
      </p:sp>
      <p:sp>
        <p:nvSpPr>
          <p:cNvPr id="3" name="Content Placeholder 2"/>
          <p:cNvSpPr>
            <a:spLocks noGrp="1"/>
          </p:cNvSpPr>
          <p:nvPr>
            <p:ph idx="1"/>
          </p:nvPr>
        </p:nvSpPr>
        <p:spPr>
          <a:xfrm>
            <a:off x="4572000" y="1904999"/>
            <a:ext cx="4114800" cy="4221164"/>
          </a:xfrm>
        </p:spPr>
        <p:txBody>
          <a:bodyPr>
            <a:normAutofit/>
          </a:bodyPr>
          <a:lstStyle/>
          <a:p>
            <a:r>
              <a:rPr lang="en-US" dirty="0"/>
              <a:t>Which is </a:t>
            </a:r>
            <a:r>
              <a:rPr lang="en-US" dirty="0" smtClean="0"/>
              <a:t>difficult?</a:t>
            </a:r>
            <a:endParaRPr lang="en-US" dirty="0"/>
          </a:p>
          <a:p>
            <a:endParaRPr lang="en-US" dirty="0"/>
          </a:p>
          <a:p>
            <a:r>
              <a:rPr lang="en-US" dirty="0"/>
              <a:t>How to correct (broad categories)</a:t>
            </a:r>
          </a:p>
          <a:p>
            <a:pPr lvl="1"/>
            <a:r>
              <a:rPr lang="en-IN" dirty="0"/>
              <a:t>Forward Error Correction </a:t>
            </a:r>
            <a:r>
              <a:rPr lang="en-IN" dirty="0" smtClean="0"/>
              <a:t>(Hamming code)</a:t>
            </a:r>
            <a:endParaRPr lang="en-IN" dirty="0"/>
          </a:p>
          <a:p>
            <a:pPr lvl="1"/>
            <a:r>
              <a:rPr lang="en-IN" dirty="0" smtClean="0"/>
              <a:t>Backward </a:t>
            </a:r>
            <a:r>
              <a:rPr lang="en-IN" dirty="0"/>
              <a:t>Error Correction </a:t>
            </a:r>
            <a:r>
              <a:rPr lang="en-IN" dirty="0" smtClean="0"/>
              <a:t>(Retransmission )</a:t>
            </a:r>
            <a:r>
              <a:rPr lang="en-IN" dirty="0"/>
              <a:t/>
            </a:r>
            <a:br>
              <a:rPr lang="en-IN" dirty="0"/>
            </a:br>
            <a:endParaRPr lang="en-US" dirty="0"/>
          </a:p>
          <a:p>
            <a:pPr marL="45720" indent="0">
              <a:buNone/>
            </a:pPr>
            <a:r>
              <a:rPr lang="en-US" dirty="0"/>
              <a:t/>
            </a:r>
            <a:br>
              <a:rPr lang="en-US" dirty="0"/>
            </a:b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3340021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4400" y="484985"/>
            <a:ext cx="3505200" cy="1219199"/>
          </a:xfrm>
        </p:spPr>
        <p:txBody>
          <a:bodyPr>
            <a:normAutofit/>
          </a:bodyPr>
          <a:lstStyle/>
          <a:p>
            <a:r>
              <a:rPr lang="en-IN" dirty="0"/>
              <a:t>Detection</a:t>
            </a:r>
          </a:p>
        </p:txBody>
      </p:sp>
      <p:pic>
        <p:nvPicPr>
          <p:cNvPr id="4" name="Picture 3">
            <a:extLst>
              <a:ext uri="{FF2B5EF4-FFF2-40B4-BE49-F238E27FC236}">
                <a16:creationId xmlns="" xmlns:a16="http://schemas.microsoft.com/office/drawing/2014/main" id="{3D9CB459-966D-432E-89B3-B6C906900A3D}"/>
              </a:ext>
            </a:extLst>
          </p:cNvPr>
          <p:cNvPicPr>
            <a:picLocks noChangeAspect="1"/>
          </p:cNvPicPr>
          <p:nvPr/>
        </p:nvPicPr>
        <p:blipFill>
          <a:blip r:embed="rId2"/>
          <a:stretch>
            <a:fillRect/>
          </a:stretch>
        </p:blipFill>
        <p:spPr>
          <a:xfrm>
            <a:off x="2136293" y="1928019"/>
            <a:ext cx="6772935" cy="3736181"/>
          </a:xfrm>
          <a:prstGeom prst="rect">
            <a:avLst/>
          </a:prstGeom>
        </p:spPr>
      </p:pic>
      <p:sp>
        <p:nvSpPr>
          <p:cNvPr id="3" name="Slide Number Placeholder 2"/>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3519730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4400" y="484985"/>
            <a:ext cx="3505200" cy="1219199"/>
          </a:xfrm>
        </p:spPr>
        <p:txBody>
          <a:bodyPr>
            <a:normAutofit/>
          </a:bodyPr>
          <a:lstStyle/>
          <a:p>
            <a:r>
              <a:rPr lang="en-IN" dirty="0"/>
              <a:t>Detection</a:t>
            </a:r>
          </a:p>
        </p:txBody>
      </p:sp>
      <p:pic>
        <p:nvPicPr>
          <p:cNvPr id="4" name="Picture 3">
            <a:extLst>
              <a:ext uri="{FF2B5EF4-FFF2-40B4-BE49-F238E27FC236}">
                <a16:creationId xmlns="" xmlns:a16="http://schemas.microsoft.com/office/drawing/2014/main" id="{3D9CB459-966D-432E-89B3-B6C906900A3D}"/>
              </a:ext>
            </a:extLst>
          </p:cNvPr>
          <p:cNvPicPr>
            <a:picLocks noChangeAspect="1"/>
          </p:cNvPicPr>
          <p:nvPr/>
        </p:nvPicPr>
        <p:blipFill>
          <a:blip r:embed="rId2"/>
          <a:stretch>
            <a:fillRect/>
          </a:stretch>
        </p:blipFill>
        <p:spPr>
          <a:xfrm>
            <a:off x="2112847" y="1928019"/>
            <a:ext cx="6772935" cy="3736181"/>
          </a:xfrm>
          <a:prstGeom prst="rect">
            <a:avLst/>
          </a:prstGeom>
        </p:spPr>
      </p:pic>
      <p:sp>
        <p:nvSpPr>
          <p:cNvPr id="3" name="Oval 2">
            <a:extLst>
              <a:ext uri="{FF2B5EF4-FFF2-40B4-BE49-F238E27FC236}">
                <a16:creationId xmlns="" xmlns:a16="http://schemas.microsoft.com/office/drawing/2014/main" id="{EAD6AE2B-CF93-4DE2-90C0-B6B9DB69EF58}"/>
              </a:ext>
            </a:extLst>
          </p:cNvPr>
          <p:cNvSpPr/>
          <p:nvPr/>
        </p:nvSpPr>
        <p:spPr>
          <a:xfrm>
            <a:off x="2438400" y="3429000"/>
            <a:ext cx="1828800" cy="1117600"/>
          </a:xfrm>
          <a:prstGeom prst="ellipse">
            <a:avLst/>
          </a:prstGeom>
          <a:no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28995501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4400" y="484985"/>
            <a:ext cx="3505200" cy="1219199"/>
          </a:xfrm>
        </p:spPr>
        <p:txBody>
          <a:bodyPr>
            <a:normAutofit/>
          </a:bodyPr>
          <a:lstStyle/>
          <a:p>
            <a:r>
              <a:rPr lang="en-IN" dirty="0"/>
              <a:t>Detection</a:t>
            </a:r>
          </a:p>
        </p:txBody>
      </p:sp>
      <p:pic>
        <p:nvPicPr>
          <p:cNvPr id="4" name="Picture 3">
            <a:extLst>
              <a:ext uri="{FF2B5EF4-FFF2-40B4-BE49-F238E27FC236}">
                <a16:creationId xmlns="" xmlns:a16="http://schemas.microsoft.com/office/drawing/2014/main" id="{3D9CB459-966D-432E-89B3-B6C906900A3D}"/>
              </a:ext>
            </a:extLst>
          </p:cNvPr>
          <p:cNvPicPr>
            <a:picLocks noChangeAspect="1"/>
          </p:cNvPicPr>
          <p:nvPr/>
        </p:nvPicPr>
        <p:blipFill>
          <a:blip r:embed="rId2"/>
          <a:stretch>
            <a:fillRect/>
          </a:stretch>
        </p:blipFill>
        <p:spPr>
          <a:xfrm>
            <a:off x="2112847" y="1928019"/>
            <a:ext cx="6772935" cy="3736181"/>
          </a:xfrm>
          <a:prstGeom prst="rect">
            <a:avLst/>
          </a:prstGeom>
        </p:spPr>
      </p:pic>
      <p:sp>
        <p:nvSpPr>
          <p:cNvPr id="3" name="Oval 2">
            <a:extLst>
              <a:ext uri="{FF2B5EF4-FFF2-40B4-BE49-F238E27FC236}">
                <a16:creationId xmlns="" xmlns:a16="http://schemas.microsoft.com/office/drawing/2014/main" id="{EAD6AE2B-CF93-4DE2-90C0-B6B9DB69EF58}"/>
              </a:ext>
            </a:extLst>
          </p:cNvPr>
          <p:cNvSpPr/>
          <p:nvPr/>
        </p:nvSpPr>
        <p:spPr>
          <a:xfrm>
            <a:off x="2112846" y="4546600"/>
            <a:ext cx="2611554" cy="1117600"/>
          </a:xfrm>
          <a:prstGeom prst="ellipse">
            <a:avLst/>
          </a:prstGeom>
          <a:noFill/>
          <a:ln w="57150">
            <a:solidFill>
              <a:schemeClr val="tx2">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19063146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4400" y="484985"/>
            <a:ext cx="3505200" cy="1219199"/>
          </a:xfrm>
        </p:spPr>
        <p:txBody>
          <a:bodyPr>
            <a:normAutofit/>
          </a:bodyPr>
          <a:lstStyle/>
          <a:p>
            <a:r>
              <a:rPr lang="en-IN" dirty="0"/>
              <a:t>Detection</a:t>
            </a:r>
          </a:p>
        </p:txBody>
      </p:sp>
      <p:pic>
        <p:nvPicPr>
          <p:cNvPr id="4" name="Picture 3">
            <a:extLst>
              <a:ext uri="{FF2B5EF4-FFF2-40B4-BE49-F238E27FC236}">
                <a16:creationId xmlns="" xmlns:a16="http://schemas.microsoft.com/office/drawing/2014/main" id="{3D9CB459-966D-432E-89B3-B6C906900A3D}"/>
              </a:ext>
            </a:extLst>
          </p:cNvPr>
          <p:cNvPicPr>
            <a:picLocks noChangeAspect="1"/>
          </p:cNvPicPr>
          <p:nvPr/>
        </p:nvPicPr>
        <p:blipFill>
          <a:blip r:embed="rId2"/>
          <a:stretch>
            <a:fillRect/>
          </a:stretch>
        </p:blipFill>
        <p:spPr>
          <a:xfrm>
            <a:off x="2231579" y="1967309"/>
            <a:ext cx="6772935" cy="3736181"/>
          </a:xfrm>
          <a:prstGeom prst="rect">
            <a:avLst/>
          </a:prstGeom>
        </p:spPr>
      </p:pic>
      <p:sp>
        <p:nvSpPr>
          <p:cNvPr id="3" name="Oval 2">
            <a:extLst>
              <a:ext uri="{FF2B5EF4-FFF2-40B4-BE49-F238E27FC236}">
                <a16:creationId xmlns="" xmlns:a16="http://schemas.microsoft.com/office/drawing/2014/main" id="{EAD6AE2B-CF93-4DE2-90C0-B6B9DB69EF58}"/>
              </a:ext>
            </a:extLst>
          </p:cNvPr>
          <p:cNvSpPr/>
          <p:nvPr/>
        </p:nvSpPr>
        <p:spPr>
          <a:xfrm>
            <a:off x="6666089" y="3733800"/>
            <a:ext cx="2057400" cy="711200"/>
          </a:xfrm>
          <a:prstGeom prst="ellipse">
            <a:avLst/>
          </a:prstGeom>
          <a:noFill/>
          <a:ln w="57150">
            <a:solidFill>
              <a:schemeClr val="tx2">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17246034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4400" y="484985"/>
            <a:ext cx="3505200" cy="1219199"/>
          </a:xfrm>
        </p:spPr>
        <p:txBody>
          <a:bodyPr>
            <a:normAutofit/>
          </a:bodyPr>
          <a:lstStyle/>
          <a:p>
            <a:r>
              <a:rPr lang="en-IN" dirty="0"/>
              <a:t>Detection</a:t>
            </a:r>
          </a:p>
        </p:txBody>
      </p:sp>
      <p:pic>
        <p:nvPicPr>
          <p:cNvPr id="4" name="Picture 3">
            <a:extLst>
              <a:ext uri="{FF2B5EF4-FFF2-40B4-BE49-F238E27FC236}">
                <a16:creationId xmlns="" xmlns:a16="http://schemas.microsoft.com/office/drawing/2014/main" id="{3D9CB459-966D-432E-89B3-B6C906900A3D}"/>
              </a:ext>
            </a:extLst>
          </p:cNvPr>
          <p:cNvPicPr>
            <a:picLocks noChangeAspect="1"/>
          </p:cNvPicPr>
          <p:nvPr/>
        </p:nvPicPr>
        <p:blipFill>
          <a:blip r:embed="rId2"/>
          <a:stretch>
            <a:fillRect/>
          </a:stretch>
        </p:blipFill>
        <p:spPr>
          <a:xfrm>
            <a:off x="2136293" y="1928019"/>
            <a:ext cx="6772935" cy="3736181"/>
          </a:xfrm>
          <a:prstGeom prst="rect">
            <a:avLst/>
          </a:prstGeom>
        </p:spPr>
      </p:pic>
      <p:sp>
        <p:nvSpPr>
          <p:cNvPr id="3" name="Slide Number Placeholder 2"/>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3418846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a:t>
            </a:r>
            <a:r>
              <a:rPr lang="en-US" dirty="0" smtClean="0"/>
              <a:t>utline</a:t>
            </a:r>
            <a:endParaRPr lang="en-US" dirty="0"/>
          </a:p>
        </p:txBody>
      </p:sp>
      <p:sp>
        <p:nvSpPr>
          <p:cNvPr id="3" name="Content Placeholder 2"/>
          <p:cNvSpPr>
            <a:spLocks noGrp="1"/>
          </p:cNvSpPr>
          <p:nvPr>
            <p:ph idx="1"/>
          </p:nvPr>
        </p:nvSpPr>
        <p:spPr/>
        <p:txBody>
          <a:bodyPr/>
          <a:lstStyle/>
          <a:p>
            <a:r>
              <a:rPr lang="en-US" altLang="en-US" sz="4400" b="1" dirty="0">
                <a:solidFill>
                  <a:schemeClr val="accent2"/>
                </a:solidFill>
              </a:rPr>
              <a:t>Types of Errors</a:t>
            </a:r>
          </a:p>
          <a:p>
            <a:r>
              <a:rPr lang="en-US" altLang="en-US" sz="4400" b="1" dirty="0">
                <a:solidFill>
                  <a:schemeClr val="accent2"/>
                </a:solidFill>
              </a:rPr>
              <a:t>Detection</a:t>
            </a:r>
          </a:p>
          <a:p>
            <a:r>
              <a:rPr lang="en-US" altLang="en-US" sz="4400" b="1" dirty="0">
                <a:solidFill>
                  <a:schemeClr val="accent2"/>
                </a:solidFill>
              </a:rPr>
              <a:t>Correction</a:t>
            </a:r>
          </a:p>
          <a:p>
            <a:pPr marL="0" indent="0">
              <a:buNone/>
            </a:pPr>
            <a:endParaRPr lang="en-US" dirty="0"/>
          </a:p>
        </p:txBody>
      </p:sp>
      <p:sp>
        <p:nvSpPr>
          <p:cNvPr id="4" name="Slide Number Placeholder 3"/>
          <p:cNvSpPr>
            <a:spLocks noGrp="1"/>
          </p:cNvSpPr>
          <p:nvPr>
            <p:ph type="sldNum" sz="quarter" idx="12"/>
          </p:nvPr>
        </p:nvSpPr>
        <p:spPr/>
        <p:txBody>
          <a:bodyPr/>
          <a:lstStyle/>
          <a:p>
            <a:fld id="{A5FA47E2-E4C9-44C5-AAC9-4CDAA937E865}" type="slidenum">
              <a:rPr lang="en-US" smtClean="0"/>
              <a:t>2</a:t>
            </a:fld>
            <a:endParaRPr lang="en-US"/>
          </a:p>
        </p:txBody>
      </p:sp>
    </p:spTree>
    <p:extLst>
      <p:ext uri="{BB962C8B-B14F-4D97-AF65-F5344CB8AC3E}">
        <p14:creationId xmlns:p14="http://schemas.microsoft.com/office/powerpoint/2010/main" val="1258095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4400" y="484985"/>
            <a:ext cx="3505200" cy="1219199"/>
          </a:xfrm>
        </p:spPr>
        <p:txBody>
          <a:bodyPr>
            <a:normAutofit/>
          </a:bodyPr>
          <a:lstStyle/>
          <a:p>
            <a:r>
              <a:rPr lang="en-IN" dirty="0"/>
              <a:t>Detection</a:t>
            </a:r>
          </a:p>
        </p:txBody>
      </p:sp>
      <p:sp>
        <p:nvSpPr>
          <p:cNvPr id="3" name="Content Placeholder 2"/>
          <p:cNvSpPr>
            <a:spLocks noGrp="1"/>
          </p:cNvSpPr>
          <p:nvPr>
            <p:ph idx="1"/>
          </p:nvPr>
        </p:nvSpPr>
        <p:spPr>
          <a:xfrm>
            <a:off x="3124200" y="1905000"/>
            <a:ext cx="4114800" cy="4221164"/>
          </a:xfrm>
        </p:spPr>
        <p:txBody>
          <a:bodyPr>
            <a:normAutofit/>
          </a:bodyPr>
          <a:lstStyle/>
          <a:p>
            <a:r>
              <a:rPr lang="en-US" dirty="0"/>
              <a:t>Redundant Data</a:t>
            </a:r>
          </a:p>
          <a:p>
            <a:pPr lvl="1"/>
            <a:r>
              <a:rPr lang="en-US" dirty="0"/>
              <a:t>Code</a:t>
            </a:r>
          </a:p>
          <a:p>
            <a:pPr lvl="2"/>
            <a:r>
              <a:rPr lang="en-US" dirty="0"/>
              <a:t>Relationship between data and code</a:t>
            </a:r>
          </a:p>
          <a:p>
            <a:endParaRPr lang="en-US" dirty="0"/>
          </a:p>
          <a:p>
            <a:pPr marL="45720" indent="0">
              <a:buNone/>
            </a:pPr>
            <a:r>
              <a:rPr lang="en-IN" dirty="0"/>
              <a:t/>
            </a:r>
            <a:br>
              <a:rPr lang="en-IN" dirty="0"/>
            </a:br>
            <a:endParaRPr lang="en-US" dirty="0"/>
          </a:p>
          <a:p>
            <a:pPr marL="45720" indent="0">
              <a:buNone/>
            </a:pPr>
            <a:r>
              <a:rPr lang="en-US" dirty="0"/>
              <a:t/>
            </a:r>
            <a:br>
              <a:rPr lang="en-US" dirty="0"/>
            </a:br>
            <a:endParaRPr lang="en-IN" dirty="0"/>
          </a:p>
        </p:txBody>
      </p:sp>
      <p:pic>
        <p:nvPicPr>
          <p:cNvPr id="4" name="Picture 3">
            <a:extLst>
              <a:ext uri="{FF2B5EF4-FFF2-40B4-BE49-F238E27FC236}">
                <a16:creationId xmlns="" xmlns:a16="http://schemas.microsoft.com/office/drawing/2014/main" id="{3D9CB459-966D-432E-89B3-B6C906900A3D}"/>
              </a:ext>
            </a:extLst>
          </p:cNvPr>
          <p:cNvPicPr>
            <a:picLocks noChangeAspect="1"/>
          </p:cNvPicPr>
          <p:nvPr/>
        </p:nvPicPr>
        <p:blipFill>
          <a:blip r:embed="rId2"/>
          <a:stretch>
            <a:fillRect/>
          </a:stretch>
        </p:blipFill>
        <p:spPr>
          <a:xfrm>
            <a:off x="2438400" y="3276600"/>
            <a:ext cx="6096000" cy="2971800"/>
          </a:xfrm>
          <a:prstGeom prst="rect">
            <a:avLst/>
          </a:prstGeom>
        </p:spPr>
      </p:pic>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16558134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4400" y="484985"/>
            <a:ext cx="3505200" cy="1219199"/>
          </a:xfrm>
        </p:spPr>
        <p:txBody>
          <a:bodyPr>
            <a:normAutofit/>
          </a:bodyPr>
          <a:lstStyle/>
          <a:p>
            <a:r>
              <a:rPr lang="en-US" dirty="0"/>
              <a:t>Modulo 2</a:t>
            </a:r>
            <a:endParaRPr lang="en-IN" dirty="0"/>
          </a:p>
        </p:txBody>
      </p:sp>
      <p:sp>
        <p:nvSpPr>
          <p:cNvPr id="3" name="Content Placeholder 2"/>
          <p:cNvSpPr>
            <a:spLocks noGrp="1"/>
          </p:cNvSpPr>
          <p:nvPr>
            <p:ph idx="1"/>
          </p:nvPr>
        </p:nvSpPr>
        <p:spPr>
          <a:xfrm>
            <a:off x="4572000" y="1904999"/>
            <a:ext cx="4114800" cy="4221164"/>
          </a:xfrm>
        </p:spPr>
        <p:txBody>
          <a:bodyPr>
            <a:normAutofit/>
          </a:bodyPr>
          <a:lstStyle/>
          <a:p>
            <a:endParaRPr lang="en-US" dirty="0"/>
          </a:p>
          <a:p>
            <a:pPr marL="45720" indent="0">
              <a:buNone/>
            </a:pPr>
            <a:r>
              <a:rPr lang="en-IN" dirty="0"/>
              <a:t/>
            </a:r>
            <a:br>
              <a:rPr lang="en-IN" dirty="0"/>
            </a:br>
            <a:endParaRPr lang="en-US" dirty="0"/>
          </a:p>
          <a:p>
            <a:pPr marL="45720" indent="0">
              <a:buNone/>
            </a:pPr>
            <a:r>
              <a:rPr lang="en-US" dirty="0"/>
              <a:t/>
            </a:r>
            <a:br>
              <a:rPr lang="en-US" dirty="0"/>
            </a:br>
            <a:endParaRPr lang="en-IN" dirty="0"/>
          </a:p>
        </p:txBody>
      </p:sp>
      <p:pic>
        <p:nvPicPr>
          <p:cNvPr id="6" name="Picture 5">
            <a:extLst>
              <a:ext uri="{FF2B5EF4-FFF2-40B4-BE49-F238E27FC236}">
                <a16:creationId xmlns="" xmlns:a16="http://schemas.microsoft.com/office/drawing/2014/main" id="{A11F9562-E34D-4EBD-9EBB-D08724BE4AF0}"/>
              </a:ext>
            </a:extLst>
          </p:cNvPr>
          <p:cNvPicPr>
            <a:picLocks noChangeAspect="1"/>
          </p:cNvPicPr>
          <p:nvPr/>
        </p:nvPicPr>
        <p:blipFill>
          <a:blip r:embed="rId2"/>
          <a:stretch>
            <a:fillRect/>
          </a:stretch>
        </p:blipFill>
        <p:spPr>
          <a:xfrm>
            <a:off x="1752600" y="1704183"/>
            <a:ext cx="7274802" cy="2946400"/>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26236800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4400" y="484985"/>
            <a:ext cx="3505200" cy="1219199"/>
          </a:xfrm>
        </p:spPr>
        <p:txBody>
          <a:bodyPr>
            <a:normAutofit/>
          </a:bodyPr>
          <a:lstStyle/>
          <a:p>
            <a:r>
              <a:rPr lang="en-IN" b="1" dirty="0"/>
              <a:t>BLOCK CODING</a:t>
            </a:r>
            <a:r>
              <a:rPr lang="en-IN" dirty="0"/>
              <a:t> </a:t>
            </a:r>
          </a:p>
        </p:txBody>
      </p:sp>
      <p:pic>
        <p:nvPicPr>
          <p:cNvPr id="4" name="Picture 3">
            <a:extLst>
              <a:ext uri="{FF2B5EF4-FFF2-40B4-BE49-F238E27FC236}">
                <a16:creationId xmlns="" xmlns:a16="http://schemas.microsoft.com/office/drawing/2014/main" id="{65A87417-89A8-4A45-BDEA-08D7A136078D}"/>
              </a:ext>
            </a:extLst>
          </p:cNvPr>
          <p:cNvPicPr>
            <a:picLocks noChangeAspect="1"/>
          </p:cNvPicPr>
          <p:nvPr/>
        </p:nvPicPr>
        <p:blipFill>
          <a:blip r:embed="rId2"/>
          <a:stretch>
            <a:fillRect/>
          </a:stretch>
        </p:blipFill>
        <p:spPr>
          <a:xfrm>
            <a:off x="2971800" y="2108200"/>
            <a:ext cx="5985444" cy="3103563"/>
          </a:xfrm>
          <a:prstGeom prst="rect">
            <a:avLst/>
          </a:prstGeom>
        </p:spPr>
      </p:pic>
      <p:sp>
        <p:nvSpPr>
          <p:cNvPr id="3" name="Slide Number Placeholder 2"/>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18741603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4400" y="484985"/>
            <a:ext cx="3505200" cy="1219199"/>
          </a:xfrm>
        </p:spPr>
        <p:txBody>
          <a:bodyPr>
            <a:normAutofit/>
          </a:bodyPr>
          <a:lstStyle/>
          <a:p>
            <a:r>
              <a:rPr lang="en-IN" b="1" dirty="0"/>
              <a:t>BLOCK CODING</a:t>
            </a:r>
            <a:r>
              <a:rPr lang="en-IN" dirty="0"/>
              <a:t> </a:t>
            </a:r>
          </a:p>
        </p:txBody>
      </p:sp>
      <p:pic>
        <p:nvPicPr>
          <p:cNvPr id="4" name="Picture 3">
            <a:extLst>
              <a:ext uri="{FF2B5EF4-FFF2-40B4-BE49-F238E27FC236}">
                <a16:creationId xmlns="" xmlns:a16="http://schemas.microsoft.com/office/drawing/2014/main" id="{65A87417-89A8-4A45-BDEA-08D7A136078D}"/>
              </a:ext>
            </a:extLst>
          </p:cNvPr>
          <p:cNvPicPr>
            <a:picLocks noChangeAspect="1"/>
          </p:cNvPicPr>
          <p:nvPr/>
        </p:nvPicPr>
        <p:blipFill>
          <a:blip r:embed="rId2"/>
          <a:stretch>
            <a:fillRect/>
          </a:stretch>
        </p:blipFill>
        <p:spPr>
          <a:xfrm>
            <a:off x="2971800" y="2108200"/>
            <a:ext cx="5985444" cy="3103563"/>
          </a:xfrm>
          <a:prstGeom prst="rect">
            <a:avLst/>
          </a:prstGeom>
        </p:spPr>
      </p:pic>
      <p:sp>
        <p:nvSpPr>
          <p:cNvPr id="9" name="Oval 8">
            <a:extLst>
              <a:ext uri="{FF2B5EF4-FFF2-40B4-BE49-F238E27FC236}">
                <a16:creationId xmlns="" xmlns:a16="http://schemas.microsoft.com/office/drawing/2014/main" id="{2EA526C0-2595-46E3-848C-628E47B88624}"/>
              </a:ext>
            </a:extLst>
          </p:cNvPr>
          <p:cNvSpPr/>
          <p:nvPr/>
        </p:nvSpPr>
        <p:spPr>
          <a:xfrm>
            <a:off x="3581400" y="2108199"/>
            <a:ext cx="4970178" cy="1623220"/>
          </a:xfrm>
          <a:prstGeom prst="ellipse">
            <a:avLst/>
          </a:prstGeom>
          <a:noFill/>
          <a:ln w="44450">
            <a:solidFill>
              <a:schemeClr val="tx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3" name="Slide Number Placeholder 2"/>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19943879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4400" y="484985"/>
            <a:ext cx="3505200" cy="1219199"/>
          </a:xfrm>
        </p:spPr>
        <p:txBody>
          <a:bodyPr>
            <a:normAutofit/>
          </a:bodyPr>
          <a:lstStyle/>
          <a:p>
            <a:r>
              <a:rPr lang="en-IN" b="1" dirty="0"/>
              <a:t>BLOCK CODING</a:t>
            </a:r>
            <a:r>
              <a:rPr lang="en-IN" dirty="0"/>
              <a:t> </a:t>
            </a:r>
          </a:p>
        </p:txBody>
      </p:sp>
      <p:pic>
        <p:nvPicPr>
          <p:cNvPr id="4" name="Picture 3">
            <a:extLst>
              <a:ext uri="{FF2B5EF4-FFF2-40B4-BE49-F238E27FC236}">
                <a16:creationId xmlns="" xmlns:a16="http://schemas.microsoft.com/office/drawing/2014/main" id="{65A87417-89A8-4A45-BDEA-08D7A136078D}"/>
              </a:ext>
            </a:extLst>
          </p:cNvPr>
          <p:cNvPicPr>
            <a:picLocks noChangeAspect="1"/>
          </p:cNvPicPr>
          <p:nvPr/>
        </p:nvPicPr>
        <p:blipFill>
          <a:blip r:embed="rId2"/>
          <a:stretch>
            <a:fillRect/>
          </a:stretch>
        </p:blipFill>
        <p:spPr>
          <a:xfrm>
            <a:off x="2971800" y="2108200"/>
            <a:ext cx="5985444" cy="3103563"/>
          </a:xfrm>
          <a:prstGeom prst="rect">
            <a:avLst/>
          </a:prstGeom>
        </p:spPr>
      </p:pic>
      <p:sp>
        <p:nvSpPr>
          <p:cNvPr id="9" name="Oval 8">
            <a:extLst>
              <a:ext uri="{FF2B5EF4-FFF2-40B4-BE49-F238E27FC236}">
                <a16:creationId xmlns="" xmlns:a16="http://schemas.microsoft.com/office/drawing/2014/main" id="{2EA526C0-2595-46E3-848C-628E47B88624}"/>
              </a:ext>
            </a:extLst>
          </p:cNvPr>
          <p:cNvSpPr/>
          <p:nvPr/>
        </p:nvSpPr>
        <p:spPr>
          <a:xfrm>
            <a:off x="3581400" y="2108199"/>
            <a:ext cx="4970178" cy="1623220"/>
          </a:xfrm>
          <a:prstGeom prst="ellipse">
            <a:avLst/>
          </a:prstGeom>
          <a:noFill/>
          <a:ln w="44450">
            <a:solidFill>
              <a:schemeClr val="tx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3" name="Rectangle 2">
            <a:extLst>
              <a:ext uri="{FF2B5EF4-FFF2-40B4-BE49-F238E27FC236}">
                <a16:creationId xmlns="" xmlns:a16="http://schemas.microsoft.com/office/drawing/2014/main" id="{122E1BE4-CF80-4AB5-A18A-8B37B926EB05}"/>
              </a:ext>
            </a:extLst>
          </p:cNvPr>
          <p:cNvSpPr/>
          <p:nvPr/>
        </p:nvSpPr>
        <p:spPr>
          <a:xfrm>
            <a:off x="7975886" y="3411035"/>
            <a:ext cx="981359" cy="369332"/>
          </a:xfrm>
          <a:prstGeom prst="rect">
            <a:avLst/>
          </a:prstGeom>
        </p:spPr>
        <p:txBody>
          <a:bodyPr wrap="none">
            <a:spAutoFit/>
          </a:bodyPr>
          <a:lstStyle/>
          <a:p>
            <a:r>
              <a:rPr lang="en-US" i="1" dirty="0">
                <a:highlight>
                  <a:srgbClr val="808000"/>
                </a:highlight>
              </a:rPr>
              <a:t>n </a:t>
            </a:r>
            <a:r>
              <a:rPr lang="en-US" dirty="0">
                <a:highlight>
                  <a:srgbClr val="808000"/>
                </a:highlight>
              </a:rPr>
              <a:t>= </a:t>
            </a:r>
            <a:r>
              <a:rPr lang="en-US" i="1" dirty="0">
                <a:highlight>
                  <a:srgbClr val="808000"/>
                </a:highlight>
              </a:rPr>
              <a:t>k </a:t>
            </a:r>
            <a:r>
              <a:rPr lang="en-US" dirty="0">
                <a:highlight>
                  <a:srgbClr val="808000"/>
                </a:highlight>
              </a:rPr>
              <a:t>+ </a:t>
            </a:r>
            <a:r>
              <a:rPr lang="en-US" i="1" dirty="0">
                <a:highlight>
                  <a:srgbClr val="808000"/>
                </a:highlight>
              </a:rPr>
              <a:t>r</a:t>
            </a:r>
            <a:r>
              <a:rPr lang="en-US" dirty="0">
                <a:highlight>
                  <a:srgbClr val="808000"/>
                </a:highlight>
              </a:rPr>
              <a:t> </a:t>
            </a:r>
            <a:endParaRPr lang="en-IN"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4016865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4400" y="484985"/>
            <a:ext cx="3505200" cy="1219199"/>
          </a:xfrm>
        </p:spPr>
        <p:txBody>
          <a:bodyPr>
            <a:normAutofit/>
          </a:bodyPr>
          <a:lstStyle/>
          <a:p>
            <a:r>
              <a:rPr lang="en-IN" b="1" dirty="0"/>
              <a:t>BLOCK CODING</a:t>
            </a:r>
            <a:r>
              <a:rPr lang="en-IN" dirty="0"/>
              <a:t> </a:t>
            </a:r>
          </a:p>
        </p:txBody>
      </p:sp>
      <p:pic>
        <p:nvPicPr>
          <p:cNvPr id="4" name="Picture 3">
            <a:extLst>
              <a:ext uri="{FF2B5EF4-FFF2-40B4-BE49-F238E27FC236}">
                <a16:creationId xmlns="" xmlns:a16="http://schemas.microsoft.com/office/drawing/2014/main" id="{65A87417-89A8-4A45-BDEA-08D7A136078D}"/>
              </a:ext>
            </a:extLst>
          </p:cNvPr>
          <p:cNvPicPr>
            <a:picLocks noChangeAspect="1"/>
          </p:cNvPicPr>
          <p:nvPr/>
        </p:nvPicPr>
        <p:blipFill>
          <a:blip r:embed="rId2"/>
          <a:stretch>
            <a:fillRect/>
          </a:stretch>
        </p:blipFill>
        <p:spPr>
          <a:xfrm>
            <a:off x="1219200" y="1951037"/>
            <a:ext cx="5985444" cy="3103563"/>
          </a:xfrm>
          <a:prstGeom prst="rect">
            <a:avLst/>
          </a:prstGeom>
        </p:spPr>
      </p:pic>
      <p:sp>
        <p:nvSpPr>
          <p:cNvPr id="9" name="Oval 8">
            <a:extLst>
              <a:ext uri="{FF2B5EF4-FFF2-40B4-BE49-F238E27FC236}">
                <a16:creationId xmlns="" xmlns:a16="http://schemas.microsoft.com/office/drawing/2014/main" id="{2EA526C0-2595-46E3-848C-628E47B88624}"/>
              </a:ext>
            </a:extLst>
          </p:cNvPr>
          <p:cNvSpPr/>
          <p:nvPr/>
        </p:nvSpPr>
        <p:spPr>
          <a:xfrm>
            <a:off x="1600200" y="2094521"/>
            <a:ext cx="4970178" cy="1623220"/>
          </a:xfrm>
          <a:prstGeom prst="ellipse">
            <a:avLst/>
          </a:prstGeom>
          <a:noFill/>
          <a:ln w="44450">
            <a:solidFill>
              <a:schemeClr val="tx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3" name="Rectangle 2">
            <a:extLst>
              <a:ext uri="{FF2B5EF4-FFF2-40B4-BE49-F238E27FC236}">
                <a16:creationId xmlns="" xmlns:a16="http://schemas.microsoft.com/office/drawing/2014/main" id="{122E1BE4-CF80-4AB5-A18A-8B37B926EB05}"/>
              </a:ext>
            </a:extLst>
          </p:cNvPr>
          <p:cNvSpPr/>
          <p:nvPr/>
        </p:nvSpPr>
        <p:spPr>
          <a:xfrm>
            <a:off x="6324600" y="3226369"/>
            <a:ext cx="981359" cy="369332"/>
          </a:xfrm>
          <a:prstGeom prst="rect">
            <a:avLst/>
          </a:prstGeom>
        </p:spPr>
        <p:txBody>
          <a:bodyPr wrap="none">
            <a:spAutoFit/>
          </a:bodyPr>
          <a:lstStyle/>
          <a:p>
            <a:r>
              <a:rPr lang="en-US" i="1" dirty="0">
                <a:highlight>
                  <a:srgbClr val="808000"/>
                </a:highlight>
              </a:rPr>
              <a:t>n </a:t>
            </a:r>
            <a:r>
              <a:rPr lang="en-US" dirty="0">
                <a:highlight>
                  <a:srgbClr val="808000"/>
                </a:highlight>
              </a:rPr>
              <a:t>= </a:t>
            </a:r>
            <a:r>
              <a:rPr lang="en-US" i="1" dirty="0">
                <a:highlight>
                  <a:srgbClr val="808000"/>
                </a:highlight>
              </a:rPr>
              <a:t>k </a:t>
            </a:r>
            <a:r>
              <a:rPr lang="en-US" dirty="0">
                <a:highlight>
                  <a:srgbClr val="808000"/>
                </a:highlight>
              </a:rPr>
              <a:t>+ </a:t>
            </a:r>
            <a:r>
              <a:rPr lang="en-US" i="1" dirty="0">
                <a:highlight>
                  <a:srgbClr val="808000"/>
                </a:highlight>
              </a:rPr>
              <a:t>r</a:t>
            </a:r>
            <a:r>
              <a:rPr lang="en-US" dirty="0">
                <a:highlight>
                  <a:srgbClr val="808000"/>
                </a:highlight>
              </a:rPr>
              <a:t> </a:t>
            </a:r>
            <a:endParaRPr lang="en-IN" dirty="0"/>
          </a:p>
        </p:txBody>
      </p:sp>
      <p:cxnSp>
        <p:nvCxnSpPr>
          <p:cNvPr id="7" name="Straight Connector 6">
            <a:extLst>
              <a:ext uri="{FF2B5EF4-FFF2-40B4-BE49-F238E27FC236}">
                <a16:creationId xmlns="" xmlns:a16="http://schemas.microsoft.com/office/drawing/2014/main" id="{B08DD1EF-8487-42B8-9410-1942FC9051BE}"/>
              </a:ext>
            </a:extLst>
          </p:cNvPr>
          <p:cNvCxnSpPr/>
          <p:nvPr/>
        </p:nvCxnSpPr>
        <p:spPr>
          <a:xfrm>
            <a:off x="1219200" y="5181600"/>
            <a:ext cx="5985444" cy="0"/>
          </a:xfrm>
          <a:prstGeom prst="line">
            <a:avLst/>
          </a:prstGeom>
          <a:ln w="79375">
            <a:solidFill>
              <a:schemeClr val="tx2"/>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36699919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4400" y="484985"/>
            <a:ext cx="3505200" cy="1219199"/>
          </a:xfrm>
        </p:spPr>
        <p:txBody>
          <a:bodyPr>
            <a:normAutofit/>
          </a:bodyPr>
          <a:lstStyle/>
          <a:p>
            <a:r>
              <a:rPr lang="en-IN" b="1" dirty="0"/>
              <a:t>BLOCK CODING</a:t>
            </a:r>
            <a:r>
              <a:rPr lang="en-IN" dirty="0"/>
              <a:t> </a:t>
            </a:r>
          </a:p>
        </p:txBody>
      </p:sp>
      <p:pic>
        <p:nvPicPr>
          <p:cNvPr id="4" name="Picture 3">
            <a:extLst>
              <a:ext uri="{FF2B5EF4-FFF2-40B4-BE49-F238E27FC236}">
                <a16:creationId xmlns="" xmlns:a16="http://schemas.microsoft.com/office/drawing/2014/main" id="{65A87417-89A8-4A45-BDEA-08D7A136078D}"/>
              </a:ext>
            </a:extLst>
          </p:cNvPr>
          <p:cNvPicPr>
            <a:picLocks noChangeAspect="1"/>
          </p:cNvPicPr>
          <p:nvPr/>
        </p:nvPicPr>
        <p:blipFill>
          <a:blip r:embed="rId2"/>
          <a:stretch>
            <a:fillRect/>
          </a:stretch>
        </p:blipFill>
        <p:spPr>
          <a:xfrm>
            <a:off x="2971800" y="2108200"/>
            <a:ext cx="5985444" cy="3103563"/>
          </a:xfrm>
          <a:prstGeom prst="rect">
            <a:avLst/>
          </a:prstGeom>
        </p:spPr>
      </p:pic>
      <p:sp>
        <p:nvSpPr>
          <p:cNvPr id="3" name="Slide Number Placeholder 2"/>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38165043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4400" y="484985"/>
            <a:ext cx="3505200" cy="1219199"/>
          </a:xfrm>
        </p:spPr>
        <p:txBody>
          <a:bodyPr>
            <a:normAutofit/>
          </a:bodyPr>
          <a:lstStyle/>
          <a:p>
            <a:r>
              <a:rPr lang="en-IN" b="1" dirty="0"/>
              <a:t>BLOCK CODING</a:t>
            </a:r>
            <a:r>
              <a:rPr lang="en-IN" dirty="0"/>
              <a:t> </a:t>
            </a:r>
          </a:p>
        </p:txBody>
      </p:sp>
      <p:sp>
        <p:nvSpPr>
          <p:cNvPr id="3" name="Content Placeholder 2"/>
          <p:cNvSpPr>
            <a:spLocks noGrp="1"/>
          </p:cNvSpPr>
          <p:nvPr>
            <p:ph idx="1"/>
          </p:nvPr>
        </p:nvSpPr>
        <p:spPr>
          <a:xfrm>
            <a:off x="4572000" y="1904999"/>
            <a:ext cx="4114800" cy="4221164"/>
          </a:xfrm>
        </p:spPr>
        <p:txBody>
          <a:bodyPr>
            <a:normAutofit/>
          </a:bodyPr>
          <a:lstStyle/>
          <a:p>
            <a:endParaRPr lang="en-US" dirty="0"/>
          </a:p>
          <a:p>
            <a:pPr marL="45720" indent="0">
              <a:buNone/>
            </a:pPr>
            <a:r>
              <a:rPr lang="en-IN" dirty="0"/>
              <a:t/>
            </a:r>
            <a:br>
              <a:rPr lang="en-IN" dirty="0"/>
            </a:br>
            <a:endParaRPr lang="en-US" dirty="0"/>
          </a:p>
          <a:p>
            <a:pPr marL="45720" indent="0">
              <a:buNone/>
            </a:pPr>
            <a:r>
              <a:rPr lang="en-US" dirty="0"/>
              <a:t/>
            </a:r>
            <a:br>
              <a:rPr lang="en-US" dirty="0"/>
            </a:br>
            <a:endParaRPr lang="en-IN" dirty="0"/>
          </a:p>
        </p:txBody>
      </p:sp>
      <p:sp>
        <p:nvSpPr>
          <p:cNvPr id="7" name="Content Placeholder 2">
            <a:extLst>
              <a:ext uri="{FF2B5EF4-FFF2-40B4-BE49-F238E27FC236}">
                <a16:creationId xmlns="" xmlns:a16="http://schemas.microsoft.com/office/drawing/2014/main" id="{1551A911-8FC9-4539-B4F5-87EB8CECDED8}"/>
              </a:ext>
            </a:extLst>
          </p:cNvPr>
          <p:cNvSpPr txBox="1">
            <a:spLocks/>
          </p:cNvSpPr>
          <p:nvPr/>
        </p:nvSpPr>
        <p:spPr>
          <a:xfrm>
            <a:off x="4724400" y="2108199"/>
            <a:ext cx="4114800" cy="4221164"/>
          </a:xfrm>
          <a:prstGeom prst="rect">
            <a:avLst/>
          </a:prstGeom>
        </p:spPr>
        <p:txBody>
          <a:bodyPr vert="horz" lIns="91440" tIns="45720" rIns="91440" bIns="45720" rtlCol="0">
            <a:normAutofit/>
          </a:bodyPr>
          <a:lst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a:lstStyle>
          <a:p>
            <a:r>
              <a:rPr lang="en-US" dirty="0"/>
              <a:t>We divide our message </a:t>
            </a:r>
            <a:r>
              <a:rPr lang="en-US" sz="2600" b="1" dirty="0">
                <a:highlight>
                  <a:srgbClr val="808000"/>
                </a:highlight>
              </a:rPr>
              <a:t>into blocks, each of </a:t>
            </a:r>
            <a:r>
              <a:rPr lang="en-US" sz="2600" b="1" i="1" dirty="0">
                <a:highlight>
                  <a:srgbClr val="808000"/>
                </a:highlight>
              </a:rPr>
              <a:t>k </a:t>
            </a:r>
            <a:r>
              <a:rPr lang="en-US" sz="2600" b="1" dirty="0">
                <a:highlight>
                  <a:srgbClr val="808000"/>
                </a:highlight>
              </a:rPr>
              <a:t>bits </a:t>
            </a:r>
          </a:p>
          <a:p>
            <a:r>
              <a:rPr lang="en-US" dirty="0"/>
              <a:t>Add </a:t>
            </a:r>
            <a:r>
              <a:rPr lang="en-US" i="1" dirty="0">
                <a:highlight>
                  <a:srgbClr val="808000"/>
                </a:highlight>
              </a:rPr>
              <a:t>r </a:t>
            </a:r>
            <a:r>
              <a:rPr lang="en-US" dirty="0">
                <a:highlight>
                  <a:srgbClr val="808000"/>
                </a:highlight>
              </a:rPr>
              <a:t>redundant </a:t>
            </a:r>
            <a:r>
              <a:rPr lang="en-US" dirty="0"/>
              <a:t>bits to each block to make the length </a:t>
            </a:r>
            <a:r>
              <a:rPr lang="en-US" i="1" dirty="0">
                <a:highlight>
                  <a:srgbClr val="808000"/>
                </a:highlight>
              </a:rPr>
              <a:t>n </a:t>
            </a:r>
            <a:r>
              <a:rPr lang="en-US" dirty="0">
                <a:highlight>
                  <a:srgbClr val="808000"/>
                </a:highlight>
              </a:rPr>
              <a:t>= </a:t>
            </a:r>
            <a:r>
              <a:rPr lang="en-US" i="1" dirty="0">
                <a:highlight>
                  <a:srgbClr val="808000"/>
                </a:highlight>
              </a:rPr>
              <a:t>k </a:t>
            </a:r>
            <a:r>
              <a:rPr lang="en-US" dirty="0">
                <a:highlight>
                  <a:srgbClr val="808000"/>
                </a:highlight>
              </a:rPr>
              <a:t>+ </a:t>
            </a:r>
            <a:r>
              <a:rPr lang="en-US" i="1" dirty="0">
                <a:highlight>
                  <a:srgbClr val="808000"/>
                </a:highlight>
              </a:rPr>
              <a:t>r</a:t>
            </a:r>
            <a:r>
              <a:rPr lang="en-US" dirty="0">
                <a:highlight>
                  <a:srgbClr val="808000"/>
                </a:highlight>
              </a:rPr>
              <a:t> </a:t>
            </a:r>
            <a:r>
              <a:rPr lang="en-US" dirty="0"/>
              <a:t/>
            </a:r>
            <a:br>
              <a:rPr lang="en-US" dirty="0"/>
            </a:br>
            <a:r>
              <a:rPr lang="en-US" dirty="0"/>
              <a:t/>
            </a:r>
            <a:br>
              <a:rPr lang="en-US" dirty="0"/>
            </a:br>
            <a:endParaRPr lang="en-IN" dirty="0"/>
          </a:p>
        </p:txBody>
      </p:sp>
      <p:pic>
        <p:nvPicPr>
          <p:cNvPr id="4" name="Picture 3">
            <a:extLst>
              <a:ext uri="{FF2B5EF4-FFF2-40B4-BE49-F238E27FC236}">
                <a16:creationId xmlns="" xmlns:a16="http://schemas.microsoft.com/office/drawing/2014/main" id="{65A87417-89A8-4A45-BDEA-08D7A136078D}"/>
              </a:ext>
            </a:extLst>
          </p:cNvPr>
          <p:cNvPicPr>
            <a:picLocks noChangeAspect="1"/>
          </p:cNvPicPr>
          <p:nvPr/>
        </p:nvPicPr>
        <p:blipFill>
          <a:blip r:embed="rId2"/>
          <a:stretch>
            <a:fillRect/>
          </a:stretch>
        </p:blipFill>
        <p:spPr>
          <a:xfrm>
            <a:off x="609600" y="1295401"/>
            <a:ext cx="3733800" cy="1936044"/>
          </a:xfrm>
          <a:prstGeom prst="rect">
            <a:avLst/>
          </a:prstGeom>
        </p:spPr>
      </p:pic>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33344887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1400" y="381423"/>
            <a:ext cx="5145806" cy="2232816"/>
          </a:xfrm>
        </p:spPr>
        <p:txBody>
          <a:bodyPr>
            <a:normAutofit/>
          </a:bodyPr>
          <a:lstStyle/>
          <a:p>
            <a:r>
              <a:rPr lang="en-US" dirty="0"/>
              <a:t>Process of error detection in block coding</a:t>
            </a:r>
            <a:endParaRPr lang="en-IN" dirty="0"/>
          </a:p>
        </p:txBody>
      </p:sp>
      <p:sp>
        <p:nvSpPr>
          <p:cNvPr id="3" name="Content Placeholder 2"/>
          <p:cNvSpPr>
            <a:spLocks noGrp="1"/>
          </p:cNvSpPr>
          <p:nvPr>
            <p:ph idx="1"/>
          </p:nvPr>
        </p:nvSpPr>
        <p:spPr>
          <a:xfrm>
            <a:off x="4572000" y="1904999"/>
            <a:ext cx="4114800" cy="4221164"/>
          </a:xfrm>
        </p:spPr>
        <p:txBody>
          <a:bodyPr>
            <a:normAutofit/>
          </a:bodyPr>
          <a:lstStyle/>
          <a:p>
            <a:pPr marL="45720" indent="0">
              <a:buNone/>
            </a:pPr>
            <a:r>
              <a:rPr lang="en-US" dirty="0"/>
              <a:t/>
            </a:r>
            <a:br>
              <a:rPr lang="en-US" dirty="0"/>
            </a:br>
            <a:endParaRPr lang="en-IN" dirty="0"/>
          </a:p>
        </p:txBody>
      </p:sp>
      <p:sp>
        <p:nvSpPr>
          <p:cNvPr id="7" name="Content Placeholder 2">
            <a:extLst>
              <a:ext uri="{FF2B5EF4-FFF2-40B4-BE49-F238E27FC236}">
                <a16:creationId xmlns="" xmlns:a16="http://schemas.microsoft.com/office/drawing/2014/main" id="{1551A911-8FC9-4539-B4F5-87EB8CECDED8}"/>
              </a:ext>
            </a:extLst>
          </p:cNvPr>
          <p:cNvSpPr txBox="1">
            <a:spLocks/>
          </p:cNvSpPr>
          <p:nvPr/>
        </p:nvSpPr>
        <p:spPr>
          <a:xfrm>
            <a:off x="4724400" y="2108199"/>
            <a:ext cx="4114800" cy="4221164"/>
          </a:xfrm>
          <a:prstGeom prst="rect">
            <a:avLst/>
          </a:prstGeom>
        </p:spPr>
        <p:txBody>
          <a:bodyPr vert="horz" lIns="91440" tIns="45720" rIns="91440" bIns="45720" rtlCol="0">
            <a:normAutofit/>
          </a:bodyPr>
          <a:lst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a:lstStyle>
          <a:p>
            <a:endParaRPr lang="en-IN" dirty="0"/>
          </a:p>
        </p:txBody>
      </p:sp>
      <p:pic>
        <p:nvPicPr>
          <p:cNvPr id="6" name="Picture 5">
            <a:extLst>
              <a:ext uri="{FF2B5EF4-FFF2-40B4-BE49-F238E27FC236}">
                <a16:creationId xmlns="" xmlns:a16="http://schemas.microsoft.com/office/drawing/2014/main" id="{B55409A4-458C-499D-B8C0-2AFDBB090955}"/>
              </a:ext>
            </a:extLst>
          </p:cNvPr>
          <p:cNvPicPr>
            <a:picLocks noChangeAspect="1"/>
          </p:cNvPicPr>
          <p:nvPr/>
        </p:nvPicPr>
        <p:blipFill>
          <a:blip r:embed="rId2"/>
          <a:stretch>
            <a:fillRect/>
          </a:stretch>
        </p:blipFill>
        <p:spPr>
          <a:xfrm>
            <a:off x="3078369" y="2689585"/>
            <a:ext cx="6065631" cy="3532561"/>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38129241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4400" y="484985"/>
            <a:ext cx="3505200" cy="1219199"/>
          </a:xfrm>
        </p:spPr>
        <p:txBody>
          <a:bodyPr>
            <a:normAutofit/>
          </a:bodyPr>
          <a:lstStyle/>
          <a:p>
            <a:r>
              <a:rPr lang="en-IN" b="1" dirty="0"/>
              <a:t>BLOCK CODING</a:t>
            </a:r>
            <a:r>
              <a:rPr lang="en-IN" dirty="0"/>
              <a:t> </a:t>
            </a:r>
          </a:p>
        </p:txBody>
      </p:sp>
      <p:sp>
        <p:nvSpPr>
          <p:cNvPr id="7" name="Content Placeholder 2">
            <a:extLst>
              <a:ext uri="{FF2B5EF4-FFF2-40B4-BE49-F238E27FC236}">
                <a16:creationId xmlns="" xmlns:a16="http://schemas.microsoft.com/office/drawing/2014/main" id="{1551A911-8FC9-4539-B4F5-87EB8CECDED8}"/>
              </a:ext>
            </a:extLst>
          </p:cNvPr>
          <p:cNvSpPr txBox="1">
            <a:spLocks/>
          </p:cNvSpPr>
          <p:nvPr/>
        </p:nvSpPr>
        <p:spPr>
          <a:xfrm>
            <a:off x="4724400" y="2108199"/>
            <a:ext cx="4114800" cy="4221164"/>
          </a:xfrm>
          <a:prstGeom prst="rect">
            <a:avLst/>
          </a:prstGeom>
        </p:spPr>
        <p:txBody>
          <a:bodyPr vert="horz" lIns="91440" tIns="45720" rIns="91440" bIns="45720" rtlCol="0">
            <a:normAutofit/>
          </a:bodyPr>
          <a:lst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a:lstStyle>
          <a:p>
            <a:r>
              <a:rPr lang="en-US" dirty="0"/>
              <a:t>Valid and Invalid code</a:t>
            </a:r>
            <a:br>
              <a:rPr lang="en-US" dirty="0"/>
            </a:br>
            <a:r>
              <a:rPr lang="en-US" dirty="0"/>
              <a:t/>
            </a:r>
            <a:br>
              <a:rPr lang="en-US" dirty="0"/>
            </a:br>
            <a:endParaRPr lang="en-IN" dirty="0"/>
          </a:p>
        </p:txBody>
      </p:sp>
      <p:pic>
        <p:nvPicPr>
          <p:cNvPr id="6" name="Picture 5">
            <a:extLst>
              <a:ext uri="{FF2B5EF4-FFF2-40B4-BE49-F238E27FC236}">
                <a16:creationId xmlns="" xmlns:a16="http://schemas.microsoft.com/office/drawing/2014/main" id="{AD90085F-9458-46C5-B925-CDA043C913B4}"/>
              </a:ext>
            </a:extLst>
          </p:cNvPr>
          <p:cNvPicPr>
            <a:picLocks noChangeAspect="1"/>
          </p:cNvPicPr>
          <p:nvPr/>
        </p:nvPicPr>
        <p:blipFill>
          <a:blip r:embed="rId2"/>
          <a:stretch>
            <a:fillRect/>
          </a:stretch>
        </p:blipFill>
        <p:spPr>
          <a:xfrm>
            <a:off x="3634572" y="2838547"/>
            <a:ext cx="5204629" cy="2760467"/>
          </a:xfrm>
          <a:prstGeom prst="rect">
            <a:avLst/>
          </a:prstGeom>
        </p:spPr>
      </p:pic>
      <p:sp>
        <p:nvSpPr>
          <p:cNvPr id="3" name="Slide Number Placeholder 2"/>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3888862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Errors</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Definition of Error</a:t>
            </a:r>
            <a:r>
              <a:rPr lang="en-US" dirty="0" smtClean="0"/>
              <a:t/>
            </a:r>
            <a:br>
              <a:rPr lang="en-US" dirty="0" smtClean="0"/>
            </a:br>
            <a:endParaRPr lang="en-US" dirty="0" smtClean="0"/>
          </a:p>
          <a:p>
            <a:r>
              <a:rPr lang="en-US" dirty="0" smtClean="0"/>
              <a:t>A </a:t>
            </a:r>
            <a:r>
              <a:rPr lang="en-US" dirty="0"/>
              <a:t>condition when the receiver’s information does not match with the sender’s information. </a:t>
            </a:r>
            <a:endParaRPr lang="en-US" dirty="0" smtClean="0"/>
          </a:p>
          <a:p>
            <a:r>
              <a:rPr lang="en-US" dirty="0" smtClean="0"/>
              <a:t>During </a:t>
            </a:r>
            <a:r>
              <a:rPr lang="en-US" dirty="0"/>
              <a:t>transmission, digital signals suffer from noise that can introduce errors in the binary bits travelling from sender to receiver. </a:t>
            </a:r>
            <a:endParaRPr lang="en-US" dirty="0" smtClean="0"/>
          </a:p>
          <a:p>
            <a:r>
              <a:rPr lang="en-US" dirty="0" smtClean="0"/>
              <a:t>That </a:t>
            </a:r>
            <a:r>
              <a:rPr lang="en-US" dirty="0"/>
              <a:t>means a 0 bit may change to 1 or a 1 bit may change to 0.</a:t>
            </a:r>
            <a:r>
              <a:rPr lang="en-US" dirty="0" smtClean="0"/>
              <a:t/>
            </a:r>
            <a:br>
              <a:rPr lang="en-US" dirty="0" smtClean="0"/>
            </a:br>
            <a:endParaRPr lang="en-US" dirty="0"/>
          </a:p>
        </p:txBody>
      </p:sp>
      <p:sp>
        <p:nvSpPr>
          <p:cNvPr id="4" name="Slide Number Placeholder 3"/>
          <p:cNvSpPr>
            <a:spLocks noGrp="1"/>
          </p:cNvSpPr>
          <p:nvPr>
            <p:ph type="sldNum" sz="quarter" idx="12"/>
          </p:nvPr>
        </p:nvSpPr>
        <p:spPr/>
        <p:txBody>
          <a:bodyPr/>
          <a:lstStyle/>
          <a:p>
            <a:fld id="{A5FA47E2-E4C9-44C5-AAC9-4CDAA937E865}" type="slidenum">
              <a:rPr lang="en-US" smtClean="0"/>
              <a:t>3</a:t>
            </a:fld>
            <a:endParaRPr lang="en-US"/>
          </a:p>
        </p:txBody>
      </p:sp>
    </p:spTree>
    <p:extLst>
      <p:ext uri="{BB962C8B-B14F-4D97-AF65-F5344CB8AC3E}">
        <p14:creationId xmlns:p14="http://schemas.microsoft.com/office/powerpoint/2010/main" val="27032442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57200"/>
            <a:ext cx="3810000" cy="1219199"/>
          </a:xfrm>
        </p:spPr>
        <p:txBody>
          <a:bodyPr>
            <a:normAutofit fontScale="90000"/>
          </a:bodyPr>
          <a:lstStyle/>
          <a:p>
            <a:r>
              <a:rPr lang="en-IN" dirty="0"/>
              <a:t>Hamming Distance </a:t>
            </a:r>
          </a:p>
        </p:txBody>
      </p:sp>
      <p:sp>
        <p:nvSpPr>
          <p:cNvPr id="7" name="Content Placeholder 2">
            <a:extLst>
              <a:ext uri="{FF2B5EF4-FFF2-40B4-BE49-F238E27FC236}">
                <a16:creationId xmlns="" xmlns:a16="http://schemas.microsoft.com/office/drawing/2014/main" id="{1551A911-8FC9-4539-B4F5-87EB8CECDED8}"/>
              </a:ext>
            </a:extLst>
          </p:cNvPr>
          <p:cNvSpPr txBox="1">
            <a:spLocks/>
          </p:cNvSpPr>
          <p:nvPr/>
        </p:nvSpPr>
        <p:spPr>
          <a:xfrm>
            <a:off x="1524000" y="1623219"/>
            <a:ext cx="4495800" cy="4221164"/>
          </a:xfrm>
          <a:prstGeom prst="rect">
            <a:avLst/>
          </a:prstGeom>
        </p:spPr>
        <p:txBody>
          <a:bodyPr vert="horz" lIns="91440" tIns="45720" rIns="91440" bIns="45720" rtlCol="0">
            <a:normAutofit/>
          </a:bodyPr>
          <a:lst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a:lstStyle>
          <a:p>
            <a:r>
              <a:rPr lang="en-US" dirty="0"/>
              <a:t>The Hamming distance between two words is the number of differences between corresponding bits.</a:t>
            </a:r>
          </a:p>
          <a:p>
            <a:pPr marL="45720" indent="0">
              <a:buNone/>
            </a:pPr>
            <a:r>
              <a:rPr lang="en-US" dirty="0"/>
              <a:t> </a:t>
            </a:r>
          </a:p>
          <a:p>
            <a:pPr marL="45720" indent="0">
              <a:buNone/>
            </a:pPr>
            <a:r>
              <a:rPr lang="en-US" dirty="0"/>
              <a:t/>
            </a:r>
            <a:br>
              <a:rPr lang="en-US" dirty="0"/>
            </a:br>
            <a:r>
              <a:rPr lang="en-US" dirty="0"/>
              <a:t/>
            </a:r>
            <a:br>
              <a:rPr lang="en-US" dirty="0"/>
            </a:br>
            <a:r>
              <a:rPr lang="en-US" dirty="0"/>
              <a:t/>
            </a:r>
            <a:br>
              <a:rPr lang="en-US" dirty="0"/>
            </a:br>
            <a:r>
              <a:rPr lang="en-US" dirty="0"/>
              <a:t/>
            </a:r>
            <a:br>
              <a:rPr lang="en-US" dirty="0"/>
            </a:br>
            <a:endParaRPr lang="en-IN" dirty="0"/>
          </a:p>
        </p:txBody>
      </p:sp>
      <p:pic>
        <p:nvPicPr>
          <p:cNvPr id="3" name="Picture 2">
            <a:extLst>
              <a:ext uri="{FF2B5EF4-FFF2-40B4-BE49-F238E27FC236}">
                <a16:creationId xmlns="" xmlns:a16="http://schemas.microsoft.com/office/drawing/2014/main" id="{22BCC07F-6F63-40A4-939D-0A33D5888854}"/>
              </a:ext>
            </a:extLst>
          </p:cNvPr>
          <p:cNvPicPr>
            <a:picLocks noChangeAspect="1"/>
          </p:cNvPicPr>
          <p:nvPr/>
        </p:nvPicPr>
        <p:blipFill>
          <a:blip r:embed="rId2"/>
          <a:stretch>
            <a:fillRect/>
          </a:stretch>
        </p:blipFill>
        <p:spPr>
          <a:xfrm>
            <a:off x="624620" y="2590800"/>
            <a:ext cx="6690580" cy="2813401"/>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37515990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775250"/>
            <a:ext cx="3810000" cy="1219199"/>
          </a:xfrm>
        </p:spPr>
        <p:txBody>
          <a:bodyPr>
            <a:normAutofit fontScale="90000"/>
          </a:bodyPr>
          <a:lstStyle/>
          <a:p>
            <a:r>
              <a:rPr lang="en-IN" dirty="0"/>
              <a:t>Hamming Distance </a:t>
            </a:r>
          </a:p>
        </p:txBody>
      </p:sp>
      <p:sp>
        <p:nvSpPr>
          <p:cNvPr id="7" name="Content Placeholder 2">
            <a:extLst>
              <a:ext uri="{FF2B5EF4-FFF2-40B4-BE49-F238E27FC236}">
                <a16:creationId xmlns="" xmlns:a16="http://schemas.microsoft.com/office/drawing/2014/main" id="{1551A911-8FC9-4539-B4F5-87EB8CECDED8}"/>
              </a:ext>
            </a:extLst>
          </p:cNvPr>
          <p:cNvSpPr txBox="1">
            <a:spLocks/>
          </p:cNvSpPr>
          <p:nvPr/>
        </p:nvSpPr>
        <p:spPr>
          <a:xfrm>
            <a:off x="1524000" y="1828800"/>
            <a:ext cx="4495800" cy="4221164"/>
          </a:xfrm>
          <a:prstGeom prst="rect">
            <a:avLst/>
          </a:prstGeom>
        </p:spPr>
        <p:txBody>
          <a:bodyPr vert="horz" lIns="91440" tIns="45720" rIns="91440" bIns="45720" rtlCol="0">
            <a:normAutofit/>
          </a:bodyPr>
          <a:lst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a:lstStyle>
          <a:p>
            <a:pPr algn="just"/>
            <a:r>
              <a:rPr lang="en-US" dirty="0"/>
              <a:t>The minimum Hamming distance is the smallest Hamming distance between all possible pairs in a set of words. </a:t>
            </a:r>
            <a:br>
              <a:rPr lang="en-US" dirty="0"/>
            </a:br>
            <a:r>
              <a:rPr lang="en-US" dirty="0"/>
              <a:t/>
            </a:r>
            <a:br>
              <a:rPr lang="en-US" dirty="0"/>
            </a:br>
            <a:r>
              <a:rPr lang="en-US" dirty="0"/>
              <a:t/>
            </a:r>
            <a:br>
              <a:rPr lang="en-US" dirty="0"/>
            </a:br>
            <a:r>
              <a:rPr lang="en-US" dirty="0"/>
              <a:t/>
            </a:r>
            <a:br>
              <a:rPr lang="en-US" dirty="0"/>
            </a:br>
            <a:endParaRPr lang="en-IN" dirty="0"/>
          </a:p>
        </p:txBody>
      </p:sp>
      <p:pic>
        <p:nvPicPr>
          <p:cNvPr id="3" name="Picture 2">
            <a:extLst>
              <a:ext uri="{FF2B5EF4-FFF2-40B4-BE49-F238E27FC236}">
                <a16:creationId xmlns="" xmlns:a16="http://schemas.microsoft.com/office/drawing/2014/main" id="{4EA96327-5704-48FF-9AC5-25BF099A2FD0}"/>
              </a:ext>
            </a:extLst>
          </p:cNvPr>
          <p:cNvPicPr>
            <a:picLocks noChangeAspect="1"/>
          </p:cNvPicPr>
          <p:nvPr/>
        </p:nvPicPr>
        <p:blipFill>
          <a:blip r:embed="rId2"/>
          <a:stretch>
            <a:fillRect/>
          </a:stretch>
        </p:blipFill>
        <p:spPr>
          <a:xfrm>
            <a:off x="1676400" y="3352800"/>
            <a:ext cx="5638800" cy="1670281"/>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40673773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9600" y="484985"/>
            <a:ext cx="3810000" cy="1219199"/>
          </a:xfrm>
        </p:spPr>
        <p:txBody>
          <a:bodyPr>
            <a:normAutofit fontScale="90000"/>
          </a:bodyPr>
          <a:lstStyle/>
          <a:p>
            <a:r>
              <a:rPr lang="en-IN" dirty="0"/>
              <a:t>Hamming Distance </a:t>
            </a:r>
          </a:p>
        </p:txBody>
      </p:sp>
      <p:pic>
        <p:nvPicPr>
          <p:cNvPr id="6" name="Picture 5">
            <a:extLst>
              <a:ext uri="{FF2B5EF4-FFF2-40B4-BE49-F238E27FC236}">
                <a16:creationId xmlns="" xmlns:a16="http://schemas.microsoft.com/office/drawing/2014/main" id="{5E0D1C1B-8F9B-4F85-8D33-256ECC3BCE18}"/>
              </a:ext>
            </a:extLst>
          </p:cNvPr>
          <p:cNvPicPr>
            <a:picLocks noChangeAspect="1"/>
          </p:cNvPicPr>
          <p:nvPr/>
        </p:nvPicPr>
        <p:blipFill>
          <a:blip r:embed="rId2"/>
          <a:stretch>
            <a:fillRect/>
          </a:stretch>
        </p:blipFill>
        <p:spPr>
          <a:xfrm>
            <a:off x="4259470" y="1849155"/>
            <a:ext cx="4130261" cy="2190636"/>
          </a:xfrm>
          <a:prstGeom prst="rect">
            <a:avLst/>
          </a:prstGeom>
        </p:spPr>
      </p:pic>
      <p:sp>
        <p:nvSpPr>
          <p:cNvPr id="3" name="Slide Number Placeholder 2"/>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40707573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9600" y="484985"/>
            <a:ext cx="3810000" cy="1219199"/>
          </a:xfrm>
        </p:spPr>
        <p:txBody>
          <a:bodyPr>
            <a:normAutofit fontScale="90000"/>
          </a:bodyPr>
          <a:lstStyle/>
          <a:p>
            <a:r>
              <a:rPr lang="en-IN" dirty="0"/>
              <a:t>Hamming Distance </a:t>
            </a:r>
          </a:p>
        </p:txBody>
      </p:sp>
      <p:sp>
        <p:nvSpPr>
          <p:cNvPr id="7" name="Content Placeholder 2">
            <a:extLst>
              <a:ext uri="{FF2B5EF4-FFF2-40B4-BE49-F238E27FC236}">
                <a16:creationId xmlns="" xmlns:a16="http://schemas.microsoft.com/office/drawing/2014/main" id="{1551A911-8FC9-4539-B4F5-87EB8CECDED8}"/>
              </a:ext>
            </a:extLst>
          </p:cNvPr>
          <p:cNvSpPr txBox="1">
            <a:spLocks/>
          </p:cNvSpPr>
          <p:nvPr/>
        </p:nvSpPr>
        <p:spPr>
          <a:xfrm>
            <a:off x="4443761" y="2029618"/>
            <a:ext cx="4495800" cy="4221164"/>
          </a:xfrm>
          <a:prstGeom prst="rect">
            <a:avLst/>
          </a:prstGeom>
        </p:spPr>
        <p:txBody>
          <a:bodyPr vert="horz" lIns="91440" tIns="45720" rIns="91440" bIns="45720" rtlCol="0">
            <a:normAutofit/>
          </a:bodyPr>
          <a:lst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a:lstStyle>
          <a:p>
            <a:pPr algn="just"/>
            <a:r>
              <a:rPr lang="en-US" dirty="0"/>
              <a:t>To guarantee the detection of up to</a:t>
            </a:r>
            <a:r>
              <a:rPr lang="en-US" dirty="0">
                <a:highlight>
                  <a:srgbClr val="808000"/>
                </a:highlight>
              </a:rPr>
              <a:t> s </a:t>
            </a:r>
            <a:r>
              <a:rPr lang="en-US" dirty="0"/>
              <a:t>errors in all the cases, the minimum Hamming distance in a block code must be </a:t>
            </a:r>
            <a:r>
              <a:rPr lang="en-US" b="1" i="1" dirty="0" err="1">
                <a:highlight>
                  <a:srgbClr val="808000"/>
                </a:highlight>
              </a:rPr>
              <a:t>d</a:t>
            </a:r>
            <a:r>
              <a:rPr lang="en-US" sz="1050" b="1" i="1" dirty="0" err="1">
                <a:highlight>
                  <a:srgbClr val="808000"/>
                </a:highlight>
              </a:rPr>
              <a:t>min</a:t>
            </a:r>
            <a:r>
              <a:rPr lang="en-US" dirty="0">
                <a:highlight>
                  <a:srgbClr val="808000"/>
                </a:highlight>
              </a:rPr>
              <a:t> = s + 1.</a:t>
            </a:r>
            <a:endParaRPr lang="en-IN" dirty="0">
              <a:highlight>
                <a:srgbClr val="808000"/>
              </a:highlight>
            </a:endParaRPr>
          </a:p>
        </p:txBody>
      </p:sp>
      <p:pic>
        <p:nvPicPr>
          <p:cNvPr id="6" name="Picture 5">
            <a:extLst>
              <a:ext uri="{FF2B5EF4-FFF2-40B4-BE49-F238E27FC236}">
                <a16:creationId xmlns="" xmlns:a16="http://schemas.microsoft.com/office/drawing/2014/main" id="{D897103F-871C-4377-BBA3-FB376CF34891}"/>
              </a:ext>
            </a:extLst>
          </p:cNvPr>
          <p:cNvPicPr>
            <a:picLocks noChangeAspect="1"/>
          </p:cNvPicPr>
          <p:nvPr/>
        </p:nvPicPr>
        <p:blipFill>
          <a:blip r:embed="rId2"/>
          <a:stretch>
            <a:fillRect/>
          </a:stretch>
        </p:blipFill>
        <p:spPr>
          <a:xfrm>
            <a:off x="213140" y="584200"/>
            <a:ext cx="3639607" cy="1930400"/>
          </a:xfrm>
          <a:prstGeom prst="rect">
            <a:avLst/>
          </a:prstGeom>
        </p:spPr>
      </p:pic>
      <p:sp>
        <p:nvSpPr>
          <p:cNvPr id="3" name="Slide Number Placeholder 2"/>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20402344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304800"/>
            <a:ext cx="3810000" cy="1219199"/>
          </a:xfrm>
        </p:spPr>
        <p:txBody>
          <a:bodyPr>
            <a:normAutofit fontScale="90000"/>
          </a:bodyPr>
          <a:lstStyle/>
          <a:p>
            <a:r>
              <a:rPr lang="en-IN" dirty="0"/>
              <a:t>Linear Block Codes</a:t>
            </a:r>
          </a:p>
        </p:txBody>
      </p:sp>
      <p:sp>
        <p:nvSpPr>
          <p:cNvPr id="7" name="Content Placeholder 2">
            <a:extLst>
              <a:ext uri="{FF2B5EF4-FFF2-40B4-BE49-F238E27FC236}">
                <a16:creationId xmlns="" xmlns:a16="http://schemas.microsoft.com/office/drawing/2014/main" id="{1551A911-8FC9-4539-B4F5-87EB8CECDED8}"/>
              </a:ext>
            </a:extLst>
          </p:cNvPr>
          <p:cNvSpPr txBox="1">
            <a:spLocks/>
          </p:cNvSpPr>
          <p:nvPr/>
        </p:nvSpPr>
        <p:spPr>
          <a:xfrm>
            <a:off x="1066800" y="2514600"/>
            <a:ext cx="7315200" cy="4221164"/>
          </a:xfrm>
          <a:prstGeom prst="rect">
            <a:avLst/>
          </a:prstGeom>
        </p:spPr>
        <p:txBody>
          <a:bodyPr vert="horz" lIns="91440" tIns="45720" rIns="91440" bIns="45720" rtlCol="0">
            <a:normAutofit/>
          </a:bodyPr>
          <a:lst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a:lstStyle>
          <a:p>
            <a:pPr algn="just"/>
            <a:r>
              <a:rPr lang="en-US" dirty="0"/>
              <a:t>A linear block code is a code in which the exclusive OR (addition modulo-2) of two valid codewords creates another valid codeword</a:t>
            </a:r>
          </a:p>
          <a:p>
            <a:pPr marL="45720" indent="0" algn="just">
              <a:buNone/>
            </a:pPr>
            <a:r>
              <a:rPr lang="en-US" dirty="0"/>
              <a:t/>
            </a:r>
            <a:br>
              <a:rPr lang="en-US" dirty="0"/>
            </a:br>
            <a:endParaRPr lang="en-IN" dirty="0">
              <a:highlight>
                <a:srgbClr val="808000"/>
              </a:highlight>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31201567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0242"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947" y="2057400"/>
            <a:ext cx="8365329" cy="2160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46" name="Text Box 6"/>
          <p:cNvSpPr txBox="1">
            <a:spLocks noChangeArrowheads="1"/>
          </p:cNvSpPr>
          <p:nvPr/>
        </p:nvSpPr>
        <p:spPr bwMode="auto">
          <a:xfrm>
            <a:off x="826377" y="765024"/>
            <a:ext cx="7477397" cy="1067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1" tIns="45715" rIns="91431" bIns="45715">
            <a:spAutoFit/>
          </a:bodyPr>
          <a:lstStyle/>
          <a:p>
            <a:pPr algn="ctr">
              <a:defRPr/>
            </a:pPr>
            <a:r>
              <a:rPr lang="en-US" sz="3200" b="1">
                <a:solidFill>
                  <a:srgbClr val="CC0066"/>
                </a:solidFill>
                <a:effectLst>
                  <a:outerShdw blurRad="38100" dist="38100" dir="2700000" algn="tl">
                    <a:srgbClr val="C0C0C0"/>
                  </a:outerShdw>
                </a:effectLst>
              </a:rPr>
              <a:t>Four types of redundancy checks are used</a:t>
            </a:r>
          </a:p>
          <a:p>
            <a:pPr algn="ctr">
              <a:defRPr/>
            </a:pPr>
            <a:r>
              <a:rPr lang="en-US" sz="3200" b="1">
                <a:solidFill>
                  <a:srgbClr val="CC0066"/>
                </a:solidFill>
                <a:effectLst>
                  <a:outerShdw blurRad="38100" dist="38100" dir="2700000" algn="tl">
                    <a:srgbClr val="C0C0C0"/>
                  </a:outerShdw>
                </a:effectLst>
              </a:rPr>
              <a:t> in data communications</a:t>
            </a:r>
          </a:p>
        </p:txBody>
      </p:sp>
      <p:sp>
        <p:nvSpPr>
          <p:cNvPr id="2" name="TextBox 1"/>
          <p:cNvSpPr txBox="1"/>
          <p:nvPr/>
        </p:nvSpPr>
        <p:spPr>
          <a:xfrm>
            <a:off x="373947" y="4379946"/>
            <a:ext cx="4807653" cy="2031325"/>
          </a:xfrm>
          <a:prstGeom prst="rect">
            <a:avLst/>
          </a:prstGeom>
          <a:noFill/>
        </p:spPr>
        <p:txBody>
          <a:bodyPr wrap="square" rtlCol="0">
            <a:spAutoFit/>
          </a:bodyPr>
          <a:lstStyle/>
          <a:p>
            <a:r>
              <a:rPr lang="en-US" dirty="0"/>
              <a:t>Some popular techniques for error detection are:</a:t>
            </a:r>
            <a:br>
              <a:rPr lang="en-US" dirty="0"/>
            </a:br>
            <a:r>
              <a:rPr lang="en-US" dirty="0"/>
              <a:t>1. Simple Parity </a:t>
            </a:r>
            <a:r>
              <a:rPr lang="en-US" dirty="0" smtClean="0"/>
              <a:t>check- VRC,LRC</a:t>
            </a:r>
            <a:r>
              <a:rPr lang="en-US" dirty="0"/>
              <a:t/>
            </a:r>
            <a:br>
              <a:rPr lang="en-US" dirty="0"/>
            </a:br>
            <a:r>
              <a:rPr lang="en-US" dirty="0"/>
              <a:t>2. Two-dimensional Parity </a:t>
            </a:r>
            <a:r>
              <a:rPr lang="en-US" dirty="0" smtClean="0"/>
              <a:t>check- VRC+LRC</a:t>
            </a:r>
            <a:r>
              <a:rPr lang="en-US" dirty="0"/>
              <a:t/>
            </a:r>
            <a:br>
              <a:rPr lang="en-US" dirty="0"/>
            </a:br>
            <a:r>
              <a:rPr lang="en-US" dirty="0"/>
              <a:t>3. Checksum</a:t>
            </a:r>
            <a:br>
              <a:rPr lang="en-US" dirty="0"/>
            </a:br>
            <a:r>
              <a:rPr lang="en-US" dirty="0"/>
              <a:t>4. Cyclic redundancy check</a:t>
            </a:r>
            <a:br>
              <a:rPr lang="en-US" dirty="0"/>
            </a:br>
            <a:endParaRPr lang="en-US" dirty="0"/>
          </a:p>
          <a:p>
            <a:endParaRPr lang="en-US" dirty="0"/>
          </a:p>
        </p:txBody>
      </p:sp>
      <p:sp>
        <p:nvSpPr>
          <p:cNvPr id="3" name="TextBox 2"/>
          <p:cNvSpPr txBox="1"/>
          <p:nvPr/>
        </p:nvSpPr>
        <p:spPr>
          <a:xfrm>
            <a:off x="5191328" y="4572000"/>
            <a:ext cx="3673191" cy="1200329"/>
          </a:xfrm>
          <a:prstGeom prst="rect">
            <a:avLst/>
          </a:prstGeom>
          <a:noFill/>
        </p:spPr>
        <p:txBody>
          <a:bodyPr wrap="square" rtlCol="0">
            <a:spAutoFit/>
          </a:bodyPr>
          <a:lstStyle/>
          <a:p>
            <a:r>
              <a:rPr lang="en-US" dirty="0" smtClean="0"/>
              <a:t>VRC- </a:t>
            </a:r>
            <a:r>
              <a:rPr lang="en-US" altLang="en-US" b="1" dirty="0">
                <a:solidFill>
                  <a:srgbClr val="00279F"/>
                </a:solidFill>
              </a:rPr>
              <a:t>Vertical Redundancy Check</a:t>
            </a:r>
          </a:p>
          <a:p>
            <a:r>
              <a:rPr lang="en-US" dirty="0" smtClean="0"/>
              <a:t>LRC-</a:t>
            </a:r>
            <a:r>
              <a:rPr lang="en-US" altLang="en-US" b="1" dirty="0">
                <a:solidFill>
                  <a:srgbClr val="00279F"/>
                </a:solidFill>
              </a:rPr>
              <a:t> Longitudinal Redundancy Check</a:t>
            </a:r>
            <a:endParaRPr lang="en-US" dirty="0" smtClean="0"/>
          </a:p>
          <a:p>
            <a:r>
              <a:rPr lang="en-US" dirty="0" smtClean="0"/>
              <a:t>CRC-</a:t>
            </a:r>
            <a:r>
              <a:rPr lang="en-US" altLang="en-US" b="1" dirty="0">
                <a:solidFill>
                  <a:srgbClr val="00279F"/>
                </a:solidFill>
              </a:rPr>
              <a:t>Cyclic Redundancy Check</a:t>
            </a:r>
          </a:p>
          <a:p>
            <a:endParaRPr lang="en-US" dirty="0"/>
          </a:p>
        </p:txBody>
      </p:sp>
      <p:sp>
        <p:nvSpPr>
          <p:cNvPr id="4" name="Slide Number Placeholder 3"/>
          <p:cNvSpPr>
            <a:spLocks noGrp="1"/>
          </p:cNvSpPr>
          <p:nvPr>
            <p:ph type="sldNum" sz="quarter" idx="12"/>
          </p:nvPr>
        </p:nvSpPr>
        <p:spPr/>
        <p:txBody>
          <a:bodyPr/>
          <a:lstStyle/>
          <a:p>
            <a:fld id="{A5FA47E2-E4C9-44C5-AAC9-4CDAA937E865}" type="slidenum">
              <a:rPr lang="en-US" smtClean="0"/>
              <a:t>35</a:t>
            </a:fld>
            <a:endParaRPr lang="en-US"/>
          </a:p>
        </p:txBody>
      </p:sp>
    </p:spTree>
    <p:extLst>
      <p:ext uri="{BB962C8B-B14F-4D97-AF65-F5344CB8AC3E}">
        <p14:creationId xmlns:p14="http://schemas.microsoft.com/office/powerpoint/2010/main" val="173730839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10246"/>
                                        </p:tgtEl>
                                        <p:attrNameLst>
                                          <p:attrName>style.visibility</p:attrName>
                                        </p:attrNameLst>
                                      </p:cBhvr>
                                      <p:to>
                                        <p:strVal val="visible"/>
                                      </p:to>
                                    </p:set>
                                    <p:anim calcmode="discrete" valueType="clr">
                                      <p:cBhvr override="childStyle">
                                        <p:cTn id="7" dur="80"/>
                                        <p:tgtEl>
                                          <p:spTgt spid="10246"/>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0246"/>
                                        </p:tgtEl>
                                        <p:attrNameLst>
                                          <p:attrName>fillcolor</p:attrName>
                                        </p:attrNameLst>
                                      </p:cBhvr>
                                      <p:tavLst>
                                        <p:tav tm="0">
                                          <p:val>
                                            <p:clrVal>
                                              <a:schemeClr val="accent2"/>
                                            </p:clrVal>
                                          </p:val>
                                        </p:tav>
                                        <p:tav tm="50000">
                                          <p:val>
                                            <p:clrVal>
                                              <a:schemeClr val="hlink"/>
                                            </p:clrVal>
                                          </p:val>
                                        </p:tav>
                                      </p:tavLst>
                                    </p:anim>
                                    <p:set>
                                      <p:cBhvr>
                                        <p:cTn id="9" dur="80"/>
                                        <p:tgtEl>
                                          <p:spTgt spid="10246"/>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102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090" y="1161143"/>
            <a:ext cx="7740545" cy="4785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291" name="Rectangle 3"/>
          <p:cNvSpPr>
            <a:spLocks noChangeArrowheads="1"/>
          </p:cNvSpPr>
          <p:nvPr/>
        </p:nvSpPr>
        <p:spPr bwMode="auto">
          <a:xfrm>
            <a:off x="3331667" y="193524"/>
            <a:ext cx="2383718" cy="589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9" tIns="44445" rIns="90479" bIns="44445">
            <a:spAutoFit/>
          </a:bodyPr>
          <a:lstStyle>
            <a:lvl1pPr>
              <a:defRPr sz="2500">
                <a:solidFill>
                  <a:schemeClr val="tx1"/>
                </a:solidFill>
                <a:latin typeface="Times New Roman" pitchFamily="18" charset="0"/>
              </a:defRPr>
            </a:lvl1pPr>
            <a:lvl2pPr marL="742950" indent="-285750">
              <a:defRPr sz="2500">
                <a:solidFill>
                  <a:schemeClr val="tx1"/>
                </a:solidFill>
                <a:latin typeface="Times New Roman" pitchFamily="18" charset="0"/>
              </a:defRPr>
            </a:lvl2pPr>
            <a:lvl3pPr marL="1143000" indent="-228600">
              <a:defRPr sz="2500">
                <a:solidFill>
                  <a:schemeClr val="tx1"/>
                </a:solidFill>
                <a:latin typeface="Times New Roman" pitchFamily="18" charset="0"/>
              </a:defRPr>
            </a:lvl3pPr>
            <a:lvl4pPr marL="1600200" indent="-228600">
              <a:defRPr sz="2500">
                <a:solidFill>
                  <a:schemeClr val="tx1"/>
                </a:solidFill>
                <a:latin typeface="Times New Roman" pitchFamily="18" charset="0"/>
              </a:defRPr>
            </a:lvl4pPr>
            <a:lvl5pPr marL="2057400" indent="-228600">
              <a:defRPr sz="2500">
                <a:solidFill>
                  <a:schemeClr val="tx1"/>
                </a:solidFill>
                <a:latin typeface="Times New Roman" pitchFamily="18" charset="0"/>
              </a:defRPr>
            </a:lvl5pPr>
            <a:lvl6pPr marL="2514600" indent="-228600" eaLnBrk="0" fontAlgn="base" hangingPunct="0">
              <a:spcBef>
                <a:spcPct val="0"/>
              </a:spcBef>
              <a:spcAft>
                <a:spcPct val="0"/>
              </a:spcAft>
              <a:defRPr sz="2500">
                <a:solidFill>
                  <a:schemeClr val="tx1"/>
                </a:solidFill>
                <a:latin typeface="Times New Roman" pitchFamily="18" charset="0"/>
              </a:defRPr>
            </a:lvl6pPr>
            <a:lvl7pPr marL="2971800" indent="-228600" eaLnBrk="0" fontAlgn="base" hangingPunct="0">
              <a:spcBef>
                <a:spcPct val="0"/>
              </a:spcBef>
              <a:spcAft>
                <a:spcPct val="0"/>
              </a:spcAft>
              <a:defRPr sz="2500">
                <a:solidFill>
                  <a:schemeClr val="tx1"/>
                </a:solidFill>
                <a:latin typeface="Times New Roman" pitchFamily="18" charset="0"/>
              </a:defRPr>
            </a:lvl7pPr>
            <a:lvl8pPr marL="3429000" indent="-228600" eaLnBrk="0" fontAlgn="base" hangingPunct="0">
              <a:spcBef>
                <a:spcPct val="0"/>
              </a:spcBef>
              <a:spcAft>
                <a:spcPct val="0"/>
              </a:spcAft>
              <a:defRPr sz="2500">
                <a:solidFill>
                  <a:schemeClr val="tx1"/>
                </a:solidFill>
                <a:latin typeface="Times New Roman" pitchFamily="18" charset="0"/>
              </a:defRPr>
            </a:lvl8pPr>
            <a:lvl9pPr marL="3886200" indent="-228600" eaLnBrk="0" fontAlgn="base" hangingPunct="0">
              <a:spcBef>
                <a:spcPct val="0"/>
              </a:spcBef>
              <a:spcAft>
                <a:spcPct val="0"/>
              </a:spcAft>
              <a:defRPr sz="2500">
                <a:solidFill>
                  <a:schemeClr val="tx1"/>
                </a:solidFill>
                <a:latin typeface="Times New Roman" pitchFamily="18" charset="0"/>
              </a:defRPr>
            </a:lvl9pPr>
          </a:lstStyle>
          <a:p>
            <a:r>
              <a:rPr lang="en-US" altLang="en-US" sz="3200" b="1">
                <a:solidFill>
                  <a:srgbClr val="063DE8"/>
                </a:solidFill>
              </a:rPr>
              <a:t>Redundancy</a:t>
            </a:r>
          </a:p>
        </p:txBody>
      </p:sp>
      <p:sp>
        <p:nvSpPr>
          <p:cNvPr id="2" name="Slide Number Placeholder 1"/>
          <p:cNvSpPr>
            <a:spLocks noGrp="1"/>
          </p:cNvSpPr>
          <p:nvPr>
            <p:ph type="sldNum" sz="quarter" idx="12"/>
          </p:nvPr>
        </p:nvSpPr>
        <p:spPr/>
        <p:txBody>
          <a:bodyPr/>
          <a:lstStyle/>
          <a:p>
            <a:fld id="{A5FA47E2-E4C9-44C5-AAC9-4CDAA937E865}" type="slidenum">
              <a:rPr lang="en-US" smtClean="0"/>
              <a:t>36</a:t>
            </a:fld>
            <a:endParaRPr lang="en-US"/>
          </a:p>
        </p:txBody>
      </p:sp>
    </p:spTree>
    <p:extLst>
      <p:ext uri="{BB962C8B-B14F-4D97-AF65-F5344CB8AC3E}">
        <p14:creationId xmlns:p14="http://schemas.microsoft.com/office/powerpoint/2010/main" val="1818184600"/>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620" y="1395489"/>
            <a:ext cx="8377640" cy="49318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39" name="Rectangle 3"/>
          <p:cNvSpPr>
            <a:spLocks noChangeArrowheads="1"/>
          </p:cNvSpPr>
          <p:nvPr/>
        </p:nvSpPr>
        <p:spPr bwMode="auto">
          <a:xfrm>
            <a:off x="2268303" y="0"/>
            <a:ext cx="5079829" cy="1064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9" tIns="44445" rIns="90479" bIns="44445">
            <a:spAutoFit/>
          </a:bodyPr>
          <a:lstStyle>
            <a:lvl1pPr>
              <a:defRPr sz="2500">
                <a:solidFill>
                  <a:schemeClr val="tx1"/>
                </a:solidFill>
                <a:latin typeface="Times New Roman" pitchFamily="18" charset="0"/>
              </a:defRPr>
            </a:lvl1pPr>
            <a:lvl2pPr marL="742950" indent="-285750">
              <a:defRPr sz="2500">
                <a:solidFill>
                  <a:schemeClr val="tx1"/>
                </a:solidFill>
                <a:latin typeface="Times New Roman" pitchFamily="18" charset="0"/>
              </a:defRPr>
            </a:lvl2pPr>
            <a:lvl3pPr marL="1143000" indent="-228600">
              <a:defRPr sz="2500">
                <a:solidFill>
                  <a:schemeClr val="tx1"/>
                </a:solidFill>
                <a:latin typeface="Times New Roman" pitchFamily="18" charset="0"/>
              </a:defRPr>
            </a:lvl3pPr>
            <a:lvl4pPr marL="1600200" indent="-228600">
              <a:defRPr sz="2500">
                <a:solidFill>
                  <a:schemeClr val="tx1"/>
                </a:solidFill>
                <a:latin typeface="Times New Roman" pitchFamily="18" charset="0"/>
              </a:defRPr>
            </a:lvl4pPr>
            <a:lvl5pPr marL="2057400" indent="-228600">
              <a:defRPr sz="2500">
                <a:solidFill>
                  <a:schemeClr val="tx1"/>
                </a:solidFill>
                <a:latin typeface="Times New Roman" pitchFamily="18" charset="0"/>
              </a:defRPr>
            </a:lvl5pPr>
            <a:lvl6pPr marL="2514600" indent="-228600" eaLnBrk="0" fontAlgn="base" hangingPunct="0">
              <a:spcBef>
                <a:spcPct val="0"/>
              </a:spcBef>
              <a:spcAft>
                <a:spcPct val="0"/>
              </a:spcAft>
              <a:defRPr sz="2500">
                <a:solidFill>
                  <a:schemeClr val="tx1"/>
                </a:solidFill>
                <a:latin typeface="Times New Roman" pitchFamily="18" charset="0"/>
              </a:defRPr>
            </a:lvl6pPr>
            <a:lvl7pPr marL="2971800" indent="-228600" eaLnBrk="0" fontAlgn="base" hangingPunct="0">
              <a:spcBef>
                <a:spcPct val="0"/>
              </a:spcBef>
              <a:spcAft>
                <a:spcPct val="0"/>
              </a:spcAft>
              <a:defRPr sz="2500">
                <a:solidFill>
                  <a:schemeClr val="tx1"/>
                </a:solidFill>
                <a:latin typeface="Times New Roman" pitchFamily="18" charset="0"/>
              </a:defRPr>
            </a:lvl7pPr>
            <a:lvl8pPr marL="3429000" indent="-228600" eaLnBrk="0" fontAlgn="base" hangingPunct="0">
              <a:spcBef>
                <a:spcPct val="0"/>
              </a:spcBef>
              <a:spcAft>
                <a:spcPct val="0"/>
              </a:spcAft>
              <a:defRPr sz="2500">
                <a:solidFill>
                  <a:schemeClr val="tx1"/>
                </a:solidFill>
                <a:latin typeface="Times New Roman" pitchFamily="18" charset="0"/>
              </a:defRPr>
            </a:lvl8pPr>
            <a:lvl9pPr marL="3886200" indent="-228600" eaLnBrk="0" fontAlgn="base" hangingPunct="0">
              <a:spcBef>
                <a:spcPct val="0"/>
              </a:spcBef>
              <a:spcAft>
                <a:spcPct val="0"/>
              </a:spcAft>
              <a:defRPr sz="2500">
                <a:solidFill>
                  <a:schemeClr val="tx1"/>
                </a:solidFill>
                <a:latin typeface="Times New Roman" pitchFamily="18" charset="0"/>
              </a:defRPr>
            </a:lvl9pPr>
          </a:lstStyle>
          <a:p>
            <a:pPr algn="ctr"/>
            <a:r>
              <a:rPr lang="en-US" altLang="en-US" sz="3200" b="1" dirty="0"/>
              <a:t>Vertical Redundancy Check</a:t>
            </a:r>
          </a:p>
          <a:p>
            <a:pPr algn="ctr"/>
            <a:r>
              <a:rPr lang="en-US" altLang="en-US" sz="3200" b="1" dirty="0"/>
              <a:t>VRC</a:t>
            </a:r>
          </a:p>
        </p:txBody>
      </p:sp>
      <p:sp>
        <p:nvSpPr>
          <p:cNvPr id="2" name="Slide Number Placeholder 1"/>
          <p:cNvSpPr>
            <a:spLocks noGrp="1"/>
          </p:cNvSpPr>
          <p:nvPr>
            <p:ph type="sldNum" sz="quarter" idx="12"/>
          </p:nvPr>
        </p:nvSpPr>
        <p:spPr/>
        <p:txBody>
          <a:bodyPr/>
          <a:lstStyle/>
          <a:p>
            <a:fld id="{A5FA47E2-E4C9-44C5-AAC9-4CDAA937E865}" type="slidenum">
              <a:rPr lang="en-US" smtClean="0"/>
              <a:t>37</a:t>
            </a:fld>
            <a:endParaRPr lang="en-US"/>
          </a:p>
        </p:txBody>
      </p:sp>
    </p:spTree>
    <p:extLst>
      <p:ext uri="{BB962C8B-B14F-4D97-AF65-F5344CB8AC3E}">
        <p14:creationId xmlns:p14="http://schemas.microsoft.com/office/powerpoint/2010/main" val="121582807"/>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762000" y="457200"/>
            <a:ext cx="7315200" cy="1154097"/>
          </a:xfrm>
        </p:spPr>
        <p:txBody>
          <a:bodyPr/>
          <a:lstStyle/>
          <a:p>
            <a:pPr>
              <a:defRPr/>
            </a:pPr>
            <a:r>
              <a:rPr lang="en-US" b="1" dirty="0" smtClean="0">
                <a:solidFill>
                  <a:srgbClr val="CC0066"/>
                </a:solidFill>
                <a:effectLst>
                  <a:outerShdw blurRad="38100" dist="38100" dir="2700000" algn="tl">
                    <a:srgbClr val="C0C0C0"/>
                  </a:outerShdw>
                </a:effectLst>
              </a:rPr>
              <a:t>Performance</a:t>
            </a:r>
          </a:p>
        </p:txBody>
      </p:sp>
      <p:sp>
        <p:nvSpPr>
          <p:cNvPr id="15363" name="Rectangle 3"/>
          <p:cNvSpPr>
            <a:spLocks noGrp="1" noChangeArrowheads="1"/>
          </p:cNvSpPr>
          <p:nvPr>
            <p:ph idx="1"/>
          </p:nvPr>
        </p:nvSpPr>
        <p:spPr>
          <a:xfrm>
            <a:off x="609600" y="1905000"/>
            <a:ext cx="8229600" cy="3992563"/>
          </a:xfrm>
        </p:spPr>
        <p:txBody>
          <a:bodyPr>
            <a:normAutofit/>
          </a:bodyPr>
          <a:lstStyle/>
          <a:p>
            <a:endParaRPr lang="en-US" altLang="en-US" dirty="0" smtClean="0"/>
          </a:p>
          <a:p>
            <a:pPr>
              <a:buClr>
                <a:srgbClr val="CC0066"/>
              </a:buClr>
            </a:pPr>
            <a:r>
              <a:rPr lang="en-US" altLang="en-US" dirty="0" smtClean="0"/>
              <a:t>It can detect single bit error</a:t>
            </a:r>
          </a:p>
          <a:p>
            <a:pPr>
              <a:buClr>
                <a:srgbClr val="CC0066"/>
              </a:buClr>
            </a:pPr>
            <a:r>
              <a:rPr lang="en-US" altLang="en-US" dirty="0" smtClean="0"/>
              <a:t>It can detect burst errors only if the total number of errors is odd.</a:t>
            </a:r>
          </a:p>
          <a:p>
            <a:pPr>
              <a:buClr>
                <a:srgbClr val="CC0066"/>
              </a:buClr>
            </a:pPr>
            <a:r>
              <a:rPr lang="en-US" altLang="en-US" dirty="0" smtClean="0"/>
              <a:t>E.g:</a:t>
            </a:r>
            <a:r>
              <a:rPr lang="en-US" altLang="en-US" dirty="0" smtClean="0">
                <a:solidFill>
                  <a:srgbClr val="0070C0"/>
                </a:solidFill>
              </a:rPr>
              <a:t>1</a:t>
            </a:r>
            <a:r>
              <a:rPr lang="en-US" altLang="en-US" dirty="0" smtClean="0"/>
              <a:t>000111011-if any three bits change (</a:t>
            </a:r>
            <a:r>
              <a:rPr lang="en-US" altLang="en-US" dirty="0" smtClean="0">
                <a:solidFill>
                  <a:srgbClr val="0070C0"/>
                </a:solidFill>
              </a:rPr>
              <a:t>1</a:t>
            </a:r>
            <a:r>
              <a:rPr lang="en-US" altLang="en-US" dirty="0" smtClean="0">
                <a:solidFill>
                  <a:srgbClr val="FF0000"/>
                </a:solidFill>
              </a:rPr>
              <a:t>111</a:t>
            </a:r>
            <a:r>
              <a:rPr lang="en-US" altLang="en-US" dirty="0" smtClean="0"/>
              <a:t>111011), the resulting parity will be odd and the error will be detected.</a:t>
            </a:r>
          </a:p>
          <a:p>
            <a:pPr>
              <a:buClr>
                <a:srgbClr val="CC0066"/>
              </a:buClr>
            </a:pPr>
            <a:r>
              <a:rPr lang="en-US" altLang="en-US" dirty="0" smtClean="0"/>
              <a:t>If it is 1011111011.then what will happen?-will not detect the error(Drawback of VRC).</a:t>
            </a:r>
          </a:p>
          <a:p>
            <a:pPr marL="0" indent="0">
              <a:buClr>
                <a:srgbClr val="CC0066"/>
              </a:buClr>
              <a:buNone/>
            </a:pPr>
            <a:endParaRPr lang="en-US" altLang="en-US" dirty="0" smtClean="0"/>
          </a:p>
          <a:p>
            <a:pPr marL="0" indent="0">
              <a:buNone/>
            </a:pPr>
            <a:r>
              <a:rPr lang="en-US" altLang="en-US" sz="2400" dirty="0" smtClean="0"/>
              <a:t>Note: Blue color text indicates parity check bit</a:t>
            </a:r>
          </a:p>
          <a:p>
            <a:pPr marL="0" indent="0">
              <a:buNone/>
            </a:pPr>
            <a:r>
              <a:rPr lang="en-US" altLang="en-US" sz="2400" dirty="0"/>
              <a:t> </a:t>
            </a:r>
            <a:r>
              <a:rPr lang="en-US" altLang="en-US" sz="2400" dirty="0" smtClean="0"/>
              <a:t>          Red color text indicates  corrupted bits</a:t>
            </a:r>
          </a:p>
          <a:p>
            <a:endParaRPr lang="en-US" altLang="en-US" dirty="0" smtClean="0"/>
          </a:p>
        </p:txBody>
      </p:sp>
      <p:sp>
        <p:nvSpPr>
          <p:cNvPr id="2" name="Slide Number Placeholder 1"/>
          <p:cNvSpPr>
            <a:spLocks noGrp="1"/>
          </p:cNvSpPr>
          <p:nvPr>
            <p:ph type="sldNum" sz="quarter" idx="12"/>
          </p:nvPr>
        </p:nvSpPr>
        <p:spPr/>
        <p:txBody>
          <a:bodyPr/>
          <a:lstStyle/>
          <a:p>
            <a:fld id="{A5FA47E2-E4C9-44C5-AAC9-4CDAA937E865}" type="slidenum">
              <a:rPr lang="en-US" smtClean="0"/>
              <a:t>38</a:t>
            </a:fld>
            <a:endParaRPr lang="en-US"/>
          </a:p>
        </p:txBody>
      </p:sp>
    </p:spTree>
    <p:extLst>
      <p:ext uri="{BB962C8B-B14F-4D97-AF65-F5344CB8AC3E}">
        <p14:creationId xmlns:p14="http://schemas.microsoft.com/office/powerpoint/2010/main" val="337875933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228600" y="405191"/>
            <a:ext cx="8610600" cy="582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79" tIns="44445" rIns="90479" bIns="44445">
            <a:spAutoFit/>
          </a:bodyPr>
          <a:lstStyle>
            <a:lvl1pPr>
              <a:defRPr sz="2500">
                <a:solidFill>
                  <a:schemeClr val="tx1"/>
                </a:solidFill>
                <a:latin typeface="Times New Roman" pitchFamily="18" charset="0"/>
              </a:defRPr>
            </a:lvl1pPr>
            <a:lvl2pPr marL="742950" indent="-285750">
              <a:defRPr sz="2500">
                <a:solidFill>
                  <a:schemeClr val="tx1"/>
                </a:solidFill>
                <a:latin typeface="Times New Roman" pitchFamily="18" charset="0"/>
              </a:defRPr>
            </a:lvl2pPr>
            <a:lvl3pPr marL="1143000" indent="-228600">
              <a:defRPr sz="2500">
                <a:solidFill>
                  <a:schemeClr val="tx1"/>
                </a:solidFill>
                <a:latin typeface="Times New Roman" pitchFamily="18" charset="0"/>
              </a:defRPr>
            </a:lvl3pPr>
            <a:lvl4pPr marL="1600200" indent="-228600">
              <a:defRPr sz="2500">
                <a:solidFill>
                  <a:schemeClr val="tx1"/>
                </a:solidFill>
                <a:latin typeface="Times New Roman" pitchFamily="18" charset="0"/>
              </a:defRPr>
            </a:lvl4pPr>
            <a:lvl5pPr marL="2057400" indent="-228600">
              <a:defRPr sz="2500">
                <a:solidFill>
                  <a:schemeClr val="tx1"/>
                </a:solidFill>
                <a:latin typeface="Times New Roman" pitchFamily="18" charset="0"/>
              </a:defRPr>
            </a:lvl5pPr>
            <a:lvl6pPr marL="2514600" indent="-228600" eaLnBrk="0" fontAlgn="base" hangingPunct="0">
              <a:spcBef>
                <a:spcPct val="0"/>
              </a:spcBef>
              <a:spcAft>
                <a:spcPct val="0"/>
              </a:spcAft>
              <a:defRPr sz="2500">
                <a:solidFill>
                  <a:schemeClr val="tx1"/>
                </a:solidFill>
                <a:latin typeface="Times New Roman" pitchFamily="18" charset="0"/>
              </a:defRPr>
            </a:lvl6pPr>
            <a:lvl7pPr marL="2971800" indent="-228600" eaLnBrk="0" fontAlgn="base" hangingPunct="0">
              <a:spcBef>
                <a:spcPct val="0"/>
              </a:spcBef>
              <a:spcAft>
                <a:spcPct val="0"/>
              </a:spcAft>
              <a:defRPr sz="2500">
                <a:solidFill>
                  <a:schemeClr val="tx1"/>
                </a:solidFill>
                <a:latin typeface="Times New Roman" pitchFamily="18" charset="0"/>
              </a:defRPr>
            </a:lvl7pPr>
            <a:lvl8pPr marL="3429000" indent="-228600" eaLnBrk="0" fontAlgn="base" hangingPunct="0">
              <a:spcBef>
                <a:spcPct val="0"/>
              </a:spcBef>
              <a:spcAft>
                <a:spcPct val="0"/>
              </a:spcAft>
              <a:defRPr sz="2500">
                <a:solidFill>
                  <a:schemeClr val="tx1"/>
                </a:solidFill>
                <a:latin typeface="Times New Roman" pitchFamily="18" charset="0"/>
              </a:defRPr>
            </a:lvl8pPr>
            <a:lvl9pPr marL="3886200" indent="-228600" eaLnBrk="0" fontAlgn="base" hangingPunct="0">
              <a:spcBef>
                <a:spcPct val="0"/>
              </a:spcBef>
              <a:spcAft>
                <a:spcPct val="0"/>
              </a:spcAft>
              <a:defRPr sz="2500">
                <a:solidFill>
                  <a:schemeClr val="tx1"/>
                </a:solidFill>
                <a:latin typeface="Times New Roman" pitchFamily="18" charset="0"/>
              </a:defRPr>
            </a:lvl9pPr>
          </a:lstStyle>
          <a:p>
            <a:pPr algn="ctr"/>
            <a:r>
              <a:rPr lang="en-US" altLang="en-US" sz="3200" b="1" dirty="0"/>
              <a:t>Longitudinal Redundancy </a:t>
            </a:r>
            <a:r>
              <a:rPr lang="en-US" altLang="en-US" sz="3200" b="1" dirty="0" smtClean="0"/>
              <a:t>Check(LRC</a:t>
            </a:r>
            <a:r>
              <a:rPr lang="en-US" altLang="en-US" sz="3200" b="1" dirty="0" smtClean="0">
                <a:solidFill>
                  <a:srgbClr val="00279F"/>
                </a:solidFill>
              </a:rPr>
              <a:t>)</a:t>
            </a:r>
            <a:endParaRPr lang="en-US" altLang="en-US" sz="3200" b="1" dirty="0">
              <a:solidFill>
                <a:srgbClr val="00279F"/>
              </a:solidFill>
            </a:endParaRPr>
          </a:p>
        </p:txBody>
      </p:sp>
      <p:pic>
        <p:nvPicPr>
          <p:cNvPr id="16387"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4191000"/>
            <a:ext cx="8485361" cy="16389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6474461" y="1822939"/>
            <a:ext cx="2105076" cy="2523768"/>
          </a:xfrm>
          <a:prstGeom prst="rect">
            <a:avLst/>
          </a:prstGeom>
          <a:noFill/>
          <a:ln w="3175" cmpd="dbl">
            <a:solidFill>
              <a:schemeClr val="tx1"/>
            </a:solidFill>
          </a:ln>
        </p:spPr>
        <p:txBody>
          <a:bodyPr wrap="square" rtlCol="0">
            <a:spAutoFit/>
          </a:bodyPr>
          <a:lstStyle/>
          <a:p>
            <a:r>
              <a:rPr lang="en-US" sz="2000" dirty="0" smtClean="0"/>
              <a:t>10101001</a:t>
            </a:r>
          </a:p>
          <a:p>
            <a:r>
              <a:rPr lang="en-US" sz="2000" dirty="0" smtClean="0"/>
              <a:t>00111001</a:t>
            </a:r>
          </a:p>
          <a:p>
            <a:r>
              <a:rPr lang="en-US" sz="2000" dirty="0" smtClean="0"/>
              <a:t>11011101</a:t>
            </a:r>
          </a:p>
          <a:p>
            <a:r>
              <a:rPr lang="en-US" sz="2000" dirty="0" smtClean="0"/>
              <a:t>11100111</a:t>
            </a:r>
          </a:p>
          <a:p>
            <a:endParaRPr lang="en-US" sz="2000" dirty="0"/>
          </a:p>
          <a:p>
            <a:endParaRPr lang="en-US" sz="2000" dirty="0" smtClean="0"/>
          </a:p>
          <a:p>
            <a:r>
              <a:rPr lang="en-US" sz="2000" dirty="0" smtClean="0"/>
              <a:t>10101010-LRC</a:t>
            </a:r>
            <a:endParaRPr lang="en-US" sz="2000" dirty="0"/>
          </a:p>
          <a:p>
            <a:endParaRPr lang="en-US" dirty="0"/>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108" y="1022839"/>
            <a:ext cx="5914292"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ight Brace 2"/>
          <p:cNvSpPr/>
          <p:nvPr/>
        </p:nvSpPr>
        <p:spPr>
          <a:xfrm>
            <a:off x="7696200" y="1981200"/>
            <a:ext cx="228600" cy="110362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p:cNvSpPr txBox="1"/>
          <p:nvPr/>
        </p:nvSpPr>
        <p:spPr>
          <a:xfrm>
            <a:off x="7924800" y="2331587"/>
            <a:ext cx="666208" cy="369332"/>
          </a:xfrm>
          <a:prstGeom prst="rect">
            <a:avLst/>
          </a:prstGeom>
          <a:noFill/>
        </p:spPr>
        <p:txBody>
          <a:bodyPr wrap="none" rtlCol="0">
            <a:spAutoFit/>
          </a:bodyPr>
          <a:lstStyle/>
          <a:p>
            <a:r>
              <a:rPr lang="en-US" dirty="0" smtClean="0"/>
              <a:t>DATA</a:t>
            </a:r>
            <a:endParaRPr lang="en-US" dirty="0"/>
          </a:p>
        </p:txBody>
      </p:sp>
      <p:sp>
        <p:nvSpPr>
          <p:cNvPr id="5" name="Slide Number Placeholder 4"/>
          <p:cNvSpPr>
            <a:spLocks noGrp="1"/>
          </p:cNvSpPr>
          <p:nvPr>
            <p:ph type="sldNum" sz="quarter" idx="12"/>
          </p:nvPr>
        </p:nvSpPr>
        <p:spPr/>
        <p:txBody>
          <a:bodyPr/>
          <a:lstStyle/>
          <a:p>
            <a:fld id="{A5FA47E2-E4C9-44C5-AAC9-4CDAA937E865}" type="slidenum">
              <a:rPr lang="en-US" smtClean="0"/>
              <a:t>39</a:t>
            </a:fld>
            <a:endParaRPr lang="en-US"/>
          </a:p>
        </p:txBody>
      </p:sp>
    </p:spTree>
    <p:extLst>
      <p:ext uri="{BB962C8B-B14F-4D97-AF65-F5344CB8AC3E}">
        <p14:creationId xmlns:p14="http://schemas.microsoft.com/office/powerpoint/2010/main" val="3175866783"/>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786" y="2276929"/>
            <a:ext cx="8436117" cy="2422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99" name="Text Box 6"/>
          <p:cNvSpPr txBox="1">
            <a:spLocks noChangeArrowheads="1"/>
          </p:cNvSpPr>
          <p:nvPr/>
        </p:nvSpPr>
        <p:spPr bwMode="auto">
          <a:xfrm>
            <a:off x="1671220" y="641047"/>
            <a:ext cx="6140114" cy="641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1" tIns="45715" rIns="91431" bIns="45715">
            <a:spAutoFit/>
          </a:bodyPr>
          <a:lstStyle>
            <a:lvl1pPr>
              <a:defRPr sz="2500">
                <a:solidFill>
                  <a:schemeClr val="tx1"/>
                </a:solidFill>
                <a:latin typeface="Times New Roman" pitchFamily="18" charset="0"/>
              </a:defRPr>
            </a:lvl1pPr>
            <a:lvl2pPr marL="742950" indent="-285750">
              <a:defRPr sz="2500">
                <a:solidFill>
                  <a:schemeClr val="tx1"/>
                </a:solidFill>
                <a:latin typeface="Times New Roman" pitchFamily="18" charset="0"/>
              </a:defRPr>
            </a:lvl2pPr>
            <a:lvl3pPr marL="1143000" indent="-228600">
              <a:defRPr sz="2500">
                <a:solidFill>
                  <a:schemeClr val="tx1"/>
                </a:solidFill>
                <a:latin typeface="Times New Roman" pitchFamily="18" charset="0"/>
              </a:defRPr>
            </a:lvl3pPr>
            <a:lvl4pPr marL="1600200" indent="-228600">
              <a:defRPr sz="2500">
                <a:solidFill>
                  <a:schemeClr val="tx1"/>
                </a:solidFill>
                <a:latin typeface="Times New Roman" pitchFamily="18" charset="0"/>
              </a:defRPr>
            </a:lvl4pPr>
            <a:lvl5pPr marL="2057400" indent="-228600">
              <a:defRPr sz="2500">
                <a:solidFill>
                  <a:schemeClr val="tx1"/>
                </a:solidFill>
                <a:latin typeface="Times New Roman" pitchFamily="18" charset="0"/>
              </a:defRPr>
            </a:lvl5pPr>
            <a:lvl6pPr marL="2514600" indent="-228600" eaLnBrk="0" fontAlgn="base" hangingPunct="0">
              <a:spcBef>
                <a:spcPct val="0"/>
              </a:spcBef>
              <a:spcAft>
                <a:spcPct val="0"/>
              </a:spcAft>
              <a:defRPr sz="2500">
                <a:solidFill>
                  <a:schemeClr val="tx1"/>
                </a:solidFill>
                <a:latin typeface="Times New Roman" pitchFamily="18" charset="0"/>
              </a:defRPr>
            </a:lvl6pPr>
            <a:lvl7pPr marL="2971800" indent="-228600" eaLnBrk="0" fontAlgn="base" hangingPunct="0">
              <a:spcBef>
                <a:spcPct val="0"/>
              </a:spcBef>
              <a:spcAft>
                <a:spcPct val="0"/>
              </a:spcAft>
              <a:defRPr sz="2500">
                <a:solidFill>
                  <a:schemeClr val="tx1"/>
                </a:solidFill>
                <a:latin typeface="Times New Roman" pitchFamily="18" charset="0"/>
              </a:defRPr>
            </a:lvl7pPr>
            <a:lvl8pPr marL="3429000" indent="-228600" eaLnBrk="0" fontAlgn="base" hangingPunct="0">
              <a:spcBef>
                <a:spcPct val="0"/>
              </a:spcBef>
              <a:spcAft>
                <a:spcPct val="0"/>
              </a:spcAft>
              <a:defRPr sz="2500">
                <a:solidFill>
                  <a:schemeClr val="tx1"/>
                </a:solidFill>
                <a:latin typeface="Times New Roman" pitchFamily="18" charset="0"/>
              </a:defRPr>
            </a:lvl8pPr>
            <a:lvl9pPr marL="3886200" indent="-228600" eaLnBrk="0" fontAlgn="base" hangingPunct="0">
              <a:spcBef>
                <a:spcPct val="0"/>
              </a:spcBef>
              <a:spcAft>
                <a:spcPct val="0"/>
              </a:spcAft>
              <a:defRPr sz="2500">
                <a:solidFill>
                  <a:schemeClr val="tx1"/>
                </a:solidFill>
                <a:latin typeface="Times New Roman" pitchFamily="18" charset="0"/>
              </a:defRPr>
            </a:lvl9pPr>
          </a:lstStyle>
          <a:p>
            <a:pPr algn="ctr"/>
            <a:r>
              <a:rPr lang="en-US" altLang="en-US" sz="3600" b="1">
                <a:solidFill>
                  <a:srgbClr val="CC0066"/>
                </a:solidFill>
              </a:rPr>
              <a:t>Types of Errors</a:t>
            </a:r>
          </a:p>
        </p:txBody>
      </p:sp>
      <p:sp>
        <p:nvSpPr>
          <p:cNvPr id="2" name="Slide Number Placeholder 1"/>
          <p:cNvSpPr>
            <a:spLocks noGrp="1"/>
          </p:cNvSpPr>
          <p:nvPr>
            <p:ph type="sldNum" sz="quarter" idx="12"/>
          </p:nvPr>
        </p:nvSpPr>
        <p:spPr/>
        <p:txBody>
          <a:bodyPr/>
          <a:lstStyle/>
          <a:p>
            <a:fld id="{A5FA47E2-E4C9-44C5-AAC9-4CDAA937E865}" type="slidenum">
              <a:rPr lang="en-US" smtClean="0"/>
              <a:t>4</a:t>
            </a:fld>
            <a:endParaRPr lang="en-US"/>
          </a:p>
        </p:txBody>
      </p:sp>
    </p:spTree>
    <p:extLst>
      <p:ext uri="{BB962C8B-B14F-4D97-AF65-F5344CB8AC3E}">
        <p14:creationId xmlns:p14="http://schemas.microsoft.com/office/powerpoint/2010/main" val="4036437882"/>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4"/>
          <p:cNvSpPr>
            <a:spLocks noChangeArrowheads="1"/>
          </p:cNvSpPr>
          <p:nvPr/>
        </p:nvSpPr>
        <p:spPr bwMode="auto">
          <a:xfrm>
            <a:off x="685800" y="254000"/>
            <a:ext cx="7772862"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9" tIns="44445" rIns="90479" bIns="44445" anchor="ctr"/>
          <a:lstStyle/>
          <a:p>
            <a:pPr algn="ctr">
              <a:defRPr/>
            </a:pPr>
            <a:r>
              <a:rPr lang="en-US" sz="4400" b="1" dirty="0">
                <a:solidFill>
                  <a:srgbClr val="CC0066"/>
                </a:solidFill>
                <a:effectLst>
                  <a:outerShdw blurRad="38100" dist="38100" dir="2700000" algn="tl">
                    <a:srgbClr val="C0C0C0"/>
                  </a:outerShdw>
                </a:effectLst>
              </a:rPr>
              <a:t>Performance</a:t>
            </a:r>
          </a:p>
        </p:txBody>
      </p:sp>
      <p:sp>
        <p:nvSpPr>
          <p:cNvPr id="17411" name="Rectangle 5"/>
          <p:cNvSpPr>
            <a:spLocks noChangeArrowheads="1"/>
          </p:cNvSpPr>
          <p:nvPr/>
        </p:nvSpPr>
        <p:spPr bwMode="auto">
          <a:xfrm>
            <a:off x="533400" y="1066800"/>
            <a:ext cx="7772862"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9" tIns="44445" rIns="90479" bIns="44445"/>
          <a:lstStyle>
            <a:lvl1pPr marL="355600" indent="-355600">
              <a:defRPr sz="2500">
                <a:solidFill>
                  <a:schemeClr val="tx1"/>
                </a:solidFill>
                <a:latin typeface="Times New Roman" pitchFamily="18" charset="0"/>
              </a:defRPr>
            </a:lvl1pPr>
            <a:lvl2pPr marL="742950" indent="-285750">
              <a:defRPr sz="2500">
                <a:solidFill>
                  <a:schemeClr val="tx1"/>
                </a:solidFill>
                <a:latin typeface="Times New Roman" pitchFamily="18" charset="0"/>
              </a:defRPr>
            </a:lvl2pPr>
            <a:lvl3pPr marL="1143000" indent="-228600">
              <a:defRPr sz="2500">
                <a:solidFill>
                  <a:schemeClr val="tx1"/>
                </a:solidFill>
                <a:latin typeface="Times New Roman" pitchFamily="18" charset="0"/>
              </a:defRPr>
            </a:lvl3pPr>
            <a:lvl4pPr marL="1600200" indent="-228600">
              <a:defRPr sz="2500">
                <a:solidFill>
                  <a:schemeClr val="tx1"/>
                </a:solidFill>
                <a:latin typeface="Times New Roman" pitchFamily="18" charset="0"/>
              </a:defRPr>
            </a:lvl4pPr>
            <a:lvl5pPr marL="2057400" indent="-228600">
              <a:defRPr sz="2500">
                <a:solidFill>
                  <a:schemeClr val="tx1"/>
                </a:solidFill>
                <a:latin typeface="Times New Roman" pitchFamily="18" charset="0"/>
              </a:defRPr>
            </a:lvl5pPr>
            <a:lvl6pPr marL="2514600" indent="-228600" eaLnBrk="0" fontAlgn="base" hangingPunct="0">
              <a:spcBef>
                <a:spcPct val="0"/>
              </a:spcBef>
              <a:spcAft>
                <a:spcPct val="0"/>
              </a:spcAft>
              <a:defRPr sz="2500">
                <a:solidFill>
                  <a:schemeClr val="tx1"/>
                </a:solidFill>
                <a:latin typeface="Times New Roman" pitchFamily="18" charset="0"/>
              </a:defRPr>
            </a:lvl6pPr>
            <a:lvl7pPr marL="2971800" indent="-228600" eaLnBrk="0" fontAlgn="base" hangingPunct="0">
              <a:spcBef>
                <a:spcPct val="0"/>
              </a:spcBef>
              <a:spcAft>
                <a:spcPct val="0"/>
              </a:spcAft>
              <a:defRPr sz="2500">
                <a:solidFill>
                  <a:schemeClr val="tx1"/>
                </a:solidFill>
                <a:latin typeface="Times New Roman" pitchFamily="18" charset="0"/>
              </a:defRPr>
            </a:lvl7pPr>
            <a:lvl8pPr marL="3429000" indent="-228600" eaLnBrk="0" fontAlgn="base" hangingPunct="0">
              <a:spcBef>
                <a:spcPct val="0"/>
              </a:spcBef>
              <a:spcAft>
                <a:spcPct val="0"/>
              </a:spcAft>
              <a:defRPr sz="2500">
                <a:solidFill>
                  <a:schemeClr val="tx1"/>
                </a:solidFill>
                <a:latin typeface="Times New Roman" pitchFamily="18" charset="0"/>
              </a:defRPr>
            </a:lvl8pPr>
            <a:lvl9pPr marL="3886200" indent="-228600" eaLnBrk="0" fontAlgn="base" hangingPunct="0">
              <a:spcBef>
                <a:spcPct val="0"/>
              </a:spcBef>
              <a:spcAft>
                <a:spcPct val="0"/>
              </a:spcAft>
              <a:defRPr sz="2500">
                <a:solidFill>
                  <a:schemeClr val="tx1"/>
                </a:solidFill>
                <a:latin typeface="Times New Roman" pitchFamily="18" charset="0"/>
              </a:defRPr>
            </a:lvl9pPr>
          </a:lstStyle>
          <a:p>
            <a:pPr marL="457200" indent="-457200">
              <a:spcBef>
                <a:spcPct val="20000"/>
              </a:spcBef>
              <a:buClr>
                <a:srgbClr val="CC0066"/>
              </a:buClr>
              <a:buSzPct val="100000"/>
              <a:buFont typeface="Arial" panose="020B0604020202020204" pitchFamily="34" charset="0"/>
              <a:buChar char="•"/>
            </a:pPr>
            <a:r>
              <a:rPr lang="en-US" altLang="en-US" sz="2400" dirty="0" smtClean="0"/>
              <a:t>LRC </a:t>
            </a:r>
            <a:r>
              <a:rPr lang="en-US" altLang="en-US" sz="2400" dirty="0"/>
              <a:t>increases the likelihood of detecting burst errors.</a:t>
            </a:r>
          </a:p>
          <a:p>
            <a:pPr marL="457200" indent="-457200">
              <a:spcBef>
                <a:spcPct val="20000"/>
              </a:spcBef>
              <a:buClr>
                <a:srgbClr val="CC0066"/>
              </a:buClr>
              <a:buSzPct val="100000"/>
              <a:buFont typeface="Arial" panose="020B0604020202020204" pitchFamily="34" charset="0"/>
              <a:buChar char="•"/>
            </a:pPr>
            <a:r>
              <a:rPr lang="en-US" altLang="en-US" sz="2400" dirty="0"/>
              <a:t>If two bits in one data units are damaged and two bits in exactly the same positions in another data unit are also damaged, the LRC checker will not detect an error</a:t>
            </a:r>
            <a:r>
              <a:rPr lang="en-US" altLang="en-US" sz="2400" dirty="0" smtClean="0"/>
              <a:t>.</a:t>
            </a:r>
          </a:p>
          <a:p>
            <a:pPr marL="844550" lvl="1" indent="-457200">
              <a:spcBef>
                <a:spcPct val="20000"/>
              </a:spcBef>
              <a:buClr>
                <a:srgbClr val="CC0066"/>
              </a:buClr>
              <a:buSzPct val="100000"/>
              <a:buFont typeface="Arial" panose="020B0604020202020204" pitchFamily="34" charset="0"/>
              <a:buChar char="•"/>
            </a:pPr>
            <a:r>
              <a:rPr lang="en-US" altLang="en-US" sz="2400" dirty="0" smtClean="0"/>
              <a:t>Eg1: Consider 11110000 and 11000011,if the first and last bits in each of them are changed, making the data units read </a:t>
            </a:r>
            <a:r>
              <a:rPr lang="en-US" altLang="en-US" sz="2400" dirty="0" smtClean="0">
                <a:solidFill>
                  <a:srgbClr val="FF0000"/>
                </a:solidFill>
              </a:rPr>
              <a:t>0</a:t>
            </a:r>
            <a:r>
              <a:rPr lang="en-US" altLang="en-US" sz="2400" dirty="0" smtClean="0"/>
              <a:t>111000</a:t>
            </a:r>
            <a:r>
              <a:rPr lang="en-US" altLang="en-US" sz="2400" dirty="0" smtClean="0">
                <a:solidFill>
                  <a:srgbClr val="FF0000"/>
                </a:solidFill>
              </a:rPr>
              <a:t>1 </a:t>
            </a:r>
            <a:r>
              <a:rPr lang="en-US" altLang="en-US" sz="2400" dirty="0" smtClean="0"/>
              <a:t>and</a:t>
            </a:r>
            <a:r>
              <a:rPr lang="en-US" altLang="en-US" sz="2400" dirty="0" smtClean="0">
                <a:solidFill>
                  <a:srgbClr val="FF0000"/>
                </a:solidFill>
              </a:rPr>
              <a:t> 0</a:t>
            </a:r>
            <a:r>
              <a:rPr lang="en-US" altLang="en-US" sz="2400" dirty="0" smtClean="0"/>
              <a:t>100001</a:t>
            </a:r>
            <a:r>
              <a:rPr lang="en-US" altLang="en-US" sz="2400" dirty="0" smtClean="0">
                <a:solidFill>
                  <a:srgbClr val="FF0000"/>
                </a:solidFill>
              </a:rPr>
              <a:t>0</a:t>
            </a:r>
          </a:p>
          <a:p>
            <a:pPr marL="2616200" lvl="6" indent="0">
              <a:spcBef>
                <a:spcPct val="20000"/>
              </a:spcBef>
              <a:buClr>
                <a:srgbClr val="CC0066"/>
              </a:buClr>
              <a:buSzPct val="100000"/>
            </a:pPr>
            <a:r>
              <a:rPr lang="en-US" altLang="en-US" sz="2800" dirty="0" smtClean="0">
                <a:solidFill>
                  <a:srgbClr val="FF0000"/>
                </a:solidFill>
              </a:rPr>
              <a:t>01110001</a:t>
            </a:r>
          </a:p>
          <a:p>
            <a:pPr marL="2616200" lvl="6" indent="0">
              <a:spcBef>
                <a:spcPct val="20000"/>
              </a:spcBef>
              <a:buClr>
                <a:srgbClr val="CC0066"/>
              </a:buClr>
              <a:buSzPct val="100000"/>
            </a:pPr>
            <a:r>
              <a:rPr lang="en-US" altLang="en-US" sz="2800" dirty="0" smtClean="0">
                <a:solidFill>
                  <a:srgbClr val="FF0000"/>
                </a:solidFill>
              </a:rPr>
              <a:t>01000010</a:t>
            </a:r>
          </a:p>
          <a:p>
            <a:pPr marL="2616200" lvl="6" indent="0">
              <a:spcBef>
                <a:spcPct val="20000"/>
              </a:spcBef>
              <a:buClr>
                <a:srgbClr val="CC0066"/>
              </a:buClr>
              <a:buSzPct val="100000"/>
            </a:pPr>
            <a:r>
              <a:rPr lang="en-US" altLang="en-US" sz="2800" dirty="0" smtClean="0"/>
              <a:t>00110011</a:t>
            </a:r>
            <a:endParaRPr lang="en-US" altLang="en-US" sz="2800" dirty="0"/>
          </a:p>
          <a:p>
            <a:pPr marL="0" indent="0">
              <a:spcBef>
                <a:spcPct val="20000"/>
              </a:spcBef>
              <a:buSzPct val="100000"/>
            </a:pPr>
            <a:endParaRPr lang="en-US" altLang="en-US" sz="3200" dirty="0"/>
          </a:p>
        </p:txBody>
      </p:sp>
      <p:sp>
        <p:nvSpPr>
          <p:cNvPr id="2" name="Slide Number Placeholder 1"/>
          <p:cNvSpPr>
            <a:spLocks noGrp="1"/>
          </p:cNvSpPr>
          <p:nvPr>
            <p:ph type="sldNum" sz="quarter" idx="12"/>
          </p:nvPr>
        </p:nvSpPr>
        <p:spPr/>
        <p:txBody>
          <a:bodyPr/>
          <a:lstStyle/>
          <a:p>
            <a:fld id="{A5FA47E2-E4C9-44C5-AAC9-4CDAA937E865}" type="slidenum">
              <a:rPr lang="en-US" smtClean="0"/>
              <a:t>40</a:t>
            </a:fld>
            <a:endParaRPr lang="en-US"/>
          </a:p>
        </p:txBody>
      </p:sp>
      <p:cxnSp>
        <p:nvCxnSpPr>
          <p:cNvPr id="4" name="Straight Connector 3"/>
          <p:cNvCxnSpPr/>
          <p:nvPr/>
        </p:nvCxnSpPr>
        <p:spPr>
          <a:xfrm>
            <a:off x="3200400" y="4876800"/>
            <a:ext cx="1524000" cy="0"/>
          </a:xfrm>
          <a:prstGeom prst="line">
            <a:avLst/>
          </a:prstGeom>
          <a:ln w="12700" cmpd="thickThi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346086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Two-dimensional Parity check</a:t>
            </a:r>
            <a:r>
              <a:rPr lang="en-US" dirty="0" smtClean="0"/>
              <a:t/>
            </a:r>
            <a:br>
              <a:rPr lang="en-US" dirty="0" smtClean="0"/>
            </a:br>
            <a:endParaRPr lang="en-US" dirty="0"/>
          </a:p>
        </p:txBody>
      </p:sp>
      <p:sp>
        <p:nvSpPr>
          <p:cNvPr id="3" name="Content Placeholder 2"/>
          <p:cNvSpPr>
            <a:spLocks noGrp="1"/>
          </p:cNvSpPr>
          <p:nvPr>
            <p:ph idx="1"/>
          </p:nvPr>
        </p:nvSpPr>
        <p:spPr>
          <a:xfrm>
            <a:off x="457200" y="2743200"/>
            <a:ext cx="8229600" cy="3382963"/>
          </a:xfrm>
        </p:spPr>
        <p:txBody>
          <a:bodyPr/>
          <a:lstStyle/>
          <a:p>
            <a:r>
              <a:rPr lang="en-US" dirty="0" smtClean="0"/>
              <a:t>Parity </a:t>
            </a:r>
            <a:r>
              <a:rPr lang="en-US" dirty="0"/>
              <a:t>check bits are calculated for each row, which is equivalent to a simple parity check bit. </a:t>
            </a:r>
            <a:endParaRPr lang="en-US" dirty="0" smtClean="0"/>
          </a:p>
          <a:p>
            <a:r>
              <a:rPr lang="en-US" dirty="0" smtClean="0"/>
              <a:t>Parity </a:t>
            </a:r>
            <a:r>
              <a:rPr lang="en-US" dirty="0"/>
              <a:t>check bits are also calculated for all columns, then both are sent along with the data</a:t>
            </a:r>
            <a:r>
              <a:rPr lang="en-US" dirty="0" smtClean="0"/>
              <a:t>.</a:t>
            </a:r>
          </a:p>
          <a:p>
            <a:r>
              <a:rPr lang="en-US" dirty="0" smtClean="0"/>
              <a:t> </a:t>
            </a:r>
            <a:r>
              <a:rPr lang="en-US" dirty="0"/>
              <a:t>At the receiving end these are compared with the parity bits calculated on the received data.</a:t>
            </a:r>
          </a:p>
        </p:txBody>
      </p:sp>
      <p:sp>
        <p:nvSpPr>
          <p:cNvPr id="4" name="Slide Number Placeholder 3"/>
          <p:cNvSpPr>
            <a:spLocks noGrp="1"/>
          </p:cNvSpPr>
          <p:nvPr>
            <p:ph type="sldNum" sz="quarter" idx="12"/>
          </p:nvPr>
        </p:nvSpPr>
        <p:spPr/>
        <p:txBody>
          <a:bodyPr/>
          <a:lstStyle/>
          <a:p>
            <a:fld id="{A5FA47E2-E4C9-44C5-AAC9-4CDAA937E865}" type="slidenum">
              <a:rPr lang="en-US" smtClean="0"/>
              <a:t>41</a:t>
            </a:fld>
            <a:endParaRPr lang="en-US"/>
          </a:p>
        </p:txBody>
      </p:sp>
    </p:spTree>
    <p:extLst>
      <p:ext uri="{BB962C8B-B14F-4D97-AF65-F5344CB8AC3E}">
        <p14:creationId xmlns:p14="http://schemas.microsoft.com/office/powerpoint/2010/main" val="294562616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503" y="1341060"/>
            <a:ext cx="7979071" cy="4910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435" name="Rectangle 3"/>
          <p:cNvSpPr>
            <a:spLocks noChangeArrowheads="1"/>
          </p:cNvSpPr>
          <p:nvPr/>
        </p:nvSpPr>
        <p:spPr bwMode="auto">
          <a:xfrm>
            <a:off x="3256261" y="270632"/>
            <a:ext cx="2789982" cy="588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9" tIns="44445" rIns="90479" bIns="44445">
            <a:spAutoFit/>
          </a:bodyPr>
          <a:lstStyle>
            <a:lvl1pPr>
              <a:defRPr sz="2500">
                <a:solidFill>
                  <a:schemeClr val="tx1"/>
                </a:solidFill>
                <a:latin typeface="Times New Roman" pitchFamily="18" charset="0"/>
              </a:defRPr>
            </a:lvl1pPr>
            <a:lvl2pPr marL="742950" indent="-285750">
              <a:defRPr sz="2500">
                <a:solidFill>
                  <a:schemeClr val="tx1"/>
                </a:solidFill>
                <a:latin typeface="Times New Roman" pitchFamily="18" charset="0"/>
              </a:defRPr>
            </a:lvl2pPr>
            <a:lvl3pPr marL="1143000" indent="-228600">
              <a:defRPr sz="2500">
                <a:solidFill>
                  <a:schemeClr val="tx1"/>
                </a:solidFill>
                <a:latin typeface="Times New Roman" pitchFamily="18" charset="0"/>
              </a:defRPr>
            </a:lvl3pPr>
            <a:lvl4pPr marL="1600200" indent="-228600">
              <a:defRPr sz="2500">
                <a:solidFill>
                  <a:schemeClr val="tx1"/>
                </a:solidFill>
                <a:latin typeface="Times New Roman" pitchFamily="18" charset="0"/>
              </a:defRPr>
            </a:lvl4pPr>
            <a:lvl5pPr marL="2057400" indent="-228600">
              <a:defRPr sz="2500">
                <a:solidFill>
                  <a:schemeClr val="tx1"/>
                </a:solidFill>
                <a:latin typeface="Times New Roman" pitchFamily="18" charset="0"/>
              </a:defRPr>
            </a:lvl5pPr>
            <a:lvl6pPr marL="2514600" indent="-228600" eaLnBrk="0" fontAlgn="base" hangingPunct="0">
              <a:spcBef>
                <a:spcPct val="0"/>
              </a:spcBef>
              <a:spcAft>
                <a:spcPct val="0"/>
              </a:spcAft>
              <a:defRPr sz="2500">
                <a:solidFill>
                  <a:schemeClr val="tx1"/>
                </a:solidFill>
                <a:latin typeface="Times New Roman" pitchFamily="18" charset="0"/>
              </a:defRPr>
            </a:lvl6pPr>
            <a:lvl7pPr marL="2971800" indent="-228600" eaLnBrk="0" fontAlgn="base" hangingPunct="0">
              <a:spcBef>
                <a:spcPct val="0"/>
              </a:spcBef>
              <a:spcAft>
                <a:spcPct val="0"/>
              </a:spcAft>
              <a:defRPr sz="2500">
                <a:solidFill>
                  <a:schemeClr val="tx1"/>
                </a:solidFill>
                <a:latin typeface="Times New Roman" pitchFamily="18" charset="0"/>
              </a:defRPr>
            </a:lvl7pPr>
            <a:lvl8pPr marL="3429000" indent="-228600" eaLnBrk="0" fontAlgn="base" hangingPunct="0">
              <a:spcBef>
                <a:spcPct val="0"/>
              </a:spcBef>
              <a:spcAft>
                <a:spcPct val="0"/>
              </a:spcAft>
              <a:defRPr sz="2500">
                <a:solidFill>
                  <a:schemeClr val="tx1"/>
                </a:solidFill>
                <a:latin typeface="Times New Roman" pitchFamily="18" charset="0"/>
              </a:defRPr>
            </a:lvl8pPr>
            <a:lvl9pPr marL="3886200" indent="-228600" eaLnBrk="0" fontAlgn="base" hangingPunct="0">
              <a:spcBef>
                <a:spcPct val="0"/>
              </a:spcBef>
              <a:spcAft>
                <a:spcPct val="0"/>
              </a:spcAft>
              <a:defRPr sz="2500">
                <a:solidFill>
                  <a:schemeClr val="tx1"/>
                </a:solidFill>
                <a:latin typeface="Times New Roman" pitchFamily="18" charset="0"/>
              </a:defRPr>
            </a:lvl9pPr>
          </a:lstStyle>
          <a:p>
            <a:r>
              <a:rPr lang="en-US" altLang="en-US" sz="3200" b="1">
                <a:solidFill>
                  <a:srgbClr val="00279F"/>
                </a:solidFill>
              </a:rPr>
              <a:t>VRC and LRC</a:t>
            </a:r>
          </a:p>
        </p:txBody>
      </p:sp>
      <p:sp>
        <p:nvSpPr>
          <p:cNvPr id="2" name="Slide Number Placeholder 1"/>
          <p:cNvSpPr>
            <a:spLocks noGrp="1"/>
          </p:cNvSpPr>
          <p:nvPr>
            <p:ph type="sldNum" sz="quarter" idx="12"/>
          </p:nvPr>
        </p:nvSpPr>
        <p:spPr/>
        <p:txBody>
          <a:bodyPr/>
          <a:lstStyle/>
          <a:p>
            <a:fld id="{A5FA47E2-E4C9-44C5-AAC9-4CDAA937E865}" type="slidenum">
              <a:rPr lang="en-US" smtClean="0"/>
              <a:t>42</a:t>
            </a:fld>
            <a:endParaRPr lang="en-US"/>
          </a:p>
        </p:txBody>
      </p:sp>
    </p:spTree>
    <p:extLst>
      <p:ext uri="{BB962C8B-B14F-4D97-AF65-F5344CB8AC3E}">
        <p14:creationId xmlns:p14="http://schemas.microsoft.com/office/powerpoint/2010/main" val="1483478679"/>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A5FA47E2-E4C9-44C5-AAC9-4CDAA937E865}" type="slidenum">
              <a:rPr lang="en-US" smtClean="0"/>
              <a:t>43</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457200"/>
            <a:ext cx="7239000" cy="510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Straight Arrow Connector 5"/>
          <p:cNvCxnSpPr/>
          <p:nvPr/>
        </p:nvCxnSpPr>
        <p:spPr>
          <a:xfrm>
            <a:off x="5029200" y="3700531"/>
            <a:ext cx="8382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334000" y="3354176"/>
            <a:ext cx="2113142" cy="923330"/>
          </a:xfrm>
          <a:prstGeom prst="rect">
            <a:avLst/>
          </a:prstGeom>
          <a:noFill/>
        </p:spPr>
        <p:txBody>
          <a:bodyPr wrap="square" rtlCol="0">
            <a:spAutoFit/>
          </a:bodyPr>
          <a:lstStyle/>
          <a:p>
            <a:r>
              <a:rPr lang="en-US" dirty="0" smtClean="0">
                <a:solidFill>
                  <a:schemeClr val="bg1"/>
                </a:solidFill>
              </a:rPr>
              <a:t>Row Parity bit is calculated from the LRC block </a:t>
            </a:r>
            <a:endParaRPr lang="en-US" dirty="0">
              <a:solidFill>
                <a:schemeClr val="bg1"/>
              </a:solidFill>
            </a:endParaRPr>
          </a:p>
        </p:txBody>
      </p:sp>
      <p:sp>
        <p:nvSpPr>
          <p:cNvPr id="9" name="Rectangle 8"/>
          <p:cNvSpPr/>
          <p:nvPr/>
        </p:nvSpPr>
        <p:spPr>
          <a:xfrm>
            <a:off x="4800600" y="3548130"/>
            <a:ext cx="381000" cy="30480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10" name="Right Brace 9"/>
          <p:cNvSpPr/>
          <p:nvPr/>
        </p:nvSpPr>
        <p:spPr>
          <a:xfrm rot="16200000" flipH="1" flipV="1">
            <a:off x="3826970" y="3302561"/>
            <a:ext cx="270858" cy="1371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 name="Straight Arrow Connector 11"/>
          <p:cNvCxnSpPr/>
          <p:nvPr/>
        </p:nvCxnSpPr>
        <p:spPr>
          <a:xfrm>
            <a:off x="6055720" y="1752600"/>
            <a:ext cx="8382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838110" y="1567934"/>
            <a:ext cx="1365731" cy="369332"/>
          </a:xfrm>
          <a:prstGeom prst="rect">
            <a:avLst/>
          </a:prstGeom>
          <a:noFill/>
        </p:spPr>
        <p:txBody>
          <a:bodyPr wrap="square" rtlCol="0">
            <a:spAutoFit/>
          </a:bodyPr>
          <a:lstStyle/>
          <a:p>
            <a:r>
              <a:rPr lang="en-US" dirty="0" smtClean="0"/>
              <a:t>VRC values </a:t>
            </a:r>
            <a:endParaRPr lang="en-US" dirty="0"/>
          </a:p>
        </p:txBody>
      </p:sp>
      <p:cxnSp>
        <p:nvCxnSpPr>
          <p:cNvPr id="14" name="Straight Arrow Connector 13"/>
          <p:cNvCxnSpPr/>
          <p:nvPr/>
        </p:nvCxnSpPr>
        <p:spPr>
          <a:xfrm flipV="1">
            <a:off x="2130665" y="3192488"/>
            <a:ext cx="0" cy="3233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447800" y="2823156"/>
            <a:ext cx="1365731" cy="369332"/>
          </a:xfrm>
          <a:prstGeom prst="rect">
            <a:avLst/>
          </a:prstGeom>
          <a:noFill/>
        </p:spPr>
        <p:txBody>
          <a:bodyPr wrap="square" rtlCol="0">
            <a:spAutoFit/>
          </a:bodyPr>
          <a:lstStyle/>
          <a:p>
            <a:r>
              <a:rPr lang="en-US" dirty="0"/>
              <a:t>L</a:t>
            </a:r>
            <a:r>
              <a:rPr lang="en-US" dirty="0" smtClean="0"/>
              <a:t>RC values </a:t>
            </a:r>
            <a:endParaRPr lang="en-US" dirty="0"/>
          </a:p>
        </p:txBody>
      </p:sp>
    </p:spTree>
    <p:extLst>
      <p:ext uri="{BB962C8B-B14F-4D97-AF65-F5344CB8AC3E}">
        <p14:creationId xmlns:p14="http://schemas.microsoft.com/office/powerpoint/2010/main" val="311972198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449" y="892024"/>
            <a:ext cx="8520755" cy="5300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603" name="Rectangle 3"/>
          <p:cNvSpPr>
            <a:spLocks noChangeArrowheads="1"/>
          </p:cNvSpPr>
          <p:nvPr/>
        </p:nvSpPr>
        <p:spPr bwMode="auto">
          <a:xfrm>
            <a:off x="3636364" y="117929"/>
            <a:ext cx="2023621" cy="58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9" tIns="44445" rIns="90479" bIns="44445">
            <a:spAutoFit/>
          </a:bodyPr>
          <a:lstStyle>
            <a:lvl1pPr>
              <a:defRPr sz="2500">
                <a:solidFill>
                  <a:schemeClr val="tx1"/>
                </a:solidFill>
                <a:latin typeface="Times New Roman" pitchFamily="18" charset="0"/>
              </a:defRPr>
            </a:lvl1pPr>
            <a:lvl2pPr marL="742950" indent="-285750">
              <a:defRPr sz="2500">
                <a:solidFill>
                  <a:schemeClr val="tx1"/>
                </a:solidFill>
                <a:latin typeface="Times New Roman" pitchFamily="18" charset="0"/>
              </a:defRPr>
            </a:lvl2pPr>
            <a:lvl3pPr marL="1143000" indent="-228600">
              <a:defRPr sz="2500">
                <a:solidFill>
                  <a:schemeClr val="tx1"/>
                </a:solidFill>
                <a:latin typeface="Times New Roman" pitchFamily="18" charset="0"/>
              </a:defRPr>
            </a:lvl3pPr>
            <a:lvl4pPr marL="1600200" indent="-228600">
              <a:defRPr sz="2500">
                <a:solidFill>
                  <a:schemeClr val="tx1"/>
                </a:solidFill>
                <a:latin typeface="Times New Roman" pitchFamily="18" charset="0"/>
              </a:defRPr>
            </a:lvl4pPr>
            <a:lvl5pPr marL="2057400" indent="-228600">
              <a:defRPr sz="2500">
                <a:solidFill>
                  <a:schemeClr val="tx1"/>
                </a:solidFill>
                <a:latin typeface="Times New Roman" pitchFamily="18" charset="0"/>
              </a:defRPr>
            </a:lvl5pPr>
            <a:lvl6pPr marL="2514600" indent="-228600" eaLnBrk="0" fontAlgn="base" hangingPunct="0">
              <a:spcBef>
                <a:spcPct val="0"/>
              </a:spcBef>
              <a:spcAft>
                <a:spcPct val="0"/>
              </a:spcAft>
              <a:defRPr sz="2500">
                <a:solidFill>
                  <a:schemeClr val="tx1"/>
                </a:solidFill>
                <a:latin typeface="Times New Roman" pitchFamily="18" charset="0"/>
              </a:defRPr>
            </a:lvl6pPr>
            <a:lvl7pPr marL="2971800" indent="-228600" eaLnBrk="0" fontAlgn="base" hangingPunct="0">
              <a:spcBef>
                <a:spcPct val="0"/>
              </a:spcBef>
              <a:spcAft>
                <a:spcPct val="0"/>
              </a:spcAft>
              <a:defRPr sz="2500">
                <a:solidFill>
                  <a:schemeClr val="tx1"/>
                </a:solidFill>
                <a:latin typeface="Times New Roman" pitchFamily="18" charset="0"/>
              </a:defRPr>
            </a:lvl7pPr>
            <a:lvl8pPr marL="3429000" indent="-228600" eaLnBrk="0" fontAlgn="base" hangingPunct="0">
              <a:spcBef>
                <a:spcPct val="0"/>
              </a:spcBef>
              <a:spcAft>
                <a:spcPct val="0"/>
              </a:spcAft>
              <a:defRPr sz="2500">
                <a:solidFill>
                  <a:schemeClr val="tx1"/>
                </a:solidFill>
                <a:latin typeface="Times New Roman" pitchFamily="18" charset="0"/>
              </a:defRPr>
            </a:lvl8pPr>
            <a:lvl9pPr marL="3886200" indent="-228600" eaLnBrk="0" fontAlgn="base" hangingPunct="0">
              <a:spcBef>
                <a:spcPct val="0"/>
              </a:spcBef>
              <a:spcAft>
                <a:spcPct val="0"/>
              </a:spcAft>
              <a:defRPr sz="2500">
                <a:solidFill>
                  <a:schemeClr val="tx1"/>
                </a:solidFill>
                <a:latin typeface="Times New Roman" pitchFamily="18" charset="0"/>
              </a:defRPr>
            </a:lvl9pPr>
          </a:lstStyle>
          <a:p>
            <a:r>
              <a:rPr lang="en-US" altLang="en-US" sz="3200" b="1">
                <a:solidFill>
                  <a:srgbClr val="00279F"/>
                </a:solidFill>
              </a:rPr>
              <a:t>Checksum</a:t>
            </a:r>
          </a:p>
        </p:txBody>
      </p:sp>
      <p:sp>
        <p:nvSpPr>
          <p:cNvPr id="2" name="Slide Number Placeholder 1"/>
          <p:cNvSpPr>
            <a:spLocks noGrp="1"/>
          </p:cNvSpPr>
          <p:nvPr>
            <p:ph type="sldNum" sz="quarter" idx="12"/>
          </p:nvPr>
        </p:nvSpPr>
        <p:spPr/>
        <p:txBody>
          <a:bodyPr/>
          <a:lstStyle/>
          <a:p>
            <a:fld id="{A5FA47E2-E4C9-44C5-AAC9-4CDAA937E865}" type="slidenum">
              <a:rPr lang="en-US" smtClean="0"/>
              <a:t>44</a:t>
            </a:fld>
            <a:endParaRPr lang="en-US"/>
          </a:p>
        </p:txBody>
      </p:sp>
    </p:spTree>
    <p:extLst>
      <p:ext uri="{BB962C8B-B14F-4D97-AF65-F5344CB8AC3E}">
        <p14:creationId xmlns:p14="http://schemas.microsoft.com/office/powerpoint/2010/main" val="2648243608"/>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a:defRPr/>
            </a:pPr>
            <a:r>
              <a:rPr lang="en-US" b="1" i="1" smtClean="0">
                <a:solidFill>
                  <a:srgbClr val="CC0066"/>
                </a:solidFill>
                <a:effectLst>
                  <a:outerShdw blurRad="38100" dist="38100" dir="2700000" algn="tl">
                    <a:srgbClr val="C0C0C0"/>
                  </a:outerShdw>
                </a:effectLst>
                <a:latin typeface="Comic Sans MS" pitchFamily="66" charset="0"/>
              </a:rPr>
              <a:t>At the sender</a:t>
            </a:r>
          </a:p>
        </p:txBody>
      </p:sp>
      <p:sp>
        <p:nvSpPr>
          <p:cNvPr id="26627" name="Rectangle 3"/>
          <p:cNvSpPr>
            <a:spLocks noGrp="1" noChangeArrowheads="1"/>
          </p:cNvSpPr>
          <p:nvPr>
            <p:ph idx="1"/>
          </p:nvPr>
        </p:nvSpPr>
        <p:spPr/>
        <p:txBody>
          <a:bodyPr/>
          <a:lstStyle/>
          <a:p>
            <a:pPr algn="just">
              <a:buClr>
                <a:srgbClr val="CC0066"/>
              </a:buClr>
            </a:pPr>
            <a:r>
              <a:rPr lang="en-US" altLang="en-US" dirty="0" smtClean="0"/>
              <a:t>The unit is divided into </a:t>
            </a:r>
            <a:r>
              <a:rPr lang="en-US" altLang="en-US" i="1" dirty="0" smtClean="0"/>
              <a:t>k</a:t>
            </a:r>
            <a:r>
              <a:rPr lang="en-US" altLang="en-US" dirty="0" smtClean="0"/>
              <a:t> sections, each of </a:t>
            </a:r>
            <a:r>
              <a:rPr lang="en-US" altLang="en-US" i="1" dirty="0" smtClean="0"/>
              <a:t>n</a:t>
            </a:r>
            <a:r>
              <a:rPr lang="en-US" altLang="en-US" dirty="0" smtClean="0"/>
              <a:t> bits.</a:t>
            </a:r>
          </a:p>
          <a:p>
            <a:pPr algn="just">
              <a:buClr>
                <a:srgbClr val="CC0066"/>
              </a:buClr>
            </a:pPr>
            <a:r>
              <a:rPr lang="en-US" altLang="en-US" dirty="0" smtClean="0"/>
              <a:t>All sections are added together to get the sum.</a:t>
            </a:r>
          </a:p>
          <a:p>
            <a:pPr algn="just">
              <a:buClr>
                <a:srgbClr val="CC0066"/>
              </a:buClr>
            </a:pPr>
            <a:r>
              <a:rPr lang="en-US" altLang="en-US" dirty="0" smtClean="0"/>
              <a:t>The sum is complemented and becomes the checksum.</a:t>
            </a:r>
          </a:p>
          <a:p>
            <a:pPr algn="just">
              <a:buClr>
                <a:srgbClr val="CC0066"/>
              </a:buClr>
            </a:pPr>
            <a:r>
              <a:rPr lang="en-US" altLang="en-US" dirty="0" smtClean="0"/>
              <a:t>The checksum is sent with the data</a:t>
            </a:r>
          </a:p>
        </p:txBody>
      </p:sp>
      <p:sp>
        <p:nvSpPr>
          <p:cNvPr id="2" name="Slide Number Placeholder 1"/>
          <p:cNvSpPr>
            <a:spLocks noGrp="1"/>
          </p:cNvSpPr>
          <p:nvPr>
            <p:ph type="sldNum" sz="quarter" idx="12"/>
          </p:nvPr>
        </p:nvSpPr>
        <p:spPr/>
        <p:txBody>
          <a:bodyPr/>
          <a:lstStyle/>
          <a:p>
            <a:fld id="{A5FA47E2-E4C9-44C5-AAC9-4CDAA937E865}" type="slidenum">
              <a:rPr lang="en-US" smtClean="0"/>
              <a:t>45</a:t>
            </a:fld>
            <a:endParaRPr lang="en-US"/>
          </a:p>
        </p:txBody>
      </p:sp>
    </p:spTree>
    <p:extLst>
      <p:ext uri="{BB962C8B-B14F-4D97-AF65-F5344CB8AC3E}">
        <p14:creationId xmlns:p14="http://schemas.microsoft.com/office/powerpoint/2010/main" val="56014002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a:defRPr/>
            </a:pPr>
            <a:r>
              <a:rPr lang="en-US" b="1" i="1" smtClean="0">
                <a:solidFill>
                  <a:srgbClr val="CC0066"/>
                </a:solidFill>
                <a:effectLst>
                  <a:outerShdw blurRad="38100" dist="38100" dir="2700000" algn="tl">
                    <a:srgbClr val="C0C0C0"/>
                  </a:outerShdw>
                </a:effectLst>
                <a:latin typeface="Comic Sans MS" pitchFamily="66" charset="0"/>
              </a:rPr>
              <a:t>At the receiver</a:t>
            </a:r>
          </a:p>
        </p:txBody>
      </p:sp>
      <p:sp>
        <p:nvSpPr>
          <p:cNvPr id="27651" name="Rectangle 3"/>
          <p:cNvSpPr>
            <a:spLocks noGrp="1" noChangeArrowheads="1"/>
          </p:cNvSpPr>
          <p:nvPr>
            <p:ph idx="1"/>
          </p:nvPr>
        </p:nvSpPr>
        <p:spPr/>
        <p:txBody>
          <a:bodyPr/>
          <a:lstStyle/>
          <a:p>
            <a:pPr algn="just">
              <a:buClr>
                <a:srgbClr val="CC0066"/>
              </a:buClr>
            </a:pPr>
            <a:r>
              <a:rPr lang="en-US" altLang="en-US" dirty="0" smtClean="0"/>
              <a:t>The unit is divided into </a:t>
            </a:r>
            <a:r>
              <a:rPr lang="en-US" altLang="en-US" i="1" dirty="0" smtClean="0"/>
              <a:t>k</a:t>
            </a:r>
            <a:r>
              <a:rPr lang="en-US" altLang="en-US" dirty="0" smtClean="0"/>
              <a:t> sections, each of </a:t>
            </a:r>
            <a:r>
              <a:rPr lang="en-US" altLang="en-US" i="1" dirty="0" smtClean="0"/>
              <a:t>n</a:t>
            </a:r>
            <a:r>
              <a:rPr lang="en-US" altLang="en-US" dirty="0" smtClean="0"/>
              <a:t> bits.</a:t>
            </a:r>
          </a:p>
          <a:p>
            <a:pPr algn="just">
              <a:buClr>
                <a:srgbClr val="CC0066"/>
              </a:buClr>
            </a:pPr>
            <a:r>
              <a:rPr lang="en-US" altLang="en-US" dirty="0" smtClean="0"/>
              <a:t>All sections are added together to get the sum.</a:t>
            </a:r>
          </a:p>
          <a:p>
            <a:pPr algn="just">
              <a:buClr>
                <a:srgbClr val="CC0066"/>
              </a:buClr>
            </a:pPr>
            <a:r>
              <a:rPr lang="en-US" altLang="en-US" dirty="0" smtClean="0"/>
              <a:t>The sum is complemented.</a:t>
            </a:r>
          </a:p>
          <a:p>
            <a:pPr algn="just">
              <a:buClr>
                <a:srgbClr val="CC0066"/>
              </a:buClr>
            </a:pPr>
            <a:r>
              <a:rPr lang="en-US" altLang="en-US" dirty="0" smtClean="0"/>
              <a:t>If the result is zero, the data are accepted: otherwise, they are rejected.</a:t>
            </a:r>
          </a:p>
          <a:p>
            <a:endParaRPr lang="en-US" altLang="en-US" dirty="0" smtClean="0"/>
          </a:p>
        </p:txBody>
      </p:sp>
      <p:sp>
        <p:nvSpPr>
          <p:cNvPr id="2" name="Slide Number Placeholder 1"/>
          <p:cNvSpPr>
            <a:spLocks noGrp="1"/>
          </p:cNvSpPr>
          <p:nvPr>
            <p:ph type="sldNum" sz="quarter" idx="12"/>
          </p:nvPr>
        </p:nvSpPr>
        <p:spPr/>
        <p:txBody>
          <a:bodyPr/>
          <a:lstStyle/>
          <a:p>
            <a:fld id="{A5FA47E2-E4C9-44C5-AAC9-4CDAA937E865}" type="slidenum">
              <a:rPr lang="en-US" smtClean="0"/>
              <a:t>46</a:t>
            </a:fld>
            <a:endParaRPr lang="en-US"/>
          </a:p>
        </p:txBody>
      </p:sp>
    </p:spTree>
    <p:extLst>
      <p:ext uri="{BB962C8B-B14F-4D97-AF65-F5344CB8AC3E}">
        <p14:creationId xmlns:p14="http://schemas.microsoft.com/office/powerpoint/2010/main" val="304186885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228600"/>
            <a:ext cx="8839200" cy="617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fld id="{A5FA47E2-E4C9-44C5-AAC9-4CDAA937E865}" type="slidenum">
              <a:rPr lang="en-US" smtClean="0"/>
              <a:t>47</a:t>
            </a:fld>
            <a:endParaRPr lang="en-US"/>
          </a:p>
        </p:txBody>
      </p:sp>
    </p:spTree>
    <p:extLst>
      <p:ext uri="{BB962C8B-B14F-4D97-AF65-F5344CB8AC3E}">
        <p14:creationId xmlns:p14="http://schemas.microsoft.com/office/powerpoint/2010/main" val="23651857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86339" y="260048"/>
            <a:ext cx="7771323" cy="1224643"/>
          </a:xfrm>
        </p:spPr>
        <p:txBody>
          <a:bodyPr/>
          <a:lstStyle/>
          <a:p>
            <a:pPr>
              <a:defRPr/>
            </a:pPr>
            <a:r>
              <a:rPr lang="en-US" b="1" i="1" smtClean="0">
                <a:solidFill>
                  <a:srgbClr val="CC0066"/>
                </a:solidFill>
                <a:effectLst>
                  <a:outerShdw blurRad="38100" dist="38100" dir="2700000" algn="tl">
                    <a:srgbClr val="C0C0C0"/>
                  </a:outerShdw>
                </a:effectLst>
                <a:latin typeface="Book Antiqua" pitchFamily="18" charset="0"/>
              </a:rPr>
              <a:t>Performance</a:t>
            </a:r>
          </a:p>
        </p:txBody>
      </p:sp>
      <p:sp>
        <p:nvSpPr>
          <p:cNvPr id="28675" name="Rectangle 3"/>
          <p:cNvSpPr>
            <a:spLocks noGrp="1" noChangeArrowheads="1"/>
          </p:cNvSpPr>
          <p:nvPr>
            <p:ph idx="1"/>
          </p:nvPr>
        </p:nvSpPr>
        <p:spPr>
          <a:xfrm>
            <a:off x="395491" y="1413632"/>
            <a:ext cx="8425345" cy="4682369"/>
          </a:xfrm>
        </p:spPr>
        <p:txBody>
          <a:bodyPr/>
          <a:lstStyle/>
          <a:p>
            <a:pPr>
              <a:buClr>
                <a:srgbClr val="CC0066"/>
              </a:buClr>
              <a:buFont typeface="Wingdings 3" pitchFamily="18" charset="2"/>
              <a:buChar char="â"/>
            </a:pPr>
            <a:r>
              <a:rPr lang="en-US" altLang="en-US" smtClean="0"/>
              <a:t>The checksum detects all errors involving an odd number of bits.</a:t>
            </a:r>
          </a:p>
          <a:p>
            <a:pPr>
              <a:buClr>
                <a:srgbClr val="CC0066"/>
              </a:buClr>
              <a:buFont typeface="Wingdings 3" pitchFamily="18" charset="2"/>
              <a:buChar char="â"/>
            </a:pPr>
            <a:r>
              <a:rPr lang="en-US" altLang="en-US" smtClean="0"/>
              <a:t>It detects most errors involving an even number of bits.</a:t>
            </a:r>
          </a:p>
          <a:p>
            <a:pPr>
              <a:buClr>
                <a:srgbClr val="CC0066"/>
              </a:buClr>
              <a:buFont typeface="Wingdings 3" pitchFamily="18" charset="2"/>
              <a:buChar char="â"/>
            </a:pPr>
            <a:r>
              <a:rPr lang="en-US" altLang="en-US" smtClean="0"/>
              <a:t>If one or more bits of a segment are damaged and the corresponding bit or bits of opposite value in a second segment are also damaged, the sums of those columns will not change and the receiver will not detect a problem.</a:t>
            </a:r>
          </a:p>
          <a:p>
            <a:pPr>
              <a:buFontTx/>
              <a:buNone/>
            </a:pPr>
            <a:endParaRPr lang="en-US" altLang="en-US" smtClean="0"/>
          </a:p>
        </p:txBody>
      </p:sp>
      <p:sp>
        <p:nvSpPr>
          <p:cNvPr id="2" name="Slide Number Placeholder 1"/>
          <p:cNvSpPr>
            <a:spLocks noGrp="1"/>
          </p:cNvSpPr>
          <p:nvPr>
            <p:ph type="sldNum" sz="quarter" idx="12"/>
          </p:nvPr>
        </p:nvSpPr>
        <p:spPr/>
        <p:txBody>
          <a:bodyPr/>
          <a:lstStyle/>
          <a:p>
            <a:fld id="{A5FA47E2-E4C9-44C5-AAC9-4CDAA937E865}" type="slidenum">
              <a:rPr lang="en-US" smtClean="0"/>
              <a:t>48</a:t>
            </a:fld>
            <a:endParaRPr lang="en-US"/>
          </a:p>
        </p:txBody>
      </p:sp>
    </p:spTree>
    <p:extLst>
      <p:ext uri="{BB962C8B-B14F-4D97-AF65-F5344CB8AC3E}">
        <p14:creationId xmlns:p14="http://schemas.microsoft.com/office/powerpoint/2010/main" val="41021555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315200" cy="1154097"/>
          </a:xfrm>
        </p:spPr>
        <p:txBody>
          <a:bodyPr>
            <a:normAutofit fontScale="90000"/>
          </a:bodyPr>
          <a:lstStyle/>
          <a:p>
            <a:r>
              <a:rPr lang="en-US" b="1" dirty="0" smtClean="0"/>
              <a:t>Cyclic redundancy check (CRC)</a:t>
            </a:r>
            <a:r>
              <a:rPr lang="en-US" dirty="0" smtClean="0"/>
              <a:t/>
            </a:r>
            <a:br>
              <a:rPr lang="en-US" dirty="0" smtClean="0"/>
            </a:br>
            <a:endParaRPr lang="en-US" dirty="0"/>
          </a:p>
        </p:txBody>
      </p:sp>
      <p:sp>
        <p:nvSpPr>
          <p:cNvPr id="3" name="Content Placeholder 2"/>
          <p:cNvSpPr>
            <a:spLocks noGrp="1"/>
          </p:cNvSpPr>
          <p:nvPr>
            <p:ph idx="1"/>
          </p:nvPr>
        </p:nvSpPr>
        <p:spPr>
          <a:xfrm>
            <a:off x="304800" y="1371600"/>
            <a:ext cx="8229600" cy="4495800"/>
          </a:xfrm>
        </p:spPr>
        <p:txBody>
          <a:bodyPr>
            <a:normAutofit fontScale="62500" lnSpcReduction="20000"/>
          </a:bodyPr>
          <a:lstStyle/>
          <a:p>
            <a:pPr fontAlgn="base"/>
            <a:r>
              <a:rPr lang="en-US" b="1" dirty="0"/>
              <a:t> </a:t>
            </a:r>
            <a:r>
              <a:rPr lang="en-US" sz="4100" dirty="0" smtClean="0"/>
              <a:t>Unlike </a:t>
            </a:r>
            <a:r>
              <a:rPr lang="en-US" sz="4100" dirty="0"/>
              <a:t>checksum scheme, which is based on </a:t>
            </a:r>
            <a:r>
              <a:rPr lang="en-US" sz="4100" dirty="0" smtClean="0"/>
              <a:t>binary addition</a:t>
            </a:r>
            <a:r>
              <a:rPr lang="en-US" sz="4100" dirty="0"/>
              <a:t>, CRC is based on binary division.</a:t>
            </a:r>
          </a:p>
          <a:p>
            <a:pPr fontAlgn="base"/>
            <a:r>
              <a:rPr lang="en-US" sz="4100" dirty="0"/>
              <a:t>In CRC, a sequence of redundant bits, called cyclic redundancy check bits, are appended to the end of data unit so that the resulting data unit becomes exactly divisible by a second, predetermined binary number.</a:t>
            </a:r>
          </a:p>
          <a:p>
            <a:pPr fontAlgn="base"/>
            <a:r>
              <a:rPr lang="en-US" sz="4100" dirty="0"/>
              <a:t>At the destination, the incoming data unit is divided by the same number. If at this step there is no remainder, the data unit is assumed to be correct and is therefore accepted.</a:t>
            </a:r>
          </a:p>
          <a:p>
            <a:pPr fontAlgn="base"/>
            <a:r>
              <a:rPr lang="en-US" sz="4100" dirty="0"/>
              <a:t>A remainder indicates that the data unit has been damaged in transit and therefore must be rejected.</a:t>
            </a:r>
          </a:p>
          <a:p>
            <a:endParaRPr lang="en-US" dirty="0"/>
          </a:p>
        </p:txBody>
      </p:sp>
      <p:sp>
        <p:nvSpPr>
          <p:cNvPr id="4" name="Slide Number Placeholder 3"/>
          <p:cNvSpPr>
            <a:spLocks noGrp="1"/>
          </p:cNvSpPr>
          <p:nvPr>
            <p:ph type="sldNum" sz="quarter" idx="12"/>
          </p:nvPr>
        </p:nvSpPr>
        <p:spPr/>
        <p:txBody>
          <a:bodyPr/>
          <a:lstStyle/>
          <a:p>
            <a:fld id="{A5FA47E2-E4C9-44C5-AAC9-4CDAA937E865}" type="slidenum">
              <a:rPr lang="en-US" smtClean="0"/>
              <a:t>49</a:t>
            </a:fld>
            <a:endParaRPr lang="en-US"/>
          </a:p>
        </p:txBody>
      </p:sp>
    </p:spTree>
    <p:extLst>
      <p:ext uri="{BB962C8B-B14F-4D97-AF65-F5344CB8AC3E}">
        <p14:creationId xmlns:p14="http://schemas.microsoft.com/office/powerpoint/2010/main" val="33038748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496" y="3180814"/>
            <a:ext cx="7391400" cy="1900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23" name="Rectangle 3"/>
          <p:cNvSpPr>
            <a:spLocks noChangeArrowheads="1"/>
          </p:cNvSpPr>
          <p:nvPr/>
        </p:nvSpPr>
        <p:spPr bwMode="auto">
          <a:xfrm>
            <a:off x="2799216" y="498929"/>
            <a:ext cx="2890009" cy="58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9" tIns="44445" rIns="90479" bIns="44445">
            <a:spAutoFit/>
          </a:bodyPr>
          <a:lstStyle>
            <a:lvl1pPr>
              <a:defRPr sz="2500">
                <a:solidFill>
                  <a:schemeClr val="tx1"/>
                </a:solidFill>
                <a:latin typeface="Times New Roman" pitchFamily="18" charset="0"/>
              </a:defRPr>
            </a:lvl1pPr>
            <a:lvl2pPr marL="742950" indent="-285750">
              <a:defRPr sz="2500">
                <a:solidFill>
                  <a:schemeClr val="tx1"/>
                </a:solidFill>
                <a:latin typeface="Times New Roman" pitchFamily="18" charset="0"/>
              </a:defRPr>
            </a:lvl2pPr>
            <a:lvl3pPr marL="1143000" indent="-228600">
              <a:defRPr sz="2500">
                <a:solidFill>
                  <a:schemeClr val="tx1"/>
                </a:solidFill>
                <a:latin typeface="Times New Roman" pitchFamily="18" charset="0"/>
              </a:defRPr>
            </a:lvl3pPr>
            <a:lvl4pPr marL="1600200" indent="-228600">
              <a:defRPr sz="2500">
                <a:solidFill>
                  <a:schemeClr val="tx1"/>
                </a:solidFill>
                <a:latin typeface="Times New Roman" pitchFamily="18" charset="0"/>
              </a:defRPr>
            </a:lvl4pPr>
            <a:lvl5pPr marL="2057400" indent="-228600">
              <a:defRPr sz="2500">
                <a:solidFill>
                  <a:schemeClr val="tx1"/>
                </a:solidFill>
                <a:latin typeface="Times New Roman" pitchFamily="18" charset="0"/>
              </a:defRPr>
            </a:lvl5pPr>
            <a:lvl6pPr marL="2514600" indent="-228600" eaLnBrk="0" fontAlgn="base" hangingPunct="0">
              <a:spcBef>
                <a:spcPct val="0"/>
              </a:spcBef>
              <a:spcAft>
                <a:spcPct val="0"/>
              </a:spcAft>
              <a:defRPr sz="2500">
                <a:solidFill>
                  <a:schemeClr val="tx1"/>
                </a:solidFill>
                <a:latin typeface="Times New Roman" pitchFamily="18" charset="0"/>
              </a:defRPr>
            </a:lvl6pPr>
            <a:lvl7pPr marL="2971800" indent="-228600" eaLnBrk="0" fontAlgn="base" hangingPunct="0">
              <a:spcBef>
                <a:spcPct val="0"/>
              </a:spcBef>
              <a:spcAft>
                <a:spcPct val="0"/>
              </a:spcAft>
              <a:defRPr sz="2500">
                <a:solidFill>
                  <a:schemeClr val="tx1"/>
                </a:solidFill>
                <a:latin typeface="Times New Roman" pitchFamily="18" charset="0"/>
              </a:defRPr>
            </a:lvl7pPr>
            <a:lvl8pPr marL="3429000" indent="-228600" eaLnBrk="0" fontAlgn="base" hangingPunct="0">
              <a:spcBef>
                <a:spcPct val="0"/>
              </a:spcBef>
              <a:spcAft>
                <a:spcPct val="0"/>
              </a:spcAft>
              <a:defRPr sz="2500">
                <a:solidFill>
                  <a:schemeClr val="tx1"/>
                </a:solidFill>
                <a:latin typeface="Times New Roman" pitchFamily="18" charset="0"/>
              </a:defRPr>
            </a:lvl8pPr>
            <a:lvl9pPr marL="3886200" indent="-228600" eaLnBrk="0" fontAlgn="base" hangingPunct="0">
              <a:spcBef>
                <a:spcPct val="0"/>
              </a:spcBef>
              <a:spcAft>
                <a:spcPct val="0"/>
              </a:spcAft>
              <a:defRPr sz="2500">
                <a:solidFill>
                  <a:schemeClr val="tx1"/>
                </a:solidFill>
                <a:latin typeface="Times New Roman" pitchFamily="18" charset="0"/>
              </a:defRPr>
            </a:lvl9pPr>
          </a:lstStyle>
          <a:p>
            <a:r>
              <a:rPr lang="en-US" altLang="en-US" sz="3200" b="1">
                <a:solidFill>
                  <a:srgbClr val="00279F"/>
                </a:solidFill>
              </a:rPr>
              <a:t>Single-bit error</a:t>
            </a:r>
          </a:p>
        </p:txBody>
      </p:sp>
      <p:sp>
        <p:nvSpPr>
          <p:cNvPr id="2" name="TextBox 1"/>
          <p:cNvSpPr txBox="1"/>
          <p:nvPr/>
        </p:nvSpPr>
        <p:spPr>
          <a:xfrm>
            <a:off x="254678" y="5562600"/>
            <a:ext cx="6716967" cy="646331"/>
          </a:xfrm>
          <a:prstGeom prst="rect">
            <a:avLst/>
          </a:prstGeom>
          <a:noFill/>
        </p:spPr>
        <p:txBody>
          <a:bodyPr wrap="none" rtlCol="0">
            <a:spAutoFit/>
          </a:bodyPr>
          <a:lstStyle/>
          <a:p>
            <a:r>
              <a:rPr lang="en-US" dirty="0"/>
              <a:t>Source: Data Communications and Networking – </a:t>
            </a:r>
            <a:r>
              <a:rPr lang="en-US" dirty="0" err="1"/>
              <a:t>Behrouz</a:t>
            </a:r>
            <a:r>
              <a:rPr lang="en-US" dirty="0"/>
              <a:t> A. </a:t>
            </a:r>
            <a:r>
              <a:rPr lang="en-US" dirty="0" err="1"/>
              <a:t>Forouzan</a:t>
            </a:r>
            <a:endParaRPr lang="en-IN" dirty="0"/>
          </a:p>
          <a:p>
            <a:endParaRPr lang="en-US" dirty="0"/>
          </a:p>
        </p:txBody>
      </p:sp>
      <p:sp>
        <p:nvSpPr>
          <p:cNvPr id="3" name="TextBox 2"/>
          <p:cNvSpPr txBox="1"/>
          <p:nvPr/>
        </p:nvSpPr>
        <p:spPr>
          <a:xfrm>
            <a:off x="572991" y="1371600"/>
            <a:ext cx="7580410" cy="2123658"/>
          </a:xfrm>
          <a:prstGeom prst="rect">
            <a:avLst/>
          </a:prstGeom>
          <a:noFill/>
        </p:spPr>
        <p:txBody>
          <a:bodyPr wrap="square" rtlCol="0">
            <a:spAutoFit/>
          </a:bodyPr>
          <a:lstStyle/>
          <a:p>
            <a:pPr marL="285750" indent="-285750">
              <a:lnSpc>
                <a:spcPct val="90000"/>
              </a:lnSpc>
              <a:buFont typeface="Arial" panose="020B0604020202020204" pitchFamily="34" charset="0"/>
              <a:buChar char="•"/>
              <a:defRPr/>
            </a:pPr>
            <a:r>
              <a:rPr lang="en-US" sz="2400" b="1" dirty="0"/>
              <a:t>Single bit errors</a:t>
            </a:r>
            <a:r>
              <a:rPr lang="en-US" sz="2400" dirty="0"/>
              <a:t> are the </a:t>
            </a:r>
            <a:r>
              <a:rPr lang="en-US" sz="2400" b="1" dirty="0"/>
              <a:t>least likely</a:t>
            </a:r>
            <a:r>
              <a:rPr lang="en-US" sz="2400" dirty="0"/>
              <a:t> type of errors in serial data </a:t>
            </a:r>
            <a:r>
              <a:rPr lang="en-US" sz="2400" dirty="0" smtClean="0"/>
              <a:t> transmission because </a:t>
            </a:r>
            <a:r>
              <a:rPr lang="en-US" sz="2400" dirty="0"/>
              <a:t>the noise must have a </a:t>
            </a:r>
            <a:r>
              <a:rPr lang="en-US" sz="2400" dirty="0" smtClean="0"/>
              <a:t> very </a:t>
            </a:r>
            <a:r>
              <a:rPr lang="en-US" sz="2400" dirty="0"/>
              <a:t>short </a:t>
            </a:r>
            <a:r>
              <a:rPr lang="en-US" sz="2400" dirty="0" smtClean="0"/>
              <a:t>duration which </a:t>
            </a:r>
            <a:r>
              <a:rPr lang="en-US" sz="2400" dirty="0"/>
              <a:t>is very rare. </a:t>
            </a:r>
          </a:p>
          <a:p>
            <a:pPr marL="285750" indent="-285750">
              <a:lnSpc>
                <a:spcPct val="90000"/>
              </a:lnSpc>
              <a:buFont typeface="Arial" panose="020B0604020202020204" pitchFamily="34" charset="0"/>
              <a:buChar char="•"/>
              <a:defRPr/>
            </a:pPr>
            <a:r>
              <a:rPr lang="en-US" sz="2400" dirty="0"/>
              <a:t>However this kind of errors can happen in parallel transmission.</a:t>
            </a:r>
          </a:p>
          <a:p>
            <a:endParaRPr lang="en-US" sz="2400" dirty="0"/>
          </a:p>
        </p:txBody>
      </p:sp>
      <p:sp>
        <p:nvSpPr>
          <p:cNvPr id="4" name="TextBox 3"/>
          <p:cNvSpPr txBox="1"/>
          <p:nvPr/>
        </p:nvSpPr>
        <p:spPr>
          <a:xfrm>
            <a:off x="1447799" y="5081279"/>
            <a:ext cx="2165361" cy="369332"/>
          </a:xfrm>
          <a:prstGeom prst="rect">
            <a:avLst/>
          </a:prstGeom>
          <a:noFill/>
        </p:spPr>
        <p:txBody>
          <a:bodyPr wrap="square" rtlCol="0">
            <a:spAutoFit/>
          </a:bodyPr>
          <a:lstStyle/>
          <a:p>
            <a:r>
              <a:rPr lang="en-US" dirty="0" smtClean="0"/>
              <a:t>ASCII code for  STX</a:t>
            </a:r>
            <a:endParaRPr lang="en-US" dirty="0"/>
          </a:p>
        </p:txBody>
      </p:sp>
      <p:sp>
        <p:nvSpPr>
          <p:cNvPr id="7" name="TextBox 6"/>
          <p:cNvSpPr txBox="1"/>
          <p:nvPr/>
        </p:nvSpPr>
        <p:spPr>
          <a:xfrm>
            <a:off x="5410200" y="5193268"/>
            <a:ext cx="2165361" cy="369332"/>
          </a:xfrm>
          <a:prstGeom prst="rect">
            <a:avLst/>
          </a:prstGeom>
          <a:noFill/>
        </p:spPr>
        <p:txBody>
          <a:bodyPr wrap="square" rtlCol="0">
            <a:spAutoFit/>
          </a:bodyPr>
          <a:lstStyle/>
          <a:p>
            <a:r>
              <a:rPr lang="en-US" dirty="0" smtClean="0"/>
              <a:t>ASCII code for  LF</a:t>
            </a:r>
            <a:endParaRPr lang="en-US" dirty="0"/>
          </a:p>
        </p:txBody>
      </p:sp>
      <p:sp>
        <p:nvSpPr>
          <p:cNvPr id="5" name="Slide Number Placeholder 4"/>
          <p:cNvSpPr>
            <a:spLocks noGrp="1"/>
          </p:cNvSpPr>
          <p:nvPr>
            <p:ph type="sldNum" sz="quarter" idx="12"/>
          </p:nvPr>
        </p:nvSpPr>
        <p:spPr/>
        <p:txBody>
          <a:bodyPr/>
          <a:lstStyle/>
          <a:p>
            <a:fld id="{A5FA47E2-E4C9-44C5-AAC9-4CDAA937E865}" type="slidenum">
              <a:rPr lang="en-US" smtClean="0"/>
              <a:t>5</a:t>
            </a:fld>
            <a:endParaRPr lang="en-US"/>
          </a:p>
        </p:txBody>
      </p:sp>
    </p:spTree>
    <p:extLst>
      <p:ext uri="{BB962C8B-B14F-4D97-AF65-F5344CB8AC3E}">
        <p14:creationId xmlns:p14="http://schemas.microsoft.com/office/powerpoint/2010/main" val="2094489027"/>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A5FA47E2-E4C9-44C5-AAC9-4CDAA937E865}" type="slidenum">
              <a:rPr lang="en-US" smtClean="0"/>
              <a:t>50</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095153"/>
            <a:ext cx="8077200" cy="4848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22759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686339" y="609298"/>
            <a:ext cx="7771323" cy="875392"/>
          </a:xfrm>
        </p:spPr>
        <p:txBody>
          <a:bodyPr/>
          <a:lstStyle/>
          <a:p>
            <a:pPr>
              <a:defRPr/>
            </a:pPr>
            <a:r>
              <a:rPr lang="en-US" b="1" i="1" smtClean="0">
                <a:solidFill>
                  <a:srgbClr val="CC0066"/>
                </a:solidFill>
                <a:effectLst>
                  <a:outerShdw blurRad="38100" dist="38100" dir="2700000" algn="tl">
                    <a:srgbClr val="C0C0C0"/>
                  </a:outerShdw>
                </a:effectLst>
              </a:rPr>
              <a:t>Cyclic Redundancy Check</a:t>
            </a:r>
          </a:p>
        </p:txBody>
      </p:sp>
      <p:sp>
        <p:nvSpPr>
          <p:cNvPr id="20483" name="Rectangle 3"/>
          <p:cNvSpPr>
            <a:spLocks noGrp="1" noChangeArrowheads="1"/>
          </p:cNvSpPr>
          <p:nvPr>
            <p:ph idx="1"/>
          </p:nvPr>
        </p:nvSpPr>
        <p:spPr>
          <a:xfrm>
            <a:off x="686339" y="1557262"/>
            <a:ext cx="7771323" cy="4895548"/>
          </a:xfrm>
        </p:spPr>
        <p:txBody>
          <a:bodyPr/>
          <a:lstStyle/>
          <a:p>
            <a:pPr>
              <a:lnSpc>
                <a:spcPct val="90000"/>
              </a:lnSpc>
            </a:pPr>
            <a:r>
              <a:rPr lang="en-US" altLang="en-US" smtClean="0"/>
              <a:t>Given a k-bit frame or message, the transmitter generates an n-bit sequence, known as a </a:t>
            </a:r>
            <a:r>
              <a:rPr lang="en-US" altLang="en-US" sz="2800" i="1">
                <a:solidFill>
                  <a:srgbClr val="063DE8"/>
                </a:solidFill>
                <a:latin typeface="Comic Sans MS" pitchFamily="66" charset="0"/>
              </a:rPr>
              <a:t>frame check sequence</a:t>
            </a:r>
            <a:r>
              <a:rPr lang="en-US" altLang="en-US" sz="2800" i="1">
                <a:latin typeface="Comic Sans MS" pitchFamily="66" charset="0"/>
              </a:rPr>
              <a:t> </a:t>
            </a:r>
            <a:r>
              <a:rPr lang="en-US" altLang="en-US" sz="2800" i="1">
                <a:solidFill>
                  <a:srgbClr val="063DE8"/>
                </a:solidFill>
                <a:latin typeface="Comic Sans MS" pitchFamily="66" charset="0"/>
              </a:rPr>
              <a:t>(FCS)</a:t>
            </a:r>
            <a:r>
              <a:rPr lang="en-US" altLang="en-US" sz="2800" i="1">
                <a:latin typeface="Comic Sans MS" pitchFamily="66" charset="0"/>
              </a:rPr>
              <a:t>, </a:t>
            </a:r>
            <a:r>
              <a:rPr lang="en-US" altLang="en-US" smtClean="0"/>
              <a:t>so that the resulting frame, consisting of (k+n) bits, is exactly divisible by some predetermined number.</a:t>
            </a:r>
          </a:p>
          <a:p>
            <a:pPr>
              <a:lnSpc>
                <a:spcPct val="90000"/>
              </a:lnSpc>
            </a:pPr>
            <a:r>
              <a:rPr lang="en-US" altLang="en-US" smtClean="0"/>
              <a:t>The receiver then divides the incoming frame by the same number and, if there is no remainder, assumes that there was no error.</a:t>
            </a:r>
          </a:p>
        </p:txBody>
      </p:sp>
      <p:sp>
        <p:nvSpPr>
          <p:cNvPr id="2" name="Slide Number Placeholder 1"/>
          <p:cNvSpPr>
            <a:spLocks noGrp="1"/>
          </p:cNvSpPr>
          <p:nvPr>
            <p:ph type="sldNum" sz="quarter" idx="12"/>
          </p:nvPr>
        </p:nvSpPr>
        <p:spPr/>
        <p:txBody>
          <a:bodyPr/>
          <a:lstStyle/>
          <a:p>
            <a:fld id="{A5FA47E2-E4C9-44C5-AAC9-4CDAA937E865}" type="slidenum">
              <a:rPr lang="en-US" smtClean="0"/>
              <a:t>51</a:t>
            </a:fld>
            <a:endParaRPr lang="en-US"/>
          </a:p>
        </p:txBody>
      </p:sp>
    </p:spTree>
    <p:extLst>
      <p:ext uri="{BB962C8B-B14F-4D97-AF65-F5344CB8AC3E}">
        <p14:creationId xmlns:p14="http://schemas.microsoft.com/office/powerpoint/2010/main" val="293752545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sp>
        <p:nvSpPr>
          <p:cNvPr id="2" name="Slide Number Placeholder 1"/>
          <p:cNvSpPr>
            <a:spLocks noGrp="1"/>
          </p:cNvSpPr>
          <p:nvPr>
            <p:ph type="sldNum" sz="quarter" idx="12"/>
          </p:nvPr>
        </p:nvSpPr>
        <p:spPr/>
        <p:txBody>
          <a:bodyPr/>
          <a:lstStyle/>
          <a:p>
            <a:fld id="{A5FA47E2-E4C9-44C5-AAC9-4CDAA937E865}" type="slidenum">
              <a:rPr lang="en-US" smtClean="0"/>
              <a:t>52</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57" y="304800"/>
            <a:ext cx="8839200" cy="670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1809483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ChangeArrowheads="1"/>
          </p:cNvSpPr>
          <p:nvPr/>
        </p:nvSpPr>
        <p:spPr bwMode="auto">
          <a:xfrm>
            <a:off x="1256605" y="762000"/>
            <a:ext cx="2914631" cy="588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9" tIns="44445" rIns="90479" bIns="44445">
            <a:spAutoFit/>
          </a:bodyPr>
          <a:lstStyle>
            <a:lvl1pPr>
              <a:defRPr sz="2500">
                <a:solidFill>
                  <a:schemeClr val="tx1"/>
                </a:solidFill>
                <a:latin typeface="Times New Roman" pitchFamily="18" charset="0"/>
              </a:defRPr>
            </a:lvl1pPr>
            <a:lvl2pPr marL="742950" indent="-285750">
              <a:defRPr sz="2500">
                <a:solidFill>
                  <a:schemeClr val="tx1"/>
                </a:solidFill>
                <a:latin typeface="Times New Roman" pitchFamily="18" charset="0"/>
              </a:defRPr>
            </a:lvl2pPr>
            <a:lvl3pPr marL="1143000" indent="-228600">
              <a:defRPr sz="2500">
                <a:solidFill>
                  <a:schemeClr val="tx1"/>
                </a:solidFill>
                <a:latin typeface="Times New Roman" pitchFamily="18" charset="0"/>
              </a:defRPr>
            </a:lvl3pPr>
            <a:lvl4pPr marL="1600200" indent="-228600">
              <a:defRPr sz="2500">
                <a:solidFill>
                  <a:schemeClr val="tx1"/>
                </a:solidFill>
                <a:latin typeface="Times New Roman" pitchFamily="18" charset="0"/>
              </a:defRPr>
            </a:lvl4pPr>
            <a:lvl5pPr marL="2057400" indent="-228600">
              <a:defRPr sz="2500">
                <a:solidFill>
                  <a:schemeClr val="tx1"/>
                </a:solidFill>
                <a:latin typeface="Times New Roman" pitchFamily="18" charset="0"/>
              </a:defRPr>
            </a:lvl5pPr>
            <a:lvl6pPr marL="2514600" indent="-228600" eaLnBrk="0" fontAlgn="base" hangingPunct="0">
              <a:spcBef>
                <a:spcPct val="0"/>
              </a:spcBef>
              <a:spcAft>
                <a:spcPct val="0"/>
              </a:spcAft>
              <a:defRPr sz="2500">
                <a:solidFill>
                  <a:schemeClr val="tx1"/>
                </a:solidFill>
                <a:latin typeface="Times New Roman" pitchFamily="18" charset="0"/>
              </a:defRPr>
            </a:lvl6pPr>
            <a:lvl7pPr marL="2971800" indent="-228600" eaLnBrk="0" fontAlgn="base" hangingPunct="0">
              <a:spcBef>
                <a:spcPct val="0"/>
              </a:spcBef>
              <a:spcAft>
                <a:spcPct val="0"/>
              </a:spcAft>
              <a:defRPr sz="2500">
                <a:solidFill>
                  <a:schemeClr val="tx1"/>
                </a:solidFill>
                <a:latin typeface="Times New Roman" pitchFamily="18" charset="0"/>
              </a:defRPr>
            </a:lvl7pPr>
            <a:lvl8pPr marL="3429000" indent="-228600" eaLnBrk="0" fontAlgn="base" hangingPunct="0">
              <a:spcBef>
                <a:spcPct val="0"/>
              </a:spcBef>
              <a:spcAft>
                <a:spcPct val="0"/>
              </a:spcAft>
              <a:defRPr sz="2500">
                <a:solidFill>
                  <a:schemeClr val="tx1"/>
                </a:solidFill>
                <a:latin typeface="Times New Roman" pitchFamily="18" charset="0"/>
              </a:defRPr>
            </a:lvl8pPr>
            <a:lvl9pPr marL="3886200" indent="-228600" eaLnBrk="0" fontAlgn="base" hangingPunct="0">
              <a:spcBef>
                <a:spcPct val="0"/>
              </a:spcBef>
              <a:spcAft>
                <a:spcPct val="0"/>
              </a:spcAft>
              <a:defRPr sz="2500">
                <a:solidFill>
                  <a:schemeClr val="tx1"/>
                </a:solidFill>
                <a:latin typeface="Times New Roman" pitchFamily="18" charset="0"/>
              </a:defRPr>
            </a:lvl9pPr>
          </a:lstStyle>
          <a:p>
            <a:r>
              <a:rPr lang="en-US" altLang="en-US" sz="3200" b="1" dirty="0">
                <a:solidFill>
                  <a:srgbClr val="00279F"/>
                </a:solidFill>
              </a:rPr>
              <a:t>Binary Division</a:t>
            </a:r>
          </a:p>
        </p:txBody>
      </p:sp>
      <p:sp>
        <p:nvSpPr>
          <p:cNvPr id="2" name="Slide Number Placeholder 1"/>
          <p:cNvSpPr>
            <a:spLocks noGrp="1"/>
          </p:cNvSpPr>
          <p:nvPr>
            <p:ph type="sldNum" sz="quarter" idx="12"/>
          </p:nvPr>
        </p:nvSpPr>
        <p:spPr/>
        <p:txBody>
          <a:bodyPr/>
          <a:lstStyle/>
          <a:p>
            <a:fld id="{A5FA47E2-E4C9-44C5-AAC9-4CDAA937E865}" type="slidenum">
              <a:rPr lang="en-US" smtClean="0"/>
              <a:t>53</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4218" y="1447800"/>
            <a:ext cx="6638182" cy="4800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5566041"/>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5FA47E2-E4C9-44C5-AAC9-4CDAA937E865}" type="slidenum">
              <a:rPr lang="en-US" smtClean="0"/>
              <a:t>54</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836504"/>
            <a:ext cx="7162800" cy="4802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15784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81000"/>
            <a:ext cx="7772400" cy="917575"/>
          </a:xfrm>
        </p:spPr>
        <p:txBody>
          <a:bodyPr/>
          <a:lstStyle/>
          <a:p>
            <a:r>
              <a:rPr lang="en-US" dirty="0" smtClean="0"/>
              <a:t>Performance</a:t>
            </a:r>
            <a:endParaRPr lang="en-US" dirty="0"/>
          </a:p>
        </p:txBody>
      </p:sp>
      <p:sp>
        <p:nvSpPr>
          <p:cNvPr id="3" name="Subtitle 2"/>
          <p:cNvSpPr>
            <a:spLocks noGrp="1"/>
          </p:cNvSpPr>
          <p:nvPr>
            <p:ph type="subTitle" idx="1"/>
          </p:nvPr>
        </p:nvSpPr>
        <p:spPr>
          <a:xfrm>
            <a:off x="457200" y="1600200"/>
            <a:ext cx="8686800" cy="4038600"/>
          </a:xfrm>
        </p:spPr>
        <p:txBody>
          <a:bodyPr/>
          <a:lstStyle/>
          <a:p>
            <a:pPr marL="457200" indent="-457200" algn="l">
              <a:buFont typeface="Arial" panose="020B0604020202020204" pitchFamily="34" charset="0"/>
              <a:buChar char="•"/>
            </a:pPr>
            <a:r>
              <a:rPr lang="en-US" dirty="0" smtClean="0">
                <a:solidFill>
                  <a:schemeClr val="tx1"/>
                </a:solidFill>
              </a:rPr>
              <a:t>CRC can detect all burst errors that affect an odd number of bits</a:t>
            </a:r>
          </a:p>
          <a:p>
            <a:pPr marL="457200" indent="-457200" algn="l">
              <a:buFont typeface="Arial" panose="020B0604020202020204" pitchFamily="34" charset="0"/>
              <a:buChar char="•"/>
            </a:pPr>
            <a:r>
              <a:rPr lang="en-US" dirty="0" smtClean="0">
                <a:solidFill>
                  <a:schemeClr val="tx1"/>
                </a:solidFill>
              </a:rPr>
              <a:t>CRC can detect all burst errors of length less than or equal to the degree of the polynomial.</a:t>
            </a:r>
          </a:p>
          <a:p>
            <a:pPr marL="457200" indent="-457200" algn="l">
              <a:buFont typeface="Arial" panose="020B0604020202020204" pitchFamily="34" charset="0"/>
              <a:buChar char="•"/>
            </a:pPr>
            <a:r>
              <a:rPr lang="en-US" dirty="0" smtClean="0">
                <a:solidFill>
                  <a:schemeClr val="tx1"/>
                </a:solidFill>
              </a:rPr>
              <a:t>CRC can detect with a very high probability burst errors of length greater than the degree of the polynomial.</a:t>
            </a:r>
          </a:p>
          <a:p>
            <a:pPr marL="457200" indent="-457200" algn="l">
              <a:buFont typeface="Arial" panose="020B0604020202020204" pitchFamily="34" charset="0"/>
              <a:buChar char="•"/>
            </a:pPr>
            <a:endParaRPr lang="en-US" dirty="0"/>
          </a:p>
        </p:txBody>
      </p:sp>
      <p:sp>
        <p:nvSpPr>
          <p:cNvPr id="4" name="Slide Number Placeholder 3"/>
          <p:cNvSpPr>
            <a:spLocks noGrp="1"/>
          </p:cNvSpPr>
          <p:nvPr>
            <p:ph type="sldNum" sz="quarter" idx="11"/>
          </p:nvPr>
        </p:nvSpPr>
        <p:spPr/>
        <p:txBody>
          <a:bodyPr/>
          <a:lstStyle/>
          <a:p>
            <a:fld id="{A5FA47E2-E4C9-44C5-AAC9-4CDAA937E865}" type="slidenum">
              <a:rPr lang="en-US" smtClean="0"/>
              <a:t>55</a:t>
            </a:fld>
            <a:endParaRPr lang="en-US"/>
          </a:p>
        </p:txBody>
      </p:sp>
    </p:spTree>
    <p:extLst>
      <p:ext uri="{BB962C8B-B14F-4D97-AF65-F5344CB8AC3E}">
        <p14:creationId xmlns:p14="http://schemas.microsoft.com/office/powerpoint/2010/main" val="10776230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111" y="3132667"/>
            <a:ext cx="7446620" cy="1608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531" name="Rectangle 3"/>
          <p:cNvSpPr>
            <a:spLocks noChangeArrowheads="1"/>
          </p:cNvSpPr>
          <p:nvPr/>
        </p:nvSpPr>
        <p:spPr bwMode="auto">
          <a:xfrm>
            <a:off x="3179318" y="651632"/>
            <a:ext cx="2155965" cy="588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9" tIns="44445" rIns="90479" bIns="44445">
            <a:spAutoFit/>
          </a:bodyPr>
          <a:lstStyle>
            <a:lvl1pPr>
              <a:defRPr sz="2500">
                <a:solidFill>
                  <a:schemeClr val="tx1"/>
                </a:solidFill>
                <a:latin typeface="Times New Roman" pitchFamily="18" charset="0"/>
              </a:defRPr>
            </a:lvl1pPr>
            <a:lvl2pPr marL="742950" indent="-285750">
              <a:defRPr sz="2500">
                <a:solidFill>
                  <a:schemeClr val="tx1"/>
                </a:solidFill>
                <a:latin typeface="Times New Roman" pitchFamily="18" charset="0"/>
              </a:defRPr>
            </a:lvl2pPr>
            <a:lvl3pPr marL="1143000" indent="-228600">
              <a:defRPr sz="2500">
                <a:solidFill>
                  <a:schemeClr val="tx1"/>
                </a:solidFill>
                <a:latin typeface="Times New Roman" pitchFamily="18" charset="0"/>
              </a:defRPr>
            </a:lvl3pPr>
            <a:lvl4pPr marL="1600200" indent="-228600">
              <a:defRPr sz="2500">
                <a:solidFill>
                  <a:schemeClr val="tx1"/>
                </a:solidFill>
                <a:latin typeface="Times New Roman" pitchFamily="18" charset="0"/>
              </a:defRPr>
            </a:lvl4pPr>
            <a:lvl5pPr marL="2057400" indent="-228600">
              <a:defRPr sz="2500">
                <a:solidFill>
                  <a:schemeClr val="tx1"/>
                </a:solidFill>
                <a:latin typeface="Times New Roman" pitchFamily="18" charset="0"/>
              </a:defRPr>
            </a:lvl5pPr>
            <a:lvl6pPr marL="2514600" indent="-228600" eaLnBrk="0" fontAlgn="base" hangingPunct="0">
              <a:spcBef>
                <a:spcPct val="0"/>
              </a:spcBef>
              <a:spcAft>
                <a:spcPct val="0"/>
              </a:spcAft>
              <a:defRPr sz="2500">
                <a:solidFill>
                  <a:schemeClr val="tx1"/>
                </a:solidFill>
                <a:latin typeface="Times New Roman" pitchFamily="18" charset="0"/>
              </a:defRPr>
            </a:lvl6pPr>
            <a:lvl7pPr marL="2971800" indent="-228600" eaLnBrk="0" fontAlgn="base" hangingPunct="0">
              <a:spcBef>
                <a:spcPct val="0"/>
              </a:spcBef>
              <a:spcAft>
                <a:spcPct val="0"/>
              </a:spcAft>
              <a:defRPr sz="2500">
                <a:solidFill>
                  <a:schemeClr val="tx1"/>
                </a:solidFill>
                <a:latin typeface="Times New Roman" pitchFamily="18" charset="0"/>
              </a:defRPr>
            </a:lvl7pPr>
            <a:lvl8pPr marL="3429000" indent="-228600" eaLnBrk="0" fontAlgn="base" hangingPunct="0">
              <a:spcBef>
                <a:spcPct val="0"/>
              </a:spcBef>
              <a:spcAft>
                <a:spcPct val="0"/>
              </a:spcAft>
              <a:defRPr sz="2500">
                <a:solidFill>
                  <a:schemeClr val="tx1"/>
                </a:solidFill>
                <a:latin typeface="Times New Roman" pitchFamily="18" charset="0"/>
              </a:defRPr>
            </a:lvl8pPr>
            <a:lvl9pPr marL="3886200" indent="-228600" eaLnBrk="0" fontAlgn="base" hangingPunct="0">
              <a:spcBef>
                <a:spcPct val="0"/>
              </a:spcBef>
              <a:spcAft>
                <a:spcPct val="0"/>
              </a:spcAft>
              <a:defRPr sz="2500">
                <a:solidFill>
                  <a:schemeClr val="tx1"/>
                </a:solidFill>
                <a:latin typeface="Times New Roman" pitchFamily="18" charset="0"/>
              </a:defRPr>
            </a:lvl9pPr>
          </a:lstStyle>
          <a:p>
            <a:r>
              <a:rPr lang="en-US" altLang="en-US" sz="3200" b="1">
                <a:solidFill>
                  <a:srgbClr val="00279F"/>
                </a:solidFill>
              </a:rPr>
              <a:t>Polynomial</a:t>
            </a:r>
          </a:p>
        </p:txBody>
      </p:sp>
      <p:sp>
        <p:nvSpPr>
          <p:cNvPr id="2" name="Slide Number Placeholder 1"/>
          <p:cNvSpPr>
            <a:spLocks noGrp="1"/>
          </p:cNvSpPr>
          <p:nvPr>
            <p:ph type="sldNum" sz="quarter" idx="12"/>
          </p:nvPr>
        </p:nvSpPr>
        <p:spPr/>
        <p:txBody>
          <a:bodyPr/>
          <a:lstStyle/>
          <a:p>
            <a:fld id="{A5FA47E2-E4C9-44C5-AAC9-4CDAA937E865}" type="slidenum">
              <a:rPr lang="en-US" smtClean="0"/>
              <a:t>56</a:t>
            </a:fld>
            <a:endParaRPr lang="en-US"/>
          </a:p>
        </p:txBody>
      </p:sp>
    </p:spTree>
    <p:extLst>
      <p:ext uri="{BB962C8B-B14F-4D97-AF65-F5344CB8AC3E}">
        <p14:creationId xmlns:p14="http://schemas.microsoft.com/office/powerpoint/2010/main" val="3973393534"/>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9146" y="1185334"/>
            <a:ext cx="4079560" cy="4600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555" name="Rectangle 6"/>
          <p:cNvSpPr>
            <a:spLocks noChangeArrowheads="1"/>
          </p:cNvSpPr>
          <p:nvPr/>
        </p:nvSpPr>
        <p:spPr bwMode="auto">
          <a:xfrm>
            <a:off x="2494518" y="117929"/>
            <a:ext cx="4278075" cy="58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9" tIns="44445" rIns="90479" bIns="44445">
            <a:spAutoFit/>
          </a:bodyPr>
          <a:lstStyle>
            <a:lvl1pPr>
              <a:defRPr sz="2500">
                <a:solidFill>
                  <a:schemeClr val="tx1"/>
                </a:solidFill>
                <a:latin typeface="Times New Roman" pitchFamily="18" charset="0"/>
              </a:defRPr>
            </a:lvl1pPr>
            <a:lvl2pPr marL="742950" indent="-285750">
              <a:defRPr sz="2500">
                <a:solidFill>
                  <a:schemeClr val="tx1"/>
                </a:solidFill>
                <a:latin typeface="Times New Roman" pitchFamily="18" charset="0"/>
              </a:defRPr>
            </a:lvl2pPr>
            <a:lvl3pPr marL="1143000" indent="-228600">
              <a:defRPr sz="2500">
                <a:solidFill>
                  <a:schemeClr val="tx1"/>
                </a:solidFill>
                <a:latin typeface="Times New Roman" pitchFamily="18" charset="0"/>
              </a:defRPr>
            </a:lvl3pPr>
            <a:lvl4pPr marL="1600200" indent="-228600">
              <a:defRPr sz="2500">
                <a:solidFill>
                  <a:schemeClr val="tx1"/>
                </a:solidFill>
                <a:latin typeface="Times New Roman" pitchFamily="18" charset="0"/>
              </a:defRPr>
            </a:lvl4pPr>
            <a:lvl5pPr marL="2057400" indent="-228600">
              <a:defRPr sz="2500">
                <a:solidFill>
                  <a:schemeClr val="tx1"/>
                </a:solidFill>
                <a:latin typeface="Times New Roman" pitchFamily="18" charset="0"/>
              </a:defRPr>
            </a:lvl5pPr>
            <a:lvl6pPr marL="2514600" indent="-228600" eaLnBrk="0" fontAlgn="base" hangingPunct="0">
              <a:spcBef>
                <a:spcPct val="0"/>
              </a:spcBef>
              <a:spcAft>
                <a:spcPct val="0"/>
              </a:spcAft>
              <a:defRPr sz="2500">
                <a:solidFill>
                  <a:schemeClr val="tx1"/>
                </a:solidFill>
                <a:latin typeface="Times New Roman" pitchFamily="18" charset="0"/>
              </a:defRPr>
            </a:lvl6pPr>
            <a:lvl7pPr marL="2971800" indent="-228600" eaLnBrk="0" fontAlgn="base" hangingPunct="0">
              <a:spcBef>
                <a:spcPct val="0"/>
              </a:spcBef>
              <a:spcAft>
                <a:spcPct val="0"/>
              </a:spcAft>
              <a:defRPr sz="2500">
                <a:solidFill>
                  <a:schemeClr val="tx1"/>
                </a:solidFill>
                <a:latin typeface="Times New Roman" pitchFamily="18" charset="0"/>
              </a:defRPr>
            </a:lvl7pPr>
            <a:lvl8pPr marL="3429000" indent="-228600" eaLnBrk="0" fontAlgn="base" hangingPunct="0">
              <a:spcBef>
                <a:spcPct val="0"/>
              </a:spcBef>
              <a:spcAft>
                <a:spcPct val="0"/>
              </a:spcAft>
              <a:defRPr sz="2500">
                <a:solidFill>
                  <a:schemeClr val="tx1"/>
                </a:solidFill>
                <a:latin typeface="Times New Roman" pitchFamily="18" charset="0"/>
              </a:defRPr>
            </a:lvl8pPr>
            <a:lvl9pPr marL="3886200" indent="-228600" eaLnBrk="0" fontAlgn="base" hangingPunct="0">
              <a:spcBef>
                <a:spcPct val="0"/>
              </a:spcBef>
              <a:spcAft>
                <a:spcPct val="0"/>
              </a:spcAft>
              <a:defRPr sz="2500">
                <a:solidFill>
                  <a:schemeClr val="tx1"/>
                </a:solidFill>
                <a:latin typeface="Times New Roman" pitchFamily="18" charset="0"/>
              </a:defRPr>
            </a:lvl9pPr>
          </a:lstStyle>
          <a:p>
            <a:r>
              <a:rPr lang="en-US" altLang="en-US" sz="3200" b="1">
                <a:solidFill>
                  <a:srgbClr val="00279F"/>
                </a:solidFill>
              </a:rPr>
              <a:t>Polynomial and Divisor</a:t>
            </a:r>
          </a:p>
        </p:txBody>
      </p:sp>
      <p:sp>
        <p:nvSpPr>
          <p:cNvPr id="2" name="Slide Number Placeholder 1"/>
          <p:cNvSpPr>
            <a:spLocks noGrp="1"/>
          </p:cNvSpPr>
          <p:nvPr>
            <p:ph type="sldNum" sz="quarter" idx="12"/>
          </p:nvPr>
        </p:nvSpPr>
        <p:spPr/>
        <p:txBody>
          <a:bodyPr/>
          <a:lstStyle/>
          <a:p>
            <a:fld id="{A5FA47E2-E4C9-44C5-AAC9-4CDAA937E865}" type="slidenum">
              <a:rPr lang="en-US" smtClean="0"/>
              <a:t>57</a:t>
            </a:fld>
            <a:endParaRPr lang="en-US"/>
          </a:p>
        </p:txBody>
      </p:sp>
    </p:spTree>
    <p:extLst>
      <p:ext uri="{BB962C8B-B14F-4D97-AF65-F5344CB8AC3E}">
        <p14:creationId xmlns:p14="http://schemas.microsoft.com/office/powerpoint/2010/main" val="1674367749"/>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878" y="2881691"/>
            <a:ext cx="7917516" cy="2425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579" name="Rectangle 3"/>
          <p:cNvSpPr>
            <a:spLocks noChangeArrowheads="1"/>
          </p:cNvSpPr>
          <p:nvPr/>
        </p:nvSpPr>
        <p:spPr bwMode="auto">
          <a:xfrm>
            <a:off x="2569923" y="421822"/>
            <a:ext cx="4041088" cy="589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9" tIns="44445" rIns="90479" bIns="44445">
            <a:spAutoFit/>
          </a:bodyPr>
          <a:lstStyle>
            <a:lvl1pPr>
              <a:defRPr sz="2500">
                <a:solidFill>
                  <a:schemeClr val="tx1"/>
                </a:solidFill>
                <a:latin typeface="Times New Roman" pitchFamily="18" charset="0"/>
              </a:defRPr>
            </a:lvl1pPr>
            <a:lvl2pPr marL="742950" indent="-285750">
              <a:defRPr sz="2500">
                <a:solidFill>
                  <a:schemeClr val="tx1"/>
                </a:solidFill>
                <a:latin typeface="Times New Roman" pitchFamily="18" charset="0"/>
              </a:defRPr>
            </a:lvl2pPr>
            <a:lvl3pPr marL="1143000" indent="-228600">
              <a:defRPr sz="2500">
                <a:solidFill>
                  <a:schemeClr val="tx1"/>
                </a:solidFill>
                <a:latin typeface="Times New Roman" pitchFamily="18" charset="0"/>
              </a:defRPr>
            </a:lvl3pPr>
            <a:lvl4pPr marL="1600200" indent="-228600">
              <a:defRPr sz="2500">
                <a:solidFill>
                  <a:schemeClr val="tx1"/>
                </a:solidFill>
                <a:latin typeface="Times New Roman" pitchFamily="18" charset="0"/>
              </a:defRPr>
            </a:lvl4pPr>
            <a:lvl5pPr marL="2057400" indent="-228600">
              <a:defRPr sz="2500">
                <a:solidFill>
                  <a:schemeClr val="tx1"/>
                </a:solidFill>
                <a:latin typeface="Times New Roman" pitchFamily="18" charset="0"/>
              </a:defRPr>
            </a:lvl5pPr>
            <a:lvl6pPr marL="2514600" indent="-228600" eaLnBrk="0" fontAlgn="base" hangingPunct="0">
              <a:spcBef>
                <a:spcPct val="0"/>
              </a:spcBef>
              <a:spcAft>
                <a:spcPct val="0"/>
              </a:spcAft>
              <a:defRPr sz="2500">
                <a:solidFill>
                  <a:schemeClr val="tx1"/>
                </a:solidFill>
                <a:latin typeface="Times New Roman" pitchFamily="18" charset="0"/>
              </a:defRPr>
            </a:lvl6pPr>
            <a:lvl7pPr marL="2971800" indent="-228600" eaLnBrk="0" fontAlgn="base" hangingPunct="0">
              <a:spcBef>
                <a:spcPct val="0"/>
              </a:spcBef>
              <a:spcAft>
                <a:spcPct val="0"/>
              </a:spcAft>
              <a:defRPr sz="2500">
                <a:solidFill>
                  <a:schemeClr val="tx1"/>
                </a:solidFill>
                <a:latin typeface="Times New Roman" pitchFamily="18" charset="0"/>
              </a:defRPr>
            </a:lvl7pPr>
            <a:lvl8pPr marL="3429000" indent="-228600" eaLnBrk="0" fontAlgn="base" hangingPunct="0">
              <a:spcBef>
                <a:spcPct val="0"/>
              </a:spcBef>
              <a:spcAft>
                <a:spcPct val="0"/>
              </a:spcAft>
              <a:defRPr sz="2500">
                <a:solidFill>
                  <a:schemeClr val="tx1"/>
                </a:solidFill>
                <a:latin typeface="Times New Roman" pitchFamily="18" charset="0"/>
              </a:defRPr>
            </a:lvl8pPr>
            <a:lvl9pPr marL="3886200" indent="-228600" eaLnBrk="0" fontAlgn="base" hangingPunct="0">
              <a:spcBef>
                <a:spcPct val="0"/>
              </a:spcBef>
              <a:spcAft>
                <a:spcPct val="0"/>
              </a:spcAft>
              <a:defRPr sz="2500">
                <a:solidFill>
                  <a:schemeClr val="tx1"/>
                </a:solidFill>
                <a:latin typeface="Times New Roman" pitchFamily="18" charset="0"/>
              </a:defRPr>
            </a:lvl9pPr>
          </a:lstStyle>
          <a:p>
            <a:r>
              <a:rPr lang="en-US" altLang="en-US" sz="3200" b="1">
                <a:solidFill>
                  <a:srgbClr val="00279F"/>
                </a:solidFill>
              </a:rPr>
              <a:t>Standard Polynomials</a:t>
            </a:r>
          </a:p>
        </p:txBody>
      </p:sp>
      <p:sp>
        <p:nvSpPr>
          <p:cNvPr id="3" name="Slide Number Placeholder 2"/>
          <p:cNvSpPr>
            <a:spLocks noGrp="1"/>
          </p:cNvSpPr>
          <p:nvPr>
            <p:ph type="sldNum" sz="quarter" idx="12"/>
          </p:nvPr>
        </p:nvSpPr>
        <p:spPr/>
        <p:txBody>
          <a:bodyPr/>
          <a:lstStyle/>
          <a:p>
            <a:fld id="{A5FA47E2-E4C9-44C5-AAC9-4CDAA937E865}" type="slidenum">
              <a:rPr lang="en-US" smtClean="0"/>
              <a:t>58</a:t>
            </a:fld>
            <a:endParaRPr lang="en-US"/>
          </a:p>
        </p:txBody>
      </p:sp>
    </p:spTree>
    <p:extLst>
      <p:ext uri="{BB962C8B-B14F-4D97-AF65-F5344CB8AC3E}">
        <p14:creationId xmlns:p14="http://schemas.microsoft.com/office/powerpoint/2010/main" val="2672696233"/>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81000" y="-993064"/>
            <a:ext cx="8271327" cy="652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2000" b="1" i="0" u="sng" strike="noStrike" cap="none" normalizeH="0" baseline="0" dirty="0" smtClean="0">
              <a:ln>
                <a:noFill/>
              </a:ln>
              <a:effectLst/>
              <a:latin typeface="+mn-lt"/>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2000" b="1" u="sng" dirty="0">
              <a:latin typeface="+mn-lt"/>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2000" b="1" i="0" u="sng" strike="noStrike" cap="none" normalizeH="0" baseline="0" dirty="0" smtClean="0">
              <a:ln>
                <a:noFill/>
              </a:ln>
              <a:effectLst/>
              <a:latin typeface="+mn-lt"/>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2000" b="1" u="sng" dirty="0">
              <a:latin typeface="+mn-lt"/>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sng" strike="noStrike" cap="none" normalizeH="0" baseline="0" dirty="0" smtClean="0">
                <a:ln>
                  <a:noFill/>
                </a:ln>
                <a:effectLst/>
                <a:latin typeface="+mn-lt"/>
                <a:cs typeface="Times New Roman" pitchFamily="18" charset="0"/>
              </a:rPr>
              <a:t>Questions </a:t>
            </a:r>
            <a:r>
              <a:rPr kumimoji="0" lang="en-US" altLang="en-US" sz="2000" b="1" i="0" u="sng" strike="noStrike" cap="none" normalizeH="0" dirty="0" smtClean="0">
                <a:ln>
                  <a:noFill/>
                </a:ln>
                <a:effectLst/>
                <a:latin typeface="+mn-lt"/>
                <a:cs typeface="Times New Roman" pitchFamily="18" charset="0"/>
              </a:rPr>
              <a:t> for practice</a:t>
            </a:r>
          </a:p>
          <a:p>
            <a:pPr lvl="0" eaLnBrk="0" hangingPunct="0"/>
            <a:r>
              <a:rPr lang="en-US" sz="2000" dirty="0">
                <a:latin typeface="+mj-lt"/>
              </a:rPr>
              <a:t>1</a:t>
            </a:r>
            <a:r>
              <a:rPr lang="en-US" sz="2000" dirty="0" smtClean="0">
                <a:latin typeface="+mj-lt"/>
              </a:rPr>
              <a:t>) </a:t>
            </a:r>
            <a:r>
              <a:rPr lang="en-US" sz="2000" dirty="0">
                <a:latin typeface="+mj-lt"/>
              </a:rPr>
              <a:t>Calculate the VRC and LRC for the following bit pattern using even parity:</a:t>
            </a:r>
          </a:p>
          <a:p>
            <a:pPr lvl="0" eaLnBrk="0" hangingPunct="0"/>
            <a:r>
              <a:rPr lang="en-US" sz="2000" dirty="0">
                <a:latin typeface="+mj-lt"/>
              </a:rPr>
              <a:t>  </a:t>
            </a:r>
            <a:r>
              <a:rPr lang="en-US" sz="2000" dirty="0">
                <a:latin typeface="+mj-lt"/>
                <a:sym typeface="Wingdings" panose="05000000000000000000" pitchFamily="2" charset="2"/>
              </a:rPr>
              <a:t> 0011101 1100111 1111111 0000000</a:t>
            </a:r>
          </a:p>
          <a:p>
            <a:pPr lvl="0" eaLnBrk="0" hangingPunct="0"/>
            <a:r>
              <a:rPr lang="en-US" sz="2000" dirty="0">
                <a:latin typeface="+mj-lt"/>
                <a:sym typeface="Wingdings" panose="05000000000000000000" pitchFamily="2" charset="2"/>
              </a:rPr>
              <a:t>2</a:t>
            </a:r>
            <a:r>
              <a:rPr lang="en-US" sz="2000" dirty="0" smtClean="0">
                <a:latin typeface="+mj-lt"/>
                <a:sym typeface="Wingdings" panose="05000000000000000000" pitchFamily="2" charset="2"/>
              </a:rPr>
              <a:t>) </a:t>
            </a:r>
            <a:r>
              <a:rPr lang="en-US" sz="2000" dirty="0">
                <a:latin typeface="+mj-lt"/>
                <a:sym typeface="Wingdings" panose="05000000000000000000" pitchFamily="2" charset="2"/>
              </a:rPr>
              <a:t>A sender sends 01110001; the receiver receives 01000001.If only VRC is used, can the receiver detect the error?</a:t>
            </a:r>
            <a:endParaRPr kumimoji="0" lang="en-US" altLang="en-US" sz="2000" b="0" i="0" u="none" strike="noStrike" cap="none" normalizeH="0" baseline="0" dirty="0" smtClean="0">
              <a:ln>
                <a:noFill/>
              </a:ln>
              <a:effectLst/>
              <a:latin typeface="+mj-lt"/>
              <a:cs typeface="Times New Roman" pitchFamily="18" charset="0"/>
            </a:endParaRPr>
          </a:p>
          <a:p>
            <a:r>
              <a:rPr lang="en-US" altLang="en-US" sz="2000" dirty="0">
                <a:latin typeface="+mj-lt"/>
              </a:rPr>
              <a:t>3</a:t>
            </a:r>
            <a:r>
              <a:rPr lang="en-US" altLang="en-US" sz="2000" dirty="0" smtClean="0">
                <a:latin typeface="+mj-lt"/>
              </a:rPr>
              <a:t>)</a:t>
            </a:r>
            <a:r>
              <a:rPr lang="en-US" sz="2000" dirty="0" smtClean="0">
                <a:latin typeface="+mj-lt"/>
              </a:rPr>
              <a:t> </a:t>
            </a:r>
            <a:r>
              <a:rPr lang="en-US" sz="2000" dirty="0">
                <a:latin typeface="+mj-lt"/>
              </a:rPr>
              <a:t>Suppose that the sender wants to send a word “network”. How it ensures the reliable transmission by applying checksum and two dimensional parity check(even parity) for error detection.</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2000" dirty="0" smtClean="0">
                <a:latin typeface="+mj-lt"/>
                <a:cs typeface="Times New Roman" pitchFamily="18" charset="0"/>
              </a:rPr>
              <a:t>4)Given a remainder of 111, a data unit of 10110011, and a divisor of 1001,is there an error in the data unit?</a:t>
            </a:r>
            <a:endParaRPr lang="en-US" altLang="en-US" sz="2000" dirty="0">
              <a:latin typeface="+mj-lt"/>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smtClean="0">
                <a:ln>
                  <a:noFill/>
                </a:ln>
                <a:effectLst/>
                <a:latin typeface="+mj-lt"/>
                <a:cs typeface="Times New Roman" pitchFamily="18" charset="0"/>
              </a:rPr>
              <a:t>5)Given the generator function </a:t>
            </a:r>
            <a:r>
              <a:rPr kumimoji="0" lang="en-US" altLang="en-US" sz="2000" b="0" i="1" u="none" strike="noStrike" cap="none" normalizeH="0" baseline="0" dirty="0" smtClean="0">
                <a:ln>
                  <a:noFill/>
                </a:ln>
                <a:effectLst/>
                <a:latin typeface="+mj-lt"/>
                <a:cs typeface="Times New Roman" pitchFamily="18" charset="0"/>
              </a:rPr>
              <a:t>G(x) = x</a:t>
            </a:r>
            <a:r>
              <a:rPr kumimoji="0" lang="en-US" altLang="en-US" sz="2000" b="0" i="1" u="none" strike="noStrike" cap="none" normalizeH="0" baseline="30000" dirty="0" smtClean="0">
                <a:ln>
                  <a:noFill/>
                </a:ln>
                <a:effectLst/>
                <a:latin typeface="+mj-lt"/>
                <a:cs typeface="Times New Roman" pitchFamily="18" charset="0"/>
              </a:rPr>
              <a:t>4</a:t>
            </a:r>
            <a:r>
              <a:rPr kumimoji="0" lang="en-US" altLang="en-US" sz="2000" b="0" i="1" u="none" strike="noStrike" cap="none" normalizeH="0" baseline="0" dirty="0" smtClean="0">
                <a:ln>
                  <a:noFill/>
                </a:ln>
                <a:effectLst/>
                <a:latin typeface="+mj-lt"/>
                <a:cs typeface="Times New Roman" pitchFamily="18" charset="0"/>
              </a:rPr>
              <a:t> + x + 1</a:t>
            </a:r>
            <a:r>
              <a:rPr kumimoji="0" lang="en-US" altLang="en-US" sz="2000" b="0" i="0" u="none" strike="noStrike" cap="none" normalizeH="0" baseline="0" dirty="0" smtClean="0">
                <a:ln>
                  <a:noFill/>
                </a:ln>
                <a:effectLst/>
                <a:latin typeface="+mj-lt"/>
                <a:cs typeface="Times New Roman" pitchFamily="18" charset="0"/>
              </a:rPr>
              <a:t> and the message function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smtClean="0">
                <a:ln>
                  <a:noFill/>
                </a:ln>
                <a:effectLst/>
                <a:latin typeface="+mj-lt"/>
                <a:cs typeface="Times New Roman" pitchFamily="18" charset="0"/>
              </a:rPr>
              <a:t> </a:t>
            </a:r>
            <a:r>
              <a:rPr kumimoji="0" lang="en-US" altLang="en-US" sz="2000" b="0" i="1" u="none" strike="noStrike" cap="none" normalizeH="0" baseline="0" dirty="0" smtClean="0">
                <a:ln>
                  <a:noFill/>
                </a:ln>
                <a:effectLst/>
                <a:latin typeface="+mj-lt"/>
                <a:cs typeface="Times New Roman" pitchFamily="18" charset="0"/>
              </a:rPr>
              <a:t>M(x) = x</a:t>
            </a:r>
            <a:r>
              <a:rPr kumimoji="0" lang="en-US" altLang="en-US" sz="2000" b="0" i="1" u="none" strike="noStrike" cap="none" normalizeH="0" baseline="30000" dirty="0" smtClean="0">
                <a:ln>
                  <a:noFill/>
                </a:ln>
                <a:effectLst/>
                <a:latin typeface="+mj-lt"/>
                <a:cs typeface="Times New Roman" pitchFamily="18" charset="0"/>
              </a:rPr>
              <a:t>7</a:t>
            </a:r>
            <a:r>
              <a:rPr kumimoji="0" lang="en-US" altLang="en-US" sz="2000" b="0" i="1" u="none" strike="noStrike" cap="none" normalizeH="0" baseline="0" dirty="0" smtClean="0">
                <a:ln>
                  <a:noFill/>
                </a:ln>
                <a:effectLst/>
                <a:latin typeface="+mj-lt"/>
                <a:cs typeface="Times New Roman" pitchFamily="18" charset="0"/>
              </a:rPr>
              <a:t> + x</a:t>
            </a:r>
            <a:r>
              <a:rPr kumimoji="0" lang="en-US" altLang="en-US" sz="2000" b="0" i="1" u="none" strike="noStrike" cap="none" normalizeH="0" baseline="30000" dirty="0" smtClean="0">
                <a:ln>
                  <a:noFill/>
                </a:ln>
                <a:effectLst/>
                <a:latin typeface="+mj-lt"/>
                <a:cs typeface="Times New Roman" pitchFamily="18" charset="0"/>
              </a:rPr>
              <a:t>6</a:t>
            </a:r>
            <a:r>
              <a:rPr kumimoji="0" lang="en-US" altLang="en-US" sz="2000" b="0" i="1" u="none" strike="noStrike" cap="none" normalizeH="0" baseline="0" dirty="0" smtClean="0">
                <a:ln>
                  <a:noFill/>
                </a:ln>
                <a:effectLst/>
                <a:latin typeface="+mj-lt"/>
                <a:cs typeface="Times New Roman" pitchFamily="18" charset="0"/>
              </a:rPr>
              <a:t> + x</a:t>
            </a:r>
            <a:r>
              <a:rPr kumimoji="0" lang="en-US" altLang="en-US" sz="2000" b="0" i="1" u="none" strike="noStrike" cap="none" normalizeH="0" baseline="30000" dirty="0" smtClean="0">
                <a:ln>
                  <a:noFill/>
                </a:ln>
                <a:effectLst/>
                <a:latin typeface="+mj-lt"/>
                <a:cs typeface="Times New Roman" pitchFamily="18" charset="0"/>
              </a:rPr>
              <a:t>4</a:t>
            </a:r>
            <a:r>
              <a:rPr kumimoji="0" lang="en-US" altLang="en-US" sz="2000" b="0" i="1" u="none" strike="noStrike" cap="none" normalizeH="0" baseline="0" dirty="0" smtClean="0">
                <a:ln>
                  <a:noFill/>
                </a:ln>
                <a:effectLst/>
                <a:latin typeface="+mj-lt"/>
                <a:cs typeface="Times New Roman" pitchFamily="18" charset="0"/>
              </a:rPr>
              <a:t> + x</a:t>
            </a:r>
            <a:r>
              <a:rPr kumimoji="0" lang="en-US" altLang="en-US" sz="2000" b="0" i="1" u="none" strike="noStrike" cap="none" normalizeH="0" baseline="30000" dirty="0" smtClean="0">
                <a:ln>
                  <a:noFill/>
                </a:ln>
                <a:effectLst/>
                <a:latin typeface="+mj-lt"/>
                <a:cs typeface="Times New Roman" pitchFamily="18" charset="0"/>
              </a:rPr>
              <a:t>2</a:t>
            </a:r>
            <a:r>
              <a:rPr kumimoji="0" lang="en-US" altLang="en-US" sz="2000" b="0" i="1" u="none" strike="noStrike" cap="none" normalizeH="0" baseline="0" dirty="0" smtClean="0">
                <a:ln>
                  <a:noFill/>
                </a:ln>
                <a:effectLst/>
                <a:latin typeface="+mj-lt"/>
                <a:cs typeface="Times New Roman" pitchFamily="18" charset="0"/>
              </a:rPr>
              <a:t> + x</a:t>
            </a:r>
            <a:r>
              <a:rPr kumimoji="0" lang="en-US" altLang="en-US" sz="2000" b="0" i="0" u="none" strike="noStrike" cap="none" normalizeH="0" baseline="0" dirty="0" smtClean="0">
                <a:ln>
                  <a:noFill/>
                </a:ln>
                <a:effectLst/>
                <a:latin typeface="+mj-lt"/>
                <a:cs typeface="Times New Roman" pitchFamily="18" charset="0"/>
              </a:rPr>
              <a:t>:</a:t>
            </a:r>
            <a:endParaRPr kumimoji="0" lang="en-US" altLang="en-US" sz="2000" b="0" i="0" u="none" strike="noStrike" cap="none" normalizeH="0" baseline="0" dirty="0" smtClean="0">
              <a:ln>
                <a:noFill/>
              </a:ln>
              <a:effectLst/>
              <a:latin typeface="+mj-lt"/>
            </a:endParaRPr>
          </a:p>
          <a:p>
            <a:pPr marL="342900" marR="0" lvl="0" indent="-342900" algn="l" defTabSz="914400" rtl="0" eaLnBrk="0" fontAlgn="base" latinLnBrk="0" hangingPunct="0">
              <a:lnSpc>
                <a:spcPct val="100000"/>
              </a:lnSpc>
              <a:spcBef>
                <a:spcPct val="0"/>
              </a:spcBef>
              <a:spcAft>
                <a:spcPct val="0"/>
              </a:spcAft>
              <a:buClrTx/>
              <a:buSzTx/>
              <a:buFontTx/>
              <a:buAutoNum type="alphaLcParenBoth"/>
              <a:tabLst/>
            </a:pPr>
            <a:r>
              <a:rPr kumimoji="0" lang="en-US" altLang="en-US" sz="2000" b="0" i="0" u="none" strike="noStrike" cap="none" normalizeH="0" baseline="0" dirty="0" smtClean="0">
                <a:ln>
                  <a:noFill/>
                </a:ln>
                <a:effectLst/>
                <a:latin typeface="+mj-lt"/>
              </a:rPr>
              <a:t>Calculate the transmission function </a:t>
            </a:r>
            <a:r>
              <a:rPr kumimoji="0" lang="en-US" altLang="en-US" sz="2000" b="0" i="1" u="none" strike="noStrike" cap="none" normalizeH="0" baseline="0" dirty="0" smtClean="0">
                <a:ln>
                  <a:noFill/>
                </a:ln>
                <a:effectLst/>
                <a:latin typeface="+mj-lt"/>
              </a:rPr>
              <a:t>T(x)</a:t>
            </a:r>
            <a:r>
              <a:rPr kumimoji="0" lang="en-US" altLang="en-US" sz="2000" b="0" i="0" u="none" strike="noStrike" cap="none" normalizeH="0" baseline="0" dirty="0" smtClean="0">
                <a:ln>
                  <a:noFill/>
                </a:ln>
                <a:effectLst/>
                <a:latin typeface="+mj-lt"/>
              </a:rPr>
              <a:t>.</a:t>
            </a:r>
          </a:p>
          <a:p>
            <a:pPr marL="342900" marR="0" lvl="0" indent="-342900" algn="l" defTabSz="914400" rtl="0" eaLnBrk="0" fontAlgn="base" latinLnBrk="0" hangingPunct="0">
              <a:lnSpc>
                <a:spcPct val="100000"/>
              </a:lnSpc>
              <a:spcBef>
                <a:spcPct val="0"/>
              </a:spcBef>
              <a:spcAft>
                <a:spcPct val="0"/>
              </a:spcAft>
              <a:buClrTx/>
              <a:buSzTx/>
              <a:buFontTx/>
              <a:buAutoNum type="alphaLcParenBoth"/>
              <a:tabLst/>
            </a:pPr>
            <a:r>
              <a:rPr kumimoji="0" lang="en-US" altLang="en-US" sz="2000" b="0" i="0" u="none" strike="noStrike" cap="none" normalizeH="0" baseline="0" dirty="0" smtClean="0">
                <a:ln>
                  <a:noFill/>
                </a:ln>
                <a:effectLst/>
                <a:latin typeface="+mj-lt"/>
              </a:rPr>
              <a:t>Consider that the transmission is damaged,</a:t>
            </a:r>
          </a:p>
          <a:p>
            <a:pPr lvl="1" eaLnBrk="0" hangingPunct="0"/>
            <a:r>
              <a:rPr kumimoji="0" lang="en-US" altLang="en-US" sz="2000" b="0" i="0" u="none" strike="noStrike" cap="none" normalizeH="0" baseline="0" dirty="0" smtClean="0">
                <a:ln>
                  <a:noFill/>
                </a:ln>
                <a:effectLst/>
                <a:latin typeface="+mj-lt"/>
              </a:rPr>
              <a:t>such that the receiver receives </a:t>
            </a:r>
            <a:r>
              <a:rPr kumimoji="0" lang="en-US" altLang="en-US" sz="2000" b="0" i="1" u="none" strike="noStrike" cap="none" normalizeH="0" baseline="0" dirty="0" smtClean="0">
                <a:ln>
                  <a:noFill/>
                </a:ln>
                <a:effectLst/>
                <a:latin typeface="+mj-lt"/>
              </a:rPr>
              <a:t>R(x) = x</a:t>
            </a:r>
            <a:r>
              <a:rPr kumimoji="0" lang="en-US" altLang="en-US" sz="2000" b="0" i="1" u="none" strike="noStrike" cap="none" normalizeH="0" baseline="30000" dirty="0" smtClean="0">
                <a:ln>
                  <a:noFill/>
                </a:ln>
                <a:effectLst/>
                <a:latin typeface="+mj-lt"/>
              </a:rPr>
              <a:t>11</a:t>
            </a:r>
            <a:r>
              <a:rPr kumimoji="0" lang="en-US" altLang="en-US" sz="2000" b="0" i="1" u="none" strike="noStrike" cap="none" normalizeH="0" baseline="0" dirty="0" smtClean="0">
                <a:ln>
                  <a:noFill/>
                </a:ln>
                <a:effectLst/>
                <a:latin typeface="+mj-lt"/>
              </a:rPr>
              <a:t> + x</a:t>
            </a:r>
            <a:r>
              <a:rPr kumimoji="0" lang="en-US" altLang="en-US" sz="2000" b="0" i="1" u="none" strike="noStrike" cap="none" normalizeH="0" baseline="30000" dirty="0" smtClean="0">
                <a:ln>
                  <a:noFill/>
                </a:ln>
                <a:effectLst/>
                <a:latin typeface="+mj-lt"/>
              </a:rPr>
              <a:t>9</a:t>
            </a:r>
            <a:r>
              <a:rPr kumimoji="0" lang="en-US" altLang="en-US" sz="2000" b="0" i="1" u="none" strike="noStrike" cap="none" normalizeH="0" baseline="0" dirty="0" smtClean="0">
                <a:ln>
                  <a:noFill/>
                </a:ln>
                <a:effectLst/>
                <a:latin typeface="+mj-lt"/>
              </a:rPr>
              <a:t> + x</a:t>
            </a:r>
            <a:r>
              <a:rPr kumimoji="0" lang="en-US" altLang="en-US" sz="2000" b="0" i="1" u="none" strike="noStrike" cap="none" normalizeH="0" baseline="30000" dirty="0" smtClean="0">
                <a:ln>
                  <a:noFill/>
                </a:ln>
                <a:effectLst/>
                <a:latin typeface="+mj-lt"/>
              </a:rPr>
              <a:t>8</a:t>
            </a:r>
            <a:r>
              <a:rPr kumimoji="0" lang="en-US" altLang="en-US" sz="2000" b="0" i="1" u="none" strike="noStrike" cap="none" normalizeH="0" baseline="0" dirty="0" smtClean="0">
                <a:ln>
                  <a:noFill/>
                </a:ln>
                <a:effectLst/>
                <a:latin typeface="+mj-lt"/>
              </a:rPr>
              <a:t> + x</a:t>
            </a:r>
            <a:r>
              <a:rPr kumimoji="0" lang="en-US" altLang="en-US" sz="2000" b="0" i="1" u="none" strike="noStrike" cap="none" normalizeH="0" baseline="30000" dirty="0" smtClean="0">
                <a:ln>
                  <a:noFill/>
                </a:ln>
                <a:effectLst/>
                <a:latin typeface="+mj-lt"/>
              </a:rPr>
              <a:t>7</a:t>
            </a:r>
            <a:r>
              <a:rPr kumimoji="0" lang="en-US" altLang="en-US" sz="2000" b="0" i="1" u="none" strike="noStrike" cap="none" normalizeH="0" baseline="0" dirty="0" smtClean="0">
                <a:ln>
                  <a:noFill/>
                </a:ln>
                <a:effectLst/>
                <a:latin typeface="+mj-lt"/>
              </a:rPr>
              <a:t> + x</a:t>
            </a:r>
            <a:r>
              <a:rPr kumimoji="0" lang="en-US" altLang="en-US" sz="2000" b="0" i="1" u="none" strike="noStrike" cap="none" normalizeH="0" baseline="30000" dirty="0" smtClean="0">
                <a:ln>
                  <a:noFill/>
                </a:ln>
                <a:effectLst/>
                <a:latin typeface="+mj-lt"/>
              </a:rPr>
              <a:t>3</a:t>
            </a:r>
            <a:r>
              <a:rPr kumimoji="0" lang="en-US" altLang="en-US" sz="2000" b="0" i="1" u="none" strike="noStrike" cap="none" normalizeH="0" baseline="0" dirty="0" smtClean="0">
                <a:ln>
                  <a:noFill/>
                </a:ln>
                <a:effectLst/>
                <a:latin typeface="+mj-lt"/>
              </a:rPr>
              <a:t> + x</a:t>
            </a:r>
            <a:r>
              <a:rPr kumimoji="0" lang="en-US" altLang="en-US" sz="2000" b="0" i="1" u="none" strike="noStrike" cap="none" normalizeH="0" baseline="30000" dirty="0" smtClean="0">
                <a:ln>
                  <a:noFill/>
                </a:ln>
                <a:effectLst/>
                <a:latin typeface="+mj-lt"/>
              </a:rPr>
              <a:t>2</a:t>
            </a:r>
            <a:r>
              <a:rPr kumimoji="0" lang="en-US" altLang="en-US" sz="2000" b="0" i="1" u="none" strike="noStrike" cap="none" normalizeH="0" baseline="0" dirty="0" smtClean="0">
                <a:ln>
                  <a:noFill/>
                </a:ln>
                <a:effectLst/>
                <a:latin typeface="+mj-lt"/>
              </a:rPr>
              <a:t> + x + 1</a:t>
            </a:r>
            <a:r>
              <a:rPr kumimoji="0" lang="en-US" altLang="en-US" sz="2000" b="0" i="0" u="none" strike="noStrike" cap="none" normalizeH="0" baseline="0" dirty="0" smtClean="0">
                <a:ln>
                  <a:noFill/>
                </a:ln>
                <a:effectLst/>
                <a:latin typeface="+mj-lt"/>
              </a:rPr>
              <a:t>. </a:t>
            </a:r>
          </a:p>
          <a:p>
            <a:pPr lvl="1" eaLnBrk="0" hangingPunct="0"/>
            <a:r>
              <a:rPr lang="en-US" altLang="en-US" sz="2000" dirty="0" smtClean="0">
                <a:latin typeface="+mj-lt"/>
              </a:rPr>
              <a:t>How</a:t>
            </a:r>
            <a:r>
              <a:rPr kumimoji="0" lang="en-US" altLang="en-US" sz="2000" b="0" i="0" u="none" strike="noStrike" cap="none" normalizeH="0" baseline="0" dirty="0" smtClean="0">
                <a:ln>
                  <a:noFill/>
                </a:ln>
                <a:effectLst/>
                <a:latin typeface="+mj-lt"/>
              </a:rPr>
              <a:t> this error will be detected? </a:t>
            </a:r>
          </a:p>
          <a:p>
            <a:pPr marR="0" lvl="0" algn="l" defTabSz="914400" rtl="0" eaLnBrk="0" fontAlgn="base" latinLnBrk="0" hangingPunct="0">
              <a:lnSpc>
                <a:spcPct val="100000"/>
              </a:lnSpc>
              <a:spcBef>
                <a:spcPct val="0"/>
              </a:spcBef>
              <a:spcAft>
                <a:spcPct val="0"/>
              </a:spcAft>
              <a:buClrTx/>
              <a:buSzTx/>
              <a:tabLst/>
            </a:pPr>
            <a:endParaRPr lang="en-US" altLang="en-US" dirty="0">
              <a:latin typeface="+mn-lt"/>
            </a:endParaRPr>
          </a:p>
        </p:txBody>
      </p:sp>
      <p:sp>
        <p:nvSpPr>
          <p:cNvPr id="3" name="Slide Number Placeholder 2"/>
          <p:cNvSpPr>
            <a:spLocks noGrp="1"/>
          </p:cNvSpPr>
          <p:nvPr>
            <p:ph type="sldNum" sz="quarter" idx="12"/>
          </p:nvPr>
        </p:nvSpPr>
        <p:spPr/>
        <p:txBody>
          <a:bodyPr/>
          <a:lstStyle/>
          <a:p>
            <a:fld id="{A5FA47E2-E4C9-44C5-AAC9-4CDAA937E865}" type="slidenum">
              <a:rPr lang="en-US" smtClean="0"/>
              <a:t>59</a:t>
            </a:fld>
            <a:endParaRPr lang="en-US"/>
          </a:p>
        </p:txBody>
      </p:sp>
    </p:spTree>
    <p:extLst>
      <p:ext uri="{BB962C8B-B14F-4D97-AF65-F5344CB8AC3E}">
        <p14:creationId xmlns:p14="http://schemas.microsoft.com/office/powerpoint/2010/main" val="1370803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1" y="838200"/>
            <a:ext cx="6629400" cy="2100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450018" y="253425"/>
            <a:ext cx="3810000" cy="584775"/>
          </a:xfrm>
          <a:prstGeom prst="rect">
            <a:avLst/>
          </a:prstGeom>
          <a:noFill/>
        </p:spPr>
        <p:txBody>
          <a:bodyPr wrap="square" rtlCol="0">
            <a:spAutoFit/>
          </a:bodyPr>
          <a:lstStyle/>
          <a:p>
            <a:r>
              <a:rPr lang="en-US" sz="3200" b="1" dirty="0" smtClean="0"/>
              <a:t>Multiple-bit errors</a:t>
            </a:r>
            <a:endParaRPr lang="en-US" sz="3200" b="1" dirty="0"/>
          </a:p>
        </p:txBody>
      </p:sp>
      <p:sp>
        <p:nvSpPr>
          <p:cNvPr id="4" name="Slide Number Placeholder 3"/>
          <p:cNvSpPr>
            <a:spLocks noGrp="1"/>
          </p:cNvSpPr>
          <p:nvPr>
            <p:ph type="sldNum" sz="quarter" idx="12"/>
          </p:nvPr>
        </p:nvSpPr>
        <p:spPr/>
        <p:txBody>
          <a:bodyPr/>
          <a:lstStyle/>
          <a:p>
            <a:fld id="{A5FA47E2-E4C9-44C5-AAC9-4CDAA937E865}" type="slidenum">
              <a:rPr lang="en-US" smtClean="0"/>
              <a:t>6</a:t>
            </a:fld>
            <a:endParaRPr lang="en-US"/>
          </a:p>
        </p:txBody>
      </p:sp>
      <p:sp>
        <p:nvSpPr>
          <p:cNvPr id="5" name="TextBox 4"/>
          <p:cNvSpPr txBox="1"/>
          <p:nvPr/>
        </p:nvSpPr>
        <p:spPr>
          <a:xfrm>
            <a:off x="382422" y="2938235"/>
            <a:ext cx="7945191" cy="2308324"/>
          </a:xfrm>
          <a:prstGeom prst="rect">
            <a:avLst/>
          </a:prstGeom>
          <a:noFill/>
        </p:spPr>
        <p:txBody>
          <a:bodyPr wrap="square" rtlCol="0">
            <a:spAutoFit/>
          </a:bodyPr>
          <a:lstStyle/>
          <a:p>
            <a:pPr marL="285750" indent="-285750" algn="just">
              <a:buFont typeface="Arial" panose="020B0604020202020204" pitchFamily="34" charset="0"/>
              <a:buChar char="•"/>
            </a:pPr>
            <a:r>
              <a:rPr lang="en-US" b="1" dirty="0"/>
              <a:t>Multiple bit error:</a:t>
            </a:r>
            <a:r>
              <a:rPr lang="en-US" dirty="0"/>
              <a:t> If two or more bits are differed between </a:t>
            </a:r>
            <a:endParaRPr lang="en-US" dirty="0" smtClean="0"/>
          </a:p>
          <a:p>
            <a:pPr algn="just"/>
            <a:r>
              <a:rPr lang="en-US" dirty="0" smtClean="0"/>
              <a:t>      sending </a:t>
            </a:r>
            <a:r>
              <a:rPr lang="en-US" dirty="0"/>
              <a:t>and receiving data stream, then the error is called multiple bit error. </a:t>
            </a:r>
            <a:endParaRPr lang="en-US" dirty="0" smtClean="0"/>
          </a:p>
          <a:p>
            <a:pPr algn="just"/>
            <a:r>
              <a:rPr lang="en-US" dirty="0" smtClean="0"/>
              <a:t>      The </a:t>
            </a:r>
            <a:r>
              <a:rPr lang="en-US" dirty="0"/>
              <a:t>position of the bits may differ i.e. the bits may not be consecutive. </a:t>
            </a:r>
            <a:endParaRPr lang="en-US" dirty="0" smtClean="0"/>
          </a:p>
          <a:p>
            <a:pPr marL="285750" indent="-285750" algn="just">
              <a:buFont typeface="Arial" panose="020B0604020202020204" pitchFamily="34" charset="0"/>
              <a:buChar char="•"/>
            </a:pPr>
            <a:r>
              <a:rPr lang="en-US" dirty="0"/>
              <a:t>Here two bits are changed from 0 to 1 and 1 to 0 which leads to two bit difference between the sending and receiving information which is called multiple Bit Error. This type are errors are also common in parallel and serial communication and it leads to some difficulty in detecting and correcting.</a:t>
            </a:r>
            <a:endParaRPr lang="en-US" dirty="0" smtClean="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551022035"/>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a:defRPr/>
            </a:pPr>
            <a:r>
              <a:rPr lang="en-US" b="1" i="1" smtClean="0">
                <a:solidFill>
                  <a:srgbClr val="CC0066"/>
                </a:solidFill>
                <a:effectLst>
                  <a:outerShdw blurRad="38100" dist="38100" dir="2700000" algn="tl">
                    <a:srgbClr val="C0C0C0"/>
                  </a:outerShdw>
                </a:effectLst>
                <a:latin typeface="Comic Sans MS" pitchFamily="66" charset="0"/>
              </a:rPr>
              <a:t>Error Correction</a:t>
            </a:r>
          </a:p>
        </p:txBody>
      </p:sp>
      <p:sp>
        <p:nvSpPr>
          <p:cNvPr id="29699" name="Rectangle 3"/>
          <p:cNvSpPr>
            <a:spLocks noGrp="1" noChangeArrowheads="1"/>
          </p:cNvSpPr>
          <p:nvPr>
            <p:ph type="body" idx="1"/>
          </p:nvPr>
        </p:nvSpPr>
        <p:spPr/>
        <p:txBody>
          <a:bodyPr/>
          <a:lstStyle/>
          <a:p>
            <a:pPr marL="609343" indent="-609343">
              <a:buNone/>
            </a:pPr>
            <a:r>
              <a:rPr lang="en-US" smtClean="0"/>
              <a:t>It can be handled in two ways:</a:t>
            </a:r>
          </a:p>
          <a:p>
            <a:pPr marL="609343" indent="-609343">
              <a:buClr>
                <a:srgbClr val="CC0066"/>
              </a:buClr>
              <a:buFont typeface="Wingdings" pitchFamily="2" charset="2"/>
              <a:buAutoNum type="arabicParenR"/>
            </a:pPr>
            <a:r>
              <a:rPr lang="en-US" smtClean="0"/>
              <a:t>receiver can have the sender retransmit the entire data unit.</a:t>
            </a:r>
          </a:p>
          <a:p>
            <a:pPr marL="609343" indent="-609343">
              <a:buClr>
                <a:srgbClr val="CC0066"/>
              </a:buClr>
              <a:buFont typeface="Wingdings" pitchFamily="2" charset="2"/>
              <a:buAutoNum type="arabicParenR"/>
            </a:pPr>
            <a:r>
              <a:rPr lang="en-US" smtClean="0"/>
              <a:t>The receiver can use an error-correcting code, which automatically corrects certain errors.</a:t>
            </a:r>
          </a:p>
          <a:p>
            <a:pPr marL="609343" indent="-609343"/>
            <a:endParaRPr lang="en-US" smtClean="0"/>
          </a:p>
        </p:txBody>
      </p:sp>
      <p:sp>
        <p:nvSpPr>
          <p:cNvPr id="2" name="Slide Number Placeholder 1"/>
          <p:cNvSpPr>
            <a:spLocks noGrp="1"/>
          </p:cNvSpPr>
          <p:nvPr>
            <p:ph type="sldNum" sz="quarter" idx="12"/>
          </p:nvPr>
        </p:nvSpPr>
        <p:spPr/>
        <p:txBody>
          <a:bodyPr/>
          <a:lstStyle/>
          <a:p>
            <a:fld id="{A5FA47E2-E4C9-44C5-AAC9-4CDAA937E865}" type="slidenum">
              <a:rPr lang="en-US" smtClean="0"/>
              <a:t>60</a:t>
            </a:fld>
            <a:endParaRPr lang="en-US"/>
          </a:p>
        </p:txBody>
      </p:sp>
    </p:spTree>
    <p:extLst>
      <p:ext uri="{BB962C8B-B14F-4D97-AF65-F5344CB8AC3E}">
        <p14:creationId xmlns:p14="http://schemas.microsoft.com/office/powerpoint/2010/main" val="356741351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686339" y="609298"/>
            <a:ext cx="7771323" cy="875392"/>
          </a:xfrm>
        </p:spPr>
        <p:txBody>
          <a:bodyPr/>
          <a:lstStyle/>
          <a:p>
            <a:pPr>
              <a:defRPr/>
            </a:pPr>
            <a:r>
              <a:rPr lang="en-US" b="1" dirty="0" smtClean="0">
                <a:solidFill>
                  <a:schemeClr val="tx1"/>
                </a:solidFill>
                <a:latin typeface="Comic Sans MS" pitchFamily="66" charset="0"/>
              </a:rPr>
              <a:t>Single-bit error correction</a:t>
            </a:r>
          </a:p>
        </p:txBody>
      </p:sp>
      <p:sp>
        <p:nvSpPr>
          <p:cNvPr id="49155" name="Rectangle 3"/>
          <p:cNvSpPr>
            <a:spLocks noGrp="1" noChangeArrowheads="1"/>
          </p:cNvSpPr>
          <p:nvPr>
            <p:ph type="body" idx="1"/>
          </p:nvPr>
        </p:nvSpPr>
        <p:spPr>
          <a:xfrm>
            <a:off x="533400" y="1752600"/>
            <a:ext cx="7771323" cy="4343400"/>
          </a:xfrm>
        </p:spPr>
        <p:txBody>
          <a:bodyPr>
            <a:normAutofit fontScale="92500" lnSpcReduction="20000"/>
          </a:bodyPr>
          <a:lstStyle/>
          <a:p>
            <a:pPr marL="342866" indent="-342866">
              <a:buNone/>
              <a:defRPr/>
            </a:pPr>
            <a:r>
              <a:rPr lang="en-US" sz="2800" dirty="0"/>
              <a:t>	To correct an error, the receiver reverses the value of the altered bit. To do so, it must know which bit is in error.</a:t>
            </a:r>
          </a:p>
          <a:p>
            <a:pPr marL="342866" indent="-342866">
              <a:buNone/>
              <a:defRPr/>
            </a:pPr>
            <a:r>
              <a:rPr lang="en-US" sz="2800" dirty="0"/>
              <a:t>Number of redundancy bits needed to correct the error in the original data</a:t>
            </a:r>
          </a:p>
          <a:p>
            <a:pPr marL="342866" indent="-342866">
              <a:defRPr/>
            </a:pPr>
            <a:r>
              <a:rPr lang="en-US" sz="2800" dirty="0"/>
              <a:t>Let data bits = </a:t>
            </a:r>
            <a:r>
              <a:rPr lang="en-US" sz="2800" i="1" dirty="0"/>
              <a:t>m =7</a:t>
            </a:r>
          </a:p>
          <a:p>
            <a:pPr marL="342866" indent="-342866">
              <a:defRPr/>
            </a:pPr>
            <a:r>
              <a:rPr lang="en-US" sz="2800" dirty="0"/>
              <a:t>Redundancy bits =</a:t>
            </a:r>
            <a:r>
              <a:rPr lang="en-US" sz="2800" i="1" dirty="0"/>
              <a:t> r=4</a:t>
            </a:r>
          </a:p>
          <a:p>
            <a:pPr marL="342866" indent="-342866">
              <a:buNone/>
              <a:defRPr/>
            </a:pPr>
            <a:r>
              <a:rPr lang="en-US" sz="2800" dirty="0">
                <a:sym typeface="Symbol" pitchFamily="18" charset="2"/>
              </a:rPr>
              <a:t></a:t>
            </a:r>
            <a:r>
              <a:rPr lang="en-US" sz="2800" dirty="0"/>
              <a:t>Total message sent =</a:t>
            </a:r>
            <a:r>
              <a:rPr lang="en-US" sz="2800" i="1" dirty="0"/>
              <a:t> </a:t>
            </a:r>
            <a:r>
              <a:rPr lang="en-US" sz="2800" i="1" dirty="0" err="1"/>
              <a:t>m+r</a:t>
            </a:r>
            <a:r>
              <a:rPr lang="en-US" sz="2800" i="1" dirty="0"/>
              <a:t>=11</a:t>
            </a:r>
          </a:p>
          <a:p>
            <a:pPr marL="342866" indent="-342866">
              <a:buNone/>
              <a:defRPr/>
            </a:pPr>
            <a:r>
              <a:rPr lang="en-US" sz="2800" dirty="0"/>
              <a:t>The value of r must satisfy the following relation:</a:t>
            </a:r>
          </a:p>
          <a:p>
            <a:pPr marL="342866" indent="-342866" algn="ctr">
              <a:buNone/>
              <a:defRPr/>
            </a:pPr>
            <a:r>
              <a:rPr lang="en-US" sz="4300" b="1" dirty="0" smtClean="0">
                <a:solidFill>
                  <a:srgbClr val="FF0000"/>
                </a:solidFill>
              </a:rPr>
              <a:t>2</a:t>
            </a:r>
            <a:r>
              <a:rPr lang="en-US" sz="4300" b="1" baseline="30000" dirty="0" smtClean="0">
                <a:solidFill>
                  <a:srgbClr val="FF0000"/>
                </a:solidFill>
              </a:rPr>
              <a:t>r</a:t>
            </a:r>
            <a:r>
              <a:rPr lang="en-US" sz="4300" b="1" dirty="0" smtClean="0">
                <a:solidFill>
                  <a:srgbClr val="FF0000"/>
                </a:solidFill>
              </a:rPr>
              <a:t> </a:t>
            </a:r>
            <a:r>
              <a:rPr lang="en-US" sz="4300" b="1" dirty="0" smtClean="0">
                <a:solidFill>
                  <a:srgbClr val="FF0000"/>
                </a:solidFill>
                <a:ea typeface="SimSun" pitchFamily="2" charset="-122"/>
              </a:rPr>
              <a:t>≥ </a:t>
            </a:r>
            <a:r>
              <a:rPr lang="en-US" sz="4300" b="1" dirty="0" smtClean="0">
                <a:solidFill>
                  <a:srgbClr val="FF0000"/>
                </a:solidFill>
                <a:ea typeface="SimSun" pitchFamily="2" charset="-122"/>
              </a:rPr>
              <a:t>m+r+1         16&gt;=12</a:t>
            </a:r>
            <a:endParaRPr lang="en-US" sz="4300" b="1" dirty="0" smtClean="0">
              <a:solidFill>
                <a:srgbClr val="FF0000"/>
              </a:solidFill>
              <a:ea typeface="SimSun" pitchFamily="2" charset="-122"/>
            </a:endParaRPr>
          </a:p>
          <a:p>
            <a:pPr marL="342866" indent="-342866">
              <a:defRPr/>
            </a:pPr>
            <a:endParaRPr lang="en-US" b="1" dirty="0" smtClean="0">
              <a:solidFill>
                <a:srgbClr val="063DE8"/>
              </a:solidFill>
              <a:effectLst>
                <a:outerShdw blurRad="38100" dist="38100" dir="2700000" algn="tl">
                  <a:srgbClr val="C0C0C0"/>
                </a:outerShdw>
              </a:effectLst>
            </a:endParaRPr>
          </a:p>
        </p:txBody>
      </p:sp>
      <p:sp>
        <p:nvSpPr>
          <p:cNvPr id="2" name="Slide Number Placeholder 1"/>
          <p:cNvSpPr>
            <a:spLocks noGrp="1"/>
          </p:cNvSpPr>
          <p:nvPr>
            <p:ph type="sldNum" sz="quarter" idx="12"/>
          </p:nvPr>
        </p:nvSpPr>
        <p:spPr/>
        <p:txBody>
          <a:bodyPr/>
          <a:lstStyle/>
          <a:p>
            <a:fld id="{A5FA47E2-E4C9-44C5-AAC9-4CDAA937E865}" type="slidenum">
              <a:rPr lang="en-US" smtClean="0"/>
              <a:t>61</a:t>
            </a:fld>
            <a:endParaRPr lang="en-US"/>
          </a:p>
        </p:txBody>
      </p:sp>
    </p:spTree>
    <p:extLst>
      <p:ext uri="{BB962C8B-B14F-4D97-AF65-F5344CB8AC3E}">
        <p14:creationId xmlns:p14="http://schemas.microsoft.com/office/powerpoint/2010/main" val="419570378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185" y="2320775"/>
            <a:ext cx="8323780" cy="30268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747" name="Rectangle 3"/>
          <p:cNvSpPr>
            <a:spLocks noChangeArrowheads="1"/>
          </p:cNvSpPr>
          <p:nvPr/>
        </p:nvSpPr>
        <p:spPr bwMode="auto">
          <a:xfrm>
            <a:off x="2722272" y="193524"/>
            <a:ext cx="2919052" cy="582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9" tIns="44445" rIns="90479" bIns="44445">
            <a:spAutoFit/>
          </a:bodyPr>
          <a:lstStyle/>
          <a:p>
            <a:r>
              <a:rPr lang="en-US" sz="3200" b="1">
                <a:solidFill>
                  <a:srgbClr val="00279F"/>
                </a:solidFill>
              </a:rPr>
              <a:t>Error Correction</a:t>
            </a:r>
          </a:p>
        </p:txBody>
      </p:sp>
      <p:sp>
        <p:nvSpPr>
          <p:cNvPr id="2" name="Slide Number Placeholder 1"/>
          <p:cNvSpPr>
            <a:spLocks noGrp="1"/>
          </p:cNvSpPr>
          <p:nvPr>
            <p:ph type="sldNum" sz="quarter" idx="12"/>
          </p:nvPr>
        </p:nvSpPr>
        <p:spPr/>
        <p:txBody>
          <a:bodyPr/>
          <a:lstStyle/>
          <a:p>
            <a:fld id="{A5FA47E2-E4C9-44C5-AAC9-4CDAA937E865}" type="slidenum">
              <a:rPr lang="en-US" smtClean="0"/>
              <a:t>62</a:t>
            </a:fld>
            <a:endParaRPr lang="en-US"/>
          </a:p>
        </p:txBody>
      </p:sp>
    </p:spTree>
    <p:extLst>
      <p:ext uri="{BB962C8B-B14F-4D97-AF65-F5344CB8AC3E}">
        <p14:creationId xmlns:p14="http://schemas.microsoft.com/office/powerpoint/2010/main" val="2207079234"/>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539" y="2801561"/>
            <a:ext cx="8119109" cy="2511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771" name="Rectangle 3"/>
          <p:cNvSpPr>
            <a:spLocks noChangeArrowheads="1"/>
          </p:cNvSpPr>
          <p:nvPr/>
        </p:nvSpPr>
        <p:spPr bwMode="auto">
          <a:xfrm>
            <a:off x="2799215" y="270632"/>
            <a:ext cx="2784399" cy="582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9" tIns="44445" rIns="90479" bIns="44445">
            <a:spAutoFit/>
          </a:bodyPr>
          <a:lstStyle/>
          <a:p>
            <a:r>
              <a:rPr lang="en-US" sz="3200" b="1" dirty="0"/>
              <a:t>Hamming Code</a:t>
            </a:r>
          </a:p>
        </p:txBody>
      </p:sp>
      <p:sp>
        <p:nvSpPr>
          <p:cNvPr id="2" name="Rectangle 1"/>
          <p:cNvSpPr/>
          <p:nvPr/>
        </p:nvSpPr>
        <p:spPr>
          <a:xfrm>
            <a:off x="1011614" y="5638800"/>
            <a:ext cx="4572000" cy="646331"/>
          </a:xfrm>
          <a:prstGeom prst="rect">
            <a:avLst/>
          </a:prstGeom>
        </p:spPr>
        <p:txBody>
          <a:bodyPr>
            <a:spAutoFit/>
          </a:bodyPr>
          <a:lstStyle/>
          <a:p>
            <a:r>
              <a:rPr lang="en-US" dirty="0"/>
              <a:t>Source: Data Communications and Networking – </a:t>
            </a:r>
            <a:r>
              <a:rPr lang="en-US" dirty="0" err="1"/>
              <a:t>Behrouz</a:t>
            </a:r>
            <a:r>
              <a:rPr lang="en-US" dirty="0"/>
              <a:t> A. </a:t>
            </a:r>
            <a:r>
              <a:rPr lang="en-US" dirty="0" err="1"/>
              <a:t>Forouzan</a:t>
            </a:r>
            <a:endParaRPr lang="en-IN" dirty="0"/>
          </a:p>
        </p:txBody>
      </p:sp>
      <p:sp>
        <p:nvSpPr>
          <p:cNvPr id="3" name="Slide Number Placeholder 2"/>
          <p:cNvSpPr>
            <a:spLocks noGrp="1"/>
          </p:cNvSpPr>
          <p:nvPr>
            <p:ph type="sldNum" sz="quarter" idx="12"/>
          </p:nvPr>
        </p:nvSpPr>
        <p:spPr/>
        <p:txBody>
          <a:bodyPr/>
          <a:lstStyle/>
          <a:p>
            <a:fld id="{A5FA47E2-E4C9-44C5-AAC9-4CDAA937E865}" type="slidenum">
              <a:rPr lang="en-US" smtClean="0"/>
              <a:t>63</a:t>
            </a:fld>
            <a:endParaRPr lang="en-US"/>
          </a:p>
        </p:txBody>
      </p:sp>
    </p:spTree>
    <p:extLst>
      <p:ext uri="{BB962C8B-B14F-4D97-AF65-F5344CB8AC3E}">
        <p14:creationId xmlns:p14="http://schemas.microsoft.com/office/powerpoint/2010/main" val="272435530"/>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9574" y="1328965"/>
            <a:ext cx="6741814" cy="4720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795" name="Rectangle 6"/>
          <p:cNvSpPr>
            <a:spLocks noChangeArrowheads="1"/>
          </p:cNvSpPr>
          <p:nvPr/>
        </p:nvSpPr>
        <p:spPr bwMode="auto">
          <a:xfrm>
            <a:off x="3026969" y="40822"/>
            <a:ext cx="2784399" cy="582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9" tIns="44445" rIns="90479" bIns="44445">
            <a:spAutoFit/>
          </a:bodyPr>
          <a:lstStyle/>
          <a:p>
            <a:r>
              <a:rPr lang="en-US" sz="3200" b="1" dirty="0"/>
              <a:t>Hamming Code</a:t>
            </a:r>
          </a:p>
        </p:txBody>
      </p:sp>
      <p:sp>
        <p:nvSpPr>
          <p:cNvPr id="2" name="Slide Number Placeholder 1"/>
          <p:cNvSpPr>
            <a:spLocks noGrp="1"/>
          </p:cNvSpPr>
          <p:nvPr>
            <p:ph type="sldNum" sz="quarter" idx="12"/>
          </p:nvPr>
        </p:nvSpPr>
        <p:spPr/>
        <p:txBody>
          <a:bodyPr/>
          <a:lstStyle/>
          <a:p>
            <a:fld id="{A5FA47E2-E4C9-44C5-AAC9-4CDAA937E865}" type="slidenum">
              <a:rPr lang="en-US" smtClean="0"/>
              <a:t>64</a:t>
            </a:fld>
            <a:endParaRPr lang="en-US"/>
          </a:p>
        </p:txBody>
      </p:sp>
    </p:spTree>
    <p:extLst>
      <p:ext uri="{BB962C8B-B14F-4D97-AF65-F5344CB8AC3E}">
        <p14:creationId xmlns:p14="http://schemas.microsoft.com/office/powerpoint/2010/main" val="1827863789"/>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453" y="1241275"/>
            <a:ext cx="6741814" cy="4720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19" name="Rectangle 6"/>
          <p:cNvSpPr>
            <a:spLocks noChangeArrowheads="1"/>
          </p:cNvSpPr>
          <p:nvPr/>
        </p:nvSpPr>
        <p:spPr bwMode="auto">
          <a:xfrm>
            <a:off x="3026969" y="40822"/>
            <a:ext cx="2784399" cy="582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9" tIns="44445" rIns="90479" bIns="44445">
            <a:spAutoFit/>
          </a:bodyPr>
          <a:lstStyle/>
          <a:p>
            <a:r>
              <a:rPr lang="en-US" sz="3200" b="1">
                <a:solidFill>
                  <a:srgbClr val="00279F"/>
                </a:solidFill>
              </a:rPr>
              <a:t>Hamming Code</a:t>
            </a:r>
          </a:p>
        </p:txBody>
      </p:sp>
      <p:sp>
        <p:nvSpPr>
          <p:cNvPr id="2" name="Slide Number Placeholder 1"/>
          <p:cNvSpPr>
            <a:spLocks noGrp="1"/>
          </p:cNvSpPr>
          <p:nvPr>
            <p:ph type="sldNum" sz="quarter" idx="12"/>
          </p:nvPr>
        </p:nvSpPr>
        <p:spPr/>
        <p:txBody>
          <a:bodyPr/>
          <a:lstStyle/>
          <a:p>
            <a:fld id="{A5FA47E2-E4C9-44C5-AAC9-4CDAA937E865}" type="slidenum">
              <a:rPr lang="en-US" smtClean="0"/>
              <a:t>65</a:t>
            </a:fld>
            <a:endParaRPr lang="en-US"/>
          </a:p>
        </p:txBody>
      </p:sp>
    </p:spTree>
    <p:extLst>
      <p:ext uri="{BB962C8B-B14F-4D97-AF65-F5344CB8AC3E}">
        <p14:creationId xmlns:p14="http://schemas.microsoft.com/office/powerpoint/2010/main" val="2387314108"/>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0340" y="726319"/>
            <a:ext cx="6443272" cy="5445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843" name="Rectangle 6"/>
          <p:cNvSpPr>
            <a:spLocks noChangeArrowheads="1"/>
          </p:cNvSpPr>
          <p:nvPr/>
        </p:nvSpPr>
        <p:spPr bwMode="auto">
          <a:xfrm>
            <a:off x="2189821" y="40822"/>
            <a:ext cx="4767314" cy="582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9" tIns="44445" rIns="90479" bIns="44445">
            <a:spAutoFit/>
          </a:bodyPr>
          <a:lstStyle/>
          <a:p>
            <a:r>
              <a:rPr lang="en-US" sz="3200" b="1">
                <a:solidFill>
                  <a:srgbClr val="00279F"/>
                </a:solidFill>
              </a:rPr>
              <a:t>Example of Hamming Code</a:t>
            </a:r>
          </a:p>
        </p:txBody>
      </p:sp>
      <p:sp>
        <p:nvSpPr>
          <p:cNvPr id="2" name="Slide Number Placeholder 1"/>
          <p:cNvSpPr>
            <a:spLocks noGrp="1"/>
          </p:cNvSpPr>
          <p:nvPr>
            <p:ph type="sldNum" sz="quarter" idx="12"/>
          </p:nvPr>
        </p:nvSpPr>
        <p:spPr/>
        <p:txBody>
          <a:bodyPr/>
          <a:lstStyle/>
          <a:p>
            <a:fld id="{A5FA47E2-E4C9-44C5-AAC9-4CDAA937E865}" type="slidenum">
              <a:rPr lang="en-US" smtClean="0"/>
              <a:t>66</a:t>
            </a:fld>
            <a:endParaRPr lang="en-US"/>
          </a:p>
        </p:txBody>
      </p:sp>
    </p:spTree>
    <p:extLst>
      <p:ext uri="{BB962C8B-B14F-4D97-AF65-F5344CB8AC3E}">
        <p14:creationId xmlns:p14="http://schemas.microsoft.com/office/powerpoint/2010/main" val="2607848831"/>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347" y="3052536"/>
            <a:ext cx="8262224" cy="1564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867" name="Rectangle 3"/>
          <p:cNvSpPr>
            <a:spLocks noChangeArrowheads="1"/>
          </p:cNvSpPr>
          <p:nvPr/>
        </p:nvSpPr>
        <p:spPr bwMode="auto">
          <a:xfrm>
            <a:off x="3103913" y="955524"/>
            <a:ext cx="2740926" cy="582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9" tIns="44445" rIns="90479" bIns="44445">
            <a:spAutoFit/>
          </a:bodyPr>
          <a:lstStyle/>
          <a:p>
            <a:r>
              <a:rPr lang="en-US" sz="3200" b="1">
                <a:solidFill>
                  <a:srgbClr val="063DE8"/>
                </a:solidFill>
              </a:rPr>
              <a:t>Single-bit error</a:t>
            </a:r>
          </a:p>
        </p:txBody>
      </p:sp>
      <p:sp>
        <p:nvSpPr>
          <p:cNvPr id="2" name="Slide Number Placeholder 1"/>
          <p:cNvSpPr>
            <a:spLocks noGrp="1"/>
          </p:cNvSpPr>
          <p:nvPr>
            <p:ph type="sldNum" sz="quarter" idx="12"/>
          </p:nvPr>
        </p:nvSpPr>
        <p:spPr/>
        <p:txBody>
          <a:bodyPr/>
          <a:lstStyle/>
          <a:p>
            <a:fld id="{A5FA47E2-E4C9-44C5-AAC9-4CDAA937E865}" type="slidenum">
              <a:rPr lang="en-US" smtClean="0"/>
              <a:t>67</a:t>
            </a:fld>
            <a:endParaRPr lang="en-US"/>
          </a:p>
        </p:txBody>
      </p:sp>
    </p:spTree>
    <p:extLst>
      <p:ext uri="{BB962C8B-B14F-4D97-AF65-F5344CB8AC3E}">
        <p14:creationId xmlns:p14="http://schemas.microsoft.com/office/powerpoint/2010/main" val="1864204149"/>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5452" y="418798"/>
            <a:ext cx="4965953" cy="5804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891" name="Rectangle 6"/>
          <p:cNvSpPr>
            <a:spLocks noChangeArrowheads="1"/>
          </p:cNvSpPr>
          <p:nvPr/>
        </p:nvSpPr>
        <p:spPr bwMode="auto">
          <a:xfrm>
            <a:off x="589390" y="2326822"/>
            <a:ext cx="2540935" cy="1567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9" tIns="44445" rIns="90479" bIns="44445">
            <a:spAutoFit/>
          </a:bodyPr>
          <a:lstStyle/>
          <a:p>
            <a:r>
              <a:rPr lang="en-US" sz="3200" b="1" dirty="0">
                <a:solidFill>
                  <a:srgbClr val="00279F"/>
                </a:solidFill>
              </a:rPr>
              <a:t>Error </a:t>
            </a:r>
          </a:p>
          <a:p>
            <a:r>
              <a:rPr lang="en-US" sz="3200" b="1" dirty="0" smtClean="0">
                <a:solidFill>
                  <a:srgbClr val="00279F"/>
                </a:solidFill>
              </a:rPr>
              <a:t>Correction </a:t>
            </a:r>
          </a:p>
          <a:p>
            <a:r>
              <a:rPr lang="en-US" sz="3200" b="1" dirty="0" smtClean="0">
                <a:solidFill>
                  <a:srgbClr val="00279F"/>
                </a:solidFill>
              </a:rPr>
              <a:t>and detection</a:t>
            </a:r>
            <a:endParaRPr lang="en-US" sz="3200" b="1" dirty="0">
              <a:solidFill>
                <a:srgbClr val="00279F"/>
              </a:solidFill>
            </a:endParaRPr>
          </a:p>
        </p:txBody>
      </p:sp>
      <p:sp>
        <p:nvSpPr>
          <p:cNvPr id="2" name="Slide Number Placeholder 1"/>
          <p:cNvSpPr>
            <a:spLocks noGrp="1"/>
          </p:cNvSpPr>
          <p:nvPr>
            <p:ph type="sldNum" sz="quarter" idx="12"/>
          </p:nvPr>
        </p:nvSpPr>
        <p:spPr/>
        <p:txBody>
          <a:bodyPr/>
          <a:lstStyle/>
          <a:p>
            <a:fld id="{A5FA47E2-E4C9-44C5-AAC9-4CDAA937E865}" type="slidenum">
              <a:rPr lang="en-US" smtClean="0"/>
              <a:t>68</a:t>
            </a:fld>
            <a:endParaRPr lang="en-US"/>
          </a:p>
        </p:txBody>
      </p:sp>
    </p:spTree>
    <p:extLst>
      <p:ext uri="{BB962C8B-B14F-4D97-AF65-F5344CB8AC3E}">
        <p14:creationId xmlns:p14="http://schemas.microsoft.com/office/powerpoint/2010/main" val="1810198722"/>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744" y="762000"/>
            <a:ext cx="7632824"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71" name="Rectangle 3"/>
          <p:cNvSpPr>
            <a:spLocks noChangeArrowheads="1"/>
          </p:cNvSpPr>
          <p:nvPr/>
        </p:nvSpPr>
        <p:spPr bwMode="auto">
          <a:xfrm>
            <a:off x="3480936" y="236762"/>
            <a:ext cx="2194437" cy="588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9" tIns="44445" rIns="90479" bIns="44445">
            <a:spAutoFit/>
          </a:bodyPr>
          <a:lstStyle>
            <a:lvl1pPr>
              <a:defRPr sz="2500">
                <a:solidFill>
                  <a:schemeClr val="tx1"/>
                </a:solidFill>
                <a:latin typeface="Times New Roman" pitchFamily="18" charset="0"/>
              </a:defRPr>
            </a:lvl1pPr>
            <a:lvl2pPr marL="742950" indent="-285750">
              <a:defRPr sz="2500">
                <a:solidFill>
                  <a:schemeClr val="tx1"/>
                </a:solidFill>
                <a:latin typeface="Times New Roman" pitchFamily="18" charset="0"/>
              </a:defRPr>
            </a:lvl2pPr>
            <a:lvl3pPr marL="1143000" indent="-228600">
              <a:defRPr sz="2500">
                <a:solidFill>
                  <a:schemeClr val="tx1"/>
                </a:solidFill>
                <a:latin typeface="Times New Roman" pitchFamily="18" charset="0"/>
              </a:defRPr>
            </a:lvl3pPr>
            <a:lvl4pPr marL="1600200" indent="-228600">
              <a:defRPr sz="2500">
                <a:solidFill>
                  <a:schemeClr val="tx1"/>
                </a:solidFill>
                <a:latin typeface="Times New Roman" pitchFamily="18" charset="0"/>
              </a:defRPr>
            </a:lvl4pPr>
            <a:lvl5pPr marL="2057400" indent="-228600">
              <a:defRPr sz="2500">
                <a:solidFill>
                  <a:schemeClr val="tx1"/>
                </a:solidFill>
                <a:latin typeface="Times New Roman" pitchFamily="18" charset="0"/>
              </a:defRPr>
            </a:lvl5pPr>
            <a:lvl6pPr marL="2514600" indent="-228600" eaLnBrk="0" fontAlgn="base" hangingPunct="0">
              <a:spcBef>
                <a:spcPct val="0"/>
              </a:spcBef>
              <a:spcAft>
                <a:spcPct val="0"/>
              </a:spcAft>
              <a:defRPr sz="2500">
                <a:solidFill>
                  <a:schemeClr val="tx1"/>
                </a:solidFill>
                <a:latin typeface="Times New Roman" pitchFamily="18" charset="0"/>
              </a:defRPr>
            </a:lvl6pPr>
            <a:lvl7pPr marL="2971800" indent="-228600" eaLnBrk="0" fontAlgn="base" hangingPunct="0">
              <a:spcBef>
                <a:spcPct val="0"/>
              </a:spcBef>
              <a:spcAft>
                <a:spcPct val="0"/>
              </a:spcAft>
              <a:defRPr sz="2500">
                <a:solidFill>
                  <a:schemeClr val="tx1"/>
                </a:solidFill>
                <a:latin typeface="Times New Roman" pitchFamily="18" charset="0"/>
              </a:defRPr>
            </a:lvl7pPr>
            <a:lvl8pPr marL="3429000" indent="-228600" eaLnBrk="0" fontAlgn="base" hangingPunct="0">
              <a:spcBef>
                <a:spcPct val="0"/>
              </a:spcBef>
              <a:spcAft>
                <a:spcPct val="0"/>
              </a:spcAft>
              <a:defRPr sz="2500">
                <a:solidFill>
                  <a:schemeClr val="tx1"/>
                </a:solidFill>
                <a:latin typeface="Times New Roman" pitchFamily="18" charset="0"/>
              </a:defRPr>
            </a:lvl8pPr>
            <a:lvl9pPr marL="3886200" indent="-228600" eaLnBrk="0" fontAlgn="base" hangingPunct="0">
              <a:spcBef>
                <a:spcPct val="0"/>
              </a:spcBef>
              <a:spcAft>
                <a:spcPct val="0"/>
              </a:spcAft>
              <a:defRPr sz="2500">
                <a:solidFill>
                  <a:schemeClr val="tx1"/>
                </a:solidFill>
                <a:latin typeface="Times New Roman" pitchFamily="18" charset="0"/>
              </a:defRPr>
            </a:lvl9pPr>
          </a:lstStyle>
          <a:p>
            <a:r>
              <a:rPr lang="en-US" altLang="en-US" sz="3200" b="1" dirty="0">
                <a:solidFill>
                  <a:srgbClr val="00279F"/>
                </a:solidFill>
              </a:rPr>
              <a:t>Burst error</a:t>
            </a:r>
          </a:p>
        </p:txBody>
      </p:sp>
      <p:sp>
        <p:nvSpPr>
          <p:cNvPr id="4" name="Slide Number Placeholder 3"/>
          <p:cNvSpPr>
            <a:spLocks noGrp="1"/>
          </p:cNvSpPr>
          <p:nvPr>
            <p:ph type="sldNum" sz="quarter" idx="12"/>
          </p:nvPr>
        </p:nvSpPr>
        <p:spPr/>
        <p:txBody>
          <a:bodyPr/>
          <a:lstStyle/>
          <a:p>
            <a:fld id="{A5FA47E2-E4C9-44C5-AAC9-4CDAA937E865}" type="slidenum">
              <a:rPr lang="en-US" smtClean="0"/>
              <a:t>7</a:t>
            </a:fld>
            <a:endParaRPr lang="en-US"/>
          </a:p>
        </p:txBody>
      </p:sp>
      <p:pic>
        <p:nvPicPr>
          <p:cNvPr id="25601"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4114800"/>
            <a:ext cx="7480168" cy="206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612086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a:xfrm>
            <a:off x="323165" y="476250"/>
            <a:ext cx="8425345" cy="5848349"/>
          </a:xfrm>
        </p:spPr>
        <p:txBody>
          <a:bodyPr/>
          <a:lstStyle/>
          <a:p>
            <a:pPr marL="342866" indent="-342866" algn="ctr">
              <a:buClr>
                <a:srgbClr val="114FFB"/>
              </a:buClr>
              <a:buNone/>
              <a:defRPr/>
            </a:pPr>
            <a:r>
              <a:rPr lang="en-US" sz="3600" b="1" dirty="0" smtClean="0">
                <a:solidFill>
                  <a:srgbClr val="CC0066"/>
                </a:solidFill>
                <a:effectLst>
                  <a:outerShdw blurRad="38100" dist="38100" dir="2700000" algn="tl">
                    <a:srgbClr val="C0C0C0"/>
                  </a:outerShdw>
                </a:effectLst>
              </a:rPr>
              <a:t>Basic concepts</a:t>
            </a:r>
          </a:p>
          <a:p>
            <a:pPr marL="342866" indent="-342866">
              <a:buClr>
                <a:srgbClr val="CC0066"/>
              </a:buClr>
              <a:buFont typeface="Wingdings" pitchFamily="2" charset="2"/>
              <a:buChar char="«"/>
              <a:defRPr/>
            </a:pPr>
            <a:r>
              <a:rPr lang="en-US" dirty="0" smtClean="0"/>
              <a:t> Networks must be able to transfer data from one device to another with complete accuracy.</a:t>
            </a:r>
          </a:p>
          <a:p>
            <a:pPr marL="342866" indent="-342866">
              <a:buClr>
                <a:srgbClr val="CC0066"/>
              </a:buClr>
              <a:buFont typeface="Wingdings" pitchFamily="2" charset="2"/>
              <a:buChar char="«"/>
              <a:defRPr/>
            </a:pPr>
            <a:r>
              <a:rPr lang="en-US" dirty="0" smtClean="0"/>
              <a:t> Data can be corrupted during transmission.</a:t>
            </a:r>
          </a:p>
          <a:p>
            <a:pPr marL="342866" indent="-342866">
              <a:buClr>
                <a:srgbClr val="CC0066"/>
              </a:buClr>
              <a:buFont typeface="Wingdings" pitchFamily="2" charset="2"/>
              <a:buChar char="«"/>
              <a:defRPr/>
            </a:pPr>
            <a:r>
              <a:rPr lang="en-US" dirty="0" smtClean="0"/>
              <a:t> For reliable communication, errors must be detected and corrected.</a:t>
            </a:r>
          </a:p>
          <a:p>
            <a:pPr marL="342866" indent="-342866">
              <a:buClr>
                <a:srgbClr val="CC0066"/>
              </a:buClr>
              <a:buFont typeface="Wingdings" pitchFamily="2" charset="2"/>
              <a:buChar char="«"/>
              <a:defRPr/>
            </a:pPr>
            <a:r>
              <a:rPr lang="en-US" dirty="0" smtClean="0"/>
              <a:t> </a:t>
            </a:r>
            <a:r>
              <a:rPr lang="en-US" sz="3600" b="1" dirty="0"/>
              <a:t>Error detection and correction</a:t>
            </a:r>
            <a:r>
              <a:rPr lang="en-US" dirty="0" smtClean="0"/>
              <a:t> are implemented either at the </a:t>
            </a:r>
            <a:r>
              <a:rPr lang="en-US" b="1" dirty="0" smtClean="0"/>
              <a:t>data link layer</a:t>
            </a:r>
            <a:r>
              <a:rPr lang="en-US" dirty="0" smtClean="0"/>
              <a:t> or the </a:t>
            </a:r>
            <a:r>
              <a:rPr lang="en-US" b="1" dirty="0" smtClean="0"/>
              <a:t>transport layer</a:t>
            </a:r>
            <a:r>
              <a:rPr lang="en-US" dirty="0" smtClean="0"/>
              <a:t> of the OSI model.</a:t>
            </a:r>
          </a:p>
          <a:p>
            <a:pPr marL="342866" indent="-342866">
              <a:defRPr/>
            </a:pPr>
            <a:endParaRPr lang="en-US" dirty="0" smtClean="0">
              <a:latin typeface="Georgia" pitchFamily="18" charset="0"/>
            </a:endParaRPr>
          </a:p>
        </p:txBody>
      </p:sp>
      <p:sp>
        <p:nvSpPr>
          <p:cNvPr id="2" name="Slide Number Placeholder 1"/>
          <p:cNvSpPr>
            <a:spLocks noGrp="1"/>
          </p:cNvSpPr>
          <p:nvPr>
            <p:ph type="sldNum" sz="quarter" idx="12"/>
          </p:nvPr>
        </p:nvSpPr>
        <p:spPr/>
        <p:txBody>
          <a:bodyPr/>
          <a:lstStyle/>
          <a:p>
            <a:fld id="{A5FA47E2-E4C9-44C5-AAC9-4CDAA937E865}" type="slidenum">
              <a:rPr lang="en-US" smtClean="0"/>
              <a:t>8</a:t>
            </a:fld>
            <a:endParaRPr lang="en-US"/>
          </a:p>
        </p:txBody>
      </p:sp>
    </p:spTree>
    <p:extLst>
      <p:ext uri="{BB962C8B-B14F-4D97-AF65-F5344CB8AC3E}">
        <p14:creationId xmlns:p14="http://schemas.microsoft.com/office/powerpoint/2010/main" val="2726718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533400" y="914400"/>
            <a:ext cx="7315200" cy="1154097"/>
          </a:xfrm>
        </p:spPr>
        <p:txBody>
          <a:bodyPr/>
          <a:lstStyle/>
          <a:p>
            <a:pPr>
              <a:defRPr/>
            </a:pPr>
            <a:r>
              <a:rPr lang="en-US" b="1" i="1" dirty="0" smtClean="0">
                <a:solidFill>
                  <a:srgbClr val="CC0066"/>
                </a:solidFill>
                <a:effectLst>
                  <a:outerShdw blurRad="38100" dist="38100" dir="2700000" algn="tl">
                    <a:srgbClr val="C0C0C0"/>
                  </a:outerShdw>
                </a:effectLst>
              </a:rPr>
              <a:t>Error detection</a:t>
            </a:r>
          </a:p>
        </p:txBody>
      </p:sp>
      <p:sp>
        <p:nvSpPr>
          <p:cNvPr id="11267" name="Rectangle 3"/>
          <p:cNvSpPr>
            <a:spLocks noGrp="1" noChangeArrowheads="1"/>
          </p:cNvSpPr>
          <p:nvPr>
            <p:ph idx="1"/>
          </p:nvPr>
        </p:nvSpPr>
        <p:spPr>
          <a:xfrm>
            <a:off x="180049" y="2895600"/>
            <a:ext cx="8713115" cy="3200401"/>
          </a:xfrm>
        </p:spPr>
        <p:txBody>
          <a:bodyPr/>
          <a:lstStyle/>
          <a:p>
            <a:r>
              <a:rPr lang="en-US" altLang="en-US" dirty="0" smtClean="0"/>
              <a:t>Error detection means to decide whether the received data is correct or not without having a copy of the original message.</a:t>
            </a:r>
          </a:p>
          <a:p>
            <a:endParaRPr lang="en-US" altLang="en-US" dirty="0" smtClean="0"/>
          </a:p>
          <a:p>
            <a:r>
              <a:rPr lang="en-US" altLang="en-US" dirty="0" smtClean="0"/>
              <a:t>Error detection </a:t>
            </a:r>
            <a:r>
              <a:rPr lang="en-US" altLang="en-US" b="1" dirty="0" smtClean="0"/>
              <a:t>uses the concept of redundancy</a:t>
            </a:r>
            <a:r>
              <a:rPr lang="en-US" altLang="en-US" dirty="0" smtClean="0"/>
              <a:t>, </a:t>
            </a:r>
            <a:r>
              <a:rPr lang="en-US" altLang="en-US" b="1" dirty="0" smtClean="0"/>
              <a:t>which means</a:t>
            </a:r>
            <a:r>
              <a:rPr lang="en-US" altLang="en-US" dirty="0" smtClean="0"/>
              <a:t> adding extra bits for detecting errors at the destination.</a:t>
            </a:r>
          </a:p>
        </p:txBody>
      </p:sp>
      <p:sp>
        <p:nvSpPr>
          <p:cNvPr id="2" name="Slide Number Placeholder 1"/>
          <p:cNvSpPr>
            <a:spLocks noGrp="1"/>
          </p:cNvSpPr>
          <p:nvPr>
            <p:ph type="sldNum" sz="quarter" idx="12"/>
          </p:nvPr>
        </p:nvSpPr>
        <p:spPr/>
        <p:txBody>
          <a:bodyPr/>
          <a:lstStyle/>
          <a:p>
            <a:fld id="{A5FA47E2-E4C9-44C5-AAC9-4CDAA937E865}" type="slidenum">
              <a:rPr lang="en-US" smtClean="0"/>
              <a:t>9</a:t>
            </a:fld>
            <a:endParaRPr lang="en-US"/>
          </a:p>
        </p:txBody>
      </p:sp>
    </p:spTree>
    <p:extLst>
      <p:ext uri="{BB962C8B-B14F-4D97-AF65-F5344CB8AC3E}">
        <p14:creationId xmlns:p14="http://schemas.microsoft.com/office/powerpoint/2010/main" val="357559349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 3 Error Detection and Correction – Hamming Code, CRC Checksum</Template>
  <TotalTime>2133</TotalTime>
  <Words>1570</Words>
  <Application>Microsoft Office PowerPoint</Application>
  <PresentationFormat>On-screen Show (4:3)</PresentationFormat>
  <Paragraphs>318</Paragraphs>
  <Slides>68</Slides>
  <Notes>7</Notes>
  <HiddenSlides>0</HiddenSlides>
  <MMClips>0</MMClips>
  <ScaleCrop>false</ScaleCrop>
  <HeadingPairs>
    <vt:vector size="4" baseType="variant">
      <vt:variant>
        <vt:lpstr>Theme</vt:lpstr>
      </vt:variant>
      <vt:variant>
        <vt:i4>1</vt:i4>
      </vt:variant>
      <vt:variant>
        <vt:lpstr>Slide Titles</vt:lpstr>
      </vt:variant>
      <vt:variant>
        <vt:i4>68</vt:i4>
      </vt:variant>
    </vt:vector>
  </HeadingPairs>
  <TitlesOfParts>
    <vt:vector size="69" baseType="lpstr">
      <vt:lpstr>Perspective</vt:lpstr>
      <vt:lpstr>MODULE -3 Data link layer Error detection and correction Mechanism </vt:lpstr>
      <vt:lpstr>Outline</vt:lpstr>
      <vt:lpstr>Types of Errors</vt:lpstr>
      <vt:lpstr>PowerPoint Presentation</vt:lpstr>
      <vt:lpstr>PowerPoint Presentation</vt:lpstr>
      <vt:lpstr>PowerPoint Presentation</vt:lpstr>
      <vt:lpstr>PowerPoint Presentation</vt:lpstr>
      <vt:lpstr>PowerPoint Presentation</vt:lpstr>
      <vt:lpstr>Error detection</vt:lpstr>
      <vt:lpstr>Handling errors</vt:lpstr>
      <vt:lpstr>To detect</vt:lpstr>
      <vt:lpstr>To detect</vt:lpstr>
      <vt:lpstr>Detection Versus Correction </vt:lpstr>
      <vt:lpstr>Detection Versus Correction </vt:lpstr>
      <vt:lpstr>Detection</vt:lpstr>
      <vt:lpstr>Detection</vt:lpstr>
      <vt:lpstr>Detection</vt:lpstr>
      <vt:lpstr>Detection</vt:lpstr>
      <vt:lpstr>Detection</vt:lpstr>
      <vt:lpstr>Detection</vt:lpstr>
      <vt:lpstr>Modulo 2</vt:lpstr>
      <vt:lpstr>BLOCK CODING </vt:lpstr>
      <vt:lpstr>BLOCK CODING </vt:lpstr>
      <vt:lpstr>BLOCK CODING </vt:lpstr>
      <vt:lpstr>BLOCK CODING </vt:lpstr>
      <vt:lpstr>BLOCK CODING </vt:lpstr>
      <vt:lpstr>BLOCK CODING </vt:lpstr>
      <vt:lpstr>Process of error detection in block coding</vt:lpstr>
      <vt:lpstr>BLOCK CODING </vt:lpstr>
      <vt:lpstr>Hamming Distance </vt:lpstr>
      <vt:lpstr>Hamming Distance </vt:lpstr>
      <vt:lpstr>Hamming Distance </vt:lpstr>
      <vt:lpstr>Hamming Distance </vt:lpstr>
      <vt:lpstr>Linear Block Codes</vt:lpstr>
      <vt:lpstr>PowerPoint Presentation</vt:lpstr>
      <vt:lpstr>PowerPoint Presentation</vt:lpstr>
      <vt:lpstr>PowerPoint Presentation</vt:lpstr>
      <vt:lpstr>Performance</vt:lpstr>
      <vt:lpstr>PowerPoint Presentation</vt:lpstr>
      <vt:lpstr>PowerPoint Presentation</vt:lpstr>
      <vt:lpstr>Two-dimensional Parity check </vt:lpstr>
      <vt:lpstr>PowerPoint Presentation</vt:lpstr>
      <vt:lpstr>PowerPoint Presentation</vt:lpstr>
      <vt:lpstr>PowerPoint Presentation</vt:lpstr>
      <vt:lpstr>At the sender</vt:lpstr>
      <vt:lpstr>At the receiver</vt:lpstr>
      <vt:lpstr> </vt:lpstr>
      <vt:lpstr>Performance</vt:lpstr>
      <vt:lpstr>Cyclic redundancy check (CRC) </vt:lpstr>
      <vt:lpstr>PowerPoint Presentation</vt:lpstr>
      <vt:lpstr>Cyclic Redundancy Check</vt:lpstr>
      <vt:lpstr>PowerPoint Presentation</vt:lpstr>
      <vt:lpstr>PowerPoint Presentation</vt:lpstr>
      <vt:lpstr>PowerPoint Presentation</vt:lpstr>
      <vt:lpstr>Performance</vt:lpstr>
      <vt:lpstr>PowerPoint Presentation</vt:lpstr>
      <vt:lpstr>PowerPoint Presentation</vt:lpstr>
      <vt:lpstr>PowerPoint Presentation</vt:lpstr>
      <vt:lpstr>PowerPoint Presentation</vt:lpstr>
      <vt:lpstr>Error Correction</vt:lpstr>
      <vt:lpstr>Single-bit error correction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Error detection and correction Mechanism</dc:title>
  <dc:creator>Sathish</dc:creator>
  <cp:lastModifiedBy>Admin</cp:lastModifiedBy>
  <cp:revision>104</cp:revision>
  <dcterms:created xsi:type="dcterms:W3CDTF">2020-07-22T18:39:26Z</dcterms:created>
  <dcterms:modified xsi:type="dcterms:W3CDTF">2020-08-07T06:38:04Z</dcterms:modified>
</cp:coreProperties>
</file>