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8"/>
  </p:notesMasterIdLst>
  <p:sldIdLst>
    <p:sldId id="257" r:id="rId2"/>
    <p:sldId id="302" r:id="rId3"/>
    <p:sldId id="259" r:id="rId4"/>
    <p:sldId id="309" r:id="rId5"/>
    <p:sldId id="308" r:id="rId6"/>
    <p:sldId id="261" r:id="rId7"/>
    <p:sldId id="30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10"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82740" autoAdjust="0"/>
  </p:normalViewPr>
  <p:slideViewPr>
    <p:cSldViewPr>
      <p:cViewPr>
        <p:scale>
          <a:sx n="70" d="100"/>
          <a:sy n="70" d="100"/>
        </p:scale>
        <p:origin x="-1386" y="-558"/>
      </p:cViewPr>
      <p:guideLst>
        <p:guide orient="horz" pos="1620"/>
        <p:guide pos="2880"/>
      </p:guideLst>
    </p:cSldViewPr>
  </p:slideViewPr>
  <p:notesTextViewPr>
    <p:cViewPr>
      <p:scale>
        <a:sx n="100" d="100"/>
        <a:sy n="100" d="100"/>
      </p:scale>
      <p:origin x="0" y="0"/>
    </p:cViewPr>
  </p:notesTextViewPr>
  <p:notesViewPr>
    <p:cSldViewPr>
      <p:cViewPr varScale="1">
        <p:scale>
          <a:sx n="60" d="100"/>
          <a:sy n="60" d="100"/>
        </p:scale>
        <p:origin x="-271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15-09-2020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acketflow.co.uk/routing-protocols-compared-distance-vector-path-vector-link-state-and-hybrid/#fn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Routing</a:t>
            </a:r>
            <a:r>
              <a:rPr lang="en-US" sz="1200" b="0" i="0" kern="1200" dirty="0" smtClean="0">
                <a:solidFill>
                  <a:schemeClr val="tx1"/>
                </a:solidFill>
                <a:effectLst/>
                <a:latin typeface="+mn-lt"/>
                <a:ea typeface="+mn-ea"/>
                <a:cs typeface="+mn-cs"/>
              </a:rPr>
              <a:t> is the process of selecting a path for traffic in a network or between or across multiple networks.</a:t>
            </a:r>
          </a:p>
          <a:p>
            <a:r>
              <a:rPr lang="en-US" sz="1200" b="0" i="0" kern="1200" dirty="0" smtClean="0">
                <a:solidFill>
                  <a:schemeClr val="tx1"/>
                </a:solidFill>
                <a:effectLst/>
                <a:latin typeface="+mn-lt"/>
                <a:ea typeface="+mn-ea"/>
                <a:cs typeface="+mn-cs"/>
              </a:rPr>
              <a:t>Packet forwarding is the transit of network packets from one network interface to another. Intermediate nodes are typically network hardware devices such as routers, gateways, firewalls, or switches.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Routing algorithms (Software)- Used for routing the packets. The routing algorithm is nothing but a software responsible for deciding the optimal path through which packet can be transmitted.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Routing</a:t>
            </a:r>
            <a:r>
              <a:rPr lang="en-US" sz="1200" b="0" i="0" kern="1200" dirty="0" smtClean="0">
                <a:solidFill>
                  <a:schemeClr val="tx1"/>
                </a:solidFill>
                <a:effectLst/>
                <a:latin typeface="+mn-lt"/>
                <a:ea typeface="+mn-ea"/>
                <a:cs typeface="+mn-cs"/>
              </a:rPr>
              <a:t> is the decision over which interface a packet is to be sent. ... </a:t>
            </a:r>
            <a:r>
              <a:rPr lang="en-US" sz="1200" b="1" i="0" kern="1200" dirty="0" smtClean="0">
                <a:solidFill>
                  <a:schemeClr val="tx1"/>
                </a:solidFill>
                <a:effectLst/>
                <a:latin typeface="+mn-lt"/>
                <a:ea typeface="+mn-ea"/>
                <a:cs typeface="+mn-cs"/>
              </a:rPr>
              <a:t>Routing tables</a:t>
            </a:r>
            <a:r>
              <a:rPr lang="en-US" sz="1200" b="0" i="0" kern="1200" dirty="0" smtClean="0">
                <a:solidFill>
                  <a:schemeClr val="tx1"/>
                </a:solidFill>
                <a:effectLst/>
                <a:latin typeface="+mn-lt"/>
                <a:ea typeface="+mn-ea"/>
                <a:cs typeface="+mn-cs"/>
              </a:rPr>
              <a:t> contain network addresses </a:t>
            </a:r>
            <a:r>
              <a:rPr lang="en-US" sz="1200" b="1" i="0"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the associated interface or </a:t>
            </a:r>
            <a:r>
              <a:rPr lang="en-US" sz="1200" b="0" i="0" kern="1200" dirty="0" err="1" smtClean="0">
                <a:solidFill>
                  <a:schemeClr val="tx1"/>
                </a:solidFill>
                <a:effectLst/>
                <a:latin typeface="+mn-lt"/>
                <a:ea typeface="+mn-ea"/>
                <a:cs typeface="+mn-cs"/>
              </a:rPr>
              <a:t>nexthop</a:t>
            </a:r>
            <a:r>
              <a:rPr lang="en-US" sz="1200" b="0" i="0" kern="1200" dirty="0" smtClean="0">
                <a:solidFill>
                  <a:schemeClr val="tx1"/>
                </a:solidFill>
                <a:effectLst/>
                <a:latin typeface="+mn-lt"/>
                <a:ea typeface="+mn-ea"/>
                <a:cs typeface="+mn-cs"/>
              </a:rPr>
              <a:t>. This refers to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route </a:t>
            </a:r>
            <a:r>
              <a:rPr lang="en-US" sz="1200" b="1" i="0"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rule (in a Linux context). </a:t>
            </a:r>
            <a:r>
              <a:rPr lang="en-US" sz="1200" b="1" i="0" kern="1200" dirty="0" smtClean="0">
                <a:solidFill>
                  <a:schemeClr val="tx1"/>
                </a:solidFill>
                <a:effectLst/>
                <a:latin typeface="+mn-lt"/>
                <a:ea typeface="+mn-ea"/>
                <a:cs typeface="+mn-cs"/>
              </a:rPr>
              <a:t>Forwarding</a:t>
            </a:r>
            <a:r>
              <a:rPr lang="en-US" sz="1200" b="0" i="0" kern="1200" dirty="0" smtClean="0">
                <a:solidFill>
                  <a:schemeClr val="tx1"/>
                </a:solidFill>
                <a:effectLst/>
                <a:latin typeface="+mn-lt"/>
                <a:ea typeface="+mn-ea"/>
                <a:cs typeface="+mn-cs"/>
              </a:rPr>
              <a:t> refers to packets which reach a system but are not destined for this system.</a:t>
            </a:r>
            <a:endParaRPr lang="en-US" dirty="0" smtClean="0"/>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Static routing has three primary uses: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ease of routing table maintenance in smaller networks with little growth or change.</a:t>
            </a:r>
          </a:p>
          <a:p>
            <a:r>
              <a:rPr lang="en-US" sz="1200" b="0" i="0" kern="1200" dirty="0" smtClean="0">
                <a:solidFill>
                  <a:schemeClr val="tx1"/>
                </a:solidFill>
                <a:effectLst/>
                <a:latin typeface="+mn-lt"/>
                <a:ea typeface="+mn-ea"/>
                <a:cs typeface="+mn-cs"/>
              </a:rPr>
              <a:t>Routing to and from stub networks. A network accessed by a single route, and the router has only one neighbor.</a:t>
            </a:r>
          </a:p>
          <a:p>
            <a:r>
              <a:rPr lang="en-US" sz="1200" b="0" i="0" kern="1200" dirty="0" smtClean="0">
                <a:solidFill>
                  <a:schemeClr val="tx1"/>
                </a:solidFill>
                <a:effectLst/>
                <a:latin typeface="+mn-lt"/>
                <a:ea typeface="+mn-ea"/>
                <a:cs typeface="+mn-cs"/>
              </a:rPr>
              <a:t>Single default route to represent a path to any network.</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3</a:t>
            </a:fld>
            <a:endParaRPr lang="en-IN"/>
          </a:p>
        </p:txBody>
      </p:sp>
    </p:spTree>
    <p:extLst>
      <p:ext uri="{BB962C8B-B14F-4D97-AF65-F5344CB8AC3E}">
        <p14:creationId xmlns:p14="http://schemas.microsoft.com/office/powerpoint/2010/main" val="352018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most common metric values are given below:</a:t>
            </a:r>
            <a:endParaRPr lang="en-US" sz="1200" b="0" i="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Hop count:</a:t>
            </a:r>
            <a:r>
              <a:rPr lang="en-US" sz="1200" b="0" kern="1200" dirty="0" smtClean="0">
                <a:solidFill>
                  <a:schemeClr val="tx1"/>
                </a:solidFill>
                <a:effectLst/>
                <a:latin typeface="+mn-lt"/>
                <a:ea typeface="+mn-ea"/>
                <a:cs typeface="+mn-cs"/>
              </a:rPr>
              <a:t> Hop count is defined as a metric that specifies the number of passes through internetworking devices such as a router, a packet must travel in a route to move from source to the destination. If the routing protocol considers the hop as a primary metric value, then the path with the least hop count will be considered as the best path to move from source to the destination.</a:t>
            </a:r>
          </a:p>
          <a:p>
            <a:r>
              <a:rPr lang="en-US" sz="1200" b="1" kern="1200" dirty="0" smtClean="0">
                <a:solidFill>
                  <a:schemeClr val="tx1"/>
                </a:solidFill>
                <a:effectLst/>
                <a:latin typeface="+mn-lt"/>
                <a:ea typeface="+mn-ea"/>
                <a:cs typeface="+mn-cs"/>
              </a:rPr>
              <a:t>Delay:</a:t>
            </a:r>
            <a:r>
              <a:rPr lang="en-US" sz="1200" b="0" kern="1200" dirty="0" smtClean="0">
                <a:solidFill>
                  <a:schemeClr val="tx1"/>
                </a:solidFill>
                <a:effectLst/>
                <a:latin typeface="+mn-lt"/>
                <a:ea typeface="+mn-ea"/>
                <a:cs typeface="+mn-cs"/>
              </a:rPr>
              <a:t> It is a time taken by the router to process, queue and transmit a datagram to an interface. The protocols use this metric to determine the delay values for all the links along the path end-to-end. The path having the lowest delay value will be considered as the best path.</a:t>
            </a:r>
          </a:p>
          <a:p>
            <a:r>
              <a:rPr lang="en-US" sz="1200" b="1" kern="1200" dirty="0" smtClean="0">
                <a:solidFill>
                  <a:schemeClr val="tx1"/>
                </a:solidFill>
                <a:effectLst/>
                <a:latin typeface="+mn-lt"/>
                <a:ea typeface="+mn-ea"/>
                <a:cs typeface="+mn-cs"/>
              </a:rPr>
              <a:t>Bandwidth:</a:t>
            </a:r>
            <a:r>
              <a:rPr lang="en-US" sz="1200" b="0" kern="1200" dirty="0" smtClean="0">
                <a:solidFill>
                  <a:schemeClr val="tx1"/>
                </a:solidFill>
                <a:effectLst/>
                <a:latin typeface="+mn-lt"/>
                <a:ea typeface="+mn-ea"/>
                <a:cs typeface="+mn-cs"/>
              </a:rPr>
              <a:t> The capacity of the link is known as a bandwidth of the link. The bandwidth is measured in terms of bits per second. The link that has a higher transfer rate like gigabit is preferred over the link that has the lower capacity like 56 kb. The protocol will determine the bandwidth capacity for all the links along the path, and the overall higher bandwidth will be considered as the best route.</a:t>
            </a:r>
          </a:p>
          <a:p>
            <a:r>
              <a:rPr lang="en-US" sz="1200" b="1" kern="1200" dirty="0" smtClean="0">
                <a:solidFill>
                  <a:schemeClr val="tx1"/>
                </a:solidFill>
                <a:effectLst/>
                <a:latin typeface="+mn-lt"/>
                <a:ea typeface="+mn-ea"/>
                <a:cs typeface="+mn-cs"/>
              </a:rPr>
              <a:t>Load:</a:t>
            </a:r>
            <a:r>
              <a:rPr lang="en-US" sz="1200" b="0" kern="1200" dirty="0" smtClean="0">
                <a:solidFill>
                  <a:schemeClr val="tx1"/>
                </a:solidFill>
                <a:effectLst/>
                <a:latin typeface="+mn-lt"/>
                <a:ea typeface="+mn-ea"/>
                <a:cs typeface="+mn-cs"/>
              </a:rPr>
              <a:t> Load refers to the degree to which the network resource such as a router or network link is busy. A Load can be calculated in a variety of ways such as CPU utilization, packets processed per second. If the traffic increases, then the load value will also be increased. The load value changes with respect to the change in the traffic.</a:t>
            </a:r>
          </a:p>
          <a:p>
            <a:r>
              <a:rPr lang="en-US" sz="1200" b="1" kern="1200" dirty="0" smtClean="0">
                <a:solidFill>
                  <a:schemeClr val="tx1"/>
                </a:solidFill>
                <a:effectLst/>
                <a:latin typeface="+mn-lt"/>
                <a:ea typeface="+mn-ea"/>
                <a:cs typeface="+mn-cs"/>
              </a:rPr>
              <a:t>Reliability:</a:t>
            </a:r>
            <a:r>
              <a:rPr lang="en-US" sz="1200" b="0" kern="1200" dirty="0" smtClean="0">
                <a:solidFill>
                  <a:schemeClr val="tx1"/>
                </a:solidFill>
                <a:effectLst/>
                <a:latin typeface="+mn-lt"/>
                <a:ea typeface="+mn-ea"/>
                <a:cs typeface="+mn-cs"/>
              </a:rPr>
              <a:t> Reliability is a metric factor may be composed of a fixed value. It depends on the network links, and its value is measured dynamically. Some networks go down more often than others. After network failure, some network links repaired more easily than other network links. Any reliability factor can be considered for the assignment of reliability ratings, which are generally numeric values assigned by the system administrator.</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4</a:t>
            </a:fld>
            <a:endParaRPr lang="en-IN"/>
          </a:p>
        </p:txBody>
      </p:sp>
    </p:spTree>
    <p:extLst>
      <p:ext uri="{BB962C8B-B14F-4D97-AF65-F5344CB8AC3E}">
        <p14:creationId xmlns:p14="http://schemas.microsoft.com/office/powerpoint/2010/main" val="206887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Static Routing</a:t>
            </a:r>
          </a:p>
          <a:p>
            <a:r>
              <a:rPr lang="en-US" sz="1200" dirty="0" smtClean="0"/>
              <a:t>A </a:t>
            </a:r>
            <a:r>
              <a:rPr lang="en-US" sz="1200" b="1" dirty="0" smtClean="0"/>
              <a:t>static route</a:t>
            </a:r>
            <a:r>
              <a:rPr lang="en-US" sz="1200" dirty="0" smtClean="0"/>
              <a:t> to every network must be configured on every </a:t>
            </a:r>
            <a:r>
              <a:rPr lang="en-US" sz="1200" b="1" dirty="0" smtClean="0"/>
              <a:t>router</a:t>
            </a:r>
            <a:r>
              <a:rPr lang="en-US" sz="1200" dirty="0" smtClean="0"/>
              <a:t> for full connectivity.</a:t>
            </a:r>
            <a:endParaRPr lang="en-US" sz="1200" b="0" i="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Static Routing is also known as </a:t>
            </a:r>
            <a:r>
              <a:rPr lang="en-US" sz="1200" b="0" kern="1200" dirty="0" err="1" smtClean="0">
                <a:solidFill>
                  <a:schemeClr val="tx1"/>
                </a:solidFill>
                <a:effectLst/>
                <a:latin typeface="+mn-lt"/>
                <a:ea typeface="+mn-ea"/>
                <a:cs typeface="+mn-cs"/>
              </a:rPr>
              <a:t>Nonadaptive</a:t>
            </a:r>
            <a:r>
              <a:rPr lang="en-US" sz="1200" b="0" kern="1200" dirty="0" smtClean="0">
                <a:solidFill>
                  <a:schemeClr val="tx1"/>
                </a:solidFill>
                <a:effectLst/>
                <a:latin typeface="+mn-lt"/>
                <a:ea typeface="+mn-ea"/>
                <a:cs typeface="+mn-cs"/>
              </a:rPr>
              <a:t> Routing.</a:t>
            </a:r>
          </a:p>
          <a:p>
            <a:r>
              <a:rPr lang="en-US" sz="1200" b="0" kern="1200" dirty="0" smtClean="0">
                <a:solidFill>
                  <a:schemeClr val="tx1"/>
                </a:solidFill>
                <a:effectLst/>
                <a:latin typeface="+mn-lt"/>
                <a:ea typeface="+mn-ea"/>
                <a:cs typeface="+mn-cs"/>
              </a:rPr>
              <a:t>It is a technique in which the administrator manually adds the routes in a routing table.</a:t>
            </a:r>
          </a:p>
          <a:p>
            <a:r>
              <a:rPr lang="en-US" sz="1200" b="0" kern="1200" dirty="0" smtClean="0">
                <a:solidFill>
                  <a:schemeClr val="tx1"/>
                </a:solidFill>
                <a:effectLst/>
                <a:latin typeface="+mn-lt"/>
                <a:ea typeface="+mn-ea"/>
                <a:cs typeface="+mn-cs"/>
              </a:rPr>
              <a:t>A Router can send the packets for the destination along the route defined by the administrator.</a:t>
            </a:r>
          </a:p>
          <a:p>
            <a:r>
              <a:rPr lang="en-US" sz="1200" b="0" kern="1200" dirty="0" smtClean="0">
                <a:solidFill>
                  <a:schemeClr val="tx1"/>
                </a:solidFill>
                <a:effectLst/>
                <a:latin typeface="+mn-lt"/>
                <a:ea typeface="+mn-ea"/>
                <a:cs typeface="+mn-cs"/>
              </a:rPr>
              <a:t>In this technique, routing decisions are not made based on the condition or topology of the networks</a:t>
            </a:r>
          </a:p>
          <a:p>
            <a:r>
              <a:rPr lang="en-US" sz="1200" b="0" i="0" kern="1200" dirty="0" smtClean="0">
                <a:solidFill>
                  <a:schemeClr val="tx1"/>
                </a:solidFill>
                <a:effectLst/>
                <a:latin typeface="+mn-lt"/>
                <a:ea typeface="+mn-ea"/>
                <a:cs typeface="+mn-cs"/>
              </a:rPr>
              <a:t>Advantages Of Static Routing</a:t>
            </a:r>
          </a:p>
          <a:p>
            <a:r>
              <a:rPr lang="en-US" sz="1200" b="0" i="0" kern="1200" dirty="0" smtClean="0">
                <a:solidFill>
                  <a:schemeClr val="tx1"/>
                </a:solidFill>
                <a:effectLst/>
                <a:latin typeface="+mn-lt"/>
                <a:ea typeface="+mn-ea"/>
                <a:cs typeface="+mn-cs"/>
              </a:rPr>
              <a:t>Following are the advantages of Static Routing:</a:t>
            </a:r>
          </a:p>
          <a:p>
            <a:r>
              <a:rPr lang="en-US" sz="1200" b="1" kern="1200" dirty="0" smtClean="0">
                <a:solidFill>
                  <a:schemeClr val="tx1"/>
                </a:solidFill>
                <a:effectLst/>
                <a:latin typeface="+mn-lt"/>
                <a:ea typeface="+mn-ea"/>
                <a:cs typeface="+mn-cs"/>
              </a:rPr>
              <a:t>No Overhead:</a:t>
            </a:r>
            <a:r>
              <a:rPr lang="en-US" sz="1200" b="0" kern="1200" dirty="0" smtClean="0">
                <a:solidFill>
                  <a:schemeClr val="tx1"/>
                </a:solidFill>
                <a:effectLst/>
                <a:latin typeface="+mn-lt"/>
                <a:ea typeface="+mn-ea"/>
                <a:cs typeface="+mn-cs"/>
              </a:rPr>
              <a:t> It has ho overhead on the CPU usage of the router. Therefore, the cheaper router can be used to obtain static routing.</a:t>
            </a:r>
          </a:p>
          <a:p>
            <a:r>
              <a:rPr lang="en-US" sz="1200" b="1" kern="1200" dirty="0" smtClean="0">
                <a:solidFill>
                  <a:schemeClr val="tx1"/>
                </a:solidFill>
                <a:effectLst/>
                <a:latin typeface="+mn-lt"/>
                <a:ea typeface="+mn-ea"/>
                <a:cs typeface="+mn-cs"/>
              </a:rPr>
              <a:t>Bandwidth:</a:t>
            </a:r>
            <a:r>
              <a:rPr lang="en-US" sz="1200" b="0" kern="1200" dirty="0" smtClean="0">
                <a:solidFill>
                  <a:schemeClr val="tx1"/>
                </a:solidFill>
                <a:effectLst/>
                <a:latin typeface="+mn-lt"/>
                <a:ea typeface="+mn-ea"/>
                <a:cs typeface="+mn-cs"/>
              </a:rPr>
              <a:t> It has not bandwidth usage between the routers.</a:t>
            </a:r>
          </a:p>
          <a:p>
            <a:r>
              <a:rPr lang="en-US" sz="1200" b="1" kern="1200" dirty="0" smtClean="0">
                <a:solidFill>
                  <a:schemeClr val="tx1"/>
                </a:solidFill>
                <a:effectLst/>
                <a:latin typeface="+mn-lt"/>
                <a:ea typeface="+mn-ea"/>
                <a:cs typeface="+mn-cs"/>
              </a:rPr>
              <a:t>Security:</a:t>
            </a:r>
            <a:r>
              <a:rPr lang="en-US" sz="1200" b="0" kern="1200" dirty="0" smtClean="0">
                <a:solidFill>
                  <a:schemeClr val="tx1"/>
                </a:solidFill>
                <a:effectLst/>
                <a:latin typeface="+mn-lt"/>
                <a:ea typeface="+mn-ea"/>
                <a:cs typeface="+mn-cs"/>
              </a:rPr>
              <a:t> It provides security as the system administrator is allowed only to have control over the routing to a particular network.</a:t>
            </a:r>
          </a:p>
          <a:p>
            <a:r>
              <a:rPr lang="en-US" sz="1200" b="0" i="0" kern="1200" dirty="0" smtClean="0">
                <a:solidFill>
                  <a:schemeClr val="tx1"/>
                </a:solidFill>
                <a:effectLst/>
                <a:latin typeface="+mn-lt"/>
                <a:ea typeface="+mn-ea"/>
                <a:cs typeface="+mn-cs"/>
              </a:rPr>
              <a:t>Disadvantages of Static Routing:</a:t>
            </a:r>
          </a:p>
          <a:p>
            <a:r>
              <a:rPr lang="en-US" sz="1200" b="0" i="0" kern="1200" dirty="0" smtClean="0">
                <a:solidFill>
                  <a:schemeClr val="tx1"/>
                </a:solidFill>
                <a:effectLst/>
                <a:latin typeface="+mn-lt"/>
                <a:ea typeface="+mn-ea"/>
                <a:cs typeface="+mn-cs"/>
              </a:rPr>
              <a:t>Following are the disadvantages of Static Routing:</a:t>
            </a:r>
          </a:p>
          <a:p>
            <a:r>
              <a:rPr lang="en-US" sz="1200" b="0" kern="1200" dirty="0" smtClean="0">
                <a:solidFill>
                  <a:schemeClr val="tx1"/>
                </a:solidFill>
                <a:effectLst/>
                <a:latin typeface="+mn-lt"/>
                <a:ea typeface="+mn-ea"/>
                <a:cs typeface="+mn-cs"/>
              </a:rPr>
              <a:t>For a large network, it becomes a very difficult task to add each route manually to the routing table.</a:t>
            </a:r>
          </a:p>
          <a:p>
            <a:r>
              <a:rPr lang="en-US" sz="1200" b="0" kern="1200" dirty="0" smtClean="0">
                <a:solidFill>
                  <a:schemeClr val="tx1"/>
                </a:solidFill>
                <a:effectLst/>
                <a:latin typeface="+mn-lt"/>
                <a:ea typeface="+mn-ea"/>
                <a:cs typeface="+mn-cs"/>
              </a:rPr>
              <a:t>The system administrator should have a good knowledge of a topology as he has to add each route manually.</a:t>
            </a:r>
          </a:p>
          <a:p>
            <a:r>
              <a:rPr lang="en-US" sz="1200" b="0" i="0" kern="1200" dirty="0" smtClean="0">
                <a:solidFill>
                  <a:schemeClr val="tx1"/>
                </a:solidFill>
                <a:effectLst/>
                <a:latin typeface="+mn-lt"/>
                <a:ea typeface="+mn-ea"/>
                <a:cs typeface="+mn-cs"/>
              </a:rPr>
              <a:t>Default Routing</a:t>
            </a:r>
          </a:p>
          <a:p>
            <a:r>
              <a:rPr lang="en-US" sz="1200" b="0" kern="1200" dirty="0" smtClean="0">
                <a:solidFill>
                  <a:schemeClr val="tx1"/>
                </a:solidFill>
                <a:effectLst/>
                <a:latin typeface="+mn-lt"/>
                <a:ea typeface="+mn-ea"/>
                <a:cs typeface="+mn-cs"/>
              </a:rPr>
              <a:t>Default Routing is a technique in which a router is configured to send all the packets to the same hop device, and it doesn't matter whether it belongs to a particular network or not. A Packet is transmitted to the device for which it is configured in default routing.</a:t>
            </a:r>
          </a:p>
          <a:p>
            <a:r>
              <a:rPr lang="en-US" sz="1200" b="0" kern="1200" dirty="0" smtClean="0">
                <a:solidFill>
                  <a:schemeClr val="tx1"/>
                </a:solidFill>
                <a:effectLst/>
                <a:latin typeface="+mn-lt"/>
                <a:ea typeface="+mn-ea"/>
                <a:cs typeface="+mn-cs"/>
              </a:rPr>
              <a:t>Default Routing is used when networks deal with the single exit point.</a:t>
            </a:r>
          </a:p>
          <a:p>
            <a:r>
              <a:rPr lang="en-US" sz="1200" b="0" kern="1200" dirty="0" smtClean="0">
                <a:solidFill>
                  <a:schemeClr val="tx1"/>
                </a:solidFill>
                <a:effectLst/>
                <a:latin typeface="+mn-lt"/>
                <a:ea typeface="+mn-ea"/>
                <a:cs typeface="+mn-cs"/>
              </a:rPr>
              <a:t>It is also useful when the bulk of transmission networks have to transmit the data to the same </a:t>
            </a:r>
            <a:r>
              <a:rPr lang="en-US" sz="1200" b="0" kern="1200" dirty="0" err="1" smtClean="0">
                <a:solidFill>
                  <a:schemeClr val="tx1"/>
                </a:solidFill>
                <a:effectLst/>
                <a:latin typeface="+mn-lt"/>
                <a:ea typeface="+mn-ea"/>
                <a:cs typeface="+mn-cs"/>
              </a:rPr>
              <a:t>hp</a:t>
            </a:r>
            <a:r>
              <a:rPr lang="en-US" sz="1200" b="0" kern="1200" dirty="0" smtClean="0">
                <a:solidFill>
                  <a:schemeClr val="tx1"/>
                </a:solidFill>
                <a:effectLst/>
                <a:latin typeface="+mn-lt"/>
                <a:ea typeface="+mn-ea"/>
                <a:cs typeface="+mn-cs"/>
              </a:rPr>
              <a:t> device.</a:t>
            </a:r>
          </a:p>
          <a:p>
            <a:r>
              <a:rPr lang="en-US" sz="1200" b="0" kern="1200" dirty="0" smtClean="0">
                <a:solidFill>
                  <a:schemeClr val="tx1"/>
                </a:solidFill>
                <a:effectLst/>
                <a:latin typeface="+mn-lt"/>
                <a:ea typeface="+mn-ea"/>
                <a:cs typeface="+mn-cs"/>
              </a:rPr>
              <a:t>When a specific route is mentioned in the routing table, the router will choose the specific route rather than the default route. The default route is chosen only when a specific route is not mentioned in the routing table.</a:t>
            </a:r>
          </a:p>
          <a:p>
            <a:r>
              <a:rPr lang="en-US" sz="1200" b="0" i="0" kern="1200" dirty="0" smtClean="0">
                <a:solidFill>
                  <a:schemeClr val="tx1"/>
                </a:solidFill>
                <a:effectLst/>
                <a:latin typeface="+mn-lt"/>
                <a:ea typeface="+mn-ea"/>
                <a:cs typeface="+mn-cs"/>
              </a:rPr>
              <a:t>Dynamic Routing</a:t>
            </a:r>
          </a:p>
          <a:p>
            <a:r>
              <a:rPr lang="en-US" sz="1200" b="0" kern="1200" dirty="0" smtClean="0">
                <a:solidFill>
                  <a:schemeClr val="tx1"/>
                </a:solidFill>
                <a:effectLst/>
                <a:latin typeface="+mn-lt"/>
                <a:ea typeface="+mn-ea"/>
                <a:cs typeface="+mn-cs"/>
              </a:rPr>
              <a:t>It is also known as Adaptive Routing.</a:t>
            </a:r>
          </a:p>
          <a:p>
            <a:r>
              <a:rPr lang="en-US" sz="1200" b="0" kern="1200" dirty="0" smtClean="0">
                <a:solidFill>
                  <a:schemeClr val="tx1"/>
                </a:solidFill>
                <a:effectLst/>
                <a:latin typeface="+mn-lt"/>
                <a:ea typeface="+mn-ea"/>
                <a:cs typeface="+mn-cs"/>
              </a:rPr>
              <a:t>It is a technique in which a router adds a new route in the routing table for each packet in response to the changes in the condition or topology of the network.</a:t>
            </a:r>
          </a:p>
          <a:p>
            <a:r>
              <a:rPr lang="en-US" sz="1200" b="0" kern="1200" dirty="0" smtClean="0">
                <a:solidFill>
                  <a:schemeClr val="tx1"/>
                </a:solidFill>
                <a:effectLst/>
                <a:latin typeface="+mn-lt"/>
                <a:ea typeface="+mn-ea"/>
                <a:cs typeface="+mn-cs"/>
              </a:rPr>
              <a:t>Dynamic protocols are used to discover the new routes to reach the destination.</a:t>
            </a:r>
          </a:p>
          <a:p>
            <a:r>
              <a:rPr lang="en-US" sz="1200" b="0" kern="1200" dirty="0" smtClean="0">
                <a:solidFill>
                  <a:schemeClr val="tx1"/>
                </a:solidFill>
                <a:effectLst/>
                <a:latin typeface="+mn-lt"/>
                <a:ea typeface="+mn-ea"/>
                <a:cs typeface="+mn-cs"/>
              </a:rPr>
              <a:t>In Dynamic Routing, RIP and OSPF are the protocols used to discover the new routes.</a:t>
            </a:r>
          </a:p>
          <a:p>
            <a:r>
              <a:rPr lang="en-US" sz="1200" b="0" kern="1200" dirty="0" smtClean="0">
                <a:solidFill>
                  <a:schemeClr val="tx1"/>
                </a:solidFill>
                <a:effectLst/>
                <a:latin typeface="+mn-lt"/>
                <a:ea typeface="+mn-ea"/>
                <a:cs typeface="+mn-cs"/>
              </a:rPr>
              <a:t>If any route goes down, then the automatic adjustment will be made to reach the destination.</a:t>
            </a:r>
          </a:p>
          <a:p>
            <a:r>
              <a:rPr lang="en-US" sz="1200" b="1" i="0" kern="1200" dirty="0" smtClean="0">
                <a:solidFill>
                  <a:schemeClr val="tx1"/>
                </a:solidFill>
                <a:effectLst/>
                <a:latin typeface="+mn-lt"/>
                <a:ea typeface="+mn-ea"/>
                <a:cs typeface="+mn-cs"/>
              </a:rPr>
              <a:t>The Dynamic protocol should have the following features:</a:t>
            </a:r>
            <a:endParaRPr lang="en-US" sz="1200" b="0" i="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All the routers must have the same dynamic routing protocol in order to exchange the routes.</a:t>
            </a:r>
          </a:p>
          <a:p>
            <a:r>
              <a:rPr lang="en-US" sz="1200" b="0" kern="1200" dirty="0" smtClean="0">
                <a:solidFill>
                  <a:schemeClr val="tx1"/>
                </a:solidFill>
                <a:effectLst/>
                <a:latin typeface="+mn-lt"/>
                <a:ea typeface="+mn-ea"/>
                <a:cs typeface="+mn-cs"/>
              </a:rPr>
              <a:t>If the router discovers any change in the condition or topology, then router broadcast this information to all other routers.</a:t>
            </a:r>
          </a:p>
          <a:p>
            <a:r>
              <a:rPr lang="en-US" sz="1200" b="0" i="0" kern="1200" dirty="0" smtClean="0">
                <a:solidFill>
                  <a:schemeClr val="tx1"/>
                </a:solidFill>
                <a:effectLst/>
                <a:latin typeface="+mn-lt"/>
                <a:ea typeface="+mn-ea"/>
                <a:cs typeface="+mn-cs"/>
              </a:rPr>
              <a:t>Advantages of Dynamic Routing:</a:t>
            </a:r>
          </a:p>
          <a:p>
            <a:r>
              <a:rPr lang="en-US" sz="1200" b="0" kern="1200" dirty="0" smtClean="0">
                <a:solidFill>
                  <a:schemeClr val="tx1"/>
                </a:solidFill>
                <a:effectLst/>
                <a:latin typeface="+mn-lt"/>
                <a:ea typeface="+mn-ea"/>
                <a:cs typeface="+mn-cs"/>
              </a:rPr>
              <a:t>It is easier to configure.</a:t>
            </a:r>
          </a:p>
          <a:p>
            <a:r>
              <a:rPr lang="en-US" sz="1200" b="0" kern="1200" dirty="0" smtClean="0">
                <a:solidFill>
                  <a:schemeClr val="tx1"/>
                </a:solidFill>
                <a:effectLst/>
                <a:latin typeface="+mn-lt"/>
                <a:ea typeface="+mn-ea"/>
                <a:cs typeface="+mn-cs"/>
              </a:rPr>
              <a:t>It is more effective in selecting the best route in response to the changes in the condition or topology.</a:t>
            </a:r>
          </a:p>
          <a:p>
            <a:r>
              <a:rPr lang="en-US" sz="1200" b="0" i="0" kern="1200" dirty="0" smtClean="0">
                <a:solidFill>
                  <a:schemeClr val="tx1"/>
                </a:solidFill>
                <a:effectLst/>
                <a:latin typeface="+mn-lt"/>
                <a:ea typeface="+mn-ea"/>
                <a:cs typeface="+mn-cs"/>
              </a:rPr>
              <a:t>Disadvantages of Dynamic Routing:</a:t>
            </a:r>
          </a:p>
          <a:p>
            <a:r>
              <a:rPr lang="en-US" sz="1200" b="0" kern="1200" dirty="0" smtClean="0">
                <a:solidFill>
                  <a:schemeClr val="tx1"/>
                </a:solidFill>
                <a:effectLst/>
                <a:latin typeface="+mn-lt"/>
                <a:ea typeface="+mn-ea"/>
                <a:cs typeface="+mn-cs"/>
              </a:rPr>
              <a:t>It is more expensive in terms of CPU and bandwidth usage.</a:t>
            </a:r>
          </a:p>
          <a:p>
            <a:r>
              <a:rPr lang="en-US" sz="1200" b="0" kern="1200" dirty="0" smtClean="0">
                <a:solidFill>
                  <a:schemeClr val="tx1"/>
                </a:solidFill>
                <a:effectLst/>
                <a:latin typeface="+mn-lt"/>
                <a:ea typeface="+mn-ea"/>
                <a:cs typeface="+mn-cs"/>
              </a:rPr>
              <a:t>It is less secure as compared to default and static routing.</a:t>
            </a:r>
          </a:p>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5</a:t>
            </a:fld>
            <a:endParaRPr lang="en-IN"/>
          </a:p>
        </p:txBody>
      </p:sp>
    </p:spTree>
    <p:extLst>
      <p:ext uri="{BB962C8B-B14F-4D97-AF65-F5344CB8AC3E}">
        <p14:creationId xmlns:p14="http://schemas.microsoft.com/office/powerpoint/2010/main" val="409129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Shortest Path routing</a:t>
            </a:r>
          </a:p>
          <a:p>
            <a:pPr lvl="1"/>
            <a:r>
              <a:rPr lang="en-US" dirty="0" smtClean="0"/>
              <a:t>Each link has a cost that reflects</a:t>
            </a:r>
          </a:p>
          <a:p>
            <a:pPr lvl="2" indent="0">
              <a:buNone/>
            </a:pPr>
            <a:r>
              <a:rPr lang="en-US" sz="1800" dirty="0" smtClean="0"/>
              <a:t> –The length of the link </a:t>
            </a:r>
          </a:p>
          <a:p>
            <a:pPr lvl="2" indent="0">
              <a:buNone/>
            </a:pPr>
            <a:r>
              <a:rPr lang="en-US" sz="1800" dirty="0" smtClean="0"/>
              <a:t> – Delay on the link </a:t>
            </a:r>
          </a:p>
          <a:p>
            <a:pPr lvl="2" indent="0">
              <a:buNone/>
            </a:pPr>
            <a:r>
              <a:rPr lang="en-US" sz="1800" dirty="0" smtClean="0"/>
              <a:t> – Congestion </a:t>
            </a:r>
          </a:p>
          <a:p>
            <a:pPr lvl="2" indent="0">
              <a:buNone/>
            </a:pPr>
            <a:r>
              <a:rPr lang="en-US" sz="1800" dirty="0" smtClean="0"/>
              <a:t> – $$ cost </a:t>
            </a:r>
          </a:p>
          <a:p>
            <a:pPr lvl="1"/>
            <a:r>
              <a:rPr lang="en-US" dirty="0" smtClean="0"/>
              <a:t> Cost may change with time . The length of the route is the sum of the costs along the route  and the shortest path is the path with minimum length.</a:t>
            </a:r>
          </a:p>
          <a:p>
            <a:pPr lvl="1"/>
            <a:r>
              <a:rPr lang="en-US" dirty="0" smtClean="0"/>
              <a:t> Shortest Path algorithms </a:t>
            </a:r>
          </a:p>
          <a:p>
            <a:pPr lvl="1"/>
            <a:r>
              <a:rPr lang="en-US" dirty="0" smtClean="0"/>
              <a:t>– Bellman-Ford: centralized and distributed versions </a:t>
            </a:r>
          </a:p>
          <a:p>
            <a:pPr lvl="1"/>
            <a:r>
              <a:rPr lang="en-US" dirty="0" smtClean="0"/>
              <a:t>– </a:t>
            </a:r>
            <a:r>
              <a:rPr lang="en-US" dirty="0" err="1" smtClean="0"/>
              <a:t>Dijkstra’s</a:t>
            </a:r>
            <a:r>
              <a:rPr lang="en-US" dirty="0" smtClean="0"/>
              <a:t> algorithm </a:t>
            </a:r>
          </a:p>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6</a:t>
            </a:fld>
            <a:endParaRPr lang="en-IN"/>
          </a:p>
        </p:txBody>
      </p:sp>
    </p:spTree>
    <p:extLst>
      <p:ext uri="{BB962C8B-B14F-4D97-AF65-F5344CB8AC3E}">
        <p14:creationId xmlns:p14="http://schemas.microsoft.com/office/powerpoint/2010/main" val="7606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Intradomain</a:t>
            </a:r>
            <a:r>
              <a:rPr lang="en-US" sz="1200" b="1" i="0" kern="1200" dirty="0" smtClean="0">
                <a:solidFill>
                  <a:schemeClr val="tx1"/>
                </a:solidFill>
                <a:effectLst/>
                <a:latin typeface="+mn-lt"/>
                <a:ea typeface="+mn-ea"/>
                <a:cs typeface="+mn-cs"/>
              </a:rPr>
              <a:t> routing</a:t>
            </a:r>
            <a:r>
              <a:rPr lang="en-US" sz="1200" b="0" i="0" kern="1200" dirty="0" smtClean="0">
                <a:solidFill>
                  <a:schemeClr val="tx1"/>
                </a:solidFill>
                <a:effectLst/>
                <a:latin typeface="+mn-lt"/>
                <a:ea typeface="+mn-ea"/>
                <a:cs typeface="+mn-cs"/>
              </a:rPr>
              <a:t> protocols ignores the internet outside the AS(autonomous system). </a:t>
            </a:r>
            <a:r>
              <a:rPr lang="en-US" sz="1200" b="1" i="0" kern="1200" dirty="0" err="1" smtClean="0">
                <a:solidFill>
                  <a:schemeClr val="tx1"/>
                </a:solidFill>
                <a:effectLst/>
                <a:latin typeface="+mn-lt"/>
                <a:ea typeface="+mn-ea"/>
                <a:cs typeface="+mn-cs"/>
              </a:rPr>
              <a:t>Interdomain</a:t>
            </a:r>
            <a:r>
              <a:rPr lang="en-US" sz="1200" b="1" i="0" kern="1200" dirty="0" smtClean="0">
                <a:solidFill>
                  <a:schemeClr val="tx1"/>
                </a:solidFill>
                <a:effectLst/>
                <a:latin typeface="+mn-lt"/>
                <a:ea typeface="+mn-ea"/>
                <a:cs typeface="+mn-cs"/>
              </a:rPr>
              <a:t> routing</a:t>
            </a:r>
            <a:r>
              <a:rPr lang="en-US" sz="1200" b="0" i="0" kern="1200" dirty="0" smtClean="0">
                <a:solidFill>
                  <a:schemeClr val="tx1"/>
                </a:solidFill>
                <a:effectLst/>
                <a:latin typeface="+mn-lt"/>
                <a:ea typeface="+mn-ea"/>
                <a:cs typeface="+mn-cs"/>
              </a:rPr>
              <a:t> protocol assumes that the internet contains the collection of interconnected AS(autonomous systems).</a:t>
            </a:r>
          </a:p>
          <a:p>
            <a:r>
              <a:rPr lang="en-US" sz="1200" b="1" i="0" kern="1200" dirty="0" smtClean="0">
                <a:solidFill>
                  <a:schemeClr val="tx1"/>
                </a:solidFill>
                <a:effectLst/>
                <a:latin typeface="+mn-lt"/>
                <a:ea typeface="+mn-ea"/>
                <a:cs typeface="+mn-cs"/>
              </a:rPr>
              <a:t>Border Gateway Protocol</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BGP</a:t>
            </a:r>
            <a:r>
              <a:rPr lang="en-US" sz="1200" b="0" i="0" kern="1200" dirty="0" smtClean="0">
                <a:solidFill>
                  <a:schemeClr val="tx1"/>
                </a:solidFill>
                <a:effectLst/>
                <a:latin typeface="+mn-lt"/>
                <a:ea typeface="+mn-ea"/>
                <a:cs typeface="+mn-cs"/>
              </a:rPr>
              <a:t>) is a standardized exterior </a:t>
            </a:r>
            <a:r>
              <a:rPr lang="en-US" sz="1200" b="1" i="0" kern="1200" dirty="0" smtClean="0">
                <a:solidFill>
                  <a:schemeClr val="tx1"/>
                </a:solidFill>
                <a:effectLst/>
                <a:latin typeface="+mn-lt"/>
                <a:ea typeface="+mn-ea"/>
                <a:cs typeface="+mn-cs"/>
              </a:rPr>
              <a:t>gateway protocol</a:t>
            </a:r>
            <a:r>
              <a:rPr lang="en-US" sz="1200" b="0" i="0" kern="1200" dirty="0" smtClean="0">
                <a:solidFill>
                  <a:schemeClr val="tx1"/>
                </a:solidFill>
                <a:effectLst/>
                <a:latin typeface="+mn-lt"/>
                <a:ea typeface="+mn-ea"/>
                <a:cs typeface="+mn-cs"/>
              </a:rPr>
              <a:t> designed to exchange </a:t>
            </a:r>
            <a:r>
              <a:rPr lang="en-US" sz="1200" b="1" i="0" kern="1200" dirty="0" smtClean="0">
                <a:solidFill>
                  <a:schemeClr val="tx1"/>
                </a:solidFill>
                <a:effectLst/>
                <a:latin typeface="+mn-lt"/>
                <a:ea typeface="+mn-ea"/>
                <a:cs typeface="+mn-cs"/>
              </a:rPr>
              <a:t>routing</a:t>
            </a:r>
            <a:r>
              <a:rPr lang="en-US" sz="1200" b="0" i="0" kern="1200" dirty="0" smtClean="0">
                <a:solidFill>
                  <a:schemeClr val="tx1"/>
                </a:solidFill>
                <a:effectLst/>
                <a:latin typeface="+mn-lt"/>
                <a:ea typeface="+mn-ea"/>
                <a:cs typeface="+mn-cs"/>
              </a:rPr>
              <a:t> and reachability information between autonomous systems (AS) on the Internet.</a:t>
            </a:r>
          </a:p>
          <a:p>
            <a:r>
              <a:rPr lang="en-US" sz="1200" b="1" i="0" kern="1200" dirty="0" smtClean="0">
                <a:solidFill>
                  <a:schemeClr val="tx1"/>
                </a:solidFill>
                <a:effectLst/>
                <a:latin typeface="+mn-lt"/>
                <a:ea typeface="+mn-ea"/>
                <a:cs typeface="+mn-cs"/>
              </a:rPr>
              <a:t>Path Vector</a:t>
            </a:r>
          </a:p>
          <a:p>
            <a:r>
              <a:rPr lang="en-US" sz="1200" b="0" i="0" kern="1200" dirty="0" smtClean="0">
                <a:solidFill>
                  <a:schemeClr val="tx1"/>
                </a:solidFill>
                <a:effectLst/>
                <a:latin typeface="+mn-lt"/>
                <a:ea typeface="+mn-ea"/>
                <a:cs typeface="+mn-cs"/>
              </a:rPr>
              <a:t>Path vector (PV) protocols, such as BGP, are used </a:t>
            </a:r>
            <a:r>
              <a:rPr lang="en-US" sz="1200" b="1" i="0" kern="1200" dirty="0" smtClean="0">
                <a:solidFill>
                  <a:schemeClr val="tx1"/>
                </a:solidFill>
                <a:effectLst/>
                <a:latin typeface="+mn-lt"/>
                <a:ea typeface="+mn-ea"/>
                <a:cs typeface="+mn-cs"/>
              </a:rPr>
              <a:t>across domains</a:t>
            </a:r>
            <a:r>
              <a:rPr lang="en-US" sz="1200" b="0" i="0" kern="1200" dirty="0" smtClean="0">
                <a:solidFill>
                  <a:schemeClr val="tx1"/>
                </a:solidFill>
                <a:effectLst/>
                <a:latin typeface="+mn-lt"/>
                <a:ea typeface="+mn-ea"/>
                <a:cs typeface="+mn-cs"/>
              </a:rPr>
              <a:t> aka autonomous systems. In a path vector protocol, a router does not just receive the distance vector for a particular destination from its neighbor; instead, a node receives the distance </a:t>
            </a:r>
            <a:r>
              <a:rPr lang="en-US" sz="1200" b="0" i="1" kern="1200" dirty="0" smtClean="0">
                <a:solidFill>
                  <a:schemeClr val="tx1"/>
                </a:solidFill>
                <a:effectLst/>
                <a:latin typeface="+mn-lt"/>
                <a:ea typeface="+mn-ea"/>
                <a:cs typeface="+mn-cs"/>
              </a:rPr>
              <a:t>as well</a:t>
            </a:r>
            <a:r>
              <a:rPr lang="en-US" sz="1200" b="0" i="0" kern="1200" dirty="0" smtClean="0">
                <a:solidFill>
                  <a:schemeClr val="tx1"/>
                </a:solidFill>
                <a:effectLst/>
                <a:latin typeface="+mn-lt"/>
                <a:ea typeface="+mn-ea"/>
                <a:cs typeface="+mn-cs"/>
              </a:rPr>
              <a:t> as </a:t>
            </a:r>
            <a:r>
              <a:rPr lang="en-US" sz="1200" b="1" i="0" kern="1200" dirty="0" smtClean="0">
                <a:solidFill>
                  <a:schemeClr val="tx1"/>
                </a:solidFill>
                <a:effectLst/>
                <a:latin typeface="+mn-lt"/>
                <a:ea typeface="+mn-ea"/>
                <a:cs typeface="+mn-cs"/>
              </a:rPr>
              <a:t>path information</a:t>
            </a:r>
            <a:r>
              <a:rPr lang="en-US" sz="1200" b="0" i="0" kern="1200" dirty="0" smtClean="0">
                <a:solidFill>
                  <a:schemeClr val="tx1"/>
                </a:solidFill>
                <a:effectLst/>
                <a:latin typeface="+mn-lt"/>
                <a:ea typeface="+mn-ea"/>
                <a:cs typeface="+mn-cs"/>
              </a:rPr>
              <a:t> (aka BGP path attributes), that the node can use to calculate (via the BGP path selection process) how traffic is routed to the destination AS.</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Distance Vector</a:t>
            </a:r>
          </a:p>
          <a:p>
            <a:r>
              <a:rPr lang="en-US" sz="1200" b="0" i="0" kern="1200" dirty="0" smtClean="0">
                <a:solidFill>
                  <a:schemeClr val="tx1"/>
                </a:solidFill>
                <a:effectLst/>
                <a:latin typeface="+mn-lt"/>
                <a:ea typeface="+mn-ea"/>
                <a:cs typeface="+mn-cs"/>
              </a:rPr>
              <a:t>The distance vector (DV) protocol is the oldest routing protocol in practice. With distance vector routes are advertised based upon the following </a:t>
            </a:r>
            <a:r>
              <a:rPr lang="en-US" sz="1200" b="1" i="0" kern="1200" dirty="0" smtClean="0">
                <a:solidFill>
                  <a:schemeClr val="tx1"/>
                </a:solidFill>
                <a:effectLst/>
                <a:latin typeface="+mn-lt"/>
                <a:ea typeface="+mn-ea"/>
                <a:cs typeface="+mn-cs"/>
              </a:rPr>
              <a:t>characteristics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Distance</a:t>
            </a:r>
            <a:r>
              <a:rPr lang="en-US" sz="1200" b="0" i="0" kern="1200" dirty="0" smtClean="0">
                <a:solidFill>
                  <a:schemeClr val="tx1"/>
                </a:solidFill>
                <a:effectLst/>
                <a:latin typeface="+mn-lt"/>
                <a:ea typeface="+mn-ea"/>
                <a:cs typeface="+mn-cs"/>
              </a:rPr>
              <a:t> - How far the destination network is based upon a metric such as hop count.</a:t>
            </a:r>
          </a:p>
          <a:p>
            <a:r>
              <a:rPr lang="en-US" sz="1200" b="1" i="0" kern="1200" dirty="0" smtClean="0">
                <a:solidFill>
                  <a:schemeClr val="tx1"/>
                </a:solidFill>
                <a:effectLst/>
                <a:latin typeface="+mn-lt"/>
                <a:ea typeface="+mn-ea"/>
                <a:cs typeface="+mn-cs"/>
              </a:rPr>
              <a:t>Vector</a:t>
            </a:r>
            <a:r>
              <a:rPr lang="en-US" sz="1200" b="0" i="0" kern="1200" dirty="0" smtClean="0">
                <a:solidFill>
                  <a:schemeClr val="tx1"/>
                </a:solidFill>
                <a:effectLst/>
                <a:latin typeface="+mn-lt"/>
                <a:ea typeface="+mn-ea"/>
                <a:cs typeface="+mn-cs"/>
              </a:rPr>
              <a:t> - The direction (next-hop router or egress interface) required to get to the destination.</a:t>
            </a:r>
          </a:p>
          <a:p>
            <a:r>
              <a:rPr lang="en-US" sz="1200" b="0" i="0" kern="1200" dirty="0" smtClean="0">
                <a:solidFill>
                  <a:schemeClr val="tx1"/>
                </a:solidFill>
                <a:effectLst/>
                <a:latin typeface="+mn-lt"/>
                <a:ea typeface="+mn-ea"/>
                <a:cs typeface="+mn-cs"/>
              </a:rPr>
              <a:t>This routing information is </a:t>
            </a:r>
            <a:r>
              <a:rPr lang="en-US" sz="1200" b="1" i="0" kern="1200" dirty="0" smtClean="0">
                <a:solidFill>
                  <a:schemeClr val="tx1"/>
                </a:solidFill>
                <a:effectLst/>
                <a:latin typeface="+mn-lt"/>
                <a:ea typeface="+mn-ea"/>
                <a:cs typeface="+mn-cs"/>
              </a:rPr>
              <a:t>exchanged between directly connected </a:t>
            </a:r>
            <a:r>
              <a:rPr lang="en-US" sz="1200" b="1" i="0" kern="1200" dirty="0" err="1" smtClean="0">
                <a:solidFill>
                  <a:schemeClr val="tx1"/>
                </a:solidFill>
                <a:effectLst/>
                <a:latin typeface="+mn-lt"/>
                <a:ea typeface="+mn-ea"/>
                <a:cs typeface="+mn-cs"/>
              </a:rPr>
              <a:t>neighbours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
              </a:rPr>
              <a:t>[2]</a:t>
            </a:r>
            <a:r>
              <a:rPr lang="en-US" sz="1200" b="0" i="0" kern="1200" dirty="0" smtClean="0">
                <a:solidFill>
                  <a:schemeClr val="tx1"/>
                </a:solidFill>
                <a:effectLst/>
                <a:latin typeface="+mn-lt"/>
                <a:ea typeface="+mn-ea"/>
                <a:cs typeface="+mn-cs"/>
              </a:rPr>
              <a:t> Therefore when a node receives a routing update, it has no knowledge of where the </a:t>
            </a:r>
            <a:r>
              <a:rPr lang="en-US" sz="1200" b="0" i="0" kern="1200" dirty="0" err="1" smtClean="0">
                <a:solidFill>
                  <a:schemeClr val="tx1"/>
                </a:solidFill>
                <a:effectLst/>
                <a:latin typeface="+mn-lt"/>
                <a:ea typeface="+mn-ea"/>
                <a:cs typeface="+mn-cs"/>
              </a:rPr>
              <a:t>neighbour</a:t>
            </a:r>
            <a:r>
              <a:rPr lang="en-US" sz="1200" b="0" i="0" kern="1200" dirty="0" smtClean="0">
                <a:solidFill>
                  <a:schemeClr val="tx1"/>
                </a:solidFill>
                <a:effectLst/>
                <a:latin typeface="+mn-lt"/>
                <a:ea typeface="+mn-ea"/>
                <a:cs typeface="+mn-cs"/>
              </a:rPr>
              <a:t> learned it from. In other words, the node has no visibility of the network past its own </a:t>
            </a:r>
            <a:r>
              <a:rPr lang="en-US" sz="1200" b="0" i="0" kern="1200" dirty="0" err="1" smtClean="0">
                <a:solidFill>
                  <a:schemeClr val="tx1"/>
                </a:solidFill>
                <a:effectLst/>
                <a:latin typeface="+mn-lt"/>
                <a:ea typeface="+mn-ea"/>
                <a:cs typeface="+mn-cs"/>
              </a:rPr>
              <a:t>neighbour</a:t>
            </a:r>
            <a:r>
              <a:rPr lang="en-US" sz="1200" b="0" i="0" kern="1200" dirty="0" smtClean="0">
                <a:solidFill>
                  <a:schemeClr val="tx1"/>
                </a:solidFill>
                <a:effectLst/>
                <a:latin typeface="+mn-lt"/>
                <a:ea typeface="+mn-ea"/>
                <a:cs typeface="+mn-cs"/>
              </a:rPr>
              <a:t>. This part of distance vector is also known as "</a:t>
            </a:r>
            <a:r>
              <a:rPr lang="en-US" sz="1200" b="1" i="0" kern="1200" dirty="0" smtClean="0">
                <a:solidFill>
                  <a:schemeClr val="tx1"/>
                </a:solidFill>
                <a:effectLst/>
                <a:latin typeface="+mn-lt"/>
                <a:ea typeface="+mn-ea"/>
                <a:cs typeface="+mn-cs"/>
              </a:rPr>
              <a:t>routing by </a:t>
            </a:r>
            <a:r>
              <a:rPr lang="en-US" sz="1200" b="1" i="0" kern="1200" dirty="0" err="1" smtClean="0">
                <a:solidFill>
                  <a:schemeClr val="tx1"/>
                </a:solidFill>
                <a:effectLst/>
                <a:latin typeface="+mn-lt"/>
                <a:ea typeface="+mn-ea"/>
                <a:cs typeface="+mn-cs"/>
              </a:rPr>
              <a:t>rumour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Furthermore, routing updates are sent in full (rather than delta-based updates) and at regular intervals, resulting in extremely </a:t>
            </a:r>
            <a:r>
              <a:rPr lang="en-US" sz="1200" b="1" i="0" kern="1200" dirty="0" smtClean="0">
                <a:solidFill>
                  <a:schemeClr val="tx1"/>
                </a:solidFill>
                <a:effectLst/>
                <a:latin typeface="+mn-lt"/>
                <a:ea typeface="+mn-ea"/>
                <a:cs typeface="+mn-cs"/>
              </a:rPr>
              <a:t>slow convergence times</a:t>
            </a:r>
            <a:r>
              <a:rPr lang="en-US" sz="1200" b="0" i="0" kern="1200" dirty="0" smtClean="0">
                <a:solidFill>
                  <a:schemeClr val="tx1"/>
                </a:solidFill>
                <a:effectLst/>
                <a:latin typeface="+mn-lt"/>
                <a:ea typeface="+mn-ea"/>
                <a:cs typeface="+mn-cs"/>
              </a:rPr>
              <a:t> - one of the key downfalls to distance vector protocols. In addition due to the slow convergence times and "routing by </a:t>
            </a:r>
            <a:r>
              <a:rPr lang="en-US" sz="1200" b="0" i="0" kern="1200" dirty="0" err="1" smtClean="0">
                <a:solidFill>
                  <a:schemeClr val="tx1"/>
                </a:solidFill>
                <a:effectLst/>
                <a:latin typeface="+mn-lt"/>
                <a:ea typeface="+mn-ea"/>
                <a:cs typeface="+mn-cs"/>
              </a:rPr>
              <a:t>rumour</a:t>
            </a:r>
            <a:r>
              <a:rPr lang="en-US" sz="1200" b="0" i="0" kern="1200" dirty="0" smtClean="0">
                <a:solidFill>
                  <a:schemeClr val="tx1"/>
                </a:solidFill>
                <a:effectLst/>
                <a:latin typeface="+mn-lt"/>
                <a:ea typeface="+mn-ea"/>
                <a:cs typeface="+mn-cs"/>
              </a:rPr>
              <a:t>", distance vector protocols are prone to </a:t>
            </a:r>
            <a:r>
              <a:rPr lang="en-US" sz="1200" b="1" i="0" kern="1200" dirty="0" smtClean="0">
                <a:solidFill>
                  <a:schemeClr val="tx1"/>
                </a:solidFill>
                <a:effectLst/>
                <a:latin typeface="+mn-lt"/>
                <a:ea typeface="+mn-ea"/>
                <a:cs typeface="+mn-cs"/>
              </a:rPr>
              <a:t>routing loops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However, on the flipside, the </a:t>
            </a:r>
            <a:r>
              <a:rPr lang="en-US" sz="1200" b="1" i="0" kern="1200" dirty="0" smtClean="0">
                <a:solidFill>
                  <a:schemeClr val="tx1"/>
                </a:solidFill>
                <a:effectLst/>
                <a:latin typeface="+mn-lt"/>
                <a:ea typeface="+mn-ea"/>
                <a:cs typeface="+mn-cs"/>
              </a:rPr>
              <a:t>resource consumption is low</a:t>
            </a:r>
            <a:r>
              <a:rPr lang="en-US" sz="1200" b="0" i="0" kern="1200" dirty="0" smtClean="0">
                <a:solidFill>
                  <a:schemeClr val="tx1"/>
                </a:solidFill>
                <a:effectLst/>
                <a:latin typeface="+mn-lt"/>
                <a:ea typeface="+mn-ea"/>
                <a:cs typeface="+mn-cs"/>
              </a:rPr>
              <a:t> compared to link-state, due to not having to hold the full state of the entire topology.</a:t>
            </a:r>
          </a:p>
          <a:p>
            <a:r>
              <a:rPr lang="en-US" sz="1200" b="1" i="0" kern="1200" dirty="0" smtClean="0">
                <a:solidFill>
                  <a:schemeClr val="tx1"/>
                </a:solidFill>
                <a:effectLst/>
                <a:latin typeface="+mn-lt"/>
                <a:ea typeface="+mn-ea"/>
                <a:cs typeface="+mn-cs"/>
              </a:rPr>
              <a:t>Link-state</a:t>
            </a:r>
          </a:p>
          <a:p>
            <a:r>
              <a:rPr lang="en-US" sz="1200" b="0" i="0" kern="1200" dirty="0" smtClean="0">
                <a:solidFill>
                  <a:schemeClr val="tx1"/>
                </a:solidFill>
                <a:effectLst/>
                <a:latin typeface="+mn-lt"/>
                <a:ea typeface="+mn-ea"/>
                <a:cs typeface="+mn-cs"/>
              </a:rPr>
              <a:t>In contrast to distance vector routing, link state routing (OSPF, ISIS) relies on each node advertising/</a:t>
            </a:r>
            <a:r>
              <a:rPr lang="en-US" sz="1200" b="1" i="0" kern="1200" dirty="0" smtClean="0">
                <a:solidFill>
                  <a:schemeClr val="tx1"/>
                </a:solidFill>
                <a:effectLst/>
                <a:latin typeface="+mn-lt"/>
                <a:ea typeface="+mn-ea"/>
                <a:cs typeface="+mn-cs"/>
              </a:rPr>
              <a:t>flooding</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state</a:t>
            </a:r>
            <a:r>
              <a:rPr lang="en-US" sz="1200" b="0" i="0" kern="1200" dirty="0" smtClean="0">
                <a:solidFill>
                  <a:schemeClr val="tx1"/>
                </a:solidFill>
                <a:effectLst/>
                <a:latin typeface="+mn-lt"/>
                <a:ea typeface="+mn-ea"/>
                <a:cs typeface="+mn-cs"/>
              </a:rPr>
              <a:t> (i.e. delay, bandwidth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of their </a:t>
            </a:r>
            <a:r>
              <a:rPr lang="en-US" sz="1200" b="1" i="0" kern="1200" dirty="0" smtClean="0">
                <a:solidFill>
                  <a:schemeClr val="tx1"/>
                </a:solidFill>
                <a:effectLst/>
                <a:latin typeface="+mn-lt"/>
                <a:ea typeface="+mn-ea"/>
                <a:cs typeface="+mn-cs"/>
              </a:rPr>
              <a:t>links</a:t>
            </a:r>
            <a:r>
              <a:rPr lang="en-US" sz="1200" b="0" i="0" kern="1200" dirty="0" smtClean="0">
                <a:solidFill>
                  <a:schemeClr val="tx1"/>
                </a:solidFill>
                <a:effectLst/>
                <a:latin typeface="+mn-lt"/>
                <a:ea typeface="+mn-ea"/>
                <a:cs typeface="+mn-cs"/>
              </a:rPr>
              <a:t> to every node within the link state domain. This results in each node building a complete map of the network (</a:t>
            </a:r>
            <a:r>
              <a:rPr lang="en-US" sz="1200" b="1" i="0" kern="1200" dirty="0" smtClean="0">
                <a:solidFill>
                  <a:schemeClr val="tx1"/>
                </a:solidFill>
                <a:effectLst/>
                <a:latin typeface="+mn-lt"/>
                <a:ea typeface="+mn-ea"/>
                <a:cs typeface="+mn-cs"/>
              </a:rPr>
              <a:t>shortest path tree</a:t>
            </a:r>
            <a:r>
              <a:rPr lang="en-US" sz="1200" b="0" i="0" kern="1200" dirty="0" smtClean="0">
                <a:solidFill>
                  <a:schemeClr val="tx1"/>
                </a:solidFill>
                <a:effectLst/>
                <a:latin typeface="+mn-lt"/>
                <a:ea typeface="+mn-ea"/>
                <a:cs typeface="+mn-cs"/>
              </a:rPr>
              <a:t>), with itself as the root using the shortest path first algorithm, also known as the </a:t>
            </a:r>
            <a:r>
              <a:rPr lang="en-US" sz="1200" b="0" i="0" kern="1200" dirty="0" err="1" smtClean="0">
                <a:solidFill>
                  <a:schemeClr val="tx1"/>
                </a:solidFill>
                <a:effectLst/>
                <a:latin typeface="+mn-lt"/>
                <a:ea typeface="+mn-ea"/>
                <a:cs typeface="+mn-cs"/>
              </a:rPr>
              <a:t>Dijkstra</a:t>
            </a:r>
            <a:r>
              <a:rPr lang="en-US" sz="1200" b="0" i="0" kern="1200" dirty="0" smtClean="0">
                <a:solidFill>
                  <a:schemeClr val="tx1"/>
                </a:solidFill>
                <a:effectLst/>
                <a:latin typeface="+mn-lt"/>
                <a:ea typeface="+mn-ea"/>
                <a:cs typeface="+mn-cs"/>
              </a:rPr>
              <a:t> algorithm.</a:t>
            </a:r>
          </a:p>
          <a:p>
            <a:r>
              <a:rPr lang="en-US" sz="1200" b="0" i="0" kern="1200" dirty="0" smtClean="0">
                <a:solidFill>
                  <a:schemeClr val="tx1"/>
                </a:solidFill>
                <a:effectLst/>
                <a:latin typeface="+mn-lt"/>
                <a:ea typeface="+mn-ea"/>
                <a:cs typeface="+mn-cs"/>
              </a:rPr>
              <a:t>Unlike distance vector link-state </a:t>
            </a:r>
            <a:r>
              <a:rPr lang="en-US" sz="1200" b="0" i="0" kern="1200" dirty="0" err="1" smtClean="0">
                <a:solidFill>
                  <a:schemeClr val="tx1"/>
                </a:solidFill>
                <a:effectLst/>
                <a:latin typeface="+mn-lt"/>
                <a:ea typeface="+mn-ea"/>
                <a:cs typeface="+mn-cs"/>
              </a:rPr>
              <a:t>neighbours</a:t>
            </a:r>
            <a:r>
              <a:rPr lang="en-US" sz="1200" b="0" i="0" kern="1200" dirty="0" smtClean="0">
                <a:solidFill>
                  <a:schemeClr val="tx1"/>
                </a:solidFill>
                <a:effectLst/>
                <a:latin typeface="+mn-lt"/>
                <a:ea typeface="+mn-ea"/>
                <a:cs typeface="+mn-cs"/>
              </a:rPr>
              <a:t> only sends </a:t>
            </a:r>
            <a:r>
              <a:rPr lang="en-US" sz="1200" b="1" i="0" kern="1200" dirty="0" smtClean="0">
                <a:solidFill>
                  <a:schemeClr val="tx1"/>
                </a:solidFill>
                <a:effectLst/>
                <a:latin typeface="+mn-lt"/>
                <a:ea typeface="+mn-ea"/>
                <a:cs typeface="+mn-cs"/>
              </a:rPr>
              <a:t>incremental routing updates</a:t>
            </a:r>
            <a:r>
              <a:rPr lang="en-US" sz="1200" b="0" i="0" kern="1200" dirty="0" smtClean="0">
                <a:solidFill>
                  <a:schemeClr val="tx1"/>
                </a:solidFill>
                <a:effectLst/>
                <a:latin typeface="+mn-lt"/>
                <a:ea typeface="+mn-ea"/>
                <a:cs typeface="+mn-cs"/>
              </a:rPr>
              <a:t> (LSAs) rather than a full routing update. Also, these updates are only sent at the point a change in the </a:t>
            </a:r>
            <a:r>
              <a:rPr lang="en-US" sz="1200" b="1" i="0" kern="1200" dirty="0" smtClean="0">
                <a:solidFill>
                  <a:schemeClr val="tx1"/>
                </a:solidFill>
                <a:effectLst/>
                <a:latin typeface="+mn-lt"/>
                <a:ea typeface="+mn-ea"/>
                <a:cs typeface="+mn-cs"/>
              </a:rPr>
              <a:t>network topology occurs</a:t>
            </a:r>
            <a:r>
              <a:rPr lang="en-US" sz="1200" b="0" i="0" kern="1200" dirty="0" smtClean="0">
                <a:solidFill>
                  <a:schemeClr val="tx1"/>
                </a:solidFill>
                <a:effectLst/>
                <a:latin typeface="+mn-lt"/>
                <a:ea typeface="+mn-ea"/>
                <a:cs typeface="+mn-cs"/>
              </a:rPr>
              <a:t>, rather than at regular intervals.</a:t>
            </a:r>
          </a:p>
          <a:p>
            <a:r>
              <a:rPr lang="en-US" sz="1200" b="0" i="0" kern="1200" dirty="0" smtClean="0">
                <a:solidFill>
                  <a:schemeClr val="tx1"/>
                </a:solidFill>
                <a:effectLst/>
                <a:latin typeface="+mn-lt"/>
                <a:ea typeface="+mn-ea"/>
                <a:cs typeface="+mn-cs"/>
              </a:rPr>
              <a:t>Link-state protocols provide extremely low convergence times and, due to each router having a complete view of the network, aren't prone to the same routing loops seen with DV-based protocols.</a:t>
            </a:r>
          </a:p>
          <a:p>
            <a:r>
              <a:rPr lang="en-US" sz="1200" b="0" i="0" kern="1200" dirty="0" smtClean="0">
                <a:solidFill>
                  <a:schemeClr val="tx1"/>
                </a:solidFill>
                <a:effectLst/>
                <a:latin typeface="+mn-lt"/>
                <a:ea typeface="+mn-ea"/>
                <a:cs typeface="+mn-cs"/>
              </a:rPr>
              <a:t>However, due to the computation required for the algorithms to run across the shortest path trees upon each node, greater resources are consumed compared to that of distance vector, however, this really isn't a concern with the systems of today.</a:t>
            </a:r>
          </a:p>
          <a:p>
            <a:r>
              <a:rPr lang="en-US" sz="1200" b="1" i="0" kern="1200" dirty="0" smtClean="0">
                <a:solidFill>
                  <a:schemeClr val="tx1"/>
                </a:solidFill>
                <a:effectLst/>
                <a:latin typeface="+mn-lt"/>
                <a:ea typeface="+mn-ea"/>
                <a:cs typeface="+mn-cs"/>
              </a:rPr>
              <a:t>Hybrid</a:t>
            </a:r>
          </a:p>
          <a:p>
            <a:r>
              <a:rPr lang="en-US" sz="1200" b="0" i="0" kern="1200" dirty="0" smtClean="0">
                <a:solidFill>
                  <a:schemeClr val="tx1"/>
                </a:solidFill>
                <a:effectLst/>
                <a:latin typeface="+mn-lt"/>
                <a:ea typeface="+mn-ea"/>
                <a:cs typeface="+mn-cs"/>
              </a:rPr>
              <a:t>A hybrid routing protocol consists of </a:t>
            </a:r>
            <a:r>
              <a:rPr lang="en-US" sz="1200" b="1" i="0" kern="1200" dirty="0" smtClean="0">
                <a:solidFill>
                  <a:schemeClr val="tx1"/>
                </a:solidFill>
                <a:effectLst/>
                <a:latin typeface="+mn-lt"/>
                <a:ea typeface="+mn-ea"/>
                <a:cs typeface="+mn-cs"/>
              </a:rPr>
              <a:t>characteristics from both, link state and distance vector</a:t>
            </a:r>
            <a:r>
              <a:rPr lang="en-US" sz="1200" b="0" i="0" kern="1200" dirty="0" smtClean="0">
                <a:solidFill>
                  <a:schemeClr val="tx1"/>
                </a:solidFill>
                <a:effectLst/>
                <a:latin typeface="+mn-lt"/>
                <a:ea typeface="+mn-ea"/>
                <a:cs typeface="+mn-cs"/>
              </a:rPr>
              <a:t> routing protocols.</a:t>
            </a:r>
          </a:p>
          <a:p>
            <a:r>
              <a:rPr lang="en-US" sz="1200" b="0" i="0" kern="1200" dirty="0" smtClean="0">
                <a:solidFill>
                  <a:schemeClr val="tx1"/>
                </a:solidFill>
                <a:effectLst/>
                <a:latin typeface="+mn-lt"/>
                <a:ea typeface="+mn-ea"/>
                <a:cs typeface="+mn-cs"/>
              </a:rPr>
              <a:t>For example, EIGRP can be considered a hybrid routing protocol, as it displays characters of both. As shown below:</a:t>
            </a:r>
          </a:p>
          <a:p>
            <a:r>
              <a:rPr lang="en-US" b="1" dirty="0" smtClean="0">
                <a:effectLst/>
              </a:rPr>
              <a:t>Distance </a:t>
            </a:r>
            <a:r>
              <a:rPr lang="en-US" b="1" dirty="0" err="1" smtClean="0">
                <a:effectLst/>
              </a:rPr>
              <a:t>VectorLink-state</a:t>
            </a:r>
            <a:r>
              <a:rPr lang="en-US" dirty="0" err="1" smtClean="0">
                <a:effectLst/>
              </a:rPr>
              <a:t>EIGRP</a:t>
            </a:r>
            <a:r>
              <a:rPr lang="en-US" dirty="0" smtClean="0">
                <a:effectLst/>
              </a:rPr>
              <a:t> routers only advertise the best route , not every route that is aware </a:t>
            </a:r>
            <a:r>
              <a:rPr lang="en-US" dirty="0" err="1" smtClean="0">
                <a:effectLst/>
              </a:rPr>
              <a:t>of.An</a:t>
            </a:r>
            <a:r>
              <a:rPr lang="en-US" dirty="0" smtClean="0">
                <a:effectLst/>
              </a:rPr>
              <a:t> EIGRP router forms </a:t>
            </a:r>
            <a:r>
              <a:rPr lang="en-US" dirty="0" err="1" smtClean="0">
                <a:effectLst/>
              </a:rPr>
              <a:t>neighbour</a:t>
            </a:r>
            <a:r>
              <a:rPr lang="en-US" dirty="0" smtClean="0">
                <a:effectLst/>
              </a:rPr>
              <a:t> </a:t>
            </a:r>
            <a:r>
              <a:rPr lang="en-US" dirty="0" err="1" smtClean="0">
                <a:effectLst/>
              </a:rPr>
              <a:t>relationships.EIGRP</a:t>
            </a:r>
            <a:r>
              <a:rPr lang="en-US" dirty="0" smtClean="0">
                <a:effectLst/>
              </a:rPr>
              <a:t> routers do not have a complete network map of the topology, but only what it has been told by its </a:t>
            </a:r>
            <a:r>
              <a:rPr lang="en-US" dirty="0" err="1" smtClean="0">
                <a:effectLst/>
              </a:rPr>
              <a:t>neighbour</a:t>
            </a:r>
            <a:r>
              <a:rPr lang="en-US" dirty="0" smtClean="0">
                <a:effectLst/>
              </a:rPr>
              <a:t> aka "routing by </a:t>
            </a:r>
            <a:r>
              <a:rPr lang="en-US" dirty="0" err="1" smtClean="0">
                <a:effectLst/>
              </a:rPr>
              <a:t>rumour</a:t>
            </a:r>
            <a:r>
              <a:rPr lang="en-US" dirty="0" smtClean="0">
                <a:effectLst/>
              </a:rPr>
              <a:t>".Triggered updates are sent only when a topology change </a:t>
            </a:r>
            <a:r>
              <a:rPr lang="en-US" dirty="0" err="1" smtClean="0">
                <a:effectLst/>
              </a:rPr>
              <a:t>occurs.</a:t>
            </a:r>
            <a:r>
              <a:rPr lang="en-US" sz="1200" b="1" i="0" kern="1200" dirty="0" err="1" smtClean="0">
                <a:solidFill>
                  <a:schemeClr val="tx1"/>
                </a:solidFill>
                <a:effectLst/>
                <a:latin typeface="+mn-lt"/>
                <a:ea typeface="+mn-ea"/>
                <a:cs typeface="+mn-cs"/>
              </a:rPr>
              <a:t>References</a:t>
            </a:r>
            <a:endParaRPr lang="en-US" sz="1200" b="1" i="0" kern="1200" dirty="0" smtClean="0">
              <a:solidFill>
                <a:schemeClr val="tx1"/>
              </a:solidFill>
              <a:effectLst/>
              <a:latin typeface="+mn-lt"/>
              <a:ea typeface="+mn-ea"/>
              <a:cs typeface="+mn-cs"/>
            </a:endParaRPr>
          </a:p>
          <a:p>
            <a:r>
              <a:rPr lang="en-US" sz="1200" kern="1200" cap="all"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CF6130DD-32EB-4721-81EC-BC5717B4C7AA}" type="slidenum">
              <a:rPr lang="en-IN" smtClean="0"/>
              <a:t>7</a:t>
            </a:fld>
            <a:endParaRPr lang="en-IN"/>
          </a:p>
        </p:txBody>
      </p:sp>
    </p:spTree>
    <p:extLst>
      <p:ext uri="{BB962C8B-B14F-4D97-AF65-F5344CB8AC3E}">
        <p14:creationId xmlns:p14="http://schemas.microsoft.com/office/powerpoint/2010/main" val="200331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 Distance vector algorithm is iterative, asynchronous and distributed.</a:t>
            </a:r>
            <a:endParaRPr lang="en-US" sz="1200" b="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Distributed:</a:t>
            </a:r>
            <a:r>
              <a:rPr lang="en-US" sz="1200" b="0" kern="1200" dirty="0" smtClean="0">
                <a:solidFill>
                  <a:schemeClr val="tx1"/>
                </a:solidFill>
                <a:effectLst/>
                <a:latin typeface="+mn-lt"/>
                <a:ea typeface="+mn-ea"/>
                <a:cs typeface="+mn-cs"/>
              </a:rPr>
              <a:t> It is distributed in that each node receives information from one or more of its directly attached neighbors, performs calculation and then distributes the result back to its neighbors.</a:t>
            </a:r>
          </a:p>
          <a:p>
            <a:pPr lvl="1"/>
            <a:r>
              <a:rPr lang="en-US" sz="1200" b="1" kern="1200" dirty="0" smtClean="0">
                <a:solidFill>
                  <a:schemeClr val="tx1"/>
                </a:solidFill>
                <a:effectLst/>
                <a:latin typeface="+mn-lt"/>
                <a:ea typeface="+mn-ea"/>
                <a:cs typeface="+mn-cs"/>
              </a:rPr>
              <a:t>Iterative:</a:t>
            </a:r>
            <a:r>
              <a:rPr lang="en-US" sz="1200" b="0" kern="1200" dirty="0" smtClean="0">
                <a:solidFill>
                  <a:schemeClr val="tx1"/>
                </a:solidFill>
                <a:effectLst/>
                <a:latin typeface="+mn-lt"/>
                <a:ea typeface="+mn-ea"/>
                <a:cs typeface="+mn-cs"/>
              </a:rPr>
              <a:t> It is iterative in that its process continues until no more information is available to be exchanged between neighbors.</a:t>
            </a:r>
          </a:p>
          <a:p>
            <a:pPr lvl="1"/>
            <a:r>
              <a:rPr lang="en-US" sz="1200" b="1" kern="1200" dirty="0" smtClean="0">
                <a:solidFill>
                  <a:schemeClr val="tx1"/>
                </a:solidFill>
                <a:effectLst/>
                <a:latin typeface="+mn-lt"/>
                <a:ea typeface="+mn-ea"/>
                <a:cs typeface="+mn-cs"/>
              </a:rPr>
              <a:t>Asynchronous:</a:t>
            </a:r>
            <a:r>
              <a:rPr lang="en-US" sz="1200" b="0" kern="1200" dirty="0" smtClean="0">
                <a:solidFill>
                  <a:schemeClr val="tx1"/>
                </a:solidFill>
                <a:effectLst/>
                <a:latin typeface="+mn-lt"/>
                <a:ea typeface="+mn-ea"/>
                <a:cs typeface="+mn-cs"/>
              </a:rPr>
              <a:t> It does not require that all of its nodes operate in the lock step with each other.</a:t>
            </a:r>
          </a:p>
          <a:p>
            <a:r>
              <a:rPr lang="en-US" sz="1200" b="0" kern="1200" dirty="0" smtClean="0">
                <a:solidFill>
                  <a:schemeClr val="tx1"/>
                </a:solidFill>
                <a:effectLst/>
                <a:latin typeface="+mn-lt"/>
                <a:ea typeface="+mn-ea"/>
                <a:cs typeface="+mn-cs"/>
              </a:rPr>
              <a:t>The Distance vector algorithm is a dynamic algorithm.</a:t>
            </a:r>
          </a:p>
          <a:p>
            <a:r>
              <a:rPr lang="en-US" sz="1200" b="0" kern="1200" dirty="0" smtClean="0">
                <a:solidFill>
                  <a:schemeClr val="tx1"/>
                </a:solidFill>
                <a:effectLst/>
                <a:latin typeface="+mn-lt"/>
                <a:ea typeface="+mn-ea"/>
                <a:cs typeface="+mn-cs"/>
              </a:rPr>
              <a:t>It is mainly used in ARPANET, and RIP.</a:t>
            </a:r>
          </a:p>
          <a:p>
            <a:r>
              <a:rPr lang="en-US" sz="1200" b="0" kern="1200" dirty="0" smtClean="0">
                <a:solidFill>
                  <a:schemeClr val="tx1"/>
                </a:solidFill>
                <a:effectLst/>
                <a:latin typeface="+mn-lt"/>
                <a:ea typeface="+mn-ea"/>
                <a:cs typeface="+mn-cs"/>
              </a:rPr>
              <a:t>Each router maintains a distance table known as </a:t>
            </a:r>
            <a:r>
              <a:rPr lang="en-US" sz="1200" b="1" kern="1200" dirty="0" smtClean="0">
                <a:solidFill>
                  <a:schemeClr val="tx1"/>
                </a:solidFill>
                <a:effectLst/>
                <a:latin typeface="+mn-lt"/>
                <a:ea typeface="+mn-ea"/>
                <a:cs typeface="+mn-cs"/>
              </a:rPr>
              <a:t>Vector</a:t>
            </a:r>
            <a:r>
              <a:rPr lang="en-US" sz="1200" b="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Three Keys to understand the working of Distance Vector Routing Algorithm:</a:t>
            </a:r>
          </a:p>
          <a:p>
            <a:r>
              <a:rPr lang="en-US" sz="1200" b="1" kern="1200" dirty="0" smtClean="0">
                <a:solidFill>
                  <a:schemeClr val="tx1"/>
                </a:solidFill>
                <a:effectLst/>
                <a:latin typeface="+mn-lt"/>
                <a:ea typeface="+mn-ea"/>
                <a:cs typeface="+mn-cs"/>
              </a:rPr>
              <a:t>Knowledge about the whole network:</a:t>
            </a:r>
            <a:r>
              <a:rPr lang="en-US" sz="1200" b="0" kern="1200" dirty="0" smtClean="0">
                <a:solidFill>
                  <a:schemeClr val="tx1"/>
                </a:solidFill>
                <a:effectLst/>
                <a:latin typeface="+mn-lt"/>
                <a:ea typeface="+mn-ea"/>
                <a:cs typeface="+mn-cs"/>
              </a:rPr>
              <a:t> Each router shares its knowledge through the entire network. The Router sends its collected knowledge about the network to its neighbors.</a:t>
            </a:r>
          </a:p>
          <a:p>
            <a:r>
              <a:rPr lang="en-US" sz="1200" b="1" kern="1200" dirty="0" smtClean="0">
                <a:solidFill>
                  <a:schemeClr val="tx1"/>
                </a:solidFill>
                <a:effectLst/>
                <a:latin typeface="+mn-lt"/>
                <a:ea typeface="+mn-ea"/>
                <a:cs typeface="+mn-cs"/>
              </a:rPr>
              <a:t>Routing only to neighbors:</a:t>
            </a:r>
            <a:r>
              <a:rPr lang="en-US" sz="1200" b="0" kern="1200" dirty="0" smtClean="0">
                <a:solidFill>
                  <a:schemeClr val="tx1"/>
                </a:solidFill>
                <a:effectLst/>
                <a:latin typeface="+mn-lt"/>
                <a:ea typeface="+mn-ea"/>
                <a:cs typeface="+mn-cs"/>
              </a:rPr>
              <a:t> The router sends its knowledge about the network to only those routers which have direct links. The router sends whatever it has about the network through the ports. The information is received by the router and uses the information to update its own routing table.</a:t>
            </a:r>
          </a:p>
          <a:p>
            <a:r>
              <a:rPr lang="en-US" sz="1200" b="1" kern="1200" dirty="0" smtClean="0">
                <a:solidFill>
                  <a:schemeClr val="tx1"/>
                </a:solidFill>
                <a:effectLst/>
                <a:latin typeface="+mn-lt"/>
                <a:ea typeface="+mn-ea"/>
                <a:cs typeface="+mn-cs"/>
              </a:rPr>
              <a:t>Information sharing at regular intervals:</a:t>
            </a:r>
            <a:r>
              <a:rPr lang="en-US" sz="1200" b="0" kern="1200" dirty="0" smtClean="0">
                <a:solidFill>
                  <a:schemeClr val="tx1"/>
                </a:solidFill>
                <a:effectLst/>
                <a:latin typeface="+mn-lt"/>
                <a:ea typeface="+mn-ea"/>
                <a:cs typeface="+mn-cs"/>
              </a:rPr>
              <a:t> Within 30 seconds, the router sends the information to the neighboring routers.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8</a:t>
            </a:fld>
            <a:endParaRPr lang="en-IN"/>
          </a:p>
        </p:txBody>
      </p:sp>
    </p:spTree>
    <p:extLst>
      <p:ext uri="{BB962C8B-B14F-4D97-AF65-F5344CB8AC3E}">
        <p14:creationId xmlns:p14="http://schemas.microsoft.com/office/powerpoint/2010/main" val="258915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10</a:t>
            </a:fld>
            <a:endParaRPr lang="en-IN"/>
          </a:p>
        </p:txBody>
      </p:sp>
    </p:spTree>
    <p:extLst>
      <p:ext uri="{BB962C8B-B14F-4D97-AF65-F5344CB8AC3E}">
        <p14:creationId xmlns:p14="http://schemas.microsoft.com/office/powerpoint/2010/main" val="427317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14</a:t>
            </a:fld>
            <a:endParaRPr lang="en-IN"/>
          </a:p>
        </p:txBody>
      </p:sp>
    </p:spTree>
    <p:extLst>
      <p:ext uri="{BB962C8B-B14F-4D97-AF65-F5344CB8AC3E}">
        <p14:creationId xmlns:p14="http://schemas.microsoft.com/office/powerpoint/2010/main" val="425925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t>18</a:t>
            </a:fld>
            <a:endParaRPr lang="en-IN"/>
          </a:p>
        </p:txBody>
      </p:sp>
    </p:spTree>
    <p:extLst>
      <p:ext uri="{BB962C8B-B14F-4D97-AF65-F5344CB8AC3E}">
        <p14:creationId xmlns:p14="http://schemas.microsoft.com/office/powerpoint/2010/main" val="370530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BB6C27A-279C-4E30-BD33-DA1BC17EF2BB}" type="datetime1">
              <a:rPr lang="en-US" smtClean="0"/>
              <a:t>9/15/2020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Dr.S.L.Jayalakshmi, VIT Chennai</a:t>
            </a:r>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25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click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BF645-BD39-4BD3-B6D9-CC5A8A1C4DC2}" type="datetime1">
              <a:rPr lang="en-US" smtClean="0"/>
              <a:t>9/15/2020</a:t>
            </a:fld>
            <a:endParaRPr lang="en-US"/>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E97E7-AD4B-4FC7-8CBE-4DB072755A51}" type="datetime1">
              <a:rPr lang="en-US" smtClean="0"/>
              <a:t>9/15/2020</a:t>
            </a:fld>
            <a:endParaRPr lang="en-US"/>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BBB7C0-C446-4865-8AED-291C9884DA96}" type="datetime1">
              <a:rPr lang="en-US" smtClean="0"/>
              <a:t>9/15/2020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7041B-BE01-43C8-84CE-E7A3CD52BC0D}" type="datetime1">
              <a:rPr lang="en-US" smtClean="0"/>
              <a:t>9/15/2020</a:t>
            </a:fld>
            <a:endParaRPr lang="en-US"/>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D794D4-8BF5-454B-AD9E-CF8ADE1E5C08}" type="datetime1">
              <a:rPr lang="en-US" smtClean="0"/>
              <a:t>9/15/2020</a:t>
            </a:fld>
            <a:endParaRPr lang="en-US"/>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6205A79-F11E-4D88-8D96-3F7932703FA8}" type="datetime1">
              <a:rPr lang="en-US" smtClean="0"/>
              <a:t>9/15/2020</a:t>
            </a:fld>
            <a:endParaRPr lang="en-US"/>
          </a:p>
        </p:txBody>
      </p:sp>
      <p:sp>
        <p:nvSpPr>
          <p:cNvPr id="8" name="Footer Placeholder 7"/>
          <p:cNvSpPr>
            <a:spLocks noGrp="1"/>
          </p:cNvSpPr>
          <p:nvPr>
            <p:ph type="ftr" sz="quarter" idx="11"/>
          </p:nvPr>
        </p:nvSpPr>
        <p:spPr/>
        <p:txBody>
          <a:bodyPr/>
          <a:lstStyle/>
          <a:p>
            <a:r>
              <a:rPr lang="en-US" smtClean="0"/>
              <a:t>Dr.S.L.Jayalakshmi,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9C8BB-317A-45E8-BE0B-6F2FCCA859B3}" type="datetime1">
              <a:rPr lang="en-US" smtClean="0"/>
              <a:t>9/15/2020</a:t>
            </a:fld>
            <a:endParaRPr lang="en-US"/>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4C805-A19D-4754-99C5-B93572A4377C}" type="datetime1">
              <a:rPr lang="en-US" smtClean="0"/>
              <a:t>9/15/2020</a:t>
            </a:fld>
            <a:endParaRPr lang="en-US"/>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EDC97-B99B-407E-A388-2C4D74F5011F}" type="datetime1">
              <a:rPr lang="en-US" smtClean="0"/>
              <a:t>9/15/2020</a:t>
            </a:fld>
            <a:endParaRPr lang="en-US"/>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CE36F-1EED-4D72-AA41-48FECC0244E1}" type="datetime1">
              <a:rPr lang="en-US" smtClean="0"/>
              <a:t>9/15/2020</a:t>
            </a:fld>
            <a:endParaRPr lang="en-US"/>
          </a:p>
        </p:txBody>
      </p:sp>
      <p:sp>
        <p:nvSpPr>
          <p:cNvPr id="6" name="Footer Placeholder 5"/>
          <p:cNvSpPr>
            <a:spLocks noGrp="1"/>
          </p:cNvSpPr>
          <p:nvPr>
            <p:ph type="ftr" sz="quarter" idx="11"/>
          </p:nvPr>
        </p:nvSpPr>
        <p:spPr/>
        <p:txBody>
          <a:bodyPr/>
          <a:lstStyle/>
          <a:p>
            <a:r>
              <a:rPr lang="en-US" smtClean="0"/>
              <a:t>Dr.S.L.Jayalakshmi,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F8413FAB-A9A8-4009-BE7D-A1C0A2E993AE}" type="datetime1">
              <a:rPr lang="en-US" smtClean="0"/>
              <a:t>9/15/2020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Dr.S.L.Jayalakshmi, VIT Chennai</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wipe/>
  </p:transition>
  <p:timing>
    <p:tnLst>
      <p:par>
        <p:cTn id="1" dur="indefinite" restart="never" nodeType="tmRoot"/>
      </p:par>
    </p:tnLst>
  </p:timing>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438150"/>
            <a:ext cx="4724400" cy="1946269"/>
          </a:xfrm>
        </p:spPr>
        <p:txBody>
          <a:bodyPr>
            <a:normAutofit/>
          </a:bodyPr>
          <a:lstStyle/>
          <a:p>
            <a:r>
              <a:rPr lang="en-IN" dirty="0" smtClean="0"/>
              <a:t>  Networks and communication</a:t>
            </a:r>
            <a:endParaRPr lang="en-IN" dirty="0"/>
          </a:p>
        </p:txBody>
      </p:sp>
      <p:sp>
        <p:nvSpPr>
          <p:cNvPr id="3" name="Subtitle 2"/>
          <p:cNvSpPr>
            <a:spLocks noGrp="1"/>
          </p:cNvSpPr>
          <p:nvPr>
            <p:ph type="subTitle" idx="1"/>
          </p:nvPr>
        </p:nvSpPr>
        <p:spPr>
          <a:xfrm>
            <a:off x="838200" y="2647950"/>
            <a:ext cx="5410200" cy="1905000"/>
          </a:xfrm>
        </p:spPr>
        <p:txBody>
          <a:bodyPr>
            <a:normAutofit fontScale="85000" lnSpcReduction="20000"/>
          </a:bodyPr>
          <a:lstStyle/>
          <a:p>
            <a:r>
              <a:rPr lang="en-IN" dirty="0" smtClean="0"/>
              <a:t>                                  </a:t>
            </a:r>
            <a:r>
              <a:rPr lang="en-IN" sz="2800" b="1" dirty="0" smtClean="0">
                <a:solidFill>
                  <a:srgbClr val="FF0000"/>
                </a:solidFill>
              </a:rPr>
              <a:t>Module 5</a:t>
            </a:r>
          </a:p>
          <a:p>
            <a:r>
              <a:rPr lang="en-IN" sz="2800" dirty="0" smtClean="0">
                <a:solidFill>
                  <a:srgbClr val="FF0000"/>
                </a:solidFill>
              </a:rPr>
              <a:t>                Routing protocols (Part 1)</a:t>
            </a:r>
          </a:p>
          <a:p>
            <a:r>
              <a:rPr lang="en-IN" sz="2800" dirty="0">
                <a:solidFill>
                  <a:srgbClr val="FF0000"/>
                </a:solidFill>
              </a:rPr>
              <a:t> </a:t>
            </a:r>
            <a:r>
              <a:rPr lang="en-IN" sz="2800" dirty="0" smtClean="0">
                <a:solidFill>
                  <a:srgbClr val="FF0000"/>
                </a:solidFill>
              </a:rPr>
              <a:t>         </a:t>
            </a:r>
            <a:endParaRPr lang="en-IN" sz="2800" dirty="0" smtClean="0"/>
          </a:p>
          <a:p>
            <a:r>
              <a:rPr lang="en-IN" sz="2800" dirty="0">
                <a:solidFill>
                  <a:schemeClr val="tx2"/>
                </a:solidFill>
              </a:rPr>
              <a:t> </a:t>
            </a:r>
            <a:r>
              <a:rPr lang="en-IN" sz="2800" dirty="0" smtClean="0">
                <a:solidFill>
                  <a:schemeClr val="tx2"/>
                </a:solidFill>
              </a:rPr>
              <a:t>                   </a:t>
            </a:r>
            <a:r>
              <a:rPr lang="en-IN" sz="2800" dirty="0" err="1" smtClean="0">
                <a:solidFill>
                  <a:schemeClr val="tx2"/>
                </a:solidFill>
              </a:rPr>
              <a:t>Dr.S.L.JAYALAKSHMI</a:t>
            </a:r>
            <a:r>
              <a:rPr lang="en-IN" sz="2800" dirty="0" smtClean="0">
                <a:solidFill>
                  <a:schemeClr val="tx2"/>
                </a:solidFill>
              </a:rPr>
              <a:t>, </a:t>
            </a:r>
          </a:p>
          <a:p>
            <a:r>
              <a:rPr lang="en-IN" sz="2800" dirty="0" smtClean="0">
                <a:solidFill>
                  <a:schemeClr val="tx2"/>
                </a:solidFill>
              </a:rPr>
              <a:t>	            VIT Chennai</a:t>
            </a:r>
            <a:endParaRPr lang="en-IN" sz="2800" dirty="0">
              <a:solidFill>
                <a:schemeClr val="tx2"/>
              </a:solidFill>
            </a:endParaRPr>
          </a:p>
        </p:txBody>
      </p:sp>
    </p:spTree>
    <p:extLst>
      <p:ext uri="{BB962C8B-B14F-4D97-AF65-F5344CB8AC3E}">
        <p14:creationId xmlns:p14="http://schemas.microsoft.com/office/powerpoint/2010/main" val="15857733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801665"/>
            <a:ext cx="7772400" cy="857250"/>
          </a:xfrm>
        </p:spPr>
        <p:txBody>
          <a:bodyPr>
            <a:normAutofit fontScale="90000"/>
          </a:bodyPr>
          <a:lstStyle/>
          <a:p>
            <a:pPr eaLnBrk="1" hangingPunct="1"/>
            <a:r>
              <a:rPr lang="en-US" altLang="en-US" dirty="0" smtClean="0"/>
              <a:t/>
            </a:r>
            <a:br>
              <a:rPr lang="en-US" altLang="en-US" dirty="0" smtClean="0"/>
            </a:br>
            <a:r>
              <a:rPr lang="en-US" altLang="en-US" dirty="0" smtClean="0"/>
              <a:t>An Example</a:t>
            </a:r>
          </a:p>
        </p:txBody>
      </p:sp>
      <p:graphicFrame>
        <p:nvGraphicFramePr>
          <p:cNvPr id="7258" name="Group 90"/>
          <p:cNvGraphicFramePr>
            <a:graphicFrameLocks noGrp="1"/>
          </p:cNvGraphicFramePr>
          <p:nvPr>
            <p:extLst>
              <p:ext uri="{D42A27DB-BD31-4B8C-83A1-F6EECF244321}">
                <p14:modId xmlns:p14="http://schemas.microsoft.com/office/powerpoint/2010/main" val="3454886579"/>
              </p:ext>
            </p:extLst>
          </p:nvPr>
        </p:nvGraphicFramePr>
        <p:xfrm>
          <a:off x="4741102" y="1892600"/>
          <a:ext cx="3028950" cy="2556456"/>
        </p:xfrm>
        <a:graphic>
          <a:graphicData uri="http://schemas.openxmlformats.org/drawingml/2006/table">
            <a:tbl>
              <a:tblPr/>
              <a:tblGrid>
                <a:gridCol w="504825"/>
                <a:gridCol w="504825"/>
                <a:gridCol w="504825"/>
                <a:gridCol w="504825"/>
                <a:gridCol w="504825"/>
                <a:gridCol w="504825"/>
              </a:tblGrid>
              <a:tr h="6132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1" i="0" u="none" strike="noStrike" cap="none" normalizeH="0" baseline="0" dirty="0" smtClean="0">
                        <a:ln>
                          <a:noFill/>
                        </a:ln>
                        <a:solidFill>
                          <a:schemeClr val="tx1"/>
                        </a:solidFill>
                        <a:effectLst/>
                        <a:latin typeface="Comic Sans MS" pitchFamily="66" charset="0"/>
                      </a:endParaRP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A</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B</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D</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E</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A</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B</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D</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E</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31" name="Text Box 91"/>
          <p:cNvSpPr txBox="1">
            <a:spLocks noChangeArrowheads="1"/>
          </p:cNvSpPr>
          <p:nvPr/>
        </p:nvSpPr>
        <p:spPr bwMode="auto">
          <a:xfrm>
            <a:off x="518423" y="3688134"/>
            <a:ext cx="38100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lvl1pPr>
              <a:spcBef>
                <a:spcPct val="20000"/>
              </a:spcBef>
              <a:buChar char="•"/>
              <a:defRPr sz="3200" b="1">
                <a:solidFill>
                  <a:schemeClr val="tx1"/>
                </a:solidFill>
                <a:latin typeface="Comic Sans MS" pitchFamily="66" charset="0"/>
              </a:defRPr>
            </a:lvl1pPr>
            <a:lvl2pPr marL="742950" indent="-285750">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a:spcBef>
                <a:spcPct val="50000"/>
              </a:spcBef>
            </a:pPr>
            <a:r>
              <a:rPr lang="en-US" altLang="en-US" sz="1800" dirty="0"/>
              <a:t> Internal Information at each </a:t>
            </a:r>
            <a:r>
              <a:rPr lang="en-US" altLang="en-US" sz="1800" dirty="0" smtClean="0"/>
              <a:t>node(Router) </a:t>
            </a:r>
            <a:r>
              <a:rPr lang="en-US" altLang="en-US" sz="1800" dirty="0"/>
              <a:t>-----&gt;</a:t>
            </a:r>
          </a:p>
        </p:txBody>
      </p:sp>
      <p:sp>
        <p:nvSpPr>
          <p:cNvPr id="7257" name="Rectangle 145"/>
          <p:cNvSpPr>
            <a:spLocks noChangeArrowheads="1"/>
          </p:cNvSpPr>
          <p:nvPr/>
        </p:nvSpPr>
        <p:spPr bwMode="auto">
          <a:xfrm>
            <a:off x="3540645" y="1859804"/>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7259" name="Rectangle 146"/>
          <p:cNvSpPr>
            <a:spLocks noChangeArrowheads="1"/>
          </p:cNvSpPr>
          <p:nvPr/>
        </p:nvSpPr>
        <p:spPr bwMode="auto">
          <a:xfrm>
            <a:off x="2729841" y="269300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grpSp>
        <p:nvGrpSpPr>
          <p:cNvPr id="57" name="Group 56"/>
          <p:cNvGrpSpPr/>
          <p:nvPr/>
        </p:nvGrpSpPr>
        <p:grpSpPr>
          <a:xfrm>
            <a:off x="1001813" y="1958199"/>
            <a:ext cx="3401800" cy="1520736"/>
            <a:chOff x="544694" y="3659266"/>
            <a:chExt cx="3296980" cy="2339828"/>
          </a:xfrm>
        </p:grpSpPr>
        <p:grpSp>
          <p:nvGrpSpPr>
            <p:cNvPr id="58" name="Group 122"/>
            <p:cNvGrpSpPr>
              <a:grpSpLocks noChangeAspect="1"/>
            </p:cNvGrpSpPr>
            <p:nvPr/>
          </p:nvGrpSpPr>
          <p:grpSpPr bwMode="auto">
            <a:xfrm>
              <a:off x="544694" y="3659266"/>
              <a:ext cx="3296980" cy="2339828"/>
              <a:chOff x="288" y="1056"/>
              <a:chExt cx="2208" cy="1567"/>
            </a:xfrm>
          </p:grpSpPr>
          <p:sp>
            <p:nvSpPr>
              <p:cNvPr id="61" name="AutoShape 121"/>
              <p:cNvSpPr>
                <a:spLocks noChangeAspect="1" noChangeArrowheads="1" noTextEdit="1"/>
              </p:cNvSpPr>
              <p:nvPr/>
            </p:nvSpPr>
            <p:spPr bwMode="auto">
              <a:xfrm>
                <a:off x="288" y="1056"/>
                <a:ext cx="2208"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Line 123"/>
              <p:cNvSpPr>
                <a:spLocks noChangeShapeType="1"/>
              </p:cNvSpPr>
              <p:nvPr/>
            </p:nvSpPr>
            <p:spPr bwMode="auto">
              <a:xfrm flipV="1">
                <a:off x="387" y="1667"/>
                <a:ext cx="0" cy="61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124"/>
              <p:cNvSpPr>
                <a:spLocks noChangeShapeType="1"/>
              </p:cNvSpPr>
              <p:nvPr/>
            </p:nvSpPr>
            <p:spPr bwMode="auto">
              <a:xfrm flipV="1">
                <a:off x="466" y="1220"/>
                <a:ext cx="395" cy="26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126"/>
              <p:cNvSpPr>
                <a:spLocks noChangeShapeType="1"/>
              </p:cNvSpPr>
              <p:nvPr/>
            </p:nvSpPr>
            <p:spPr bwMode="auto">
              <a:xfrm>
                <a:off x="461" y="1618"/>
                <a:ext cx="518" cy="33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127"/>
              <p:cNvSpPr>
                <a:spLocks noChangeShapeType="1"/>
              </p:cNvSpPr>
              <p:nvPr/>
            </p:nvSpPr>
            <p:spPr bwMode="auto">
              <a:xfrm>
                <a:off x="1042" y="1161"/>
                <a:ext cx="617" cy="22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130"/>
              <p:cNvSpPr>
                <a:spLocks noChangeShapeType="1"/>
              </p:cNvSpPr>
              <p:nvPr/>
            </p:nvSpPr>
            <p:spPr bwMode="auto">
              <a:xfrm flipH="1">
                <a:off x="483" y="2069"/>
                <a:ext cx="524" cy="335"/>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33"/>
              <p:cNvSpPr>
                <a:spLocks/>
              </p:cNvSpPr>
              <p:nvPr/>
            </p:nvSpPr>
            <p:spPr bwMode="auto">
              <a:xfrm>
                <a:off x="329" y="1472"/>
                <a:ext cx="165" cy="209"/>
              </a:xfrm>
              <a:custGeom>
                <a:avLst/>
                <a:gdLst>
                  <a:gd name="T0" fmla="*/ 60 w 165"/>
                  <a:gd name="T1" fmla="*/ 195 h 209"/>
                  <a:gd name="T2" fmla="*/ 60 w 165"/>
                  <a:gd name="T3" fmla="*/ 195 h 209"/>
                  <a:gd name="T4" fmla="*/ 41 w 165"/>
                  <a:gd name="T5" fmla="*/ 192 h 209"/>
                  <a:gd name="T6" fmla="*/ 28 w 165"/>
                  <a:gd name="T7" fmla="*/ 188 h 209"/>
                  <a:gd name="T8" fmla="*/ 11 w 165"/>
                  <a:gd name="T9" fmla="*/ 178 h 209"/>
                  <a:gd name="T10" fmla="*/ 0 w 165"/>
                  <a:gd name="T11" fmla="*/ 167 h 209"/>
                  <a:gd name="T12" fmla="*/ 0 w 165"/>
                  <a:gd name="T13" fmla="*/ 167 h 209"/>
                  <a:gd name="T14" fmla="*/ 14 w 165"/>
                  <a:gd name="T15" fmla="*/ 185 h 209"/>
                  <a:gd name="T16" fmla="*/ 30 w 165"/>
                  <a:gd name="T17" fmla="*/ 199 h 209"/>
                  <a:gd name="T18" fmla="*/ 50 w 165"/>
                  <a:gd name="T19" fmla="*/ 206 h 209"/>
                  <a:gd name="T20" fmla="*/ 71 w 165"/>
                  <a:gd name="T21" fmla="*/ 209 h 209"/>
                  <a:gd name="T22" fmla="*/ 71 w 165"/>
                  <a:gd name="T23" fmla="*/ 209 h 209"/>
                  <a:gd name="T24" fmla="*/ 88 w 165"/>
                  <a:gd name="T25" fmla="*/ 206 h 209"/>
                  <a:gd name="T26" fmla="*/ 107 w 165"/>
                  <a:gd name="T27" fmla="*/ 199 h 209"/>
                  <a:gd name="T28" fmla="*/ 124 w 165"/>
                  <a:gd name="T29" fmla="*/ 188 h 209"/>
                  <a:gd name="T30" fmla="*/ 137 w 165"/>
                  <a:gd name="T31" fmla="*/ 174 h 209"/>
                  <a:gd name="T32" fmla="*/ 148 w 165"/>
                  <a:gd name="T33" fmla="*/ 157 h 209"/>
                  <a:gd name="T34" fmla="*/ 156 w 165"/>
                  <a:gd name="T35" fmla="*/ 136 h 209"/>
                  <a:gd name="T36" fmla="*/ 162 w 165"/>
                  <a:gd name="T37" fmla="*/ 115 h 209"/>
                  <a:gd name="T38" fmla="*/ 165 w 165"/>
                  <a:gd name="T39" fmla="*/ 90 h 209"/>
                  <a:gd name="T40" fmla="*/ 165 w 165"/>
                  <a:gd name="T41" fmla="*/ 90 h 209"/>
                  <a:gd name="T42" fmla="*/ 162 w 165"/>
                  <a:gd name="T43" fmla="*/ 63 h 209"/>
                  <a:gd name="T44" fmla="*/ 154 w 165"/>
                  <a:gd name="T45" fmla="*/ 42 h 209"/>
                  <a:gd name="T46" fmla="*/ 143 w 165"/>
                  <a:gd name="T47" fmla="*/ 17 h 209"/>
                  <a:gd name="T48" fmla="*/ 129 w 165"/>
                  <a:gd name="T49" fmla="*/ 0 h 209"/>
                  <a:gd name="T50" fmla="*/ 129 w 165"/>
                  <a:gd name="T51" fmla="*/ 0 h 209"/>
                  <a:gd name="T52" fmla="*/ 140 w 165"/>
                  <a:gd name="T53" fmla="*/ 17 h 209"/>
                  <a:gd name="T54" fmla="*/ 146 w 165"/>
                  <a:gd name="T55" fmla="*/ 35 h 209"/>
                  <a:gd name="T56" fmla="*/ 151 w 165"/>
                  <a:gd name="T57" fmla="*/ 56 h 209"/>
                  <a:gd name="T58" fmla="*/ 154 w 165"/>
                  <a:gd name="T59" fmla="*/ 77 h 209"/>
                  <a:gd name="T60" fmla="*/ 154 w 165"/>
                  <a:gd name="T61" fmla="*/ 77 h 209"/>
                  <a:gd name="T62" fmla="*/ 151 w 165"/>
                  <a:gd name="T63" fmla="*/ 101 h 209"/>
                  <a:gd name="T64" fmla="*/ 146 w 165"/>
                  <a:gd name="T65" fmla="*/ 122 h 209"/>
                  <a:gd name="T66" fmla="*/ 137 w 165"/>
                  <a:gd name="T67" fmla="*/ 143 h 209"/>
                  <a:gd name="T68" fmla="*/ 126 w 165"/>
                  <a:gd name="T69" fmla="*/ 160 h 209"/>
                  <a:gd name="T70" fmla="*/ 113 w 165"/>
                  <a:gd name="T71" fmla="*/ 174 h 209"/>
                  <a:gd name="T72" fmla="*/ 96 w 165"/>
                  <a:gd name="T73" fmla="*/ 185 h 209"/>
                  <a:gd name="T74" fmla="*/ 77 w 165"/>
                  <a:gd name="T75" fmla="*/ 192 h 209"/>
                  <a:gd name="T76" fmla="*/ 60 w 165"/>
                  <a:gd name="T77" fmla="*/ 195 h 209"/>
                  <a:gd name="T78" fmla="*/ 60 w 165"/>
                  <a:gd name="T79" fmla="*/ 1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9">
                    <a:moveTo>
                      <a:pt x="60" y="195"/>
                    </a:moveTo>
                    <a:lnTo>
                      <a:pt x="60" y="195"/>
                    </a:lnTo>
                    <a:lnTo>
                      <a:pt x="41" y="192"/>
                    </a:lnTo>
                    <a:lnTo>
                      <a:pt x="28" y="188"/>
                    </a:lnTo>
                    <a:lnTo>
                      <a:pt x="11" y="178"/>
                    </a:lnTo>
                    <a:lnTo>
                      <a:pt x="0" y="167"/>
                    </a:lnTo>
                    <a:lnTo>
                      <a:pt x="0" y="167"/>
                    </a:lnTo>
                    <a:lnTo>
                      <a:pt x="14" y="185"/>
                    </a:lnTo>
                    <a:lnTo>
                      <a:pt x="30" y="199"/>
                    </a:lnTo>
                    <a:lnTo>
                      <a:pt x="50" y="206"/>
                    </a:lnTo>
                    <a:lnTo>
                      <a:pt x="71" y="209"/>
                    </a:lnTo>
                    <a:lnTo>
                      <a:pt x="71" y="209"/>
                    </a:lnTo>
                    <a:lnTo>
                      <a:pt x="88" y="206"/>
                    </a:lnTo>
                    <a:lnTo>
                      <a:pt x="107" y="199"/>
                    </a:lnTo>
                    <a:lnTo>
                      <a:pt x="124" y="188"/>
                    </a:lnTo>
                    <a:lnTo>
                      <a:pt x="137" y="174"/>
                    </a:lnTo>
                    <a:lnTo>
                      <a:pt x="148" y="157"/>
                    </a:lnTo>
                    <a:lnTo>
                      <a:pt x="156" y="136"/>
                    </a:lnTo>
                    <a:lnTo>
                      <a:pt x="162" y="115"/>
                    </a:lnTo>
                    <a:lnTo>
                      <a:pt x="165" y="90"/>
                    </a:lnTo>
                    <a:lnTo>
                      <a:pt x="165" y="90"/>
                    </a:lnTo>
                    <a:lnTo>
                      <a:pt x="162" y="63"/>
                    </a:lnTo>
                    <a:lnTo>
                      <a:pt x="154" y="42"/>
                    </a:lnTo>
                    <a:lnTo>
                      <a:pt x="143" y="17"/>
                    </a:lnTo>
                    <a:lnTo>
                      <a:pt x="129" y="0"/>
                    </a:lnTo>
                    <a:lnTo>
                      <a:pt x="129" y="0"/>
                    </a:lnTo>
                    <a:lnTo>
                      <a:pt x="140" y="17"/>
                    </a:lnTo>
                    <a:lnTo>
                      <a:pt x="146" y="35"/>
                    </a:lnTo>
                    <a:lnTo>
                      <a:pt x="151" y="56"/>
                    </a:lnTo>
                    <a:lnTo>
                      <a:pt x="154" y="77"/>
                    </a:lnTo>
                    <a:lnTo>
                      <a:pt x="154" y="77"/>
                    </a:lnTo>
                    <a:lnTo>
                      <a:pt x="151" y="101"/>
                    </a:lnTo>
                    <a:lnTo>
                      <a:pt x="146" y="122"/>
                    </a:lnTo>
                    <a:lnTo>
                      <a:pt x="137" y="143"/>
                    </a:lnTo>
                    <a:lnTo>
                      <a:pt x="126" y="160"/>
                    </a:lnTo>
                    <a:lnTo>
                      <a:pt x="113" y="174"/>
                    </a:lnTo>
                    <a:lnTo>
                      <a:pt x="96" y="185"/>
                    </a:lnTo>
                    <a:lnTo>
                      <a:pt x="77" y="192"/>
                    </a:lnTo>
                    <a:lnTo>
                      <a:pt x="60" y="195"/>
                    </a:lnTo>
                    <a:lnTo>
                      <a:pt x="60" y="195"/>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34"/>
              <p:cNvSpPr>
                <a:spLocks/>
              </p:cNvSpPr>
              <p:nvPr/>
            </p:nvSpPr>
            <p:spPr bwMode="auto">
              <a:xfrm>
                <a:off x="329" y="2327"/>
                <a:ext cx="165" cy="210"/>
              </a:xfrm>
              <a:custGeom>
                <a:avLst/>
                <a:gdLst>
                  <a:gd name="T0" fmla="*/ 132 w 165"/>
                  <a:gd name="T1" fmla="*/ 0 h 210"/>
                  <a:gd name="T2" fmla="*/ 132 w 165"/>
                  <a:gd name="T3" fmla="*/ 0 h 210"/>
                  <a:gd name="T4" fmla="*/ 140 w 165"/>
                  <a:gd name="T5" fmla="*/ 18 h 210"/>
                  <a:gd name="T6" fmla="*/ 148 w 165"/>
                  <a:gd name="T7" fmla="*/ 35 h 210"/>
                  <a:gd name="T8" fmla="*/ 151 w 165"/>
                  <a:gd name="T9" fmla="*/ 56 h 210"/>
                  <a:gd name="T10" fmla="*/ 154 w 165"/>
                  <a:gd name="T11" fmla="*/ 77 h 210"/>
                  <a:gd name="T12" fmla="*/ 154 w 165"/>
                  <a:gd name="T13" fmla="*/ 77 h 210"/>
                  <a:gd name="T14" fmla="*/ 151 w 165"/>
                  <a:gd name="T15" fmla="*/ 102 h 210"/>
                  <a:gd name="T16" fmla="*/ 146 w 165"/>
                  <a:gd name="T17" fmla="*/ 126 h 210"/>
                  <a:gd name="T18" fmla="*/ 137 w 165"/>
                  <a:gd name="T19" fmla="*/ 144 h 210"/>
                  <a:gd name="T20" fmla="*/ 126 w 165"/>
                  <a:gd name="T21" fmla="*/ 161 h 210"/>
                  <a:gd name="T22" fmla="*/ 113 w 165"/>
                  <a:gd name="T23" fmla="*/ 179 h 210"/>
                  <a:gd name="T24" fmla="*/ 96 w 165"/>
                  <a:gd name="T25" fmla="*/ 189 h 210"/>
                  <a:gd name="T26" fmla="*/ 80 w 165"/>
                  <a:gd name="T27" fmla="*/ 196 h 210"/>
                  <a:gd name="T28" fmla="*/ 60 w 165"/>
                  <a:gd name="T29" fmla="*/ 196 h 210"/>
                  <a:gd name="T30" fmla="*/ 60 w 165"/>
                  <a:gd name="T31" fmla="*/ 196 h 210"/>
                  <a:gd name="T32" fmla="*/ 44 w 165"/>
                  <a:gd name="T33" fmla="*/ 196 h 210"/>
                  <a:gd name="T34" fmla="*/ 28 w 165"/>
                  <a:gd name="T35" fmla="*/ 189 h 210"/>
                  <a:gd name="T36" fmla="*/ 14 w 165"/>
                  <a:gd name="T37" fmla="*/ 182 h 210"/>
                  <a:gd name="T38" fmla="*/ 0 w 165"/>
                  <a:gd name="T39" fmla="*/ 168 h 210"/>
                  <a:gd name="T40" fmla="*/ 0 w 165"/>
                  <a:gd name="T41" fmla="*/ 168 h 210"/>
                  <a:gd name="T42" fmla="*/ 14 w 165"/>
                  <a:gd name="T43" fmla="*/ 186 h 210"/>
                  <a:gd name="T44" fmla="*/ 33 w 165"/>
                  <a:gd name="T45" fmla="*/ 200 h 210"/>
                  <a:gd name="T46" fmla="*/ 52 w 165"/>
                  <a:gd name="T47" fmla="*/ 207 h 210"/>
                  <a:gd name="T48" fmla="*/ 71 w 165"/>
                  <a:gd name="T49" fmla="*/ 210 h 210"/>
                  <a:gd name="T50" fmla="*/ 71 w 165"/>
                  <a:gd name="T51" fmla="*/ 210 h 210"/>
                  <a:gd name="T52" fmla="*/ 91 w 165"/>
                  <a:gd name="T53" fmla="*/ 210 h 210"/>
                  <a:gd name="T54" fmla="*/ 107 w 165"/>
                  <a:gd name="T55" fmla="*/ 203 h 210"/>
                  <a:gd name="T56" fmla="*/ 124 w 165"/>
                  <a:gd name="T57" fmla="*/ 193 h 210"/>
                  <a:gd name="T58" fmla="*/ 137 w 165"/>
                  <a:gd name="T59" fmla="*/ 175 h 210"/>
                  <a:gd name="T60" fmla="*/ 148 w 165"/>
                  <a:gd name="T61" fmla="*/ 158 h 210"/>
                  <a:gd name="T62" fmla="*/ 156 w 165"/>
                  <a:gd name="T63" fmla="*/ 140 h 210"/>
                  <a:gd name="T64" fmla="*/ 162 w 165"/>
                  <a:gd name="T65" fmla="*/ 116 h 210"/>
                  <a:gd name="T66" fmla="*/ 165 w 165"/>
                  <a:gd name="T67" fmla="*/ 91 h 210"/>
                  <a:gd name="T68" fmla="*/ 165 w 165"/>
                  <a:gd name="T69" fmla="*/ 91 h 210"/>
                  <a:gd name="T70" fmla="*/ 162 w 165"/>
                  <a:gd name="T71" fmla="*/ 67 h 210"/>
                  <a:gd name="T72" fmla="*/ 156 w 165"/>
                  <a:gd name="T73" fmla="*/ 42 h 210"/>
                  <a:gd name="T74" fmla="*/ 146 w 165"/>
                  <a:gd name="T75" fmla="*/ 21 h 210"/>
                  <a:gd name="T76" fmla="*/ 132 w 165"/>
                  <a:gd name="T77" fmla="*/ 0 h 210"/>
                  <a:gd name="T78" fmla="*/ 132 w 165"/>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10">
                    <a:moveTo>
                      <a:pt x="132" y="0"/>
                    </a:moveTo>
                    <a:lnTo>
                      <a:pt x="132" y="0"/>
                    </a:lnTo>
                    <a:lnTo>
                      <a:pt x="140" y="18"/>
                    </a:lnTo>
                    <a:lnTo>
                      <a:pt x="148" y="35"/>
                    </a:lnTo>
                    <a:lnTo>
                      <a:pt x="151" y="56"/>
                    </a:lnTo>
                    <a:lnTo>
                      <a:pt x="154" y="77"/>
                    </a:lnTo>
                    <a:lnTo>
                      <a:pt x="154" y="77"/>
                    </a:lnTo>
                    <a:lnTo>
                      <a:pt x="151" y="102"/>
                    </a:lnTo>
                    <a:lnTo>
                      <a:pt x="146" y="126"/>
                    </a:lnTo>
                    <a:lnTo>
                      <a:pt x="137" y="144"/>
                    </a:lnTo>
                    <a:lnTo>
                      <a:pt x="126" y="161"/>
                    </a:lnTo>
                    <a:lnTo>
                      <a:pt x="113" y="179"/>
                    </a:lnTo>
                    <a:lnTo>
                      <a:pt x="96" y="189"/>
                    </a:lnTo>
                    <a:lnTo>
                      <a:pt x="80" y="196"/>
                    </a:lnTo>
                    <a:lnTo>
                      <a:pt x="60" y="196"/>
                    </a:lnTo>
                    <a:lnTo>
                      <a:pt x="60" y="196"/>
                    </a:lnTo>
                    <a:lnTo>
                      <a:pt x="44" y="196"/>
                    </a:lnTo>
                    <a:lnTo>
                      <a:pt x="28" y="189"/>
                    </a:lnTo>
                    <a:lnTo>
                      <a:pt x="14" y="182"/>
                    </a:lnTo>
                    <a:lnTo>
                      <a:pt x="0" y="168"/>
                    </a:lnTo>
                    <a:lnTo>
                      <a:pt x="0" y="168"/>
                    </a:lnTo>
                    <a:lnTo>
                      <a:pt x="14" y="186"/>
                    </a:lnTo>
                    <a:lnTo>
                      <a:pt x="33" y="200"/>
                    </a:lnTo>
                    <a:lnTo>
                      <a:pt x="52" y="207"/>
                    </a:lnTo>
                    <a:lnTo>
                      <a:pt x="71" y="210"/>
                    </a:lnTo>
                    <a:lnTo>
                      <a:pt x="71" y="210"/>
                    </a:lnTo>
                    <a:lnTo>
                      <a:pt x="91" y="210"/>
                    </a:lnTo>
                    <a:lnTo>
                      <a:pt x="107" y="203"/>
                    </a:lnTo>
                    <a:lnTo>
                      <a:pt x="124" y="193"/>
                    </a:lnTo>
                    <a:lnTo>
                      <a:pt x="137" y="175"/>
                    </a:lnTo>
                    <a:lnTo>
                      <a:pt x="148" y="158"/>
                    </a:lnTo>
                    <a:lnTo>
                      <a:pt x="156" y="140"/>
                    </a:lnTo>
                    <a:lnTo>
                      <a:pt x="162" y="116"/>
                    </a:lnTo>
                    <a:lnTo>
                      <a:pt x="165" y="91"/>
                    </a:lnTo>
                    <a:lnTo>
                      <a:pt x="165" y="91"/>
                    </a:lnTo>
                    <a:lnTo>
                      <a:pt x="162" y="67"/>
                    </a:lnTo>
                    <a:lnTo>
                      <a:pt x="156" y="42"/>
                    </a:lnTo>
                    <a:lnTo>
                      <a:pt x="146" y="21"/>
                    </a:lnTo>
                    <a:lnTo>
                      <a:pt x="132" y="0"/>
                    </a:lnTo>
                    <a:lnTo>
                      <a:pt x="132"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35"/>
              <p:cNvSpPr>
                <a:spLocks/>
              </p:cNvSpPr>
              <p:nvPr/>
            </p:nvSpPr>
            <p:spPr bwMode="auto">
              <a:xfrm>
                <a:off x="1007" y="1922"/>
                <a:ext cx="161" cy="210"/>
              </a:xfrm>
              <a:custGeom>
                <a:avLst/>
                <a:gdLst>
                  <a:gd name="T0" fmla="*/ 129 w 161"/>
                  <a:gd name="T1" fmla="*/ 0 h 210"/>
                  <a:gd name="T2" fmla="*/ 129 w 161"/>
                  <a:gd name="T3" fmla="*/ 0 h 210"/>
                  <a:gd name="T4" fmla="*/ 140 w 161"/>
                  <a:gd name="T5" fmla="*/ 18 h 210"/>
                  <a:gd name="T6" fmla="*/ 145 w 161"/>
                  <a:gd name="T7" fmla="*/ 35 h 210"/>
                  <a:gd name="T8" fmla="*/ 150 w 161"/>
                  <a:gd name="T9" fmla="*/ 56 h 210"/>
                  <a:gd name="T10" fmla="*/ 150 w 161"/>
                  <a:gd name="T11" fmla="*/ 77 h 210"/>
                  <a:gd name="T12" fmla="*/ 150 w 161"/>
                  <a:gd name="T13" fmla="*/ 77 h 210"/>
                  <a:gd name="T14" fmla="*/ 150 w 161"/>
                  <a:gd name="T15" fmla="*/ 102 h 210"/>
                  <a:gd name="T16" fmla="*/ 145 w 161"/>
                  <a:gd name="T17" fmla="*/ 123 h 210"/>
                  <a:gd name="T18" fmla="*/ 137 w 161"/>
                  <a:gd name="T19" fmla="*/ 143 h 210"/>
                  <a:gd name="T20" fmla="*/ 123 w 161"/>
                  <a:gd name="T21" fmla="*/ 161 h 210"/>
                  <a:gd name="T22" fmla="*/ 109 w 161"/>
                  <a:gd name="T23" fmla="*/ 175 h 210"/>
                  <a:gd name="T24" fmla="*/ 96 w 161"/>
                  <a:gd name="T25" fmla="*/ 185 h 210"/>
                  <a:gd name="T26" fmla="*/ 76 w 161"/>
                  <a:gd name="T27" fmla="*/ 192 h 210"/>
                  <a:gd name="T28" fmla="*/ 57 w 161"/>
                  <a:gd name="T29" fmla="*/ 196 h 210"/>
                  <a:gd name="T30" fmla="*/ 57 w 161"/>
                  <a:gd name="T31" fmla="*/ 196 h 210"/>
                  <a:gd name="T32" fmla="*/ 41 w 161"/>
                  <a:gd name="T33" fmla="*/ 192 h 210"/>
                  <a:gd name="T34" fmla="*/ 27 w 161"/>
                  <a:gd name="T35" fmla="*/ 189 h 210"/>
                  <a:gd name="T36" fmla="*/ 11 w 161"/>
                  <a:gd name="T37" fmla="*/ 178 h 210"/>
                  <a:gd name="T38" fmla="*/ 0 w 161"/>
                  <a:gd name="T39" fmla="*/ 168 h 210"/>
                  <a:gd name="T40" fmla="*/ 0 w 161"/>
                  <a:gd name="T41" fmla="*/ 168 h 210"/>
                  <a:gd name="T42" fmla="*/ 13 w 161"/>
                  <a:gd name="T43" fmla="*/ 185 h 210"/>
                  <a:gd name="T44" fmla="*/ 30 w 161"/>
                  <a:gd name="T45" fmla="*/ 199 h 210"/>
                  <a:gd name="T46" fmla="*/ 49 w 161"/>
                  <a:gd name="T47" fmla="*/ 206 h 210"/>
                  <a:gd name="T48" fmla="*/ 68 w 161"/>
                  <a:gd name="T49" fmla="*/ 210 h 210"/>
                  <a:gd name="T50" fmla="*/ 68 w 161"/>
                  <a:gd name="T51" fmla="*/ 210 h 210"/>
                  <a:gd name="T52" fmla="*/ 87 w 161"/>
                  <a:gd name="T53" fmla="*/ 206 h 210"/>
                  <a:gd name="T54" fmla="*/ 107 w 161"/>
                  <a:gd name="T55" fmla="*/ 199 h 210"/>
                  <a:gd name="T56" fmla="*/ 120 w 161"/>
                  <a:gd name="T57" fmla="*/ 189 h 210"/>
                  <a:gd name="T58" fmla="*/ 134 w 161"/>
                  <a:gd name="T59" fmla="*/ 175 h 210"/>
                  <a:gd name="T60" fmla="*/ 148 w 161"/>
                  <a:gd name="T61" fmla="*/ 157 h 210"/>
                  <a:gd name="T62" fmla="*/ 156 w 161"/>
                  <a:gd name="T63" fmla="*/ 136 h 210"/>
                  <a:gd name="T64" fmla="*/ 161 w 161"/>
                  <a:gd name="T65" fmla="*/ 116 h 210"/>
                  <a:gd name="T66" fmla="*/ 161 w 161"/>
                  <a:gd name="T67" fmla="*/ 91 h 210"/>
                  <a:gd name="T68" fmla="*/ 161 w 161"/>
                  <a:gd name="T69" fmla="*/ 91 h 210"/>
                  <a:gd name="T70" fmla="*/ 161 w 161"/>
                  <a:gd name="T71" fmla="*/ 67 h 210"/>
                  <a:gd name="T72" fmla="*/ 153 w 161"/>
                  <a:gd name="T73" fmla="*/ 42 h 210"/>
                  <a:gd name="T74" fmla="*/ 142 w 161"/>
                  <a:gd name="T75" fmla="*/ 18 h 210"/>
                  <a:gd name="T76" fmla="*/ 129 w 161"/>
                  <a:gd name="T77" fmla="*/ 0 h 210"/>
                  <a:gd name="T78" fmla="*/ 129 w 161"/>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210">
                    <a:moveTo>
                      <a:pt x="129" y="0"/>
                    </a:moveTo>
                    <a:lnTo>
                      <a:pt x="129" y="0"/>
                    </a:lnTo>
                    <a:lnTo>
                      <a:pt x="140" y="18"/>
                    </a:lnTo>
                    <a:lnTo>
                      <a:pt x="145" y="35"/>
                    </a:lnTo>
                    <a:lnTo>
                      <a:pt x="150" y="56"/>
                    </a:lnTo>
                    <a:lnTo>
                      <a:pt x="150" y="77"/>
                    </a:lnTo>
                    <a:lnTo>
                      <a:pt x="150" y="77"/>
                    </a:lnTo>
                    <a:lnTo>
                      <a:pt x="150" y="102"/>
                    </a:lnTo>
                    <a:lnTo>
                      <a:pt x="145" y="123"/>
                    </a:lnTo>
                    <a:lnTo>
                      <a:pt x="137" y="143"/>
                    </a:lnTo>
                    <a:lnTo>
                      <a:pt x="123" y="161"/>
                    </a:lnTo>
                    <a:lnTo>
                      <a:pt x="109" y="175"/>
                    </a:lnTo>
                    <a:lnTo>
                      <a:pt x="96" y="185"/>
                    </a:lnTo>
                    <a:lnTo>
                      <a:pt x="76" y="192"/>
                    </a:lnTo>
                    <a:lnTo>
                      <a:pt x="57" y="196"/>
                    </a:lnTo>
                    <a:lnTo>
                      <a:pt x="57" y="196"/>
                    </a:lnTo>
                    <a:lnTo>
                      <a:pt x="41" y="192"/>
                    </a:lnTo>
                    <a:lnTo>
                      <a:pt x="27" y="189"/>
                    </a:lnTo>
                    <a:lnTo>
                      <a:pt x="11" y="178"/>
                    </a:lnTo>
                    <a:lnTo>
                      <a:pt x="0" y="168"/>
                    </a:lnTo>
                    <a:lnTo>
                      <a:pt x="0" y="168"/>
                    </a:lnTo>
                    <a:lnTo>
                      <a:pt x="13" y="185"/>
                    </a:lnTo>
                    <a:lnTo>
                      <a:pt x="30" y="199"/>
                    </a:lnTo>
                    <a:lnTo>
                      <a:pt x="49" y="206"/>
                    </a:lnTo>
                    <a:lnTo>
                      <a:pt x="68" y="210"/>
                    </a:lnTo>
                    <a:lnTo>
                      <a:pt x="68" y="210"/>
                    </a:lnTo>
                    <a:lnTo>
                      <a:pt x="87" y="206"/>
                    </a:lnTo>
                    <a:lnTo>
                      <a:pt x="107" y="199"/>
                    </a:lnTo>
                    <a:lnTo>
                      <a:pt x="120" y="189"/>
                    </a:lnTo>
                    <a:lnTo>
                      <a:pt x="134" y="175"/>
                    </a:lnTo>
                    <a:lnTo>
                      <a:pt x="148" y="157"/>
                    </a:lnTo>
                    <a:lnTo>
                      <a:pt x="156" y="136"/>
                    </a:lnTo>
                    <a:lnTo>
                      <a:pt x="161" y="116"/>
                    </a:lnTo>
                    <a:lnTo>
                      <a:pt x="161" y="91"/>
                    </a:lnTo>
                    <a:lnTo>
                      <a:pt x="161" y="91"/>
                    </a:lnTo>
                    <a:lnTo>
                      <a:pt x="161" y="67"/>
                    </a:lnTo>
                    <a:lnTo>
                      <a:pt x="153" y="42"/>
                    </a:lnTo>
                    <a:lnTo>
                      <a:pt x="142" y="18"/>
                    </a:lnTo>
                    <a:lnTo>
                      <a:pt x="129" y="0"/>
                    </a:lnTo>
                    <a:lnTo>
                      <a:pt x="129"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36"/>
              <p:cNvSpPr>
                <a:spLocks/>
              </p:cNvSpPr>
              <p:nvPr/>
            </p:nvSpPr>
            <p:spPr bwMode="auto">
              <a:xfrm>
                <a:off x="891" y="1108"/>
                <a:ext cx="165" cy="206"/>
              </a:xfrm>
              <a:custGeom>
                <a:avLst/>
                <a:gdLst>
                  <a:gd name="T0" fmla="*/ 165 w 165"/>
                  <a:gd name="T1" fmla="*/ 88 h 206"/>
                  <a:gd name="T2" fmla="*/ 165 w 165"/>
                  <a:gd name="T3" fmla="*/ 88 h 206"/>
                  <a:gd name="T4" fmla="*/ 162 w 165"/>
                  <a:gd name="T5" fmla="*/ 63 h 206"/>
                  <a:gd name="T6" fmla="*/ 157 w 165"/>
                  <a:gd name="T7" fmla="*/ 39 h 206"/>
                  <a:gd name="T8" fmla="*/ 146 w 165"/>
                  <a:gd name="T9" fmla="*/ 18 h 206"/>
                  <a:gd name="T10" fmla="*/ 132 w 165"/>
                  <a:gd name="T11" fmla="*/ 0 h 206"/>
                  <a:gd name="T12" fmla="*/ 132 w 165"/>
                  <a:gd name="T13" fmla="*/ 0 h 206"/>
                  <a:gd name="T14" fmla="*/ 140 w 165"/>
                  <a:gd name="T15" fmla="*/ 14 h 206"/>
                  <a:gd name="T16" fmla="*/ 149 w 165"/>
                  <a:gd name="T17" fmla="*/ 35 h 206"/>
                  <a:gd name="T18" fmla="*/ 151 w 165"/>
                  <a:gd name="T19" fmla="*/ 53 h 206"/>
                  <a:gd name="T20" fmla="*/ 154 w 165"/>
                  <a:gd name="T21" fmla="*/ 74 h 206"/>
                  <a:gd name="T22" fmla="*/ 154 w 165"/>
                  <a:gd name="T23" fmla="*/ 74 h 206"/>
                  <a:gd name="T24" fmla="*/ 151 w 165"/>
                  <a:gd name="T25" fmla="*/ 98 h 206"/>
                  <a:gd name="T26" fmla="*/ 146 w 165"/>
                  <a:gd name="T27" fmla="*/ 123 h 206"/>
                  <a:gd name="T28" fmla="*/ 138 w 165"/>
                  <a:gd name="T29" fmla="*/ 140 h 206"/>
                  <a:gd name="T30" fmla="*/ 127 w 165"/>
                  <a:gd name="T31" fmla="*/ 158 h 206"/>
                  <a:gd name="T32" fmla="*/ 113 w 165"/>
                  <a:gd name="T33" fmla="*/ 175 h 206"/>
                  <a:gd name="T34" fmla="*/ 96 w 165"/>
                  <a:gd name="T35" fmla="*/ 186 h 206"/>
                  <a:gd name="T36" fmla="*/ 80 w 165"/>
                  <a:gd name="T37" fmla="*/ 193 h 206"/>
                  <a:gd name="T38" fmla="*/ 61 w 165"/>
                  <a:gd name="T39" fmla="*/ 193 h 206"/>
                  <a:gd name="T40" fmla="*/ 61 w 165"/>
                  <a:gd name="T41" fmla="*/ 193 h 206"/>
                  <a:gd name="T42" fmla="*/ 44 w 165"/>
                  <a:gd name="T43" fmla="*/ 193 h 206"/>
                  <a:gd name="T44" fmla="*/ 28 w 165"/>
                  <a:gd name="T45" fmla="*/ 186 h 206"/>
                  <a:gd name="T46" fmla="*/ 14 w 165"/>
                  <a:gd name="T47" fmla="*/ 179 h 206"/>
                  <a:gd name="T48" fmla="*/ 0 w 165"/>
                  <a:gd name="T49" fmla="*/ 165 h 206"/>
                  <a:gd name="T50" fmla="*/ 0 w 165"/>
                  <a:gd name="T51" fmla="*/ 165 h 206"/>
                  <a:gd name="T52" fmla="*/ 14 w 165"/>
                  <a:gd name="T53" fmla="*/ 182 h 206"/>
                  <a:gd name="T54" fmla="*/ 31 w 165"/>
                  <a:gd name="T55" fmla="*/ 196 h 206"/>
                  <a:gd name="T56" fmla="*/ 50 w 165"/>
                  <a:gd name="T57" fmla="*/ 206 h 206"/>
                  <a:gd name="T58" fmla="*/ 72 w 165"/>
                  <a:gd name="T59" fmla="*/ 206 h 206"/>
                  <a:gd name="T60" fmla="*/ 72 w 165"/>
                  <a:gd name="T61" fmla="*/ 206 h 206"/>
                  <a:gd name="T62" fmla="*/ 91 w 165"/>
                  <a:gd name="T63" fmla="*/ 206 h 206"/>
                  <a:gd name="T64" fmla="*/ 107 w 165"/>
                  <a:gd name="T65" fmla="*/ 199 h 206"/>
                  <a:gd name="T66" fmla="*/ 124 w 165"/>
                  <a:gd name="T67" fmla="*/ 189 h 206"/>
                  <a:gd name="T68" fmla="*/ 138 w 165"/>
                  <a:gd name="T69" fmla="*/ 172 h 206"/>
                  <a:gd name="T70" fmla="*/ 149 w 165"/>
                  <a:gd name="T71" fmla="*/ 154 h 206"/>
                  <a:gd name="T72" fmla="*/ 157 w 165"/>
                  <a:gd name="T73" fmla="*/ 137 h 206"/>
                  <a:gd name="T74" fmla="*/ 162 w 165"/>
                  <a:gd name="T75" fmla="*/ 112 h 206"/>
                  <a:gd name="T76" fmla="*/ 165 w 165"/>
                  <a:gd name="T77" fmla="*/ 88 h 206"/>
                  <a:gd name="T78" fmla="*/ 165 w 165"/>
                  <a:gd name="T79" fmla="*/ 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6">
                    <a:moveTo>
                      <a:pt x="165" y="88"/>
                    </a:moveTo>
                    <a:lnTo>
                      <a:pt x="165" y="88"/>
                    </a:lnTo>
                    <a:lnTo>
                      <a:pt x="162" y="63"/>
                    </a:lnTo>
                    <a:lnTo>
                      <a:pt x="157" y="39"/>
                    </a:lnTo>
                    <a:lnTo>
                      <a:pt x="146" y="18"/>
                    </a:lnTo>
                    <a:lnTo>
                      <a:pt x="132" y="0"/>
                    </a:lnTo>
                    <a:lnTo>
                      <a:pt x="132" y="0"/>
                    </a:lnTo>
                    <a:lnTo>
                      <a:pt x="140" y="14"/>
                    </a:lnTo>
                    <a:lnTo>
                      <a:pt x="149" y="35"/>
                    </a:lnTo>
                    <a:lnTo>
                      <a:pt x="151" y="53"/>
                    </a:lnTo>
                    <a:lnTo>
                      <a:pt x="154" y="74"/>
                    </a:lnTo>
                    <a:lnTo>
                      <a:pt x="154" y="74"/>
                    </a:lnTo>
                    <a:lnTo>
                      <a:pt x="151" y="98"/>
                    </a:lnTo>
                    <a:lnTo>
                      <a:pt x="146" y="123"/>
                    </a:lnTo>
                    <a:lnTo>
                      <a:pt x="138" y="140"/>
                    </a:lnTo>
                    <a:lnTo>
                      <a:pt x="127" y="158"/>
                    </a:lnTo>
                    <a:lnTo>
                      <a:pt x="113" y="175"/>
                    </a:lnTo>
                    <a:lnTo>
                      <a:pt x="96" y="186"/>
                    </a:lnTo>
                    <a:lnTo>
                      <a:pt x="80" y="193"/>
                    </a:lnTo>
                    <a:lnTo>
                      <a:pt x="61" y="193"/>
                    </a:lnTo>
                    <a:lnTo>
                      <a:pt x="61" y="193"/>
                    </a:lnTo>
                    <a:lnTo>
                      <a:pt x="44" y="193"/>
                    </a:lnTo>
                    <a:lnTo>
                      <a:pt x="28" y="186"/>
                    </a:lnTo>
                    <a:lnTo>
                      <a:pt x="14" y="179"/>
                    </a:lnTo>
                    <a:lnTo>
                      <a:pt x="0" y="165"/>
                    </a:lnTo>
                    <a:lnTo>
                      <a:pt x="0" y="165"/>
                    </a:lnTo>
                    <a:lnTo>
                      <a:pt x="14" y="182"/>
                    </a:lnTo>
                    <a:lnTo>
                      <a:pt x="31" y="196"/>
                    </a:lnTo>
                    <a:lnTo>
                      <a:pt x="50" y="206"/>
                    </a:lnTo>
                    <a:lnTo>
                      <a:pt x="72" y="206"/>
                    </a:lnTo>
                    <a:lnTo>
                      <a:pt x="72" y="206"/>
                    </a:lnTo>
                    <a:lnTo>
                      <a:pt x="91" y="206"/>
                    </a:lnTo>
                    <a:lnTo>
                      <a:pt x="107" y="199"/>
                    </a:lnTo>
                    <a:lnTo>
                      <a:pt x="124" y="189"/>
                    </a:lnTo>
                    <a:lnTo>
                      <a:pt x="138" y="172"/>
                    </a:lnTo>
                    <a:lnTo>
                      <a:pt x="149" y="154"/>
                    </a:lnTo>
                    <a:lnTo>
                      <a:pt x="157" y="137"/>
                    </a:lnTo>
                    <a:lnTo>
                      <a:pt x="162" y="112"/>
                    </a:lnTo>
                    <a:lnTo>
                      <a:pt x="165" y="88"/>
                    </a:lnTo>
                    <a:lnTo>
                      <a:pt x="165" y="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37"/>
              <p:cNvSpPr>
                <a:spLocks/>
              </p:cNvSpPr>
              <p:nvPr/>
            </p:nvSpPr>
            <p:spPr bwMode="auto">
              <a:xfrm>
                <a:off x="1687" y="1339"/>
                <a:ext cx="164" cy="210"/>
              </a:xfrm>
              <a:custGeom>
                <a:avLst/>
                <a:gdLst>
                  <a:gd name="T0" fmla="*/ 71 w 164"/>
                  <a:gd name="T1" fmla="*/ 210 h 210"/>
                  <a:gd name="T2" fmla="*/ 71 w 164"/>
                  <a:gd name="T3" fmla="*/ 210 h 210"/>
                  <a:gd name="T4" fmla="*/ 90 w 164"/>
                  <a:gd name="T5" fmla="*/ 206 h 210"/>
                  <a:gd name="T6" fmla="*/ 107 w 164"/>
                  <a:gd name="T7" fmla="*/ 199 h 210"/>
                  <a:gd name="T8" fmla="*/ 123 w 164"/>
                  <a:gd name="T9" fmla="*/ 189 h 210"/>
                  <a:gd name="T10" fmla="*/ 137 w 164"/>
                  <a:gd name="T11" fmla="*/ 175 h 210"/>
                  <a:gd name="T12" fmla="*/ 148 w 164"/>
                  <a:gd name="T13" fmla="*/ 157 h 210"/>
                  <a:gd name="T14" fmla="*/ 156 w 164"/>
                  <a:gd name="T15" fmla="*/ 136 h 210"/>
                  <a:gd name="T16" fmla="*/ 162 w 164"/>
                  <a:gd name="T17" fmla="*/ 115 h 210"/>
                  <a:gd name="T18" fmla="*/ 164 w 164"/>
                  <a:gd name="T19" fmla="*/ 91 h 210"/>
                  <a:gd name="T20" fmla="*/ 164 w 164"/>
                  <a:gd name="T21" fmla="*/ 91 h 210"/>
                  <a:gd name="T22" fmla="*/ 162 w 164"/>
                  <a:gd name="T23" fmla="*/ 66 h 210"/>
                  <a:gd name="T24" fmla="*/ 156 w 164"/>
                  <a:gd name="T25" fmla="*/ 42 h 210"/>
                  <a:gd name="T26" fmla="*/ 145 w 164"/>
                  <a:gd name="T27" fmla="*/ 17 h 210"/>
                  <a:gd name="T28" fmla="*/ 132 w 164"/>
                  <a:gd name="T29" fmla="*/ 0 h 210"/>
                  <a:gd name="T30" fmla="*/ 132 w 164"/>
                  <a:gd name="T31" fmla="*/ 0 h 210"/>
                  <a:gd name="T32" fmla="*/ 140 w 164"/>
                  <a:gd name="T33" fmla="*/ 17 h 210"/>
                  <a:gd name="T34" fmla="*/ 148 w 164"/>
                  <a:gd name="T35" fmla="*/ 35 h 210"/>
                  <a:gd name="T36" fmla="*/ 151 w 164"/>
                  <a:gd name="T37" fmla="*/ 56 h 210"/>
                  <a:gd name="T38" fmla="*/ 153 w 164"/>
                  <a:gd name="T39" fmla="*/ 77 h 210"/>
                  <a:gd name="T40" fmla="*/ 153 w 164"/>
                  <a:gd name="T41" fmla="*/ 77 h 210"/>
                  <a:gd name="T42" fmla="*/ 151 w 164"/>
                  <a:gd name="T43" fmla="*/ 101 h 210"/>
                  <a:gd name="T44" fmla="*/ 145 w 164"/>
                  <a:gd name="T45" fmla="*/ 122 h 210"/>
                  <a:gd name="T46" fmla="*/ 137 w 164"/>
                  <a:gd name="T47" fmla="*/ 143 h 210"/>
                  <a:gd name="T48" fmla="*/ 126 w 164"/>
                  <a:gd name="T49" fmla="*/ 161 h 210"/>
                  <a:gd name="T50" fmla="*/ 112 w 164"/>
                  <a:gd name="T51" fmla="*/ 175 h 210"/>
                  <a:gd name="T52" fmla="*/ 96 w 164"/>
                  <a:gd name="T53" fmla="*/ 185 h 210"/>
                  <a:gd name="T54" fmla="*/ 79 w 164"/>
                  <a:gd name="T55" fmla="*/ 192 h 210"/>
                  <a:gd name="T56" fmla="*/ 60 w 164"/>
                  <a:gd name="T57" fmla="*/ 196 h 210"/>
                  <a:gd name="T58" fmla="*/ 60 w 164"/>
                  <a:gd name="T59" fmla="*/ 196 h 210"/>
                  <a:gd name="T60" fmla="*/ 44 w 164"/>
                  <a:gd name="T61" fmla="*/ 196 h 210"/>
                  <a:gd name="T62" fmla="*/ 27 w 164"/>
                  <a:gd name="T63" fmla="*/ 189 h 210"/>
                  <a:gd name="T64" fmla="*/ 14 w 164"/>
                  <a:gd name="T65" fmla="*/ 178 h 210"/>
                  <a:gd name="T66" fmla="*/ 0 w 164"/>
                  <a:gd name="T67" fmla="*/ 168 h 210"/>
                  <a:gd name="T68" fmla="*/ 0 w 164"/>
                  <a:gd name="T69" fmla="*/ 168 h 210"/>
                  <a:gd name="T70" fmla="*/ 14 w 164"/>
                  <a:gd name="T71" fmla="*/ 185 h 210"/>
                  <a:gd name="T72" fmla="*/ 33 w 164"/>
                  <a:gd name="T73" fmla="*/ 199 h 210"/>
                  <a:gd name="T74" fmla="*/ 49 w 164"/>
                  <a:gd name="T75" fmla="*/ 206 h 210"/>
                  <a:gd name="T76" fmla="*/ 71 w 164"/>
                  <a:gd name="T77" fmla="*/ 210 h 210"/>
                  <a:gd name="T78" fmla="*/ 71 w 164"/>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 h="210">
                    <a:moveTo>
                      <a:pt x="71" y="210"/>
                    </a:moveTo>
                    <a:lnTo>
                      <a:pt x="71" y="210"/>
                    </a:lnTo>
                    <a:lnTo>
                      <a:pt x="90" y="206"/>
                    </a:lnTo>
                    <a:lnTo>
                      <a:pt x="107" y="199"/>
                    </a:lnTo>
                    <a:lnTo>
                      <a:pt x="123" y="189"/>
                    </a:lnTo>
                    <a:lnTo>
                      <a:pt x="137" y="175"/>
                    </a:lnTo>
                    <a:lnTo>
                      <a:pt x="148" y="157"/>
                    </a:lnTo>
                    <a:lnTo>
                      <a:pt x="156" y="136"/>
                    </a:lnTo>
                    <a:lnTo>
                      <a:pt x="162" y="115"/>
                    </a:lnTo>
                    <a:lnTo>
                      <a:pt x="164" y="91"/>
                    </a:lnTo>
                    <a:lnTo>
                      <a:pt x="164" y="91"/>
                    </a:lnTo>
                    <a:lnTo>
                      <a:pt x="162" y="66"/>
                    </a:lnTo>
                    <a:lnTo>
                      <a:pt x="156" y="42"/>
                    </a:lnTo>
                    <a:lnTo>
                      <a:pt x="145" y="17"/>
                    </a:lnTo>
                    <a:lnTo>
                      <a:pt x="132" y="0"/>
                    </a:lnTo>
                    <a:lnTo>
                      <a:pt x="132" y="0"/>
                    </a:lnTo>
                    <a:lnTo>
                      <a:pt x="140" y="17"/>
                    </a:lnTo>
                    <a:lnTo>
                      <a:pt x="148" y="35"/>
                    </a:lnTo>
                    <a:lnTo>
                      <a:pt x="151" y="56"/>
                    </a:lnTo>
                    <a:lnTo>
                      <a:pt x="153" y="77"/>
                    </a:lnTo>
                    <a:lnTo>
                      <a:pt x="153" y="77"/>
                    </a:lnTo>
                    <a:lnTo>
                      <a:pt x="151" y="101"/>
                    </a:lnTo>
                    <a:lnTo>
                      <a:pt x="145" y="122"/>
                    </a:lnTo>
                    <a:lnTo>
                      <a:pt x="137" y="143"/>
                    </a:lnTo>
                    <a:lnTo>
                      <a:pt x="126" y="161"/>
                    </a:lnTo>
                    <a:lnTo>
                      <a:pt x="112" y="175"/>
                    </a:lnTo>
                    <a:lnTo>
                      <a:pt x="96" y="185"/>
                    </a:lnTo>
                    <a:lnTo>
                      <a:pt x="79" y="192"/>
                    </a:lnTo>
                    <a:lnTo>
                      <a:pt x="60" y="196"/>
                    </a:lnTo>
                    <a:lnTo>
                      <a:pt x="60" y="196"/>
                    </a:lnTo>
                    <a:lnTo>
                      <a:pt x="44" y="196"/>
                    </a:lnTo>
                    <a:lnTo>
                      <a:pt x="27" y="189"/>
                    </a:lnTo>
                    <a:lnTo>
                      <a:pt x="14" y="178"/>
                    </a:lnTo>
                    <a:lnTo>
                      <a:pt x="0" y="168"/>
                    </a:lnTo>
                    <a:lnTo>
                      <a:pt x="0" y="168"/>
                    </a:lnTo>
                    <a:lnTo>
                      <a:pt x="14" y="185"/>
                    </a:lnTo>
                    <a:lnTo>
                      <a:pt x="33" y="199"/>
                    </a:lnTo>
                    <a:lnTo>
                      <a:pt x="49" y="206"/>
                    </a:lnTo>
                    <a:lnTo>
                      <a:pt x="71" y="210"/>
                    </a:lnTo>
                    <a:lnTo>
                      <a:pt x="71" y="21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40"/>
              <p:cNvSpPr>
                <a:spLocks/>
              </p:cNvSpPr>
              <p:nvPr/>
            </p:nvSpPr>
            <p:spPr bwMode="auto">
              <a:xfrm>
                <a:off x="296" y="1430"/>
                <a:ext cx="187" cy="237"/>
              </a:xfrm>
              <a:custGeom>
                <a:avLst/>
                <a:gdLst>
                  <a:gd name="T0" fmla="*/ 33 w 187"/>
                  <a:gd name="T1" fmla="*/ 209 h 237"/>
                  <a:gd name="T2" fmla="*/ 33 w 187"/>
                  <a:gd name="T3" fmla="*/ 209 h 237"/>
                  <a:gd name="T4" fmla="*/ 44 w 187"/>
                  <a:gd name="T5" fmla="*/ 220 h 237"/>
                  <a:gd name="T6" fmla="*/ 61 w 187"/>
                  <a:gd name="T7" fmla="*/ 230 h 237"/>
                  <a:gd name="T8" fmla="*/ 74 w 187"/>
                  <a:gd name="T9" fmla="*/ 234 h 237"/>
                  <a:gd name="T10" fmla="*/ 93 w 187"/>
                  <a:gd name="T11" fmla="*/ 237 h 237"/>
                  <a:gd name="T12" fmla="*/ 93 w 187"/>
                  <a:gd name="T13" fmla="*/ 237 h 237"/>
                  <a:gd name="T14" fmla="*/ 110 w 187"/>
                  <a:gd name="T15" fmla="*/ 234 h 237"/>
                  <a:gd name="T16" fmla="*/ 129 w 187"/>
                  <a:gd name="T17" fmla="*/ 227 h 237"/>
                  <a:gd name="T18" fmla="*/ 146 w 187"/>
                  <a:gd name="T19" fmla="*/ 216 h 237"/>
                  <a:gd name="T20" fmla="*/ 159 w 187"/>
                  <a:gd name="T21" fmla="*/ 202 h 237"/>
                  <a:gd name="T22" fmla="*/ 170 w 187"/>
                  <a:gd name="T23" fmla="*/ 185 h 237"/>
                  <a:gd name="T24" fmla="*/ 179 w 187"/>
                  <a:gd name="T25" fmla="*/ 164 h 237"/>
                  <a:gd name="T26" fmla="*/ 184 w 187"/>
                  <a:gd name="T27" fmla="*/ 143 h 237"/>
                  <a:gd name="T28" fmla="*/ 187 w 187"/>
                  <a:gd name="T29" fmla="*/ 119 h 237"/>
                  <a:gd name="T30" fmla="*/ 187 w 187"/>
                  <a:gd name="T31" fmla="*/ 119 h 237"/>
                  <a:gd name="T32" fmla="*/ 184 w 187"/>
                  <a:gd name="T33" fmla="*/ 98 h 237"/>
                  <a:gd name="T34" fmla="*/ 179 w 187"/>
                  <a:gd name="T35" fmla="*/ 77 h 237"/>
                  <a:gd name="T36" fmla="*/ 173 w 187"/>
                  <a:gd name="T37" fmla="*/ 59 h 237"/>
                  <a:gd name="T38" fmla="*/ 162 w 187"/>
                  <a:gd name="T39" fmla="*/ 42 h 237"/>
                  <a:gd name="T40" fmla="*/ 162 w 187"/>
                  <a:gd name="T41" fmla="*/ 42 h 237"/>
                  <a:gd name="T42" fmla="*/ 148 w 187"/>
                  <a:gd name="T43" fmla="*/ 24 h 237"/>
                  <a:gd name="T44" fmla="*/ 132 w 187"/>
                  <a:gd name="T45" fmla="*/ 10 h 237"/>
                  <a:gd name="T46" fmla="*/ 113 w 187"/>
                  <a:gd name="T47" fmla="*/ 3 h 237"/>
                  <a:gd name="T48" fmla="*/ 93 w 187"/>
                  <a:gd name="T49" fmla="*/ 0 h 237"/>
                  <a:gd name="T50" fmla="*/ 93 w 187"/>
                  <a:gd name="T51" fmla="*/ 0 h 237"/>
                  <a:gd name="T52" fmla="*/ 74 w 187"/>
                  <a:gd name="T53" fmla="*/ 3 h 237"/>
                  <a:gd name="T54" fmla="*/ 55 w 187"/>
                  <a:gd name="T55" fmla="*/ 10 h 237"/>
                  <a:gd name="T56" fmla="*/ 41 w 187"/>
                  <a:gd name="T57" fmla="*/ 21 h 237"/>
                  <a:gd name="T58" fmla="*/ 28 w 187"/>
                  <a:gd name="T59" fmla="*/ 35 h 237"/>
                  <a:gd name="T60" fmla="*/ 14 w 187"/>
                  <a:gd name="T61" fmla="*/ 52 h 237"/>
                  <a:gd name="T62" fmla="*/ 6 w 187"/>
                  <a:gd name="T63" fmla="*/ 73 h 237"/>
                  <a:gd name="T64" fmla="*/ 0 w 187"/>
                  <a:gd name="T65" fmla="*/ 94 h 237"/>
                  <a:gd name="T66" fmla="*/ 0 w 187"/>
                  <a:gd name="T67" fmla="*/ 119 h 237"/>
                  <a:gd name="T68" fmla="*/ 0 w 187"/>
                  <a:gd name="T69" fmla="*/ 119 h 237"/>
                  <a:gd name="T70" fmla="*/ 0 w 187"/>
                  <a:gd name="T71" fmla="*/ 146 h 237"/>
                  <a:gd name="T72" fmla="*/ 8 w 187"/>
                  <a:gd name="T73" fmla="*/ 171 h 237"/>
                  <a:gd name="T74" fmla="*/ 19 w 187"/>
                  <a:gd name="T75" fmla="*/ 192 h 237"/>
                  <a:gd name="T76" fmla="*/ 33 w 187"/>
                  <a:gd name="T77" fmla="*/ 209 h 237"/>
                  <a:gd name="T78" fmla="*/ 33 w 187"/>
                  <a:gd name="T79" fmla="*/ 20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33" y="209"/>
                    </a:moveTo>
                    <a:lnTo>
                      <a:pt x="33" y="209"/>
                    </a:lnTo>
                    <a:lnTo>
                      <a:pt x="44" y="220"/>
                    </a:lnTo>
                    <a:lnTo>
                      <a:pt x="61" y="230"/>
                    </a:lnTo>
                    <a:lnTo>
                      <a:pt x="74" y="234"/>
                    </a:lnTo>
                    <a:lnTo>
                      <a:pt x="93" y="237"/>
                    </a:lnTo>
                    <a:lnTo>
                      <a:pt x="93" y="237"/>
                    </a:lnTo>
                    <a:lnTo>
                      <a:pt x="110" y="234"/>
                    </a:lnTo>
                    <a:lnTo>
                      <a:pt x="129" y="227"/>
                    </a:lnTo>
                    <a:lnTo>
                      <a:pt x="146" y="216"/>
                    </a:lnTo>
                    <a:lnTo>
                      <a:pt x="159" y="202"/>
                    </a:lnTo>
                    <a:lnTo>
                      <a:pt x="170" y="185"/>
                    </a:lnTo>
                    <a:lnTo>
                      <a:pt x="179" y="164"/>
                    </a:lnTo>
                    <a:lnTo>
                      <a:pt x="184" y="143"/>
                    </a:lnTo>
                    <a:lnTo>
                      <a:pt x="187" y="119"/>
                    </a:lnTo>
                    <a:lnTo>
                      <a:pt x="187" y="119"/>
                    </a:lnTo>
                    <a:lnTo>
                      <a:pt x="184" y="98"/>
                    </a:lnTo>
                    <a:lnTo>
                      <a:pt x="179" y="77"/>
                    </a:lnTo>
                    <a:lnTo>
                      <a:pt x="173" y="59"/>
                    </a:lnTo>
                    <a:lnTo>
                      <a:pt x="162" y="42"/>
                    </a:lnTo>
                    <a:lnTo>
                      <a:pt x="162" y="42"/>
                    </a:lnTo>
                    <a:lnTo>
                      <a:pt x="148" y="24"/>
                    </a:lnTo>
                    <a:lnTo>
                      <a:pt x="132" y="10"/>
                    </a:lnTo>
                    <a:lnTo>
                      <a:pt x="113" y="3"/>
                    </a:lnTo>
                    <a:lnTo>
                      <a:pt x="93" y="0"/>
                    </a:lnTo>
                    <a:lnTo>
                      <a:pt x="93" y="0"/>
                    </a:lnTo>
                    <a:lnTo>
                      <a:pt x="74" y="3"/>
                    </a:lnTo>
                    <a:lnTo>
                      <a:pt x="55" y="10"/>
                    </a:lnTo>
                    <a:lnTo>
                      <a:pt x="41" y="21"/>
                    </a:lnTo>
                    <a:lnTo>
                      <a:pt x="28" y="35"/>
                    </a:lnTo>
                    <a:lnTo>
                      <a:pt x="14" y="52"/>
                    </a:lnTo>
                    <a:lnTo>
                      <a:pt x="6" y="73"/>
                    </a:lnTo>
                    <a:lnTo>
                      <a:pt x="0" y="94"/>
                    </a:lnTo>
                    <a:lnTo>
                      <a:pt x="0" y="119"/>
                    </a:lnTo>
                    <a:lnTo>
                      <a:pt x="0" y="119"/>
                    </a:lnTo>
                    <a:lnTo>
                      <a:pt x="0" y="146"/>
                    </a:lnTo>
                    <a:lnTo>
                      <a:pt x="8" y="171"/>
                    </a:lnTo>
                    <a:lnTo>
                      <a:pt x="19" y="192"/>
                    </a:lnTo>
                    <a:lnTo>
                      <a:pt x="33" y="209"/>
                    </a:lnTo>
                    <a:lnTo>
                      <a:pt x="33" y="20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41"/>
              <p:cNvSpPr>
                <a:spLocks/>
              </p:cNvSpPr>
              <p:nvPr/>
            </p:nvSpPr>
            <p:spPr bwMode="auto">
              <a:xfrm>
                <a:off x="296" y="2286"/>
                <a:ext cx="187" cy="237"/>
              </a:xfrm>
              <a:custGeom>
                <a:avLst/>
                <a:gdLst>
                  <a:gd name="T0" fmla="*/ 187 w 187"/>
                  <a:gd name="T1" fmla="*/ 118 h 237"/>
                  <a:gd name="T2" fmla="*/ 187 w 187"/>
                  <a:gd name="T3" fmla="*/ 118 h 237"/>
                  <a:gd name="T4" fmla="*/ 184 w 187"/>
                  <a:gd name="T5" fmla="*/ 97 h 237"/>
                  <a:gd name="T6" fmla="*/ 181 w 187"/>
                  <a:gd name="T7" fmla="*/ 76 h 237"/>
                  <a:gd name="T8" fmla="*/ 173 w 187"/>
                  <a:gd name="T9" fmla="*/ 59 h 237"/>
                  <a:gd name="T10" fmla="*/ 165 w 187"/>
                  <a:gd name="T11" fmla="*/ 41 h 237"/>
                  <a:gd name="T12" fmla="*/ 165 w 187"/>
                  <a:gd name="T13" fmla="*/ 41 h 237"/>
                  <a:gd name="T14" fmla="*/ 151 w 187"/>
                  <a:gd name="T15" fmla="*/ 24 h 237"/>
                  <a:gd name="T16" fmla="*/ 135 w 187"/>
                  <a:gd name="T17" fmla="*/ 13 h 237"/>
                  <a:gd name="T18" fmla="*/ 115 w 187"/>
                  <a:gd name="T19" fmla="*/ 3 h 237"/>
                  <a:gd name="T20" fmla="*/ 93 w 187"/>
                  <a:gd name="T21" fmla="*/ 0 h 237"/>
                  <a:gd name="T22" fmla="*/ 93 w 187"/>
                  <a:gd name="T23" fmla="*/ 0 h 237"/>
                  <a:gd name="T24" fmla="*/ 74 w 187"/>
                  <a:gd name="T25" fmla="*/ 3 h 237"/>
                  <a:gd name="T26" fmla="*/ 58 w 187"/>
                  <a:gd name="T27" fmla="*/ 10 h 237"/>
                  <a:gd name="T28" fmla="*/ 41 w 187"/>
                  <a:gd name="T29" fmla="*/ 20 h 237"/>
                  <a:gd name="T30" fmla="*/ 28 w 187"/>
                  <a:gd name="T31" fmla="*/ 34 h 237"/>
                  <a:gd name="T32" fmla="*/ 17 w 187"/>
                  <a:gd name="T33" fmla="*/ 52 h 237"/>
                  <a:gd name="T34" fmla="*/ 8 w 187"/>
                  <a:gd name="T35" fmla="*/ 73 h 237"/>
                  <a:gd name="T36" fmla="*/ 3 w 187"/>
                  <a:gd name="T37" fmla="*/ 97 h 237"/>
                  <a:gd name="T38" fmla="*/ 0 w 187"/>
                  <a:gd name="T39" fmla="*/ 118 h 237"/>
                  <a:gd name="T40" fmla="*/ 0 w 187"/>
                  <a:gd name="T41" fmla="*/ 118 h 237"/>
                  <a:gd name="T42" fmla="*/ 3 w 187"/>
                  <a:gd name="T43" fmla="*/ 146 h 237"/>
                  <a:gd name="T44" fmla="*/ 8 w 187"/>
                  <a:gd name="T45" fmla="*/ 171 h 237"/>
                  <a:gd name="T46" fmla="*/ 19 w 187"/>
                  <a:gd name="T47" fmla="*/ 192 h 237"/>
                  <a:gd name="T48" fmla="*/ 33 w 187"/>
                  <a:gd name="T49" fmla="*/ 209 h 237"/>
                  <a:gd name="T50" fmla="*/ 33 w 187"/>
                  <a:gd name="T51" fmla="*/ 209 h 237"/>
                  <a:gd name="T52" fmla="*/ 47 w 187"/>
                  <a:gd name="T53" fmla="*/ 223 h 237"/>
                  <a:gd name="T54" fmla="*/ 61 w 187"/>
                  <a:gd name="T55" fmla="*/ 230 h 237"/>
                  <a:gd name="T56" fmla="*/ 77 w 187"/>
                  <a:gd name="T57" fmla="*/ 237 h 237"/>
                  <a:gd name="T58" fmla="*/ 93 w 187"/>
                  <a:gd name="T59" fmla="*/ 237 h 237"/>
                  <a:gd name="T60" fmla="*/ 93 w 187"/>
                  <a:gd name="T61" fmla="*/ 237 h 237"/>
                  <a:gd name="T62" fmla="*/ 113 w 187"/>
                  <a:gd name="T63" fmla="*/ 237 h 237"/>
                  <a:gd name="T64" fmla="*/ 129 w 187"/>
                  <a:gd name="T65" fmla="*/ 230 h 237"/>
                  <a:gd name="T66" fmla="*/ 146 w 187"/>
                  <a:gd name="T67" fmla="*/ 220 h 237"/>
                  <a:gd name="T68" fmla="*/ 159 w 187"/>
                  <a:gd name="T69" fmla="*/ 202 h 237"/>
                  <a:gd name="T70" fmla="*/ 170 w 187"/>
                  <a:gd name="T71" fmla="*/ 185 h 237"/>
                  <a:gd name="T72" fmla="*/ 179 w 187"/>
                  <a:gd name="T73" fmla="*/ 167 h 237"/>
                  <a:gd name="T74" fmla="*/ 184 w 187"/>
                  <a:gd name="T75" fmla="*/ 143 h 237"/>
                  <a:gd name="T76" fmla="*/ 187 w 187"/>
                  <a:gd name="T77" fmla="*/ 118 h 237"/>
                  <a:gd name="T78" fmla="*/ 187 w 187"/>
                  <a:gd name="T7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187" y="118"/>
                    </a:moveTo>
                    <a:lnTo>
                      <a:pt x="187" y="118"/>
                    </a:lnTo>
                    <a:lnTo>
                      <a:pt x="184" y="97"/>
                    </a:lnTo>
                    <a:lnTo>
                      <a:pt x="181" y="76"/>
                    </a:lnTo>
                    <a:lnTo>
                      <a:pt x="173" y="59"/>
                    </a:lnTo>
                    <a:lnTo>
                      <a:pt x="165" y="41"/>
                    </a:lnTo>
                    <a:lnTo>
                      <a:pt x="165" y="41"/>
                    </a:lnTo>
                    <a:lnTo>
                      <a:pt x="151" y="24"/>
                    </a:lnTo>
                    <a:lnTo>
                      <a:pt x="135" y="13"/>
                    </a:lnTo>
                    <a:lnTo>
                      <a:pt x="115" y="3"/>
                    </a:lnTo>
                    <a:lnTo>
                      <a:pt x="93" y="0"/>
                    </a:lnTo>
                    <a:lnTo>
                      <a:pt x="93" y="0"/>
                    </a:lnTo>
                    <a:lnTo>
                      <a:pt x="74" y="3"/>
                    </a:lnTo>
                    <a:lnTo>
                      <a:pt x="58" y="10"/>
                    </a:lnTo>
                    <a:lnTo>
                      <a:pt x="41" y="20"/>
                    </a:lnTo>
                    <a:lnTo>
                      <a:pt x="28" y="34"/>
                    </a:lnTo>
                    <a:lnTo>
                      <a:pt x="17" y="52"/>
                    </a:lnTo>
                    <a:lnTo>
                      <a:pt x="8" y="73"/>
                    </a:lnTo>
                    <a:lnTo>
                      <a:pt x="3" y="97"/>
                    </a:lnTo>
                    <a:lnTo>
                      <a:pt x="0" y="118"/>
                    </a:lnTo>
                    <a:lnTo>
                      <a:pt x="0" y="118"/>
                    </a:lnTo>
                    <a:lnTo>
                      <a:pt x="3" y="146"/>
                    </a:lnTo>
                    <a:lnTo>
                      <a:pt x="8" y="171"/>
                    </a:lnTo>
                    <a:lnTo>
                      <a:pt x="19" y="192"/>
                    </a:lnTo>
                    <a:lnTo>
                      <a:pt x="33" y="209"/>
                    </a:lnTo>
                    <a:lnTo>
                      <a:pt x="33" y="209"/>
                    </a:lnTo>
                    <a:lnTo>
                      <a:pt x="47" y="223"/>
                    </a:lnTo>
                    <a:lnTo>
                      <a:pt x="61" y="230"/>
                    </a:lnTo>
                    <a:lnTo>
                      <a:pt x="77" y="237"/>
                    </a:lnTo>
                    <a:lnTo>
                      <a:pt x="93" y="237"/>
                    </a:lnTo>
                    <a:lnTo>
                      <a:pt x="93" y="237"/>
                    </a:lnTo>
                    <a:lnTo>
                      <a:pt x="113" y="237"/>
                    </a:lnTo>
                    <a:lnTo>
                      <a:pt x="129" y="230"/>
                    </a:lnTo>
                    <a:lnTo>
                      <a:pt x="146" y="220"/>
                    </a:lnTo>
                    <a:lnTo>
                      <a:pt x="159" y="202"/>
                    </a:lnTo>
                    <a:lnTo>
                      <a:pt x="170" y="185"/>
                    </a:lnTo>
                    <a:lnTo>
                      <a:pt x="179" y="167"/>
                    </a:lnTo>
                    <a:lnTo>
                      <a:pt x="184" y="143"/>
                    </a:lnTo>
                    <a:lnTo>
                      <a:pt x="187" y="118"/>
                    </a:lnTo>
                    <a:lnTo>
                      <a:pt x="187" y="118"/>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42"/>
              <p:cNvSpPr>
                <a:spLocks/>
              </p:cNvSpPr>
              <p:nvPr/>
            </p:nvSpPr>
            <p:spPr bwMode="auto">
              <a:xfrm>
                <a:off x="974" y="1880"/>
                <a:ext cx="183" cy="238"/>
              </a:xfrm>
              <a:custGeom>
                <a:avLst/>
                <a:gdLst>
                  <a:gd name="T0" fmla="*/ 183 w 183"/>
                  <a:gd name="T1" fmla="*/ 119 h 238"/>
                  <a:gd name="T2" fmla="*/ 183 w 183"/>
                  <a:gd name="T3" fmla="*/ 119 h 238"/>
                  <a:gd name="T4" fmla="*/ 183 w 183"/>
                  <a:gd name="T5" fmla="*/ 98 h 238"/>
                  <a:gd name="T6" fmla="*/ 178 w 183"/>
                  <a:gd name="T7" fmla="*/ 77 h 238"/>
                  <a:gd name="T8" fmla="*/ 173 w 183"/>
                  <a:gd name="T9" fmla="*/ 60 h 238"/>
                  <a:gd name="T10" fmla="*/ 162 w 183"/>
                  <a:gd name="T11" fmla="*/ 42 h 238"/>
                  <a:gd name="T12" fmla="*/ 162 w 183"/>
                  <a:gd name="T13" fmla="*/ 42 h 238"/>
                  <a:gd name="T14" fmla="*/ 148 w 183"/>
                  <a:gd name="T15" fmla="*/ 25 h 238"/>
                  <a:gd name="T16" fmla="*/ 131 w 183"/>
                  <a:gd name="T17" fmla="*/ 11 h 238"/>
                  <a:gd name="T18" fmla="*/ 112 w 183"/>
                  <a:gd name="T19" fmla="*/ 4 h 238"/>
                  <a:gd name="T20" fmla="*/ 90 w 183"/>
                  <a:gd name="T21" fmla="*/ 0 h 238"/>
                  <a:gd name="T22" fmla="*/ 90 w 183"/>
                  <a:gd name="T23" fmla="*/ 0 h 238"/>
                  <a:gd name="T24" fmla="*/ 74 w 183"/>
                  <a:gd name="T25" fmla="*/ 4 h 238"/>
                  <a:gd name="T26" fmla="*/ 55 w 183"/>
                  <a:gd name="T27" fmla="*/ 11 h 238"/>
                  <a:gd name="T28" fmla="*/ 41 w 183"/>
                  <a:gd name="T29" fmla="*/ 21 h 238"/>
                  <a:gd name="T30" fmla="*/ 24 w 183"/>
                  <a:gd name="T31" fmla="*/ 35 h 238"/>
                  <a:gd name="T32" fmla="*/ 13 w 183"/>
                  <a:gd name="T33" fmla="*/ 53 h 238"/>
                  <a:gd name="T34" fmla="*/ 5 w 183"/>
                  <a:gd name="T35" fmla="*/ 74 h 238"/>
                  <a:gd name="T36" fmla="*/ 0 w 183"/>
                  <a:gd name="T37" fmla="*/ 95 h 238"/>
                  <a:gd name="T38" fmla="*/ 0 w 183"/>
                  <a:gd name="T39" fmla="*/ 119 h 238"/>
                  <a:gd name="T40" fmla="*/ 0 w 183"/>
                  <a:gd name="T41" fmla="*/ 119 h 238"/>
                  <a:gd name="T42" fmla="*/ 0 w 183"/>
                  <a:gd name="T43" fmla="*/ 147 h 238"/>
                  <a:gd name="T44" fmla="*/ 8 w 183"/>
                  <a:gd name="T45" fmla="*/ 171 h 238"/>
                  <a:gd name="T46" fmla="*/ 19 w 183"/>
                  <a:gd name="T47" fmla="*/ 192 h 238"/>
                  <a:gd name="T48" fmla="*/ 33 w 183"/>
                  <a:gd name="T49" fmla="*/ 210 h 238"/>
                  <a:gd name="T50" fmla="*/ 33 w 183"/>
                  <a:gd name="T51" fmla="*/ 210 h 238"/>
                  <a:gd name="T52" fmla="*/ 44 w 183"/>
                  <a:gd name="T53" fmla="*/ 220 h 238"/>
                  <a:gd name="T54" fmla="*/ 60 w 183"/>
                  <a:gd name="T55" fmla="*/ 231 h 238"/>
                  <a:gd name="T56" fmla="*/ 74 w 183"/>
                  <a:gd name="T57" fmla="*/ 234 h 238"/>
                  <a:gd name="T58" fmla="*/ 90 w 183"/>
                  <a:gd name="T59" fmla="*/ 238 h 238"/>
                  <a:gd name="T60" fmla="*/ 90 w 183"/>
                  <a:gd name="T61" fmla="*/ 238 h 238"/>
                  <a:gd name="T62" fmla="*/ 109 w 183"/>
                  <a:gd name="T63" fmla="*/ 234 h 238"/>
                  <a:gd name="T64" fmla="*/ 129 w 183"/>
                  <a:gd name="T65" fmla="*/ 227 h 238"/>
                  <a:gd name="T66" fmla="*/ 142 w 183"/>
                  <a:gd name="T67" fmla="*/ 217 h 238"/>
                  <a:gd name="T68" fmla="*/ 156 w 183"/>
                  <a:gd name="T69" fmla="*/ 203 h 238"/>
                  <a:gd name="T70" fmla="*/ 170 w 183"/>
                  <a:gd name="T71" fmla="*/ 185 h 238"/>
                  <a:gd name="T72" fmla="*/ 178 w 183"/>
                  <a:gd name="T73" fmla="*/ 165 h 238"/>
                  <a:gd name="T74" fmla="*/ 183 w 183"/>
                  <a:gd name="T75" fmla="*/ 144 h 238"/>
                  <a:gd name="T76" fmla="*/ 183 w 183"/>
                  <a:gd name="T77" fmla="*/ 119 h 238"/>
                  <a:gd name="T78" fmla="*/ 183 w 183"/>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238">
                    <a:moveTo>
                      <a:pt x="183" y="119"/>
                    </a:moveTo>
                    <a:lnTo>
                      <a:pt x="183" y="119"/>
                    </a:lnTo>
                    <a:lnTo>
                      <a:pt x="183" y="98"/>
                    </a:lnTo>
                    <a:lnTo>
                      <a:pt x="178" y="77"/>
                    </a:lnTo>
                    <a:lnTo>
                      <a:pt x="173" y="60"/>
                    </a:lnTo>
                    <a:lnTo>
                      <a:pt x="162" y="42"/>
                    </a:lnTo>
                    <a:lnTo>
                      <a:pt x="162" y="42"/>
                    </a:lnTo>
                    <a:lnTo>
                      <a:pt x="148" y="25"/>
                    </a:lnTo>
                    <a:lnTo>
                      <a:pt x="131" y="11"/>
                    </a:lnTo>
                    <a:lnTo>
                      <a:pt x="112" y="4"/>
                    </a:lnTo>
                    <a:lnTo>
                      <a:pt x="90" y="0"/>
                    </a:lnTo>
                    <a:lnTo>
                      <a:pt x="90" y="0"/>
                    </a:lnTo>
                    <a:lnTo>
                      <a:pt x="74" y="4"/>
                    </a:lnTo>
                    <a:lnTo>
                      <a:pt x="55" y="11"/>
                    </a:lnTo>
                    <a:lnTo>
                      <a:pt x="41" y="21"/>
                    </a:lnTo>
                    <a:lnTo>
                      <a:pt x="24" y="35"/>
                    </a:lnTo>
                    <a:lnTo>
                      <a:pt x="13" y="53"/>
                    </a:lnTo>
                    <a:lnTo>
                      <a:pt x="5" y="74"/>
                    </a:lnTo>
                    <a:lnTo>
                      <a:pt x="0" y="95"/>
                    </a:lnTo>
                    <a:lnTo>
                      <a:pt x="0" y="119"/>
                    </a:lnTo>
                    <a:lnTo>
                      <a:pt x="0" y="119"/>
                    </a:lnTo>
                    <a:lnTo>
                      <a:pt x="0" y="147"/>
                    </a:lnTo>
                    <a:lnTo>
                      <a:pt x="8" y="171"/>
                    </a:lnTo>
                    <a:lnTo>
                      <a:pt x="19" y="192"/>
                    </a:lnTo>
                    <a:lnTo>
                      <a:pt x="33" y="210"/>
                    </a:lnTo>
                    <a:lnTo>
                      <a:pt x="33" y="210"/>
                    </a:lnTo>
                    <a:lnTo>
                      <a:pt x="44" y="220"/>
                    </a:lnTo>
                    <a:lnTo>
                      <a:pt x="60" y="231"/>
                    </a:lnTo>
                    <a:lnTo>
                      <a:pt x="74" y="234"/>
                    </a:lnTo>
                    <a:lnTo>
                      <a:pt x="90" y="238"/>
                    </a:lnTo>
                    <a:lnTo>
                      <a:pt x="90" y="238"/>
                    </a:lnTo>
                    <a:lnTo>
                      <a:pt x="109" y="234"/>
                    </a:lnTo>
                    <a:lnTo>
                      <a:pt x="129" y="227"/>
                    </a:lnTo>
                    <a:lnTo>
                      <a:pt x="142" y="217"/>
                    </a:lnTo>
                    <a:lnTo>
                      <a:pt x="156" y="203"/>
                    </a:lnTo>
                    <a:lnTo>
                      <a:pt x="170" y="185"/>
                    </a:lnTo>
                    <a:lnTo>
                      <a:pt x="178" y="165"/>
                    </a:lnTo>
                    <a:lnTo>
                      <a:pt x="183" y="144"/>
                    </a:lnTo>
                    <a:lnTo>
                      <a:pt x="183" y="119"/>
                    </a:lnTo>
                    <a:lnTo>
                      <a:pt x="183"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43"/>
              <p:cNvSpPr>
                <a:spLocks/>
              </p:cNvSpPr>
              <p:nvPr/>
            </p:nvSpPr>
            <p:spPr bwMode="auto">
              <a:xfrm>
                <a:off x="859" y="1066"/>
                <a:ext cx="186" cy="235"/>
              </a:xfrm>
              <a:custGeom>
                <a:avLst/>
                <a:gdLst>
                  <a:gd name="T0" fmla="*/ 186 w 186"/>
                  <a:gd name="T1" fmla="*/ 116 h 235"/>
                  <a:gd name="T2" fmla="*/ 186 w 186"/>
                  <a:gd name="T3" fmla="*/ 116 h 235"/>
                  <a:gd name="T4" fmla="*/ 183 w 186"/>
                  <a:gd name="T5" fmla="*/ 95 h 235"/>
                  <a:gd name="T6" fmla="*/ 181 w 186"/>
                  <a:gd name="T7" fmla="*/ 77 h 235"/>
                  <a:gd name="T8" fmla="*/ 172 w 186"/>
                  <a:gd name="T9" fmla="*/ 56 h 235"/>
                  <a:gd name="T10" fmla="*/ 164 w 186"/>
                  <a:gd name="T11" fmla="*/ 42 h 235"/>
                  <a:gd name="T12" fmla="*/ 164 w 186"/>
                  <a:gd name="T13" fmla="*/ 42 h 235"/>
                  <a:gd name="T14" fmla="*/ 150 w 186"/>
                  <a:gd name="T15" fmla="*/ 25 h 235"/>
                  <a:gd name="T16" fmla="*/ 131 w 186"/>
                  <a:gd name="T17" fmla="*/ 11 h 235"/>
                  <a:gd name="T18" fmla="*/ 112 w 186"/>
                  <a:gd name="T19" fmla="*/ 0 h 235"/>
                  <a:gd name="T20" fmla="*/ 93 w 186"/>
                  <a:gd name="T21" fmla="*/ 0 h 235"/>
                  <a:gd name="T22" fmla="*/ 93 w 186"/>
                  <a:gd name="T23" fmla="*/ 0 h 235"/>
                  <a:gd name="T24" fmla="*/ 74 w 186"/>
                  <a:gd name="T25" fmla="*/ 0 h 235"/>
                  <a:gd name="T26" fmla="*/ 57 w 186"/>
                  <a:gd name="T27" fmla="*/ 7 h 235"/>
                  <a:gd name="T28" fmla="*/ 41 w 186"/>
                  <a:gd name="T29" fmla="*/ 18 h 235"/>
                  <a:gd name="T30" fmla="*/ 27 w 186"/>
                  <a:gd name="T31" fmla="*/ 32 h 235"/>
                  <a:gd name="T32" fmla="*/ 16 w 186"/>
                  <a:gd name="T33" fmla="*/ 53 h 235"/>
                  <a:gd name="T34" fmla="*/ 8 w 186"/>
                  <a:gd name="T35" fmla="*/ 70 h 235"/>
                  <a:gd name="T36" fmla="*/ 2 w 186"/>
                  <a:gd name="T37" fmla="*/ 95 h 235"/>
                  <a:gd name="T38" fmla="*/ 0 w 186"/>
                  <a:gd name="T39" fmla="*/ 116 h 235"/>
                  <a:gd name="T40" fmla="*/ 0 w 186"/>
                  <a:gd name="T41" fmla="*/ 116 h 235"/>
                  <a:gd name="T42" fmla="*/ 2 w 186"/>
                  <a:gd name="T43" fmla="*/ 144 h 235"/>
                  <a:gd name="T44" fmla="*/ 8 w 186"/>
                  <a:gd name="T45" fmla="*/ 168 h 235"/>
                  <a:gd name="T46" fmla="*/ 19 w 186"/>
                  <a:gd name="T47" fmla="*/ 189 h 235"/>
                  <a:gd name="T48" fmla="*/ 32 w 186"/>
                  <a:gd name="T49" fmla="*/ 207 h 235"/>
                  <a:gd name="T50" fmla="*/ 32 w 186"/>
                  <a:gd name="T51" fmla="*/ 207 h 235"/>
                  <a:gd name="T52" fmla="*/ 46 w 186"/>
                  <a:gd name="T53" fmla="*/ 221 h 235"/>
                  <a:gd name="T54" fmla="*/ 60 w 186"/>
                  <a:gd name="T55" fmla="*/ 228 h 235"/>
                  <a:gd name="T56" fmla="*/ 76 w 186"/>
                  <a:gd name="T57" fmla="*/ 235 h 235"/>
                  <a:gd name="T58" fmla="*/ 93 w 186"/>
                  <a:gd name="T59" fmla="*/ 235 h 235"/>
                  <a:gd name="T60" fmla="*/ 93 w 186"/>
                  <a:gd name="T61" fmla="*/ 235 h 235"/>
                  <a:gd name="T62" fmla="*/ 112 w 186"/>
                  <a:gd name="T63" fmla="*/ 235 h 235"/>
                  <a:gd name="T64" fmla="*/ 128 w 186"/>
                  <a:gd name="T65" fmla="*/ 228 h 235"/>
                  <a:gd name="T66" fmla="*/ 145 w 186"/>
                  <a:gd name="T67" fmla="*/ 217 h 235"/>
                  <a:gd name="T68" fmla="*/ 159 w 186"/>
                  <a:gd name="T69" fmla="*/ 200 h 235"/>
                  <a:gd name="T70" fmla="*/ 170 w 186"/>
                  <a:gd name="T71" fmla="*/ 182 h 235"/>
                  <a:gd name="T72" fmla="*/ 178 w 186"/>
                  <a:gd name="T73" fmla="*/ 165 h 235"/>
                  <a:gd name="T74" fmla="*/ 183 w 186"/>
                  <a:gd name="T75" fmla="*/ 140 h 235"/>
                  <a:gd name="T76" fmla="*/ 186 w 186"/>
                  <a:gd name="T77" fmla="*/ 116 h 235"/>
                  <a:gd name="T78" fmla="*/ 186 w 186"/>
                  <a:gd name="T79" fmla="*/ 11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5">
                    <a:moveTo>
                      <a:pt x="186" y="116"/>
                    </a:moveTo>
                    <a:lnTo>
                      <a:pt x="186" y="116"/>
                    </a:lnTo>
                    <a:lnTo>
                      <a:pt x="183" y="95"/>
                    </a:lnTo>
                    <a:lnTo>
                      <a:pt x="181" y="77"/>
                    </a:lnTo>
                    <a:lnTo>
                      <a:pt x="172" y="56"/>
                    </a:lnTo>
                    <a:lnTo>
                      <a:pt x="164" y="42"/>
                    </a:lnTo>
                    <a:lnTo>
                      <a:pt x="164" y="42"/>
                    </a:lnTo>
                    <a:lnTo>
                      <a:pt x="150" y="25"/>
                    </a:lnTo>
                    <a:lnTo>
                      <a:pt x="131" y="11"/>
                    </a:lnTo>
                    <a:lnTo>
                      <a:pt x="112" y="0"/>
                    </a:lnTo>
                    <a:lnTo>
                      <a:pt x="93" y="0"/>
                    </a:lnTo>
                    <a:lnTo>
                      <a:pt x="93" y="0"/>
                    </a:lnTo>
                    <a:lnTo>
                      <a:pt x="74" y="0"/>
                    </a:lnTo>
                    <a:lnTo>
                      <a:pt x="57" y="7"/>
                    </a:lnTo>
                    <a:lnTo>
                      <a:pt x="41" y="18"/>
                    </a:lnTo>
                    <a:lnTo>
                      <a:pt x="27" y="32"/>
                    </a:lnTo>
                    <a:lnTo>
                      <a:pt x="16" y="53"/>
                    </a:lnTo>
                    <a:lnTo>
                      <a:pt x="8" y="70"/>
                    </a:lnTo>
                    <a:lnTo>
                      <a:pt x="2" y="95"/>
                    </a:lnTo>
                    <a:lnTo>
                      <a:pt x="0" y="116"/>
                    </a:lnTo>
                    <a:lnTo>
                      <a:pt x="0" y="116"/>
                    </a:lnTo>
                    <a:lnTo>
                      <a:pt x="2" y="144"/>
                    </a:lnTo>
                    <a:lnTo>
                      <a:pt x="8" y="168"/>
                    </a:lnTo>
                    <a:lnTo>
                      <a:pt x="19" y="189"/>
                    </a:lnTo>
                    <a:lnTo>
                      <a:pt x="32" y="207"/>
                    </a:lnTo>
                    <a:lnTo>
                      <a:pt x="32" y="207"/>
                    </a:lnTo>
                    <a:lnTo>
                      <a:pt x="46" y="221"/>
                    </a:lnTo>
                    <a:lnTo>
                      <a:pt x="60" y="228"/>
                    </a:lnTo>
                    <a:lnTo>
                      <a:pt x="76" y="235"/>
                    </a:lnTo>
                    <a:lnTo>
                      <a:pt x="93" y="235"/>
                    </a:lnTo>
                    <a:lnTo>
                      <a:pt x="93" y="235"/>
                    </a:lnTo>
                    <a:lnTo>
                      <a:pt x="112" y="235"/>
                    </a:lnTo>
                    <a:lnTo>
                      <a:pt x="128" y="228"/>
                    </a:lnTo>
                    <a:lnTo>
                      <a:pt x="145" y="217"/>
                    </a:lnTo>
                    <a:lnTo>
                      <a:pt x="159" y="200"/>
                    </a:lnTo>
                    <a:lnTo>
                      <a:pt x="170" y="182"/>
                    </a:lnTo>
                    <a:lnTo>
                      <a:pt x="178" y="165"/>
                    </a:lnTo>
                    <a:lnTo>
                      <a:pt x="183" y="140"/>
                    </a:lnTo>
                    <a:lnTo>
                      <a:pt x="186" y="116"/>
                    </a:lnTo>
                    <a:lnTo>
                      <a:pt x="186" y="116"/>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4"/>
              <p:cNvSpPr>
                <a:spLocks/>
              </p:cNvSpPr>
              <p:nvPr/>
            </p:nvSpPr>
            <p:spPr bwMode="auto">
              <a:xfrm>
                <a:off x="1654" y="1297"/>
                <a:ext cx="186" cy="238"/>
              </a:xfrm>
              <a:custGeom>
                <a:avLst/>
                <a:gdLst>
                  <a:gd name="T0" fmla="*/ 186 w 186"/>
                  <a:gd name="T1" fmla="*/ 119 h 238"/>
                  <a:gd name="T2" fmla="*/ 186 w 186"/>
                  <a:gd name="T3" fmla="*/ 119 h 238"/>
                  <a:gd name="T4" fmla="*/ 184 w 186"/>
                  <a:gd name="T5" fmla="*/ 98 h 238"/>
                  <a:gd name="T6" fmla="*/ 181 w 186"/>
                  <a:gd name="T7" fmla="*/ 77 h 238"/>
                  <a:gd name="T8" fmla="*/ 173 w 186"/>
                  <a:gd name="T9" fmla="*/ 59 h 238"/>
                  <a:gd name="T10" fmla="*/ 165 w 186"/>
                  <a:gd name="T11" fmla="*/ 42 h 238"/>
                  <a:gd name="T12" fmla="*/ 165 w 186"/>
                  <a:gd name="T13" fmla="*/ 42 h 238"/>
                  <a:gd name="T14" fmla="*/ 151 w 186"/>
                  <a:gd name="T15" fmla="*/ 24 h 238"/>
                  <a:gd name="T16" fmla="*/ 134 w 186"/>
                  <a:gd name="T17" fmla="*/ 10 h 238"/>
                  <a:gd name="T18" fmla="*/ 115 w 186"/>
                  <a:gd name="T19" fmla="*/ 4 h 238"/>
                  <a:gd name="T20" fmla="*/ 93 w 186"/>
                  <a:gd name="T21" fmla="*/ 0 h 238"/>
                  <a:gd name="T22" fmla="*/ 93 w 186"/>
                  <a:gd name="T23" fmla="*/ 0 h 238"/>
                  <a:gd name="T24" fmla="*/ 74 w 186"/>
                  <a:gd name="T25" fmla="*/ 4 h 238"/>
                  <a:gd name="T26" fmla="*/ 58 w 186"/>
                  <a:gd name="T27" fmla="*/ 10 h 238"/>
                  <a:gd name="T28" fmla="*/ 41 w 186"/>
                  <a:gd name="T29" fmla="*/ 21 h 238"/>
                  <a:gd name="T30" fmla="*/ 27 w 186"/>
                  <a:gd name="T31" fmla="*/ 35 h 238"/>
                  <a:gd name="T32" fmla="*/ 16 w 186"/>
                  <a:gd name="T33" fmla="*/ 52 h 238"/>
                  <a:gd name="T34" fmla="*/ 8 w 186"/>
                  <a:gd name="T35" fmla="*/ 73 h 238"/>
                  <a:gd name="T36" fmla="*/ 3 w 186"/>
                  <a:gd name="T37" fmla="*/ 94 h 238"/>
                  <a:gd name="T38" fmla="*/ 0 w 186"/>
                  <a:gd name="T39" fmla="*/ 119 h 238"/>
                  <a:gd name="T40" fmla="*/ 0 w 186"/>
                  <a:gd name="T41" fmla="*/ 119 h 238"/>
                  <a:gd name="T42" fmla="*/ 3 w 186"/>
                  <a:gd name="T43" fmla="*/ 147 h 238"/>
                  <a:gd name="T44" fmla="*/ 8 w 186"/>
                  <a:gd name="T45" fmla="*/ 171 h 238"/>
                  <a:gd name="T46" fmla="*/ 19 w 186"/>
                  <a:gd name="T47" fmla="*/ 192 h 238"/>
                  <a:gd name="T48" fmla="*/ 33 w 186"/>
                  <a:gd name="T49" fmla="*/ 210 h 238"/>
                  <a:gd name="T50" fmla="*/ 33 w 186"/>
                  <a:gd name="T51" fmla="*/ 210 h 238"/>
                  <a:gd name="T52" fmla="*/ 47 w 186"/>
                  <a:gd name="T53" fmla="*/ 220 h 238"/>
                  <a:gd name="T54" fmla="*/ 60 w 186"/>
                  <a:gd name="T55" fmla="*/ 231 h 238"/>
                  <a:gd name="T56" fmla="*/ 77 w 186"/>
                  <a:gd name="T57" fmla="*/ 238 h 238"/>
                  <a:gd name="T58" fmla="*/ 93 w 186"/>
                  <a:gd name="T59" fmla="*/ 238 h 238"/>
                  <a:gd name="T60" fmla="*/ 93 w 186"/>
                  <a:gd name="T61" fmla="*/ 238 h 238"/>
                  <a:gd name="T62" fmla="*/ 112 w 186"/>
                  <a:gd name="T63" fmla="*/ 234 h 238"/>
                  <a:gd name="T64" fmla="*/ 129 w 186"/>
                  <a:gd name="T65" fmla="*/ 227 h 238"/>
                  <a:gd name="T66" fmla="*/ 145 w 186"/>
                  <a:gd name="T67" fmla="*/ 217 h 238"/>
                  <a:gd name="T68" fmla="*/ 159 w 186"/>
                  <a:gd name="T69" fmla="*/ 203 h 238"/>
                  <a:gd name="T70" fmla="*/ 170 w 186"/>
                  <a:gd name="T71" fmla="*/ 185 h 238"/>
                  <a:gd name="T72" fmla="*/ 178 w 186"/>
                  <a:gd name="T73" fmla="*/ 164 h 238"/>
                  <a:gd name="T74" fmla="*/ 184 w 186"/>
                  <a:gd name="T75" fmla="*/ 143 h 238"/>
                  <a:gd name="T76" fmla="*/ 186 w 186"/>
                  <a:gd name="T77" fmla="*/ 119 h 238"/>
                  <a:gd name="T78" fmla="*/ 186 w 186"/>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8">
                    <a:moveTo>
                      <a:pt x="186" y="119"/>
                    </a:moveTo>
                    <a:lnTo>
                      <a:pt x="186" y="119"/>
                    </a:lnTo>
                    <a:lnTo>
                      <a:pt x="184" y="98"/>
                    </a:lnTo>
                    <a:lnTo>
                      <a:pt x="181" y="77"/>
                    </a:lnTo>
                    <a:lnTo>
                      <a:pt x="173" y="59"/>
                    </a:lnTo>
                    <a:lnTo>
                      <a:pt x="165" y="42"/>
                    </a:lnTo>
                    <a:lnTo>
                      <a:pt x="165" y="42"/>
                    </a:lnTo>
                    <a:lnTo>
                      <a:pt x="151" y="24"/>
                    </a:lnTo>
                    <a:lnTo>
                      <a:pt x="134" y="10"/>
                    </a:lnTo>
                    <a:lnTo>
                      <a:pt x="115" y="4"/>
                    </a:lnTo>
                    <a:lnTo>
                      <a:pt x="93" y="0"/>
                    </a:lnTo>
                    <a:lnTo>
                      <a:pt x="93" y="0"/>
                    </a:lnTo>
                    <a:lnTo>
                      <a:pt x="74" y="4"/>
                    </a:lnTo>
                    <a:lnTo>
                      <a:pt x="58" y="10"/>
                    </a:lnTo>
                    <a:lnTo>
                      <a:pt x="41" y="21"/>
                    </a:lnTo>
                    <a:lnTo>
                      <a:pt x="27" y="35"/>
                    </a:lnTo>
                    <a:lnTo>
                      <a:pt x="16" y="52"/>
                    </a:lnTo>
                    <a:lnTo>
                      <a:pt x="8" y="73"/>
                    </a:lnTo>
                    <a:lnTo>
                      <a:pt x="3" y="94"/>
                    </a:lnTo>
                    <a:lnTo>
                      <a:pt x="0" y="119"/>
                    </a:lnTo>
                    <a:lnTo>
                      <a:pt x="0" y="119"/>
                    </a:lnTo>
                    <a:lnTo>
                      <a:pt x="3" y="147"/>
                    </a:lnTo>
                    <a:lnTo>
                      <a:pt x="8" y="171"/>
                    </a:lnTo>
                    <a:lnTo>
                      <a:pt x="19" y="192"/>
                    </a:lnTo>
                    <a:lnTo>
                      <a:pt x="33" y="210"/>
                    </a:lnTo>
                    <a:lnTo>
                      <a:pt x="33" y="210"/>
                    </a:lnTo>
                    <a:lnTo>
                      <a:pt x="47" y="220"/>
                    </a:lnTo>
                    <a:lnTo>
                      <a:pt x="60" y="231"/>
                    </a:lnTo>
                    <a:lnTo>
                      <a:pt x="77" y="238"/>
                    </a:lnTo>
                    <a:lnTo>
                      <a:pt x="93" y="238"/>
                    </a:lnTo>
                    <a:lnTo>
                      <a:pt x="93" y="238"/>
                    </a:lnTo>
                    <a:lnTo>
                      <a:pt x="112" y="234"/>
                    </a:lnTo>
                    <a:lnTo>
                      <a:pt x="129" y="227"/>
                    </a:lnTo>
                    <a:lnTo>
                      <a:pt x="145" y="217"/>
                    </a:lnTo>
                    <a:lnTo>
                      <a:pt x="159" y="203"/>
                    </a:lnTo>
                    <a:lnTo>
                      <a:pt x="170" y="185"/>
                    </a:lnTo>
                    <a:lnTo>
                      <a:pt x="178" y="164"/>
                    </a:lnTo>
                    <a:lnTo>
                      <a:pt x="184" y="143"/>
                    </a:lnTo>
                    <a:lnTo>
                      <a:pt x="186" y="119"/>
                    </a:lnTo>
                    <a:lnTo>
                      <a:pt x="186"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145"/>
              <p:cNvSpPr>
                <a:spLocks noChangeArrowheads="1"/>
              </p:cNvSpPr>
              <p:nvPr/>
            </p:nvSpPr>
            <p:spPr bwMode="auto">
              <a:xfrm>
                <a:off x="2353" y="1594"/>
                <a:ext cx="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80" name="Rectangle 146"/>
              <p:cNvSpPr>
                <a:spLocks noChangeArrowheads="1"/>
              </p:cNvSpPr>
              <p:nvPr/>
            </p:nvSpPr>
            <p:spPr bwMode="auto">
              <a:xfrm>
                <a:off x="1810" y="2338"/>
                <a:ext cx="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81" name="Rectangle 147"/>
              <p:cNvSpPr>
                <a:spLocks noChangeArrowheads="1"/>
              </p:cNvSpPr>
              <p:nvPr/>
            </p:nvSpPr>
            <p:spPr bwMode="auto">
              <a:xfrm>
                <a:off x="359" y="1479"/>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a:solidFill>
                      <a:srgbClr val="000000"/>
                    </a:solidFill>
                    <a:latin typeface="Myriad Roman" charset="0"/>
                  </a:rPr>
                  <a:t>A</a:t>
                </a:r>
                <a:endParaRPr lang="en-US" altLang="en-US" sz="1800"/>
              </a:p>
            </p:txBody>
          </p:sp>
          <p:sp>
            <p:nvSpPr>
              <p:cNvPr id="82" name="Rectangle 148"/>
              <p:cNvSpPr>
                <a:spLocks noChangeArrowheads="1"/>
              </p:cNvSpPr>
              <p:nvPr/>
            </p:nvSpPr>
            <p:spPr bwMode="auto">
              <a:xfrm>
                <a:off x="362" y="2345"/>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C</a:t>
                </a:r>
                <a:endParaRPr lang="en-US" altLang="en-US" sz="1800" dirty="0"/>
              </a:p>
            </p:txBody>
          </p:sp>
          <p:sp>
            <p:nvSpPr>
              <p:cNvPr id="83" name="Rectangle 149"/>
              <p:cNvSpPr>
                <a:spLocks noChangeArrowheads="1"/>
              </p:cNvSpPr>
              <p:nvPr/>
            </p:nvSpPr>
            <p:spPr bwMode="auto">
              <a:xfrm>
                <a:off x="1037" y="1933"/>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D</a:t>
                </a:r>
                <a:endParaRPr lang="en-US" altLang="en-US" sz="1800" dirty="0"/>
              </a:p>
            </p:txBody>
          </p:sp>
          <p:sp>
            <p:nvSpPr>
              <p:cNvPr id="84" name="Rectangle 150"/>
              <p:cNvSpPr>
                <a:spLocks noChangeArrowheads="1"/>
              </p:cNvSpPr>
              <p:nvPr/>
            </p:nvSpPr>
            <p:spPr bwMode="auto">
              <a:xfrm>
                <a:off x="924" y="1116"/>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B</a:t>
                </a:r>
                <a:endParaRPr lang="en-US" altLang="en-US" sz="1800" dirty="0"/>
              </a:p>
            </p:txBody>
          </p:sp>
          <p:sp>
            <p:nvSpPr>
              <p:cNvPr id="85" name="Rectangle 151"/>
              <p:cNvSpPr>
                <a:spLocks noChangeArrowheads="1"/>
              </p:cNvSpPr>
              <p:nvPr/>
            </p:nvSpPr>
            <p:spPr bwMode="auto">
              <a:xfrm>
                <a:off x="1714" y="1353"/>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E</a:t>
                </a:r>
                <a:endParaRPr lang="en-US" altLang="en-US" sz="1800" dirty="0"/>
              </a:p>
            </p:txBody>
          </p:sp>
        </p:grpSp>
        <p:sp>
          <p:nvSpPr>
            <p:cNvPr id="59" name="Line 127"/>
            <p:cNvSpPr>
              <a:spLocks noChangeShapeType="1"/>
            </p:cNvSpPr>
            <p:nvPr/>
          </p:nvSpPr>
          <p:spPr bwMode="auto">
            <a:xfrm>
              <a:off x="1566037" y="4042559"/>
              <a:ext cx="125428" cy="870531"/>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27"/>
            <p:cNvSpPr>
              <a:spLocks noChangeShapeType="1"/>
            </p:cNvSpPr>
            <p:nvPr/>
          </p:nvSpPr>
          <p:spPr bwMode="auto">
            <a:xfrm flipH="1">
              <a:off x="1842277" y="4239326"/>
              <a:ext cx="774966" cy="71304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p:cNvSpPr>
            <a:spLocks noGrp="1"/>
          </p:cNvSpPr>
          <p:nvPr>
            <p:ph type="sldNum" sz="quarter" idx="12"/>
          </p:nvPr>
        </p:nvSpPr>
        <p:spPr/>
        <p:txBody>
          <a:bodyPr/>
          <a:lstStyle/>
          <a:p>
            <a:fld id="{E97799C9-84D9-46D2-A11E-BCF8A720529D}" type="slidenum">
              <a:rPr lang="en-US" smtClean="0"/>
              <a:t>10</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135324198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Routing Tables</a:t>
            </a:r>
          </a:p>
        </p:txBody>
      </p:sp>
      <p:sp>
        <p:nvSpPr>
          <p:cNvPr id="7171" name="Rectangle 3"/>
          <p:cNvSpPr>
            <a:spLocks noGrp="1" noChangeArrowheads="1"/>
          </p:cNvSpPr>
          <p:nvPr>
            <p:ph type="body" idx="1"/>
          </p:nvPr>
        </p:nvSpPr>
        <p:spPr>
          <a:xfrm>
            <a:off x="838200" y="2914650"/>
            <a:ext cx="3429000" cy="1885950"/>
          </a:xfrm>
        </p:spPr>
        <p:txBody>
          <a:bodyPr/>
          <a:lstStyle/>
          <a:p>
            <a:pPr eaLnBrk="1" hangingPunct="1"/>
            <a:endParaRPr lang="en-US" altLang="en-US" dirty="0" smtClean="0"/>
          </a:p>
          <a:p>
            <a:pPr eaLnBrk="1" hangingPunct="1"/>
            <a:endParaRPr lang="en-US" altLang="en-US" dirty="0"/>
          </a:p>
          <a:p>
            <a:pPr eaLnBrk="1" hangingPunct="1"/>
            <a:r>
              <a:rPr lang="en-US" altLang="en-US" sz="2400" dirty="0" smtClean="0"/>
              <a:t>With this information, routing table at </a:t>
            </a:r>
            <a:r>
              <a:rPr lang="en-US" altLang="en-US" sz="2400" dirty="0" smtClean="0">
                <a:solidFill>
                  <a:srgbClr val="0070C0"/>
                </a:solidFill>
              </a:rPr>
              <a:t>A </a:t>
            </a:r>
            <a:r>
              <a:rPr lang="en-US" altLang="en-US" sz="2400" dirty="0" smtClean="0"/>
              <a:t>is --&gt;</a:t>
            </a:r>
          </a:p>
        </p:txBody>
      </p:sp>
      <p:graphicFrame>
        <p:nvGraphicFramePr>
          <p:cNvPr id="8233" name="Group 41"/>
          <p:cNvGraphicFramePr>
            <a:graphicFrameLocks noGrp="1"/>
          </p:cNvGraphicFramePr>
          <p:nvPr>
            <p:extLst>
              <p:ext uri="{D42A27DB-BD31-4B8C-83A1-F6EECF244321}">
                <p14:modId xmlns:p14="http://schemas.microsoft.com/office/powerpoint/2010/main" val="973945946"/>
              </p:ext>
            </p:extLst>
          </p:nvPr>
        </p:nvGraphicFramePr>
        <p:xfrm>
          <a:off x="4973877" y="2094119"/>
          <a:ext cx="3429000" cy="2263495"/>
        </p:xfrm>
        <a:graphic>
          <a:graphicData uri="http://schemas.openxmlformats.org/drawingml/2006/table">
            <a:tbl>
              <a:tblPr/>
              <a:tblGrid>
                <a:gridCol w="1143000"/>
                <a:gridCol w="1143000"/>
                <a:gridCol w="1143000"/>
              </a:tblGrid>
              <a:tr h="7087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1" i="0" u="none" strike="noStrike" cap="none" normalizeH="0" baseline="0" dirty="0" smtClean="0">
                        <a:ln>
                          <a:noFill/>
                        </a:ln>
                        <a:solidFill>
                          <a:schemeClr val="tx1"/>
                        </a:solidFill>
                        <a:effectLst/>
                        <a:latin typeface="Comic Sans MS" pitchFamily="66" charset="0"/>
                      </a:endParaRP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Cost</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Next Hop</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B</a:t>
                      </a: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B</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a:t>
                      </a: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D</a:t>
                      </a: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D</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E</a:t>
                      </a: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2" name="Group 122"/>
          <p:cNvGrpSpPr>
            <a:grpSpLocks noChangeAspect="1"/>
          </p:cNvGrpSpPr>
          <p:nvPr/>
        </p:nvGrpSpPr>
        <p:grpSpPr bwMode="auto">
          <a:xfrm>
            <a:off x="829823" y="2019950"/>
            <a:ext cx="3296970" cy="1712320"/>
            <a:chOff x="288" y="1056"/>
            <a:chExt cx="2208" cy="1529"/>
          </a:xfrm>
        </p:grpSpPr>
        <p:sp>
          <p:nvSpPr>
            <p:cNvPr id="103" name="AutoShape 121"/>
            <p:cNvSpPr>
              <a:spLocks noChangeAspect="1" noChangeArrowheads="1" noTextEdit="1"/>
            </p:cNvSpPr>
            <p:nvPr/>
          </p:nvSpPr>
          <p:spPr bwMode="auto">
            <a:xfrm>
              <a:off x="288" y="1056"/>
              <a:ext cx="2208"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Line 123"/>
            <p:cNvSpPr>
              <a:spLocks noChangeShapeType="1"/>
            </p:cNvSpPr>
            <p:nvPr/>
          </p:nvSpPr>
          <p:spPr bwMode="auto">
            <a:xfrm flipV="1">
              <a:off x="387" y="1667"/>
              <a:ext cx="0" cy="61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24"/>
            <p:cNvSpPr>
              <a:spLocks noChangeShapeType="1"/>
            </p:cNvSpPr>
            <p:nvPr/>
          </p:nvSpPr>
          <p:spPr bwMode="auto">
            <a:xfrm flipV="1">
              <a:off x="466" y="1220"/>
              <a:ext cx="395" cy="26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26"/>
            <p:cNvSpPr>
              <a:spLocks noChangeShapeType="1"/>
            </p:cNvSpPr>
            <p:nvPr/>
          </p:nvSpPr>
          <p:spPr bwMode="auto">
            <a:xfrm>
              <a:off x="461" y="1618"/>
              <a:ext cx="518" cy="33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27"/>
            <p:cNvSpPr>
              <a:spLocks noChangeShapeType="1"/>
            </p:cNvSpPr>
            <p:nvPr/>
          </p:nvSpPr>
          <p:spPr bwMode="auto">
            <a:xfrm>
              <a:off x="1042" y="1161"/>
              <a:ext cx="617" cy="22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30"/>
            <p:cNvSpPr>
              <a:spLocks noChangeShapeType="1"/>
            </p:cNvSpPr>
            <p:nvPr/>
          </p:nvSpPr>
          <p:spPr bwMode="auto">
            <a:xfrm flipH="1">
              <a:off x="483" y="2069"/>
              <a:ext cx="524" cy="335"/>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3"/>
            <p:cNvSpPr>
              <a:spLocks/>
            </p:cNvSpPr>
            <p:nvPr/>
          </p:nvSpPr>
          <p:spPr bwMode="auto">
            <a:xfrm>
              <a:off x="329" y="1472"/>
              <a:ext cx="165" cy="209"/>
            </a:xfrm>
            <a:custGeom>
              <a:avLst/>
              <a:gdLst>
                <a:gd name="T0" fmla="*/ 60 w 165"/>
                <a:gd name="T1" fmla="*/ 195 h 209"/>
                <a:gd name="T2" fmla="*/ 60 w 165"/>
                <a:gd name="T3" fmla="*/ 195 h 209"/>
                <a:gd name="T4" fmla="*/ 41 w 165"/>
                <a:gd name="T5" fmla="*/ 192 h 209"/>
                <a:gd name="T6" fmla="*/ 28 w 165"/>
                <a:gd name="T7" fmla="*/ 188 h 209"/>
                <a:gd name="T8" fmla="*/ 11 w 165"/>
                <a:gd name="T9" fmla="*/ 178 h 209"/>
                <a:gd name="T10" fmla="*/ 0 w 165"/>
                <a:gd name="T11" fmla="*/ 167 h 209"/>
                <a:gd name="T12" fmla="*/ 0 w 165"/>
                <a:gd name="T13" fmla="*/ 167 h 209"/>
                <a:gd name="T14" fmla="*/ 14 w 165"/>
                <a:gd name="T15" fmla="*/ 185 h 209"/>
                <a:gd name="T16" fmla="*/ 30 w 165"/>
                <a:gd name="T17" fmla="*/ 199 h 209"/>
                <a:gd name="T18" fmla="*/ 50 w 165"/>
                <a:gd name="T19" fmla="*/ 206 h 209"/>
                <a:gd name="T20" fmla="*/ 71 w 165"/>
                <a:gd name="T21" fmla="*/ 209 h 209"/>
                <a:gd name="T22" fmla="*/ 71 w 165"/>
                <a:gd name="T23" fmla="*/ 209 h 209"/>
                <a:gd name="T24" fmla="*/ 88 w 165"/>
                <a:gd name="T25" fmla="*/ 206 h 209"/>
                <a:gd name="T26" fmla="*/ 107 w 165"/>
                <a:gd name="T27" fmla="*/ 199 h 209"/>
                <a:gd name="T28" fmla="*/ 124 w 165"/>
                <a:gd name="T29" fmla="*/ 188 h 209"/>
                <a:gd name="T30" fmla="*/ 137 w 165"/>
                <a:gd name="T31" fmla="*/ 174 h 209"/>
                <a:gd name="T32" fmla="*/ 148 w 165"/>
                <a:gd name="T33" fmla="*/ 157 h 209"/>
                <a:gd name="T34" fmla="*/ 156 w 165"/>
                <a:gd name="T35" fmla="*/ 136 h 209"/>
                <a:gd name="T36" fmla="*/ 162 w 165"/>
                <a:gd name="T37" fmla="*/ 115 h 209"/>
                <a:gd name="T38" fmla="*/ 165 w 165"/>
                <a:gd name="T39" fmla="*/ 90 h 209"/>
                <a:gd name="T40" fmla="*/ 165 w 165"/>
                <a:gd name="T41" fmla="*/ 90 h 209"/>
                <a:gd name="T42" fmla="*/ 162 w 165"/>
                <a:gd name="T43" fmla="*/ 63 h 209"/>
                <a:gd name="T44" fmla="*/ 154 w 165"/>
                <a:gd name="T45" fmla="*/ 42 h 209"/>
                <a:gd name="T46" fmla="*/ 143 w 165"/>
                <a:gd name="T47" fmla="*/ 17 h 209"/>
                <a:gd name="T48" fmla="*/ 129 w 165"/>
                <a:gd name="T49" fmla="*/ 0 h 209"/>
                <a:gd name="T50" fmla="*/ 129 w 165"/>
                <a:gd name="T51" fmla="*/ 0 h 209"/>
                <a:gd name="T52" fmla="*/ 140 w 165"/>
                <a:gd name="T53" fmla="*/ 17 h 209"/>
                <a:gd name="T54" fmla="*/ 146 w 165"/>
                <a:gd name="T55" fmla="*/ 35 h 209"/>
                <a:gd name="T56" fmla="*/ 151 w 165"/>
                <a:gd name="T57" fmla="*/ 56 h 209"/>
                <a:gd name="T58" fmla="*/ 154 w 165"/>
                <a:gd name="T59" fmla="*/ 77 h 209"/>
                <a:gd name="T60" fmla="*/ 154 w 165"/>
                <a:gd name="T61" fmla="*/ 77 h 209"/>
                <a:gd name="T62" fmla="*/ 151 w 165"/>
                <a:gd name="T63" fmla="*/ 101 h 209"/>
                <a:gd name="T64" fmla="*/ 146 w 165"/>
                <a:gd name="T65" fmla="*/ 122 h 209"/>
                <a:gd name="T66" fmla="*/ 137 w 165"/>
                <a:gd name="T67" fmla="*/ 143 h 209"/>
                <a:gd name="T68" fmla="*/ 126 w 165"/>
                <a:gd name="T69" fmla="*/ 160 h 209"/>
                <a:gd name="T70" fmla="*/ 113 w 165"/>
                <a:gd name="T71" fmla="*/ 174 h 209"/>
                <a:gd name="T72" fmla="*/ 96 w 165"/>
                <a:gd name="T73" fmla="*/ 185 h 209"/>
                <a:gd name="T74" fmla="*/ 77 w 165"/>
                <a:gd name="T75" fmla="*/ 192 h 209"/>
                <a:gd name="T76" fmla="*/ 60 w 165"/>
                <a:gd name="T77" fmla="*/ 195 h 209"/>
                <a:gd name="T78" fmla="*/ 60 w 165"/>
                <a:gd name="T79" fmla="*/ 1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9">
                  <a:moveTo>
                    <a:pt x="60" y="195"/>
                  </a:moveTo>
                  <a:lnTo>
                    <a:pt x="60" y="195"/>
                  </a:lnTo>
                  <a:lnTo>
                    <a:pt x="41" y="192"/>
                  </a:lnTo>
                  <a:lnTo>
                    <a:pt x="28" y="188"/>
                  </a:lnTo>
                  <a:lnTo>
                    <a:pt x="11" y="178"/>
                  </a:lnTo>
                  <a:lnTo>
                    <a:pt x="0" y="167"/>
                  </a:lnTo>
                  <a:lnTo>
                    <a:pt x="0" y="167"/>
                  </a:lnTo>
                  <a:lnTo>
                    <a:pt x="14" y="185"/>
                  </a:lnTo>
                  <a:lnTo>
                    <a:pt x="30" y="199"/>
                  </a:lnTo>
                  <a:lnTo>
                    <a:pt x="50" y="206"/>
                  </a:lnTo>
                  <a:lnTo>
                    <a:pt x="71" y="209"/>
                  </a:lnTo>
                  <a:lnTo>
                    <a:pt x="71" y="209"/>
                  </a:lnTo>
                  <a:lnTo>
                    <a:pt x="88" y="206"/>
                  </a:lnTo>
                  <a:lnTo>
                    <a:pt x="107" y="199"/>
                  </a:lnTo>
                  <a:lnTo>
                    <a:pt x="124" y="188"/>
                  </a:lnTo>
                  <a:lnTo>
                    <a:pt x="137" y="174"/>
                  </a:lnTo>
                  <a:lnTo>
                    <a:pt x="148" y="157"/>
                  </a:lnTo>
                  <a:lnTo>
                    <a:pt x="156" y="136"/>
                  </a:lnTo>
                  <a:lnTo>
                    <a:pt x="162" y="115"/>
                  </a:lnTo>
                  <a:lnTo>
                    <a:pt x="165" y="90"/>
                  </a:lnTo>
                  <a:lnTo>
                    <a:pt x="165" y="90"/>
                  </a:lnTo>
                  <a:lnTo>
                    <a:pt x="162" y="63"/>
                  </a:lnTo>
                  <a:lnTo>
                    <a:pt x="154" y="42"/>
                  </a:lnTo>
                  <a:lnTo>
                    <a:pt x="143" y="17"/>
                  </a:lnTo>
                  <a:lnTo>
                    <a:pt x="129" y="0"/>
                  </a:lnTo>
                  <a:lnTo>
                    <a:pt x="129" y="0"/>
                  </a:lnTo>
                  <a:lnTo>
                    <a:pt x="140" y="17"/>
                  </a:lnTo>
                  <a:lnTo>
                    <a:pt x="146" y="35"/>
                  </a:lnTo>
                  <a:lnTo>
                    <a:pt x="151" y="56"/>
                  </a:lnTo>
                  <a:lnTo>
                    <a:pt x="154" y="77"/>
                  </a:lnTo>
                  <a:lnTo>
                    <a:pt x="154" y="77"/>
                  </a:lnTo>
                  <a:lnTo>
                    <a:pt x="151" y="101"/>
                  </a:lnTo>
                  <a:lnTo>
                    <a:pt x="146" y="122"/>
                  </a:lnTo>
                  <a:lnTo>
                    <a:pt x="137" y="143"/>
                  </a:lnTo>
                  <a:lnTo>
                    <a:pt x="126" y="160"/>
                  </a:lnTo>
                  <a:lnTo>
                    <a:pt x="113" y="174"/>
                  </a:lnTo>
                  <a:lnTo>
                    <a:pt x="96" y="185"/>
                  </a:lnTo>
                  <a:lnTo>
                    <a:pt x="77" y="192"/>
                  </a:lnTo>
                  <a:lnTo>
                    <a:pt x="60" y="195"/>
                  </a:lnTo>
                  <a:lnTo>
                    <a:pt x="60" y="195"/>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34"/>
            <p:cNvSpPr>
              <a:spLocks/>
            </p:cNvSpPr>
            <p:nvPr/>
          </p:nvSpPr>
          <p:spPr bwMode="auto">
            <a:xfrm>
              <a:off x="329" y="2327"/>
              <a:ext cx="165" cy="210"/>
            </a:xfrm>
            <a:custGeom>
              <a:avLst/>
              <a:gdLst>
                <a:gd name="T0" fmla="*/ 132 w 165"/>
                <a:gd name="T1" fmla="*/ 0 h 210"/>
                <a:gd name="T2" fmla="*/ 132 w 165"/>
                <a:gd name="T3" fmla="*/ 0 h 210"/>
                <a:gd name="T4" fmla="*/ 140 w 165"/>
                <a:gd name="T5" fmla="*/ 18 h 210"/>
                <a:gd name="T6" fmla="*/ 148 w 165"/>
                <a:gd name="T7" fmla="*/ 35 h 210"/>
                <a:gd name="T8" fmla="*/ 151 w 165"/>
                <a:gd name="T9" fmla="*/ 56 h 210"/>
                <a:gd name="T10" fmla="*/ 154 w 165"/>
                <a:gd name="T11" fmla="*/ 77 h 210"/>
                <a:gd name="T12" fmla="*/ 154 w 165"/>
                <a:gd name="T13" fmla="*/ 77 h 210"/>
                <a:gd name="T14" fmla="*/ 151 w 165"/>
                <a:gd name="T15" fmla="*/ 102 h 210"/>
                <a:gd name="T16" fmla="*/ 146 w 165"/>
                <a:gd name="T17" fmla="*/ 126 h 210"/>
                <a:gd name="T18" fmla="*/ 137 w 165"/>
                <a:gd name="T19" fmla="*/ 144 h 210"/>
                <a:gd name="T20" fmla="*/ 126 w 165"/>
                <a:gd name="T21" fmla="*/ 161 h 210"/>
                <a:gd name="T22" fmla="*/ 113 w 165"/>
                <a:gd name="T23" fmla="*/ 179 h 210"/>
                <a:gd name="T24" fmla="*/ 96 w 165"/>
                <a:gd name="T25" fmla="*/ 189 h 210"/>
                <a:gd name="T26" fmla="*/ 80 w 165"/>
                <a:gd name="T27" fmla="*/ 196 h 210"/>
                <a:gd name="T28" fmla="*/ 60 w 165"/>
                <a:gd name="T29" fmla="*/ 196 h 210"/>
                <a:gd name="T30" fmla="*/ 60 w 165"/>
                <a:gd name="T31" fmla="*/ 196 h 210"/>
                <a:gd name="T32" fmla="*/ 44 w 165"/>
                <a:gd name="T33" fmla="*/ 196 h 210"/>
                <a:gd name="T34" fmla="*/ 28 w 165"/>
                <a:gd name="T35" fmla="*/ 189 h 210"/>
                <a:gd name="T36" fmla="*/ 14 w 165"/>
                <a:gd name="T37" fmla="*/ 182 h 210"/>
                <a:gd name="T38" fmla="*/ 0 w 165"/>
                <a:gd name="T39" fmla="*/ 168 h 210"/>
                <a:gd name="T40" fmla="*/ 0 w 165"/>
                <a:gd name="T41" fmla="*/ 168 h 210"/>
                <a:gd name="T42" fmla="*/ 14 w 165"/>
                <a:gd name="T43" fmla="*/ 186 h 210"/>
                <a:gd name="T44" fmla="*/ 33 w 165"/>
                <a:gd name="T45" fmla="*/ 200 h 210"/>
                <a:gd name="T46" fmla="*/ 52 w 165"/>
                <a:gd name="T47" fmla="*/ 207 h 210"/>
                <a:gd name="T48" fmla="*/ 71 w 165"/>
                <a:gd name="T49" fmla="*/ 210 h 210"/>
                <a:gd name="T50" fmla="*/ 71 w 165"/>
                <a:gd name="T51" fmla="*/ 210 h 210"/>
                <a:gd name="T52" fmla="*/ 91 w 165"/>
                <a:gd name="T53" fmla="*/ 210 h 210"/>
                <a:gd name="T54" fmla="*/ 107 w 165"/>
                <a:gd name="T55" fmla="*/ 203 h 210"/>
                <a:gd name="T56" fmla="*/ 124 w 165"/>
                <a:gd name="T57" fmla="*/ 193 h 210"/>
                <a:gd name="T58" fmla="*/ 137 w 165"/>
                <a:gd name="T59" fmla="*/ 175 h 210"/>
                <a:gd name="T60" fmla="*/ 148 w 165"/>
                <a:gd name="T61" fmla="*/ 158 h 210"/>
                <a:gd name="T62" fmla="*/ 156 w 165"/>
                <a:gd name="T63" fmla="*/ 140 h 210"/>
                <a:gd name="T64" fmla="*/ 162 w 165"/>
                <a:gd name="T65" fmla="*/ 116 h 210"/>
                <a:gd name="T66" fmla="*/ 165 w 165"/>
                <a:gd name="T67" fmla="*/ 91 h 210"/>
                <a:gd name="T68" fmla="*/ 165 w 165"/>
                <a:gd name="T69" fmla="*/ 91 h 210"/>
                <a:gd name="T70" fmla="*/ 162 w 165"/>
                <a:gd name="T71" fmla="*/ 67 h 210"/>
                <a:gd name="T72" fmla="*/ 156 w 165"/>
                <a:gd name="T73" fmla="*/ 42 h 210"/>
                <a:gd name="T74" fmla="*/ 146 w 165"/>
                <a:gd name="T75" fmla="*/ 21 h 210"/>
                <a:gd name="T76" fmla="*/ 132 w 165"/>
                <a:gd name="T77" fmla="*/ 0 h 210"/>
                <a:gd name="T78" fmla="*/ 132 w 165"/>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10">
                  <a:moveTo>
                    <a:pt x="132" y="0"/>
                  </a:moveTo>
                  <a:lnTo>
                    <a:pt x="132" y="0"/>
                  </a:lnTo>
                  <a:lnTo>
                    <a:pt x="140" y="18"/>
                  </a:lnTo>
                  <a:lnTo>
                    <a:pt x="148" y="35"/>
                  </a:lnTo>
                  <a:lnTo>
                    <a:pt x="151" y="56"/>
                  </a:lnTo>
                  <a:lnTo>
                    <a:pt x="154" y="77"/>
                  </a:lnTo>
                  <a:lnTo>
                    <a:pt x="154" y="77"/>
                  </a:lnTo>
                  <a:lnTo>
                    <a:pt x="151" y="102"/>
                  </a:lnTo>
                  <a:lnTo>
                    <a:pt x="146" y="126"/>
                  </a:lnTo>
                  <a:lnTo>
                    <a:pt x="137" y="144"/>
                  </a:lnTo>
                  <a:lnTo>
                    <a:pt x="126" y="161"/>
                  </a:lnTo>
                  <a:lnTo>
                    <a:pt x="113" y="179"/>
                  </a:lnTo>
                  <a:lnTo>
                    <a:pt x="96" y="189"/>
                  </a:lnTo>
                  <a:lnTo>
                    <a:pt x="80" y="196"/>
                  </a:lnTo>
                  <a:lnTo>
                    <a:pt x="60" y="196"/>
                  </a:lnTo>
                  <a:lnTo>
                    <a:pt x="60" y="196"/>
                  </a:lnTo>
                  <a:lnTo>
                    <a:pt x="44" y="196"/>
                  </a:lnTo>
                  <a:lnTo>
                    <a:pt x="28" y="189"/>
                  </a:lnTo>
                  <a:lnTo>
                    <a:pt x="14" y="182"/>
                  </a:lnTo>
                  <a:lnTo>
                    <a:pt x="0" y="168"/>
                  </a:lnTo>
                  <a:lnTo>
                    <a:pt x="0" y="168"/>
                  </a:lnTo>
                  <a:lnTo>
                    <a:pt x="14" y="186"/>
                  </a:lnTo>
                  <a:lnTo>
                    <a:pt x="33" y="200"/>
                  </a:lnTo>
                  <a:lnTo>
                    <a:pt x="52" y="207"/>
                  </a:lnTo>
                  <a:lnTo>
                    <a:pt x="71" y="210"/>
                  </a:lnTo>
                  <a:lnTo>
                    <a:pt x="71" y="210"/>
                  </a:lnTo>
                  <a:lnTo>
                    <a:pt x="91" y="210"/>
                  </a:lnTo>
                  <a:lnTo>
                    <a:pt x="107" y="203"/>
                  </a:lnTo>
                  <a:lnTo>
                    <a:pt x="124" y="193"/>
                  </a:lnTo>
                  <a:lnTo>
                    <a:pt x="137" y="175"/>
                  </a:lnTo>
                  <a:lnTo>
                    <a:pt x="148" y="158"/>
                  </a:lnTo>
                  <a:lnTo>
                    <a:pt x="156" y="140"/>
                  </a:lnTo>
                  <a:lnTo>
                    <a:pt x="162" y="116"/>
                  </a:lnTo>
                  <a:lnTo>
                    <a:pt x="165" y="91"/>
                  </a:lnTo>
                  <a:lnTo>
                    <a:pt x="165" y="91"/>
                  </a:lnTo>
                  <a:lnTo>
                    <a:pt x="162" y="67"/>
                  </a:lnTo>
                  <a:lnTo>
                    <a:pt x="156" y="42"/>
                  </a:lnTo>
                  <a:lnTo>
                    <a:pt x="146" y="21"/>
                  </a:lnTo>
                  <a:lnTo>
                    <a:pt x="132" y="0"/>
                  </a:lnTo>
                  <a:lnTo>
                    <a:pt x="132"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35"/>
            <p:cNvSpPr>
              <a:spLocks/>
            </p:cNvSpPr>
            <p:nvPr/>
          </p:nvSpPr>
          <p:spPr bwMode="auto">
            <a:xfrm>
              <a:off x="1007" y="1922"/>
              <a:ext cx="161" cy="210"/>
            </a:xfrm>
            <a:custGeom>
              <a:avLst/>
              <a:gdLst>
                <a:gd name="T0" fmla="*/ 129 w 161"/>
                <a:gd name="T1" fmla="*/ 0 h 210"/>
                <a:gd name="T2" fmla="*/ 129 w 161"/>
                <a:gd name="T3" fmla="*/ 0 h 210"/>
                <a:gd name="T4" fmla="*/ 140 w 161"/>
                <a:gd name="T5" fmla="*/ 18 h 210"/>
                <a:gd name="T6" fmla="*/ 145 w 161"/>
                <a:gd name="T7" fmla="*/ 35 h 210"/>
                <a:gd name="T8" fmla="*/ 150 w 161"/>
                <a:gd name="T9" fmla="*/ 56 h 210"/>
                <a:gd name="T10" fmla="*/ 150 w 161"/>
                <a:gd name="T11" fmla="*/ 77 h 210"/>
                <a:gd name="T12" fmla="*/ 150 w 161"/>
                <a:gd name="T13" fmla="*/ 77 h 210"/>
                <a:gd name="T14" fmla="*/ 150 w 161"/>
                <a:gd name="T15" fmla="*/ 102 h 210"/>
                <a:gd name="T16" fmla="*/ 145 w 161"/>
                <a:gd name="T17" fmla="*/ 123 h 210"/>
                <a:gd name="T18" fmla="*/ 137 w 161"/>
                <a:gd name="T19" fmla="*/ 143 h 210"/>
                <a:gd name="T20" fmla="*/ 123 w 161"/>
                <a:gd name="T21" fmla="*/ 161 h 210"/>
                <a:gd name="T22" fmla="*/ 109 w 161"/>
                <a:gd name="T23" fmla="*/ 175 h 210"/>
                <a:gd name="T24" fmla="*/ 96 w 161"/>
                <a:gd name="T25" fmla="*/ 185 h 210"/>
                <a:gd name="T26" fmla="*/ 76 w 161"/>
                <a:gd name="T27" fmla="*/ 192 h 210"/>
                <a:gd name="T28" fmla="*/ 57 w 161"/>
                <a:gd name="T29" fmla="*/ 196 h 210"/>
                <a:gd name="T30" fmla="*/ 57 w 161"/>
                <a:gd name="T31" fmla="*/ 196 h 210"/>
                <a:gd name="T32" fmla="*/ 41 w 161"/>
                <a:gd name="T33" fmla="*/ 192 h 210"/>
                <a:gd name="T34" fmla="*/ 27 w 161"/>
                <a:gd name="T35" fmla="*/ 189 h 210"/>
                <a:gd name="T36" fmla="*/ 11 w 161"/>
                <a:gd name="T37" fmla="*/ 178 h 210"/>
                <a:gd name="T38" fmla="*/ 0 w 161"/>
                <a:gd name="T39" fmla="*/ 168 h 210"/>
                <a:gd name="T40" fmla="*/ 0 w 161"/>
                <a:gd name="T41" fmla="*/ 168 h 210"/>
                <a:gd name="T42" fmla="*/ 13 w 161"/>
                <a:gd name="T43" fmla="*/ 185 h 210"/>
                <a:gd name="T44" fmla="*/ 30 w 161"/>
                <a:gd name="T45" fmla="*/ 199 h 210"/>
                <a:gd name="T46" fmla="*/ 49 w 161"/>
                <a:gd name="T47" fmla="*/ 206 h 210"/>
                <a:gd name="T48" fmla="*/ 68 w 161"/>
                <a:gd name="T49" fmla="*/ 210 h 210"/>
                <a:gd name="T50" fmla="*/ 68 w 161"/>
                <a:gd name="T51" fmla="*/ 210 h 210"/>
                <a:gd name="T52" fmla="*/ 87 w 161"/>
                <a:gd name="T53" fmla="*/ 206 h 210"/>
                <a:gd name="T54" fmla="*/ 107 w 161"/>
                <a:gd name="T55" fmla="*/ 199 h 210"/>
                <a:gd name="T56" fmla="*/ 120 w 161"/>
                <a:gd name="T57" fmla="*/ 189 h 210"/>
                <a:gd name="T58" fmla="*/ 134 w 161"/>
                <a:gd name="T59" fmla="*/ 175 h 210"/>
                <a:gd name="T60" fmla="*/ 148 w 161"/>
                <a:gd name="T61" fmla="*/ 157 h 210"/>
                <a:gd name="T62" fmla="*/ 156 w 161"/>
                <a:gd name="T63" fmla="*/ 136 h 210"/>
                <a:gd name="T64" fmla="*/ 161 w 161"/>
                <a:gd name="T65" fmla="*/ 116 h 210"/>
                <a:gd name="T66" fmla="*/ 161 w 161"/>
                <a:gd name="T67" fmla="*/ 91 h 210"/>
                <a:gd name="T68" fmla="*/ 161 w 161"/>
                <a:gd name="T69" fmla="*/ 91 h 210"/>
                <a:gd name="T70" fmla="*/ 161 w 161"/>
                <a:gd name="T71" fmla="*/ 67 h 210"/>
                <a:gd name="T72" fmla="*/ 153 w 161"/>
                <a:gd name="T73" fmla="*/ 42 h 210"/>
                <a:gd name="T74" fmla="*/ 142 w 161"/>
                <a:gd name="T75" fmla="*/ 18 h 210"/>
                <a:gd name="T76" fmla="*/ 129 w 161"/>
                <a:gd name="T77" fmla="*/ 0 h 210"/>
                <a:gd name="T78" fmla="*/ 129 w 161"/>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210">
                  <a:moveTo>
                    <a:pt x="129" y="0"/>
                  </a:moveTo>
                  <a:lnTo>
                    <a:pt x="129" y="0"/>
                  </a:lnTo>
                  <a:lnTo>
                    <a:pt x="140" y="18"/>
                  </a:lnTo>
                  <a:lnTo>
                    <a:pt x="145" y="35"/>
                  </a:lnTo>
                  <a:lnTo>
                    <a:pt x="150" y="56"/>
                  </a:lnTo>
                  <a:lnTo>
                    <a:pt x="150" y="77"/>
                  </a:lnTo>
                  <a:lnTo>
                    <a:pt x="150" y="77"/>
                  </a:lnTo>
                  <a:lnTo>
                    <a:pt x="150" y="102"/>
                  </a:lnTo>
                  <a:lnTo>
                    <a:pt x="145" y="123"/>
                  </a:lnTo>
                  <a:lnTo>
                    <a:pt x="137" y="143"/>
                  </a:lnTo>
                  <a:lnTo>
                    <a:pt x="123" y="161"/>
                  </a:lnTo>
                  <a:lnTo>
                    <a:pt x="109" y="175"/>
                  </a:lnTo>
                  <a:lnTo>
                    <a:pt x="96" y="185"/>
                  </a:lnTo>
                  <a:lnTo>
                    <a:pt x="76" y="192"/>
                  </a:lnTo>
                  <a:lnTo>
                    <a:pt x="57" y="196"/>
                  </a:lnTo>
                  <a:lnTo>
                    <a:pt x="57" y="196"/>
                  </a:lnTo>
                  <a:lnTo>
                    <a:pt x="41" y="192"/>
                  </a:lnTo>
                  <a:lnTo>
                    <a:pt x="27" y="189"/>
                  </a:lnTo>
                  <a:lnTo>
                    <a:pt x="11" y="178"/>
                  </a:lnTo>
                  <a:lnTo>
                    <a:pt x="0" y="168"/>
                  </a:lnTo>
                  <a:lnTo>
                    <a:pt x="0" y="168"/>
                  </a:lnTo>
                  <a:lnTo>
                    <a:pt x="13" y="185"/>
                  </a:lnTo>
                  <a:lnTo>
                    <a:pt x="30" y="199"/>
                  </a:lnTo>
                  <a:lnTo>
                    <a:pt x="49" y="206"/>
                  </a:lnTo>
                  <a:lnTo>
                    <a:pt x="68" y="210"/>
                  </a:lnTo>
                  <a:lnTo>
                    <a:pt x="68" y="210"/>
                  </a:lnTo>
                  <a:lnTo>
                    <a:pt x="87" y="206"/>
                  </a:lnTo>
                  <a:lnTo>
                    <a:pt x="107" y="199"/>
                  </a:lnTo>
                  <a:lnTo>
                    <a:pt x="120" y="189"/>
                  </a:lnTo>
                  <a:lnTo>
                    <a:pt x="134" y="175"/>
                  </a:lnTo>
                  <a:lnTo>
                    <a:pt x="148" y="157"/>
                  </a:lnTo>
                  <a:lnTo>
                    <a:pt x="156" y="136"/>
                  </a:lnTo>
                  <a:lnTo>
                    <a:pt x="161" y="116"/>
                  </a:lnTo>
                  <a:lnTo>
                    <a:pt x="161" y="91"/>
                  </a:lnTo>
                  <a:lnTo>
                    <a:pt x="161" y="91"/>
                  </a:lnTo>
                  <a:lnTo>
                    <a:pt x="161" y="67"/>
                  </a:lnTo>
                  <a:lnTo>
                    <a:pt x="153" y="42"/>
                  </a:lnTo>
                  <a:lnTo>
                    <a:pt x="142" y="18"/>
                  </a:lnTo>
                  <a:lnTo>
                    <a:pt x="129" y="0"/>
                  </a:lnTo>
                  <a:lnTo>
                    <a:pt x="129"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36"/>
            <p:cNvSpPr>
              <a:spLocks/>
            </p:cNvSpPr>
            <p:nvPr/>
          </p:nvSpPr>
          <p:spPr bwMode="auto">
            <a:xfrm>
              <a:off x="891" y="1108"/>
              <a:ext cx="165" cy="206"/>
            </a:xfrm>
            <a:custGeom>
              <a:avLst/>
              <a:gdLst>
                <a:gd name="T0" fmla="*/ 165 w 165"/>
                <a:gd name="T1" fmla="*/ 88 h 206"/>
                <a:gd name="T2" fmla="*/ 165 w 165"/>
                <a:gd name="T3" fmla="*/ 88 h 206"/>
                <a:gd name="T4" fmla="*/ 162 w 165"/>
                <a:gd name="T5" fmla="*/ 63 h 206"/>
                <a:gd name="T6" fmla="*/ 157 w 165"/>
                <a:gd name="T7" fmla="*/ 39 h 206"/>
                <a:gd name="T8" fmla="*/ 146 w 165"/>
                <a:gd name="T9" fmla="*/ 18 h 206"/>
                <a:gd name="T10" fmla="*/ 132 w 165"/>
                <a:gd name="T11" fmla="*/ 0 h 206"/>
                <a:gd name="T12" fmla="*/ 132 w 165"/>
                <a:gd name="T13" fmla="*/ 0 h 206"/>
                <a:gd name="T14" fmla="*/ 140 w 165"/>
                <a:gd name="T15" fmla="*/ 14 h 206"/>
                <a:gd name="T16" fmla="*/ 149 w 165"/>
                <a:gd name="T17" fmla="*/ 35 h 206"/>
                <a:gd name="T18" fmla="*/ 151 w 165"/>
                <a:gd name="T19" fmla="*/ 53 h 206"/>
                <a:gd name="T20" fmla="*/ 154 w 165"/>
                <a:gd name="T21" fmla="*/ 74 h 206"/>
                <a:gd name="T22" fmla="*/ 154 w 165"/>
                <a:gd name="T23" fmla="*/ 74 h 206"/>
                <a:gd name="T24" fmla="*/ 151 w 165"/>
                <a:gd name="T25" fmla="*/ 98 h 206"/>
                <a:gd name="T26" fmla="*/ 146 w 165"/>
                <a:gd name="T27" fmla="*/ 123 h 206"/>
                <a:gd name="T28" fmla="*/ 138 w 165"/>
                <a:gd name="T29" fmla="*/ 140 h 206"/>
                <a:gd name="T30" fmla="*/ 127 w 165"/>
                <a:gd name="T31" fmla="*/ 158 h 206"/>
                <a:gd name="T32" fmla="*/ 113 w 165"/>
                <a:gd name="T33" fmla="*/ 175 h 206"/>
                <a:gd name="T34" fmla="*/ 96 w 165"/>
                <a:gd name="T35" fmla="*/ 186 h 206"/>
                <a:gd name="T36" fmla="*/ 80 w 165"/>
                <a:gd name="T37" fmla="*/ 193 h 206"/>
                <a:gd name="T38" fmla="*/ 61 w 165"/>
                <a:gd name="T39" fmla="*/ 193 h 206"/>
                <a:gd name="T40" fmla="*/ 61 w 165"/>
                <a:gd name="T41" fmla="*/ 193 h 206"/>
                <a:gd name="T42" fmla="*/ 44 w 165"/>
                <a:gd name="T43" fmla="*/ 193 h 206"/>
                <a:gd name="T44" fmla="*/ 28 w 165"/>
                <a:gd name="T45" fmla="*/ 186 h 206"/>
                <a:gd name="T46" fmla="*/ 14 w 165"/>
                <a:gd name="T47" fmla="*/ 179 h 206"/>
                <a:gd name="T48" fmla="*/ 0 w 165"/>
                <a:gd name="T49" fmla="*/ 165 h 206"/>
                <a:gd name="T50" fmla="*/ 0 w 165"/>
                <a:gd name="T51" fmla="*/ 165 h 206"/>
                <a:gd name="T52" fmla="*/ 14 w 165"/>
                <a:gd name="T53" fmla="*/ 182 h 206"/>
                <a:gd name="T54" fmla="*/ 31 w 165"/>
                <a:gd name="T55" fmla="*/ 196 h 206"/>
                <a:gd name="T56" fmla="*/ 50 w 165"/>
                <a:gd name="T57" fmla="*/ 206 h 206"/>
                <a:gd name="T58" fmla="*/ 72 w 165"/>
                <a:gd name="T59" fmla="*/ 206 h 206"/>
                <a:gd name="T60" fmla="*/ 72 w 165"/>
                <a:gd name="T61" fmla="*/ 206 h 206"/>
                <a:gd name="T62" fmla="*/ 91 w 165"/>
                <a:gd name="T63" fmla="*/ 206 h 206"/>
                <a:gd name="T64" fmla="*/ 107 w 165"/>
                <a:gd name="T65" fmla="*/ 199 h 206"/>
                <a:gd name="T66" fmla="*/ 124 w 165"/>
                <a:gd name="T67" fmla="*/ 189 h 206"/>
                <a:gd name="T68" fmla="*/ 138 w 165"/>
                <a:gd name="T69" fmla="*/ 172 h 206"/>
                <a:gd name="T70" fmla="*/ 149 w 165"/>
                <a:gd name="T71" fmla="*/ 154 h 206"/>
                <a:gd name="T72" fmla="*/ 157 w 165"/>
                <a:gd name="T73" fmla="*/ 137 h 206"/>
                <a:gd name="T74" fmla="*/ 162 w 165"/>
                <a:gd name="T75" fmla="*/ 112 h 206"/>
                <a:gd name="T76" fmla="*/ 165 w 165"/>
                <a:gd name="T77" fmla="*/ 88 h 206"/>
                <a:gd name="T78" fmla="*/ 165 w 165"/>
                <a:gd name="T79" fmla="*/ 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6">
                  <a:moveTo>
                    <a:pt x="165" y="88"/>
                  </a:moveTo>
                  <a:lnTo>
                    <a:pt x="165" y="88"/>
                  </a:lnTo>
                  <a:lnTo>
                    <a:pt x="162" y="63"/>
                  </a:lnTo>
                  <a:lnTo>
                    <a:pt x="157" y="39"/>
                  </a:lnTo>
                  <a:lnTo>
                    <a:pt x="146" y="18"/>
                  </a:lnTo>
                  <a:lnTo>
                    <a:pt x="132" y="0"/>
                  </a:lnTo>
                  <a:lnTo>
                    <a:pt x="132" y="0"/>
                  </a:lnTo>
                  <a:lnTo>
                    <a:pt x="140" y="14"/>
                  </a:lnTo>
                  <a:lnTo>
                    <a:pt x="149" y="35"/>
                  </a:lnTo>
                  <a:lnTo>
                    <a:pt x="151" y="53"/>
                  </a:lnTo>
                  <a:lnTo>
                    <a:pt x="154" y="74"/>
                  </a:lnTo>
                  <a:lnTo>
                    <a:pt x="154" y="74"/>
                  </a:lnTo>
                  <a:lnTo>
                    <a:pt x="151" y="98"/>
                  </a:lnTo>
                  <a:lnTo>
                    <a:pt x="146" y="123"/>
                  </a:lnTo>
                  <a:lnTo>
                    <a:pt x="138" y="140"/>
                  </a:lnTo>
                  <a:lnTo>
                    <a:pt x="127" y="158"/>
                  </a:lnTo>
                  <a:lnTo>
                    <a:pt x="113" y="175"/>
                  </a:lnTo>
                  <a:lnTo>
                    <a:pt x="96" y="186"/>
                  </a:lnTo>
                  <a:lnTo>
                    <a:pt x="80" y="193"/>
                  </a:lnTo>
                  <a:lnTo>
                    <a:pt x="61" y="193"/>
                  </a:lnTo>
                  <a:lnTo>
                    <a:pt x="61" y="193"/>
                  </a:lnTo>
                  <a:lnTo>
                    <a:pt x="44" y="193"/>
                  </a:lnTo>
                  <a:lnTo>
                    <a:pt x="28" y="186"/>
                  </a:lnTo>
                  <a:lnTo>
                    <a:pt x="14" y="179"/>
                  </a:lnTo>
                  <a:lnTo>
                    <a:pt x="0" y="165"/>
                  </a:lnTo>
                  <a:lnTo>
                    <a:pt x="0" y="165"/>
                  </a:lnTo>
                  <a:lnTo>
                    <a:pt x="14" y="182"/>
                  </a:lnTo>
                  <a:lnTo>
                    <a:pt x="31" y="196"/>
                  </a:lnTo>
                  <a:lnTo>
                    <a:pt x="50" y="206"/>
                  </a:lnTo>
                  <a:lnTo>
                    <a:pt x="72" y="206"/>
                  </a:lnTo>
                  <a:lnTo>
                    <a:pt x="72" y="206"/>
                  </a:lnTo>
                  <a:lnTo>
                    <a:pt x="91" y="206"/>
                  </a:lnTo>
                  <a:lnTo>
                    <a:pt x="107" y="199"/>
                  </a:lnTo>
                  <a:lnTo>
                    <a:pt x="124" y="189"/>
                  </a:lnTo>
                  <a:lnTo>
                    <a:pt x="138" y="172"/>
                  </a:lnTo>
                  <a:lnTo>
                    <a:pt x="149" y="154"/>
                  </a:lnTo>
                  <a:lnTo>
                    <a:pt x="157" y="137"/>
                  </a:lnTo>
                  <a:lnTo>
                    <a:pt x="162" y="112"/>
                  </a:lnTo>
                  <a:lnTo>
                    <a:pt x="165" y="88"/>
                  </a:lnTo>
                  <a:lnTo>
                    <a:pt x="165" y="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7"/>
            <p:cNvSpPr>
              <a:spLocks/>
            </p:cNvSpPr>
            <p:nvPr/>
          </p:nvSpPr>
          <p:spPr bwMode="auto">
            <a:xfrm>
              <a:off x="1687" y="1339"/>
              <a:ext cx="164" cy="210"/>
            </a:xfrm>
            <a:custGeom>
              <a:avLst/>
              <a:gdLst>
                <a:gd name="T0" fmla="*/ 71 w 164"/>
                <a:gd name="T1" fmla="*/ 210 h 210"/>
                <a:gd name="T2" fmla="*/ 71 w 164"/>
                <a:gd name="T3" fmla="*/ 210 h 210"/>
                <a:gd name="T4" fmla="*/ 90 w 164"/>
                <a:gd name="T5" fmla="*/ 206 h 210"/>
                <a:gd name="T6" fmla="*/ 107 w 164"/>
                <a:gd name="T7" fmla="*/ 199 h 210"/>
                <a:gd name="T8" fmla="*/ 123 w 164"/>
                <a:gd name="T9" fmla="*/ 189 h 210"/>
                <a:gd name="T10" fmla="*/ 137 w 164"/>
                <a:gd name="T11" fmla="*/ 175 h 210"/>
                <a:gd name="T12" fmla="*/ 148 w 164"/>
                <a:gd name="T13" fmla="*/ 157 h 210"/>
                <a:gd name="T14" fmla="*/ 156 w 164"/>
                <a:gd name="T15" fmla="*/ 136 h 210"/>
                <a:gd name="T16" fmla="*/ 162 w 164"/>
                <a:gd name="T17" fmla="*/ 115 h 210"/>
                <a:gd name="T18" fmla="*/ 164 w 164"/>
                <a:gd name="T19" fmla="*/ 91 h 210"/>
                <a:gd name="T20" fmla="*/ 164 w 164"/>
                <a:gd name="T21" fmla="*/ 91 h 210"/>
                <a:gd name="T22" fmla="*/ 162 w 164"/>
                <a:gd name="T23" fmla="*/ 66 h 210"/>
                <a:gd name="T24" fmla="*/ 156 w 164"/>
                <a:gd name="T25" fmla="*/ 42 h 210"/>
                <a:gd name="T26" fmla="*/ 145 w 164"/>
                <a:gd name="T27" fmla="*/ 17 h 210"/>
                <a:gd name="T28" fmla="*/ 132 w 164"/>
                <a:gd name="T29" fmla="*/ 0 h 210"/>
                <a:gd name="T30" fmla="*/ 132 w 164"/>
                <a:gd name="T31" fmla="*/ 0 h 210"/>
                <a:gd name="T32" fmla="*/ 140 w 164"/>
                <a:gd name="T33" fmla="*/ 17 h 210"/>
                <a:gd name="T34" fmla="*/ 148 w 164"/>
                <a:gd name="T35" fmla="*/ 35 h 210"/>
                <a:gd name="T36" fmla="*/ 151 w 164"/>
                <a:gd name="T37" fmla="*/ 56 h 210"/>
                <a:gd name="T38" fmla="*/ 153 w 164"/>
                <a:gd name="T39" fmla="*/ 77 h 210"/>
                <a:gd name="T40" fmla="*/ 153 w 164"/>
                <a:gd name="T41" fmla="*/ 77 h 210"/>
                <a:gd name="T42" fmla="*/ 151 w 164"/>
                <a:gd name="T43" fmla="*/ 101 h 210"/>
                <a:gd name="T44" fmla="*/ 145 w 164"/>
                <a:gd name="T45" fmla="*/ 122 h 210"/>
                <a:gd name="T46" fmla="*/ 137 w 164"/>
                <a:gd name="T47" fmla="*/ 143 h 210"/>
                <a:gd name="T48" fmla="*/ 126 w 164"/>
                <a:gd name="T49" fmla="*/ 161 h 210"/>
                <a:gd name="T50" fmla="*/ 112 w 164"/>
                <a:gd name="T51" fmla="*/ 175 h 210"/>
                <a:gd name="T52" fmla="*/ 96 w 164"/>
                <a:gd name="T53" fmla="*/ 185 h 210"/>
                <a:gd name="T54" fmla="*/ 79 w 164"/>
                <a:gd name="T55" fmla="*/ 192 h 210"/>
                <a:gd name="T56" fmla="*/ 60 w 164"/>
                <a:gd name="T57" fmla="*/ 196 h 210"/>
                <a:gd name="T58" fmla="*/ 60 w 164"/>
                <a:gd name="T59" fmla="*/ 196 h 210"/>
                <a:gd name="T60" fmla="*/ 44 w 164"/>
                <a:gd name="T61" fmla="*/ 196 h 210"/>
                <a:gd name="T62" fmla="*/ 27 w 164"/>
                <a:gd name="T63" fmla="*/ 189 h 210"/>
                <a:gd name="T64" fmla="*/ 14 w 164"/>
                <a:gd name="T65" fmla="*/ 178 h 210"/>
                <a:gd name="T66" fmla="*/ 0 w 164"/>
                <a:gd name="T67" fmla="*/ 168 h 210"/>
                <a:gd name="T68" fmla="*/ 0 w 164"/>
                <a:gd name="T69" fmla="*/ 168 h 210"/>
                <a:gd name="T70" fmla="*/ 14 w 164"/>
                <a:gd name="T71" fmla="*/ 185 h 210"/>
                <a:gd name="T72" fmla="*/ 33 w 164"/>
                <a:gd name="T73" fmla="*/ 199 h 210"/>
                <a:gd name="T74" fmla="*/ 49 w 164"/>
                <a:gd name="T75" fmla="*/ 206 h 210"/>
                <a:gd name="T76" fmla="*/ 71 w 164"/>
                <a:gd name="T77" fmla="*/ 210 h 210"/>
                <a:gd name="T78" fmla="*/ 71 w 164"/>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 h="210">
                  <a:moveTo>
                    <a:pt x="71" y="210"/>
                  </a:moveTo>
                  <a:lnTo>
                    <a:pt x="71" y="210"/>
                  </a:lnTo>
                  <a:lnTo>
                    <a:pt x="90" y="206"/>
                  </a:lnTo>
                  <a:lnTo>
                    <a:pt x="107" y="199"/>
                  </a:lnTo>
                  <a:lnTo>
                    <a:pt x="123" y="189"/>
                  </a:lnTo>
                  <a:lnTo>
                    <a:pt x="137" y="175"/>
                  </a:lnTo>
                  <a:lnTo>
                    <a:pt x="148" y="157"/>
                  </a:lnTo>
                  <a:lnTo>
                    <a:pt x="156" y="136"/>
                  </a:lnTo>
                  <a:lnTo>
                    <a:pt x="162" y="115"/>
                  </a:lnTo>
                  <a:lnTo>
                    <a:pt x="164" y="91"/>
                  </a:lnTo>
                  <a:lnTo>
                    <a:pt x="164" y="91"/>
                  </a:lnTo>
                  <a:lnTo>
                    <a:pt x="162" y="66"/>
                  </a:lnTo>
                  <a:lnTo>
                    <a:pt x="156" y="42"/>
                  </a:lnTo>
                  <a:lnTo>
                    <a:pt x="145" y="17"/>
                  </a:lnTo>
                  <a:lnTo>
                    <a:pt x="132" y="0"/>
                  </a:lnTo>
                  <a:lnTo>
                    <a:pt x="132" y="0"/>
                  </a:lnTo>
                  <a:lnTo>
                    <a:pt x="140" y="17"/>
                  </a:lnTo>
                  <a:lnTo>
                    <a:pt x="148" y="35"/>
                  </a:lnTo>
                  <a:lnTo>
                    <a:pt x="151" y="56"/>
                  </a:lnTo>
                  <a:lnTo>
                    <a:pt x="153" y="77"/>
                  </a:lnTo>
                  <a:lnTo>
                    <a:pt x="153" y="77"/>
                  </a:lnTo>
                  <a:lnTo>
                    <a:pt x="151" y="101"/>
                  </a:lnTo>
                  <a:lnTo>
                    <a:pt x="145" y="122"/>
                  </a:lnTo>
                  <a:lnTo>
                    <a:pt x="137" y="143"/>
                  </a:lnTo>
                  <a:lnTo>
                    <a:pt x="126" y="161"/>
                  </a:lnTo>
                  <a:lnTo>
                    <a:pt x="112" y="175"/>
                  </a:lnTo>
                  <a:lnTo>
                    <a:pt x="96" y="185"/>
                  </a:lnTo>
                  <a:lnTo>
                    <a:pt x="79" y="192"/>
                  </a:lnTo>
                  <a:lnTo>
                    <a:pt x="60" y="196"/>
                  </a:lnTo>
                  <a:lnTo>
                    <a:pt x="60" y="196"/>
                  </a:lnTo>
                  <a:lnTo>
                    <a:pt x="44" y="196"/>
                  </a:lnTo>
                  <a:lnTo>
                    <a:pt x="27" y="189"/>
                  </a:lnTo>
                  <a:lnTo>
                    <a:pt x="14" y="178"/>
                  </a:lnTo>
                  <a:lnTo>
                    <a:pt x="0" y="168"/>
                  </a:lnTo>
                  <a:lnTo>
                    <a:pt x="0" y="168"/>
                  </a:lnTo>
                  <a:lnTo>
                    <a:pt x="14" y="185"/>
                  </a:lnTo>
                  <a:lnTo>
                    <a:pt x="33" y="199"/>
                  </a:lnTo>
                  <a:lnTo>
                    <a:pt x="49" y="206"/>
                  </a:lnTo>
                  <a:lnTo>
                    <a:pt x="71" y="210"/>
                  </a:lnTo>
                  <a:lnTo>
                    <a:pt x="71" y="21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40"/>
            <p:cNvSpPr>
              <a:spLocks/>
            </p:cNvSpPr>
            <p:nvPr/>
          </p:nvSpPr>
          <p:spPr bwMode="auto">
            <a:xfrm>
              <a:off x="296" y="1430"/>
              <a:ext cx="187" cy="237"/>
            </a:xfrm>
            <a:custGeom>
              <a:avLst/>
              <a:gdLst>
                <a:gd name="T0" fmla="*/ 33 w 187"/>
                <a:gd name="T1" fmla="*/ 209 h 237"/>
                <a:gd name="T2" fmla="*/ 33 w 187"/>
                <a:gd name="T3" fmla="*/ 209 h 237"/>
                <a:gd name="T4" fmla="*/ 44 w 187"/>
                <a:gd name="T5" fmla="*/ 220 h 237"/>
                <a:gd name="T6" fmla="*/ 61 w 187"/>
                <a:gd name="T7" fmla="*/ 230 h 237"/>
                <a:gd name="T8" fmla="*/ 74 w 187"/>
                <a:gd name="T9" fmla="*/ 234 h 237"/>
                <a:gd name="T10" fmla="*/ 93 w 187"/>
                <a:gd name="T11" fmla="*/ 237 h 237"/>
                <a:gd name="T12" fmla="*/ 93 w 187"/>
                <a:gd name="T13" fmla="*/ 237 h 237"/>
                <a:gd name="T14" fmla="*/ 110 w 187"/>
                <a:gd name="T15" fmla="*/ 234 h 237"/>
                <a:gd name="T16" fmla="*/ 129 w 187"/>
                <a:gd name="T17" fmla="*/ 227 h 237"/>
                <a:gd name="T18" fmla="*/ 146 w 187"/>
                <a:gd name="T19" fmla="*/ 216 h 237"/>
                <a:gd name="T20" fmla="*/ 159 w 187"/>
                <a:gd name="T21" fmla="*/ 202 h 237"/>
                <a:gd name="T22" fmla="*/ 170 w 187"/>
                <a:gd name="T23" fmla="*/ 185 h 237"/>
                <a:gd name="T24" fmla="*/ 179 w 187"/>
                <a:gd name="T25" fmla="*/ 164 h 237"/>
                <a:gd name="T26" fmla="*/ 184 w 187"/>
                <a:gd name="T27" fmla="*/ 143 h 237"/>
                <a:gd name="T28" fmla="*/ 187 w 187"/>
                <a:gd name="T29" fmla="*/ 119 h 237"/>
                <a:gd name="T30" fmla="*/ 187 w 187"/>
                <a:gd name="T31" fmla="*/ 119 h 237"/>
                <a:gd name="T32" fmla="*/ 184 w 187"/>
                <a:gd name="T33" fmla="*/ 98 h 237"/>
                <a:gd name="T34" fmla="*/ 179 w 187"/>
                <a:gd name="T35" fmla="*/ 77 h 237"/>
                <a:gd name="T36" fmla="*/ 173 w 187"/>
                <a:gd name="T37" fmla="*/ 59 h 237"/>
                <a:gd name="T38" fmla="*/ 162 w 187"/>
                <a:gd name="T39" fmla="*/ 42 h 237"/>
                <a:gd name="T40" fmla="*/ 162 w 187"/>
                <a:gd name="T41" fmla="*/ 42 h 237"/>
                <a:gd name="T42" fmla="*/ 148 w 187"/>
                <a:gd name="T43" fmla="*/ 24 h 237"/>
                <a:gd name="T44" fmla="*/ 132 w 187"/>
                <a:gd name="T45" fmla="*/ 10 h 237"/>
                <a:gd name="T46" fmla="*/ 113 w 187"/>
                <a:gd name="T47" fmla="*/ 3 h 237"/>
                <a:gd name="T48" fmla="*/ 93 w 187"/>
                <a:gd name="T49" fmla="*/ 0 h 237"/>
                <a:gd name="T50" fmla="*/ 93 w 187"/>
                <a:gd name="T51" fmla="*/ 0 h 237"/>
                <a:gd name="T52" fmla="*/ 74 w 187"/>
                <a:gd name="T53" fmla="*/ 3 h 237"/>
                <a:gd name="T54" fmla="*/ 55 w 187"/>
                <a:gd name="T55" fmla="*/ 10 h 237"/>
                <a:gd name="T56" fmla="*/ 41 w 187"/>
                <a:gd name="T57" fmla="*/ 21 h 237"/>
                <a:gd name="T58" fmla="*/ 28 w 187"/>
                <a:gd name="T59" fmla="*/ 35 h 237"/>
                <a:gd name="T60" fmla="*/ 14 w 187"/>
                <a:gd name="T61" fmla="*/ 52 h 237"/>
                <a:gd name="T62" fmla="*/ 6 w 187"/>
                <a:gd name="T63" fmla="*/ 73 h 237"/>
                <a:gd name="T64" fmla="*/ 0 w 187"/>
                <a:gd name="T65" fmla="*/ 94 h 237"/>
                <a:gd name="T66" fmla="*/ 0 w 187"/>
                <a:gd name="T67" fmla="*/ 119 h 237"/>
                <a:gd name="T68" fmla="*/ 0 w 187"/>
                <a:gd name="T69" fmla="*/ 119 h 237"/>
                <a:gd name="T70" fmla="*/ 0 w 187"/>
                <a:gd name="T71" fmla="*/ 146 h 237"/>
                <a:gd name="T72" fmla="*/ 8 w 187"/>
                <a:gd name="T73" fmla="*/ 171 h 237"/>
                <a:gd name="T74" fmla="*/ 19 w 187"/>
                <a:gd name="T75" fmla="*/ 192 h 237"/>
                <a:gd name="T76" fmla="*/ 33 w 187"/>
                <a:gd name="T77" fmla="*/ 209 h 237"/>
                <a:gd name="T78" fmla="*/ 33 w 187"/>
                <a:gd name="T79" fmla="*/ 20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33" y="209"/>
                  </a:moveTo>
                  <a:lnTo>
                    <a:pt x="33" y="209"/>
                  </a:lnTo>
                  <a:lnTo>
                    <a:pt x="44" y="220"/>
                  </a:lnTo>
                  <a:lnTo>
                    <a:pt x="61" y="230"/>
                  </a:lnTo>
                  <a:lnTo>
                    <a:pt x="74" y="234"/>
                  </a:lnTo>
                  <a:lnTo>
                    <a:pt x="93" y="237"/>
                  </a:lnTo>
                  <a:lnTo>
                    <a:pt x="93" y="237"/>
                  </a:lnTo>
                  <a:lnTo>
                    <a:pt x="110" y="234"/>
                  </a:lnTo>
                  <a:lnTo>
                    <a:pt x="129" y="227"/>
                  </a:lnTo>
                  <a:lnTo>
                    <a:pt x="146" y="216"/>
                  </a:lnTo>
                  <a:lnTo>
                    <a:pt x="159" y="202"/>
                  </a:lnTo>
                  <a:lnTo>
                    <a:pt x="170" y="185"/>
                  </a:lnTo>
                  <a:lnTo>
                    <a:pt x="179" y="164"/>
                  </a:lnTo>
                  <a:lnTo>
                    <a:pt x="184" y="143"/>
                  </a:lnTo>
                  <a:lnTo>
                    <a:pt x="187" y="119"/>
                  </a:lnTo>
                  <a:lnTo>
                    <a:pt x="187" y="119"/>
                  </a:lnTo>
                  <a:lnTo>
                    <a:pt x="184" y="98"/>
                  </a:lnTo>
                  <a:lnTo>
                    <a:pt x="179" y="77"/>
                  </a:lnTo>
                  <a:lnTo>
                    <a:pt x="173" y="59"/>
                  </a:lnTo>
                  <a:lnTo>
                    <a:pt x="162" y="42"/>
                  </a:lnTo>
                  <a:lnTo>
                    <a:pt x="162" y="42"/>
                  </a:lnTo>
                  <a:lnTo>
                    <a:pt x="148" y="24"/>
                  </a:lnTo>
                  <a:lnTo>
                    <a:pt x="132" y="10"/>
                  </a:lnTo>
                  <a:lnTo>
                    <a:pt x="113" y="3"/>
                  </a:lnTo>
                  <a:lnTo>
                    <a:pt x="93" y="0"/>
                  </a:lnTo>
                  <a:lnTo>
                    <a:pt x="93" y="0"/>
                  </a:lnTo>
                  <a:lnTo>
                    <a:pt x="74" y="3"/>
                  </a:lnTo>
                  <a:lnTo>
                    <a:pt x="55" y="10"/>
                  </a:lnTo>
                  <a:lnTo>
                    <a:pt x="41" y="21"/>
                  </a:lnTo>
                  <a:lnTo>
                    <a:pt x="28" y="35"/>
                  </a:lnTo>
                  <a:lnTo>
                    <a:pt x="14" y="52"/>
                  </a:lnTo>
                  <a:lnTo>
                    <a:pt x="6" y="73"/>
                  </a:lnTo>
                  <a:lnTo>
                    <a:pt x="0" y="94"/>
                  </a:lnTo>
                  <a:lnTo>
                    <a:pt x="0" y="119"/>
                  </a:lnTo>
                  <a:lnTo>
                    <a:pt x="0" y="119"/>
                  </a:lnTo>
                  <a:lnTo>
                    <a:pt x="0" y="146"/>
                  </a:lnTo>
                  <a:lnTo>
                    <a:pt x="8" y="171"/>
                  </a:lnTo>
                  <a:lnTo>
                    <a:pt x="19" y="192"/>
                  </a:lnTo>
                  <a:lnTo>
                    <a:pt x="33" y="209"/>
                  </a:lnTo>
                  <a:lnTo>
                    <a:pt x="33" y="20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41"/>
            <p:cNvSpPr>
              <a:spLocks/>
            </p:cNvSpPr>
            <p:nvPr/>
          </p:nvSpPr>
          <p:spPr bwMode="auto">
            <a:xfrm>
              <a:off x="296" y="2286"/>
              <a:ext cx="187" cy="237"/>
            </a:xfrm>
            <a:custGeom>
              <a:avLst/>
              <a:gdLst>
                <a:gd name="T0" fmla="*/ 187 w 187"/>
                <a:gd name="T1" fmla="*/ 118 h 237"/>
                <a:gd name="T2" fmla="*/ 187 w 187"/>
                <a:gd name="T3" fmla="*/ 118 h 237"/>
                <a:gd name="T4" fmla="*/ 184 w 187"/>
                <a:gd name="T5" fmla="*/ 97 h 237"/>
                <a:gd name="T6" fmla="*/ 181 w 187"/>
                <a:gd name="T7" fmla="*/ 76 h 237"/>
                <a:gd name="T8" fmla="*/ 173 w 187"/>
                <a:gd name="T9" fmla="*/ 59 h 237"/>
                <a:gd name="T10" fmla="*/ 165 w 187"/>
                <a:gd name="T11" fmla="*/ 41 h 237"/>
                <a:gd name="T12" fmla="*/ 165 w 187"/>
                <a:gd name="T13" fmla="*/ 41 h 237"/>
                <a:gd name="T14" fmla="*/ 151 w 187"/>
                <a:gd name="T15" fmla="*/ 24 h 237"/>
                <a:gd name="T16" fmla="*/ 135 w 187"/>
                <a:gd name="T17" fmla="*/ 13 h 237"/>
                <a:gd name="T18" fmla="*/ 115 w 187"/>
                <a:gd name="T19" fmla="*/ 3 h 237"/>
                <a:gd name="T20" fmla="*/ 93 w 187"/>
                <a:gd name="T21" fmla="*/ 0 h 237"/>
                <a:gd name="T22" fmla="*/ 93 w 187"/>
                <a:gd name="T23" fmla="*/ 0 h 237"/>
                <a:gd name="T24" fmla="*/ 74 w 187"/>
                <a:gd name="T25" fmla="*/ 3 h 237"/>
                <a:gd name="T26" fmla="*/ 58 w 187"/>
                <a:gd name="T27" fmla="*/ 10 h 237"/>
                <a:gd name="T28" fmla="*/ 41 w 187"/>
                <a:gd name="T29" fmla="*/ 20 h 237"/>
                <a:gd name="T30" fmla="*/ 28 w 187"/>
                <a:gd name="T31" fmla="*/ 34 h 237"/>
                <a:gd name="T32" fmla="*/ 17 w 187"/>
                <a:gd name="T33" fmla="*/ 52 h 237"/>
                <a:gd name="T34" fmla="*/ 8 w 187"/>
                <a:gd name="T35" fmla="*/ 73 h 237"/>
                <a:gd name="T36" fmla="*/ 3 w 187"/>
                <a:gd name="T37" fmla="*/ 97 h 237"/>
                <a:gd name="T38" fmla="*/ 0 w 187"/>
                <a:gd name="T39" fmla="*/ 118 h 237"/>
                <a:gd name="T40" fmla="*/ 0 w 187"/>
                <a:gd name="T41" fmla="*/ 118 h 237"/>
                <a:gd name="T42" fmla="*/ 3 w 187"/>
                <a:gd name="T43" fmla="*/ 146 h 237"/>
                <a:gd name="T44" fmla="*/ 8 w 187"/>
                <a:gd name="T45" fmla="*/ 171 h 237"/>
                <a:gd name="T46" fmla="*/ 19 w 187"/>
                <a:gd name="T47" fmla="*/ 192 h 237"/>
                <a:gd name="T48" fmla="*/ 33 w 187"/>
                <a:gd name="T49" fmla="*/ 209 h 237"/>
                <a:gd name="T50" fmla="*/ 33 w 187"/>
                <a:gd name="T51" fmla="*/ 209 h 237"/>
                <a:gd name="T52" fmla="*/ 47 w 187"/>
                <a:gd name="T53" fmla="*/ 223 h 237"/>
                <a:gd name="T54" fmla="*/ 61 w 187"/>
                <a:gd name="T55" fmla="*/ 230 h 237"/>
                <a:gd name="T56" fmla="*/ 77 w 187"/>
                <a:gd name="T57" fmla="*/ 237 h 237"/>
                <a:gd name="T58" fmla="*/ 93 w 187"/>
                <a:gd name="T59" fmla="*/ 237 h 237"/>
                <a:gd name="T60" fmla="*/ 93 w 187"/>
                <a:gd name="T61" fmla="*/ 237 h 237"/>
                <a:gd name="T62" fmla="*/ 113 w 187"/>
                <a:gd name="T63" fmla="*/ 237 h 237"/>
                <a:gd name="T64" fmla="*/ 129 w 187"/>
                <a:gd name="T65" fmla="*/ 230 h 237"/>
                <a:gd name="T66" fmla="*/ 146 w 187"/>
                <a:gd name="T67" fmla="*/ 220 h 237"/>
                <a:gd name="T68" fmla="*/ 159 w 187"/>
                <a:gd name="T69" fmla="*/ 202 h 237"/>
                <a:gd name="T70" fmla="*/ 170 w 187"/>
                <a:gd name="T71" fmla="*/ 185 h 237"/>
                <a:gd name="T72" fmla="*/ 179 w 187"/>
                <a:gd name="T73" fmla="*/ 167 h 237"/>
                <a:gd name="T74" fmla="*/ 184 w 187"/>
                <a:gd name="T75" fmla="*/ 143 h 237"/>
                <a:gd name="T76" fmla="*/ 187 w 187"/>
                <a:gd name="T77" fmla="*/ 118 h 237"/>
                <a:gd name="T78" fmla="*/ 187 w 187"/>
                <a:gd name="T7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187" y="118"/>
                  </a:moveTo>
                  <a:lnTo>
                    <a:pt x="187" y="118"/>
                  </a:lnTo>
                  <a:lnTo>
                    <a:pt x="184" y="97"/>
                  </a:lnTo>
                  <a:lnTo>
                    <a:pt x="181" y="76"/>
                  </a:lnTo>
                  <a:lnTo>
                    <a:pt x="173" y="59"/>
                  </a:lnTo>
                  <a:lnTo>
                    <a:pt x="165" y="41"/>
                  </a:lnTo>
                  <a:lnTo>
                    <a:pt x="165" y="41"/>
                  </a:lnTo>
                  <a:lnTo>
                    <a:pt x="151" y="24"/>
                  </a:lnTo>
                  <a:lnTo>
                    <a:pt x="135" y="13"/>
                  </a:lnTo>
                  <a:lnTo>
                    <a:pt x="115" y="3"/>
                  </a:lnTo>
                  <a:lnTo>
                    <a:pt x="93" y="0"/>
                  </a:lnTo>
                  <a:lnTo>
                    <a:pt x="93" y="0"/>
                  </a:lnTo>
                  <a:lnTo>
                    <a:pt x="74" y="3"/>
                  </a:lnTo>
                  <a:lnTo>
                    <a:pt x="58" y="10"/>
                  </a:lnTo>
                  <a:lnTo>
                    <a:pt x="41" y="20"/>
                  </a:lnTo>
                  <a:lnTo>
                    <a:pt x="28" y="34"/>
                  </a:lnTo>
                  <a:lnTo>
                    <a:pt x="17" y="52"/>
                  </a:lnTo>
                  <a:lnTo>
                    <a:pt x="8" y="73"/>
                  </a:lnTo>
                  <a:lnTo>
                    <a:pt x="3" y="97"/>
                  </a:lnTo>
                  <a:lnTo>
                    <a:pt x="0" y="118"/>
                  </a:lnTo>
                  <a:lnTo>
                    <a:pt x="0" y="118"/>
                  </a:lnTo>
                  <a:lnTo>
                    <a:pt x="3" y="146"/>
                  </a:lnTo>
                  <a:lnTo>
                    <a:pt x="8" y="171"/>
                  </a:lnTo>
                  <a:lnTo>
                    <a:pt x="19" y="192"/>
                  </a:lnTo>
                  <a:lnTo>
                    <a:pt x="33" y="209"/>
                  </a:lnTo>
                  <a:lnTo>
                    <a:pt x="33" y="209"/>
                  </a:lnTo>
                  <a:lnTo>
                    <a:pt x="47" y="223"/>
                  </a:lnTo>
                  <a:lnTo>
                    <a:pt x="61" y="230"/>
                  </a:lnTo>
                  <a:lnTo>
                    <a:pt x="77" y="237"/>
                  </a:lnTo>
                  <a:lnTo>
                    <a:pt x="93" y="237"/>
                  </a:lnTo>
                  <a:lnTo>
                    <a:pt x="93" y="237"/>
                  </a:lnTo>
                  <a:lnTo>
                    <a:pt x="113" y="237"/>
                  </a:lnTo>
                  <a:lnTo>
                    <a:pt x="129" y="230"/>
                  </a:lnTo>
                  <a:lnTo>
                    <a:pt x="146" y="220"/>
                  </a:lnTo>
                  <a:lnTo>
                    <a:pt x="159" y="202"/>
                  </a:lnTo>
                  <a:lnTo>
                    <a:pt x="170" y="185"/>
                  </a:lnTo>
                  <a:lnTo>
                    <a:pt x="179" y="167"/>
                  </a:lnTo>
                  <a:lnTo>
                    <a:pt x="184" y="143"/>
                  </a:lnTo>
                  <a:lnTo>
                    <a:pt x="187" y="118"/>
                  </a:lnTo>
                  <a:lnTo>
                    <a:pt x="187" y="118"/>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42"/>
            <p:cNvSpPr>
              <a:spLocks/>
            </p:cNvSpPr>
            <p:nvPr/>
          </p:nvSpPr>
          <p:spPr bwMode="auto">
            <a:xfrm>
              <a:off x="974" y="1880"/>
              <a:ext cx="183" cy="238"/>
            </a:xfrm>
            <a:custGeom>
              <a:avLst/>
              <a:gdLst>
                <a:gd name="T0" fmla="*/ 183 w 183"/>
                <a:gd name="T1" fmla="*/ 119 h 238"/>
                <a:gd name="T2" fmla="*/ 183 w 183"/>
                <a:gd name="T3" fmla="*/ 119 h 238"/>
                <a:gd name="T4" fmla="*/ 183 w 183"/>
                <a:gd name="T5" fmla="*/ 98 h 238"/>
                <a:gd name="T6" fmla="*/ 178 w 183"/>
                <a:gd name="T7" fmla="*/ 77 h 238"/>
                <a:gd name="T8" fmla="*/ 173 w 183"/>
                <a:gd name="T9" fmla="*/ 60 h 238"/>
                <a:gd name="T10" fmla="*/ 162 w 183"/>
                <a:gd name="T11" fmla="*/ 42 h 238"/>
                <a:gd name="T12" fmla="*/ 162 w 183"/>
                <a:gd name="T13" fmla="*/ 42 h 238"/>
                <a:gd name="T14" fmla="*/ 148 w 183"/>
                <a:gd name="T15" fmla="*/ 25 h 238"/>
                <a:gd name="T16" fmla="*/ 131 w 183"/>
                <a:gd name="T17" fmla="*/ 11 h 238"/>
                <a:gd name="T18" fmla="*/ 112 w 183"/>
                <a:gd name="T19" fmla="*/ 4 h 238"/>
                <a:gd name="T20" fmla="*/ 90 w 183"/>
                <a:gd name="T21" fmla="*/ 0 h 238"/>
                <a:gd name="T22" fmla="*/ 90 w 183"/>
                <a:gd name="T23" fmla="*/ 0 h 238"/>
                <a:gd name="T24" fmla="*/ 74 w 183"/>
                <a:gd name="T25" fmla="*/ 4 h 238"/>
                <a:gd name="T26" fmla="*/ 55 w 183"/>
                <a:gd name="T27" fmla="*/ 11 h 238"/>
                <a:gd name="T28" fmla="*/ 41 w 183"/>
                <a:gd name="T29" fmla="*/ 21 h 238"/>
                <a:gd name="T30" fmla="*/ 24 w 183"/>
                <a:gd name="T31" fmla="*/ 35 h 238"/>
                <a:gd name="T32" fmla="*/ 13 w 183"/>
                <a:gd name="T33" fmla="*/ 53 h 238"/>
                <a:gd name="T34" fmla="*/ 5 w 183"/>
                <a:gd name="T35" fmla="*/ 74 h 238"/>
                <a:gd name="T36" fmla="*/ 0 w 183"/>
                <a:gd name="T37" fmla="*/ 95 h 238"/>
                <a:gd name="T38" fmla="*/ 0 w 183"/>
                <a:gd name="T39" fmla="*/ 119 h 238"/>
                <a:gd name="T40" fmla="*/ 0 w 183"/>
                <a:gd name="T41" fmla="*/ 119 h 238"/>
                <a:gd name="T42" fmla="*/ 0 w 183"/>
                <a:gd name="T43" fmla="*/ 147 h 238"/>
                <a:gd name="T44" fmla="*/ 8 w 183"/>
                <a:gd name="T45" fmla="*/ 171 h 238"/>
                <a:gd name="T46" fmla="*/ 19 w 183"/>
                <a:gd name="T47" fmla="*/ 192 h 238"/>
                <a:gd name="T48" fmla="*/ 33 w 183"/>
                <a:gd name="T49" fmla="*/ 210 h 238"/>
                <a:gd name="T50" fmla="*/ 33 w 183"/>
                <a:gd name="T51" fmla="*/ 210 h 238"/>
                <a:gd name="T52" fmla="*/ 44 w 183"/>
                <a:gd name="T53" fmla="*/ 220 h 238"/>
                <a:gd name="T54" fmla="*/ 60 w 183"/>
                <a:gd name="T55" fmla="*/ 231 h 238"/>
                <a:gd name="T56" fmla="*/ 74 w 183"/>
                <a:gd name="T57" fmla="*/ 234 h 238"/>
                <a:gd name="T58" fmla="*/ 90 w 183"/>
                <a:gd name="T59" fmla="*/ 238 h 238"/>
                <a:gd name="T60" fmla="*/ 90 w 183"/>
                <a:gd name="T61" fmla="*/ 238 h 238"/>
                <a:gd name="T62" fmla="*/ 109 w 183"/>
                <a:gd name="T63" fmla="*/ 234 h 238"/>
                <a:gd name="T64" fmla="*/ 129 w 183"/>
                <a:gd name="T65" fmla="*/ 227 h 238"/>
                <a:gd name="T66" fmla="*/ 142 w 183"/>
                <a:gd name="T67" fmla="*/ 217 h 238"/>
                <a:gd name="T68" fmla="*/ 156 w 183"/>
                <a:gd name="T69" fmla="*/ 203 h 238"/>
                <a:gd name="T70" fmla="*/ 170 w 183"/>
                <a:gd name="T71" fmla="*/ 185 h 238"/>
                <a:gd name="T72" fmla="*/ 178 w 183"/>
                <a:gd name="T73" fmla="*/ 165 h 238"/>
                <a:gd name="T74" fmla="*/ 183 w 183"/>
                <a:gd name="T75" fmla="*/ 144 h 238"/>
                <a:gd name="T76" fmla="*/ 183 w 183"/>
                <a:gd name="T77" fmla="*/ 119 h 238"/>
                <a:gd name="T78" fmla="*/ 183 w 183"/>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238">
                  <a:moveTo>
                    <a:pt x="183" y="119"/>
                  </a:moveTo>
                  <a:lnTo>
                    <a:pt x="183" y="119"/>
                  </a:lnTo>
                  <a:lnTo>
                    <a:pt x="183" y="98"/>
                  </a:lnTo>
                  <a:lnTo>
                    <a:pt x="178" y="77"/>
                  </a:lnTo>
                  <a:lnTo>
                    <a:pt x="173" y="60"/>
                  </a:lnTo>
                  <a:lnTo>
                    <a:pt x="162" y="42"/>
                  </a:lnTo>
                  <a:lnTo>
                    <a:pt x="162" y="42"/>
                  </a:lnTo>
                  <a:lnTo>
                    <a:pt x="148" y="25"/>
                  </a:lnTo>
                  <a:lnTo>
                    <a:pt x="131" y="11"/>
                  </a:lnTo>
                  <a:lnTo>
                    <a:pt x="112" y="4"/>
                  </a:lnTo>
                  <a:lnTo>
                    <a:pt x="90" y="0"/>
                  </a:lnTo>
                  <a:lnTo>
                    <a:pt x="90" y="0"/>
                  </a:lnTo>
                  <a:lnTo>
                    <a:pt x="74" y="4"/>
                  </a:lnTo>
                  <a:lnTo>
                    <a:pt x="55" y="11"/>
                  </a:lnTo>
                  <a:lnTo>
                    <a:pt x="41" y="21"/>
                  </a:lnTo>
                  <a:lnTo>
                    <a:pt x="24" y="35"/>
                  </a:lnTo>
                  <a:lnTo>
                    <a:pt x="13" y="53"/>
                  </a:lnTo>
                  <a:lnTo>
                    <a:pt x="5" y="74"/>
                  </a:lnTo>
                  <a:lnTo>
                    <a:pt x="0" y="95"/>
                  </a:lnTo>
                  <a:lnTo>
                    <a:pt x="0" y="119"/>
                  </a:lnTo>
                  <a:lnTo>
                    <a:pt x="0" y="119"/>
                  </a:lnTo>
                  <a:lnTo>
                    <a:pt x="0" y="147"/>
                  </a:lnTo>
                  <a:lnTo>
                    <a:pt x="8" y="171"/>
                  </a:lnTo>
                  <a:lnTo>
                    <a:pt x="19" y="192"/>
                  </a:lnTo>
                  <a:lnTo>
                    <a:pt x="33" y="210"/>
                  </a:lnTo>
                  <a:lnTo>
                    <a:pt x="33" y="210"/>
                  </a:lnTo>
                  <a:lnTo>
                    <a:pt x="44" y="220"/>
                  </a:lnTo>
                  <a:lnTo>
                    <a:pt x="60" y="231"/>
                  </a:lnTo>
                  <a:lnTo>
                    <a:pt x="74" y="234"/>
                  </a:lnTo>
                  <a:lnTo>
                    <a:pt x="90" y="238"/>
                  </a:lnTo>
                  <a:lnTo>
                    <a:pt x="90" y="238"/>
                  </a:lnTo>
                  <a:lnTo>
                    <a:pt x="109" y="234"/>
                  </a:lnTo>
                  <a:lnTo>
                    <a:pt x="129" y="227"/>
                  </a:lnTo>
                  <a:lnTo>
                    <a:pt x="142" y="217"/>
                  </a:lnTo>
                  <a:lnTo>
                    <a:pt x="156" y="203"/>
                  </a:lnTo>
                  <a:lnTo>
                    <a:pt x="170" y="185"/>
                  </a:lnTo>
                  <a:lnTo>
                    <a:pt x="178" y="165"/>
                  </a:lnTo>
                  <a:lnTo>
                    <a:pt x="183" y="144"/>
                  </a:lnTo>
                  <a:lnTo>
                    <a:pt x="183" y="119"/>
                  </a:lnTo>
                  <a:lnTo>
                    <a:pt x="183"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43"/>
            <p:cNvSpPr>
              <a:spLocks/>
            </p:cNvSpPr>
            <p:nvPr/>
          </p:nvSpPr>
          <p:spPr bwMode="auto">
            <a:xfrm>
              <a:off x="859" y="1066"/>
              <a:ext cx="186" cy="235"/>
            </a:xfrm>
            <a:custGeom>
              <a:avLst/>
              <a:gdLst>
                <a:gd name="T0" fmla="*/ 186 w 186"/>
                <a:gd name="T1" fmla="*/ 116 h 235"/>
                <a:gd name="T2" fmla="*/ 186 w 186"/>
                <a:gd name="T3" fmla="*/ 116 h 235"/>
                <a:gd name="T4" fmla="*/ 183 w 186"/>
                <a:gd name="T5" fmla="*/ 95 h 235"/>
                <a:gd name="T6" fmla="*/ 181 w 186"/>
                <a:gd name="T7" fmla="*/ 77 h 235"/>
                <a:gd name="T8" fmla="*/ 172 w 186"/>
                <a:gd name="T9" fmla="*/ 56 h 235"/>
                <a:gd name="T10" fmla="*/ 164 w 186"/>
                <a:gd name="T11" fmla="*/ 42 h 235"/>
                <a:gd name="T12" fmla="*/ 164 w 186"/>
                <a:gd name="T13" fmla="*/ 42 h 235"/>
                <a:gd name="T14" fmla="*/ 150 w 186"/>
                <a:gd name="T15" fmla="*/ 25 h 235"/>
                <a:gd name="T16" fmla="*/ 131 w 186"/>
                <a:gd name="T17" fmla="*/ 11 h 235"/>
                <a:gd name="T18" fmla="*/ 112 w 186"/>
                <a:gd name="T19" fmla="*/ 0 h 235"/>
                <a:gd name="T20" fmla="*/ 93 w 186"/>
                <a:gd name="T21" fmla="*/ 0 h 235"/>
                <a:gd name="T22" fmla="*/ 93 w 186"/>
                <a:gd name="T23" fmla="*/ 0 h 235"/>
                <a:gd name="T24" fmla="*/ 74 w 186"/>
                <a:gd name="T25" fmla="*/ 0 h 235"/>
                <a:gd name="T26" fmla="*/ 57 w 186"/>
                <a:gd name="T27" fmla="*/ 7 h 235"/>
                <a:gd name="T28" fmla="*/ 41 w 186"/>
                <a:gd name="T29" fmla="*/ 18 h 235"/>
                <a:gd name="T30" fmla="*/ 27 w 186"/>
                <a:gd name="T31" fmla="*/ 32 h 235"/>
                <a:gd name="T32" fmla="*/ 16 w 186"/>
                <a:gd name="T33" fmla="*/ 53 h 235"/>
                <a:gd name="T34" fmla="*/ 8 w 186"/>
                <a:gd name="T35" fmla="*/ 70 h 235"/>
                <a:gd name="T36" fmla="*/ 2 w 186"/>
                <a:gd name="T37" fmla="*/ 95 h 235"/>
                <a:gd name="T38" fmla="*/ 0 w 186"/>
                <a:gd name="T39" fmla="*/ 116 h 235"/>
                <a:gd name="T40" fmla="*/ 0 w 186"/>
                <a:gd name="T41" fmla="*/ 116 h 235"/>
                <a:gd name="T42" fmla="*/ 2 w 186"/>
                <a:gd name="T43" fmla="*/ 144 h 235"/>
                <a:gd name="T44" fmla="*/ 8 w 186"/>
                <a:gd name="T45" fmla="*/ 168 h 235"/>
                <a:gd name="T46" fmla="*/ 19 w 186"/>
                <a:gd name="T47" fmla="*/ 189 h 235"/>
                <a:gd name="T48" fmla="*/ 32 w 186"/>
                <a:gd name="T49" fmla="*/ 207 h 235"/>
                <a:gd name="T50" fmla="*/ 32 w 186"/>
                <a:gd name="T51" fmla="*/ 207 h 235"/>
                <a:gd name="T52" fmla="*/ 46 w 186"/>
                <a:gd name="T53" fmla="*/ 221 h 235"/>
                <a:gd name="T54" fmla="*/ 60 w 186"/>
                <a:gd name="T55" fmla="*/ 228 h 235"/>
                <a:gd name="T56" fmla="*/ 76 w 186"/>
                <a:gd name="T57" fmla="*/ 235 h 235"/>
                <a:gd name="T58" fmla="*/ 93 w 186"/>
                <a:gd name="T59" fmla="*/ 235 h 235"/>
                <a:gd name="T60" fmla="*/ 93 w 186"/>
                <a:gd name="T61" fmla="*/ 235 h 235"/>
                <a:gd name="T62" fmla="*/ 112 w 186"/>
                <a:gd name="T63" fmla="*/ 235 h 235"/>
                <a:gd name="T64" fmla="*/ 128 w 186"/>
                <a:gd name="T65" fmla="*/ 228 h 235"/>
                <a:gd name="T66" fmla="*/ 145 w 186"/>
                <a:gd name="T67" fmla="*/ 217 h 235"/>
                <a:gd name="T68" fmla="*/ 159 w 186"/>
                <a:gd name="T69" fmla="*/ 200 h 235"/>
                <a:gd name="T70" fmla="*/ 170 w 186"/>
                <a:gd name="T71" fmla="*/ 182 h 235"/>
                <a:gd name="T72" fmla="*/ 178 w 186"/>
                <a:gd name="T73" fmla="*/ 165 h 235"/>
                <a:gd name="T74" fmla="*/ 183 w 186"/>
                <a:gd name="T75" fmla="*/ 140 h 235"/>
                <a:gd name="T76" fmla="*/ 186 w 186"/>
                <a:gd name="T77" fmla="*/ 116 h 235"/>
                <a:gd name="T78" fmla="*/ 186 w 186"/>
                <a:gd name="T79" fmla="*/ 11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5">
                  <a:moveTo>
                    <a:pt x="186" y="116"/>
                  </a:moveTo>
                  <a:lnTo>
                    <a:pt x="186" y="116"/>
                  </a:lnTo>
                  <a:lnTo>
                    <a:pt x="183" y="95"/>
                  </a:lnTo>
                  <a:lnTo>
                    <a:pt x="181" y="77"/>
                  </a:lnTo>
                  <a:lnTo>
                    <a:pt x="172" y="56"/>
                  </a:lnTo>
                  <a:lnTo>
                    <a:pt x="164" y="42"/>
                  </a:lnTo>
                  <a:lnTo>
                    <a:pt x="164" y="42"/>
                  </a:lnTo>
                  <a:lnTo>
                    <a:pt x="150" y="25"/>
                  </a:lnTo>
                  <a:lnTo>
                    <a:pt x="131" y="11"/>
                  </a:lnTo>
                  <a:lnTo>
                    <a:pt x="112" y="0"/>
                  </a:lnTo>
                  <a:lnTo>
                    <a:pt x="93" y="0"/>
                  </a:lnTo>
                  <a:lnTo>
                    <a:pt x="93" y="0"/>
                  </a:lnTo>
                  <a:lnTo>
                    <a:pt x="74" y="0"/>
                  </a:lnTo>
                  <a:lnTo>
                    <a:pt x="57" y="7"/>
                  </a:lnTo>
                  <a:lnTo>
                    <a:pt x="41" y="18"/>
                  </a:lnTo>
                  <a:lnTo>
                    <a:pt x="27" y="32"/>
                  </a:lnTo>
                  <a:lnTo>
                    <a:pt x="16" y="53"/>
                  </a:lnTo>
                  <a:lnTo>
                    <a:pt x="8" y="70"/>
                  </a:lnTo>
                  <a:lnTo>
                    <a:pt x="2" y="95"/>
                  </a:lnTo>
                  <a:lnTo>
                    <a:pt x="0" y="116"/>
                  </a:lnTo>
                  <a:lnTo>
                    <a:pt x="0" y="116"/>
                  </a:lnTo>
                  <a:lnTo>
                    <a:pt x="2" y="144"/>
                  </a:lnTo>
                  <a:lnTo>
                    <a:pt x="8" y="168"/>
                  </a:lnTo>
                  <a:lnTo>
                    <a:pt x="19" y="189"/>
                  </a:lnTo>
                  <a:lnTo>
                    <a:pt x="32" y="207"/>
                  </a:lnTo>
                  <a:lnTo>
                    <a:pt x="32" y="207"/>
                  </a:lnTo>
                  <a:lnTo>
                    <a:pt x="46" y="221"/>
                  </a:lnTo>
                  <a:lnTo>
                    <a:pt x="60" y="228"/>
                  </a:lnTo>
                  <a:lnTo>
                    <a:pt x="76" y="235"/>
                  </a:lnTo>
                  <a:lnTo>
                    <a:pt x="93" y="235"/>
                  </a:lnTo>
                  <a:lnTo>
                    <a:pt x="93" y="235"/>
                  </a:lnTo>
                  <a:lnTo>
                    <a:pt x="112" y="235"/>
                  </a:lnTo>
                  <a:lnTo>
                    <a:pt x="128" y="228"/>
                  </a:lnTo>
                  <a:lnTo>
                    <a:pt x="145" y="217"/>
                  </a:lnTo>
                  <a:lnTo>
                    <a:pt x="159" y="200"/>
                  </a:lnTo>
                  <a:lnTo>
                    <a:pt x="170" y="182"/>
                  </a:lnTo>
                  <a:lnTo>
                    <a:pt x="178" y="165"/>
                  </a:lnTo>
                  <a:lnTo>
                    <a:pt x="183" y="140"/>
                  </a:lnTo>
                  <a:lnTo>
                    <a:pt x="186" y="116"/>
                  </a:lnTo>
                  <a:lnTo>
                    <a:pt x="186" y="116"/>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44"/>
            <p:cNvSpPr>
              <a:spLocks/>
            </p:cNvSpPr>
            <p:nvPr/>
          </p:nvSpPr>
          <p:spPr bwMode="auto">
            <a:xfrm>
              <a:off x="1654" y="1297"/>
              <a:ext cx="186" cy="238"/>
            </a:xfrm>
            <a:custGeom>
              <a:avLst/>
              <a:gdLst>
                <a:gd name="T0" fmla="*/ 186 w 186"/>
                <a:gd name="T1" fmla="*/ 119 h 238"/>
                <a:gd name="T2" fmla="*/ 186 w 186"/>
                <a:gd name="T3" fmla="*/ 119 h 238"/>
                <a:gd name="T4" fmla="*/ 184 w 186"/>
                <a:gd name="T5" fmla="*/ 98 h 238"/>
                <a:gd name="T6" fmla="*/ 181 w 186"/>
                <a:gd name="T7" fmla="*/ 77 h 238"/>
                <a:gd name="T8" fmla="*/ 173 w 186"/>
                <a:gd name="T9" fmla="*/ 59 h 238"/>
                <a:gd name="T10" fmla="*/ 165 w 186"/>
                <a:gd name="T11" fmla="*/ 42 h 238"/>
                <a:gd name="T12" fmla="*/ 165 w 186"/>
                <a:gd name="T13" fmla="*/ 42 h 238"/>
                <a:gd name="T14" fmla="*/ 151 w 186"/>
                <a:gd name="T15" fmla="*/ 24 h 238"/>
                <a:gd name="T16" fmla="*/ 134 w 186"/>
                <a:gd name="T17" fmla="*/ 10 h 238"/>
                <a:gd name="T18" fmla="*/ 115 w 186"/>
                <a:gd name="T19" fmla="*/ 4 h 238"/>
                <a:gd name="T20" fmla="*/ 93 w 186"/>
                <a:gd name="T21" fmla="*/ 0 h 238"/>
                <a:gd name="T22" fmla="*/ 93 w 186"/>
                <a:gd name="T23" fmla="*/ 0 h 238"/>
                <a:gd name="T24" fmla="*/ 74 w 186"/>
                <a:gd name="T25" fmla="*/ 4 h 238"/>
                <a:gd name="T26" fmla="*/ 58 w 186"/>
                <a:gd name="T27" fmla="*/ 10 h 238"/>
                <a:gd name="T28" fmla="*/ 41 w 186"/>
                <a:gd name="T29" fmla="*/ 21 h 238"/>
                <a:gd name="T30" fmla="*/ 27 w 186"/>
                <a:gd name="T31" fmla="*/ 35 h 238"/>
                <a:gd name="T32" fmla="*/ 16 w 186"/>
                <a:gd name="T33" fmla="*/ 52 h 238"/>
                <a:gd name="T34" fmla="*/ 8 w 186"/>
                <a:gd name="T35" fmla="*/ 73 h 238"/>
                <a:gd name="T36" fmla="*/ 3 w 186"/>
                <a:gd name="T37" fmla="*/ 94 h 238"/>
                <a:gd name="T38" fmla="*/ 0 w 186"/>
                <a:gd name="T39" fmla="*/ 119 h 238"/>
                <a:gd name="T40" fmla="*/ 0 w 186"/>
                <a:gd name="T41" fmla="*/ 119 h 238"/>
                <a:gd name="T42" fmla="*/ 3 w 186"/>
                <a:gd name="T43" fmla="*/ 147 h 238"/>
                <a:gd name="T44" fmla="*/ 8 w 186"/>
                <a:gd name="T45" fmla="*/ 171 h 238"/>
                <a:gd name="T46" fmla="*/ 19 w 186"/>
                <a:gd name="T47" fmla="*/ 192 h 238"/>
                <a:gd name="T48" fmla="*/ 33 w 186"/>
                <a:gd name="T49" fmla="*/ 210 h 238"/>
                <a:gd name="T50" fmla="*/ 33 w 186"/>
                <a:gd name="T51" fmla="*/ 210 h 238"/>
                <a:gd name="T52" fmla="*/ 47 w 186"/>
                <a:gd name="T53" fmla="*/ 220 h 238"/>
                <a:gd name="T54" fmla="*/ 60 w 186"/>
                <a:gd name="T55" fmla="*/ 231 h 238"/>
                <a:gd name="T56" fmla="*/ 77 w 186"/>
                <a:gd name="T57" fmla="*/ 238 h 238"/>
                <a:gd name="T58" fmla="*/ 93 w 186"/>
                <a:gd name="T59" fmla="*/ 238 h 238"/>
                <a:gd name="T60" fmla="*/ 93 w 186"/>
                <a:gd name="T61" fmla="*/ 238 h 238"/>
                <a:gd name="T62" fmla="*/ 112 w 186"/>
                <a:gd name="T63" fmla="*/ 234 h 238"/>
                <a:gd name="T64" fmla="*/ 129 w 186"/>
                <a:gd name="T65" fmla="*/ 227 h 238"/>
                <a:gd name="T66" fmla="*/ 145 w 186"/>
                <a:gd name="T67" fmla="*/ 217 h 238"/>
                <a:gd name="T68" fmla="*/ 159 w 186"/>
                <a:gd name="T69" fmla="*/ 203 h 238"/>
                <a:gd name="T70" fmla="*/ 170 w 186"/>
                <a:gd name="T71" fmla="*/ 185 h 238"/>
                <a:gd name="T72" fmla="*/ 178 w 186"/>
                <a:gd name="T73" fmla="*/ 164 h 238"/>
                <a:gd name="T74" fmla="*/ 184 w 186"/>
                <a:gd name="T75" fmla="*/ 143 h 238"/>
                <a:gd name="T76" fmla="*/ 186 w 186"/>
                <a:gd name="T77" fmla="*/ 119 h 238"/>
                <a:gd name="T78" fmla="*/ 186 w 186"/>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8">
                  <a:moveTo>
                    <a:pt x="186" y="119"/>
                  </a:moveTo>
                  <a:lnTo>
                    <a:pt x="186" y="119"/>
                  </a:lnTo>
                  <a:lnTo>
                    <a:pt x="184" y="98"/>
                  </a:lnTo>
                  <a:lnTo>
                    <a:pt x="181" y="77"/>
                  </a:lnTo>
                  <a:lnTo>
                    <a:pt x="173" y="59"/>
                  </a:lnTo>
                  <a:lnTo>
                    <a:pt x="165" y="42"/>
                  </a:lnTo>
                  <a:lnTo>
                    <a:pt x="165" y="42"/>
                  </a:lnTo>
                  <a:lnTo>
                    <a:pt x="151" y="24"/>
                  </a:lnTo>
                  <a:lnTo>
                    <a:pt x="134" y="10"/>
                  </a:lnTo>
                  <a:lnTo>
                    <a:pt x="115" y="4"/>
                  </a:lnTo>
                  <a:lnTo>
                    <a:pt x="93" y="0"/>
                  </a:lnTo>
                  <a:lnTo>
                    <a:pt x="93" y="0"/>
                  </a:lnTo>
                  <a:lnTo>
                    <a:pt x="74" y="4"/>
                  </a:lnTo>
                  <a:lnTo>
                    <a:pt x="58" y="10"/>
                  </a:lnTo>
                  <a:lnTo>
                    <a:pt x="41" y="21"/>
                  </a:lnTo>
                  <a:lnTo>
                    <a:pt x="27" y="35"/>
                  </a:lnTo>
                  <a:lnTo>
                    <a:pt x="16" y="52"/>
                  </a:lnTo>
                  <a:lnTo>
                    <a:pt x="8" y="73"/>
                  </a:lnTo>
                  <a:lnTo>
                    <a:pt x="3" y="94"/>
                  </a:lnTo>
                  <a:lnTo>
                    <a:pt x="0" y="119"/>
                  </a:lnTo>
                  <a:lnTo>
                    <a:pt x="0" y="119"/>
                  </a:lnTo>
                  <a:lnTo>
                    <a:pt x="3" y="147"/>
                  </a:lnTo>
                  <a:lnTo>
                    <a:pt x="8" y="171"/>
                  </a:lnTo>
                  <a:lnTo>
                    <a:pt x="19" y="192"/>
                  </a:lnTo>
                  <a:lnTo>
                    <a:pt x="33" y="210"/>
                  </a:lnTo>
                  <a:lnTo>
                    <a:pt x="33" y="210"/>
                  </a:lnTo>
                  <a:lnTo>
                    <a:pt x="47" y="220"/>
                  </a:lnTo>
                  <a:lnTo>
                    <a:pt x="60" y="231"/>
                  </a:lnTo>
                  <a:lnTo>
                    <a:pt x="77" y="238"/>
                  </a:lnTo>
                  <a:lnTo>
                    <a:pt x="93" y="238"/>
                  </a:lnTo>
                  <a:lnTo>
                    <a:pt x="93" y="238"/>
                  </a:lnTo>
                  <a:lnTo>
                    <a:pt x="112" y="234"/>
                  </a:lnTo>
                  <a:lnTo>
                    <a:pt x="129" y="227"/>
                  </a:lnTo>
                  <a:lnTo>
                    <a:pt x="145" y="217"/>
                  </a:lnTo>
                  <a:lnTo>
                    <a:pt x="159" y="203"/>
                  </a:lnTo>
                  <a:lnTo>
                    <a:pt x="170" y="185"/>
                  </a:lnTo>
                  <a:lnTo>
                    <a:pt x="178" y="164"/>
                  </a:lnTo>
                  <a:lnTo>
                    <a:pt x="184" y="143"/>
                  </a:lnTo>
                  <a:lnTo>
                    <a:pt x="186" y="119"/>
                  </a:lnTo>
                  <a:lnTo>
                    <a:pt x="186"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Rectangle 145"/>
            <p:cNvSpPr>
              <a:spLocks noChangeArrowheads="1"/>
            </p:cNvSpPr>
            <p:nvPr/>
          </p:nvSpPr>
          <p:spPr bwMode="auto">
            <a:xfrm>
              <a:off x="2353" y="1594"/>
              <a:ext cx="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120" name="Rectangle 146"/>
            <p:cNvSpPr>
              <a:spLocks noChangeArrowheads="1"/>
            </p:cNvSpPr>
            <p:nvPr/>
          </p:nvSpPr>
          <p:spPr bwMode="auto">
            <a:xfrm>
              <a:off x="1810" y="2338"/>
              <a:ext cx="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121" name="Rectangle 147"/>
            <p:cNvSpPr>
              <a:spLocks noChangeArrowheads="1"/>
            </p:cNvSpPr>
            <p:nvPr/>
          </p:nvSpPr>
          <p:spPr bwMode="auto">
            <a:xfrm>
              <a:off x="359" y="1479"/>
              <a:ext cx="6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A</a:t>
              </a:r>
              <a:endParaRPr lang="en-US" altLang="en-US" sz="1800" dirty="0"/>
            </a:p>
          </p:txBody>
        </p:sp>
        <p:sp>
          <p:nvSpPr>
            <p:cNvPr id="122" name="Rectangle 148"/>
            <p:cNvSpPr>
              <a:spLocks noChangeArrowheads="1"/>
            </p:cNvSpPr>
            <p:nvPr/>
          </p:nvSpPr>
          <p:spPr bwMode="auto">
            <a:xfrm>
              <a:off x="362" y="2345"/>
              <a:ext cx="6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C</a:t>
              </a:r>
              <a:endParaRPr lang="en-US" altLang="en-US" sz="1800" dirty="0"/>
            </a:p>
          </p:txBody>
        </p:sp>
        <p:sp>
          <p:nvSpPr>
            <p:cNvPr id="123" name="Rectangle 149"/>
            <p:cNvSpPr>
              <a:spLocks noChangeArrowheads="1"/>
            </p:cNvSpPr>
            <p:nvPr/>
          </p:nvSpPr>
          <p:spPr bwMode="auto">
            <a:xfrm>
              <a:off x="1037" y="1933"/>
              <a:ext cx="6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D</a:t>
              </a:r>
              <a:endParaRPr lang="en-US" altLang="en-US" sz="1800" dirty="0"/>
            </a:p>
          </p:txBody>
        </p:sp>
        <p:sp>
          <p:nvSpPr>
            <p:cNvPr id="124" name="Rectangle 150"/>
            <p:cNvSpPr>
              <a:spLocks noChangeArrowheads="1"/>
            </p:cNvSpPr>
            <p:nvPr/>
          </p:nvSpPr>
          <p:spPr bwMode="auto">
            <a:xfrm>
              <a:off x="924" y="1116"/>
              <a:ext cx="6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B</a:t>
              </a:r>
              <a:endParaRPr lang="en-US" altLang="en-US" sz="1800" dirty="0"/>
            </a:p>
          </p:txBody>
        </p:sp>
        <p:sp>
          <p:nvSpPr>
            <p:cNvPr id="125" name="Rectangle 151"/>
            <p:cNvSpPr>
              <a:spLocks noChangeArrowheads="1"/>
            </p:cNvSpPr>
            <p:nvPr/>
          </p:nvSpPr>
          <p:spPr bwMode="auto">
            <a:xfrm>
              <a:off x="1714" y="1353"/>
              <a:ext cx="6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E</a:t>
              </a:r>
              <a:endParaRPr lang="en-US" altLang="en-US" sz="1800" dirty="0"/>
            </a:p>
          </p:txBody>
        </p:sp>
      </p:grpSp>
      <p:sp>
        <p:nvSpPr>
          <p:cNvPr id="126" name="Line 126"/>
          <p:cNvSpPr>
            <a:spLocks noChangeShapeType="1"/>
          </p:cNvSpPr>
          <p:nvPr/>
        </p:nvSpPr>
        <p:spPr bwMode="auto">
          <a:xfrm flipH="1">
            <a:off x="2117533" y="2549769"/>
            <a:ext cx="813602" cy="45232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8" name="Line 127"/>
          <p:cNvSpPr>
            <a:spLocks noChangeShapeType="1"/>
          </p:cNvSpPr>
          <p:nvPr/>
        </p:nvSpPr>
        <p:spPr bwMode="auto">
          <a:xfrm>
            <a:off x="1853407" y="2323951"/>
            <a:ext cx="84366" cy="63386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fld id="{E97799C9-84D9-46D2-A11E-BCF8A720529D}" type="slidenum">
              <a:rPr lang="en-US" smtClean="0"/>
              <a:t>11</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36743706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67102" y="209550"/>
            <a:ext cx="7200897" cy="977900"/>
          </a:xfrm>
        </p:spPr>
        <p:txBody>
          <a:bodyPr/>
          <a:lstStyle/>
          <a:p>
            <a:pPr eaLnBrk="1" hangingPunct="1"/>
            <a:r>
              <a:rPr lang="en-US" altLang="en-US" dirty="0" smtClean="0"/>
              <a:t>Evolution of the table.</a:t>
            </a:r>
          </a:p>
        </p:txBody>
      </p:sp>
      <p:sp>
        <p:nvSpPr>
          <p:cNvPr id="8195" name="Rectangle 3"/>
          <p:cNvSpPr>
            <a:spLocks noGrp="1" noChangeArrowheads="1"/>
          </p:cNvSpPr>
          <p:nvPr>
            <p:ph type="body" idx="1"/>
          </p:nvPr>
        </p:nvSpPr>
        <p:spPr>
          <a:xfrm>
            <a:off x="152400" y="1314450"/>
            <a:ext cx="4876800" cy="1828800"/>
          </a:xfrm>
        </p:spPr>
        <p:txBody>
          <a:bodyPr>
            <a:normAutofit lnSpcReduction="10000"/>
          </a:bodyPr>
          <a:lstStyle/>
          <a:p>
            <a:pPr lvl="1">
              <a:lnSpc>
                <a:spcPct val="90000"/>
              </a:lnSpc>
            </a:pPr>
            <a:r>
              <a:rPr lang="en-US" altLang="en-US" sz="2600" dirty="0" smtClean="0"/>
              <a:t>Each </a:t>
            </a:r>
            <a:r>
              <a:rPr lang="en-US" altLang="en-US" sz="2600" dirty="0"/>
              <a:t>node sends a message to neighbors with a list of distances (From Node </a:t>
            </a:r>
            <a:r>
              <a:rPr lang="en-US" altLang="en-US" sz="2600" dirty="0">
                <a:solidFill>
                  <a:srgbClr val="0070C0"/>
                </a:solidFill>
              </a:rPr>
              <a:t>A</a:t>
            </a:r>
            <a:r>
              <a:rPr lang="en-US" altLang="en-US" sz="2600" dirty="0"/>
              <a:t> to others).</a:t>
            </a:r>
          </a:p>
          <a:p>
            <a:pPr lvl="1">
              <a:lnSpc>
                <a:spcPct val="90000"/>
              </a:lnSpc>
            </a:pPr>
            <a:r>
              <a:rPr lang="en-US" altLang="en-US" sz="2600" dirty="0">
                <a:solidFill>
                  <a:srgbClr val="FF0000"/>
                </a:solidFill>
              </a:rPr>
              <a:t>B</a:t>
            </a:r>
            <a:r>
              <a:rPr lang="en-US" altLang="en-US" sz="2600" dirty="0"/>
              <a:t> --&gt; </a:t>
            </a:r>
            <a:r>
              <a:rPr lang="en-US" altLang="en-US" sz="2600" dirty="0">
                <a:solidFill>
                  <a:srgbClr val="0070C0"/>
                </a:solidFill>
              </a:rPr>
              <a:t>A</a:t>
            </a:r>
            <a:r>
              <a:rPr lang="en-US" altLang="en-US" sz="2600" dirty="0"/>
              <a:t> with </a:t>
            </a:r>
            <a:r>
              <a:rPr lang="en-US" altLang="en-US" sz="2600" dirty="0">
                <a:solidFill>
                  <a:srgbClr val="FFC000"/>
                </a:solidFill>
              </a:rPr>
              <a:t>E</a:t>
            </a:r>
            <a:r>
              <a:rPr lang="en-US" altLang="en-US" sz="2600" dirty="0"/>
              <a:t> at distance 1.</a:t>
            </a:r>
          </a:p>
        </p:txBody>
      </p:sp>
      <p:graphicFrame>
        <p:nvGraphicFramePr>
          <p:cNvPr id="9221" name="Group 5"/>
          <p:cNvGraphicFramePr>
            <a:graphicFrameLocks noGrp="1"/>
          </p:cNvGraphicFramePr>
          <p:nvPr>
            <p:extLst>
              <p:ext uri="{D42A27DB-BD31-4B8C-83A1-F6EECF244321}">
                <p14:modId xmlns:p14="http://schemas.microsoft.com/office/powerpoint/2010/main" val="1037460197"/>
              </p:ext>
            </p:extLst>
          </p:nvPr>
        </p:nvGraphicFramePr>
        <p:xfrm>
          <a:off x="5029200" y="2092266"/>
          <a:ext cx="3429000" cy="2263495"/>
        </p:xfrm>
        <a:graphic>
          <a:graphicData uri="http://schemas.openxmlformats.org/drawingml/2006/table">
            <a:tbl>
              <a:tblPr/>
              <a:tblGrid>
                <a:gridCol w="1143000"/>
                <a:gridCol w="1143000"/>
                <a:gridCol w="1143000"/>
              </a:tblGrid>
              <a:tr h="7087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1" i="0" u="none" strike="noStrike" cap="none" normalizeH="0" baseline="0" dirty="0" smtClean="0">
                        <a:ln>
                          <a:noFill/>
                        </a:ln>
                        <a:solidFill>
                          <a:schemeClr val="tx1"/>
                        </a:solidFill>
                        <a:effectLst/>
                        <a:latin typeface="Comic Sans MS" pitchFamily="66" charset="0"/>
                      </a:endParaRP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Cost</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Next Hop</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B</a:t>
                      </a: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B</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a:t>
                      </a: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D</a:t>
                      </a: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D</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E</a:t>
                      </a:r>
                    </a:p>
                  </a:txBody>
                  <a:tcPr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2</a:t>
                      </a:r>
                    </a:p>
                  </a:txBody>
                  <a:tcPr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B</a:t>
                      </a:r>
                    </a:p>
                  </a:txBody>
                  <a:tcPr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
          <p:cNvGrpSpPr/>
          <p:nvPr/>
        </p:nvGrpSpPr>
        <p:grpSpPr>
          <a:xfrm>
            <a:off x="1286067" y="3111610"/>
            <a:ext cx="3401800" cy="1520736"/>
            <a:chOff x="544694" y="3659266"/>
            <a:chExt cx="3296980" cy="2339828"/>
          </a:xfrm>
        </p:grpSpPr>
        <p:grpSp>
          <p:nvGrpSpPr>
            <p:cNvPr id="6" name="Group 122"/>
            <p:cNvGrpSpPr>
              <a:grpSpLocks noChangeAspect="1"/>
            </p:cNvGrpSpPr>
            <p:nvPr/>
          </p:nvGrpSpPr>
          <p:grpSpPr bwMode="auto">
            <a:xfrm>
              <a:off x="544694" y="3659266"/>
              <a:ext cx="3296980" cy="2339828"/>
              <a:chOff x="288" y="1056"/>
              <a:chExt cx="2208" cy="1567"/>
            </a:xfrm>
          </p:grpSpPr>
          <p:sp>
            <p:nvSpPr>
              <p:cNvPr id="7" name="AutoShape 121"/>
              <p:cNvSpPr>
                <a:spLocks noChangeAspect="1" noChangeArrowheads="1" noTextEdit="1"/>
              </p:cNvSpPr>
              <p:nvPr/>
            </p:nvSpPr>
            <p:spPr bwMode="auto">
              <a:xfrm>
                <a:off x="288" y="1056"/>
                <a:ext cx="2208"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123"/>
              <p:cNvSpPr>
                <a:spLocks noChangeShapeType="1"/>
              </p:cNvSpPr>
              <p:nvPr/>
            </p:nvSpPr>
            <p:spPr bwMode="auto">
              <a:xfrm flipV="1">
                <a:off x="387" y="1667"/>
                <a:ext cx="0" cy="61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24"/>
              <p:cNvSpPr>
                <a:spLocks noChangeShapeType="1"/>
              </p:cNvSpPr>
              <p:nvPr/>
            </p:nvSpPr>
            <p:spPr bwMode="auto">
              <a:xfrm flipV="1">
                <a:off x="466" y="1220"/>
                <a:ext cx="395" cy="26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26"/>
              <p:cNvSpPr>
                <a:spLocks noChangeShapeType="1"/>
              </p:cNvSpPr>
              <p:nvPr/>
            </p:nvSpPr>
            <p:spPr bwMode="auto">
              <a:xfrm>
                <a:off x="461" y="1618"/>
                <a:ext cx="518" cy="33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27"/>
              <p:cNvSpPr>
                <a:spLocks noChangeShapeType="1"/>
              </p:cNvSpPr>
              <p:nvPr/>
            </p:nvSpPr>
            <p:spPr bwMode="auto">
              <a:xfrm>
                <a:off x="1042" y="1161"/>
                <a:ext cx="617" cy="22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30"/>
              <p:cNvSpPr>
                <a:spLocks noChangeShapeType="1"/>
              </p:cNvSpPr>
              <p:nvPr/>
            </p:nvSpPr>
            <p:spPr bwMode="auto">
              <a:xfrm flipH="1">
                <a:off x="483" y="2069"/>
                <a:ext cx="524" cy="335"/>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33"/>
              <p:cNvSpPr>
                <a:spLocks/>
              </p:cNvSpPr>
              <p:nvPr/>
            </p:nvSpPr>
            <p:spPr bwMode="auto">
              <a:xfrm>
                <a:off x="329" y="1472"/>
                <a:ext cx="165" cy="209"/>
              </a:xfrm>
              <a:custGeom>
                <a:avLst/>
                <a:gdLst>
                  <a:gd name="T0" fmla="*/ 60 w 165"/>
                  <a:gd name="T1" fmla="*/ 195 h 209"/>
                  <a:gd name="T2" fmla="*/ 60 w 165"/>
                  <a:gd name="T3" fmla="*/ 195 h 209"/>
                  <a:gd name="T4" fmla="*/ 41 w 165"/>
                  <a:gd name="T5" fmla="*/ 192 h 209"/>
                  <a:gd name="T6" fmla="*/ 28 w 165"/>
                  <a:gd name="T7" fmla="*/ 188 h 209"/>
                  <a:gd name="T8" fmla="*/ 11 w 165"/>
                  <a:gd name="T9" fmla="*/ 178 h 209"/>
                  <a:gd name="T10" fmla="*/ 0 w 165"/>
                  <a:gd name="T11" fmla="*/ 167 h 209"/>
                  <a:gd name="T12" fmla="*/ 0 w 165"/>
                  <a:gd name="T13" fmla="*/ 167 h 209"/>
                  <a:gd name="T14" fmla="*/ 14 w 165"/>
                  <a:gd name="T15" fmla="*/ 185 h 209"/>
                  <a:gd name="T16" fmla="*/ 30 w 165"/>
                  <a:gd name="T17" fmla="*/ 199 h 209"/>
                  <a:gd name="T18" fmla="*/ 50 w 165"/>
                  <a:gd name="T19" fmla="*/ 206 h 209"/>
                  <a:gd name="T20" fmla="*/ 71 w 165"/>
                  <a:gd name="T21" fmla="*/ 209 h 209"/>
                  <a:gd name="T22" fmla="*/ 71 w 165"/>
                  <a:gd name="T23" fmla="*/ 209 h 209"/>
                  <a:gd name="T24" fmla="*/ 88 w 165"/>
                  <a:gd name="T25" fmla="*/ 206 h 209"/>
                  <a:gd name="T26" fmla="*/ 107 w 165"/>
                  <a:gd name="T27" fmla="*/ 199 h 209"/>
                  <a:gd name="T28" fmla="*/ 124 w 165"/>
                  <a:gd name="T29" fmla="*/ 188 h 209"/>
                  <a:gd name="T30" fmla="*/ 137 w 165"/>
                  <a:gd name="T31" fmla="*/ 174 h 209"/>
                  <a:gd name="T32" fmla="*/ 148 w 165"/>
                  <a:gd name="T33" fmla="*/ 157 h 209"/>
                  <a:gd name="T34" fmla="*/ 156 w 165"/>
                  <a:gd name="T35" fmla="*/ 136 h 209"/>
                  <a:gd name="T36" fmla="*/ 162 w 165"/>
                  <a:gd name="T37" fmla="*/ 115 h 209"/>
                  <a:gd name="T38" fmla="*/ 165 w 165"/>
                  <a:gd name="T39" fmla="*/ 90 h 209"/>
                  <a:gd name="T40" fmla="*/ 165 w 165"/>
                  <a:gd name="T41" fmla="*/ 90 h 209"/>
                  <a:gd name="T42" fmla="*/ 162 w 165"/>
                  <a:gd name="T43" fmla="*/ 63 h 209"/>
                  <a:gd name="T44" fmla="*/ 154 w 165"/>
                  <a:gd name="T45" fmla="*/ 42 h 209"/>
                  <a:gd name="T46" fmla="*/ 143 w 165"/>
                  <a:gd name="T47" fmla="*/ 17 h 209"/>
                  <a:gd name="T48" fmla="*/ 129 w 165"/>
                  <a:gd name="T49" fmla="*/ 0 h 209"/>
                  <a:gd name="T50" fmla="*/ 129 w 165"/>
                  <a:gd name="T51" fmla="*/ 0 h 209"/>
                  <a:gd name="T52" fmla="*/ 140 w 165"/>
                  <a:gd name="T53" fmla="*/ 17 h 209"/>
                  <a:gd name="T54" fmla="*/ 146 w 165"/>
                  <a:gd name="T55" fmla="*/ 35 h 209"/>
                  <a:gd name="T56" fmla="*/ 151 w 165"/>
                  <a:gd name="T57" fmla="*/ 56 h 209"/>
                  <a:gd name="T58" fmla="*/ 154 w 165"/>
                  <a:gd name="T59" fmla="*/ 77 h 209"/>
                  <a:gd name="T60" fmla="*/ 154 w 165"/>
                  <a:gd name="T61" fmla="*/ 77 h 209"/>
                  <a:gd name="T62" fmla="*/ 151 w 165"/>
                  <a:gd name="T63" fmla="*/ 101 h 209"/>
                  <a:gd name="T64" fmla="*/ 146 w 165"/>
                  <a:gd name="T65" fmla="*/ 122 h 209"/>
                  <a:gd name="T66" fmla="*/ 137 w 165"/>
                  <a:gd name="T67" fmla="*/ 143 h 209"/>
                  <a:gd name="T68" fmla="*/ 126 w 165"/>
                  <a:gd name="T69" fmla="*/ 160 h 209"/>
                  <a:gd name="T70" fmla="*/ 113 w 165"/>
                  <a:gd name="T71" fmla="*/ 174 h 209"/>
                  <a:gd name="T72" fmla="*/ 96 w 165"/>
                  <a:gd name="T73" fmla="*/ 185 h 209"/>
                  <a:gd name="T74" fmla="*/ 77 w 165"/>
                  <a:gd name="T75" fmla="*/ 192 h 209"/>
                  <a:gd name="T76" fmla="*/ 60 w 165"/>
                  <a:gd name="T77" fmla="*/ 195 h 209"/>
                  <a:gd name="T78" fmla="*/ 60 w 165"/>
                  <a:gd name="T79" fmla="*/ 1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9">
                    <a:moveTo>
                      <a:pt x="60" y="195"/>
                    </a:moveTo>
                    <a:lnTo>
                      <a:pt x="60" y="195"/>
                    </a:lnTo>
                    <a:lnTo>
                      <a:pt x="41" y="192"/>
                    </a:lnTo>
                    <a:lnTo>
                      <a:pt x="28" y="188"/>
                    </a:lnTo>
                    <a:lnTo>
                      <a:pt x="11" y="178"/>
                    </a:lnTo>
                    <a:lnTo>
                      <a:pt x="0" y="167"/>
                    </a:lnTo>
                    <a:lnTo>
                      <a:pt x="0" y="167"/>
                    </a:lnTo>
                    <a:lnTo>
                      <a:pt x="14" y="185"/>
                    </a:lnTo>
                    <a:lnTo>
                      <a:pt x="30" y="199"/>
                    </a:lnTo>
                    <a:lnTo>
                      <a:pt x="50" y="206"/>
                    </a:lnTo>
                    <a:lnTo>
                      <a:pt x="71" y="209"/>
                    </a:lnTo>
                    <a:lnTo>
                      <a:pt x="71" y="209"/>
                    </a:lnTo>
                    <a:lnTo>
                      <a:pt x="88" y="206"/>
                    </a:lnTo>
                    <a:lnTo>
                      <a:pt x="107" y="199"/>
                    </a:lnTo>
                    <a:lnTo>
                      <a:pt x="124" y="188"/>
                    </a:lnTo>
                    <a:lnTo>
                      <a:pt x="137" y="174"/>
                    </a:lnTo>
                    <a:lnTo>
                      <a:pt x="148" y="157"/>
                    </a:lnTo>
                    <a:lnTo>
                      <a:pt x="156" y="136"/>
                    </a:lnTo>
                    <a:lnTo>
                      <a:pt x="162" y="115"/>
                    </a:lnTo>
                    <a:lnTo>
                      <a:pt x="165" y="90"/>
                    </a:lnTo>
                    <a:lnTo>
                      <a:pt x="165" y="90"/>
                    </a:lnTo>
                    <a:lnTo>
                      <a:pt x="162" y="63"/>
                    </a:lnTo>
                    <a:lnTo>
                      <a:pt x="154" y="42"/>
                    </a:lnTo>
                    <a:lnTo>
                      <a:pt x="143" y="17"/>
                    </a:lnTo>
                    <a:lnTo>
                      <a:pt x="129" y="0"/>
                    </a:lnTo>
                    <a:lnTo>
                      <a:pt x="129" y="0"/>
                    </a:lnTo>
                    <a:lnTo>
                      <a:pt x="140" y="17"/>
                    </a:lnTo>
                    <a:lnTo>
                      <a:pt x="146" y="35"/>
                    </a:lnTo>
                    <a:lnTo>
                      <a:pt x="151" y="56"/>
                    </a:lnTo>
                    <a:lnTo>
                      <a:pt x="154" y="77"/>
                    </a:lnTo>
                    <a:lnTo>
                      <a:pt x="154" y="77"/>
                    </a:lnTo>
                    <a:lnTo>
                      <a:pt x="151" y="101"/>
                    </a:lnTo>
                    <a:lnTo>
                      <a:pt x="146" y="122"/>
                    </a:lnTo>
                    <a:lnTo>
                      <a:pt x="137" y="143"/>
                    </a:lnTo>
                    <a:lnTo>
                      <a:pt x="126" y="160"/>
                    </a:lnTo>
                    <a:lnTo>
                      <a:pt x="113" y="174"/>
                    </a:lnTo>
                    <a:lnTo>
                      <a:pt x="96" y="185"/>
                    </a:lnTo>
                    <a:lnTo>
                      <a:pt x="77" y="192"/>
                    </a:lnTo>
                    <a:lnTo>
                      <a:pt x="60" y="195"/>
                    </a:lnTo>
                    <a:lnTo>
                      <a:pt x="60" y="195"/>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4"/>
              <p:cNvSpPr>
                <a:spLocks/>
              </p:cNvSpPr>
              <p:nvPr/>
            </p:nvSpPr>
            <p:spPr bwMode="auto">
              <a:xfrm>
                <a:off x="329" y="2327"/>
                <a:ext cx="165" cy="210"/>
              </a:xfrm>
              <a:custGeom>
                <a:avLst/>
                <a:gdLst>
                  <a:gd name="T0" fmla="*/ 132 w 165"/>
                  <a:gd name="T1" fmla="*/ 0 h 210"/>
                  <a:gd name="T2" fmla="*/ 132 w 165"/>
                  <a:gd name="T3" fmla="*/ 0 h 210"/>
                  <a:gd name="T4" fmla="*/ 140 w 165"/>
                  <a:gd name="T5" fmla="*/ 18 h 210"/>
                  <a:gd name="T6" fmla="*/ 148 w 165"/>
                  <a:gd name="T7" fmla="*/ 35 h 210"/>
                  <a:gd name="T8" fmla="*/ 151 w 165"/>
                  <a:gd name="T9" fmla="*/ 56 h 210"/>
                  <a:gd name="T10" fmla="*/ 154 w 165"/>
                  <a:gd name="T11" fmla="*/ 77 h 210"/>
                  <a:gd name="T12" fmla="*/ 154 w 165"/>
                  <a:gd name="T13" fmla="*/ 77 h 210"/>
                  <a:gd name="T14" fmla="*/ 151 w 165"/>
                  <a:gd name="T15" fmla="*/ 102 h 210"/>
                  <a:gd name="T16" fmla="*/ 146 w 165"/>
                  <a:gd name="T17" fmla="*/ 126 h 210"/>
                  <a:gd name="T18" fmla="*/ 137 w 165"/>
                  <a:gd name="T19" fmla="*/ 144 h 210"/>
                  <a:gd name="T20" fmla="*/ 126 w 165"/>
                  <a:gd name="T21" fmla="*/ 161 h 210"/>
                  <a:gd name="T22" fmla="*/ 113 w 165"/>
                  <a:gd name="T23" fmla="*/ 179 h 210"/>
                  <a:gd name="T24" fmla="*/ 96 w 165"/>
                  <a:gd name="T25" fmla="*/ 189 h 210"/>
                  <a:gd name="T26" fmla="*/ 80 w 165"/>
                  <a:gd name="T27" fmla="*/ 196 h 210"/>
                  <a:gd name="T28" fmla="*/ 60 w 165"/>
                  <a:gd name="T29" fmla="*/ 196 h 210"/>
                  <a:gd name="T30" fmla="*/ 60 w 165"/>
                  <a:gd name="T31" fmla="*/ 196 h 210"/>
                  <a:gd name="T32" fmla="*/ 44 w 165"/>
                  <a:gd name="T33" fmla="*/ 196 h 210"/>
                  <a:gd name="T34" fmla="*/ 28 w 165"/>
                  <a:gd name="T35" fmla="*/ 189 h 210"/>
                  <a:gd name="T36" fmla="*/ 14 w 165"/>
                  <a:gd name="T37" fmla="*/ 182 h 210"/>
                  <a:gd name="T38" fmla="*/ 0 w 165"/>
                  <a:gd name="T39" fmla="*/ 168 h 210"/>
                  <a:gd name="T40" fmla="*/ 0 w 165"/>
                  <a:gd name="T41" fmla="*/ 168 h 210"/>
                  <a:gd name="T42" fmla="*/ 14 w 165"/>
                  <a:gd name="T43" fmla="*/ 186 h 210"/>
                  <a:gd name="T44" fmla="*/ 33 w 165"/>
                  <a:gd name="T45" fmla="*/ 200 h 210"/>
                  <a:gd name="T46" fmla="*/ 52 w 165"/>
                  <a:gd name="T47" fmla="*/ 207 h 210"/>
                  <a:gd name="T48" fmla="*/ 71 w 165"/>
                  <a:gd name="T49" fmla="*/ 210 h 210"/>
                  <a:gd name="T50" fmla="*/ 71 w 165"/>
                  <a:gd name="T51" fmla="*/ 210 h 210"/>
                  <a:gd name="T52" fmla="*/ 91 w 165"/>
                  <a:gd name="T53" fmla="*/ 210 h 210"/>
                  <a:gd name="T54" fmla="*/ 107 w 165"/>
                  <a:gd name="T55" fmla="*/ 203 h 210"/>
                  <a:gd name="T56" fmla="*/ 124 w 165"/>
                  <a:gd name="T57" fmla="*/ 193 h 210"/>
                  <a:gd name="T58" fmla="*/ 137 w 165"/>
                  <a:gd name="T59" fmla="*/ 175 h 210"/>
                  <a:gd name="T60" fmla="*/ 148 w 165"/>
                  <a:gd name="T61" fmla="*/ 158 h 210"/>
                  <a:gd name="T62" fmla="*/ 156 w 165"/>
                  <a:gd name="T63" fmla="*/ 140 h 210"/>
                  <a:gd name="T64" fmla="*/ 162 w 165"/>
                  <a:gd name="T65" fmla="*/ 116 h 210"/>
                  <a:gd name="T66" fmla="*/ 165 w 165"/>
                  <a:gd name="T67" fmla="*/ 91 h 210"/>
                  <a:gd name="T68" fmla="*/ 165 w 165"/>
                  <a:gd name="T69" fmla="*/ 91 h 210"/>
                  <a:gd name="T70" fmla="*/ 162 w 165"/>
                  <a:gd name="T71" fmla="*/ 67 h 210"/>
                  <a:gd name="T72" fmla="*/ 156 w 165"/>
                  <a:gd name="T73" fmla="*/ 42 h 210"/>
                  <a:gd name="T74" fmla="*/ 146 w 165"/>
                  <a:gd name="T75" fmla="*/ 21 h 210"/>
                  <a:gd name="T76" fmla="*/ 132 w 165"/>
                  <a:gd name="T77" fmla="*/ 0 h 210"/>
                  <a:gd name="T78" fmla="*/ 132 w 165"/>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10">
                    <a:moveTo>
                      <a:pt x="132" y="0"/>
                    </a:moveTo>
                    <a:lnTo>
                      <a:pt x="132" y="0"/>
                    </a:lnTo>
                    <a:lnTo>
                      <a:pt x="140" y="18"/>
                    </a:lnTo>
                    <a:lnTo>
                      <a:pt x="148" y="35"/>
                    </a:lnTo>
                    <a:lnTo>
                      <a:pt x="151" y="56"/>
                    </a:lnTo>
                    <a:lnTo>
                      <a:pt x="154" y="77"/>
                    </a:lnTo>
                    <a:lnTo>
                      <a:pt x="154" y="77"/>
                    </a:lnTo>
                    <a:lnTo>
                      <a:pt x="151" y="102"/>
                    </a:lnTo>
                    <a:lnTo>
                      <a:pt x="146" y="126"/>
                    </a:lnTo>
                    <a:lnTo>
                      <a:pt x="137" y="144"/>
                    </a:lnTo>
                    <a:lnTo>
                      <a:pt x="126" y="161"/>
                    </a:lnTo>
                    <a:lnTo>
                      <a:pt x="113" y="179"/>
                    </a:lnTo>
                    <a:lnTo>
                      <a:pt x="96" y="189"/>
                    </a:lnTo>
                    <a:lnTo>
                      <a:pt x="80" y="196"/>
                    </a:lnTo>
                    <a:lnTo>
                      <a:pt x="60" y="196"/>
                    </a:lnTo>
                    <a:lnTo>
                      <a:pt x="60" y="196"/>
                    </a:lnTo>
                    <a:lnTo>
                      <a:pt x="44" y="196"/>
                    </a:lnTo>
                    <a:lnTo>
                      <a:pt x="28" y="189"/>
                    </a:lnTo>
                    <a:lnTo>
                      <a:pt x="14" y="182"/>
                    </a:lnTo>
                    <a:lnTo>
                      <a:pt x="0" y="168"/>
                    </a:lnTo>
                    <a:lnTo>
                      <a:pt x="0" y="168"/>
                    </a:lnTo>
                    <a:lnTo>
                      <a:pt x="14" y="186"/>
                    </a:lnTo>
                    <a:lnTo>
                      <a:pt x="33" y="200"/>
                    </a:lnTo>
                    <a:lnTo>
                      <a:pt x="52" y="207"/>
                    </a:lnTo>
                    <a:lnTo>
                      <a:pt x="71" y="210"/>
                    </a:lnTo>
                    <a:lnTo>
                      <a:pt x="71" y="210"/>
                    </a:lnTo>
                    <a:lnTo>
                      <a:pt x="91" y="210"/>
                    </a:lnTo>
                    <a:lnTo>
                      <a:pt x="107" y="203"/>
                    </a:lnTo>
                    <a:lnTo>
                      <a:pt x="124" y="193"/>
                    </a:lnTo>
                    <a:lnTo>
                      <a:pt x="137" y="175"/>
                    </a:lnTo>
                    <a:lnTo>
                      <a:pt x="148" y="158"/>
                    </a:lnTo>
                    <a:lnTo>
                      <a:pt x="156" y="140"/>
                    </a:lnTo>
                    <a:lnTo>
                      <a:pt x="162" y="116"/>
                    </a:lnTo>
                    <a:lnTo>
                      <a:pt x="165" y="91"/>
                    </a:lnTo>
                    <a:lnTo>
                      <a:pt x="165" y="91"/>
                    </a:lnTo>
                    <a:lnTo>
                      <a:pt x="162" y="67"/>
                    </a:lnTo>
                    <a:lnTo>
                      <a:pt x="156" y="42"/>
                    </a:lnTo>
                    <a:lnTo>
                      <a:pt x="146" y="21"/>
                    </a:lnTo>
                    <a:lnTo>
                      <a:pt x="132" y="0"/>
                    </a:lnTo>
                    <a:lnTo>
                      <a:pt x="132"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5"/>
              <p:cNvSpPr>
                <a:spLocks/>
              </p:cNvSpPr>
              <p:nvPr/>
            </p:nvSpPr>
            <p:spPr bwMode="auto">
              <a:xfrm>
                <a:off x="1007" y="1922"/>
                <a:ext cx="161" cy="210"/>
              </a:xfrm>
              <a:custGeom>
                <a:avLst/>
                <a:gdLst>
                  <a:gd name="T0" fmla="*/ 129 w 161"/>
                  <a:gd name="T1" fmla="*/ 0 h 210"/>
                  <a:gd name="T2" fmla="*/ 129 w 161"/>
                  <a:gd name="T3" fmla="*/ 0 h 210"/>
                  <a:gd name="T4" fmla="*/ 140 w 161"/>
                  <a:gd name="T5" fmla="*/ 18 h 210"/>
                  <a:gd name="T6" fmla="*/ 145 w 161"/>
                  <a:gd name="T7" fmla="*/ 35 h 210"/>
                  <a:gd name="T8" fmla="*/ 150 w 161"/>
                  <a:gd name="T9" fmla="*/ 56 h 210"/>
                  <a:gd name="T10" fmla="*/ 150 w 161"/>
                  <a:gd name="T11" fmla="*/ 77 h 210"/>
                  <a:gd name="T12" fmla="*/ 150 w 161"/>
                  <a:gd name="T13" fmla="*/ 77 h 210"/>
                  <a:gd name="T14" fmla="*/ 150 w 161"/>
                  <a:gd name="T15" fmla="*/ 102 h 210"/>
                  <a:gd name="T16" fmla="*/ 145 w 161"/>
                  <a:gd name="T17" fmla="*/ 123 h 210"/>
                  <a:gd name="T18" fmla="*/ 137 w 161"/>
                  <a:gd name="T19" fmla="*/ 143 h 210"/>
                  <a:gd name="T20" fmla="*/ 123 w 161"/>
                  <a:gd name="T21" fmla="*/ 161 h 210"/>
                  <a:gd name="T22" fmla="*/ 109 w 161"/>
                  <a:gd name="T23" fmla="*/ 175 h 210"/>
                  <a:gd name="T24" fmla="*/ 96 w 161"/>
                  <a:gd name="T25" fmla="*/ 185 h 210"/>
                  <a:gd name="T26" fmla="*/ 76 w 161"/>
                  <a:gd name="T27" fmla="*/ 192 h 210"/>
                  <a:gd name="T28" fmla="*/ 57 w 161"/>
                  <a:gd name="T29" fmla="*/ 196 h 210"/>
                  <a:gd name="T30" fmla="*/ 57 w 161"/>
                  <a:gd name="T31" fmla="*/ 196 h 210"/>
                  <a:gd name="T32" fmla="*/ 41 w 161"/>
                  <a:gd name="T33" fmla="*/ 192 h 210"/>
                  <a:gd name="T34" fmla="*/ 27 w 161"/>
                  <a:gd name="T35" fmla="*/ 189 h 210"/>
                  <a:gd name="T36" fmla="*/ 11 w 161"/>
                  <a:gd name="T37" fmla="*/ 178 h 210"/>
                  <a:gd name="T38" fmla="*/ 0 w 161"/>
                  <a:gd name="T39" fmla="*/ 168 h 210"/>
                  <a:gd name="T40" fmla="*/ 0 w 161"/>
                  <a:gd name="T41" fmla="*/ 168 h 210"/>
                  <a:gd name="T42" fmla="*/ 13 w 161"/>
                  <a:gd name="T43" fmla="*/ 185 h 210"/>
                  <a:gd name="T44" fmla="*/ 30 w 161"/>
                  <a:gd name="T45" fmla="*/ 199 h 210"/>
                  <a:gd name="T46" fmla="*/ 49 w 161"/>
                  <a:gd name="T47" fmla="*/ 206 h 210"/>
                  <a:gd name="T48" fmla="*/ 68 w 161"/>
                  <a:gd name="T49" fmla="*/ 210 h 210"/>
                  <a:gd name="T50" fmla="*/ 68 w 161"/>
                  <a:gd name="T51" fmla="*/ 210 h 210"/>
                  <a:gd name="T52" fmla="*/ 87 w 161"/>
                  <a:gd name="T53" fmla="*/ 206 h 210"/>
                  <a:gd name="T54" fmla="*/ 107 w 161"/>
                  <a:gd name="T55" fmla="*/ 199 h 210"/>
                  <a:gd name="T56" fmla="*/ 120 w 161"/>
                  <a:gd name="T57" fmla="*/ 189 h 210"/>
                  <a:gd name="T58" fmla="*/ 134 w 161"/>
                  <a:gd name="T59" fmla="*/ 175 h 210"/>
                  <a:gd name="T60" fmla="*/ 148 w 161"/>
                  <a:gd name="T61" fmla="*/ 157 h 210"/>
                  <a:gd name="T62" fmla="*/ 156 w 161"/>
                  <a:gd name="T63" fmla="*/ 136 h 210"/>
                  <a:gd name="T64" fmla="*/ 161 w 161"/>
                  <a:gd name="T65" fmla="*/ 116 h 210"/>
                  <a:gd name="T66" fmla="*/ 161 w 161"/>
                  <a:gd name="T67" fmla="*/ 91 h 210"/>
                  <a:gd name="T68" fmla="*/ 161 w 161"/>
                  <a:gd name="T69" fmla="*/ 91 h 210"/>
                  <a:gd name="T70" fmla="*/ 161 w 161"/>
                  <a:gd name="T71" fmla="*/ 67 h 210"/>
                  <a:gd name="T72" fmla="*/ 153 w 161"/>
                  <a:gd name="T73" fmla="*/ 42 h 210"/>
                  <a:gd name="T74" fmla="*/ 142 w 161"/>
                  <a:gd name="T75" fmla="*/ 18 h 210"/>
                  <a:gd name="T76" fmla="*/ 129 w 161"/>
                  <a:gd name="T77" fmla="*/ 0 h 210"/>
                  <a:gd name="T78" fmla="*/ 129 w 161"/>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210">
                    <a:moveTo>
                      <a:pt x="129" y="0"/>
                    </a:moveTo>
                    <a:lnTo>
                      <a:pt x="129" y="0"/>
                    </a:lnTo>
                    <a:lnTo>
                      <a:pt x="140" y="18"/>
                    </a:lnTo>
                    <a:lnTo>
                      <a:pt x="145" y="35"/>
                    </a:lnTo>
                    <a:lnTo>
                      <a:pt x="150" y="56"/>
                    </a:lnTo>
                    <a:lnTo>
                      <a:pt x="150" y="77"/>
                    </a:lnTo>
                    <a:lnTo>
                      <a:pt x="150" y="77"/>
                    </a:lnTo>
                    <a:lnTo>
                      <a:pt x="150" y="102"/>
                    </a:lnTo>
                    <a:lnTo>
                      <a:pt x="145" y="123"/>
                    </a:lnTo>
                    <a:lnTo>
                      <a:pt x="137" y="143"/>
                    </a:lnTo>
                    <a:lnTo>
                      <a:pt x="123" y="161"/>
                    </a:lnTo>
                    <a:lnTo>
                      <a:pt x="109" y="175"/>
                    </a:lnTo>
                    <a:lnTo>
                      <a:pt x="96" y="185"/>
                    </a:lnTo>
                    <a:lnTo>
                      <a:pt x="76" y="192"/>
                    </a:lnTo>
                    <a:lnTo>
                      <a:pt x="57" y="196"/>
                    </a:lnTo>
                    <a:lnTo>
                      <a:pt x="57" y="196"/>
                    </a:lnTo>
                    <a:lnTo>
                      <a:pt x="41" y="192"/>
                    </a:lnTo>
                    <a:lnTo>
                      <a:pt x="27" y="189"/>
                    </a:lnTo>
                    <a:lnTo>
                      <a:pt x="11" y="178"/>
                    </a:lnTo>
                    <a:lnTo>
                      <a:pt x="0" y="168"/>
                    </a:lnTo>
                    <a:lnTo>
                      <a:pt x="0" y="168"/>
                    </a:lnTo>
                    <a:lnTo>
                      <a:pt x="13" y="185"/>
                    </a:lnTo>
                    <a:lnTo>
                      <a:pt x="30" y="199"/>
                    </a:lnTo>
                    <a:lnTo>
                      <a:pt x="49" y="206"/>
                    </a:lnTo>
                    <a:lnTo>
                      <a:pt x="68" y="210"/>
                    </a:lnTo>
                    <a:lnTo>
                      <a:pt x="68" y="210"/>
                    </a:lnTo>
                    <a:lnTo>
                      <a:pt x="87" y="206"/>
                    </a:lnTo>
                    <a:lnTo>
                      <a:pt x="107" y="199"/>
                    </a:lnTo>
                    <a:lnTo>
                      <a:pt x="120" y="189"/>
                    </a:lnTo>
                    <a:lnTo>
                      <a:pt x="134" y="175"/>
                    </a:lnTo>
                    <a:lnTo>
                      <a:pt x="148" y="157"/>
                    </a:lnTo>
                    <a:lnTo>
                      <a:pt x="156" y="136"/>
                    </a:lnTo>
                    <a:lnTo>
                      <a:pt x="161" y="116"/>
                    </a:lnTo>
                    <a:lnTo>
                      <a:pt x="161" y="91"/>
                    </a:lnTo>
                    <a:lnTo>
                      <a:pt x="161" y="91"/>
                    </a:lnTo>
                    <a:lnTo>
                      <a:pt x="161" y="67"/>
                    </a:lnTo>
                    <a:lnTo>
                      <a:pt x="153" y="42"/>
                    </a:lnTo>
                    <a:lnTo>
                      <a:pt x="142" y="18"/>
                    </a:lnTo>
                    <a:lnTo>
                      <a:pt x="129" y="0"/>
                    </a:lnTo>
                    <a:lnTo>
                      <a:pt x="129"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6"/>
              <p:cNvSpPr>
                <a:spLocks/>
              </p:cNvSpPr>
              <p:nvPr/>
            </p:nvSpPr>
            <p:spPr bwMode="auto">
              <a:xfrm>
                <a:off x="891" y="1108"/>
                <a:ext cx="165" cy="206"/>
              </a:xfrm>
              <a:custGeom>
                <a:avLst/>
                <a:gdLst>
                  <a:gd name="T0" fmla="*/ 165 w 165"/>
                  <a:gd name="T1" fmla="*/ 88 h 206"/>
                  <a:gd name="T2" fmla="*/ 165 w 165"/>
                  <a:gd name="T3" fmla="*/ 88 h 206"/>
                  <a:gd name="T4" fmla="*/ 162 w 165"/>
                  <a:gd name="T5" fmla="*/ 63 h 206"/>
                  <a:gd name="T6" fmla="*/ 157 w 165"/>
                  <a:gd name="T7" fmla="*/ 39 h 206"/>
                  <a:gd name="T8" fmla="*/ 146 w 165"/>
                  <a:gd name="T9" fmla="*/ 18 h 206"/>
                  <a:gd name="T10" fmla="*/ 132 w 165"/>
                  <a:gd name="T11" fmla="*/ 0 h 206"/>
                  <a:gd name="T12" fmla="*/ 132 w 165"/>
                  <a:gd name="T13" fmla="*/ 0 h 206"/>
                  <a:gd name="T14" fmla="*/ 140 w 165"/>
                  <a:gd name="T15" fmla="*/ 14 h 206"/>
                  <a:gd name="T16" fmla="*/ 149 w 165"/>
                  <a:gd name="T17" fmla="*/ 35 h 206"/>
                  <a:gd name="T18" fmla="*/ 151 w 165"/>
                  <a:gd name="T19" fmla="*/ 53 h 206"/>
                  <a:gd name="T20" fmla="*/ 154 w 165"/>
                  <a:gd name="T21" fmla="*/ 74 h 206"/>
                  <a:gd name="T22" fmla="*/ 154 w 165"/>
                  <a:gd name="T23" fmla="*/ 74 h 206"/>
                  <a:gd name="T24" fmla="*/ 151 w 165"/>
                  <a:gd name="T25" fmla="*/ 98 h 206"/>
                  <a:gd name="T26" fmla="*/ 146 w 165"/>
                  <a:gd name="T27" fmla="*/ 123 h 206"/>
                  <a:gd name="T28" fmla="*/ 138 w 165"/>
                  <a:gd name="T29" fmla="*/ 140 h 206"/>
                  <a:gd name="T30" fmla="*/ 127 w 165"/>
                  <a:gd name="T31" fmla="*/ 158 h 206"/>
                  <a:gd name="T32" fmla="*/ 113 w 165"/>
                  <a:gd name="T33" fmla="*/ 175 h 206"/>
                  <a:gd name="T34" fmla="*/ 96 w 165"/>
                  <a:gd name="T35" fmla="*/ 186 h 206"/>
                  <a:gd name="T36" fmla="*/ 80 w 165"/>
                  <a:gd name="T37" fmla="*/ 193 h 206"/>
                  <a:gd name="T38" fmla="*/ 61 w 165"/>
                  <a:gd name="T39" fmla="*/ 193 h 206"/>
                  <a:gd name="T40" fmla="*/ 61 w 165"/>
                  <a:gd name="T41" fmla="*/ 193 h 206"/>
                  <a:gd name="T42" fmla="*/ 44 w 165"/>
                  <a:gd name="T43" fmla="*/ 193 h 206"/>
                  <a:gd name="T44" fmla="*/ 28 w 165"/>
                  <a:gd name="T45" fmla="*/ 186 h 206"/>
                  <a:gd name="T46" fmla="*/ 14 w 165"/>
                  <a:gd name="T47" fmla="*/ 179 h 206"/>
                  <a:gd name="T48" fmla="*/ 0 w 165"/>
                  <a:gd name="T49" fmla="*/ 165 h 206"/>
                  <a:gd name="T50" fmla="*/ 0 w 165"/>
                  <a:gd name="T51" fmla="*/ 165 h 206"/>
                  <a:gd name="T52" fmla="*/ 14 w 165"/>
                  <a:gd name="T53" fmla="*/ 182 h 206"/>
                  <a:gd name="T54" fmla="*/ 31 w 165"/>
                  <a:gd name="T55" fmla="*/ 196 h 206"/>
                  <a:gd name="T56" fmla="*/ 50 w 165"/>
                  <a:gd name="T57" fmla="*/ 206 h 206"/>
                  <a:gd name="T58" fmla="*/ 72 w 165"/>
                  <a:gd name="T59" fmla="*/ 206 h 206"/>
                  <a:gd name="T60" fmla="*/ 72 w 165"/>
                  <a:gd name="T61" fmla="*/ 206 h 206"/>
                  <a:gd name="T62" fmla="*/ 91 w 165"/>
                  <a:gd name="T63" fmla="*/ 206 h 206"/>
                  <a:gd name="T64" fmla="*/ 107 w 165"/>
                  <a:gd name="T65" fmla="*/ 199 h 206"/>
                  <a:gd name="T66" fmla="*/ 124 w 165"/>
                  <a:gd name="T67" fmla="*/ 189 h 206"/>
                  <a:gd name="T68" fmla="*/ 138 w 165"/>
                  <a:gd name="T69" fmla="*/ 172 h 206"/>
                  <a:gd name="T70" fmla="*/ 149 w 165"/>
                  <a:gd name="T71" fmla="*/ 154 h 206"/>
                  <a:gd name="T72" fmla="*/ 157 w 165"/>
                  <a:gd name="T73" fmla="*/ 137 h 206"/>
                  <a:gd name="T74" fmla="*/ 162 w 165"/>
                  <a:gd name="T75" fmla="*/ 112 h 206"/>
                  <a:gd name="T76" fmla="*/ 165 w 165"/>
                  <a:gd name="T77" fmla="*/ 88 h 206"/>
                  <a:gd name="T78" fmla="*/ 165 w 165"/>
                  <a:gd name="T79" fmla="*/ 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6">
                    <a:moveTo>
                      <a:pt x="165" y="88"/>
                    </a:moveTo>
                    <a:lnTo>
                      <a:pt x="165" y="88"/>
                    </a:lnTo>
                    <a:lnTo>
                      <a:pt x="162" y="63"/>
                    </a:lnTo>
                    <a:lnTo>
                      <a:pt x="157" y="39"/>
                    </a:lnTo>
                    <a:lnTo>
                      <a:pt x="146" y="18"/>
                    </a:lnTo>
                    <a:lnTo>
                      <a:pt x="132" y="0"/>
                    </a:lnTo>
                    <a:lnTo>
                      <a:pt x="132" y="0"/>
                    </a:lnTo>
                    <a:lnTo>
                      <a:pt x="140" y="14"/>
                    </a:lnTo>
                    <a:lnTo>
                      <a:pt x="149" y="35"/>
                    </a:lnTo>
                    <a:lnTo>
                      <a:pt x="151" y="53"/>
                    </a:lnTo>
                    <a:lnTo>
                      <a:pt x="154" y="74"/>
                    </a:lnTo>
                    <a:lnTo>
                      <a:pt x="154" y="74"/>
                    </a:lnTo>
                    <a:lnTo>
                      <a:pt x="151" y="98"/>
                    </a:lnTo>
                    <a:lnTo>
                      <a:pt x="146" y="123"/>
                    </a:lnTo>
                    <a:lnTo>
                      <a:pt x="138" y="140"/>
                    </a:lnTo>
                    <a:lnTo>
                      <a:pt x="127" y="158"/>
                    </a:lnTo>
                    <a:lnTo>
                      <a:pt x="113" y="175"/>
                    </a:lnTo>
                    <a:lnTo>
                      <a:pt x="96" y="186"/>
                    </a:lnTo>
                    <a:lnTo>
                      <a:pt x="80" y="193"/>
                    </a:lnTo>
                    <a:lnTo>
                      <a:pt x="61" y="193"/>
                    </a:lnTo>
                    <a:lnTo>
                      <a:pt x="61" y="193"/>
                    </a:lnTo>
                    <a:lnTo>
                      <a:pt x="44" y="193"/>
                    </a:lnTo>
                    <a:lnTo>
                      <a:pt x="28" y="186"/>
                    </a:lnTo>
                    <a:lnTo>
                      <a:pt x="14" y="179"/>
                    </a:lnTo>
                    <a:lnTo>
                      <a:pt x="0" y="165"/>
                    </a:lnTo>
                    <a:lnTo>
                      <a:pt x="0" y="165"/>
                    </a:lnTo>
                    <a:lnTo>
                      <a:pt x="14" y="182"/>
                    </a:lnTo>
                    <a:lnTo>
                      <a:pt x="31" y="196"/>
                    </a:lnTo>
                    <a:lnTo>
                      <a:pt x="50" y="206"/>
                    </a:lnTo>
                    <a:lnTo>
                      <a:pt x="72" y="206"/>
                    </a:lnTo>
                    <a:lnTo>
                      <a:pt x="72" y="206"/>
                    </a:lnTo>
                    <a:lnTo>
                      <a:pt x="91" y="206"/>
                    </a:lnTo>
                    <a:lnTo>
                      <a:pt x="107" y="199"/>
                    </a:lnTo>
                    <a:lnTo>
                      <a:pt x="124" y="189"/>
                    </a:lnTo>
                    <a:lnTo>
                      <a:pt x="138" y="172"/>
                    </a:lnTo>
                    <a:lnTo>
                      <a:pt x="149" y="154"/>
                    </a:lnTo>
                    <a:lnTo>
                      <a:pt x="157" y="137"/>
                    </a:lnTo>
                    <a:lnTo>
                      <a:pt x="162" y="112"/>
                    </a:lnTo>
                    <a:lnTo>
                      <a:pt x="165" y="88"/>
                    </a:lnTo>
                    <a:lnTo>
                      <a:pt x="165" y="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7"/>
              <p:cNvSpPr>
                <a:spLocks/>
              </p:cNvSpPr>
              <p:nvPr/>
            </p:nvSpPr>
            <p:spPr bwMode="auto">
              <a:xfrm>
                <a:off x="1687" y="1339"/>
                <a:ext cx="164" cy="210"/>
              </a:xfrm>
              <a:custGeom>
                <a:avLst/>
                <a:gdLst>
                  <a:gd name="T0" fmla="*/ 71 w 164"/>
                  <a:gd name="T1" fmla="*/ 210 h 210"/>
                  <a:gd name="T2" fmla="*/ 71 w 164"/>
                  <a:gd name="T3" fmla="*/ 210 h 210"/>
                  <a:gd name="T4" fmla="*/ 90 w 164"/>
                  <a:gd name="T5" fmla="*/ 206 h 210"/>
                  <a:gd name="T6" fmla="*/ 107 w 164"/>
                  <a:gd name="T7" fmla="*/ 199 h 210"/>
                  <a:gd name="T8" fmla="*/ 123 w 164"/>
                  <a:gd name="T9" fmla="*/ 189 h 210"/>
                  <a:gd name="T10" fmla="*/ 137 w 164"/>
                  <a:gd name="T11" fmla="*/ 175 h 210"/>
                  <a:gd name="T12" fmla="*/ 148 w 164"/>
                  <a:gd name="T13" fmla="*/ 157 h 210"/>
                  <a:gd name="T14" fmla="*/ 156 w 164"/>
                  <a:gd name="T15" fmla="*/ 136 h 210"/>
                  <a:gd name="T16" fmla="*/ 162 w 164"/>
                  <a:gd name="T17" fmla="*/ 115 h 210"/>
                  <a:gd name="T18" fmla="*/ 164 w 164"/>
                  <a:gd name="T19" fmla="*/ 91 h 210"/>
                  <a:gd name="T20" fmla="*/ 164 w 164"/>
                  <a:gd name="T21" fmla="*/ 91 h 210"/>
                  <a:gd name="T22" fmla="*/ 162 w 164"/>
                  <a:gd name="T23" fmla="*/ 66 h 210"/>
                  <a:gd name="T24" fmla="*/ 156 w 164"/>
                  <a:gd name="T25" fmla="*/ 42 h 210"/>
                  <a:gd name="T26" fmla="*/ 145 w 164"/>
                  <a:gd name="T27" fmla="*/ 17 h 210"/>
                  <a:gd name="T28" fmla="*/ 132 w 164"/>
                  <a:gd name="T29" fmla="*/ 0 h 210"/>
                  <a:gd name="T30" fmla="*/ 132 w 164"/>
                  <a:gd name="T31" fmla="*/ 0 h 210"/>
                  <a:gd name="T32" fmla="*/ 140 w 164"/>
                  <a:gd name="T33" fmla="*/ 17 h 210"/>
                  <a:gd name="T34" fmla="*/ 148 w 164"/>
                  <a:gd name="T35" fmla="*/ 35 h 210"/>
                  <a:gd name="T36" fmla="*/ 151 w 164"/>
                  <a:gd name="T37" fmla="*/ 56 h 210"/>
                  <a:gd name="T38" fmla="*/ 153 w 164"/>
                  <a:gd name="T39" fmla="*/ 77 h 210"/>
                  <a:gd name="T40" fmla="*/ 153 w 164"/>
                  <a:gd name="T41" fmla="*/ 77 h 210"/>
                  <a:gd name="T42" fmla="*/ 151 w 164"/>
                  <a:gd name="T43" fmla="*/ 101 h 210"/>
                  <a:gd name="T44" fmla="*/ 145 w 164"/>
                  <a:gd name="T45" fmla="*/ 122 h 210"/>
                  <a:gd name="T46" fmla="*/ 137 w 164"/>
                  <a:gd name="T47" fmla="*/ 143 h 210"/>
                  <a:gd name="T48" fmla="*/ 126 w 164"/>
                  <a:gd name="T49" fmla="*/ 161 h 210"/>
                  <a:gd name="T50" fmla="*/ 112 w 164"/>
                  <a:gd name="T51" fmla="*/ 175 h 210"/>
                  <a:gd name="T52" fmla="*/ 96 w 164"/>
                  <a:gd name="T53" fmla="*/ 185 h 210"/>
                  <a:gd name="T54" fmla="*/ 79 w 164"/>
                  <a:gd name="T55" fmla="*/ 192 h 210"/>
                  <a:gd name="T56" fmla="*/ 60 w 164"/>
                  <a:gd name="T57" fmla="*/ 196 h 210"/>
                  <a:gd name="T58" fmla="*/ 60 w 164"/>
                  <a:gd name="T59" fmla="*/ 196 h 210"/>
                  <a:gd name="T60" fmla="*/ 44 w 164"/>
                  <a:gd name="T61" fmla="*/ 196 h 210"/>
                  <a:gd name="T62" fmla="*/ 27 w 164"/>
                  <a:gd name="T63" fmla="*/ 189 h 210"/>
                  <a:gd name="T64" fmla="*/ 14 w 164"/>
                  <a:gd name="T65" fmla="*/ 178 h 210"/>
                  <a:gd name="T66" fmla="*/ 0 w 164"/>
                  <a:gd name="T67" fmla="*/ 168 h 210"/>
                  <a:gd name="T68" fmla="*/ 0 w 164"/>
                  <a:gd name="T69" fmla="*/ 168 h 210"/>
                  <a:gd name="T70" fmla="*/ 14 w 164"/>
                  <a:gd name="T71" fmla="*/ 185 h 210"/>
                  <a:gd name="T72" fmla="*/ 33 w 164"/>
                  <a:gd name="T73" fmla="*/ 199 h 210"/>
                  <a:gd name="T74" fmla="*/ 49 w 164"/>
                  <a:gd name="T75" fmla="*/ 206 h 210"/>
                  <a:gd name="T76" fmla="*/ 71 w 164"/>
                  <a:gd name="T77" fmla="*/ 210 h 210"/>
                  <a:gd name="T78" fmla="*/ 71 w 164"/>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 h="210">
                    <a:moveTo>
                      <a:pt x="71" y="210"/>
                    </a:moveTo>
                    <a:lnTo>
                      <a:pt x="71" y="210"/>
                    </a:lnTo>
                    <a:lnTo>
                      <a:pt x="90" y="206"/>
                    </a:lnTo>
                    <a:lnTo>
                      <a:pt x="107" y="199"/>
                    </a:lnTo>
                    <a:lnTo>
                      <a:pt x="123" y="189"/>
                    </a:lnTo>
                    <a:lnTo>
                      <a:pt x="137" y="175"/>
                    </a:lnTo>
                    <a:lnTo>
                      <a:pt x="148" y="157"/>
                    </a:lnTo>
                    <a:lnTo>
                      <a:pt x="156" y="136"/>
                    </a:lnTo>
                    <a:lnTo>
                      <a:pt x="162" y="115"/>
                    </a:lnTo>
                    <a:lnTo>
                      <a:pt x="164" y="91"/>
                    </a:lnTo>
                    <a:lnTo>
                      <a:pt x="164" y="91"/>
                    </a:lnTo>
                    <a:lnTo>
                      <a:pt x="162" y="66"/>
                    </a:lnTo>
                    <a:lnTo>
                      <a:pt x="156" y="42"/>
                    </a:lnTo>
                    <a:lnTo>
                      <a:pt x="145" y="17"/>
                    </a:lnTo>
                    <a:lnTo>
                      <a:pt x="132" y="0"/>
                    </a:lnTo>
                    <a:lnTo>
                      <a:pt x="132" y="0"/>
                    </a:lnTo>
                    <a:lnTo>
                      <a:pt x="140" y="17"/>
                    </a:lnTo>
                    <a:lnTo>
                      <a:pt x="148" y="35"/>
                    </a:lnTo>
                    <a:lnTo>
                      <a:pt x="151" y="56"/>
                    </a:lnTo>
                    <a:lnTo>
                      <a:pt x="153" y="77"/>
                    </a:lnTo>
                    <a:lnTo>
                      <a:pt x="153" y="77"/>
                    </a:lnTo>
                    <a:lnTo>
                      <a:pt x="151" y="101"/>
                    </a:lnTo>
                    <a:lnTo>
                      <a:pt x="145" y="122"/>
                    </a:lnTo>
                    <a:lnTo>
                      <a:pt x="137" y="143"/>
                    </a:lnTo>
                    <a:lnTo>
                      <a:pt x="126" y="161"/>
                    </a:lnTo>
                    <a:lnTo>
                      <a:pt x="112" y="175"/>
                    </a:lnTo>
                    <a:lnTo>
                      <a:pt x="96" y="185"/>
                    </a:lnTo>
                    <a:lnTo>
                      <a:pt x="79" y="192"/>
                    </a:lnTo>
                    <a:lnTo>
                      <a:pt x="60" y="196"/>
                    </a:lnTo>
                    <a:lnTo>
                      <a:pt x="60" y="196"/>
                    </a:lnTo>
                    <a:lnTo>
                      <a:pt x="44" y="196"/>
                    </a:lnTo>
                    <a:lnTo>
                      <a:pt x="27" y="189"/>
                    </a:lnTo>
                    <a:lnTo>
                      <a:pt x="14" y="178"/>
                    </a:lnTo>
                    <a:lnTo>
                      <a:pt x="0" y="168"/>
                    </a:lnTo>
                    <a:lnTo>
                      <a:pt x="0" y="168"/>
                    </a:lnTo>
                    <a:lnTo>
                      <a:pt x="14" y="185"/>
                    </a:lnTo>
                    <a:lnTo>
                      <a:pt x="33" y="199"/>
                    </a:lnTo>
                    <a:lnTo>
                      <a:pt x="49" y="206"/>
                    </a:lnTo>
                    <a:lnTo>
                      <a:pt x="71" y="210"/>
                    </a:lnTo>
                    <a:lnTo>
                      <a:pt x="71" y="21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0"/>
              <p:cNvSpPr>
                <a:spLocks/>
              </p:cNvSpPr>
              <p:nvPr/>
            </p:nvSpPr>
            <p:spPr bwMode="auto">
              <a:xfrm>
                <a:off x="296" y="1430"/>
                <a:ext cx="187" cy="237"/>
              </a:xfrm>
              <a:custGeom>
                <a:avLst/>
                <a:gdLst>
                  <a:gd name="T0" fmla="*/ 33 w 187"/>
                  <a:gd name="T1" fmla="*/ 209 h 237"/>
                  <a:gd name="T2" fmla="*/ 33 w 187"/>
                  <a:gd name="T3" fmla="*/ 209 h 237"/>
                  <a:gd name="T4" fmla="*/ 44 w 187"/>
                  <a:gd name="T5" fmla="*/ 220 h 237"/>
                  <a:gd name="T6" fmla="*/ 61 w 187"/>
                  <a:gd name="T7" fmla="*/ 230 h 237"/>
                  <a:gd name="T8" fmla="*/ 74 w 187"/>
                  <a:gd name="T9" fmla="*/ 234 h 237"/>
                  <a:gd name="T10" fmla="*/ 93 w 187"/>
                  <a:gd name="T11" fmla="*/ 237 h 237"/>
                  <a:gd name="T12" fmla="*/ 93 w 187"/>
                  <a:gd name="T13" fmla="*/ 237 h 237"/>
                  <a:gd name="T14" fmla="*/ 110 w 187"/>
                  <a:gd name="T15" fmla="*/ 234 h 237"/>
                  <a:gd name="T16" fmla="*/ 129 w 187"/>
                  <a:gd name="T17" fmla="*/ 227 h 237"/>
                  <a:gd name="T18" fmla="*/ 146 w 187"/>
                  <a:gd name="T19" fmla="*/ 216 h 237"/>
                  <a:gd name="T20" fmla="*/ 159 w 187"/>
                  <a:gd name="T21" fmla="*/ 202 h 237"/>
                  <a:gd name="T22" fmla="*/ 170 w 187"/>
                  <a:gd name="T23" fmla="*/ 185 h 237"/>
                  <a:gd name="T24" fmla="*/ 179 w 187"/>
                  <a:gd name="T25" fmla="*/ 164 h 237"/>
                  <a:gd name="T26" fmla="*/ 184 w 187"/>
                  <a:gd name="T27" fmla="*/ 143 h 237"/>
                  <a:gd name="T28" fmla="*/ 187 w 187"/>
                  <a:gd name="T29" fmla="*/ 119 h 237"/>
                  <a:gd name="T30" fmla="*/ 187 w 187"/>
                  <a:gd name="T31" fmla="*/ 119 h 237"/>
                  <a:gd name="T32" fmla="*/ 184 w 187"/>
                  <a:gd name="T33" fmla="*/ 98 h 237"/>
                  <a:gd name="T34" fmla="*/ 179 w 187"/>
                  <a:gd name="T35" fmla="*/ 77 h 237"/>
                  <a:gd name="T36" fmla="*/ 173 w 187"/>
                  <a:gd name="T37" fmla="*/ 59 h 237"/>
                  <a:gd name="T38" fmla="*/ 162 w 187"/>
                  <a:gd name="T39" fmla="*/ 42 h 237"/>
                  <a:gd name="T40" fmla="*/ 162 w 187"/>
                  <a:gd name="T41" fmla="*/ 42 h 237"/>
                  <a:gd name="T42" fmla="*/ 148 w 187"/>
                  <a:gd name="T43" fmla="*/ 24 h 237"/>
                  <a:gd name="T44" fmla="*/ 132 w 187"/>
                  <a:gd name="T45" fmla="*/ 10 h 237"/>
                  <a:gd name="T46" fmla="*/ 113 w 187"/>
                  <a:gd name="T47" fmla="*/ 3 h 237"/>
                  <a:gd name="T48" fmla="*/ 93 w 187"/>
                  <a:gd name="T49" fmla="*/ 0 h 237"/>
                  <a:gd name="T50" fmla="*/ 93 w 187"/>
                  <a:gd name="T51" fmla="*/ 0 h 237"/>
                  <a:gd name="T52" fmla="*/ 74 w 187"/>
                  <a:gd name="T53" fmla="*/ 3 h 237"/>
                  <a:gd name="T54" fmla="*/ 55 w 187"/>
                  <a:gd name="T55" fmla="*/ 10 h 237"/>
                  <a:gd name="T56" fmla="*/ 41 w 187"/>
                  <a:gd name="T57" fmla="*/ 21 h 237"/>
                  <a:gd name="T58" fmla="*/ 28 w 187"/>
                  <a:gd name="T59" fmla="*/ 35 h 237"/>
                  <a:gd name="T60" fmla="*/ 14 w 187"/>
                  <a:gd name="T61" fmla="*/ 52 h 237"/>
                  <a:gd name="T62" fmla="*/ 6 w 187"/>
                  <a:gd name="T63" fmla="*/ 73 h 237"/>
                  <a:gd name="T64" fmla="*/ 0 w 187"/>
                  <a:gd name="T65" fmla="*/ 94 h 237"/>
                  <a:gd name="T66" fmla="*/ 0 w 187"/>
                  <a:gd name="T67" fmla="*/ 119 h 237"/>
                  <a:gd name="T68" fmla="*/ 0 w 187"/>
                  <a:gd name="T69" fmla="*/ 119 h 237"/>
                  <a:gd name="T70" fmla="*/ 0 w 187"/>
                  <a:gd name="T71" fmla="*/ 146 h 237"/>
                  <a:gd name="T72" fmla="*/ 8 w 187"/>
                  <a:gd name="T73" fmla="*/ 171 h 237"/>
                  <a:gd name="T74" fmla="*/ 19 w 187"/>
                  <a:gd name="T75" fmla="*/ 192 h 237"/>
                  <a:gd name="T76" fmla="*/ 33 w 187"/>
                  <a:gd name="T77" fmla="*/ 209 h 237"/>
                  <a:gd name="T78" fmla="*/ 33 w 187"/>
                  <a:gd name="T79" fmla="*/ 20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33" y="209"/>
                    </a:moveTo>
                    <a:lnTo>
                      <a:pt x="33" y="209"/>
                    </a:lnTo>
                    <a:lnTo>
                      <a:pt x="44" y="220"/>
                    </a:lnTo>
                    <a:lnTo>
                      <a:pt x="61" y="230"/>
                    </a:lnTo>
                    <a:lnTo>
                      <a:pt x="74" y="234"/>
                    </a:lnTo>
                    <a:lnTo>
                      <a:pt x="93" y="237"/>
                    </a:lnTo>
                    <a:lnTo>
                      <a:pt x="93" y="237"/>
                    </a:lnTo>
                    <a:lnTo>
                      <a:pt x="110" y="234"/>
                    </a:lnTo>
                    <a:lnTo>
                      <a:pt x="129" y="227"/>
                    </a:lnTo>
                    <a:lnTo>
                      <a:pt x="146" y="216"/>
                    </a:lnTo>
                    <a:lnTo>
                      <a:pt x="159" y="202"/>
                    </a:lnTo>
                    <a:lnTo>
                      <a:pt x="170" y="185"/>
                    </a:lnTo>
                    <a:lnTo>
                      <a:pt x="179" y="164"/>
                    </a:lnTo>
                    <a:lnTo>
                      <a:pt x="184" y="143"/>
                    </a:lnTo>
                    <a:lnTo>
                      <a:pt x="187" y="119"/>
                    </a:lnTo>
                    <a:lnTo>
                      <a:pt x="187" y="119"/>
                    </a:lnTo>
                    <a:lnTo>
                      <a:pt x="184" y="98"/>
                    </a:lnTo>
                    <a:lnTo>
                      <a:pt x="179" y="77"/>
                    </a:lnTo>
                    <a:lnTo>
                      <a:pt x="173" y="59"/>
                    </a:lnTo>
                    <a:lnTo>
                      <a:pt x="162" y="42"/>
                    </a:lnTo>
                    <a:lnTo>
                      <a:pt x="162" y="42"/>
                    </a:lnTo>
                    <a:lnTo>
                      <a:pt x="148" y="24"/>
                    </a:lnTo>
                    <a:lnTo>
                      <a:pt x="132" y="10"/>
                    </a:lnTo>
                    <a:lnTo>
                      <a:pt x="113" y="3"/>
                    </a:lnTo>
                    <a:lnTo>
                      <a:pt x="93" y="0"/>
                    </a:lnTo>
                    <a:lnTo>
                      <a:pt x="93" y="0"/>
                    </a:lnTo>
                    <a:lnTo>
                      <a:pt x="74" y="3"/>
                    </a:lnTo>
                    <a:lnTo>
                      <a:pt x="55" y="10"/>
                    </a:lnTo>
                    <a:lnTo>
                      <a:pt x="41" y="21"/>
                    </a:lnTo>
                    <a:lnTo>
                      <a:pt x="28" y="35"/>
                    </a:lnTo>
                    <a:lnTo>
                      <a:pt x="14" y="52"/>
                    </a:lnTo>
                    <a:lnTo>
                      <a:pt x="6" y="73"/>
                    </a:lnTo>
                    <a:lnTo>
                      <a:pt x="0" y="94"/>
                    </a:lnTo>
                    <a:lnTo>
                      <a:pt x="0" y="119"/>
                    </a:lnTo>
                    <a:lnTo>
                      <a:pt x="0" y="119"/>
                    </a:lnTo>
                    <a:lnTo>
                      <a:pt x="0" y="146"/>
                    </a:lnTo>
                    <a:lnTo>
                      <a:pt x="8" y="171"/>
                    </a:lnTo>
                    <a:lnTo>
                      <a:pt x="19" y="192"/>
                    </a:lnTo>
                    <a:lnTo>
                      <a:pt x="33" y="209"/>
                    </a:lnTo>
                    <a:lnTo>
                      <a:pt x="33" y="20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41"/>
              <p:cNvSpPr>
                <a:spLocks/>
              </p:cNvSpPr>
              <p:nvPr/>
            </p:nvSpPr>
            <p:spPr bwMode="auto">
              <a:xfrm>
                <a:off x="296" y="2286"/>
                <a:ext cx="187" cy="237"/>
              </a:xfrm>
              <a:custGeom>
                <a:avLst/>
                <a:gdLst>
                  <a:gd name="T0" fmla="*/ 187 w 187"/>
                  <a:gd name="T1" fmla="*/ 118 h 237"/>
                  <a:gd name="T2" fmla="*/ 187 w 187"/>
                  <a:gd name="T3" fmla="*/ 118 h 237"/>
                  <a:gd name="T4" fmla="*/ 184 w 187"/>
                  <a:gd name="T5" fmla="*/ 97 h 237"/>
                  <a:gd name="T6" fmla="*/ 181 w 187"/>
                  <a:gd name="T7" fmla="*/ 76 h 237"/>
                  <a:gd name="T8" fmla="*/ 173 w 187"/>
                  <a:gd name="T9" fmla="*/ 59 h 237"/>
                  <a:gd name="T10" fmla="*/ 165 w 187"/>
                  <a:gd name="T11" fmla="*/ 41 h 237"/>
                  <a:gd name="T12" fmla="*/ 165 w 187"/>
                  <a:gd name="T13" fmla="*/ 41 h 237"/>
                  <a:gd name="T14" fmla="*/ 151 w 187"/>
                  <a:gd name="T15" fmla="*/ 24 h 237"/>
                  <a:gd name="T16" fmla="*/ 135 w 187"/>
                  <a:gd name="T17" fmla="*/ 13 h 237"/>
                  <a:gd name="T18" fmla="*/ 115 w 187"/>
                  <a:gd name="T19" fmla="*/ 3 h 237"/>
                  <a:gd name="T20" fmla="*/ 93 w 187"/>
                  <a:gd name="T21" fmla="*/ 0 h 237"/>
                  <a:gd name="T22" fmla="*/ 93 w 187"/>
                  <a:gd name="T23" fmla="*/ 0 h 237"/>
                  <a:gd name="T24" fmla="*/ 74 w 187"/>
                  <a:gd name="T25" fmla="*/ 3 h 237"/>
                  <a:gd name="T26" fmla="*/ 58 w 187"/>
                  <a:gd name="T27" fmla="*/ 10 h 237"/>
                  <a:gd name="T28" fmla="*/ 41 w 187"/>
                  <a:gd name="T29" fmla="*/ 20 h 237"/>
                  <a:gd name="T30" fmla="*/ 28 w 187"/>
                  <a:gd name="T31" fmla="*/ 34 h 237"/>
                  <a:gd name="T32" fmla="*/ 17 w 187"/>
                  <a:gd name="T33" fmla="*/ 52 h 237"/>
                  <a:gd name="T34" fmla="*/ 8 w 187"/>
                  <a:gd name="T35" fmla="*/ 73 h 237"/>
                  <a:gd name="T36" fmla="*/ 3 w 187"/>
                  <a:gd name="T37" fmla="*/ 97 h 237"/>
                  <a:gd name="T38" fmla="*/ 0 w 187"/>
                  <a:gd name="T39" fmla="*/ 118 h 237"/>
                  <a:gd name="T40" fmla="*/ 0 w 187"/>
                  <a:gd name="T41" fmla="*/ 118 h 237"/>
                  <a:gd name="T42" fmla="*/ 3 w 187"/>
                  <a:gd name="T43" fmla="*/ 146 h 237"/>
                  <a:gd name="T44" fmla="*/ 8 w 187"/>
                  <a:gd name="T45" fmla="*/ 171 h 237"/>
                  <a:gd name="T46" fmla="*/ 19 w 187"/>
                  <a:gd name="T47" fmla="*/ 192 h 237"/>
                  <a:gd name="T48" fmla="*/ 33 w 187"/>
                  <a:gd name="T49" fmla="*/ 209 h 237"/>
                  <a:gd name="T50" fmla="*/ 33 w 187"/>
                  <a:gd name="T51" fmla="*/ 209 h 237"/>
                  <a:gd name="T52" fmla="*/ 47 w 187"/>
                  <a:gd name="T53" fmla="*/ 223 h 237"/>
                  <a:gd name="T54" fmla="*/ 61 w 187"/>
                  <a:gd name="T55" fmla="*/ 230 h 237"/>
                  <a:gd name="T56" fmla="*/ 77 w 187"/>
                  <a:gd name="T57" fmla="*/ 237 h 237"/>
                  <a:gd name="T58" fmla="*/ 93 w 187"/>
                  <a:gd name="T59" fmla="*/ 237 h 237"/>
                  <a:gd name="T60" fmla="*/ 93 w 187"/>
                  <a:gd name="T61" fmla="*/ 237 h 237"/>
                  <a:gd name="T62" fmla="*/ 113 w 187"/>
                  <a:gd name="T63" fmla="*/ 237 h 237"/>
                  <a:gd name="T64" fmla="*/ 129 w 187"/>
                  <a:gd name="T65" fmla="*/ 230 h 237"/>
                  <a:gd name="T66" fmla="*/ 146 w 187"/>
                  <a:gd name="T67" fmla="*/ 220 h 237"/>
                  <a:gd name="T68" fmla="*/ 159 w 187"/>
                  <a:gd name="T69" fmla="*/ 202 h 237"/>
                  <a:gd name="T70" fmla="*/ 170 w 187"/>
                  <a:gd name="T71" fmla="*/ 185 h 237"/>
                  <a:gd name="T72" fmla="*/ 179 w 187"/>
                  <a:gd name="T73" fmla="*/ 167 h 237"/>
                  <a:gd name="T74" fmla="*/ 184 w 187"/>
                  <a:gd name="T75" fmla="*/ 143 h 237"/>
                  <a:gd name="T76" fmla="*/ 187 w 187"/>
                  <a:gd name="T77" fmla="*/ 118 h 237"/>
                  <a:gd name="T78" fmla="*/ 187 w 187"/>
                  <a:gd name="T7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187" y="118"/>
                    </a:moveTo>
                    <a:lnTo>
                      <a:pt x="187" y="118"/>
                    </a:lnTo>
                    <a:lnTo>
                      <a:pt x="184" y="97"/>
                    </a:lnTo>
                    <a:lnTo>
                      <a:pt x="181" y="76"/>
                    </a:lnTo>
                    <a:lnTo>
                      <a:pt x="173" y="59"/>
                    </a:lnTo>
                    <a:lnTo>
                      <a:pt x="165" y="41"/>
                    </a:lnTo>
                    <a:lnTo>
                      <a:pt x="165" y="41"/>
                    </a:lnTo>
                    <a:lnTo>
                      <a:pt x="151" y="24"/>
                    </a:lnTo>
                    <a:lnTo>
                      <a:pt x="135" y="13"/>
                    </a:lnTo>
                    <a:lnTo>
                      <a:pt x="115" y="3"/>
                    </a:lnTo>
                    <a:lnTo>
                      <a:pt x="93" y="0"/>
                    </a:lnTo>
                    <a:lnTo>
                      <a:pt x="93" y="0"/>
                    </a:lnTo>
                    <a:lnTo>
                      <a:pt x="74" y="3"/>
                    </a:lnTo>
                    <a:lnTo>
                      <a:pt x="58" y="10"/>
                    </a:lnTo>
                    <a:lnTo>
                      <a:pt x="41" y="20"/>
                    </a:lnTo>
                    <a:lnTo>
                      <a:pt x="28" y="34"/>
                    </a:lnTo>
                    <a:lnTo>
                      <a:pt x="17" y="52"/>
                    </a:lnTo>
                    <a:lnTo>
                      <a:pt x="8" y="73"/>
                    </a:lnTo>
                    <a:lnTo>
                      <a:pt x="3" y="97"/>
                    </a:lnTo>
                    <a:lnTo>
                      <a:pt x="0" y="118"/>
                    </a:lnTo>
                    <a:lnTo>
                      <a:pt x="0" y="118"/>
                    </a:lnTo>
                    <a:lnTo>
                      <a:pt x="3" y="146"/>
                    </a:lnTo>
                    <a:lnTo>
                      <a:pt x="8" y="171"/>
                    </a:lnTo>
                    <a:lnTo>
                      <a:pt x="19" y="192"/>
                    </a:lnTo>
                    <a:lnTo>
                      <a:pt x="33" y="209"/>
                    </a:lnTo>
                    <a:lnTo>
                      <a:pt x="33" y="209"/>
                    </a:lnTo>
                    <a:lnTo>
                      <a:pt x="47" y="223"/>
                    </a:lnTo>
                    <a:lnTo>
                      <a:pt x="61" y="230"/>
                    </a:lnTo>
                    <a:lnTo>
                      <a:pt x="77" y="237"/>
                    </a:lnTo>
                    <a:lnTo>
                      <a:pt x="93" y="237"/>
                    </a:lnTo>
                    <a:lnTo>
                      <a:pt x="93" y="237"/>
                    </a:lnTo>
                    <a:lnTo>
                      <a:pt x="113" y="237"/>
                    </a:lnTo>
                    <a:lnTo>
                      <a:pt x="129" y="230"/>
                    </a:lnTo>
                    <a:lnTo>
                      <a:pt x="146" y="220"/>
                    </a:lnTo>
                    <a:lnTo>
                      <a:pt x="159" y="202"/>
                    </a:lnTo>
                    <a:lnTo>
                      <a:pt x="170" y="185"/>
                    </a:lnTo>
                    <a:lnTo>
                      <a:pt x="179" y="167"/>
                    </a:lnTo>
                    <a:lnTo>
                      <a:pt x="184" y="143"/>
                    </a:lnTo>
                    <a:lnTo>
                      <a:pt x="187" y="118"/>
                    </a:lnTo>
                    <a:lnTo>
                      <a:pt x="187" y="118"/>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42"/>
              <p:cNvSpPr>
                <a:spLocks/>
              </p:cNvSpPr>
              <p:nvPr/>
            </p:nvSpPr>
            <p:spPr bwMode="auto">
              <a:xfrm>
                <a:off x="974" y="1880"/>
                <a:ext cx="183" cy="238"/>
              </a:xfrm>
              <a:custGeom>
                <a:avLst/>
                <a:gdLst>
                  <a:gd name="T0" fmla="*/ 183 w 183"/>
                  <a:gd name="T1" fmla="*/ 119 h 238"/>
                  <a:gd name="T2" fmla="*/ 183 w 183"/>
                  <a:gd name="T3" fmla="*/ 119 h 238"/>
                  <a:gd name="T4" fmla="*/ 183 w 183"/>
                  <a:gd name="T5" fmla="*/ 98 h 238"/>
                  <a:gd name="T6" fmla="*/ 178 w 183"/>
                  <a:gd name="T7" fmla="*/ 77 h 238"/>
                  <a:gd name="T8" fmla="*/ 173 w 183"/>
                  <a:gd name="T9" fmla="*/ 60 h 238"/>
                  <a:gd name="T10" fmla="*/ 162 w 183"/>
                  <a:gd name="T11" fmla="*/ 42 h 238"/>
                  <a:gd name="T12" fmla="*/ 162 w 183"/>
                  <a:gd name="T13" fmla="*/ 42 h 238"/>
                  <a:gd name="T14" fmla="*/ 148 w 183"/>
                  <a:gd name="T15" fmla="*/ 25 h 238"/>
                  <a:gd name="T16" fmla="*/ 131 w 183"/>
                  <a:gd name="T17" fmla="*/ 11 h 238"/>
                  <a:gd name="T18" fmla="*/ 112 w 183"/>
                  <a:gd name="T19" fmla="*/ 4 h 238"/>
                  <a:gd name="T20" fmla="*/ 90 w 183"/>
                  <a:gd name="T21" fmla="*/ 0 h 238"/>
                  <a:gd name="T22" fmla="*/ 90 w 183"/>
                  <a:gd name="T23" fmla="*/ 0 h 238"/>
                  <a:gd name="T24" fmla="*/ 74 w 183"/>
                  <a:gd name="T25" fmla="*/ 4 h 238"/>
                  <a:gd name="T26" fmla="*/ 55 w 183"/>
                  <a:gd name="T27" fmla="*/ 11 h 238"/>
                  <a:gd name="T28" fmla="*/ 41 w 183"/>
                  <a:gd name="T29" fmla="*/ 21 h 238"/>
                  <a:gd name="T30" fmla="*/ 24 w 183"/>
                  <a:gd name="T31" fmla="*/ 35 h 238"/>
                  <a:gd name="T32" fmla="*/ 13 w 183"/>
                  <a:gd name="T33" fmla="*/ 53 h 238"/>
                  <a:gd name="T34" fmla="*/ 5 w 183"/>
                  <a:gd name="T35" fmla="*/ 74 h 238"/>
                  <a:gd name="T36" fmla="*/ 0 w 183"/>
                  <a:gd name="T37" fmla="*/ 95 h 238"/>
                  <a:gd name="T38" fmla="*/ 0 w 183"/>
                  <a:gd name="T39" fmla="*/ 119 h 238"/>
                  <a:gd name="T40" fmla="*/ 0 w 183"/>
                  <a:gd name="T41" fmla="*/ 119 h 238"/>
                  <a:gd name="T42" fmla="*/ 0 w 183"/>
                  <a:gd name="T43" fmla="*/ 147 h 238"/>
                  <a:gd name="T44" fmla="*/ 8 w 183"/>
                  <a:gd name="T45" fmla="*/ 171 h 238"/>
                  <a:gd name="T46" fmla="*/ 19 w 183"/>
                  <a:gd name="T47" fmla="*/ 192 h 238"/>
                  <a:gd name="T48" fmla="*/ 33 w 183"/>
                  <a:gd name="T49" fmla="*/ 210 h 238"/>
                  <a:gd name="T50" fmla="*/ 33 w 183"/>
                  <a:gd name="T51" fmla="*/ 210 h 238"/>
                  <a:gd name="T52" fmla="*/ 44 w 183"/>
                  <a:gd name="T53" fmla="*/ 220 h 238"/>
                  <a:gd name="T54" fmla="*/ 60 w 183"/>
                  <a:gd name="T55" fmla="*/ 231 h 238"/>
                  <a:gd name="T56" fmla="*/ 74 w 183"/>
                  <a:gd name="T57" fmla="*/ 234 h 238"/>
                  <a:gd name="T58" fmla="*/ 90 w 183"/>
                  <a:gd name="T59" fmla="*/ 238 h 238"/>
                  <a:gd name="T60" fmla="*/ 90 w 183"/>
                  <a:gd name="T61" fmla="*/ 238 h 238"/>
                  <a:gd name="T62" fmla="*/ 109 w 183"/>
                  <a:gd name="T63" fmla="*/ 234 h 238"/>
                  <a:gd name="T64" fmla="*/ 129 w 183"/>
                  <a:gd name="T65" fmla="*/ 227 h 238"/>
                  <a:gd name="T66" fmla="*/ 142 w 183"/>
                  <a:gd name="T67" fmla="*/ 217 h 238"/>
                  <a:gd name="T68" fmla="*/ 156 w 183"/>
                  <a:gd name="T69" fmla="*/ 203 h 238"/>
                  <a:gd name="T70" fmla="*/ 170 w 183"/>
                  <a:gd name="T71" fmla="*/ 185 h 238"/>
                  <a:gd name="T72" fmla="*/ 178 w 183"/>
                  <a:gd name="T73" fmla="*/ 165 h 238"/>
                  <a:gd name="T74" fmla="*/ 183 w 183"/>
                  <a:gd name="T75" fmla="*/ 144 h 238"/>
                  <a:gd name="T76" fmla="*/ 183 w 183"/>
                  <a:gd name="T77" fmla="*/ 119 h 238"/>
                  <a:gd name="T78" fmla="*/ 183 w 183"/>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238">
                    <a:moveTo>
                      <a:pt x="183" y="119"/>
                    </a:moveTo>
                    <a:lnTo>
                      <a:pt x="183" y="119"/>
                    </a:lnTo>
                    <a:lnTo>
                      <a:pt x="183" y="98"/>
                    </a:lnTo>
                    <a:lnTo>
                      <a:pt x="178" y="77"/>
                    </a:lnTo>
                    <a:lnTo>
                      <a:pt x="173" y="60"/>
                    </a:lnTo>
                    <a:lnTo>
                      <a:pt x="162" y="42"/>
                    </a:lnTo>
                    <a:lnTo>
                      <a:pt x="162" y="42"/>
                    </a:lnTo>
                    <a:lnTo>
                      <a:pt x="148" y="25"/>
                    </a:lnTo>
                    <a:lnTo>
                      <a:pt x="131" y="11"/>
                    </a:lnTo>
                    <a:lnTo>
                      <a:pt x="112" y="4"/>
                    </a:lnTo>
                    <a:lnTo>
                      <a:pt x="90" y="0"/>
                    </a:lnTo>
                    <a:lnTo>
                      <a:pt x="90" y="0"/>
                    </a:lnTo>
                    <a:lnTo>
                      <a:pt x="74" y="4"/>
                    </a:lnTo>
                    <a:lnTo>
                      <a:pt x="55" y="11"/>
                    </a:lnTo>
                    <a:lnTo>
                      <a:pt x="41" y="21"/>
                    </a:lnTo>
                    <a:lnTo>
                      <a:pt x="24" y="35"/>
                    </a:lnTo>
                    <a:lnTo>
                      <a:pt x="13" y="53"/>
                    </a:lnTo>
                    <a:lnTo>
                      <a:pt x="5" y="74"/>
                    </a:lnTo>
                    <a:lnTo>
                      <a:pt x="0" y="95"/>
                    </a:lnTo>
                    <a:lnTo>
                      <a:pt x="0" y="119"/>
                    </a:lnTo>
                    <a:lnTo>
                      <a:pt x="0" y="119"/>
                    </a:lnTo>
                    <a:lnTo>
                      <a:pt x="0" y="147"/>
                    </a:lnTo>
                    <a:lnTo>
                      <a:pt x="8" y="171"/>
                    </a:lnTo>
                    <a:lnTo>
                      <a:pt x="19" y="192"/>
                    </a:lnTo>
                    <a:lnTo>
                      <a:pt x="33" y="210"/>
                    </a:lnTo>
                    <a:lnTo>
                      <a:pt x="33" y="210"/>
                    </a:lnTo>
                    <a:lnTo>
                      <a:pt x="44" y="220"/>
                    </a:lnTo>
                    <a:lnTo>
                      <a:pt x="60" y="231"/>
                    </a:lnTo>
                    <a:lnTo>
                      <a:pt x="74" y="234"/>
                    </a:lnTo>
                    <a:lnTo>
                      <a:pt x="90" y="238"/>
                    </a:lnTo>
                    <a:lnTo>
                      <a:pt x="90" y="238"/>
                    </a:lnTo>
                    <a:lnTo>
                      <a:pt x="109" y="234"/>
                    </a:lnTo>
                    <a:lnTo>
                      <a:pt x="129" y="227"/>
                    </a:lnTo>
                    <a:lnTo>
                      <a:pt x="142" y="217"/>
                    </a:lnTo>
                    <a:lnTo>
                      <a:pt x="156" y="203"/>
                    </a:lnTo>
                    <a:lnTo>
                      <a:pt x="170" y="185"/>
                    </a:lnTo>
                    <a:lnTo>
                      <a:pt x="178" y="165"/>
                    </a:lnTo>
                    <a:lnTo>
                      <a:pt x="183" y="144"/>
                    </a:lnTo>
                    <a:lnTo>
                      <a:pt x="183" y="119"/>
                    </a:lnTo>
                    <a:lnTo>
                      <a:pt x="183"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43"/>
              <p:cNvSpPr>
                <a:spLocks/>
              </p:cNvSpPr>
              <p:nvPr/>
            </p:nvSpPr>
            <p:spPr bwMode="auto">
              <a:xfrm>
                <a:off x="859" y="1066"/>
                <a:ext cx="186" cy="235"/>
              </a:xfrm>
              <a:custGeom>
                <a:avLst/>
                <a:gdLst>
                  <a:gd name="T0" fmla="*/ 186 w 186"/>
                  <a:gd name="T1" fmla="*/ 116 h 235"/>
                  <a:gd name="T2" fmla="*/ 186 w 186"/>
                  <a:gd name="T3" fmla="*/ 116 h 235"/>
                  <a:gd name="T4" fmla="*/ 183 w 186"/>
                  <a:gd name="T5" fmla="*/ 95 h 235"/>
                  <a:gd name="T6" fmla="*/ 181 w 186"/>
                  <a:gd name="T7" fmla="*/ 77 h 235"/>
                  <a:gd name="T8" fmla="*/ 172 w 186"/>
                  <a:gd name="T9" fmla="*/ 56 h 235"/>
                  <a:gd name="T10" fmla="*/ 164 w 186"/>
                  <a:gd name="T11" fmla="*/ 42 h 235"/>
                  <a:gd name="T12" fmla="*/ 164 w 186"/>
                  <a:gd name="T13" fmla="*/ 42 h 235"/>
                  <a:gd name="T14" fmla="*/ 150 w 186"/>
                  <a:gd name="T15" fmla="*/ 25 h 235"/>
                  <a:gd name="T16" fmla="*/ 131 w 186"/>
                  <a:gd name="T17" fmla="*/ 11 h 235"/>
                  <a:gd name="T18" fmla="*/ 112 w 186"/>
                  <a:gd name="T19" fmla="*/ 0 h 235"/>
                  <a:gd name="T20" fmla="*/ 93 w 186"/>
                  <a:gd name="T21" fmla="*/ 0 h 235"/>
                  <a:gd name="T22" fmla="*/ 93 w 186"/>
                  <a:gd name="T23" fmla="*/ 0 h 235"/>
                  <a:gd name="T24" fmla="*/ 74 w 186"/>
                  <a:gd name="T25" fmla="*/ 0 h 235"/>
                  <a:gd name="T26" fmla="*/ 57 w 186"/>
                  <a:gd name="T27" fmla="*/ 7 h 235"/>
                  <a:gd name="T28" fmla="*/ 41 w 186"/>
                  <a:gd name="T29" fmla="*/ 18 h 235"/>
                  <a:gd name="T30" fmla="*/ 27 w 186"/>
                  <a:gd name="T31" fmla="*/ 32 h 235"/>
                  <a:gd name="T32" fmla="*/ 16 w 186"/>
                  <a:gd name="T33" fmla="*/ 53 h 235"/>
                  <a:gd name="T34" fmla="*/ 8 w 186"/>
                  <a:gd name="T35" fmla="*/ 70 h 235"/>
                  <a:gd name="T36" fmla="*/ 2 w 186"/>
                  <a:gd name="T37" fmla="*/ 95 h 235"/>
                  <a:gd name="T38" fmla="*/ 0 w 186"/>
                  <a:gd name="T39" fmla="*/ 116 h 235"/>
                  <a:gd name="T40" fmla="*/ 0 w 186"/>
                  <a:gd name="T41" fmla="*/ 116 h 235"/>
                  <a:gd name="T42" fmla="*/ 2 w 186"/>
                  <a:gd name="T43" fmla="*/ 144 h 235"/>
                  <a:gd name="T44" fmla="*/ 8 w 186"/>
                  <a:gd name="T45" fmla="*/ 168 h 235"/>
                  <a:gd name="T46" fmla="*/ 19 w 186"/>
                  <a:gd name="T47" fmla="*/ 189 h 235"/>
                  <a:gd name="T48" fmla="*/ 32 w 186"/>
                  <a:gd name="T49" fmla="*/ 207 h 235"/>
                  <a:gd name="T50" fmla="*/ 32 w 186"/>
                  <a:gd name="T51" fmla="*/ 207 h 235"/>
                  <a:gd name="T52" fmla="*/ 46 w 186"/>
                  <a:gd name="T53" fmla="*/ 221 h 235"/>
                  <a:gd name="T54" fmla="*/ 60 w 186"/>
                  <a:gd name="T55" fmla="*/ 228 h 235"/>
                  <a:gd name="T56" fmla="*/ 76 w 186"/>
                  <a:gd name="T57" fmla="*/ 235 h 235"/>
                  <a:gd name="T58" fmla="*/ 93 w 186"/>
                  <a:gd name="T59" fmla="*/ 235 h 235"/>
                  <a:gd name="T60" fmla="*/ 93 w 186"/>
                  <a:gd name="T61" fmla="*/ 235 h 235"/>
                  <a:gd name="T62" fmla="*/ 112 w 186"/>
                  <a:gd name="T63" fmla="*/ 235 h 235"/>
                  <a:gd name="T64" fmla="*/ 128 w 186"/>
                  <a:gd name="T65" fmla="*/ 228 h 235"/>
                  <a:gd name="T66" fmla="*/ 145 w 186"/>
                  <a:gd name="T67" fmla="*/ 217 h 235"/>
                  <a:gd name="T68" fmla="*/ 159 w 186"/>
                  <a:gd name="T69" fmla="*/ 200 h 235"/>
                  <a:gd name="T70" fmla="*/ 170 w 186"/>
                  <a:gd name="T71" fmla="*/ 182 h 235"/>
                  <a:gd name="T72" fmla="*/ 178 w 186"/>
                  <a:gd name="T73" fmla="*/ 165 h 235"/>
                  <a:gd name="T74" fmla="*/ 183 w 186"/>
                  <a:gd name="T75" fmla="*/ 140 h 235"/>
                  <a:gd name="T76" fmla="*/ 186 w 186"/>
                  <a:gd name="T77" fmla="*/ 116 h 235"/>
                  <a:gd name="T78" fmla="*/ 186 w 186"/>
                  <a:gd name="T79" fmla="*/ 11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5">
                    <a:moveTo>
                      <a:pt x="186" y="116"/>
                    </a:moveTo>
                    <a:lnTo>
                      <a:pt x="186" y="116"/>
                    </a:lnTo>
                    <a:lnTo>
                      <a:pt x="183" y="95"/>
                    </a:lnTo>
                    <a:lnTo>
                      <a:pt x="181" y="77"/>
                    </a:lnTo>
                    <a:lnTo>
                      <a:pt x="172" y="56"/>
                    </a:lnTo>
                    <a:lnTo>
                      <a:pt x="164" y="42"/>
                    </a:lnTo>
                    <a:lnTo>
                      <a:pt x="164" y="42"/>
                    </a:lnTo>
                    <a:lnTo>
                      <a:pt x="150" y="25"/>
                    </a:lnTo>
                    <a:lnTo>
                      <a:pt x="131" y="11"/>
                    </a:lnTo>
                    <a:lnTo>
                      <a:pt x="112" y="0"/>
                    </a:lnTo>
                    <a:lnTo>
                      <a:pt x="93" y="0"/>
                    </a:lnTo>
                    <a:lnTo>
                      <a:pt x="93" y="0"/>
                    </a:lnTo>
                    <a:lnTo>
                      <a:pt x="74" y="0"/>
                    </a:lnTo>
                    <a:lnTo>
                      <a:pt x="57" y="7"/>
                    </a:lnTo>
                    <a:lnTo>
                      <a:pt x="41" y="18"/>
                    </a:lnTo>
                    <a:lnTo>
                      <a:pt x="27" y="32"/>
                    </a:lnTo>
                    <a:lnTo>
                      <a:pt x="16" y="53"/>
                    </a:lnTo>
                    <a:lnTo>
                      <a:pt x="8" y="70"/>
                    </a:lnTo>
                    <a:lnTo>
                      <a:pt x="2" y="95"/>
                    </a:lnTo>
                    <a:lnTo>
                      <a:pt x="0" y="116"/>
                    </a:lnTo>
                    <a:lnTo>
                      <a:pt x="0" y="116"/>
                    </a:lnTo>
                    <a:lnTo>
                      <a:pt x="2" y="144"/>
                    </a:lnTo>
                    <a:lnTo>
                      <a:pt x="8" y="168"/>
                    </a:lnTo>
                    <a:lnTo>
                      <a:pt x="19" y="189"/>
                    </a:lnTo>
                    <a:lnTo>
                      <a:pt x="32" y="207"/>
                    </a:lnTo>
                    <a:lnTo>
                      <a:pt x="32" y="207"/>
                    </a:lnTo>
                    <a:lnTo>
                      <a:pt x="46" y="221"/>
                    </a:lnTo>
                    <a:lnTo>
                      <a:pt x="60" y="228"/>
                    </a:lnTo>
                    <a:lnTo>
                      <a:pt x="76" y="235"/>
                    </a:lnTo>
                    <a:lnTo>
                      <a:pt x="93" y="235"/>
                    </a:lnTo>
                    <a:lnTo>
                      <a:pt x="93" y="235"/>
                    </a:lnTo>
                    <a:lnTo>
                      <a:pt x="112" y="235"/>
                    </a:lnTo>
                    <a:lnTo>
                      <a:pt x="128" y="228"/>
                    </a:lnTo>
                    <a:lnTo>
                      <a:pt x="145" y="217"/>
                    </a:lnTo>
                    <a:lnTo>
                      <a:pt x="159" y="200"/>
                    </a:lnTo>
                    <a:lnTo>
                      <a:pt x="170" y="182"/>
                    </a:lnTo>
                    <a:lnTo>
                      <a:pt x="178" y="165"/>
                    </a:lnTo>
                    <a:lnTo>
                      <a:pt x="183" y="140"/>
                    </a:lnTo>
                    <a:lnTo>
                      <a:pt x="186" y="116"/>
                    </a:lnTo>
                    <a:lnTo>
                      <a:pt x="186" y="116"/>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4"/>
              <p:cNvSpPr>
                <a:spLocks/>
              </p:cNvSpPr>
              <p:nvPr/>
            </p:nvSpPr>
            <p:spPr bwMode="auto">
              <a:xfrm>
                <a:off x="1654" y="1297"/>
                <a:ext cx="186" cy="238"/>
              </a:xfrm>
              <a:custGeom>
                <a:avLst/>
                <a:gdLst>
                  <a:gd name="T0" fmla="*/ 186 w 186"/>
                  <a:gd name="T1" fmla="*/ 119 h 238"/>
                  <a:gd name="T2" fmla="*/ 186 w 186"/>
                  <a:gd name="T3" fmla="*/ 119 h 238"/>
                  <a:gd name="T4" fmla="*/ 184 w 186"/>
                  <a:gd name="T5" fmla="*/ 98 h 238"/>
                  <a:gd name="T6" fmla="*/ 181 w 186"/>
                  <a:gd name="T7" fmla="*/ 77 h 238"/>
                  <a:gd name="T8" fmla="*/ 173 w 186"/>
                  <a:gd name="T9" fmla="*/ 59 h 238"/>
                  <a:gd name="T10" fmla="*/ 165 w 186"/>
                  <a:gd name="T11" fmla="*/ 42 h 238"/>
                  <a:gd name="T12" fmla="*/ 165 w 186"/>
                  <a:gd name="T13" fmla="*/ 42 h 238"/>
                  <a:gd name="T14" fmla="*/ 151 w 186"/>
                  <a:gd name="T15" fmla="*/ 24 h 238"/>
                  <a:gd name="T16" fmla="*/ 134 w 186"/>
                  <a:gd name="T17" fmla="*/ 10 h 238"/>
                  <a:gd name="T18" fmla="*/ 115 w 186"/>
                  <a:gd name="T19" fmla="*/ 4 h 238"/>
                  <a:gd name="T20" fmla="*/ 93 w 186"/>
                  <a:gd name="T21" fmla="*/ 0 h 238"/>
                  <a:gd name="T22" fmla="*/ 93 w 186"/>
                  <a:gd name="T23" fmla="*/ 0 h 238"/>
                  <a:gd name="T24" fmla="*/ 74 w 186"/>
                  <a:gd name="T25" fmla="*/ 4 h 238"/>
                  <a:gd name="T26" fmla="*/ 58 w 186"/>
                  <a:gd name="T27" fmla="*/ 10 h 238"/>
                  <a:gd name="T28" fmla="*/ 41 w 186"/>
                  <a:gd name="T29" fmla="*/ 21 h 238"/>
                  <a:gd name="T30" fmla="*/ 27 w 186"/>
                  <a:gd name="T31" fmla="*/ 35 h 238"/>
                  <a:gd name="T32" fmla="*/ 16 w 186"/>
                  <a:gd name="T33" fmla="*/ 52 h 238"/>
                  <a:gd name="T34" fmla="*/ 8 w 186"/>
                  <a:gd name="T35" fmla="*/ 73 h 238"/>
                  <a:gd name="T36" fmla="*/ 3 w 186"/>
                  <a:gd name="T37" fmla="*/ 94 h 238"/>
                  <a:gd name="T38" fmla="*/ 0 w 186"/>
                  <a:gd name="T39" fmla="*/ 119 h 238"/>
                  <a:gd name="T40" fmla="*/ 0 w 186"/>
                  <a:gd name="T41" fmla="*/ 119 h 238"/>
                  <a:gd name="T42" fmla="*/ 3 w 186"/>
                  <a:gd name="T43" fmla="*/ 147 h 238"/>
                  <a:gd name="T44" fmla="*/ 8 w 186"/>
                  <a:gd name="T45" fmla="*/ 171 h 238"/>
                  <a:gd name="T46" fmla="*/ 19 w 186"/>
                  <a:gd name="T47" fmla="*/ 192 h 238"/>
                  <a:gd name="T48" fmla="*/ 33 w 186"/>
                  <a:gd name="T49" fmla="*/ 210 h 238"/>
                  <a:gd name="T50" fmla="*/ 33 w 186"/>
                  <a:gd name="T51" fmla="*/ 210 h 238"/>
                  <a:gd name="T52" fmla="*/ 47 w 186"/>
                  <a:gd name="T53" fmla="*/ 220 h 238"/>
                  <a:gd name="T54" fmla="*/ 60 w 186"/>
                  <a:gd name="T55" fmla="*/ 231 h 238"/>
                  <a:gd name="T56" fmla="*/ 77 w 186"/>
                  <a:gd name="T57" fmla="*/ 238 h 238"/>
                  <a:gd name="T58" fmla="*/ 93 w 186"/>
                  <a:gd name="T59" fmla="*/ 238 h 238"/>
                  <a:gd name="T60" fmla="*/ 93 w 186"/>
                  <a:gd name="T61" fmla="*/ 238 h 238"/>
                  <a:gd name="T62" fmla="*/ 112 w 186"/>
                  <a:gd name="T63" fmla="*/ 234 h 238"/>
                  <a:gd name="T64" fmla="*/ 129 w 186"/>
                  <a:gd name="T65" fmla="*/ 227 h 238"/>
                  <a:gd name="T66" fmla="*/ 145 w 186"/>
                  <a:gd name="T67" fmla="*/ 217 h 238"/>
                  <a:gd name="T68" fmla="*/ 159 w 186"/>
                  <a:gd name="T69" fmla="*/ 203 h 238"/>
                  <a:gd name="T70" fmla="*/ 170 w 186"/>
                  <a:gd name="T71" fmla="*/ 185 h 238"/>
                  <a:gd name="T72" fmla="*/ 178 w 186"/>
                  <a:gd name="T73" fmla="*/ 164 h 238"/>
                  <a:gd name="T74" fmla="*/ 184 w 186"/>
                  <a:gd name="T75" fmla="*/ 143 h 238"/>
                  <a:gd name="T76" fmla="*/ 186 w 186"/>
                  <a:gd name="T77" fmla="*/ 119 h 238"/>
                  <a:gd name="T78" fmla="*/ 186 w 186"/>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8">
                    <a:moveTo>
                      <a:pt x="186" y="119"/>
                    </a:moveTo>
                    <a:lnTo>
                      <a:pt x="186" y="119"/>
                    </a:lnTo>
                    <a:lnTo>
                      <a:pt x="184" y="98"/>
                    </a:lnTo>
                    <a:lnTo>
                      <a:pt x="181" y="77"/>
                    </a:lnTo>
                    <a:lnTo>
                      <a:pt x="173" y="59"/>
                    </a:lnTo>
                    <a:lnTo>
                      <a:pt x="165" y="42"/>
                    </a:lnTo>
                    <a:lnTo>
                      <a:pt x="165" y="42"/>
                    </a:lnTo>
                    <a:lnTo>
                      <a:pt x="151" y="24"/>
                    </a:lnTo>
                    <a:lnTo>
                      <a:pt x="134" y="10"/>
                    </a:lnTo>
                    <a:lnTo>
                      <a:pt x="115" y="4"/>
                    </a:lnTo>
                    <a:lnTo>
                      <a:pt x="93" y="0"/>
                    </a:lnTo>
                    <a:lnTo>
                      <a:pt x="93" y="0"/>
                    </a:lnTo>
                    <a:lnTo>
                      <a:pt x="74" y="4"/>
                    </a:lnTo>
                    <a:lnTo>
                      <a:pt x="58" y="10"/>
                    </a:lnTo>
                    <a:lnTo>
                      <a:pt x="41" y="21"/>
                    </a:lnTo>
                    <a:lnTo>
                      <a:pt x="27" y="35"/>
                    </a:lnTo>
                    <a:lnTo>
                      <a:pt x="16" y="52"/>
                    </a:lnTo>
                    <a:lnTo>
                      <a:pt x="8" y="73"/>
                    </a:lnTo>
                    <a:lnTo>
                      <a:pt x="3" y="94"/>
                    </a:lnTo>
                    <a:lnTo>
                      <a:pt x="0" y="119"/>
                    </a:lnTo>
                    <a:lnTo>
                      <a:pt x="0" y="119"/>
                    </a:lnTo>
                    <a:lnTo>
                      <a:pt x="3" y="147"/>
                    </a:lnTo>
                    <a:lnTo>
                      <a:pt x="8" y="171"/>
                    </a:lnTo>
                    <a:lnTo>
                      <a:pt x="19" y="192"/>
                    </a:lnTo>
                    <a:lnTo>
                      <a:pt x="33" y="210"/>
                    </a:lnTo>
                    <a:lnTo>
                      <a:pt x="33" y="210"/>
                    </a:lnTo>
                    <a:lnTo>
                      <a:pt x="47" y="220"/>
                    </a:lnTo>
                    <a:lnTo>
                      <a:pt x="60" y="231"/>
                    </a:lnTo>
                    <a:lnTo>
                      <a:pt x="77" y="238"/>
                    </a:lnTo>
                    <a:lnTo>
                      <a:pt x="93" y="238"/>
                    </a:lnTo>
                    <a:lnTo>
                      <a:pt x="93" y="238"/>
                    </a:lnTo>
                    <a:lnTo>
                      <a:pt x="112" y="234"/>
                    </a:lnTo>
                    <a:lnTo>
                      <a:pt x="129" y="227"/>
                    </a:lnTo>
                    <a:lnTo>
                      <a:pt x="145" y="217"/>
                    </a:lnTo>
                    <a:lnTo>
                      <a:pt x="159" y="203"/>
                    </a:lnTo>
                    <a:lnTo>
                      <a:pt x="170" y="185"/>
                    </a:lnTo>
                    <a:lnTo>
                      <a:pt x="178" y="164"/>
                    </a:lnTo>
                    <a:lnTo>
                      <a:pt x="184" y="143"/>
                    </a:lnTo>
                    <a:lnTo>
                      <a:pt x="186" y="119"/>
                    </a:lnTo>
                    <a:lnTo>
                      <a:pt x="186"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45"/>
              <p:cNvSpPr>
                <a:spLocks noChangeArrowheads="1"/>
              </p:cNvSpPr>
              <p:nvPr/>
            </p:nvSpPr>
            <p:spPr bwMode="auto">
              <a:xfrm>
                <a:off x="2353" y="1594"/>
                <a:ext cx="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24" name="Rectangle 146"/>
              <p:cNvSpPr>
                <a:spLocks noChangeArrowheads="1"/>
              </p:cNvSpPr>
              <p:nvPr/>
            </p:nvSpPr>
            <p:spPr bwMode="auto">
              <a:xfrm>
                <a:off x="1810" y="2338"/>
                <a:ext cx="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25" name="Rectangle 147"/>
              <p:cNvSpPr>
                <a:spLocks noChangeArrowheads="1"/>
              </p:cNvSpPr>
              <p:nvPr/>
            </p:nvSpPr>
            <p:spPr bwMode="auto">
              <a:xfrm>
                <a:off x="359" y="1479"/>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a:solidFill>
                      <a:srgbClr val="000000"/>
                    </a:solidFill>
                    <a:latin typeface="Myriad Roman" charset="0"/>
                  </a:rPr>
                  <a:t>A</a:t>
                </a:r>
                <a:endParaRPr lang="en-US" altLang="en-US" sz="1800"/>
              </a:p>
            </p:txBody>
          </p:sp>
          <p:sp>
            <p:nvSpPr>
              <p:cNvPr id="26" name="Rectangle 148"/>
              <p:cNvSpPr>
                <a:spLocks noChangeArrowheads="1"/>
              </p:cNvSpPr>
              <p:nvPr/>
            </p:nvSpPr>
            <p:spPr bwMode="auto">
              <a:xfrm>
                <a:off x="362" y="2345"/>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C</a:t>
                </a:r>
                <a:endParaRPr lang="en-US" altLang="en-US" sz="1800" dirty="0"/>
              </a:p>
            </p:txBody>
          </p:sp>
          <p:sp>
            <p:nvSpPr>
              <p:cNvPr id="27" name="Rectangle 149"/>
              <p:cNvSpPr>
                <a:spLocks noChangeArrowheads="1"/>
              </p:cNvSpPr>
              <p:nvPr/>
            </p:nvSpPr>
            <p:spPr bwMode="auto">
              <a:xfrm>
                <a:off x="1037" y="1933"/>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D</a:t>
                </a:r>
                <a:endParaRPr lang="en-US" altLang="en-US" sz="1800" dirty="0"/>
              </a:p>
            </p:txBody>
          </p:sp>
          <p:sp>
            <p:nvSpPr>
              <p:cNvPr id="28" name="Rectangle 150"/>
              <p:cNvSpPr>
                <a:spLocks noChangeArrowheads="1"/>
              </p:cNvSpPr>
              <p:nvPr/>
            </p:nvSpPr>
            <p:spPr bwMode="auto">
              <a:xfrm>
                <a:off x="924" y="1116"/>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B</a:t>
                </a:r>
                <a:endParaRPr lang="en-US" altLang="en-US" sz="1800" dirty="0"/>
              </a:p>
            </p:txBody>
          </p:sp>
          <p:sp>
            <p:nvSpPr>
              <p:cNvPr id="29" name="Rectangle 151"/>
              <p:cNvSpPr>
                <a:spLocks noChangeArrowheads="1"/>
              </p:cNvSpPr>
              <p:nvPr/>
            </p:nvSpPr>
            <p:spPr bwMode="auto">
              <a:xfrm>
                <a:off x="1714" y="1353"/>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E</a:t>
                </a:r>
                <a:endParaRPr lang="en-US" altLang="en-US" sz="1800" dirty="0"/>
              </a:p>
            </p:txBody>
          </p:sp>
        </p:grpSp>
        <p:sp>
          <p:nvSpPr>
            <p:cNvPr id="30" name="Line 127"/>
            <p:cNvSpPr>
              <a:spLocks noChangeShapeType="1"/>
            </p:cNvSpPr>
            <p:nvPr/>
          </p:nvSpPr>
          <p:spPr bwMode="auto">
            <a:xfrm>
              <a:off x="1566037" y="4042559"/>
              <a:ext cx="125428" cy="870531"/>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27"/>
            <p:cNvSpPr>
              <a:spLocks noChangeShapeType="1"/>
            </p:cNvSpPr>
            <p:nvPr/>
          </p:nvSpPr>
          <p:spPr bwMode="auto">
            <a:xfrm flipH="1">
              <a:off x="1842277" y="4239326"/>
              <a:ext cx="774966" cy="71304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Slide Number Placeholder 2"/>
          <p:cNvSpPr>
            <a:spLocks noGrp="1"/>
          </p:cNvSpPr>
          <p:nvPr>
            <p:ph type="sldNum" sz="quarter" idx="12"/>
          </p:nvPr>
        </p:nvSpPr>
        <p:spPr/>
        <p:txBody>
          <a:bodyPr/>
          <a:lstStyle/>
          <a:p>
            <a:fld id="{E97799C9-84D9-46D2-A11E-BCF8A720529D}" type="slidenum">
              <a:rPr lang="en-US" smtClean="0"/>
              <a:t>12</a:t>
            </a:fld>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03840447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7822" y="285750"/>
            <a:ext cx="7315200" cy="865573"/>
          </a:xfrm>
        </p:spPr>
        <p:txBody>
          <a:bodyPr/>
          <a:lstStyle/>
          <a:p>
            <a:pPr eaLnBrk="1" hangingPunct="1"/>
            <a:r>
              <a:rPr lang="en-US" altLang="en-US" dirty="0" smtClean="0"/>
              <a:t>Final Distance Matrix</a:t>
            </a:r>
          </a:p>
        </p:txBody>
      </p:sp>
      <p:graphicFrame>
        <p:nvGraphicFramePr>
          <p:cNvPr id="10245" name="Group 5"/>
          <p:cNvGraphicFramePr>
            <a:graphicFrameLocks noGrp="1"/>
          </p:cNvGraphicFramePr>
          <p:nvPr>
            <p:extLst>
              <p:ext uri="{D42A27DB-BD31-4B8C-83A1-F6EECF244321}">
                <p14:modId xmlns:p14="http://schemas.microsoft.com/office/powerpoint/2010/main" val="2509673321"/>
              </p:ext>
            </p:extLst>
          </p:nvPr>
        </p:nvGraphicFramePr>
        <p:xfrm>
          <a:off x="4885151" y="1935017"/>
          <a:ext cx="3028950" cy="2556456"/>
        </p:xfrm>
        <a:graphic>
          <a:graphicData uri="http://schemas.openxmlformats.org/drawingml/2006/table">
            <a:tbl>
              <a:tblPr/>
              <a:tblGrid>
                <a:gridCol w="504825"/>
                <a:gridCol w="504825"/>
                <a:gridCol w="504825"/>
                <a:gridCol w="504825"/>
                <a:gridCol w="504825"/>
                <a:gridCol w="504825"/>
              </a:tblGrid>
              <a:tr h="6132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1" i="0" u="none" strike="noStrike" cap="none" normalizeH="0" baseline="0" dirty="0" smtClean="0">
                        <a:ln>
                          <a:noFill/>
                        </a:ln>
                        <a:solidFill>
                          <a:schemeClr val="tx1"/>
                        </a:solidFill>
                        <a:effectLst/>
                        <a:latin typeface="Comic Sans MS" pitchFamily="66" charset="0"/>
                      </a:endParaRP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A</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B</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D</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E</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A</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2</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B</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2</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C</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2</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2</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D</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6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Comic Sans MS" pitchFamily="66" charset="0"/>
                        </a:rPr>
                        <a:t>E</a:t>
                      </a:r>
                    </a:p>
                  </a:txBody>
                  <a:tcPr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2</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2</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1</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Comic Sans MS" pitchFamily="66" charset="0"/>
                        </a:rPr>
                        <a:t>0</a:t>
                      </a:r>
                    </a:p>
                  </a:txBody>
                  <a:tcPr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 name="Group 4"/>
          <p:cNvGrpSpPr/>
          <p:nvPr/>
        </p:nvGrpSpPr>
        <p:grpSpPr>
          <a:xfrm>
            <a:off x="908442" y="2125830"/>
            <a:ext cx="3296980" cy="1712315"/>
            <a:chOff x="544694" y="3659266"/>
            <a:chExt cx="3296980" cy="2283087"/>
          </a:xfrm>
        </p:grpSpPr>
        <p:grpSp>
          <p:nvGrpSpPr>
            <p:cNvPr id="6" name="Group 122"/>
            <p:cNvGrpSpPr>
              <a:grpSpLocks noChangeAspect="1"/>
            </p:cNvGrpSpPr>
            <p:nvPr/>
          </p:nvGrpSpPr>
          <p:grpSpPr bwMode="auto">
            <a:xfrm>
              <a:off x="544694" y="3659266"/>
              <a:ext cx="3296980" cy="2283087"/>
              <a:chOff x="288" y="1056"/>
              <a:chExt cx="2208" cy="1529"/>
            </a:xfrm>
          </p:grpSpPr>
          <p:sp>
            <p:nvSpPr>
              <p:cNvPr id="9" name="AutoShape 121"/>
              <p:cNvSpPr>
                <a:spLocks noChangeAspect="1" noChangeArrowheads="1" noTextEdit="1"/>
              </p:cNvSpPr>
              <p:nvPr/>
            </p:nvSpPr>
            <p:spPr bwMode="auto">
              <a:xfrm>
                <a:off x="288" y="1056"/>
                <a:ext cx="2208"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123"/>
              <p:cNvSpPr>
                <a:spLocks noChangeShapeType="1"/>
              </p:cNvSpPr>
              <p:nvPr/>
            </p:nvSpPr>
            <p:spPr bwMode="auto">
              <a:xfrm flipV="1">
                <a:off x="387" y="1667"/>
                <a:ext cx="0" cy="61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24"/>
              <p:cNvSpPr>
                <a:spLocks noChangeShapeType="1"/>
              </p:cNvSpPr>
              <p:nvPr/>
            </p:nvSpPr>
            <p:spPr bwMode="auto">
              <a:xfrm flipV="1">
                <a:off x="466" y="1220"/>
                <a:ext cx="395" cy="26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6"/>
              <p:cNvSpPr>
                <a:spLocks noChangeShapeType="1"/>
              </p:cNvSpPr>
              <p:nvPr/>
            </p:nvSpPr>
            <p:spPr bwMode="auto">
              <a:xfrm>
                <a:off x="461" y="1618"/>
                <a:ext cx="518" cy="33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7"/>
              <p:cNvSpPr>
                <a:spLocks noChangeShapeType="1"/>
              </p:cNvSpPr>
              <p:nvPr/>
            </p:nvSpPr>
            <p:spPr bwMode="auto">
              <a:xfrm>
                <a:off x="1042" y="1161"/>
                <a:ext cx="617" cy="22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0"/>
              <p:cNvSpPr>
                <a:spLocks noChangeShapeType="1"/>
              </p:cNvSpPr>
              <p:nvPr/>
            </p:nvSpPr>
            <p:spPr bwMode="auto">
              <a:xfrm flipH="1">
                <a:off x="483" y="2069"/>
                <a:ext cx="524" cy="335"/>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33"/>
              <p:cNvSpPr>
                <a:spLocks/>
              </p:cNvSpPr>
              <p:nvPr/>
            </p:nvSpPr>
            <p:spPr bwMode="auto">
              <a:xfrm>
                <a:off x="329" y="1472"/>
                <a:ext cx="165" cy="209"/>
              </a:xfrm>
              <a:custGeom>
                <a:avLst/>
                <a:gdLst>
                  <a:gd name="T0" fmla="*/ 60 w 165"/>
                  <a:gd name="T1" fmla="*/ 195 h 209"/>
                  <a:gd name="T2" fmla="*/ 60 w 165"/>
                  <a:gd name="T3" fmla="*/ 195 h 209"/>
                  <a:gd name="T4" fmla="*/ 41 w 165"/>
                  <a:gd name="T5" fmla="*/ 192 h 209"/>
                  <a:gd name="T6" fmla="*/ 28 w 165"/>
                  <a:gd name="T7" fmla="*/ 188 h 209"/>
                  <a:gd name="T8" fmla="*/ 11 w 165"/>
                  <a:gd name="T9" fmla="*/ 178 h 209"/>
                  <a:gd name="T10" fmla="*/ 0 w 165"/>
                  <a:gd name="T11" fmla="*/ 167 h 209"/>
                  <a:gd name="T12" fmla="*/ 0 w 165"/>
                  <a:gd name="T13" fmla="*/ 167 h 209"/>
                  <a:gd name="T14" fmla="*/ 14 w 165"/>
                  <a:gd name="T15" fmla="*/ 185 h 209"/>
                  <a:gd name="T16" fmla="*/ 30 w 165"/>
                  <a:gd name="T17" fmla="*/ 199 h 209"/>
                  <a:gd name="T18" fmla="*/ 50 w 165"/>
                  <a:gd name="T19" fmla="*/ 206 h 209"/>
                  <a:gd name="T20" fmla="*/ 71 w 165"/>
                  <a:gd name="T21" fmla="*/ 209 h 209"/>
                  <a:gd name="T22" fmla="*/ 71 w 165"/>
                  <a:gd name="T23" fmla="*/ 209 h 209"/>
                  <a:gd name="T24" fmla="*/ 88 w 165"/>
                  <a:gd name="T25" fmla="*/ 206 h 209"/>
                  <a:gd name="T26" fmla="*/ 107 w 165"/>
                  <a:gd name="T27" fmla="*/ 199 h 209"/>
                  <a:gd name="T28" fmla="*/ 124 w 165"/>
                  <a:gd name="T29" fmla="*/ 188 h 209"/>
                  <a:gd name="T30" fmla="*/ 137 w 165"/>
                  <a:gd name="T31" fmla="*/ 174 h 209"/>
                  <a:gd name="T32" fmla="*/ 148 w 165"/>
                  <a:gd name="T33" fmla="*/ 157 h 209"/>
                  <a:gd name="T34" fmla="*/ 156 w 165"/>
                  <a:gd name="T35" fmla="*/ 136 h 209"/>
                  <a:gd name="T36" fmla="*/ 162 w 165"/>
                  <a:gd name="T37" fmla="*/ 115 h 209"/>
                  <a:gd name="T38" fmla="*/ 165 w 165"/>
                  <a:gd name="T39" fmla="*/ 90 h 209"/>
                  <a:gd name="T40" fmla="*/ 165 w 165"/>
                  <a:gd name="T41" fmla="*/ 90 h 209"/>
                  <a:gd name="T42" fmla="*/ 162 w 165"/>
                  <a:gd name="T43" fmla="*/ 63 h 209"/>
                  <a:gd name="T44" fmla="*/ 154 w 165"/>
                  <a:gd name="T45" fmla="*/ 42 h 209"/>
                  <a:gd name="T46" fmla="*/ 143 w 165"/>
                  <a:gd name="T47" fmla="*/ 17 h 209"/>
                  <a:gd name="T48" fmla="*/ 129 w 165"/>
                  <a:gd name="T49" fmla="*/ 0 h 209"/>
                  <a:gd name="T50" fmla="*/ 129 w 165"/>
                  <a:gd name="T51" fmla="*/ 0 h 209"/>
                  <a:gd name="T52" fmla="*/ 140 w 165"/>
                  <a:gd name="T53" fmla="*/ 17 h 209"/>
                  <a:gd name="T54" fmla="*/ 146 w 165"/>
                  <a:gd name="T55" fmla="*/ 35 h 209"/>
                  <a:gd name="T56" fmla="*/ 151 w 165"/>
                  <a:gd name="T57" fmla="*/ 56 h 209"/>
                  <a:gd name="T58" fmla="*/ 154 w 165"/>
                  <a:gd name="T59" fmla="*/ 77 h 209"/>
                  <a:gd name="T60" fmla="*/ 154 w 165"/>
                  <a:gd name="T61" fmla="*/ 77 h 209"/>
                  <a:gd name="T62" fmla="*/ 151 w 165"/>
                  <a:gd name="T63" fmla="*/ 101 h 209"/>
                  <a:gd name="T64" fmla="*/ 146 w 165"/>
                  <a:gd name="T65" fmla="*/ 122 h 209"/>
                  <a:gd name="T66" fmla="*/ 137 w 165"/>
                  <a:gd name="T67" fmla="*/ 143 h 209"/>
                  <a:gd name="T68" fmla="*/ 126 w 165"/>
                  <a:gd name="T69" fmla="*/ 160 h 209"/>
                  <a:gd name="T70" fmla="*/ 113 w 165"/>
                  <a:gd name="T71" fmla="*/ 174 h 209"/>
                  <a:gd name="T72" fmla="*/ 96 w 165"/>
                  <a:gd name="T73" fmla="*/ 185 h 209"/>
                  <a:gd name="T74" fmla="*/ 77 w 165"/>
                  <a:gd name="T75" fmla="*/ 192 h 209"/>
                  <a:gd name="T76" fmla="*/ 60 w 165"/>
                  <a:gd name="T77" fmla="*/ 195 h 209"/>
                  <a:gd name="T78" fmla="*/ 60 w 165"/>
                  <a:gd name="T79" fmla="*/ 1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9">
                    <a:moveTo>
                      <a:pt x="60" y="195"/>
                    </a:moveTo>
                    <a:lnTo>
                      <a:pt x="60" y="195"/>
                    </a:lnTo>
                    <a:lnTo>
                      <a:pt x="41" y="192"/>
                    </a:lnTo>
                    <a:lnTo>
                      <a:pt x="28" y="188"/>
                    </a:lnTo>
                    <a:lnTo>
                      <a:pt x="11" y="178"/>
                    </a:lnTo>
                    <a:lnTo>
                      <a:pt x="0" y="167"/>
                    </a:lnTo>
                    <a:lnTo>
                      <a:pt x="0" y="167"/>
                    </a:lnTo>
                    <a:lnTo>
                      <a:pt x="14" y="185"/>
                    </a:lnTo>
                    <a:lnTo>
                      <a:pt x="30" y="199"/>
                    </a:lnTo>
                    <a:lnTo>
                      <a:pt x="50" y="206"/>
                    </a:lnTo>
                    <a:lnTo>
                      <a:pt x="71" y="209"/>
                    </a:lnTo>
                    <a:lnTo>
                      <a:pt x="71" y="209"/>
                    </a:lnTo>
                    <a:lnTo>
                      <a:pt x="88" y="206"/>
                    </a:lnTo>
                    <a:lnTo>
                      <a:pt x="107" y="199"/>
                    </a:lnTo>
                    <a:lnTo>
                      <a:pt x="124" y="188"/>
                    </a:lnTo>
                    <a:lnTo>
                      <a:pt x="137" y="174"/>
                    </a:lnTo>
                    <a:lnTo>
                      <a:pt x="148" y="157"/>
                    </a:lnTo>
                    <a:lnTo>
                      <a:pt x="156" y="136"/>
                    </a:lnTo>
                    <a:lnTo>
                      <a:pt x="162" y="115"/>
                    </a:lnTo>
                    <a:lnTo>
                      <a:pt x="165" y="90"/>
                    </a:lnTo>
                    <a:lnTo>
                      <a:pt x="165" y="90"/>
                    </a:lnTo>
                    <a:lnTo>
                      <a:pt x="162" y="63"/>
                    </a:lnTo>
                    <a:lnTo>
                      <a:pt x="154" y="42"/>
                    </a:lnTo>
                    <a:lnTo>
                      <a:pt x="143" y="17"/>
                    </a:lnTo>
                    <a:lnTo>
                      <a:pt x="129" y="0"/>
                    </a:lnTo>
                    <a:lnTo>
                      <a:pt x="129" y="0"/>
                    </a:lnTo>
                    <a:lnTo>
                      <a:pt x="140" y="17"/>
                    </a:lnTo>
                    <a:lnTo>
                      <a:pt x="146" y="35"/>
                    </a:lnTo>
                    <a:lnTo>
                      <a:pt x="151" y="56"/>
                    </a:lnTo>
                    <a:lnTo>
                      <a:pt x="154" y="77"/>
                    </a:lnTo>
                    <a:lnTo>
                      <a:pt x="154" y="77"/>
                    </a:lnTo>
                    <a:lnTo>
                      <a:pt x="151" y="101"/>
                    </a:lnTo>
                    <a:lnTo>
                      <a:pt x="146" y="122"/>
                    </a:lnTo>
                    <a:lnTo>
                      <a:pt x="137" y="143"/>
                    </a:lnTo>
                    <a:lnTo>
                      <a:pt x="126" y="160"/>
                    </a:lnTo>
                    <a:lnTo>
                      <a:pt x="113" y="174"/>
                    </a:lnTo>
                    <a:lnTo>
                      <a:pt x="96" y="185"/>
                    </a:lnTo>
                    <a:lnTo>
                      <a:pt x="77" y="192"/>
                    </a:lnTo>
                    <a:lnTo>
                      <a:pt x="60" y="195"/>
                    </a:lnTo>
                    <a:lnTo>
                      <a:pt x="60" y="195"/>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4"/>
              <p:cNvSpPr>
                <a:spLocks/>
              </p:cNvSpPr>
              <p:nvPr/>
            </p:nvSpPr>
            <p:spPr bwMode="auto">
              <a:xfrm>
                <a:off x="329" y="2327"/>
                <a:ext cx="165" cy="210"/>
              </a:xfrm>
              <a:custGeom>
                <a:avLst/>
                <a:gdLst>
                  <a:gd name="T0" fmla="*/ 132 w 165"/>
                  <a:gd name="T1" fmla="*/ 0 h 210"/>
                  <a:gd name="T2" fmla="*/ 132 w 165"/>
                  <a:gd name="T3" fmla="*/ 0 h 210"/>
                  <a:gd name="T4" fmla="*/ 140 w 165"/>
                  <a:gd name="T5" fmla="*/ 18 h 210"/>
                  <a:gd name="T6" fmla="*/ 148 w 165"/>
                  <a:gd name="T7" fmla="*/ 35 h 210"/>
                  <a:gd name="T8" fmla="*/ 151 w 165"/>
                  <a:gd name="T9" fmla="*/ 56 h 210"/>
                  <a:gd name="T10" fmla="*/ 154 w 165"/>
                  <a:gd name="T11" fmla="*/ 77 h 210"/>
                  <a:gd name="T12" fmla="*/ 154 w 165"/>
                  <a:gd name="T13" fmla="*/ 77 h 210"/>
                  <a:gd name="T14" fmla="*/ 151 w 165"/>
                  <a:gd name="T15" fmla="*/ 102 h 210"/>
                  <a:gd name="T16" fmla="*/ 146 w 165"/>
                  <a:gd name="T17" fmla="*/ 126 h 210"/>
                  <a:gd name="T18" fmla="*/ 137 w 165"/>
                  <a:gd name="T19" fmla="*/ 144 h 210"/>
                  <a:gd name="T20" fmla="*/ 126 w 165"/>
                  <a:gd name="T21" fmla="*/ 161 h 210"/>
                  <a:gd name="T22" fmla="*/ 113 w 165"/>
                  <a:gd name="T23" fmla="*/ 179 h 210"/>
                  <a:gd name="T24" fmla="*/ 96 w 165"/>
                  <a:gd name="T25" fmla="*/ 189 h 210"/>
                  <a:gd name="T26" fmla="*/ 80 w 165"/>
                  <a:gd name="T27" fmla="*/ 196 h 210"/>
                  <a:gd name="T28" fmla="*/ 60 w 165"/>
                  <a:gd name="T29" fmla="*/ 196 h 210"/>
                  <a:gd name="T30" fmla="*/ 60 w 165"/>
                  <a:gd name="T31" fmla="*/ 196 h 210"/>
                  <a:gd name="T32" fmla="*/ 44 w 165"/>
                  <a:gd name="T33" fmla="*/ 196 h 210"/>
                  <a:gd name="T34" fmla="*/ 28 w 165"/>
                  <a:gd name="T35" fmla="*/ 189 h 210"/>
                  <a:gd name="T36" fmla="*/ 14 w 165"/>
                  <a:gd name="T37" fmla="*/ 182 h 210"/>
                  <a:gd name="T38" fmla="*/ 0 w 165"/>
                  <a:gd name="T39" fmla="*/ 168 h 210"/>
                  <a:gd name="T40" fmla="*/ 0 w 165"/>
                  <a:gd name="T41" fmla="*/ 168 h 210"/>
                  <a:gd name="T42" fmla="*/ 14 w 165"/>
                  <a:gd name="T43" fmla="*/ 186 h 210"/>
                  <a:gd name="T44" fmla="*/ 33 w 165"/>
                  <a:gd name="T45" fmla="*/ 200 h 210"/>
                  <a:gd name="T46" fmla="*/ 52 w 165"/>
                  <a:gd name="T47" fmla="*/ 207 h 210"/>
                  <a:gd name="T48" fmla="*/ 71 w 165"/>
                  <a:gd name="T49" fmla="*/ 210 h 210"/>
                  <a:gd name="T50" fmla="*/ 71 w 165"/>
                  <a:gd name="T51" fmla="*/ 210 h 210"/>
                  <a:gd name="T52" fmla="*/ 91 w 165"/>
                  <a:gd name="T53" fmla="*/ 210 h 210"/>
                  <a:gd name="T54" fmla="*/ 107 w 165"/>
                  <a:gd name="T55" fmla="*/ 203 h 210"/>
                  <a:gd name="T56" fmla="*/ 124 w 165"/>
                  <a:gd name="T57" fmla="*/ 193 h 210"/>
                  <a:gd name="T58" fmla="*/ 137 w 165"/>
                  <a:gd name="T59" fmla="*/ 175 h 210"/>
                  <a:gd name="T60" fmla="*/ 148 w 165"/>
                  <a:gd name="T61" fmla="*/ 158 h 210"/>
                  <a:gd name="T62" fmla="*/ 156 w 165"/>
                  <a:gd name="T63" fmla="*/ 140 h 210"/>
                  <a:gd name="T64" fmla="*/ 162 w 165"/>
                  <a:gd name="T65" fmla="*/ 116 h 210"/>
                  <a:gd name="T66" fmla="*/ 165 w 165"/>
                  <a:gd name="T67" fmla="*/ 91 h 210"/>
                  <a:gd name="T68" fmla="*/ 165 w 165"/>
                  <a:gd name="T69" fmla="*/ 91 h 210"/>
                  <a:gd name="T70" fmla="*/ 162 w 165"/>
                  <a:gd name="T71" fmla="*/ 67 h 210"/>
                  <a:gd name="T72" fmla="*/ 156 w 165"/>
                  <a:gd name="T73" fmla="*/ 42 h 210"/>
                  <a:gd name="T74" fmla="*/ 146 w 165"/>
                  <a:gd name="T75" fmla="*/ 21 h 210"/>
                  <a:gd name="T76" fmla="*/ 132 w 165"/>
                  <a:gd name="T77" fmla="*/ 0 h 210"/>
                  <a:gd name="T78" fmla="*/ 132 w 165"/>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10">
                    <a:moveTo>
                      <a:pt x="132" y="0"/>
                    </a:moveTo>
                    <a:lnTo>
                      <a:pt x="132" y="0"/>
                    </a:lnTo>
                    <a:lnTo>
                      <a:pt x="140" y="18"/>
                    </a:lnTo>
                    <a:lnTo>
                      <a:pt x="148" y="35"/>
                    </a:lnTo>
                    <a:lnTo>
                      <a:pt x="151" y="56"/>
                    </a:lnTo>
                    <a:lnTo>
                      <a:pt x="154" y="77"/>
                    </a:lnTo>
                    <a:lnTo>
                      <a:pt x="154" y="77"/>
                    </a:lnTo>
                    <a:lnTo>
                      <a:pt x="151" y="102"/>
                    </a:lnTo>
                    <a:lnTo>
                      <a:pt x="146" y="126"/>
                    </a:lnTo>
                    <a:lnTo>
                      <a:pt x="137" y="144"/>
                    </a:lnTo>
                    <a:lnTo>
                      <a:pt x="126" y="161"/>
                    </a:lnTo>
                    <a:lnTo>
                      <a:pt x="113" y="179"/>
                    </a:lnTo>
                    <a:lnTo>
                      <a:pt x="96" y="189"/>
                    </a:lnTo>
                    <a:lnTo>
                      <a:pt x="80" y="196"/>
                    </a:lnTo>
                    <a:lnTo>
                      <a:pt x="60" y="196"/>
                    </a:lnTo>
                    <a:lnTo>
                      <a:pt x="60" y="196"/>
                    </a:lnTo>
                    <a:lnTo>
                      <a:pt x="44" y="196"/>
                    </a:lnTo>
                    <a:lnTo>
                      <a:pt x="28" y="189"/>
                    </a:lnTo>
                    <a:lnTo>
                      <a:pt x="14" y="182"/>
                    </a:lnTo>
                    <a:lnTo>
                      <a:pt x="0" y="168"/>
                    </a:lnTo>
                    <a:lnTo>
                      <a:pt x="0" y="168"/>
                    </a:lnTo>
                    <a:lnTo>
                      <a:pt x="14" y="186"/>
                    </a:lnTo>
                    <a:lnTo>
                      <a:pt x="33" y="200"/>
                    </a:lnTo>
                    <a:lnTo>
                      <a:pt x="52" y="207"/>
                    </a:lnTo>
                    <a:lnTo>
                      <a:pt x="71" y="210"/>
                    </a:lnTo>
                    <a:lnTo>
                      <a:pt x="71" y="210"/>
                    </a:lnTo>
                    <a:lnTo>
                      <a:pt x="91" y="210"/>
                    </a:lnTo>
                    <a:lnTo>
                      <a:pt x="107" y="203"/>
                    </a:lnTo>
                    <a:lnTo>
                      <a:pt x="124" y="193"/>
                    </a:lnTo>
                    <a:lnTo>
                      <a:pt x="137" y="175"/>
                    </a:lnTo>
                    <a:lnTo>
                      <a:pt x="148" y="158"/>
                    </a:lnTo>
                    <a:lnTo>
                      <a:pt x="156" y="140"/>
                    </a:lnTo>
                    <a:lnTo>
                      <a:pt x="162" y="116"/>
                    </a:lnTo>
                    <a:lnTo>
                      <a:pt x="165" y="91"/>
                    </a:lnTo>
                    <a:lnTo>
                      <a:pt x="165" y="91"/>
                    </a:lnTo>
                    <a:lnTo>
                      <a:pt x="162" y="67"/>
                    </a:lnTo>
                    <a:lnTo>
                      <a:pt x="156" y="42"/>
                    </a:lnTo>
                    <a:lnTo>
                      <a:pt x="146" y="21"/>
                    </a:lnTo>
                    <a:lnTo>
                      <a:pt x="132" y="0"/>
                    </a:lnTo>
                    <a:lnTo>
                      <a:pt x="132"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5"/>
              <p:cNvSpPr>
                <a:spLocks/>
              </p:cNvSpPr>
              <p:nvPr/>
            </p:nvSpPr>
            <p:spPr bwMode="auto">
              <a:xfrm>
                <a:off x="1007" y="1922"/>
                <a:ext cx="161" cy="210"/>
              </a:xfrm>
              <a:custGeom>
                <a:avLst/>
                <a:gdLst>
                  <a:gd name="T0" fmla="*/ 129 w 161"/>
                  <a:gd name="T1" fmla="*/ 0 h 210"/>
                  <a:gd name="T2" fmla="*/ 129 w 161"/>
                  <a:gd name="T3" fmla="*/ 0 h 210"/>
                  <a:gd name="T4" fmla="*/ 140 w 161"/>
                  <a:gd name="T5" fmla="*/ 18 h 210"/>
                  <a:gd name="T6" fmla="*/ 145 w 161"/>
                  <a:gd name="T7" fmla="*/ 35 h 210"/>
                  <a:gd name="T8" fmla="*/ 150 w 161"/>
                  <a:gd name="T9" fmla="*/ 56 h 210"/>
                  <a:gd name="T10" fmla="*/ 150 w 161"/>
                  <a:gd name="T11" fmla="*/ 77 h 210"/>
                  <a:gd name="T12" fmla="*/ 150 w 161"/>
                  <a:gd name="T13" fmla="*/ 77 h 210"/>
                  <a:gd name="T14" fmla="*/ 150 w 161"/>
                  <a:gd name="T15" fmla="*/ 102 h 210"/>
                  <a:gd name="T16" fmla="*/ 145 w 161"/>
                  <a:gd name="T17" fmla="*/ 123 h 210"/>
                  <a:gd name="T18" fmla="*/ 137 w 161"/>
                  <a:gd name="T19" fmla="*/ 143 h 210"/>
                  <a:gd name="T20" fmla="*/ 123 w 161"/>
                  <a:gd name="T21" fmla="*/ 161 h 210"/>
                  <a:gd name="T22" fmla="*/ 109 w 161"/>
                  <a:gd name="T23" fmla="*/ 175 h 210"/>
                  <a:gd name="T24" fmla="*/ 96 w 161"/>
                  <a:gd name="T25" fmla="*/ 185 h 210"/>
                  <a:gd name="T26" fmla="*/ 76 w 161"/>
                  <a:gd name="T27" fmla="*/ 192 h 210"/>
                  <a:gd name="T28" fmla="*/ 57 w 161"/>
                  <a:gd name="T29" fmla="*/ 196 h 210"/>
                  <a:gd name="T30" fmla="*/ 57 w 161"/>
                  <a:gd name="T31" fmla="*/ 196 h 210"/>
                  <a:gd name="T32" fmla="*/ 41 w 161"/>
                  <a:gd name="T33" fmla="*/ 192 h 210"/>
                  <a:gd name="T34" fmla="*/ 27 w 161"/>
                  <a:gd name="T35" fmla="*/ 189 h 210"/>
                  <a:gd name="T36" fmla="*/ 11 w 161"/>
                  <a:gd name="T37" fmla="*/ 178 h 210"/>
                  <a:gd name="T38" fmla="*/ 0 w 161"/>
                  <a:gd name="T39" fmla="*/ 168 h 210"/>
                  <a:gd name="T40" fmla="*/ 0 w 161"/>
                  <a:gd name="T41" fmla="*/ 168 h 210"/>
                  <a:gd name="T42" fmla="*/ 13 w 161"/>
                  <a:gd name="T43" fmla="*/ 185 h 210"/>
                  <a:gd name="T44" fmla="*/ 30 w 161"/>
                  <a:gd name="T45" fmla="*/ 199 h 210"/>
                  <a:gd name="T46" fmla="*/ 49 w 161"/>
                  <a:gd name="T47" fmla="*/ 206 h 210"/>
                  <a:gd name="T48" fmla="*/ 68 w 161"/>
                  <a:gd name="T49" fmla="*/ 210 h 210"/>
                  <a:gd name="T50" fmla="*/ 68 w 161"/>
                  <a:gd name="T51" fmla="*/ 210 h 210"/>
                  <a:gd name="T52" fmla="*/ 87 w 161"/>
                  <a:gd name="T53" fmla="*/ 206 h 210"/>
                  <a:gd name="T54" fmla="*/ 107 w 161"/>
                  <a:gd name="T55" fmla="*/ 199 h 210"/>
                  <a:gd name="T56" fmla="*/ 120 w 161"/>
                  <a:gd name="T57" fmla="*/ 189 h 210"/>
                  <a:gd name="T58" fmla="*/ 134 w 161"/>
                  <a:gd name="T59" fmla="*/ 175 h 210"/>
                  <a:gd name="T60" fmla="*/ 148 w 161"/>
                  <a:gd name="T61" fmla="*/ 157 h 210"/>
                  <a:gd name="T62" fmla="*/ 156 w 161"/>
                  <a:gd name="T63" fmla="*/ 136 h 210"/>
                  <a:gd name="T64" fmla="*/ 161 w 161"/>
                  <a:gd name="T65" fmla="*/ 116 h 210"/>
                  <a:gd name="T66" fmla="*/ 161 w 161"/>
                  <a:gd name="T67" fmla="*/ 91 h 210"/>
                  <a:gd name="T68" fmla="*/ 161 w 161"/>
                  <a:gd name="T69" fmla="*/ 91 h 210"/>
                  <a:gd name="T70" fmla="*/ 161 w 161"/>
                  <a:gd name="T71" fmla="*/ 67 h 210"/>
                  <a:gd name="T72" fmla="*/ 153 w 161"/>
                  <a:gd name="T73" fmla="*/ 42 h 210"/>
                  <a:gd name="T74" fmla="*/ 142 w 161"/>
                  <a:gd name="T75" fmla="*/ 18 h 210"/>
                  <a:gd name="T76" fmla="*/ 129 w 161"/>
                  <a:gd name="T77" fmla="*/ 0 h 210"/>
                  <a:gd name="T78" fmla="*/ 129 w 161"/>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210">
                    <a:moveTo>
                      <a:pt x="129" y="0"/>
                    </a:moveTo>
                    <a:lnTo>
                      <a:pt x="129" y="0"/>
                    </a:lnTo>
                    <a:lnTo>
                      <a:pt x="140" y="18"/>
                    </a:lnTo>
                    <a:lnTo>
                      <a:pt x="145" y="35"/>
                    </a:lnTo>
                    <a:lnTo>
                      <a:pt x="150" y="56"/>
                    </a:lnTo>
                    <a:lnTo>
                      <a:pt x="150" y="77"/>
                    </a:lnTo>
                    <a:lnTo>
                      <a:pt x="150" y="77"/>
                    </a:lnTo>
                    <a:lnTo>
                      <a:pt x="150" y="102"/>
                    </a:lnTo>
                    <a:lnTo>
                      <a:pt x="145" y="123"/>
                    </a:lnTo>
                    <a:lnTo>
                      <a:pt x="137" y="143"/>
                    </a:lnTo>
                    <a:lnTo>
                      <a:pt x="123" y="161"/>
                    </a:lnTo>
                    <a:lnTo>
                      <a:pt x="109" y="175"/>
                    </a:lnTo>
                    <a:lnTo>
                      <a:pt x="96" y="185"/>
                    </a:lnTo>
                    <a:lnTo>
                      <a:pt x="76" y="192"/>
                    </a:lnTo>
                    <a:lnTo>
                      <a:pt x="57" y="196"/>
                    </a:lnTo>
                    <a:lnTo>
                      <a:pt x="57" y="196"/>
                    </a:lnTo>
                    <a:lnTo>
                      <a:pt x="41" y="192"/>
                    </a:lnTo>
                    <a:lnTo>
                      <a:pt x="27" y="189"/>
                    </a:lnTo>
                    <a:lnTo>
                      <a:pt x="11" y="178"/>
                    </a:lnTo>
                    <a:lnTo>
                      <a:pt x="0" y="168"/>
                    </a:lnTo>
                    <a:lnTo>
                      <a:pt x="0" y="168"/>
                    </a:lnTo>
                    <a:lnTo>
                      <a:pt x="13" y="185"/>
                    </a:lnTo>
                    <a:lnTo>
                      <a:pt x="30" y="199"/>
                    </a:lnTo>
                    <a:lnTo>
                      <a:pt x="49" y="206"/>
                    </a:lnTo>
                    <a:lnTo>
                      <a:pt x="68" y="210"/>
                    </a:lnTo>
                    <a:lnTo>
                      <a:pt x="68" y="210"/>
                    </a:lnTo>
                    <a:lnTo>
                      <a:pt x="87" y="206"/>
                    </a:lnTo>
                    <a:lnTo>
                      <a:pt x="107" y="199"/>
                    </a:lnTo>
                    <a:lnTo>
                      <a:pt x="120" y="189"/>
                    </a:lnTo>
                    <a:lnTo>
                      <a:pt x="134" y="175"/>
                    </a:lnTo>
                    <a:lnTo>
                      <a:pt x="148" y="157"/>
                    </a:lnTo>
                    <a:lnTo>
                      <a:pt x="156" y="136"/>
                    </a:lnTo>
                    <a:lnTo>
                      <a:pt x="161" y="116"/>
                    </a:lnTo>
                    <a:lnTo>
                      <a:pt x="161" y="91"/>
                    </a:lnTo>
                    <a:lnTo>
                      <a:pt x="161" y="91"/>
                    </a:lnTo>
                    <a:lnTo>
                      <a:pt x="161" y="67"/>
                    </a:lnTo>
                    <a:lnTo>
                      <a:pt x="153" y="42"/>
                    </a:lnTo>
                    <a:lnTo>
                      <a:pt x="142" y="18"/>
                    </a:lnTo>
                    <a:lnTo>
                      <a:pt x="129" y="0"/>
                    </a:lnTo>
                    <a:lnTo>
                      <a:pt x="129"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6"/>
              <p:cNvSpPr>
                <a:spLocks/>
              </p:cNvSpPr>
              <p:nvPr/>
            </p:nvSpPr>
            <p:spPr bwMode="auto">
              <a:xfrm>
                <a:off x="891" y="1108"/>
                <a:ext cx="165" cy="206"/>
              </a:xfrm>
              <a:custGeom>
                <a:avLst/>
                <a:gdLst>
                  <a:gd name="T0" fmla="*/ 165 w 165"/>
                  <a:gd name="T1" fmla="*/ 88 h 206"/>
                  <a:gd name="T2" fmla="*/ 165 w 165"/>
                  <a:gd name="T3" fmla="*/ 88 h 206"/>
                  <a:gd name="T4" fmla="*/ 162 w 165"/>
                  <a:gd name="T5" fmla="*/ 63 h 206"/>
                  <a:gd name="T6" fmla="*/ 157 w 165"/>
                  <a:gd name="T7" fmla="*/ 39 h 206"/>
                  <a:gd name="T8" fmla="*/ 146 w 165"/>
                  <a:gd name="T9" fmla="*/ 18 h 206"/>
                  <a:gd name="T10" fmla="*/ 132 w 165"/>
                  <a:gd name="T11" fmla="*/ 0 h 206"/>
                  <a:gd name="T12" fmla="*/ 132 w 165"/>
                  <a:gd name="T13" fmla="*/ 0 h 206"/>
                  <a:gd name="T14" fmla="*/ 140 w 165"/>
                  <a:gd name="T15" fmla="*/ 14 h 206"/>
                  <a:gd name="T16" fmla="*/ 149 w 165"/>
                  <a:gd name="T17" fmla="*/ 35 h 206"/>
                  <a:gd name="T18" fmla="*/ 151 w 165"/>
                  <a:gd name="T19" fmla="*/ 53 h 206"/>
                  <a:gd name="T20" fmla="*/ 154 w 165"/>
                  <a:gd name="T21" fmla="*/ 74 h 206"/>
                  <a:gd name="T22" fmla="*/ 154 w 165"/>
                  <a:gd name="T23" fmla="*/ 74 h 206"/>
                  <a:gd name="T24" fmla="*/ 151 w 165"/>
                  <a:gd name="T25" fmla="*/ 98 h 206"/>
                  <a:gd name="T26" fmla="*/ 146 w 165"/>
                  <a:gd name="T27" fmla="*/ 123 h 206"/>
                  <a:gd name="T28" fmla="*/ 138 w 165"/>
                  <a:gd name="T29" fmla="*/ 140 h 206"/>
                  <a:gd name="T30" fmla="*/ 127 w 165"/>
                  <a:gd name="T31" fmla="*/ 158 h 206"/>
                  <a:gd name="T32" fmla="*/ 113 w 165"/>
                  <a:gd name="T33" fmla="*/ 175 h 206"/>
                  <a:gd name="T34" fmla="*/ 96 w 165"/>
                  <a:gd name="T35" fmla="*/ 186 h 206"/>
                  <a:gd name="T36" fmla="*/ 80 w 165"/>
                  <a:gd name="T37" fmla="*/ 193 h 206"/>
                  <a:gd name="T38" fmla="*/ 61 w 165"/>
                  <a:gd name="T39" fmla="*/ 193 h 206"/>
                  <a:gd name="T40" fmla="*/ 61 w 165"/>
                  <a:gd name="T41" fmla="*/ 193 h 206"/>
                  <a:gd name="T42" fmla="*/ 44 w 165"/>
                  <a:gd name="T43" fmla="*/ 193 h 206"/>
                  <a:gd name="T44" fmla="*/ 28 w 165"/>
                  <a:gd name="T45" fmla="*/ 186 h 206"/>
                  <a:gd name="T46" fmla="*/ 14 w 165"/>
                  <a:gd name="T47" fmla="*/ 179 h 206"/>
                  <a:gd name="T48" fmla="*/ 0 w 165"/>
                  <a:gd name="T49" fmla="*/ 165 h 206"/>
                  <a:gd name="T50" fmla="*/ 0 w 165"/>
                  <a:gd name="T51" fmla="*/ 165 h 206"/>
                  <a:gd name="T52" fmla="*/ 14 w 165"/>
                  <a:gd name="T53" fmla="*/ 182 h 206"/>
                  <a:gd name="T54" fmla="*/ 31 w 165"/>
                  <a:gd name="T55" fmla="*/ 196 h 206"/>
                  <a:gd name="T56" fmla="*/ 50 w 165"/>
                  <a:gd name="T57" fmla="*/ 206 h 206"/>
                  <a:gd name="T58" fmla="*/ 72 w 165"/>
                  <a:gd name="T59" fmla="*/ 206 h 206"/>
                  <a:gd name="T60" fmla="*/ 72 w 165"/>
                  <a:gd name="T61" fmla="*/ 206 h 206"/>
                  <a:gd name="T62" fmla="*/ 91 w 165"/>
                  <a:gd name="T63" fmla="*/ 206 h 206"/>
                  <a:gd name="T64" fmla="*/ 107 w 165"/>
                  <a:gd name="T65" fmla="*/ 199 h 206"/>
                  <a:gd name="T66" fmla="*/ 124 w 165"/>
                  <a:gd name="T67" fmla="*/ 189 h 206"/>
                  <a:gd name="T68" fmla="*/ 138 w 165"/>
                  <a:gd name="T69" fmla="*/ 172 h 206"/>
                  <a:gd name="T70" fmla="*/ 149 w 165"/>
                  <a:gd name="T71" fmla="*/ 154 h 206"/>
                  <a:gd name="T72" fmla="*/ 157 w 165"/>
                  <a:gd name="T73" fmla="*/ 137 h 206"/>
                  <a:gd name="T74" fmla="*/ 162 w 165"/>
                  <a:gd name="T75" fmla="*/ 112 h 206"/>
                  <a:gd name="T76" fmla="*/ 165 w 165"/>
                  <a:gd name="T77" fmla="*/ 88 h 206"/>
                  <a:gd name="T78" fmla="*/ 165 w 165"/>
                  <a:gd name="T79" fmla="*/ 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6">
                    <a:moveTo>
                      <a:pt x="165" y="88"/>
                    </a:moveTo>
                    <a:lnTo>
                      <a:pt x="165" y="88"/>
                    </a:lnTo>
                    <a:lnTo>
                      <a:pt x="162" y="63"/>
                    </a:lnTo>
                    <a:lnTo>
                      <a:pt x="157" y="39"/>
                    </a:lnTo>
                    <a:lnTo>
                      <a:pt x="146" y="18"/>
                    </a:lnTo>
                    <a:lnTo>
                      <a:pt x="132" y="0"/>
                    </a:lnTo>
                    <a:lnTo>
                      <a:pt x="132" y="0"/>
                    </a:lnTo>
                    <a:lnTo>
                      <a:pt x="140" y="14"/>
                    </a:lnTo>
                    <a:lnTo>
                      <a:pt x="149" y="35"/>
                    </a:lnTo>
                    <a:lnTo>
                      <a:pt x="151" y="53"/>
                    </a:lnTo>
                    <a:lnTo>
                      <a:pt x="154" y="74"/>
                    </a:lnTo>
                    <a:lnTo>
                      <a:pt x="154" y="74"/>
                    </a:lnTo>
                    <a:lnTo>
                      <a:pt x="151" y="98"/>
                    </a:lnTo>
                    <a:lnTo>
                      <a:pt x="146" y="123"/>
                    </a:lnTo>
                    <a:lnTo>
                      <a:pt x="138" y="140"/>
                    </a:lnTo>
                    <a:lnTo>
                      <a:pt x="127" y="158"/>
                    </a:lnTo>
                    <a:lnTo>
                      <a:pt x="113" y="175"/>
                    </a:lnTo>
                    <a:lnTo>
                      <a:pt x="96" y="186"/>
                    </a:lnTo>
                    <a:lnTo>
                      <a:pt x="80" y="193"/>
                    </a:lnTo>
                    <a:lnTo>
                      <a:pt x="61" y="193"/>
                    </a:lnTo>
                    <a:lnTo>
                      <a:pt x="61" y="193"/>
                    </a:lnTo>
                    <a:lnTo>
                      <a:pt x="44" y="193"/>
                    </a:lnTo>
                    <a:lnTo>
                      <a:pt x="28" y="186"/>
                    </a:lnTo>
                    <a:lnTo>
                      <a:pt x="14" y="179"/>
                    </a:lnTo>
                    <a:lnTo>
                      <a:pt x="0" y="165"/>
                    </a:lnTo>
                    <a:lnTo>
                      <a:pt x="0" y="165"/>
                    </a:lnTo>
                    <a:lnTo>
                      <a:pt x="14" y="182"/>
                    </a:lnTo>
                    <a:lnTo>
                      <a:pt x="31" y="196"/>
                    </a:lnTo>
                    <a:lnTo>
                      <a:pt x="50" y="206"/>
                    </a:lnTo>
                    <a:lnTo>
                      <a:pt x="72" y="206"/>
                    </a:lnTo>
                    <a:lnTo>
                      <a:pt x="72" y="206"/>
                    </a:lnTo>
                    <a:lnTo>
                      <a:pt x="91" y="206"/>
                    </a:lnTo>
                    <a:lnTo>
                      <a:pt x="107" y="199"/>
                    </a:lnTo>
                    <a:lnTo>
                      <a:pt x="124" y="189"/>
                    </a:lnTo>
                    <a:lnTo>
                      <a:pt x="138" y="172"/>
                    </a:lnTo>
                    <a:lnTo>
                      <a:pt x="149" y="154"/>
                    </a:lnTo>
                    <a:lnTo>
                      <a:pt x="157" y="137"/>
                    </a:lnTo>
                    <a:lnTo>
                      <a:pt x="162" y="112"/>
                    </a:lnTo>
                    <a:lnTo>
                      <a:pt x="165" y="88"/>
                    </a:lnTo>
                    <a:lnTo>
                      <a:pt x="165" y="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7"/>
              <p:cNvSpPr>
                <a:spLocks/>
              </p:cNvSpPr>
              <p:nvPr/>
            </p:nvSpPr>
            <p:spPr bwMode="auto">
              <a:xfrm>
                <a:off x="1687" y="1339"/>
                <a:ext cx="164" cy="210"/>
              </a:xfrm>
              <a:custGeom>
                <a:avLst/>
                <a:gdLst>
                  <a:gd name="T0" fmla="*/ 71 w 164"/>
                  <a:gd name="T1" fmla="*/ 210 h 210"/>
                  <a:gd name="T2" fmla="*/ 71 w 164"/>
                  <a:gd name="T3" fmla="*/ 210 h 210"/>
                  <a:gd name="T4" fmla="*/ 90 w 164"/>
                  <a:gd name="T5" fmla="*/ 206 h 210"/>
                  <a:gd name="T6" fmla="*/ 107 w 164"/>
                  <a:gd name="T7" fmla="*/ 199 h 210"/>
                  <a:gd name="T8" fmla="*/ 123 w 164"/>
                  <a:gd name="T9" fmla="*/ 189 h 210"/>
                  <a:gd name="T10" fmla="*/ 137 w 164"/>
                  <a:gd name="T11" fmla="*/ 175 h 210"/>
                  <a:gd name="T12" fmla="*/ 148 w 164"/>
                  <a:gd name="T13" fmla="*/ 157 h 210"/>
                  <a:gd name="T14" fmla="*/ 156 w 164"/>
                  <a:gd name="T15" fmla="*/ 136 h 210"/>
                  <a:gd name="T16" fmla="*/ 162 w 164"/>
                  <a:gd name="T17" fmla="*/ 115 h 210"/>
                  <a:gd name="T18" fmla="*/ 164 w 164"/>
                  <a:gd name="T19" fmla="*/ 91 h 210"/>
                  <a:gd name="T20" fmla="*/ 164 w 164"/>
                  <a:gd name="T21" fmla="*/ 91 h 210"/>
                  <a:gd name="T22" fmla="*/ 162 w 164"/>
                  <a:gd name="T23" fmla="*/ 66 h 210"/>
                  <a:gd name="T24" fmla="*/ 156 w 164"/>
                  <a:gd name="T25" fmla="*/ 42 h 210"/>
                  <a:gd name="T26" fmla="*/ 145 w 164"/>
                  <a:gd name="T27" fmla="*/ 17 h 210"/>
                  <a:gd name="T28" fmla="*/ 132 w 164"/>
                  <a:gd name="T29" fmla="*/ 0 h 210"/>
                  <a:gd name="T30" fmla="*/ 132 w 164"/>
                  <a:gd name="T31" fmla="*/ 0 h 210"/>
                  <a:gd name="T32" fmla="*/ 140 w 164"/>
                  <a:gd name="T33" fmla="*/ 17 h 210"/>
                  <a:gd name="T34" fmla="*/ 148 w 164"/>
                  <a:gd name="T35" fmla="*/ 35 h 210"/>
                  <a:gd name="T36" fmla="*/ 151 w 164"/>
                  <a:gd name="T37" fmla="*/ 56 h 210"/>
                  <a:gd name="T38" fmla="*/ 153 w 164"/>
                  <a:gd name="T39" fmla="*/ 77 h 210"/>
                  <a:gd name="T40" fmla="*/ 153 w 164"/>
                  <a:gd name="T41" fmla="*/ 77 h 210"/>
                  <a:gd name="T42" fmla="*/ 151 w 164"/>
                  <a:gd name="T43" fmla="*/ 101 h 210"/>
                  <a:gd name="T44" fmla="*/ 145 w 164"/>
                  <a:gd name="T45" fmla="*/ 122 h 210"/>
                  <a:gd name="T46" fmla="*/ 137 w 164"/>
                  <a:gd name="T47" fmla="*/ 143 h 210"/>
                  <a:gd name="T48" fmla="*/ 126 w 164"/>
                  <a:gd name="T49" fmla="*/ 161 h 210"/>
                  <a:gd name="T50" fmla="*/ 112 w 164"/>
                  <a:gd name="T51" fmla="*/ 175 h 210"/>
                  <a:gd name="T52" fmla="*/ 96 w 164"/>
                  <a:gd name="T53" fmla="*/ 185 h 210"/>
                  <a:gd name="T54" fmla="*/ 79 w 164"/>
                  <a:gd name="T55" fmla="*/ 192 h 210"/>
                  <a:gd name="T56" fmla="*/ 60 w 164"/>
                  <a:gd name="T57" fmla="*/ 196 h 210"/>
                  <a:gd name="T58" fmla="*/ 60 w 164"/>
                  <a:gd name="T59" fmla="*/ 196 h 210"/>
                  <a:gd name="T60" fmla="*/ 44 w 164"/>
                  <a:gd name="T61" fmla="*/ 196 h 210"/>
                  <a:gd name="T62" fmla="*/ 27 w 164"/>
                  <a:gd name="T63" fmla="*/ 189 h 210"/>
                  <a:gd name="T64" fmla="*/ 14 w 164"/>
                  <a:gd name="T65" fmla="*/ 178 h 210"/>
                  <a:gd name="T66" fmla="*/ 0 w 164"/>
                  <a:gd name="T67" fmla="*/ 168 h 210"/>
                  <a:gd name="T68" fmla="*/ 0 w 164"/>
                  <a:gd name="T69" fmla="*/ 168 h 210"/>
                  <a:gd name="T70" fmla="*/ 14 w 164"/>
                  <a:gd name="T71" fmla="*/ 185 h 210"/>
                  <a:gd name="T72" fmla="*/ 33 w 164"/>
                  <a:gd name="T73" fmla="*/ 199 h 210"/>
                  <a:gd name="T74" fmla="*/ 49 w 164"/>
                  <a:gd name="T75" fmla="*/ 206 h 210"/>
                  <a:gd name="T76" fmla="*/ 71 w 164"/>
                  <a:gd name="T77" fmla="*/ 210 h 210"/>
                  <a:gd name="T78" fmla="*/ 71 w 164"/>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 h="210">
                    <a:moveTo>
                      <a:pt x="71" y="210"/>
                    </a:moveTo>
                    <a:lnTo>
                      <a:pt x="71" y="210"/>
                    </a:lnTo>
                    <a:lnTo>
                      <a:pt x="90" y="206"/>
                    </a:lnTo>
                    <a:lnTo>
                      <a:pt x="107" y="199"/>
                    </a:lnTo>
                    <a:lnTo>
                      <a:pt x="123" y="189"/>
                    </a:lnTo>
                    <a:lnTo>
                      <a:pt x="137" y="175"/>
                    </a:lnTo>
                    <a:lnTo>
                      <a:pt x="148" y="157"/>
                    </a:lnTo>
                    <a:lnTo>
                      <a:pt x="156" y="136"/>
                    </a:lnTo>
                    <a:lnTo>
                      <a:pt x="162" y="115"/>
                    </a:lnTo>
                    <a:lnTo>
                      <a:pt x="164" y="91"/>
                    </a:lnTo>
                    <a:lnTo>
                      <a:pt x="164" y="91"/>
                    </a:lnTo>
                    <a:lnTo>
                      <a:pt x="162" y="66"/>
                    </a:lnTo>
                    <a:lnTo>
                      <a:pt x="156" y="42"/>
                    </a:lnTo>
                    <a:lnTo>
                      <a:pt x="145" y="17"/>
                    </a:lnTo>
                    <a:lnTo>
                      <a:pt x="132" y="0"/>
                    </a:lnTo>
                    <a:lnTo>
                      <a:pt x="132" y="0"/>
                    </a:lnTo>
                    <a:lnTo>
                      <a:pt x="140" y="17"/>
                    </a:lnTo>
                    <a:lnTo>
                      <a:pt x="148" y="35"/>
                    </a:lnTo>
                    <a:lnTo>
                      <a:pt x="151" y="56"/>
                    </a:lnTo>
                    <a:lnTo>
                      <a:pt x="153" y="77"/>
                    </a:lnTo>
                    <a:lnTo>
                      <a:pt x="153" y="77"/>
                    </a:lnTo>
                    <a:lnTo>
                      <a:pt x="151" y="101"/>
                    </a:lnTo>
                    <a:lnTo>
                      <a:pt x="145" y="122"/>
                    </a:lnTo>
                    <a:lnTo>
                      <a:pt x="137" y="143"/>
                    </a:lnTo>
                    <a:lnTo>
                      <a:pt x="126" y="161"/>
                    </a:lnTo>
                    <a:lnTo>
                      <a:pt x="112" y="175"/>
                    </a:lnTo>
                    <a:lnTo>
                      <a:pt x="96" y="185"/>
                    </a:lnTo>
                    <a:lnTo>
                      <a:pt x="79" y="192"/>
                    </a:lnTo>
                    <a:lnTo>
                      <a:pt x="60" y="196"/>
                    </a:lnTo>
                    <a:lnTo>
                      <a:pt x="60" y="196"/>
                    </a:lnTo>
                    <a:lnTo>
                      <a:pt x="44" y="196"/>
                    </a:lnTo>
                    <a:lnTo>
                      <a:pt x="27" y="189"/>
                    </a:lnTo>
                    <a:lnTo>
                      <a:pt x="14" y="178"/>
                    </a:lnTo>
                    <a:lnTo>
                      <a:pt x="0" y="168"/>
                    </a:lnTo>
                    <a:lnTo>
                      <a:pt x="0" y="168"/>
                    </a:lnTo>
                    <a:lnTo>
                      <a:pt x="14" y="185"/>
                    </a:lnTo>
                    <a:lnTo>
                      <a:pt x="33" y="199"/>
                    </a:lnTo>
                    <a:lnTo>
                      <a:pt x="49" y="206"/>
                    </a:lnTo>
                    <a:lnTo>
                      <a:pt x="71" y="210"/>
                    </a:lnTo>
                    <a:lnTo>
                      <a:pt x="71" y="21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0"/>
              <p:cNvSpPr>
                <a:spLocks/>
              </p:cNvSpPr>
              <p:nvPr/>
            </p:nvSpPr>
            <p:spPr bwMode="auto">
              <a:xfrm>
                <a:off x="296" y="1430"/>
                <a:ext cx="187" cy="237"/>
              </a:xfrm>
              <a:custGeom>
                <a:avLst/>
                <a:gdLst>
                  <a:gd name="T0" fmla="*/ 33 w 187"/>
                  <a:gd name="T1" fmla="*/ 209 h 237"/>
                  <a:gd name="T2" fmla="*/ 33 w 187"/>
                  <a:gd name="T3" fmla="*/ 209 h 237"/>
                  <a:gd name="T4" fmla="*/ 44 w 187"/>
                  <a:gd name="T5" fmla="*/ 220 h 237"/>
                  <a:gd name="T6" fmla="*/ 61 w 187"/>
                  <a:gd name="T7" fmla="*/ 230 h 237"/>
                  <a:gd name="T8" fmla="*/ 74 w 187"/>
                  <a:gd name="T9" fmla="*/ 234 h 237"/>
                  <a:gd name="T10" fmla="*/ 93 w 187"/>
                  <a:gd name="T11" fmla="*/ 237 h 237"/>
                  <a:gd name="T12" fmla="*/ 93 w 187"/>
                  <a:gd name="T13" fmla="*/ 237 h 237"/>
                  <a:gd name="T14" fmla="*/ 110 w 187"/>
                  <a:gd name="T15" fmla="*/ 234 h 237"/>
                  <a:gd name="T16" fmla="*/ 129 w 187"/>
                  <a:gd name="T17" fmla="*/ 227 h 237"/>
                  <a:gd name="T18" fmla="*/ 146 w 187"/>
                  <a:gd name="T19" fmla="*/ 216 h 237"/>
                  <a:gd name="T20" fmla="*/ 159 w 187"/>
                  <a:gd name="T21" fmla="*/ 202 h 237"/>
                  <a:gd name="T22" fmla="*/ 170 w 187"/>
                  <a:gd name="T23" fmla="*/ 185 h 237"/>
                  <a:gd name="T24" fmla="*/ 179 w 187"/>
                  <a:gd name="T25" fmla="*/ 164 h 237"/>
                  <a:gd name="T26" fmla="*/ 184 w 187"/>
                  <a:gd name="T27" fmla="*/ 143 h 237"/>
                  <a:gd name="T28" fmla="*/ 187 w 187"/>
                  <a:gd name="T29" fmla="*/ 119 h 237"/>
                  <a:gd name="T30" fmla="*/ 187 w 187"/>
                  <a:gd name="T31" fmla="*/ 119 h 237"/>
                  <a:gd name="T32" fmla="*/ 184 w 187"/>
                  <a:gd name="T33" fmla="*/ 98 h 237"/>
                  <a:gd name="T34" fmla="*/ 179 w 187"/>
                  <a:gd name="T35" fmla="*/ 77 h 237"/>
                  <a:gd name="T36" fmla="*/ 173 w 187"/>
                  <a:gd name="T37" fmla="*/ 59 h 237"/>
                  <a:gd name="T38" fmla="*/ 162 w 187"/>
                  <a:gd name="T39" fmla="*/ 42 h 237"/>
                  <a:gd name="T40" fmla="*/ 162 w 187"/>
                  <a:gd name="T41" fmla="*/ 42 h 237"/>
                  <a:gd name="T42" fmla="*/ 148 w 187"/>
                  <a:gd name="T43" fmla="*/ 24 h 237"/>
                  <a:gd name="T44" fmla="*/ 132 w 187"/>
                  <a:gd name="T45" fmla="*/ 10 h 237"/>
                  <a:gd name="T46" fmla="*/ 113 w 187"/>
                  <a:gd name="T47" fmla="*/ 3 h 237"/>
                  <a:gd name="T48" fmla="*/ 93 w 187"/>
                  <a:gd name="T49" fmla="*/ 0 h 237"/>
                  <a:gd name="T50" fmla="*/ 93 w 187"/>
                  <a:gd name="T51" fmla="*/ 0 h 237"/>
                  <a:gd name="T52" fmla="*/ 74 w 187"/>
                  <a:gd name="T53" fmla="*/ 3 h 237"/>
                  <a:gd name="T54" fmla="*/ 55 w 187"/>
                  <a:gd name="T55" fmla="*/ 10 h 237"/>
                  <a:gd name="T56" fmla="*/ 41 w 187"/>
                  <a:gd name="T57" fmla="*/ 21 h 237"/>
                  <a:gd name="T58" fmla="*/ 28 w 187"/>
                  <a:gd name="T59" fmla="*/ 35 h 237"/>
                  <a:gd name="T60" fmla="*/ 14 w 187"/>
                  <a:gd name="T61" fmla="*/ 52 h 237"/>
                  <a:gd name="T62" fmla="*/ 6 w 187"/>
                  <a:gd name="T63" fmla="*/ 73 h 237"/>
                  <a:gd name="T64" fmla="*/ 0 w 187"/>
                  <a:gd name="T65" fmla="*/ 94 h 237"/>
                  <a:gd name="T66" fmla="*/ 0 w 187"/>
                  <a:gd name="T67" fmla="*/ 119 h 237"/>
                  <a:gd name="T68" fmla="*/ 0 w 187"/>
                  <a:gd name="T69" fmla="*/ 119 h 237"/>
                  <a:gd name="T70" fmla="*/ 0 w 187"/>
                  <a:gd name="T71" fmla="*/ 146 h 237"/>
                  <a:gd name="T72" fmla="*/ 8 w 187"/>
                  <a:gd name="T73" fmla="*/ 171 h 237"/>
                  <a:gd name="T74" fmla="*/ 19 w 187"/>
                  <a:gd name="T75" fmla="*/ 192 h 237"/>
                  <a:gd name="T76" fmla="*/ 33 w 187"/>
                  <a:gd name="T77" fmla="*/ 209 h 237"/>
                  <a:gd name="T78" fmla="*/ 33 w 187"/>
                  <a:gd name="T79" fmla="*/ 20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33" y="209"/>
                    </a:moveTo>
                    <a:lnTo>
                      <a:pt x="33" y="209"/>
                    </a:lnTo>
                    <a:lnTo>
                      <a:pt x="44" y="220"/>
                    </a:lnTo>
                    <a:lnTo>
                      <a:pt x="61" y="230"/>
                    </a:lnTo>
                    <a:lnTo>
                      <a:pt x="74" y="234"/>
                    </a:lnTo>
                    <a:lnTo>
                      <a:pt x="93" y="237"/>
                    </a:lnTo>
                    <a:lnTo>
                      <a:pt x="93" y="237"/>
                    </a:lnTo>
                    <a:lnTo>
                      <a:pt x="110" y="234"/>
                    </a:lnTo>
                    <a:lnTo>
                      <a:pt x="129" y="227"/>
                    </a:lnTo>
                    <a:lnTo>
                      <a:pt x="146" y="216"/>
                    </a:lnTo>
                    <a:lnTo>
                      <a:pt x="159" y="202"/>
                    </a:lnTo>
                    <a:lnTo>
                      <a:pt x="170" y="185"/>
                    </a:lnTo>
                    <a:lnTo>
                      <a:pt x="179" y="164"/>
                    </a:lnTo>
                    <a:lnTo>
                      <a:pt x="184" y="143"/>
                    </a:lnTo>
                    <a:lnTo>
                      <a:pt x="187" y="119"/>
                    </a:lnTo>
                    <a:lnTo>
                      <a:pt x="187" y="119"/>
                    </a:lnTo>
                    <a:lnTo>
                      <a:pt x="184" y="98"/>
                    </a:lnTo>
                    <a:lnTo>
                      <a:pt x="179" y="77"/>
                    </a:lnTo>
                    <a:lnTo>
                      <a:pt x="173" y="59"/>
                    </a:lnTo>
                    <a:lnTo>
                      <a:pt x="162" y="42"/>
                    </a:lnTo>
                    <a:lnTo>
                      <a:pt x="162" y="42"/>
                    </a:lnTo>
                    <a:lnTo>
                      <a:pt x="148" y="24"/>
                    </a:lnTo>
                    <a:lnTo>
                      <a:pt x="132" y="10"/>
                    </a:lnTo>
                    <a:lnTo>
                      <a:pt x="113" y="3"/>
                    </a:lnTo>
                    <a:lnTo>
                      <a:pt x="93" y="0"/>
                    </a:lnTo>
                    <a:lnTo>
                      <a:pt x="93" y="0"/>
                    </a:lnTo>
                    <a:lnTo>
                      <a:pt x="74" y="3"/>
                    </a:lnTo>
                    <a:lnTo>
                      <a:pt x="55" y="10"/>
                    </a:lnTo>
                    <a:lnTo>
                      <a:pt x="41" y="21"/>
                    </a:lnTo>
                    <a:lnTo>
                      <a:pt x="28" y="35"/>
                    </a:lnTo>
                    <a:lnTo>
                      <a:pt x="14" y="52"/>
                    </a:lnTo>
                    <a:lnTo>
                      <a:pt x="6" y="73"/>
                    </a:lnTo>
                    <a:lnTo>
                      <a:pt x="0" y="94"/>
                    </a:lnTo>
                    <a:lnTo>
                      <a:pt x="0" y="119"/>
                    </a:lnTo>
                    <a:lnTo>
                      <a:pt x="0" y="119"/>
                    </a:lnTo>
                    <a:lnTo>
                      <a:pt x="0" y="146"/>
                    </a:lnTo>
                    <a:lnTo>
                      <a:pt x="8" y="171"/>
                    </a:lnTo>
                    <a:lnTo>
                      <a:pt x="19" y="192"/>
                    </a:lnTo>
                    <a:lnTo>
                      <a:pt x="33" y="209"/>
                    </a:lnTo>
                    <a:lnTo>
                      <a:pt x="33" y="20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41"/>
              <p:cNvSpPr>
                <a:spLocks/>
              </p:cNvSpPr>
              <p:nvPr/>
            </p:nvSpPr>
            <p:spPr bwMode="auto">
              <a:xfrm>
                <a:off x="296" y="2286"/>
                <a:ext cx="187" cy="237"/>
              </a:xfrm>
              <a:custGeom>
                <a:avLst/>
                <a:gdLst>
                  <a:gd name="T0" fmla="*/ 187 w 187"/>
                  <a:gd name="T1" fmla="*/ 118 h 237"/>
                  <a:gd name="T2" fmla="*/ 187 w 187"/>
                  <a:gd name="T3" fmla="*/ 118 h 237"/>
                  <a:gd name="T4" fmla="*/ 184 w 187"/>
                  <a:gd name="T5" fmla="*/ 97 h 237"/>
                  <a:gd name="T6" fmla="*/ 181 w 187"/>
                  <a:gd name="T7" fmla="*/ 76 h 237"/>
                  <a:gd name="T8" fmla="*/ 173 w 187"/>
                  <a:gd name="T9" fmla="*/ 59 h 237"/>
                  <a:gd name="T10" fmla="*/ 165 w 187"/>
                  <a:gd name="T11" fmla="*/ 41 h 237"/>
                  <a:gd name="T12" fmla="*/ 165 w 187"/>
                  <a:gd name="T13" fmla="*/ 41 h 237"/>
                  <a:gd name="T14" fmla="*/ 151 w 187"/>
                  <a:gd name="T15" fmla="*/ 24 h 237"/>
                  <a:gd name="T16" fmla="*/ 135 w 187"/>
                  <a:gd name="T17" fmla="*/ 13 h 237"/>
                  <a:gd name="T18" fmla="*/ 115 w 187"/>
                  <a:gd name="T19" fmla="*/ 3 h 237"/>
                  <a:gd name="T20" fmla="*/ 93 w 187"/>
                  <a:gd name="T21" fmla="*/ 0 h 237"/>
                  <a:gd name="T22" fmla="*/ 93 w 187"/>
                  <a:gd name="T23" fmla="*/ 0 h 237"/>
                  <a:gd name="T24" fmla="*/ 74 w 187"/>
                  <a:gd name="T25" fmla="*/ 3 h 237"/>
                  <a:gd name="T26" fmla="*/ 58 w 187"/>
                  <a:gd name="T27" fmla="*/ 10 h 237"/>
                  <a:gd name="T28" fmla="*/ 41 w 187"/>
                  <a:gd name="T29" fmla="*/ 20 h 237"/>
                  <a:gd name="T30" fmla="*/ 28 w 187"/>
                  <a:gd name="T31" fmla="*/ 34 h 237"/>
                  <a:gd name="T32" fmla="*/ 17 w 187"/>
                  <a:gd name="T33" fmla="*/ 52 h 237"/>
                  <a:gd name="T34" fmla="*/ 8 w 187"/>
                  <a:gd name="T35" fmla="*/ 73 h 237"/>
                  <a:gd name="T36" fmla="*/ 3 w 187"/>
                  <a:gd name="T37" fmla="*/ 97 h 237"/>
                  <a:gd name="T38" fmla="*/ 0 w 187"/>
                  <a:gd name="T39" fmla="*/ 118 h 237"/>
                  <a:gd name="T40" fmla="*/ 0 w 187"/>
                  <a:gd name="T41" fmla="*/ 118 h 237"/>
                  <a:gd name="T42" fmla="*/ 3 w 187"/>
                  <a:gd name="T43" fmla="*/ 146 h 237"/>
                  <a:gd name="T44" fmla="*/ 8 w 187"/>
                  <a:gd name="T45" fmla="*/ 171 h 237"/>
                  <a:gd name="T46" fmla="*/ 19 w 187"/>
                  <a:gd name="T47" fmla="*/ 192 h 237"/>
                  <a:gd name="T48" fmla="*/ 33 w 187"/>
                  <a:gd name="T49" fmla="*/ 209 h 237"/>
                  <a:gd name="T50" fmla="*/ 33 w 187"/>
                  <a:gd name="T51" fmla="*/ 209 h 237"/>
                  <a:gd name="T52" fmla="*/ 47 w 187"/>
                  <a:gd name="T53" fmla="*/ 223 h 237"/>
                  <a:gd name="T54" fmla="*/ 61 w 187"/>
                  <a:gd name="T55" fmla="*/ 230 h 237"/>
                  <a:gd name="T56" fmla="*/ 77 w 187"/>
                  <a:gd name="T57" fmla="*/ 237 h 237"/>
                  <a:gd name="T58" fmla="*/ 93 w 187"/>
                  <a:gd name="T59" fmla="*/ 237 h 237"/>
                  <a:gd name="T60" fmla="*/ 93 w 187"/>
                  <a:gd name="T61" fmla="*/ 237 h 237"/>
                  <a:gd name="T62" fmla="*/ 113 w 187"/>
                  <a:gd name="T63" fmla="*/ 237 h 237"/>
                  <a:gd name="T64" fmla="*/ 129 w 187"/>
                  <a:gd name="T65" fmla="*/ 230 h 237"/>
                  <a:gd name="T66" fmla="*/ 146 w 187"/>
                  <a:gd name="T67" fmla="*/ 220 h 237"/>
                  <a:gd name="T68" fmla="*/ 159 w 187"/>
                  <a:gd name="T69" fmla="*/ 202 h 237"/>
                  <a:gd name="T70" fmla="*/ 170 w 187"/>
                  <a:gd name="T71" fmla="*/ 185 h 237"/>
                  <a:gd name="T72" fmla="*/ 179 w 187"/>
                  <a:gd name="T73" fmla="*/ 167 h 237"/>
                  <a:gd name="T74" fmla="*/ 184 w 187"/>
                  <a:gd name="T75" fmla="*/ 143 h 237"/>
                  <a:gd name="T76" fmla="*/ 187 w 187"/>
                  <a:gd name="T77" fmla="*/ 118 h 237"/>
                  <a:gd name="T78" fmla="*/ 187 w 187"/>
                  <a:gd name="T7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187" y="118"/>
                    </a:moveTo>
                    <a:lnTo>
                      <a:pt x="187" y="118"/>
                    </a:lnTo>
                    <a:lnTo>
                      <a:pt x="184" y="97"/>
                    </a:lnTo>
                    <a:lnTo>
                      <a:pt x="181" y="76"/>
                    </a:lnTo>
                    <a:lnTo>
                      <a:pt x="173" y="59"/>
                    </a:lnTo>
                    <a:lnTo>
                      <a:pt x="165" y="41"/>
                    </a:lnTo>
                    <a:lnTo>
                      <a:pt x="165" y="41"/>
                    </a:lnTo>
                    <a:lnTo>
                      <a:pt x="151" y="24"/>
                    </a:lnTo>
                    <a:lnTo>
                      <a:pt x="135" y="13"/>
                    </a:lnTo>
                    <a:lnTo>
                      <a:pt x="115" y="3"/>
                    </a:lnTo>
                    <a:lnTo>
                      <a:pt x="93" y="0"/>
                    </a:lnTo>
                    <a:lnTo>
                      <a:pt x="93" y="0"/>
                    </a:lnTo>
                    <a:lnTo>
                      <a:pt x="74" y="3"/>
                    </a:lnTo>
                    <a:lnTo>
                      <a:pt x="58" y="10"/>
                    </a:lnTo>
                    <a:lnTo>
                      <a:pt x="41" y="20"/>
                    </a:lnTo>
                    <a:lnTo>
                      <a:pt x="28" y="34"/>
                    </a:lnTo>
                    <a:lnTo>
                      <a:pt x="17" y="52"/>
                    </a:lnTo>
                    <a:lnTo>
                      <a:pt x="8" y="73"/>
                    </a:lnTo>
                    <a:lnTo>
                      <a:pt x="3" y="97"/>
                    </a:lnTo>
                    <a:lnTo>
                      <a:pt x="0" y="118"/>
                    </a:lnTo>
                    <a:lnTo>
                      <a:pt x="0" y="118"/>
                    </a:lnTo>
                    <a:lnTo>
                      <a:pt x="3" y="146"/>
                    </a:lnTo>
                    <a:lnTo>
                      <a:pt x="8" y="171"/>
                    </a:lnTo>
                    <a:lnTo>
                      <a:pt x="19" y="192"/>
                    </a:lnTo>
                    <a:lnTo>
                      <a:pt x="33" y="209"/>
                    </a:lnTo>
                    <a:lnTo>
                      <a:pt x="33" y="209"/>
                    </a:lnTo>
                    <a:lnTo>
                      <a:pt x="47" y="223"/>
                    </a:lnTo>
                    <a:lnTo>
                      <a:pt x="61" y="230"/>
                    </a:lnTo>
                    <a:lnTo>
                      <a:pt x="77" y="237"/>
                    </a:lnTo>
                    <a:lnTo>
                      <a:pt x="93" y="237"/>
                    </a:lnTo>
                    <a:lnTo>
                      <a:pt x="93" y="237"/>
                    </a:lnTo>
                    <a:lnTo>
                      <a:pt x="113" y="237"/>
                    </a:lnTo>
                    <a:lnTo>
                      <a:pt x="129" y="230"/>
                    </a:lnTo>
                    <a:lnTo>
                      <a:pt x="146" y="220"/>
                    </a:lnTo>
                    <a:lnTo>
                      <a:pt x="159" y="202"/>
                    </a:lnTo>
                    <a:lnTo>
                      <a:pt x="170" y="185"/>
                    </a:lnTo>
                    <a:lnTo>
                      <a:pt x="179" y="167"/>
                    </a:lnTo>
                    <a:lnTo>
                      <a:pt x="184" y="143"/>
                    </a:lnTo>
                    <a:lnTo>
                      <a:pt x="187" y="118"/>
                    </a:lnTo>
                    <a:lnTo>
                      <a:pt x="187" y="118"/>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2"/>
              <p:cNvSpPr>
                <a:spLocks/>
              </p:cNvSpPr>
              <p:nvPr/>
            </p:nvSpPr>
            <p:spPr bwMode="auto">
              <a:xfrm>
                <a:off x="974" y="1880"/>
                <a:ext cx="183" cy="238"/>
              </a:xfrm>
              <a:custGeom>
                <a:avLst/>
                <a:gdLst>
                  <a:gd name="T0" fmla="*/ 183 w 183"/>
                  <a:gd name="T1" fmla="*/ 119 h 238"/>
                  <a:gd name="T2" fmla="*/ 183 w 183"/>
                  <a:gd name="T3" fmla="*/ 119 h 238"/>
                  <a:gd name="T4" fmla="*/ 183 w 183"/>
                  <a:gd name="T5" fmla="*/ 98 h 238"/>
                  <a:gd name="T6" fmla="*/ 178 w 183"/>
                  <a:gd name="T7" fmla="*/ 77 h 238"/>
                  <a:gd name="T8" fmla="*/ 173 w 183"/>
                  <a:gd name="T9" fmla="*/ 60 h 238"/>
                  <a:gd name="T10" fmla="*/ 162 w 183"/>
                  <a:gd name="T11" fmla="*/ 42 h 238"/>
                  <a:gd name="T12" fmla="*/ 162 w 183"/>
                  <a:gd name="T13" fmla="*/ 42 h 238"/>
                  <a:gd name="T14" fmla="*/ 148 w 183"/>
                  <a:gd name="T15" fmla="*/ 25 h 238"/>
                  <a:gd name="T16" fmla="*/ 131 w 183"/>
                  <a:gd name="T17" fmla="*/ 11 h 238"/>
                  <a:gd name="T18" fmla="*/ 112 w 183"/>
                  <a:gd name="T19" fmla="*/ 4 h 238"/>
                  <a:gd name="T20" fmla="*/ 90 w 183"/>
                  <a:gd name="T21" fmla="*/ 0 h 238"/>
                  <a:gd name="T22" fmla="*/ 90 w 183"/>
                  <a:gd name="T23" fmla="*/ 0 h 238"/>
                  <a:gd name="T24" fmla="*/ 74 w 183"/>
                  <a:gd name="T25" fmla="*/ 4 h 238"/>
                  <a:gd name="T26" fmla="*/ 55 w 183"/>
                  <a:gd name="T27" fmla="*/ 11 h 238"/>
                  <a:gd name="T28" fmla="*/ 41 w 183"/>
                  <a:gd name="T29" fmla="*/ 21 h 238"/>
                  <a:gd name="T30" fmla="*/ 24 w 183"/>
                  <a:gd name="T31" fmla="*/ 35 h 238"/>
                  <a:gd name="T32" fmla="*/ 13 w 183"/>
                  <a:gd name="T33" fmla="*/ 53 h 238"/>
                  <a:gd name="T34" fmla="*/ 5 w 183"/>
                  <a:gd name="T35" fmla="*/ 74 h 238"/>
                  <a:gd name="T36" fmla="*/ 0 w 183"/>
                  <a:gd name="T37" fmla="*/ 95 h 238"/>
                  <a:gd name="T38" fmla="*/ 0 w 183"/>
                  <a:gd name="T39" fmla="*/ 119 h 238"/>
                  <a:gd name="T40" fmla="*/ 0 w 183"/>
                  <a:gd name="T41" fmla="*/ 119 h 238"/>
                  <a:gd name="T42" fmla="*/ 0 w 183"/>
                  <a:gd name="T43" fmla="*/ 147 h 238"/>
                  <a:gd name="T44" fmla="*/ 8 w 183"/>
                  <a:gd name="T45" fmla="*/ 171 h 238"/>
                  <a:gd name="T46" fmla="*/ 19 w 183"/>
                  <a:gd name="T47" fmla="*/ 192 h 238"/>
                  <a:gd name="T48" fmla="*/ 33 w 183"/>
                  <a:gd name="T49" fmla="*/ 210 h 238"/>
                  <a:gd name="T50" fmla="*/ 33 w 183"/>
                  <a:gd name="T51" fmla="*/ 210 h 238"/>
                  <a:gd name="T52" fmla="*/ 44 w 183"/>
                  <a:gd name="T53" fmla="*/ 220 h 238"/>
                  <a:gd name="T54" fmla="*/ 60 w 183"/>
                  <a:gd name="T55" fmla="*/ 231 h 238"/>
                  <a:gd name="T56" fmla="*/ 74 w 183"/>
                  <a:gd name="T57" fmla="*/ 234 h 238"/>
                  <a:gd name="T58" fmla="*/ 90 w 183"/>
                  <a:gd name="T59" fmla="*/ 238 h 238"/>
                  <a:gd name="T60" fmla="*/ 90 w 183"/>
                  <a:gd name="T61" fmla="*/ 238 h 238"/>
                  <a:gd name="T62" fmla="*/ 109 w 183"/>
                  <a:gd name="T63" fmla="*/ 234 h 238"/>
                  <a:gd name="T64" fmla="*/ 129 w 183"/>
                  <a:gd name="T65" fmla="*/ 227 h 238"/>
                  <a:gd name="T66" fmla="*/ 142 w 183"/>
                  <a:gd name="T67" fmla="*/ 217 h 238"/>
                  <a:gd name="T68" fmla="*/ 156 w 183"/>
                  <a:gd name="T69" fmla="*/ 203 h 238"/>
                  <a:gd name="T70" fmla="*/ 170 w 183"/>
                  <a:gd name="T71" fmla="*/ 185 h 238"/>
                  <a:gd name="T72" fmla="*/ 178 w 183"/>
                  <a:gd name="T73" fmla="*/ 165 h 238"/>
                  <a:gd name="T74" fmla="*/ 183 w 183"/>
                  <a:gd name="T75" fmla="*/ 144 h 238"/>
                  <a:gd name="T76" fmla="*/ 183 w 183"/>
                  <a:gd name="T77" fmla="*/ 119 h 238"/>
                  <a:gd name="T78" fmla="*/ 183 w 183"/>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238">
                    <a:moveTo>
                      <a:pt x="183" y="119"/>
                    </a:moveTo>
                    <a:lnTo>
                      <a:pt x="183" y="119"/>
                    </a:lnTo>
                    <a:lnTo>
                      <a:pt x="183" y="98"/>
                    </a:lnTo>
                    <a:lnTo>
                      <a:pt x="178" y="77"/>
                    </a:lnTo>
                    <a:lnTo>
                      <a:pt x="173" y="60"/>
                    </a:lnTo>
                    <a:lnTo>
                      <a:pt x="162" y="42"/>
                    </a:lnTo>
                    <a:lnTo>
                      <a:pt x="162" y="42"/>
                    </a:lnTo>
                    <a:lnTo>
                      <a:pt x="148" y="25"/>
                    </a:lnTo>
                    <a:lnTo>
                      <a:pt x="131" y="11"/>
                    </a:lnTo>
                    <a:lnTo>
                      <a:pt x="112" y="4"/>
                    </a:lnTo>
                    <a:lnTo>
                      <a:pt x="90" y="0"/>
                    </a:lnTo>
                    <a:lnTo>
                      <a:pt x="90" y="0"/>
                    </a:lnTo>
                    <a:lnTo>
                      <a:pt x="74" y="4"/>
                    </a:lnTo>
                    <a:lnTo>
                      <a:pt x="55" y="11"/>
                    </a:lnTo>
                    <a:lnTo>
                      <a:pt x="41" y="21"/>
                    </a:lnTo>
                    <a:lnTo>
                      <a:pt x="24" y="35"/>
                    </a:lnTo>
                    <a:lnTo>
                      <a:pt x="13" y="53"/>
                    </a:lnTo>
                    <a:lnTo>
                      <a:pt x="5" y="74"/>
                    </a:lnTo>
                    <a:lnTo>
                      <a:pt x="0" y="95"/>
                    </a:lnTo>
                    <a:lnTo>
                      <a:pt x="0" y="119"/>
                    </a:lnTo>
                    <a:lnTo>
                      <a:pt x="0" y="119"/>
                    </a:lnTo>
                    <a:lnTo>
                      <a:pt x="0" y="147"/>
                    </a:lnTo>
                    <a:lnTo>
                      <a:pt x="8" y="171"/>
                    </a:lnTo>
                    <a:lnTo>
                      <a:pt x="19" y="192"/>
                    </a:lnTo>
                    <a:lnTo>
                      <a:pt x="33" y="210"/>
                    </a:lnTo>
                    <a:lnTo>
                      <a:pt x="33" y="210"/>
                    </a:lnTo>
                    <a:lnTo>
                      <a:pt x="44" y="220"/>
                    </a:lnTo>
                    <a:lnTo>
                      <a:pt x="60" y="231"/>
                    </a:lnTo>
                    <a:lnTo>
                      <a:pt x="74" y="234"/>
                    </a:lnTo>
                    <a:lnTo>
                      <a:pt x="90" y="238"/>
                    </a:lnTo>
                    <a:lnTo>
                      <a:pt x="90" y="238"/>
                    </a:lnTo>
                    <a:lnTo>
                      <a:pt x="109" y="234"/>
                    </a:lnTo>
                    <a:lnTo>
                      <a:pt x="129" y="227"/>
                    </a:lnTo>
                    <a:lnTo>
                      <a:pt x="142" y="217"/>
                    </a:lnTo>
                    <a:lnTo>
                      <a:pt x="156" y="203"/>
                    </a:lnTo>
                    <a:lnTo>
                      <a:pt x="170" y="185"/>
                    </a:lnTo>
                    <a:lnTo>
                      <a:pt x="178" y="165"/>
                    </a:lnTo>
                    <a:lnTo>
                      <a:pt x="183" y="144"/>
                    </a:lnTo>
                    <a:lnTo>
                      <a:pt x="183" y="119"/>
                    </a:lnTo>
                    <a:lnTo>
                      <a:pt x="183"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43"/>
              <p:cNvSpPr>
                <a:spLocks/>
              </p:cNvSpPr>
              <p:nvPr/>
            </p:nvSpPr>
            <p:spPr bwMode="auto">
              <a:xfrm>
                <a:off x="859" y="1066"/>
                <a:ext cx="186" cy="235"/>
              </a:xfrm>
              <a:custGeom>
                <a:avLst/>
                <a:gdLst>
                  <a:gd name="T0" fmla="*/ 186 w 186"/>
                  <a:gd name="T1" fmla="*/ 116 h 235"/>
                  <a:gd name="T2" fmla="*/ 186 w 186"/>
                  <a:gd name="T3" fmla="*/ 116 h 235"/>
                  <a:gd name="T4" fmla="*/ 183 w 186"/>
                  <a:gd name="T5" fmla="*/ 95 h 235"/>
                  <a:gd name="T6" fmla="*/ 181 w 186"/>
                  <a:gd name="T7" fmla="*/ 77 h 235"/>
                  <a:gd name="T8" fmla="*/ 172 w 186"/>
                  <a:gd name="T9" fmla="*/ 56 h 235"/>
                  <a:gd name="T10" fmla="*/ 164 w 186"/>
                  <a:gd name="T11" fmla="*/ 42 h 235"/>
                  <a:gd name="T12" fmla="*/ 164 w 186"/>
                  <a:gd name="T13" fmla="*/ 42 h 235"/>
                  <a:gd name="T14" fmla="*/ 150 w 186"/>
                  <a:gd name="T15" fmla="*/ 25 h 235"/>
                  <a:gd name="T16" fmla="*/ 131 w 186"/>
                  <a:gd name="T17" fmla="*/ 11 h 235"/>
                  <a:gd name="T18" fmla="*/ 112 w 186"/>
                  <a:gd name="T19" fmla="*/ 0 h 235"/>
                  <a:gd name="T20" fmla="*/ 93 w 186"/>
                  <a:gd name="T21" fmla="*/ 0 h 235"/>
                  <a:gd name="T22" fmla="*/ 93 w 186"/>
                  <a:gd name="T23" fmla="*/ 0 h 235"/>
                  <a:gd name="T24" fmla="*/ 74 w 186"/>
                  <a:gd name="T25" fmla="*/ 0 h 235"/>
                  <a:gd name="T26" fmla="*/ 57 w 186"/>
                  <a:gd name="T27" fmla="*/ 7 h 235"/>
                  <a:gd name="T28" fmla="*/ 41 w 186"/>
                  <a:gd name="T29" fmla="*/ 18 h 235"/>
                  <a:gd name="T30" fmla="*/ 27 w 186"/>
                  <a:gd name="T31" fmla="*/ 32 h 235"/>
                  <a:gd name="T32" fmla="*/ 16 w 186"/>
                  <a:gd name="T33" fmla="*/ 53 h 235"/>
                  <a:gd name="T34" fmla="*/ 8 w 186"/>
                  <a:gd name="T35" fmla="*/ 70 h 235"/>
                  <a:gd name="T36" fmla="*/ 2 w 186"/>
                  <a:gd name="T37" fmla="*/ 95 h 235"/>
                  <a:gd name="T38" fmla="*/ 0 w 186"/>
                  <a:gd name="T39" fmla="*/ 116 h 235"/>
                  <a:gd name="T40" fmla="*/ 0 w 186"/>
                  <a:gd name="T41" fmla="*/ 116 h 235"/>
                  <a:gd name="T42" fmla="*/ 2 w 186"/>
                  <a:gd name="T43" fmla="*/ 144 h 235"/>
                  <a:gd name="T44" fmla="*/ 8 w 186"/>
                  <a:gd name="T45" fmla="*/ 168 h 235"/>
                  <a:gd name="T46" fmla="*/ 19 w 186"/>
                  <a:gd name="T47" fmla="*/ 189 h 235"/>
                  <a:gd name="T48" fmla="*/ 32 w 186"/>
                  <a:gd name="T49" fmla="*/ 207 h 235"/>
                  <a:gd name="T50" fmla="*/ 32 w 186"/>
                  <a:gd name="T51" fmla="*/ 207 h 235"/>
                  <a:gd name="T52" fmla="*/ 46 w 186"/>
                  <a:gd name="T53" fmla="*/ 221 h 235"/>
                  <a:gd name="T54" fmla="*/ 60 w 186"/>
                  <a:gd name="T55" fmla="*/ 228 h 235"/>
                  <a:gd name="T56" fmla="*/ 76 w 186"/>
                  <a:gd name="T57" fmla="*/ 235 h 235"/>
                  <a:gd name="T58" fmla="*/ 93 w 186"/>
                  <a:gd name="T59" fmla="*/ 235 h 235"/>
                  <a:gd name="T60" fmla="*/ 93 w 186"/>
                  <a:gd name="T61" fmla="*/ 235 h 235"/>
                  <a:gd name="T62" fmla="*/ 112 w 186"/>
                  <a:gd name="T63" fmla="*/ 235 h 235"/>
                  <a:gd name="T64" fmla="*/ 128 w 186"/>
                  <a:gd name="T65" fmla="*/ 228 h 235"/>
                  <a:gd name="T66" fmla="*/ 145 w 186"/>
                  <a:gd name="T67" fmla="*/ 217 h 235"/>
                  <a:gd name="T68" fmla="*/ 159 w 186"/>
                  <a:gd name="T69" fmla="*/ 200 h 235"/>
                  <a:gd name="T70" fmla="*/ 170 w 186"/>
                  <a:gd name="T71" fmla="*/ 182 h 235"/>
                  <a:gd name="T72" fmla="*/ 178 w 186"/>
                  <a:gd name="T73" fmla="*/ 165 h 235"/>
                  <a:gd name="T74" fmla="*/ 183 w 186"/>
                  <a:gd name="T75" fmla="*/ 140 h 235"/>
                  <a:gd name="T76" fmla="*/ 186 w 186"/>
                  <a:gd name="T77" fmla="*/ 116 h 235"/>
                  <a:gd name="T78" fmla="*/ 186 w 186"/>
                  <a:gd name="T79" fmla="*/ 11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5">
                    <a:moveTo>
                      <a:pt x="186" y="116"/>
                    </a:moveTo>
                    <a:lnTo>
                      <a:pt x="186" y="116"/>
                    </a:lnTo>
                    <a:lnTo>
                      <a:pt x="183" y="95"/>
                    </a:lnTo>
                    <a:lnTo>
                      <a:pt x="181" y="77"/>
                    </a:lnTo>
                    <a:lnTo>
                      <a:pt x="172" y="56"/>
                    </a:lnTo>
                    <a:lnTo>
                      <a:pt x="164" y="42"/>
                    </a:lnTo>
                    <a:lnTo>
                      <a:pt x="164" y="42"/>
                    </a:lnTo>
                    <a:lnTo>
                      <a:pt x="150" y="25"/>
                    </a:lnTo>
                    <a:lnTo>
                      <a:pt x="131" y="11"/>
                    </a:lnTo>
                    <a:lnTo>
                      <a:pt x="112" y="0"/>
                    </a:lnTo>
                    <a:lnTo>
                      <a:pt x="93" y="0"/>
                    </a:lnTo>
                    <a:lnTo>
                      <a:pt x="93" y="0"/>
                    </a:lnTo>
                    <a:lnTo>
                      <a:pt x="74" y="0"/>
                    </a:lnTo>
                    <a:lnTo>
                      <a:pt x="57" y="7"/>
                    </a:lnTo>
                    <a:lnTo>
                      <a:pt x="41" y="18"/>
                    </a:lnTo>
                    <a:lnTo>
                      <a:pt x="27" y="32"/>
                    </a:lnTo>
                    <a:lnTo>
                      <a:pt x="16" y="53"/>
                    </a:lnTo>
                    <a:lnTo>
                      <a:pt x="8" y="70"/>
                    </a:lnTo>
                    <a:lnTo>
                      <a:pt x="2" y="95"/>
                    </a:lnTo>
                    <a:lnTo>
                      <a:pt x="0" y="116"/>
                    </a:lnTo>
                    <a:lnTo>
                      <a:pt x="0" y="116"/>
                    </a:lnTo>
                    <a:lnTo>
                      <a:pt x="2" y="144"/>
                    </a:lnTo>
                    <a:lnTo>
                      <a:pt x="8" y="168"/>
                    </a:lnTo>
                    <a:lnTo>
                      <a:pt x="19" y="189"/>
                    </a:lnTo>
                    <a:lnTo>
                      <a:pt x="32" y="207"/>
                    </a:lnTo>
                    <a:lnTo>
                      <a:pt x="32" y="207"/>
                    </a:lnTo>
                    <a:lnTo>
                      <a:pt x="46" y="221"/>
                    </a:lnTo>
                    <a:lnTo>
                      <a:pt x="60" y="228"/>
                    </a:lnTo>
                    <a:lnTo>
                      <a:pt x="76" y="235"/>
                    </a:lnTo>
                    <a:lnTo>
                      <a:pt x="93" y="235"/>
                    </a:lnTo>
                    <a:lnTo>
                      <a:pt x="93" y="235"/>
                    </a:lnTo>
                    <a:lnTo>
                      <a:pt x="112" y="235"/>
                    </a:lnTo>
                    <a:lnTo>
                      <a:pt x="128" y="228"/>
                    </a:lnTo>
                    <a:lnTo>
                      <a:pt x="145" y="217"/>
                    </a:lnTo>
                    <a:lnTo>
                      <a:pt x="159" y="200"/>
                    </a:lnTo>
                    <a:lnTo>
                      <a:pt x="170" y="182"/>
                    </a:lnTo>
                    <a:lnTo>
                      <a:pt x="178" y="165"/>
                    </a:lnTo>
                    <a:lnTo>
                      <a:pt x="183" y="140"/>
                    </a:lnTo>
                    <a:lnTo>
                      <a:pt x="186" y="116"/>
                    </a:lnTo>
                    <a:lnTo>
                      <a:pt x="186" y="116"/>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44"/>
              <p:cNvSpPr>
                <a:spLocks/>
              </p:cNvSpPr>
              <p:nvPr/>
            </p:nvSpPr>
            <p:spPr bwMode="auto">
              <a:xfrm>
                <a:off x="1654" y="1297"/>
                <a:ext cx="186" cy="238"/>
              </a:xfrm>
              <a:custGeom>
                <a:avLst/>
                <a:gdLst>
                  <a:gd name="T0" fmla="*/ 186 w 186"/>
                  <a:gd name="T1" fmla="*/ 119 h 238"/>
                  <a:gd name="T2" fmla="*/ 186 w 186"/>
                  <a:gd name="T3" fmla="*/ 119 h 238"/>
                  <a:gd name="T4" fmla="*/ 184 w 186"/>
                  <a:gd name="T5" fmla="*/ 98 h 238"/>
                  <a:gd name="T6" fmla="*/ 181 w 186"/>
                  <a:gd name="T7" fmla="*/ 77 h 238"/>
                  <a:gd name="T8" fmla="*/ 173 w 186"/>
                  <a:gd name="T9" fmla="*/ 59 h 238"/>
                  <a:gd name="T10" fmla="*/ 165 w 186"/>
                  <a:gd name="T11" fmla="*/ 42 h 238"/>
                  <a:gd name="T12" fmla="*/ 165 w 186"/>
                  <a:gd name="T13" fmla="*/ 42 h 238"/>
                  <a:gd name="T14" fmla="*/ 151 w 186"/>
                  <a:gd name="T15" fmla="*/ 24 h 238"/>
                  <a:gd name="T16" fmla="*/ 134 w 186"/>
                  <a:gd name="T17" fmla="*/ 10 h 238"/>
                  <a:gd name="T18" fmla="*/ 115 w 186"/>
                  <a:gd name="T19" fmla="*/ 4 h 238"/>
                  <a:gd name="T20" fmla="*/ 93 w 186"/>
                  <a:gd name="T21" fmla="*/ 0 h 238"/>
                  <a:gd name="T22" fmla="*/ 93 w 186"/>
                  <a:gd name="T23" fmla="*/ 0 h 238"/>
                  <a:gd name="T24" fmla="*/ 74 w 186"/>
                  <a:gd name="T25" fmla="*/ 4 h 238"/>
                  <a:gd name="T26" fmla="*/ 58 w 186"/>
                  <a:gd name="T27" fmla="*/ 10 h 238"/>
                  <a:gd name="T28" fmla="*/ 41 w 186"/>
                  <a:gd name="T29" fmla="*/ 21 h 238"/>
                  <a:gd name="T30" fmla="*/ 27 w 186"/>
                  <a:gd name="T31" fmla="*/ 35 h 238"/>
                  <a:gd name="T32" fmla="*/ 16 w 186"/>
                  <a:gd name="T33" fmla="*/ 52 h 238"/>
                  <a:gd name="T34" fmla="*/ 8 w 186"/>
                  <a:gd name="T35" fmla="*/ 73 h 238"/>
                  <a:gd name="T36" fmla="*/ 3 w 186"/>
                  <a:gd name="T37" fmla="*/ 94 h 238"/>
                  <a:gd name="T38" fmla="*/ 0 w 186"/>
                  <a:gd name="T39" fmla="*/ 119 h 238"/>
                  <a:gd name="T40" fmla="*/ 0 w 186"/>
                  <a:gd name="T41" fmla="*/ 119 h 238"/>
                  <a:gd name="T42" fmla="*/ 3 w 186"/>
                  <a:gd name="T43" fmla="*/ 147 h 238"/>
                  <a:gd name="T44" fmla="*/ 8 w 186"/>
                  <a:gd name="T45" fmla="*/ 171 h 238"/>
                  <a:gd name="T46" fmla="*/ 19 w 186"/>
                  <a:gd name="T47" fmla="*/ 192 h 238"/>
                  <a:gd name="T48" fmla="*/ 33 w 186"/>
                  <a:gd name="T49" fmla="*/ 210 h 238"/>
                  <a:gd name="T50" fmla="*/ 33 w 186"/>
                  <a:gd name="T51" fmla="*/ 210 h 238"/>
                  <a:gd name="T52" fmla="*/ 47 w 186"/>
                  <a:gd name="T53" fmla="*/ 220 h 238"/>
                  <a:gd name="T54" fmla="*/ 60 w 186"/>
                  <a:gd name="T55" fmla="*/ 231 h 238"/>
                  <a:gd name="T56" fmla="*/ 77 w 186"/>
                  <a:gd name="T57" fmla="*/ 238 h 238"/>
                  <a:gd name="T58" fmla="*/ 93 w 186"/>
                  <a:gd name="T59" fmla="*/ 238 h 238"/>
                  <a:gd name="T60" fmla="*/ 93 w 186"/>
                  <a:gd name="T61" fmla="*/ 238 h 238"/>
                  <a:gd name="T62" fmla="*/ 112 w 186"/>
                  <a:gd name="T63" fmla="*/ 234 h 238"/>
                  <a:gd name="T64" fmla="*/ 129 w 186"/>
                  <a:gd name="T65" fmla="*/ 227 h 238"/>
                  <a:gd name="T66" fmla="*/ 145 w 186"/>
                  <a:gd name="T67" fmla="*/ 217 h 238"/>
                  <a:gd name="T68" fmla="*/ 159 w 186"/>
                  <a:gd name="T69" fmla="*/ 203 h 238"/>
                  <a:gd name="T70" fmla="*/ 170 w 186"/>
                  <a:gd name="T71" fmla="*/ 185 h 238"/>
                  <a:gd name="T72" fmla="*/ 178 w 186"/>
                  <a:gd name="T73" fmla="*/ 164 h 238"/>
                  <a:gd name="T74" fmla="*/ 184 w 186"/>
                  <a:gd name="T75" fmla="*/ 143 h 238"/>
                  <a:gd name="T76" fmla="*/ 186 w 186"/>
                  <a:gd name="T77" fmla="*/ 119 h 238"/>
                  <a:gd name="T78" fmla="*/ 186 w 186"/>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8">
                    <a:moveTo>
                      <a:pt x="186" y="119"/>
                    </a:moveTo>
                    <a:lnTo>
                      <a:pt x="186" y="119"/>
                    </a:lnTo>
                    <a:lnTo>
                      <a:pt x="184" y="98"/>
                    </a:lnTo>
                    <a:lnTo>
                      <a:pt x="181" y="77"/>
                    </a:lnTo>
                    <a:lnTo>
                      <a:pt x="173" y="59"/>
                    </a:lnTo>
                    <a:lnTo>
                      <a:pt x="165" y="42"/>
                    </a:lnTo>
                    <a:lnTo>
                      <a:pt x="165" y="42"/>
                    </a:lnTo>
                    <a:lnTo>
                      <a:pt x="151" y="24"/>
                    </a:lnTo>
                    <a:lnTo>
                      <a:pt x="134" y="10"/>
                    </a:lnTo>
                    <a:lnTo>
                      <a:pt x="115" y="4"/>
                    </a:lnTo>
                    <a:lnTo>
                      <a:pt x="93" y="0"/>
                    </a:lnTo>
                    <a:lnTo>
                      <a:pt x="93" y="0"/>
                    </a:lnTo>
                    <a:lnTo>
                      <a:pt x="74" y="4"/>
                    </a:lnTo>
                    <a:lnTo>
                      <a:pt x="58" y="10"/>
                    </a:lnTo>
                    <a:lnTo>
                      <a:pt x="41" y="21"/>
                    </a:lnTo>
                    <a:lnTo>
                      <a:pt x="27" y="35"/>
                    </a:lnTo>
                    <a:lnTo>
                      <a:pt x="16" y="52"/>
                    </a:lnTo>
                    <a:lnTo>
                      <a:pt x="8" y="73"/>
                    </a:lnTo>
                    <a:lnTo>
                      <a:pt x="3" y="94"/>
                    </a:lnTo>
                    <a:lnTo>
                      <a:pt x="0" y="119"/>
                    </a:lnTo>
                    <a:lnTo>
                      <a:pt x="0" y="119"/>
                    </a:lnTo>
                    <a:lnTo>
                      <a:pt x="3" y="147"/>
                    </a:lnTo>
                    <a:lnTo>
                      <a:pt x="8" y="171"/>
                    </a:lnTo>
                    <a:lnTo>
                      <a:pt x="19" y="192"/>
                    </a:lnTo>
                    <a:lnTo>
                      <a:pt x="33" y="210"/>
                    </a:lnTo>
                    <a:lnTo>
                      <a:pt x="33" y="210"/>
                    </a:lnTo>
                    <a:lnTo>
                      <a:pt x="47" y="220"/>
                    </a:lnTo>
                    <a:lnTo>
                      <a:pt x="60" y="231"/>
                    </a:lnTo>
                    <a:lnTo>
                      <a:pt x="77" y="238"/>
                    </a:lnTo>
                    <a:lnTo>
                      <a:pt x="93" y="238"/>
                    </a:lnTo>
                    <a:lnTo>
                      <a:pt x="93" y="238"/>
                    </a:lnTo>
                    <a:lnTo>
                      <a:pt x="112" y="234"/>
                    </a:lnTo>
                    <a:lnTo>
                      <a:pt x="129" y="227"/>
                    </a:lnTo>
                    <a:lnTo>
                      <a:pt x="145" y="217"/>
                    </a:lnTo>
                    <a:lnTo>
                      <a:pt x="159" y="203"/>
                    </a:lnTo>
                    <a:lnTo>
                      <a:pt x="170" y="185"/>
                    </a:lnTo>
                    <a:lnTo>
                      <a:pt x="178" y="164"/>
                    </a:lnTo>
                    <a:lnTo>
                      <a:pt x="184" y="143"/>
                    </a:lnTo>
                    <a:lnTo>
                      <a:pt x="186" y="119"/>
                    </a:lnTo>
                    <a:lnTo>
                      <a:pt x="186"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45"/>
              <p:cNvSpPr>
                <a:spLocks noChangeArrowheads="1"/>
              </p:cNvSpPr>
              <p:nvPr/>
            </p:nvSpPr>
            <p:spPr bwMode="auto">
              <a:xfrm>
                <a:off x="2353" y="1594"/>
                <a:ext cx="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26" name="Rectangle 146"/>
              <p:cNvSpPr>
                <a:spLocks noChangeArrowheads="1"/>
              </p:cNvSpPr>
              <p:nvPr/>
            </p:nvSpPr>
            <p:spPr bwMode="auto">
              <a:xfrm>
                <a:off x="1810" y="2338"/>
                <a:ext cx="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27" name="Rectangle 147"/>
              <p:cNvSpPr>
                <a:spLocks noChangeArrowheads="1"/>
              </p:cNvSpPr>
              <p:nvPr/>
            </p:nvSpPr>
            <p:spPr bwMode="auto">
              <a:xfrm>
                <a:off x="359" y="1479"/>
                <a:ext cx="6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a:solidFill>
                      <a:srgbClr val="000000"/>
                    </a:solidFill>
                    <a:latin typeface="Myriad Roman" charset="0"/>
                  </a:rPr>
                  <a:t>A</a:t>
                </a:r>
                <a:endParaRPr lang="en-US" altLang="en-US" sz="1800"/>
              </a:p>
            </p:txBody>
          </p:sp>
          <p:sp>
            <p:nvSpPr>
              <p:cNvPr id="28" name="Rectangle 148"/>
              <p:cNvSpPr>
                <a:spLocks noChangeArrowheads="1"/>
              </p:cNvSpPr>
              <p:nvPr/>
            </p:nvSpPr>
            <p:spPr bwMode="auto">
              <a:xfrm>
                <a:off x="362" y="2345"/>
                <a:ext cx="6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C</a:t>
                </a:r>
                <a:endParaRPr lang="en-US" altLang="en-US" sz="1800" dirty="0"/>
              </a:p>
            </p:txBody>
          </p:sp>
          <p:sp>
            <p:nvSpPr>
              <p:cNvPr id="29" name="Rectangle 149"/>
              <p:cNvSpPr>
                <a:spLocks noChangeArrowheads="1"/>
              </p:cNvSpPr>
              <p:nvPr/>
            </p:nvSpPr>
            <p:spPr bwMode="auto">
              <a:xfrm>
                <a:off x="1037" y="1933"/>
                <a:ext cx="6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D</a:t>
                </a:r>
                <a:endParaRPr lang="en-US" altLang="en-US" sz="1800" dirty="0"/>
              </a:p>
            </p:txBody>
          </p:sp>
          <p:sp>
            <p:nvSpPr>
              <p:cNvPr id="30" name="Rectangle 150"/>
              <p:cNvSpPr>
                <a:spLocks noChangeArrowheads="1"/>
              </p:cNvSpPr>
              <p:nvPr/>
            </p:nvSpPr>
            <p:spPr bwMode="auto">
              <a:xfrm>
                <a:off x="924" y="1116"/>
                <a:ext cx="6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B</a:t>
                </a:r>
                <a:endParaRPr lang="en-US" altLang="en-US" sz="1800" dirty="0"/>
              </a:p>
            </p:txBody>
          </p:sp>
          <p:sp>
            <p:nvSpPr>
              <p:cNvPr id="31" name="Rectangle 151"/>
              <p:cNvSpPr>
                <a:spLocks noChangeArrowheads="1"/>
              </p:cNvSpPr>
              <p:nvPr/>
            </p:nvSpPr>
            <p:spPr bwMode="auto">
              <a:xfrm>
                <a:off x="1714" y="1353"/>
                <a:ext cx="6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E</a:t>
                </a:r>
                <a:endParaRPr lang="en-US" altLang="en-US" sz="1800" dirty="0"/>
              </a:p>
            </p:txBody>
          </p:sp>
        </p:grpSp>
        <p:sp>
          <p:nvSpPr>
            <p:cNvPr id="7" name="Line 127"/>
            <p:cNvSpPr>
              <a:spLocks noChangeShapeType="1"/>
            </p:cNvSpPr>
            <p:nvPr/>
          </p:nvSpPr>
          <p:spPr bwMode="auto">
            <a:xfrm>
              <a:off x="1566037" y="4042559"/>
              <a:ext cx="125428" cy="870531"/>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127"/>
            <p:cNvSpPr>
              <a:spLocks noChangeShapeType="1"/>
            </p:cNvSpPr>
            <p:nvPr/>
          </p:nvSpPr>
          <p:spPr bwMode="auto">
            <a:xfrm flipH="1">
              <a:off x="1842277" y="4239326"/>
              <a:ext cx="774966" cy="71304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p:cNvSpPr>
            <a:spLocks noGrp="1"/>
          </p:cNvSpPr>
          <p:nvPr>
            <p:ph type="sldNum" sz="quarter" idx="12"/>
          </p:nvPr>
        </p:nvSpPr>
        <p:spPr/>
        <p:txBody>
          <a:bodyPr/>
          <a:lstStyle/>
          <a:p>
            <a:fld id="{E97799C9-84D9-46D2-A11E-BCF8A720529D}" type="slidenum">
              <a:rPr lang="en-US" smtClean="0"/>
              <a:t>13</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481360846"/>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514350"/>
            <a:ext cx="7315200" cy="865573"/>
          </a:xfrm>
        </p:spPr>
        <p:txBody>
          <a:bodyPr/>
          <a:lstStyle/>
          <a:p>
            <a:pPr eaLnBrk="1" hangingPunct="1"/>
            <a:r>
              <a:rPr lang="en-US" altLang="en-US" dirty="0" smtClean="0"/>
              <a:t>Convergence</a:t>
            </a:r>
          </a:p>
        </p:txBody>
      </p:sp>
      <p:sp>
        <p:nvSpPr>
          <p:cNvPr id="10243" name="Rectangle 3"/>
          <p:cNvSpPr>
            <a:spLocks noGrp="1" noChangeArrowheads="1"/>
          </p:cNvSpPr>
          <p:nvPr>
            <p:ph type="body" idx="1"/>
          </p:nvPr>
        </p:nvSpPr>
        <p:spPr>
          <a:xfrm>
            <a:off x="914400" y="1581151"/>
            <a:ext cx="7315200" cy="3150870"/>
          </a:xfrm>
        </p:spPr>
        <p:txBody>
          <a:bodyPr>
            <a:normAutofit/>
          </a:bodyPr>
          <a:lstStyle/>
          <a:p>
            <a:pPr eaLnBrk="1" hangingPunct="1">
              <a:lnSpc>
                <a:spcPct val="90000"/>
              </a:lnSpc>
            </a:pPr>
            <a:r>
              <a:rPr lang="en-US" altLang="en-US" sz="2400" dirty="0" smtClean="0"/>
              <a:t>In the absence of topological changes -- few exchanges between neighbors before complete routing table is formed.</a:t>
            </a:r>
          </a:p>
          <a:p>
            <a:pPr eaLnBrk="1" hangingPunct="1">
              <a:lnSpc>
                <a:spcPct val="90000"/>
              </a:lnSpc>
            </a:pPr>
            <a:r>
              <a:rPr lang="en-US" altLang="en-US" sz="2400" dirty="0" smtClean="0"/>
              <a:t>This table is consistent.</a:t>
            </a:r>
          </a:p>
          <a:p>
            <a:pPr eaLnBrk="1" hangingPunct="1">
              <a:lnSpc>
                <a:spcPct val="90000"/>
              </a:lnSpc>
            </a:pPr>
            <a:r>
              <a:rPr lang="en-US" altLang="en-US" sz="2400" dirty="0" smtClean="0"/>
              <a:t>Convergence is achieved.</a:t>
            </a:r>
          </a:p>
          <a:p>
            <a:pPr eaLnBrk="1" hangingPunct="1">
              <a:lnSpc>
                <a:spcPct val="90000"/>
              </a:lnSpc>
            </a:pPr>
            <a:r>
              <a:rPr lang="en-US" altLang="en-US" sz="2400" dirty="0" smtClean="0"/>
              <a:t>Notice -- no centralized authority </a:t>
            </a:r>
          </a:p>
        </p:txBody>
      </p:sp>
      <p:sp>
        <p:nvSpPr>
          <p:cNvPr id="2" name="Slide Number Placeholder 1"/>
          <p:cNvSpPr>
            <a:spLocks noGrp="1"/>
          </p:cNvSpPr>
          <p:nvPr>
            <p:ph type="sldNum" sz="quarter" idx="12"/>
          </p:nvPr>
        </p:nvSpPr>
        <p:spPr/>
        <p:txBody>
          <a:bodyPr/>
          <a:lstStyle/>
          <a:p>
            <a:fld id="{E97799C9-84D9-46D2-A11E-BCF8A720529D}" type="slidenum">
              <a:rPr lang="en-US" smtClean="0"/>
              <a:t>14</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07012084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0"/>
            <a:ext cx="7772400" cy="666750"/>
          </a:xfrm>
        </p:spPr>
        <p:txBody>
          <a:bodyPr>
            <a:normAutofit fontScale="90000"/>
          </a:bodyPr>
          <a:lstStyle/>
          <a:p>
            <a:pPr eaLnBrk="1" hangingPunct="1"/>
            <a:r>
              <a:rPr lang="en-US" altLang="en-US" dirty="0" smtClean="0"/>
              <a:t>Routing updates</a:t>
            </a:r>
          </a:p>
        </p:txBody>
      </p:sp>
      <p:sp>
        <p:nvSpPr>
          <p:cNvPr id="11267" name="Rectangle 3"/>
          <p:cNvSpPr>
            <a:spLocks noGrp="1" noChangeArrowheads="1"/>
          </p:cNvSpPr>
          <p:nvPr>
            <p:ph type="body" idx="1"/>
          </p:nvPr>
        </p:nvSpPr>
        <p:spPr>
          <a:xfrm>
            <a:off x="259307" y="742951"/>
            <a:ext cx="8427493" cy="3935520"/>
          </a:xfrm>
        </p:spPr>
        <p:txBody>
          <a:bodyPr>
            <a:normAutofit fontScale="92500"/>
          </a:bodyPr>
          <a:lstStyle/>
          <a:p>
            <a:pPr marL="457200" indent="-457200">
              <a:lnSpc>
                <a:spcPct val="90000"/>
              </a:lnSpc>
            </a:pPr>
            <a:r>
              <a:rPr lang="en-US" altLang="en-US" sz="2400" dirty="0" smtClean="0"/>
              <a:t>When </a:t>
            </a:r>
            <a:r>
              <a:rPr lang="en-US" altLang="en-US" sz="2400" dirty="0"/>
              <a:t>are routing updates sent ?</a:t>
            </a:r>
          </a:p>
          <a:p>
            <a:pPr marL="742950" lvl="1" indent="-400050">
              <a:lnSpc>
                <a:spcPct val="90000"/>
              </a:lnSpc>
              <a:buFont typeface="Times" pitchFamily="18" charset="0"/>
              <a:buAutoNum type="arabicPeriod"/>
            </a:pPr>
            <a:r>
              <a:rPr lang="en-US" altLang="en-US" sz="2400" dirty="0"/>
              <a:t>Periodic updates</a:t>
            </a:r>
          </a:p>
          <a:p>
            <a:pPr marL="1028700" lvl="2" indent="-342900">
              <a:lnSpc>
                <a:spcPct val="90000"/>
              </a:lnSpc>
              <a:buFont typeface="Times" pitchFamily="18" charset="0"/>
              <a:buChar char="–"/>
            </a:pPr>
            <a:r>
              <a:rPr lang="en-US" altLang="en-US" sz="2400" dirty="0"/>
              <a:t>Even if nothing has changed, send periodically. Main reason is to let other nodes know that the sender is alive.</a:t>
            </a:r>
          </a:p>
          <a:p>
            <a:pPr marL="1028700" lvl="2" indent="-342900">
              <a:lnSpc>
                <a:spcPct val="90000"/>
              </a:lnSpc>
              <a:buFont typeface="Times" pitchFamily="18" charset="0"/>
              <a:buChar char="–"/>
            </a:pPr>
            <a:r>
              <a:rPr lang="en-US" altLang="en-US" sz="2400" dirty="0"/>
              <a:t>Refresh information that might be needed if some of the routes were to become unavailable.</a:t>
            </a:r>
          </a:p>
          <a:p>
            <a:pPr marL="742950" lvl="1" indent="-400050">
              <a:lnSpc>
                <a:spcPct val="90000"/>
              </a:lnSpc>
              <a:buFont typeface="Times" pitchFamily="18" charset="0"/>
              <a:buAutoNum type="arabicPeriod"/>
            </a:pPr>
            <a:r>
              <a:rPr lang="en-US" altLang="en-US" sz="2400" dirty="0"/>
              <a:t>Triggered updates</a:t>
            </a:r>
          </a:p>
          <a:p>
            <a:pPr marL="1028700" lvl="2" indent="-342900">
              <a:lnSpc>
                <a:spcPct val="90000"/>
              </a:lnSpc>
              <a:buFont typeface="Times" pitchFamily="18" charset="0"/>
              <a:buChar char="–"/>
            </a:pPr>
            <a:r>
              <a:rPr lang="en-US" altLang="en-US" sz="2400" dirty="0"/>
              <a:t>When a node receives an update from one of its neighbors which may lead to a change in its routing tables (could be due to change in link cost</a:t>
            </a:r>
            <a:r>
              <a:rPr lang="en-US" altLang="en-US" sz="2400" dirty="0" smtClean="0"/>
              <a:t>).</a:t>
            </a:r>
          </a:p>
          <a:p>
            <a:pPr marL="342900" lvl="1" indent="0">
              <a:lnSpc>
                <a:spcPct val="90000"/>
              </a:lnSpc>
              <a:buNone/>
            </a:pPr>
            <a:r>
              <a:rPr lang="en-US" altLang="en-US" sz="2400" b="1" dirty="0" smtClean="0"/>
              <a:t>Note:</a:t>
            </a:r>
            <a:r>
              <a:rPr lang="en-US" altLang="en-US" sz="2400" dirty="0" smtClean="0"/>
              <a:t> typically order of periodicity is seconds to several minutes.</a:t>
            </a:r>
          </a:p>
          <a:p>
            <a:pPr marL="457200" indent="-457200">
              <a:lnSpc>
                <a:spcPct val="90000"/>
              </a:lnSpc>
              <a:buNone/>
            </a:pPr>
            <a:endParaRPr lang="en-US" altLang="en-US" sz="2100" dirty="0"/>
          </a:p>
          <a:p>
            <a:pPr marL="1028700" lvl="2" indent="-342900">
              <a:lnSpc>
                <a:spcPct val="90000"/>
              </a:lnSpc>
              <a:buFont typeface="Times" pitchFamily="18" charset="0"/>
              <a:buChar char="–"/>
            </a:pPr>
            <a:endParaRPr lang="en-US" altLang="en-US" sz="1500" dirty="0"/>
          </a:p>
        </p:txBody>
      </p:sp>
      <p:sp>
        <p:nvSpPr>
          <p:cNvPr id="2" name="Slide Number Placeholder 1"/>
          <p:cNvSpPr>
            <a:spLocks noGrp="1"/>
          </p:cNvSpPr>
          <p:nvPr>
            <p:ph type="sldNum" sz="quarter" idx="12"/>
          </p:nvPr>
        </p:nvSpPr>
        <p:spPr/>
        <p:txBody>
          <a:bodyPr/>
          <a:lstStyle/>
          <a:p>
            <a:fld id="{E97799C9-84D9-46D2-A11E-BCF8A720529D}" type="slidenum">
              <a:rPr lang="en-US" smtClean="0"/>
              <a:t>15</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87031631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85750"/>
            <a:ext cx="7315200" cy="865573"/>
          </a:xfrm>
        </p:spPr>
        <p:txBody>
          <a:bodyPr/>
          <a:lstStyle/>
          <a:p>
            <a:pPr eaLnBrk="1" hangingPunct="1"/>
            <a:r>
              <a:rPr lang="en-US" altLang="en-US" dirty="0" smtClean="0"/>
              <a:t>Link/Node Failures</a:t>
            </a:r>
          </a:p>
        </p:txBody>
      </p:sp>
      <p:sp>
        <p:nvSpPr>
          <p:cNvPr id="12291" name="Rectangle 3"/>
          <p:cNvSpPr>
            <a:spLocks noGrp="1" noChangeArrowheads="1"/>
          </p:cNvSpPr>
          <p:nvPr>
            <p:ph type="body" idx="1"/>
          </p:nvPr>
        </p:nvSpPr>
        <p:spPr>
          <a:xfrm>
            <a:off x="914400" y="1200151"/>
            <a:ext cx="7315200" cy="3531870"/>
          </a:xfrm>
        </p:spPr>
        <p:txBody>
          <a:bodyPr>
            <a:normAutofit/>
          </a:bodyPr>
          <a:lstStyle/>
          <a:p>
            <a:pPr eaLnBrk="1" hangingPunct="1"/>
            <a:r>
              <a:rPr lang="en-US" altLang="en-US" sz="2400" dirty="0" smtClean="0"/>
              <a:t>Nodes that first notice send new lists of distances to neighbors.</a:t>
            </a:r>
          </a:p>
          <a:p>
            <a:pPr eaLnBrk="1" hangingPunct="1"/>
            <a:r>
              <a:rPr lang="en-US" altLang="en-US" sz="2400" dirty="0" smtClean="0"/>
              <a:t>How do they detect failures ?</a:t>
            </a:r>
          </a:p>
          <a:p>
            <a:pPr lvl="1" eaLnBrk="1" hangingPunct="1"/>
            <a:r>
              <a:rPr lang="en-US" altLang="en-US" sz="2400" dirty="0" smtClean="0"/>
              <a:t> Route updates don’t arrive</a:t>
            </a:r>
          </a:p>
          <a:p>
            <a:pPr lvl="1" eaLnBrk="1" hangingPunct="1"/>
            <a:r>
              <a:rPr lang="en-US" altLang="en-US" sz="2400" dirty="0" smtClean="0"/>
              <a:t> Probing with test packets.</a:t>
            </a:r>
          </a:p>
        </p:txBody>
      </p:sp>
      <p:sp>
        <p:nvSpPr>
          <p:cNvPr id="2" name="Slide Number Placeholder 1"/>
          <p:cNvSpPr>
            <a:spLocks noGrp="1"/>
          </p:cNvSpPr>
          <p:nvPr>
            <p:ph type="sldNum" sz="quarter" idx="12"/>
          </p:nvPr>
        </p:nvSpPr>
        <p:spPr/>
        <p:txBody>
          <a:bodyPr/>
          <a:lstStyle/>
          <a:p>
            <a:fld id="{E97799C9-84D9-46D2-A11E-BCF8A720529D}" type="slidenum">
              <a:rPr lang="en-US" smtClean="0"/>
              <a:t>16</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306028472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2556" y="133350"/>
            <a:ext cx="7200897" cy="685800"/>
          </a:xfrm>
        </p:spPr>
        <p:txBody>
          <a:bodyPr>
            <a:normAutofit fontScale="90000"/>
          </a:bodyPr>
          <a:lstStyle/>
          <a:p>
            <a:pPr eaLnBrk="1" hangingPunct="1"/>
            <a:r>
              <a:rPr lang="en-US" altLang="en-US" dirty="0" smtClean="0"/>
              <a:t>Example</a:t>
            </a:r>
          </a:p>
        </p:txBody>
      </p:sp>
      <p:sp>
        <p:nvSpPr>
          <p:cNvPr id="13315" name="Rectangle 3"/>
          <p:cNvSpPr>
            <a:spLocks noGrp="1" noChangeArrowheads="1"/>
          </p:cNvSpPr>
          <p:nvPr>
            <p:ph type="body" idx="1"/>
          </p:nvPr>
        </p:nvSpPr>
        <p:spPr>
          <a:xfrm>
            <a:off x="228600" y="742950"/>
            <a:ext cx="5105400" cy="4191000"/>
          </a:xfrm>
        </p:spPr>
        <p:txBody>
          <a:bodyPr>
            <a:noAutofit/>
          </a:bodyPr>
          <a:lstStyle/>
          <a:p>
            <a:pPr lvl="1"/>
            <a:r>
              <a:rPr lang="en-US" altLang="en-US" sz="2400" dirty="0" smtClean="0"/>
              <a:t>Let </a:t>
            </a:r>
            <a:r>
              <a:rPr lang="en-US" altLang="en-US" sz="2400" dirty="0"/>
              <a:t>link from </a:t>
            </a:r>
            <a:r>
              <a:rPr lang="en-US" altLang="en-US" sz="2400" dirty="0">
                <a:solidFill>
                  <a:srgbClr val="FF0000"/>
                </a:solidFill>
              </a:rPr>
              <a:t>B</a:t>
            </a:r>
            <a:r>
              <a:rPr lang="en-US" altLang="en-US" sz="2400" dirty="0"/>
              <a:t> to </a:t>
            </a:r>
            <a:r>
              <a:rPr lang="en-US" altLang="en-US" sz="2400" dirty="0">
                <a:solidFill>
                  <a:schemeClr val="accent4">
                    <a:lumMod val="60000"/>
                    <a:lumOff val="40000"/>
                  </a:schemeClr>
                </a:solidFill>
              </a:rPr>
              <a:t>E</a:t>
            </a:r>
            <a:r>
              <a:rPr lang="en-US" altLang="en-US" sz="2400" dirty="0"/>
              <a:t> fail.</a:t>
            </a:r>
          </a:p>
          <a:p>
            <a:pPr lvl="1"/>
            <a:r>
              <a:rPr lang="en-US" altLang="en-US" sz="2400" dirty="0">
                <a:solidFill>
                  <a:srgbClr val="FF0000"/>
                </a:solidFill>
              </a:rPr>
              <a:t>B</a:t>
            </a:r>
            <a:r>
              <a:rPr lang="en-US" altLang="en-US" sz="2400" dirty="0"/>
              <a:t> sets new distance to </a:t>
            </a:r>
            <a:r>
              <a:rPr lang="en-US" altLang="en-US" sz="2400" dirty="0">
                <a:solidFill>
                  <a:schemeClr val="accent4">
                    <a:lumMod val="60000"/>
                    <a:lumOff val="40000"/>
                  </a:schemeClr>
                </a:solidFill>
              </a:rPr>
              <a:t>E</a:t>
            </a:r>
            <a:r>
              <a:rPr lang="en-US" altLang="en-US" sz="2400" dirty="0"/>
              <a:t> to ∞; sends update to </a:t>
            </a:r>
            <a:r>
              <a:rPr lang="en-US" altLang="en-US" sz="2400" dirty="0" smtClean="0">
                <a:solidFill>
                  <a:srgbClr val="0070C0"/>
                </a:solidFill>
              </a:rPr>
              <a:t>A and </a:t>
            </a:r>
            <a:r>
              <a:rPr lang="en-US" altLang="en-US" sz="2400" dirty="0">
                <a:solidFill>
                  <a:srgbClr val="FFC000"/>
                </a:solidFill>
              </a:rPr>
              <a:t>D</a:t>
            </a:r>
            <a:r>
              <a:rPr lang="en-US" altLang="en-US" sz="2400" dirty="0" smtClean="0">
                <a:solidFill>
                  <a:srgbClr val="0070C0"/>
                </a:solidFill>
              </a:rPr>
              <a:t> </a:t>
            </a:r>
            <a:r>
              <a:rPr lang="en-US" altLang="en-US" sz="2400" dirty="0" smtClean="0"/>
              <a:t>.</a:t>
            </a:r>
            <a:endParaRPr lang="en-US" altLang="en-US" sz="2400" dirty="0"/>
          </a:p>
          <a:p>
            <a:pPr lvl="1"/>
            <a:r>
              <a:rPr lang="en-US" altLang="en-US" sz="2400" dirty="0">
                <a:solidFill>
                  <a:srgbClr val="0070C0"/>
                </a:solidFill>
              </a:rPr>
              <a:t>A</a:t>
            </a:r>
            <a:r>
              <a:rPr lang="en-US" altLang="en-US" sz="2400" dirty="0"/>
              <a:t> was initially routing to </a:t>
            </a:r>
            <a:r>
              <a:rPr lang="en-US" altLang="en-US" sz="2400" dirty="0">
                <a:solidFill>
                  <a:schemeClr val="accent4">
                    <a:lumMod val="60000"/>
                    <a:lumOff val="40000"/>
                  </a:schemeClr>
                </a:solidFill>
              </a:rPr>
              <a:t>E</a:t>
            </a:r>
            <a:r>
              <a:rPr lang="en-US" altLang="en-US" sz="2400" dirty="0"/>
              <a:t> via </a:t>
            </a:r>
            <a:r>
              <a:rPr lang="en-US" altLang="en-US" sz="2400" dirty="0">
                <a:solidFill>
                  <a:srgbClr val="FF0000"/>
                </a:solidFill>
              </a:rPr>
              <a:t>B</a:t>
            </a:r>
            <a:r>
              <a:rPr lang="en-US" altLang="en-US" sz="2400" dirty="0"/>
              <a:t>. So it now sets link cost to </a:t>
            </a:r>
            <a:r>
              <a:rPr lang="en-US" altLang="en-US" sz="2400" dirty="0">
                <a:solidFill>
                  <a:schemeClr val="accent4">
                    <a:lumMod val="60000"/>
                    <a:lumOff val="40000"/>
                  </a:schemeClr>
                </a:solidFill>
              </a:rPr>
              <a:t>E</a:t>
            </a:r>
            <a:r>
              <a:rPr lang="en-US" altLang="en-US" sz="2400" dirty="0"/>
              <a:t> to ∞.</a:t>
            </a:r>
          </a:p>
          <a:p>
            <a:pPr lvl="1"/>
            <a:r>
              <a:rPr lang="en-US" altLang="en-US" sz="2400" dirty="0"/>
              <a:t>Next update from </a:t>
            </a:r>
            <a:r>
              <a:rPr lang="en-US" altLang="en-US" sz="2400" dirty="0">
                <a:solidFill>
                  <a:srgbClr val="FFC000"/>
                </a:solidFill>
              </a:rPr>
              <a:t>D</a:t>
            </a:r>
            <a:r>
              <a:rPr lang="en-US" altLang="en-US" sz="2400" dirty="0"/>
              <a:t>; </a:t>
            </a:r>
            <a:r>
              <a:rPr lang="en-US" altLang="en-US" sz="2400" dirty="0">
                <a:solidFill>
                  <a:srgbClr val="0070C0"/>
                </a:solidFill>
              </a:rPr>
              <a:t>A</a:t>
            </a:r>
            <a:r>
              <a:rPr lang="en-US" altLang="en-US" sz="2400" dirty="0"/>
              <a:t> learns that </a:t>
            </a:r>
            <a:r>
              <a:rPr lang="en-US" altLang="en-US" sz="2400" dirty="0">
                <a:solidFill>
                  <a:srgbClr val="FFC000"/>
                </a:solidFill>
              </a:rPr>
              <a:t>D</a:t>
            </a:r>
            <a:r>
              <a:rPr lang="en-US" altLang="en-US" sz="2400" dirty="0"/>
              <a:t> has 1 hop path to </a:t>
            </a:r>
            <a:r>
              <a:rPr lang="en-US" altLang="en-US" sz="2400" dirty="0">
                <a:solidFill>
                  <a:schemeClr val="accent4">
                    <a:lumMod val="60000"/>
                    <a:lumOff val="40000"/>
                  </a:schemeClr>
                </a:solidFill>
              </a:rPr>
              <a:t>E</a:t>
            </a:r>
            <a:r>
              <a:rPr lang="en-US" altLang="en-US" sz="2400" dirty="0"/>
              <a:t>.</a:t>
            </a:r>
          </a:p>
          <a:p>
            <a:pPr lvl="1"/>
            <a:r>
              <a:rPr lang="en-US" altLang="en-US" sz="2400" dirty="0">
                <a:solidFill>
                  <a:srgbClr val="0070C0"/>
                </a:solidFill>
              </a:rPr>
              <a:t>A</a:t>
            </a:r>
            <a:r>
              <a:rPr lang="en-US" altLang="en-US" sz="2400" dirty="0"/>
              <a:t> now can reach </a:t>
            </a:r>
            <a:r>
              <a:rPr lang="en-US" altLang="en-US" sz="2400" dirty="0">
                <a:solidFill>
                  <a:schemeClr val="accent4">
                    <a:lumMod val="60000"/>
                    <a:lumOff val="40000"/>
                  </a:schemeClr>
                </a:solidFill>
              </a:rPr>
              <a:t>E</a:t>
            </a:r>
            <a:r>
              <a:rPr lang="en-US" altLang="en-US" sz="2400" dirty="0"/>
              <a:t> in 2 hops via </a:t>
            </a:r>
            <a:r>
              <a:rPr lang="en-US" altLang="en-US" sz="2400" dirty="0">
                <a:solidFill>
                  <a:schemeClr val="tx2"/>
                </a:solidFill>
              </a:rPr>
              <a:t>D</a:t>
            </a:r>
            <a:r>
              <a:rPr lang="en-US" altLang="en-US" sz="2400" dirty="0"/>
              <a:t>.</a:t>
            </a:r>
          </a:p>
          <a:p>
            <a:pPr lvl="1"/>
            <a:r>
              <a:rPr lang="en-US" altLang="en-US" sz="2400" dirty="0">
                <a:solidFill>
                  <a:srgbClr val="0070C0"/>
                </a:solidFill>
              </a:rPr>
              <a:t>A </a:t>
            </a:r>
            <a:r>
              <a:rPr lang="en-US" altLang="en-US" sz="2400" dirty="0"/>
              <a:t>sends an update to </a:t>
            </a:r>
            <a:r>
              <a:rPr lang="en-US" altLang="en-US" sz="2400" dirty="0">
                <a:solidFill>
                  <a:srgbClr val="FF0000"/>
                </a:solidFill>
              </a:rPr>
              <a:t>B</a:t>
            </a:r>
            <a:r>
              <a:rPr lang="en-US" altLang="en-US" sz="2400" dirty="0"/>
              <a:t>. Thus, </a:t>
            </a:r>
            <a:r>
              <a:rPr lang="en-US" altLang="en-US" sz="2400" dirty="0">
                <a:solidFill>
                  <a:srgbClr val="FF0000"/>
                </a:solidFill>
              </a:rPr>
              <a:t>B</a:t>
            </a:r>
            <a:r>
              <a:rPr lang="en-US" altLang="en-US" sz="2400" dirty="0"/>
              <a:t> now, can reach </a:t>
            </a:r>
            <a:r>
              <a:rPr lang="en-US" altLang="en-US" sz="2400" dirty="0">
                <a:solidFill>
                  <a:schemeClr val="accent4">
                    <a:lumMod val="60000"/>
                    <a:lumOff val="40000"/>
                  </a:schemeClr>
                </a:solidFill>
              </a:rPr>
              <a:t>E</a:t>
            </a:r>
            <a:r>
              <a:rPr lang="en-US" altLang="en-US" sz="2400" dirty="0"/>
              <a:t> via </a:t>
            </a:r>
            <a:r>
              <a:rPr lang="en-US" altLang="en-US" sz="2400" dirty="0">
                <a:solidFill>
                  <a:schemeClr val="tx2"/>
                </a:solidFill>
              </a:rPr>
              <a:t>D</a:t>
            </a:r>
            <a:r>
              <a:rPr lang="en-US" altLang="en-US" sz="2400" dirty="0"/>
              <a:t> in 2 hops.</a:t>
            </a:r>
          </a:p>
        </p:txBody>
      </p:sp>
      <p:grpSp>
        <p:nvGrpSpPr>
          <p:cNvPr id="6" name="Group 5"/>
          <p:cNvGrpSpPr/>
          <p:nvPr/>
        </p:nvGrpSpPr>
        <p:grpSpPr>
          <a:xfrm>
            <a:off x="5717709" y="2427799"/>
            <a:ext cx="3296980" cy="1712315"/>
            <a:chOff x="544694" y="3659266"/>
            <a:chExt cx="3296980" cy="2283087"/>
          </a:xfrm>
        </p:grpSpPr>
        <p:grpSp>
          <p:nvGrpSpPr>
            <p:cNvPr id="7" name="Group 122"/>
            <p:cNvGrpSpPr>
              <a:grpSpLocks noChangeAspect="1"/>
            </p:cNvGrpSpPr>
            <p:nvPr/>
          </p:nvGrpSpPr>
          <p:grpSpPr bwMode="auto">
            <a:xfrm>
              <a:off x="544694" y="3659266"/>
              <a:ext cx="3296980" cy="2283087"/>
              <a:chOff x="288" y="1056"/>
              <a:chExt cx="2208" cy="1529"/>
            </a:xfrm>
          </p:grpSpPr>
          <p:sp>
            <p:nvSpPr>
              <p:cNvPr id="10" name="AutoShape 121"/>
              <p:cNvSpPr>
                <a:spLocks noChangeAspect="1" noChangeArrowheads="1" noTextEdit="1"/>
              </p:cNvSpPr>
              <p:nvPr/>
            </p:nvSpPr>
            <p:spPr bwMode="auto">
              <a:xfrm>
                <a:off x="288" y="1056"/>
                <a:ext cx="2208"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123"/>
              <p:cNvSpPr>
                <a:spLocks noChangeShapeType="1"/>
              </p:cNvSpPr>
              <p:nvPr/>
            </p:nvSpPr>
            <p:spPr bwMode="auto">
              <a:xfrm flipV="1">
                <a:off x="387" y="1667"/>
                <a:ext cx="0" cy="61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4"/>
              <p:cNvSpPr>
                <a:spLocks noChangeShapeType="1"/>
              </p:cNvSpPr>
              <p:nvPr/>
            </p:nvSpPr>
            <p:spPr bwMode="auto">
              <a:xfrm flipV="1">
                <a:off x="466" y="1220"/>
                <a:ext cx="395" cy="26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6"/>
              <p:cNvSpPr>
                <a:spLocks noChangeShapeType="1"/>
              </p:cNvSpPr>
              <p:nvPr/>
            </p:nvSpPr>
            <p:spPr bwMode="auto">
              <a:xfrm>
                <a:off x="461" y="1618"/>
                <a:ext cx="518" cy="33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7"/>
              <p:cNvSpPr>
                <a:spLocks noChangeShapeType="1"/>
              </p:cNvSpPr>
              <p:nvPr/>
            </p:nvSpPr>
            <p:spPr bwMode="auto">
              <a:xfrm>
                <a:off x="1042" y="1161"/>
                <a:ext cx="617" cy="22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0"/>
              <p:cNvSpPr>
                <a:spLocks noChangeShapeType="1"/>
              </p:cNvSpPr>
              <p:nvPr/>
            </p:nvSpPr>
            <p:spPr bwMode="auto">
              <a:xfrm flipH="1">
                <a:off x="483" y="2069"/>
                <a:ext cx="524" cy="335"/>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3"/>
              <p:cNvSpPr>
                <a:spLocks/>
              </p:cNvSpPr>
              <p:nvPr/>
            </p:nvSpPr>
            <p:spPr bwMode="auto">
              <a:xfrm>
                <a:off x="329" y="1472"/>
                <a:ext cx="165" cy="209"/>
              </a:xfrm>
              <a:custGeom>
                <a:avLst/>
                <a:gdLst>
                  <a:gd name="T0" fmla="*/ 60 w 165"/>
                  <a:gd name="T1" fmla="*/ 195 h 209"/>
                  <a:gd name="T2" fmla="*/ 60 w 165"/>
                  <a:gd name="T3" fmla="*/ 195 h 209"/>
                  <a:gd name="T4" fmla="*/ 41 w 165"/>
                  <a:gd name="T5" fmla="*/ 192 h 209"/>
                  <a:gd name="T6" fmla="*/ 28 w 165"/>
                  <a:gd name="T7" fmla="*/ 188 h 209"/>
                  <a:gd name="T8" fmla="*/ 11 w 165"/>
                  <a:gd name="T9" fmla="*/ 178 h 209"/>
                  <a:gd name="T10" fmla="*/ 0 w 165"/>
                  <a:gd name="T11" fmla="*/ 167 h 209"/>
                  <a:gd name="T12" fmla="*/ 0 w 165"/>
                  <a:gd name="T13" fmla="*/ 167 h 209"/>
                  <a:gd name="T14" fmla="*/ 14 w 165"/>
                  <a:gd name="T15" fmla="*/ 185 h 209"/>
                  <a:gd name="T16" fmla="*/ 30 w 165"/>
                  <a:gd name="T17" fmla="*/ 199 h 209"/>
                  <a:gd name="T18" fmla="*/ 50 w 165"/>
                  <a:gd name="T19" fmla="*/ 206 h 209"/>
                  <a:gd name="T20" fmla="*/ 71 w 165"/>
                  <a:gd name="T21" fmla="*/ 209 h 209"/>
                  <a:gd name="T22" fmla="*/ 71 w 165"/>
                  <a:gd name="T23" fmla="*/ 209 h 209"/>
                  <a:gd name="T24" fmla="*/ 88 w 165"/>
                  <a:gd name="T25" fmla="*/ 206 h 209"/>
                  <a:gd name="T26" fmla="*/ 107 w 165"/>
                  <a:gd name="T27" fmla="*/ 199 h 209"/>
                  <a:gd name="T28" fmla="*/ 124 w 165"/>
                  <a:gd name="T29" fmla="*/ 188 h 209"/>
                  <a:gd name="T30" fmla="*/ 137 w 165"/>
                  <a:gd name="T31" fmla="*/ 174 h 209"/>
                  <a:gd name="T32" fmla="*/ 148 w 165"/>
                  <a:gd name="T33" fmla="*/ 157 h 209"/>
                  <a:gd name="T34" fmla="*/ 156 w 165"/>
                  <a:gd name="T35" fmla="*/ 136 h 209"/>
                  <a:gd name="T36" fmla="*/ 162 w 165"/>
                  <a:gd name="T37" fmla="*/ 115 h 209"/>
                  <a:gd name="T38" fmla="*/ 165 w 165"/>
                  <a:gd name="T39" fmla="*/ 90 h 209"/>
                  <a:gd name="T40" fmla="*/ 165 w 165"/>
                  <a:gd name="T41" fmla="*/ 90 h 209"/>
                  <a:gd name="T42" fmla="*/ 162 w 165"/>
                  <a:gd name="T43" fmla="*/ 63 h 209"/>
                  <a:gd name="T44" fmla="*/ 154 w 165"/>
                  <a:gd name="T45" fmla="*/ 42 h 209"/>
                  <a:gd name="T46" fmla="*/ 143 w 165"/>
                  <a:gd name="T47" fmla="*/ 17 h 209"/>
                  <a:gd name="T48" fmla="*/ 129 w 165"/>
                  <a:gd name="T49" fmla="*/ 0 h 209"/>
                  <a:gd name="T50" fmla="*/ 129 w 165"/>
                  <a:gd name="T51" fmla="*/ 0 h 209"/>
                  <a:gd name="T52" fmla="*/ 140 w 165"/>
                  <a:gd name="T53" fmla="*/ 17 h 209"/>
                  <a:gd name="T54" fmla="*/ 146 w 165"/>
                  <a:gd name="T55" fmla="*/ 35 h 209"/>
                  <a:gd name="T56" fmla="*/ 151 w 165"/>
                  <a:gd name="T57" fmla="*/ 56 h 209"/>
                  <a:gd name="T58" fmla="*/ 154 w 165"/>
                  <a:gd name="T59" fmla="*/ 77 h 209"/>
                  <a:gd name="T60" fmla="*/ 154 w 165"/>
                  <a:gd name="T61" fmla="*/ 77 h 209"/>
                  <a:gd name="T62" fmla="*/ 151 w 165"/>
                  <a:gd name="T63" fmla="*/ 101 h 209"/>
                  <a:gd name="T64" fmla="*/ 146 w 165"/>
                  <a:gd name="T65" fmla="*/ 122 h 209"/>
                  <a:gd name="T66" fmla="*/ 137 w 165"/>
                  <a:gd name="T67" fmla="*/ 143 h 209"/>
                  <a:gd name="T68" fmla="*/ 126 w 165"/>
                  <a:gd name="T69" fmla="*/ 160 h 209"/>
                  <a:gd name="T70" fmla="*/ 113 w 165"/>
                  <a:gd name="T71" fmla="*/ 174 h 209"/>
                  <a:gd name="T72" fmla="*/ 96 w 165"/>
                  <a:gd name="T73" fmla="*/ 185 h 209"/>
                  <a:gd name="T74" fmla="*/ 77 w 165"/>
                  <a:gd name="T75" fmla="*/ 192 h 209"/>
                  <a:gd name="T76" fmla="*/ 60 w 165"/>
                  <a:gd name="T77" fmla="*/ 195 h 209"/>
                  <a:gd name="T78" fmla="*/ 60 w 165"/>
                  <a:gd name="T79" fmla="*/ 1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9">
                    <a:moveTo>
                      <a:pt x="60" y="195"/>
                    </a:moveTo>
                    <a:lnTo>
                      <a:pt x="60" y="195"/>
                    </a:lnTo>
                    <a:lnTo>
                      <a:pt x="41" y="192"/>
                    </a:lnTo>
                    <a:lnTo>
                      <a:pt x="28" y="188"/>
                    </a:lnTo>
                    <a:lnTo>
                      <a:pt x="11" y="178"/>
                    </a:lnTo>
                    <a:lnTo>
                      <a:pt x="0" y="167"/>
                    </a:lnTo>
                    <a:lnTo>
                      <a:pt x="0" y="167"/>
                    </a:lnTo>
                    <a:lnTo>
                      <a:pt x="14" y="185"/>
                    </a:lnTo>
                    <a:lnTo>
                      <a:pt x="30" y="199"/>
                    </a:lnTo>
                    <a:lnTo>
                      <a:pt x="50" y="206"/>
                    </a:lnTo>
                    <a:lnTo>
                      <a:pt x="71" y="209"/>
                    </a:lnTo>
                    <a:lnTo>
                      <a:pt x="71" y="209"/>
                    </a:lnTo>
                    <a:lnTo>
                      <a:pt x="88" y="206"/>
                    </a:lnTo>
                    <a:lnTo>
                      <a:pt x="107" y="199"/>
                    </a:lnTo>
                    <a:lnTo>
                      <a:pt x="124" y="188"/>
                    </a:lnTo>
                    <a:lnTo>
                      <a:pt x="137" y="174"/>
                    </a:lnTo>
                    <a:lnTo>
                      <a:pt x="148" y="157"/>
                    </a:lnTo>
                    <a:lnTo>
                      <a:pt x="156" y="136"/>
                    </a:lnTo>
                    <a:lnTo>
                      <a:pt x="162" y="115"/>
                    </a:lnTo>
                    <a:lnTo>
                      <a:pt x="165" y="90"/>
                    </a:lnTo>
                    <a:lnTo>
                      <a:pt x="165" y="90"/>
                    </a:lnTo>
                    <a:lnTo>
                      <a:pt x="162" y="63"/>
                    </a:lnTo>
                    <a:lnTo>
                      <a:pt x="154" y="42"/>
                    </a:lnTo>
                    <a:lnTo>
                      <a:pt x="143" y="17"/>
                    </a:lnTo>
                    <a:lnTo>
                      <a:pt x="129" y="0"/>
                    </a:lnTo>
                    <a:lnTo>
                      <a:pt x="129" y="0"/>
                    </a:lnTo>
                    <a:lnTo>
                      <a:pt x="140" y="17"/>
                    </a:lnTo>
                    <a:lnTo>
                      <a:pt x="146" y="35"/>
                    </a:lnTo>
                    <a:lnTo>
                      <a:pt x="151" y="56"/>
                    </a:lnTo>
                    <a:lnTo>
                      <a:pt x="154" y="77"/>
                    </a:lnTo>
                    <a:lnTo>
                      <a:pt x="154" y="77"/>
                    </a:lnTo>
                    <a:lnTo>
                      <a:pt x="151" y="101"/>
                    </a:lnTo>
                    <a:lnTo>
                      <a:pt x="146" y="122"/>
                    </a:lnTo>
                    <a:lnTo>
                      <a:pt x="137" y="143"/>
                    </a:lnTo>
                    <a:lnTo>
                      <a:pt x="126" y="160"/>
                    </a:lnTo>
                    <a:lnTo>
                      <a:pt x="113" y="174"/>
                    </a:lnTo>
                    <a:lnTo>
                      <a:pt x="96" y="185"/>
                    </a:lnTo>
                    <a:lnTo>
                      <a:pt x="77" y="192"/>
                    </a:lnTo>
                    <a:lnTo>
                      <a:pt x="60" y="195"/>
                    </a:lnTo>
                    <a:lnTo>
                      <a:pt x="60" y="195"/>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4"/>
              <p:cNvSpPr>
                <a:spLocks/>
              </p:cNvSpPr>
              <p:nvPr/>
            </p:nvSpPr>
            <p:spPr bwMode="auto">
              <a:xfrm>
                <a:off x="329" y="2327"/>
                <a:ext cx="165" cy="210"/>
              </a:xfrm>
              <a:custGeom>
                <a:avLst/>
                <a:gdLst>
                  <a:gd name="T0" fmla="*/ 132 w 165"/>
                  <a:gd name="T1" fmla="*/ 0 h 210"/>
                  <a:gd name="T2" fmla="*/ 132 w 165"/>
                  <a:gd name="T3" fmla="*/ 0 h 210"/>
                  <a:gd name="T4" fmla="*/ 140 w 165"/>
                  <a:gd name="T5" fmla="*/ 18 h 210"/>
                  <a:gd name="T6" fmla="*/ 148 w 165"/>
                  <a:gd name="T7" fmla="*/ 35 h 210"/>
                  <a:gd name="T8" fmla="*/ 151 w 165"/>
                  <a:gd name="T9" fmla="*/ 56 h 210"/>
                  <a:gd name="T10" fmla="*/ 154 w 165"/>
                  <a:gd name="T11" fmla="*/ 77 h 210"/>
                  <a:gd name="T12" fmla="*/ 154 w 165"/>
                  <a:gd name="T13" fmla="*/ 77 h 210"/>
                  <a:gd name="T14" fmla="*/ 151 w 165"/>
                  <a:gd name="T15" fmla="*/ 102 h 210"/>
                  <a:gd name="T16" fmla="*/ 146 w 165"/>
                  <a:gd name="T17" fmla="*/ 126 h 210"/>
                  <a:gd name="T18" fmla="*/ 137 w 165"/>
                  <a:gd name="T19" fmla="*/ 144 h 210"/>
                  <a:gd name="T20" fmla="*/ 126 w 165"/>
                  <a:gd name="T21" fmla="*/ 161 h 210"/>
                  <a:gd name="T22" fmla="*/ 113 w 165"/>
                  <a:gd name="T23" fmla="*/ 179 h 210"/>
                  <a:gd name="T24" fmla="*/ 96 w 165"/>
                  <a:gd name="T25" fmla="*/ 189 h 210"/>
                  <a:gd name="T26" fmla="*/ 80 w 165"/>
                  <a:gd name="T27" fmla="*/ 196 h 210"/>
                  <a:gd name="T28" fmla="*/ 60 w 165"/>
                  <a:gd name="T29" fmla="*/ 196 h 210"/>
                  <a:gd name="T30" fmla="*/ 60 w 165"/>
                  <a:gd name="T31" fmla="*/ 196 h 210"/>
                  <a:gd name="T32" fmla="*/ 44 w 165"/>
                  <a:gd name="T33" fmla="*/ 196 h 210"/>
                  <a:gd name="T34" fmla="*/ 28 w 165"/>
                  <a:gd name="T35" fmla="*/ 189 h 210"/>
                  <a:gd name="T36" fmla="*/ 14 w 165"/>
                  <a:gd name="T37" fmla="*/ 182 h 210"/>
                  <a:gd name="T38" fmla="*/ 0 w 165"/>
                  <a:gd name="T39" fmla="*/ 168 h 210"/>
                  <a:gd name="T40" fmla="*/ 0 w 165"/>
                  <a:gd name="T41" fmla="*/ 168 h 210"/>
                  <a:gd name="T42" fmla="*/ 14 w 165"/>
                  <a:gd name="T43" fmla="*/ 186 h 210"/>
                  <a:gd name="T44" fmla="*/ 33 w 165"/>
                  <a:gd name="T45" fmla="*/ 200 h 210"/>
                  <a:gd name="T46" fmla="*/ 52 w 165"/>
                  <a:gd name="T47" fmla="*/ 207 h 210"/>
                  <a:gd name="T48" fmla="*/ 71 w 165"/>
                  <a:gd name="T49" fmla="*/ 210 h 210"/>
                  <a:gd name="T50" fmla="*/ 71 w 165"/>
                  <a:gd name="T51" fmla="*/ 210 h 210"/>
                  <a:gd name="T52" fmla="*/ 91 w 165"/>
                  <a:gd name="T53" fmla="*/ 210 h 210"/>
                  <a:gd name="T54" fmla="*/ 107 w 165"/>
                  <a:gd name="T55" fmla="*/ 203 h 210"/>
                  <a:gd name="T56" fmla="*/ 124 w 165"/>
                  <a:gd name="T57" fmla="*/ 193 h 210"/>
                  <a:gd name="T58" fmla="*/ 137 w 165"/>
                  <a:gd name="T59" fmla="*/ 175 h 210"/>
                  <a:gd name="T60" fmla="*/ 148 w 165"/>
                  <a:gd name="T61" fmla="*/ 158 h 210"/>
                  <a:gd name="T62" fmla="*/ 156 w 165"/>
                  <a:gd name="T63" fmla="*/ 140 h 210"/>
                  <a:gd name="T64" fmla="*/ 162 w 165"/>
                  <a:gd name="T65" fmla="*/ 116 h 210"/>
                  <a:gd name="T66" fmla="*/ 165 w 165"/>
                  <a:gd name="T67" fmla="*/ 91 h 210"/>
                  <a:gd name="T68" fmla="*/ 165 w 165"/>
                  <a:gd name="T69" fmla="*/ 91 h 210"/>
                  <a:gd name="T70" fmla="*/ 162 w 165"/>
                  <a:gd name="T71" fmla="*/ 67 h 210"/>
                  <a:gd name="T72" fmla="*/ 156 w 165"/>
                  <a:gd name="T73" fmla="*/ 42 h 210"/>
                  <a:gd name="T74" fmla="*/ 146 w 165"/>
                  <a:gd name="T75" fmla="*/ 21 h 210"/>
                  <a:gd name="T76" fmla="*/ 132 w 165"/>
                  <a:gd name="T77" fmla="*/ 0 h 210"/>
                  <a:gd name="T78" fmla="*/ 132 w 165"/>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10">
                    <a:moveTo>
                      <a:pt x="132" y="0"/>
                    </a:moveTo>
                    <a:lnTo>
                      <a:pt x="132" y="0"/>
                    </a:lnTo>
                    <a:lnTo>
                      <a:pt x="140" y="18"/>
                    </a:lnTo>
                    <a:lnTo>
                      <a:pt x="148" y="35"/>
                    </a:lnTo>
                    <a:lnTo>
                      <a:pt x="151" y="56"/>
                    </a:lnTo>
                    <a:lnTo>
                      <a:pt x="154" y="77"/>
                    </a:lnTo>
                    <a:lnTo>
                      <a:pt x="154" y="77"/>
                    </a:lnTo>
                    <a:lnTo>
                      <a:pt x="151" y="102"/>
                    </a:lnTo>
                    <a:lnTo>
                      <a:pt x="146" y="126"/>
                    </a:lnTo>
                    <a:lnTo>
                      <a:pt x="137" y="144"/>
                    </a:lnTo>
                    <a:lnTo>
                      <a:pt x="126" y="161"/>
                    </a:lnTo>
                    <a:lnTo>
                      <a:pt x="113" y="179"/>
                    </a:lnTo>
                    <a:lnTo>
                      <a:pt x="96" y="189"/>
                    </a:lnTo>
                    <a:lnTo>
                      <a:pt x="80" y="196"/>
                    </a:lnTo>
                    <a:lnTo>
                      <a:pt x="60" y="196"/>
                    </a:lnTo>
                    <a:lnTo>
                      <a:pt x="60" y="196"/>
                    </a:lnTo>
                    <a:lnTo>
                      <a:pt x="44" y="196"/>
                    </a:lnTo>
                    <a:lnTo>
                      <a:pt x="28" y="189"/>
                    </a:lnTo>
                    <a:lnTo>
                      <a:pt x="14" y="182"/>
                    </a:lnTo>
                    <a:lnTo>
                      <a:pt x="0" y="168"/>
                    </a:lnTo>
                    <a:lnTo>
                      <a:pt x="0" y="168"/>
                    </a:lnTo>
                    <a:lnTo>
                      <a:pt x="14" y="186"/>
                    </a:lnTo>
                    <a:lnTo>
                      <a:pt x="33" y="200"/>
                    </a:lnTo>
                    <a:lnTo>
                      <a:pt x="52" y="207"/>
                    </a:lnTo>
                    <a:lnTo>
                      <a:pt x="71" y="210"/>
                    </a:lnTo>
                    <a:lnTo>
                      <a:pt x="71" y="210"/>
                    </a:lnTo>
                    <a:lnTo>
                      <a:pt x="91" y="210"/>
                    </a:lnTo>
                    <a:lnTo>
                      <a:pt x="107" y="203"/>
                    </a:lnTo>
                    <a:lnTo>
                      <a:pt x="124" y="193"/>
                    </a:lnTo>
                    <a:lnTo>
                      <a:pt x="137" y="175"/>
                    </a:lnTo>
                    <a:lnTo>
                      <a:pt x="148" y="158"/>
                    </a:lnTo>
                    <a:lnTo>
                      <a:pt x="156" y="140"/>
                    </a:lnTo>
                    <a:lnTo>
                      <a:pt x="162" y="116"/>
                    </a:lnTo>
                    <a:lnTo>
                      <a:pt x="165" y="91"/>
                    </a:lnTo>
                    <a:lnTo>
                      <a:pt x="165" y="91"/>
                    </a:lnTo>
                    <a:lnTo>
                      <a:pt x="162" y="67"/>
                    </a:lnTo>
                    <a:lnTo>
                      <a:pt x="156" y="42"/>
                    </a:lnTo>
                    <a:lnTo>
                      <a:pt x="146" y="21"/>
                    </a:lnTo>
                    <a:lnTo>
                      <a:pt x="132" y="0"/>
                    </a:lnTo>
                    <a:lnTo>
                      <a:pt x="132"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5"/>
              <p:cNvSpPr>
                <a:spLocks/>
              </p:cNvSpPr>
              <p:nvPr/>
            </p:nvSpPr>
            <p:spPr bwMode="auto">
              <a:xfrm>
                <a:off x="1007" y="1922"/>
                <a:ext cx="161" cy="210"/>
              </a:xfrm>
              <a:custGeom>
                <a:avLst/>
                <a:gdLst>
                  <a:gd name="T0" fmla="*/ 129 w 161"/>
                  <a:gd name="T1" fmla="*/ 0 h 210"/>
                  <a:gd name="T2" fmla="*/ 129 w 161"/>
                  <a:gd name="T3" fmla="*/ 0 h 210"/>
                  <a:gd name="T4" fmla="*/ 140 w 161"/>
                  <a:gd name="T5" fmla="*/ 18 h 210"/>
                  <a:gd name="T6" fmla="*/ 145 w 161"/>
                  <a:gd name="T7" fmla="*/ 35 h 210"/>
                  <a:gd name="T8" fmla="*/ 150 w 161"/>
                  <a:gd name="T9" fmla="*/ 56 h 210"/>
                  <a:gd name="T10" fmla="*/ 150 w 161"/>
                  <a:gd name="T11" fmla="*/ 77 h 210"/>
                  <a:gd name="T12" fmla="*/ 150 w 161"/>
                  <a:gd name="T13" fmla="*/ 77 h 210"/>
                  <a:gd name="T14" fmla="*/ 150 w 161"/>
                  <a:gd name="T15" fmla="*/ 102 h 210"/>
                  <a:gd name="T16" fmla="*/ 145 w 161"/>
                  <a:gd name="T17" fmla="*/ 123 h 210"/>
                  <a:gd name="T18" fmla="*/ 137 w 161"/>
                  <a:gd name="T19" fmla="*/ 143 h 210"/>
                  <a:gd name="T20" fmla="*/ 123 w 161"/>
                  <a:gd name="T21" fmla="*/ 161 h 210"/>
                  <a:gd name="T22" fmla="*/ 109 w 161"/>
                  <a:gd name="T23" fmla="*/ 175 h 210"/>
                  <a:gd name="T24" fmla="*/ 96 w 161"/>
                  <a:gd name="T25" fmla="*/ 185 h 210"/>
                  <a:gd name="T26" fmla="*/ 76 w 161"/>
                  <a:gd name="T27" fmla="*/ 192 h 210"/>
                  <a:gd name="T28" fmla="*/ 57 w 161"/>
                  <a:gd name="T29" fmla="*/ 196 h 210"/>
                  <a:gd name="T30" fmla="*/ 57 w 161"/>
                  <a:gd name="T31" fmla="*/ 196 h 210"/>
                  <a:gd name="T32" fmla="*/ 41 w 161"/>
                  <a:gd name="T33" fmla="*/ 192 h 210"/>
                  <a:gd name="T34" fmla="*/ 27 w 161"/>
                  <a:gd name="T35" fmla="*/ 189 h 210"/>
                  <a:gd name="T36" fmla="*/ 11 w 161"/>
                  <a:gd name="T37" fmla="*/ 178 h 210"/>
                  <a:gd name="T38" fmla="*/ 0 w 161"/>
                  <a:gd name="T39" fmla="*/ 168 h 210"/>
                  <a:gd name="T40" fmla="*/ 0 w 161"/>
                  <a:gd name="T41" fmla="*/ 168 h 210"/>
                  <a:gd name="T42" fmla="*/ 13 w 161"/>
                  <a:gd name="T43" fmla="*/ 185 h 210"/>
                  <a:gd name="T44" fmla="*/ 30 w 161"/>
                  <a:gd name="T45" fmla="*/ 199 h 210"/>
                  <a:gd name="T46" fmla="*/ 49 w 161"/>
                  <a:gd name="T47" fmla="*/ 206 h 210"/>
                  <a:gd name="T48" fmla="*/ 68 w 161"/>
                  <a:gd name="T49" fmla="*/ 210 h 210"/>
                  <a:gd name="T50" fmla="*/ 68 w 161"/>
                  <a:gd name="T51" fmla="*/ 210 h 210"/>
                  <a:gd name="T52" fmla="*/ 87 w 161"/>
                  <a:gd name="T53" fmla="*/ 206 h 210"/>
                  <a:gd name="T54" fmla="*/ 107 w 161"/>
                  <a:gd name="T55" fmla="*/ 199 h 210"/>
                  <a:gd name="T56" fmla="*/ 120 w 161"/>
                  <a:gd name="T57" fmla="*/ 189 h 210"/>
                  <a:gd name="T58" fmla="*/ 134 w 161"/>
                  <a:gd name="T59" fmla="*/ 175 h 210"/>
                  <a:gd name="T60" fmla="*/ 148 w 161"/>
                  <a:gd name="T61" fmla="*/ 157 h 210"/>
                  <a:gd name="T62" fmla="*/ 156 w 161"/>
                  <a:gd name="T63" fmla="*/ 136 h 210"/>
                  <a:gd name="T64" fmla="*/ 161 w 161"/>
                  <a:gd name="T65" fmla="*/ 116 h 210"/>
                  <a:gd name="T66" fmla="*/ 161 w 161"/>
                  <a:gd name="T67" fmla="*/ 91 h 210"/>
                  <a:gd name="T68" fmla="*/ 161 w 161"/>
                  <a:gd name="T69" fmla="*/ 91 h 210"/>
                  <a:gd name="T70" fmla="*/ 161 w 161"/>
                  <a:gd name="T71" fmla="*/ 67 h 210"/>
                  <a:gd name="T72" fmla="*/ 153 w 161"/>
                  <a:gd name="T73" fmla="*/ 42 h 210"/>
                  <a:gd name="T74" fmla="*/ 142 w 161"/>
                  <a:gd name="T75" fmla="*/ 18 h 210"/>
                  <a:gd name="T76" fmla="*/ 129 w 161"/>
                  <a:gd name="T77" fmla="*/ 0 h 210"/>
                  <a:gd name="T78" fmla="*/ 129 w 161"/>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210">
                    <a:moveTo>
                      <a:pt x="129" y="0"/>
                    </a:moveTo>
                    <a:lnTo>
                      <a:pt x="129" y="0"/>
                    </a:lnTo>
                    <a:lnTo>
                      <a:pt x="140" y="18"/>
                    </a:lnTo>
                    <a:lnTo>
                      <a:pt x="145" y="35"/>
                    </a:lnTo>
                    <a:lnTo>
                      <a:pt x="150" y="56"/>
                    </a:lnTo>
                    <a:lnTo>
                      <a:pt x="150" y="77"/>
                    </a:lnTo>
                    <a:lnTo>
                      <a:pt x="150" y="77"/>
                    </a:lnTo>
                    <a:lnTo>
                      <a:pt x="150" y="102"/>
                    </a:lnTo>
                    <a:lnTo>
                      <a:pt x="145" y="123"/>
                    </a:lnTo>
                    <a:lnTo>
                      <a:pt x="137" y="143"/>
                    </a:lnTo>
                    <a:lnTo>
                      <a:pt x="123" y="161"/>
                    </a:lnTo>
                    <a:lnTo>
                      <a:pt x="109" y="175"/>
                    </a:lnTo>
                    <a:lnTo>
                      <a:pt x="96" y="185"/>
                    </a:lnTo>
                    <a:lnTo>
                      <a:pt x="76" y="192"/>
                    </a:lnTo>
                    <a:lnTo>
                      <a:pt x="57" y="196"/>
                    </a:lnTo>
                    <a:lnTo>
                      <a:pt x="57" y="196"/>
                    </a:lnTo>
                    <a:lnTo>
                      <a:pt x="41" y="192"/>
                    </a:lnTo>
                    <a:lnTo>
                      <a:pt x="27" y="189"/>
                    </a:lnTo>
                    <a:lnTo>
                      <a:pt x="11" y="178"/>
                    </a:lnTo>
                    <a:lnTo>
                      <a:pt x="0" y="168"/>
                    </a:lnTo>
                    <a:lnTo>
                      <a:pt x="0" y="168"/>
                    </a:lnTo>
                    <a:lnTo>
                      <a:pt x="13" y="185"/>
                    </a:lnTo>
                    <a:lnTo>
                      <a:pt x="30" y="199"/>
                    </a:lnTo>
                    <a:lnTo>
                      <a:pt x="49" y="206"/>
                    </a:lnTo>
                    <a:lnTo>
                      <a:pt x="68" y="210"/>
                    </a:lnTo>
                    <a:lnTo>
                      <a:pt x="68" y="210"/>
                    </a:lnTo>
                    <a:lnTo>
                      <a:pt x="87" y="206"/>
                    </a:lnTo>
                    <a:lnTo>
                      <a:pt x="107" y="199"/>
                    </a:lnTo>
                    <a:lnTo>
                      <a:pt x="120" y="189"/>
                    </a:lnTo>
                    <a:lnTo>
                      <a:pt x="134" y="175"/>
                    </a:lnTo>
                    <a:lnTo>
                      <a:pt x="148" y="157"/>
                    </a:lnTo>
                    <a:lnTo>
                      <a:pt x="156" y="136"/>
                    </a:lnTo>
                    <a:lnTo>
                      <a:pt x="161" y="116"/>
                    </a:lnTo>
                    <a:lnTo>
                      <a:pt x="161" y="91"/>
                    </a:lnTo>
                    <a:lnTo>
                      <a:pt x="161" y="91"/>
                    </a:lnTo>
                    <a:lnTo>
                      <a:pt x="161" y="67"/>
                    </a:lnTo>
                    <a:lnTo>
                      <a:pt x="153" y="42"/>
                    </a:lnTo>
                    <a:lnTo>
                      <a:pt x="142" y="18"/>
                    </a:lnTo>
                    <a:lnTo>
                      <a:pt x="129" y="0"/>
                    </a:lnTo>
                    <a:lnTo>
                      <a:pt x="129"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6"/>
              <p:cNvSpPr>
                <a:spLocks/>
              </p:cNvSpPr>
              <p:nvPr/>
            </p:nvSpPr>
            <p:spPr bwMode="auto">
              <a:xfrm>
                <a:off x="891" y="1108"/>
                <a:ext cx="165" cy="206"/>
              </a:xfrm>
              <a:custGeom>
                <a:avLst/>
                <a:gdLst>
                  <a:gd name="T0" fmla="*/ 165 w 165"/>
                  <a:gd name="T1" fmla="*/ 88 h 206"/>
                  <a:gd name="T2" fmla="*/ 165 w 165"/>
                  <a:gd name="T3" fmla="*/ 88 h 206"/>
                  <a:gd name="T4" fmla="*/ 162 w 165"/>
                  <a:gd name="T5" fmla="*/ 63 h 206"/>
                  <a:gd name="T6" fmla="*/ 157 w 165"/>
                  <a:gd name="T7" fmla="*/ 39 h 206"/>
                  <a:gd name="T8" fmla="*/ 146 w 165"/>
                  <a:gd name="T9" fmla="*/ 18 h 206"/>
                  <a:gd name="T10" fmla="*/ 132 w 165"/>
                  <a:gd name="T11" fmla="*/ 0 h 206"/>
                  <a:gd name="T12" fmla="*/ 132 w 165"/>
                  <a:gd name="T13" fmla="*/ 0 h 206"/>
                  <a:gd name="T14" fmla="*/ 140 w 165"/>
                  <a:gd name="T15" fmla="*/ 14 h 206"/>
                  <a:gd name="T16" fmla="*/ 149 w 165"/>
                  <a:gd name="T17" fmla="*/ 35 h 206"/>
                  <a:gd name="T18" fmla="*/ 151 w 165"/>
                  <a:gd name="T19" fmla="*/ 53 h 206"/>
                  <a:gd name="T20" fmla="*/ 154 w 165"/>
                  <a:gd name="T21" fmla="*/ 74 h 206"/>
                  <a:gd name="T22" fmla="*/ 154 w 165"/>
                  <a:gd name="T23" fmla="*/ 74 h 206"/>
                  <a:gd name="T24" fmla="*/ 151 w 165"/>
                  <a:gd name="T25" fmla="*/ 98 h 206"/>
                  <a:gd name="T26" fmla="*/ 146 w 165"/>
                  <a:gd name="T27" fmla="*/ 123 h 206"/>
                  <a:gd name="T28" fmla="*/ 138 w 165"/>
                  <a:gd name="T29" fmla="*/ 140 h 206"/>
                  <a:gd name="T30" fmla="*/ 127 w 165"/>
                  <a:gd name="T31" fmla="*/ 158 h 206"/>
                  <a:gd name="T32" fmla="*/ 113 w 165"/>
                  <a:gd name="T33" fmla="*/ 175 h 206"/>
                  <a:gd name="T34" fmla="*/ 96 w 165"/>
                  <a:gd name="T35" fmla="*/ 186 h 206"/>
                  <a:gd name="T36" fmla="*/ 80 w 165"/>
                  <a:gd name="T37" fmla="*/ 193 h 206"/>
                  <a:gd name="T38" fmla="*/ 61 w 165"/>
                  <a:gd name="T39" fmla="*/ 193 h 206"/>
                  <a:gd name="T40" fmla="*/ 61 w 165"/>
                  <a:gd name="T41" fmla="*/ 193 h 206"/>
                  <a:gd name="T42" fmla="*/ 44 w 165"/>
                  <a:gd name="T43" fmla="*/ 193 h 206"/>
                  <a:gd name="T44" fmla="*/ 28 w 165"/>
                  <a:gd name="T45" fmla="*/ 186 h 206"/>
                  <a:gd name="T46" fmla="*/ 14 w 165"/>
                  <a:gd name="T47" fmla="*/ 179 h 206"/>
                  <a:gd name="T48" fmla="*/ 0 w 165"/>
                  <a:gd name="T49" fmla="*/ 165 h 206"/>
                  <a:gd name="T50" fmla="*/ 0 w 165"/>
                  <a:gd name="T51" fmla="*/ 165 h 206"/>
                  <a:gd name="T52" fmla="*/ 14 w 165"/>
                  <a:gd name="T53" fmla="*/ 182 h 206"/>
                  <a:gd name="T54" fmla="*/ 31 w 165"/>
                  <a:gd name="T55" fmla="*/ 196 h 206"/>
                  <a:gd name="T56" fmla="*/ 50 w 165"/>
                  <a:gd name="T57" fmla="*/ 206 h 206"/>
                  <a:gd name="T58" fmla="*/ 72 w 165"/>
                  <a:gd name="T59" fmla="*/ 206 h 206"/>
                  <a:gd name="T60" fmla="*/ 72 w 165"/>
                  <a:gd name="T61" fmla="*/ 206 h 206"/>
                  <a:gd name="T62" fmla="*/ 91 w 165"/>
                  <a:gd name="T63" fmla="*/ 206 h 206"/>
                  <a:gd name="T64" fmla="*/ 107 w 165"/>
                  <a:gd name="T65" fmla="*/ 199 h 206"/>
                  <a:gd name="T66" fmla="*/ 124 w 165"/>
                  <a:gd name="T67" fmla="*/ 189 h 206"/>
                  <a:gd name="T68" fmla="*/ 138 w 165"/>
                  <a:gd name="T69" fmla="*/ 172 h 206"/>
                  <a:gd name="T70" fmla="*/ 149 w 165"/>
                  <a:gd name="T71" fmla="*/ 154 h 206"/>
                  <a:gd name="T72" fmla="*/ 157 w 165"/>
                  <a:gd name="T73" fmla="*/ 137 h 206"/>
                  <a:gd name="T74" fmla="*/ 162 w 165"/>
                  <a:gd name="T75" fmla="*/ 112 h 206"/>
                  <a:gd name="T76" fmla="*/ 165 w 165"/>
                  <a:gd name="T77" fmla="*/ 88 h 206"/>
                  <a:gd name="T78" fmla="*/ 165 w 165"/>
                  <a:gd name="T79" fmla="*/ 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6">
                    <a:moveTo>
                      <a:pt x="165" y="88"/>
                    </a:moveTo>
                    <a:lnTo>
                      <a:pt x="165" y="88"/>
                    </a:lnTo>
                    <a:lnTo>
                      <a:pt x="162" y="63"/>
                    </a:lnTo>
                    <a:lnTo>
                      <a:pt x="157" y="39"/>
                    </a:lnTo>
                    <a:lnTo>
                      <a:pt x="146" y="18"/>
                    </a:lnTo>
                    <a:lnTo>
                      <a:pt x="132" y="0"/>
                    </a:lnTo>
                    <a:lnTo>
                      <a:pt x="132" y="0"/>
                    </a:lnTo>
                    <a:lnTo>
                      <a:pt x="140" y="14"/>
                    </a:lnTo>
                    <a:lnTo>
                      <a:pt x="149" y="35"/>
                    </a:lnTo>
                    <a:lnTo>
                      <a:pt x="151" y="53"/>
                    </a:lnTo>
                    <a:lnTo>
                      <a:pt x="154" y="74"/>
                    </a:lnTo>
                    <a:lnTo>
                      <a:pt x="154" y="74"/>
                    </a:lnTo>
                    <a:lnTo>
                      <a:pt x="151" y="98"/>
                    </a:lnTo>
                    <a:lnTo>
                      <a:pt x="146" y="123"/>
                    </a:lnTo>
                    <a:lnTo>
                      <a:pt x="138" y="140"/>
                    </a:lnTo>
                    <a:lnTo>
                      <a:pt x="127" y="158"/>
                    </a:lnTo>
                    <a:lnTo>
                      <a:pt x="113" y="175"/>
                    </a:lnTo>
                    <a:lnTo>
                      <a:pt x="96" y="186"/>
                    </a:lnTo>
                    <a:lnTo>
                      <a:pt x="80" y="193"/>
                    </a:lnTo>
                    <a:lnTo>
                      <a:pt x="61" y="193"/>
                    </a:lnTo>
                    <a:lnTo>
                      <a:pt x="61" y="193"/>
                    </a:lnTo>
                    <a:lnTo>
                      <a:pt x="44" y="193"/>
                    </a:lnTo>
                    <a:lnTo>
                      <a:pt x="28" y="186"/>
                    </a:lnTo>
                    <a:lnTo>
                      <a:pt x="14" y="179"/>
                    </a:lnTo>
                    <a:lnTo>
                      <a:pt x="0" y="165"/>
                    </a:lnTo>
                    <a:lnTo>
                      <a:pt x="0" y="165"/>
                    </a:lnTo>
                    <a:lnTo>
                      <a:pt x="14" y="182"/>
                    </a:lnTo>
                    <a:lnTo>
                      <a:pt x="31" y="196"/>
                    </a:lnTo>
                    <a:lnTo>
                      <a:pt x="50" y="206"/>
                    </a:lnTo>
                    <a:lnTo>
                      <a:pt x="72" y="206"/>
                    </a:lnTo>
                    <a:lnTo>
                      <a:pt x="72" y="206"/>
                    </a:lnTo>
                    <a:lnTo>
                      <a:pt x="91" y="206"/>
                    </a:lnTo>
                    <a:lnTo>
                      <a:pt x="107" y="199"/>
                    </a:lnTo>
                    <a:lnTo>
                      <a:pt x="124" y="189"/>
                    </a:lnTo>
                    <a:lnTo>
                      <a:pt x="138" y="172"/>
                    </a:lnTo>
                    <a:lnTo>
                      <a:pt x="149" y="154"/>
                    </a:lnTo>
                    <a:lnTo>
                      <a:pt x="157" y="137"/>
                    </a:lnTo>
                    <a:lnTo>
                      <a:pt x="162" y="112"/>
                    </a:lnTo>
                    <a:lnTo>
                      <a:pt x="165" y="88"/>
                    </a:lnTo>
                    <a:lnTo>
                      <a:pt x="165" y="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7"/>
              <p:cNvSpPr>
                <a:spLocks/>
              </p:cNvSpPr>
              <p:nvPr/>
            </p:nvSpPr>
            <p:spPr bwMode="auto">
              <a:xfrm>
                <a:off x="1687" y="1339"/>
                <a:ext cx="164" cy="210"/>
              </a:xfrm>
              <a:custGeom>
                <a:avLst/>
                <a:gdLst>
                  <a:gd name="T0" fmla="*/ 71 w 164"/>
                  <a:gd name="T1" fmla="*/ 210 h 210"/>
                  <a:gd name="T2" fmla="*/ 71 w 164"/>
                  <a:gd name="T3" fmla="*/ 210 h 210"/>
                  <a:gd name="T4" fmla="*/ 90 w 164"/>
                  <a:gd name="T5" fmla="*/ 206 h 210"/>
                  <a:gd name="T6" fmla="*/ 107 w 164"/>
                  <a:gd name="T7" fmla="*/ 199 h 210"/>
                  <a:gd name="T8" fmla="*/ 123 w 164"/>
                  <a:gd name="T9" fmla="*/ 189 h 210"/>
                  <a:gd name="T10" fmla="*/ 137 w 164"/>
                  <a:gd name="T11" fmla="*/ 175 h 210"/>
                  <a:gd name="T12" fmla="*/ 148 w 164"/>
                  <a:gd name="T13" fmla="*/ 157 h 210"/>
                  <a:gd name="T14" fmla="*/ 156 w 164"/>
                  <a:gd name="T15" fmla="*/ 136 h 210"/>
                  <a:gd name="T16" fmla="*/ 162 w 164"/>
                  <a:gd name="T17" fmla="*/ 115 h 210"/>
                  <a:gd name="T18" fmla="*/ 164 w 164"/>
                  <a:gd name="T19" fmla="*/ 91 h 210"/>
                  <a:gd name="T20" fmla="*/ 164 w 164"/>
                  <a:gd name="T21" fmla="*/ 91 h 210"/>
                  <a:gd name="T22" fmla="*/ 162 w 164"/>
                  <a:gd name="T23" fmla="*/ 66 h 210"/>
                  <a:gd name="T24" fmla="*/ 156 w 164"/>
                  <a:gd name="T25" fmla="*/ 42 h 210"/>
                  <a:gd name="T26" fmla="*/ 145 w 164"/>
                  <a:gd name="T27" fmla="*/ 17 h 210"/>
                  <a:gd name="T28" fmla="*/ 132 w 164"/>
                  <a:gd name="T29" fmla="*/ 0 h 210"/>
                  <a:gd name="T30" fmla="*/ 132 w 164"/>
                  <a:gd name="T31" fmla="*/ 0 h 210"/>
                  <a:gd name="T32" fmla="*/ 140 w 164"/>
                  <a:gd name="T33" fmla="*/ 17 h 210"/>
                  <a:gd name="T34" fmla="*/ 148 w 164"/>
                  <a:gd name="T35" fmla="*/ 35 h 210"/>
                  <a:gd name="T36" fmla="*/ 151 w 164"/>
                  <a:gd name="T37" fmla="*/ 56 h 210"/>
                  <a:gd name="T38" fmla="*/ 153 w 164"/>
                  <a:gd name="T39" fmla="*/ 77 h 210"/>
                  <a:gd name="T40" fmla="*/ 153 w 164"/>
                  <a:gd name="T41" fmla="*/ 77 h 210"/>
                  <a:gd name="T42" fmla="*/ 151 w 164"/>
                  <a:gd name="T43" fmla="*/ 101 h 210"/>
                  <a:gd name="T44" fmla="*/ 145 w 164"/>
                  <a:gd name="T45" fmla="*/ 122 h 210"/>
                  <a:gd name="T46" fmla="*/ 137 w 164"/>
                  <a:gd name="T47" fmla="*/ 143 h 210"/>
                  <a:gd name="T48" fmla="*/ 126 w 164"/>
                  <a:gd name="T49" fmla="*/ 161 h 210"/>
                  <a:gd name="T50" fmla="*/ 112 w 164"/>
                  <a:gd name="T51" fmla="*/ 175 h 210"/>
                  <a:gd name="T52" fmla="*/ 96 w 164"/>
                  <a:gd name="T53" fmla="*/ 185 h 210"/>
                  <a:gd name="T54" fmla="*/ 79 w 164"/>
                  <a:gd name="T55" fmla="*/ 192 h 210"/>
                  <a:gd name="T56" fmla="*/ 60 w 164"/>
                  <a:gd name="T57" fmla="*/ 196 h 210"/>
                  <a:gd name="T58" fmla="*/ 60 w 164"/>
                  <a:gd name="T59" fmla="*/ 196 h 210"/>
                  <a:gd name="T60" fmla="*/ 44 w 164"/>
                  <a:gd name="T61" fmla="*/ 196 h 210"/>
                  <a:gd name="T62" fmla="*/ 27 w 164"/>
                  <a:gd name="T63" fmla="*/ 189 h 210"/>
                  <a:gd name="T64" fmla="*/ 14 w 164"/>
                  <a:gd name="T65" fmla="*/ 178 h 210"/>
                  <a:gd name="T66" fmla="*/ 0 w 164"/>
                  <a:gd name="T67" fmla="*/ 168 h 210"/>
                  <a:gd name="T68" fmla="*/ 0 w 164"/>
                  <a:gd name="T69" fmla="*/ 168 h 210"/>
                  <a:gd name="T70" fmla="*/ 14 w 164"/>
                  <a:gd name="T71" fmla="*/ 185 h 210"/>
                  <a:gd name="T72" fmla="*/ 33 w 164"/>
                  <a:gd name="T73" fmla="*/ 199 h 210"/>
                  <a:gd name="T74" fmla="*/ 49 w 164"/>
                  <a:gd name="T75" fmla="*/ 206 h 210"/>
                  <a:gd name="T76" fmla="*/ 71 w 164"/>
                  <a:gd name="T77" fmla="*/ 210 h 210"/>
                  <a:gd name="T78" fmla="*/ 71 w 164"/>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 h="210">
                    <a:moveTo>
                      <a:pt x="71" y="210"/>
                    </a:moveTo>
                    <a:lnTo>
                      <a:pt x="71" y="210"/>
                    </a:lnTo>
                    <a:lnTo>
                      <a:pt x="90" y="206"/>
                    </a:lnTo>
                    <a:lnTo>
                      <a:pt x="107" y="199"/>
                    </a:lnTo>
                    <a:lnTo>
                      <a:pt x="123" y="189"/>
                    </a:lnTo>
                    <a:lnTo>
                      <a:pt x="137" y="175"/>
                    </a:lnTo>
                    <a:lnTo>
                      <a:pt x="148" y="157"/>
                    </a:lnTo>
                    <a:lnTo>
                      <a:pt x="156" y="136"/>
                    </a:lnTo>
                    <a:lnTo>
                      <a:pt x="162" y="115"/>
                    </a:lnTo>
                    <a:lnTo>
                      <a:pt x="164" y="91"/>
                    </a:lnTo>
                    <a:lnTo>
                      <a:pt x="164" y="91"/>
                    </a:lnTo>
                    <a:lnTo>
                      <a:pt x="162" y="66"/>
                    </a:lnTo>
                    <a:lnTo>
                      <a:pt x="156" y="42"/>
                    </a:lnTo>
                    <a:lnTo>
                      <a:pt x="145" y="17"/>
                    </a:lnTo>
                    <a:lnTo>
                      <a:pt x="132" y="0"/>
                    </a:lnTo>
                    <a:lnTo>
                      <a:pt x="132" y="0"/>
                    </a:lnTo>
                    <a:lnTo>
                      <a:pt x="140" y="17"/>
                    </a:lnTo>
                    <a:lnTo>
                      <a:pt x="148" y="35"/>
                    </a:lnTo>
                    <a:lnTo>
                      <a:pt x="151" y="56"/>
                    </a:lnTo>
                    <a:lnTo>
                      <a:pt x="153" y="77"/>
                    </a:lnTo>
                    <a:lnTo>
                      <a:pt x="153" y="77"/>
                    </a:lnTo>
                    <a:lnTo>
                      <a:pt x="151" y="101"/>
                    </a:lnTo>
                    <a:lnTo>
                      <a:pt x="145" y="122"/>
                    </a:lnTo>
                    <a:lnTo>
                      <a:pt x="137" y="143"/>
                    </a:lnTo>
                    <a:lnTo>
                      <a:pt x="126" y="161"/>
                    </a:lnTo>
                    <a:lnTo>
                      <a:pt x="112" y="175"/>
                    </a:lnTo>
                    <a:lnTo>
                      <a:pt x="96" y="185"/>
                    </a:lnTo>
                    <a:lnTo>
                      <a:pt x="79" y="192"/>
                    </a:lnTo>
                    <a:lnTo>
                      <a:pt x="60" y="196"/>
                    </a:lnTo>
                    <a:lnTo>
                      <a:pt x="60" y="196"/>
                    </a:lnTo>
                    <a:lnTo>
                      <a:pt x="44" y="196"/>
                    </a:lnTo>
                    <a:lnTo>
                      <a:pt x="27" y="189"/>
                    </a:lnTo>
                    <a:lnTo>
                      <a:pt x="14" y="178"/>
                    </a:lnTo>
                    <a:lnTo>
                      <a:pt x="0" y="168"/>
                    </a:lnTo>
                    <a:lnTo>
                      <a:pt x="0" y="168"/>
                    </a:lnTo>
                    <a:lnTo>
                      <a:pt x="14" y="185"/>
                    </a:lnTo>
                    <a:lnTo>
                      <a:pt x="33" y="199"/>
                    </a:lnTo>
                    <a:lnTo>
                      <a:pt x="49" y="206"/>
                    </a:lnTo>
                    <a:lnTo>
                      <a:pt x="71" y="210"/>
                    </a:lnTo>
                    <a:lnTo>
                      <a:pt x="71" y="21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0"/>
              <p:cNvSpPr>
                <a:spLocks/>
              </p:cNvSpPr>
              <p:nvPr/>
            </p:nvSpPr>
            <p:spPr bwMode="auto">
              <a:xfrm>
                <a:off x="296" y="1430"/>
                <a:ext cx="187" cy="237"/>
              </a:xfrm>
              <a:custGeom>
                <a:avLst/>
                <a:gdLst>
                  <a:gd name="T0" fmla="*/ 33 w 187"/>
                  <a:gd name="T1" fmla="*/ 209 h 237"/>
                  <a:gd name="T2" fmla="*/ 33 w 187"/>
                  <a:gd name="T3" fmla="*/ 209 h 237"/>
                  <a:gd name="T4" fmla="*/ 44 w 187"/>
                  <a:gd name="T5" fmla="*/ 220 h 237"/>
                  <a:gd name="T6" fmla="*/ 61 w 187"/>
                  <a:gd name="T7" fmla="*/ 230 h 237"/>
                  <a:gd name="T8" fmla="*/ 74 w 187"/>
                  <a:gd name="T9" fmla="*/ 234 h 237"/>
                  <a:gd name="T10" fmla="*/ 93 w 187"/>
                  <a:gd name="T11" fmla="*/ 237 h 237"/>
                  <a:gd name="T12" fmla="*/ 93 w 187"/>
                  <a:gd name="T13" fmla="*/ 237 h 237"/>
                  <a:gd name="T14" fmla="*/ 110 w 187"/>
                  <a:gd name="T15" fmla="*/ 234 h 237"/>
                  <a:gd name="T16" fmla="*/ 129 w 187"/>
                  <a:gd name="T17" fmla="*/ 227 h 237"/>
                  <a:gd name="T18" fmla="*/ 146 w 187"/>
                  <a:gd name="T19" fmla="*/ 216 h 237"/>
                  <a:gd name="T20" fmla="*/ 159 w 187"/>
                  <a:gd name="T21" fmla="*/ 202 h 237"/>
                  <a:gd name="T22" fmla="*/ 170 w 187"/>
                  <a:gd name="T23" fmla="*/ 185 h 237"/>
                  <a:gd name="T24" fmla="*/ 179 w 187"/>
                  <a:gd name="T25" fmla="*/ 164 h 237"/>
                  <a:gd name="T26" fmla="*/ 184 w 187"/>
                  <a:gd name="T27" fmla="*/ 143 h 237"/>
                  <a:gd name="T28" fmla="*/ 187 w 187"/>
                  <a:gd name="T29" fmla="*/ 119 h 237"/>
                  <a:gd name="T30" fmla="*/ 187 w 187"/>
                  <a:gd name="T31" fmla="*/ 119 h 237"/>
                  <a:gd name="T32" fmla="*/ 184 w 187"/>
                  <a:gd name="T33" fmla="*/ 98 h 237"/>
                  <a:gd name="T34" fmla="*/ 179 w 187"/>
                  <a:gd name="T35" fmla="*/ 77 h 237"/>
                  <a:gd name="T36" fmla="*/ 173 w 187"/>
                  <a:gd name="T37" fmla="*/ 59 h 237"/>
                  <a:gd name="T38" fmla="*/ 162 w 187"/>
                  <a:gd name="T39" fmla="*/ 42 h 237"/>
                  <a:gd name="T40" fmla="*/ 162 w 187"/>
                  <a:gd name="T41" fmla="*/ 42 h 237"/>
                  <a:gd name="T42" fmla="*/ 148 w 187"/>
                  <a:gd name="T43" fmla="*/ 24 h 237"/>
                  <a:gd name="T44" fmla="*/ 132 w 187"/>
                  <a:gd name="T45" fmla="*/ 10 h 237"/>
                  <a:gd name="T46" fmla="*/ 113 w 187"/>
                  <a:gd name="T47" fmla="*/ 3 h 237"/>
                  <a:gd name="T48" fmla="*/ 93 w 187"/>
                  <a:gd name="T49" fmla="*/ 0 h 237"/>
                  <a:gd name="T50" fmla="*/ 93 w 187"/>
                  <a:gd name="T51" fmla="*/ 0 h 237"/>
                  <a:gd name="T52" fmla="*/ 74 w 187"/>
                  <a:gd name="T53" fmla="*/ 3 h 237"/>
                  <a:gd name="T54" fmla="*/ 55 w 187"/>
                  <a:gd name="T55" fmla="*/ 10 h 237"/>
                  <a:gd name="T56" fmla="*/ 41 w 187"/>
                  <a:gd name="T57" fmla="*/ 21 h 237"/>
                  <a:gd name="T58" fmla="*/ 28 w 187"/>
                  <a:gd name="T59" fmla="*/ 35 h 237"/>
                  <a:gd name="T60" fmla="*/ 14 w 187"/>
                  <a:gd name="T61" fmla="*/ 52 h 237"/>
                  <a:gd name="T62" fmla="*/ 6 w 187"/>
                  <a:gd name="T63" fmla="*/ 73 h 237"/>
                  <a:gd name="T64" fmla="*/ 0 w 187"/>
                  <a:gd name="T65" fmla="*/ 94 h 237"/>
                  <a:gd name="T66" fmla="*/ 0 w 187"/>
                  <a:gd name="T67" fmla="*/ 119 h 237"/>
                  <a:gd name="T68" fmla="*/ 0 w 187"/>
                  <a:gd name="T69" fmla="*/ 119 h 237"/>
                  <a:gd name="T70" fmla="*/ 0 w 187"/>
                  <a:gd name="T71" fmla="*/ 146 h 237"/>
                  <a:gd name="T72" fmla="*/ 8 w 187"/>
                  <a:gd name="T73" fmla="*/ 171 h 237"/>
                  <a:gd name="T74" fmla="*/ 19 w 187"/>
                  <a:gd name="T75" fmla="*/ 192 h 237"/>
                  <a:gd name="T76" fmla="*/ 33 w 187"/>
                  <a:gd name="T77" fmla="*/ 209 h 237"/>
                  <a:gd name="T78" fmla="*/ 33 w 187"/>
                  <a:gd name="T79" fmla="*/ 20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33" y="209"/>
                    </a:moveTo>
                    <a:lnTo>
                      <a:pt x="33" y="209"/>
                    </a:lnTo>
                    <a:lnTo>
                      <a:pt x="44" y="220"/>
                    </a:lnTo>
                    <a:lnTo>
                      <a:pt x="61" y="230"/>
                    </a:lnTo>
                    <a:lnTo>
                      <a:pt x="74" y="234"/>
                    </a:lnTo>
                    <a:lnTo>
                      <a:pt x="93" y="237"/>
                    </a:lnTo>
                    <a:lnTo>
                      <a:pt x="93" y="237"/>
                    </a:lnTo>
                    <a:lnTo>
                      <a:pt x="110" y="234"/>
                    </a:lnTo>
                    <a:lnTo>
                      <a:pt x="129" y="227"/>
                    </a:lnTo>
                    <a:lnTo>
                      <a:pt x="146" y="216"/>
                    </a:lnTo>
                    <a:lnTo>
                      <a:pt x="159" y="202"/>
                    </a:lnTo>
                    <a:lnTo>
                      <a:pt x="170" y="185"/>
                    </a:lnTo>
                    <a:lnTo>
                      <a:pt x="179" y="164"/>
                    </a:lnTo>
                    <a:lnTo>
                      <a:pt x="184" y="143"/>
                    </a:lnTo>
                    <a:lnTo>
                      <a:pt x="187" y="119"/>
                    </a:lnTo>
                    <a:lnTo>
                      <a:pt x="187" y="119"/>
                    </a:lnTo>
                    <a:lnTo>
                      <a:pt x="184" y="98"/>
                    </a:lnTo>
                    <a:lnTo>
                      <a:pt x="179" y="77"/>
                    </a:lnTo>
                    <a:lnTo>
                      <a:pt x="173" y="59"/>
                    </a:lnTo>
                    <a:lnTo>
                      <a:pt x="162" y="42"/>
                    </a:lnTo>
                    <a:lnTo>
                      <a:pt x="162" y="42"/>
                    </a:lnTo>
                    <a:lnTo>
                      <a:pt x="148" y="24"/>
                    </a:lnTo>
                    <a:lnTo>
                      <a:pt x="132" y="10"/>
                    </a:lnTo>
                    <a:lnTo>
                      <a:pt x="113" y="3"/>
                    </a:lnTo>
                    <a:lnTo>
                      <a:pt x="93" y="0"/>
                    </a:lnTo>
                    <a:lnTo>
                      <a:pt x="93" y="0"/>
                    </a:lnTo>
                    <a:lnTo>
                      <a:pt x="74" y="3"/>
                    </a:lnTo>
                    <a:lnTo>
                      <a:pt x="55" y="10"/>
                    </a:lnTo>
                    <a:lnTo>
                      <a:pt x="41" y="21"/>
                    </a:lnTo>
                    <a:lnTo>
                      <a:pt x="28" y="35"/>
                    </a:lnTo>
                    <a:lnTo>
                      <a:pt x="14" y="52"/>
                    </a:lnTo>
                    <a:lnTo>
                      <a:pt x="6" y="73"/>
                    </a:lnTo>
                    <a:lnTo>
                      <a:pt x="0" y="94"/>
                    </a:lnTo>
                    <a:lnTo>
                      <a:pt x="0" y="119"/>
                    </a:lnTo>
                    <a:lnTo>
                      <a:pt x="0" y="119"/>
                    </a:lnTo>
                    <a:lnTo>
                      <a:pt x="0" y="146"/>
                    </a:lnTo>
                    <a:lnTo>
                      <a:pt x="8" y="171"/>
                    </a:lnTo>
                    <a:lnTo>
                      <a:pt x="19" y="192"/>
                    </a:lnTo>
                    <a:lnTo>
                      <a:pt x="33" y="209"/>
                    </a:lnTo>
                    <a:lnTo>
                      <a:pt x="33" y="20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1"/>
              <p:cNvSpPr>
                <a:spLocks/>
              </p:cNvSpPr>
              <p:nvPr/>
            </p:nvSpPr>
            <p:spPr bwMode="auto">
              <a:xfrm>
                <a:off x="296" y="2286"/>
                <a:ext cx="187" cy="237"/>
              </a:xfrm>
              <a:custGeom>
                <a:avLst/>
                <a:gdLst>
                  <a:gd name="T0" fmla="*/ 187 w 187"/>
                  <a:gd name="T1" fmla="*/ 118 h 237"/>
                  <a:gd name="T2" fmla="*/ 187 w 187"/>
                  <a:gd name="T3" fmla="*/ 118 h 237"/>
                  <a:gd name="T4" fmla="*/ 184 w 187"/>
                  <a:gd name="T5" fmla="*/ 97 h 237"/>
                  <a:gd name="T6" fmla="*/ 181 w 187"/>
                  <a:gd name="T7" fmla="*/ 76 h 237"/>
                  <a:gd name="T8" fmla="*/ 173 w 187"/>
                  <a:gd name="T9" fmla="*/ 59 h 237"/>
                  <a:gd name="T10" fmla="*/ 165 w 187"/>
                  <a:gd name="T11" fmla="*/ 41 h 237"/>
                  <a:gd name="T12" fmla="*/ 165 w 187"/>
                  <a:gd name="T13" fmla="*/ 41 h 237"/>
                  <a:gd name="T14" fmla="*/ 151 w 187"/>
                  <a:gd name="T15" fmla="*/ 24 h 237"/>
                  <a:gd name="T16" fmla="*/ 135 w 187"/>
                  <a:gd name="T17" fmla="*/ 13 h 237"/>
                  <a:gd name="T18" fmla="*/ 115 w 187"/>
                  <a:gd name="T19" fmla="*/ 3 h 237"/>
                  <a:gd name="T20" fmla="*/ 93 w 187"/>
                  <a:gd name="T21" fmla="*/ 0 h 237"/>
                  <a:gd name="T22" fmla="*/ 93 w 187"/>
                  <a:gd name="T23" fmla="*/ 0 h 237"/>
                  <a:gd name="T24" fmla="*/ 74 w 187"/>
                  <a:gd name="T25" fmla="*/ 3 h 237"/>
                  <a:gd name="T26" fmla="*/ 58 w 187"/>
                  <a:gd name="T27" fmla="*/ 10 h 237"/>
                  <a:gd name="T28" fmla="*/ 41 w 187"/>
                  <a:gd name="T29" fmla="*/ 20 h 237"/>
                  <a:gd name="T30" fmla="*/ 28 w 187"/>
                  <a:gd name="T31" fmla="*/ 34 h 237"/>
                  <a:gd name="T32" fmla="*/ 17 w 187"/>
                  <a:gd name="T33" fmla="*/ 52 h 237"/>
                  <a:gd name="T34" fmla="*/ 8 w 187"/>
                  <a:gd name="T35" fmla="*/ 73 h 237"/>
                  <a:gd name="T36" fmla="*/ 3 w 187"/>
                  <a:gd name="T37" fmla="*/ 97 h 237"/>
                  <a:gd name="T38" fmla="*/ 0 w 187"/>
                  <a:gd name="T39" fmla="*/ 118 h 237"/>
                  <a:gd name="T40" fmla="*/ 0 w 187"/>
                  <a:gd name="T41" fmla="*/ 118 h 237"/>
                  <a:gd name="T42" fmla="*/ 3 w 187"/>
                  <a:gd name="T43" fmla="*/ 146 h 237"/>
                  <a:gd name="T44" fmla="*/ 8 w 187"/>
                  <a:gd name="T45" fmla="*/ 171 h 237"/>
                  <a:gd name="T46" fmla="*/ 19 w 187"/>
                  <a:gd name="T47" fmla="*/ 192 h 237"/>
                  <a:gd name="T48" fmla="*/ 33 w 187"/>
                  <a:gd name="T49" fmla="*/ 209 h 237"/>
                  <a:gd name="T50" fmla="*/ 33 w 187"/>
                  <a:gd name="T51" fmla="*/ 209 h 237"/>
                  <a:gd name="T52" fmla="*/ 47 w 187"/>
                  <a:gd name="T53" fmla="*/ 223 h 237"/>
                  <a:gd name="T54" fmla="*/ 61 w 187"/>
                  <a:gd name="T55" fmla="*/ 230 h 237"/>
                  <a:gd name="T56" fmla="*/ 77 w 187"/>
                  <a:gd name="T57" fmla="*/ 237 h 237"/>
                  <a:gd name="T58" fmla="*/ 93 w 187"/>
                  <a:gd name="T59" fmla="*/ 237 h 237"/>
                  <a:gd name="T60" fmla="*/ 93 w 187"/>
                  <a:gd name="T61" fmla="*/ 237 h 237"/>
                  <a:gd name="T62" fmla="*/ 113 w 187"/>
                  <a:gd name="T63" fmla="*/ 237 h 237"/>
                  <a:gd name="T64" fmla="*/ 129 w 187"/>
                  <a:gd name="T65" fmla="*/ 230 h 237"/>
                  <a:gd name="T66" fmla="*/ 146 w 187"/>
                  <a:gd name="T67" fmla="*/ 220 h 237"/>
                  <a:gd name="T68" fmla="*/ 159 w 187"/>
                  <a:gd name="T69" fmla="*/ 202 h 237"/>
                  <a:gd name="T70" fmla="*/ 170 w 187"/>
                  <a:gd name="T71" fmla="*/ 185 h 237"/>
                  <a:gd name="T72" fmla="*/ 179 w 187"/>
                  <a:gd name="T73" fmla="*/ 167 h 237"/>
                  <a:gd name="T74" fmla="*/ 184 w 187"/>
                  <a:gd name="T75" fmla="*/ 143 h 237"/>
                  <a:gd name="T76" fmla="*/ 187 w 187"/>
                  <a:gd name="T77" fmla="*/ 118 h 237"/>
                  <a:gd name="T78" fmla="*/ 187 w 187"/>
                  <a:gd name="T7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187" y="118"/>
                    </a:moveTo>
                    <a:lnTo>
                      <a:pt x="187" y="118"/>
                    </a:lnTo>
                    <a:lnTo>
                      <a:pt x="184" y="97"/>
                    </a:lnTo>
                    <a:lnTo>
                      <a:pt x="181" y="76"/>
                    </a:lnTo>
                    <a:lnTo>
                      <a:pt x="173" y="59"/>
                    </a:lnTo>
                    <a:lnTo>
                      <a:pt x="165" y="41"/>
                    </a:lnTo>
                    <a:lnTo>
                      <a:pt x="165" y="41"/>
                    </a:lnTo>
                    <a:lnTo>
                      <a:pt x="151" y="24"/>
                    </a:lnTo>
                    <a:lnTo>
                      <a:pt x="135" y="13"/>
                    </a:lnTo>
                    <a:lnTo>
                      <a:pt x="115" y="3"/>
                    </a:lnTo>
                    <a:lnTo>
                      <a:pt x="93" y="0"/>
                    </a:lnTo>
                    <a:lnTo>
                      <a:pt x="93" y="0"/>
                    </a:lnTo>
                    <a:lnTo>
                      <a:pt x="74" y="3"/>
                    </a:lnTo>
                    <a:lnTo>
                      <a:pt x="58" y="10"/>
                    </a:lnTo>
                    <a:lnTo>
                      <a:pt x="41" y="20"/>
                    </a:lnTo>
                    <a:lnTo>
                      <a:pt x="28" y="34"/>
                    </a:lnTo>
                    <a:lnTo>
                      <a:pt x="17" y="52"/>
                    </a:lnTo>
                    <a:lnTo>
                      <a:pt x="8" y="73"/>
                    </a:lnTo>
                    <a:lnTo>
                      <a:pt x="3" y="97"/>
                    </a:lnTo>
                    <a:lnTo>
                      <a:pt x="0" y="118"/>
                    </a:lnTo>
                    <a:lnTo>
                      <a:pt x="0" y="118"/>
                    </a:lnTo>
                    <a:lnTo>
                      <a:pt x="3" y="146"/>
                    </a:lnTo>
                    <a:lnTo>
                      <a:pt x="8" y="171"/>
                    </a:lnTo>
                    <a:lnTo>
                      <a:pt x="19" y="192"/>
                    </a:lnTo>
                    <a:lnTo>
                      <a:pt x="33" y="209"/>
                    </a:lnTo>
                    <a:lnTo>
                      <a:pt x="33" y="209"/>
                    </a:lnTo>
                    <a:lnTo>
                      <a:pt x="47" y="223"/>
                    </a:lnTo>
                    <a:lnTo>
                      <a:pt x="61" y="230"/>
                    </a:lnTo>
                    <a:lnTo>
                      <a:pt x="77" y="237"/>
                    </a:lnTo>
                    <a:lnTo>
                      <a:pt x="93" y="237"/>
                    </a:lnTo>
                    <a:lnTo>
                      <a:pt x="93" y="237"/>
                    </a:lnTo>
                    <a:lnTo>
                      <a:pt x="113" y="237"/>
                    </a:lnTo>
                    <a:lnTo>
                      <a:pt x="129" y="230"/>
                    </a:lnTo>
                    <a:lnTo>
                      <a:pt x="146" y="220"/>
                    </a:lnTo>
                    <a:lnTo>
                      <a:pt x="159" y="202"/>
                    </a:lnTo>
                    <a:lnTo>
                      <a:pt x="170" y="185"/>
                    </a:lnTo>
                    <a:lnTo>
                      <a:pt x="179" y="167"/>
                    </a:lnTo>
                    <a:lnTo>
                      <a:pt x="184" y="143"/>
                    </a:lnTo>
                    <a:lnTo>
                      <a:pt x="187" y="118"/>
                    </a:lnTo>
                    <a:lnTo>
                      <a:pt x="187" y="118"/>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42"/>
              <p:cNvSpPr>
                <a:spLocks/>
              </p:cNvSpPr>
              <p:nvPr/>
            </p:nvSpPr>
            <p:spPr bwMode="auto">
              <a:xfrm>
                <a:off x="974" y="1880"/>
                <a:ext cx="183" cy="238"/>
              </a:xfrm>
              <a:custGeom>
                <a:avLst/>
                <a:gdLst>
                  <a:gd name="T0" fmla="*/ 183 w 183"/>
                  <a:gd name="T1" fmla="*/ 119 h 238"/>
                  <a:gd name="T2" fmla="*/ 183 w 183"/>
                  <a:gd name="T3" fmla="*/ 119 h 238"/>
                  <a:gd name="T4" fmla="*/ 183 w 183"/>
                  <a:gd name="T5" fmla="*/ 98 h 238"/>
                  <a:gd name="T6" fmla="*/ 178 w 183"/>
                  <a:gd name="T7" fmla="*/ 77 h 238"/>
                  <a:gd name="T8" fmla="*/ 173 w 183"/>
                  <a:gd name="T9" fmla="*/ 60 h 238"/>
                  <a:gd name="T10" fmla="*/ 162 w 183"/>
                  <a:gd name="T11" fmla="*/ 42 h 238"/>
                  <a:gd name="T12" fmla="*/ 162 w 183"/>
                  <a:gd name="T13" fmla="*/ 42 h 238"/>
                  <a:gd name="T14" fmla="*/ 148 w 183"/>
                  <a:gd name="T15" fmla="*/ 25 h 238"/>
                  <a:gd name="T16" fmla="*/ 131 w 183"/>
                  <a:gd name="T17" fmla="*/ 11 h 238"/>
                  <a:gd name="T18" fmla="*/ 112 w 183"/>
                  <a:gd name="T19" fmla="*/ 4 h 238"/>
                  <a:gd name="T20" fmla="*/ 90 w 183"/>
                  <a:gd name="T21" fmla="*/ 0 h 238"/>
                  <a:gd name="T22" fmla="*/ 90 w 183"/>
                  <a:gd name="T23" fmla="*/ 0 h 238"/>
                  <a:gd name="T24" fmla="*/ 74 w 183"/>
                  <a:gd name="T25" fmla="*/ 4 h 238"/>
                  <a:gd name="T26" fmla="*/ 55 w 183"/>
                  <a:gd name="T27" fmla="*/ 11 h 238"/>
                  <a:gd name="T28" fmla="*/ 41 w 183"/>
                  <a:gd name="T29" fmla="*/ 21 h 238"/>
                  <a:gd name="T30" fmla="*/ 24 w 183"/>
                  <a:gd name="T31" fmla="*/ 35 h 238"/>
                  <a:gd name="T32" fmla="*/ 13 w 183"/>
                  <a:gd name="T33" fmla="*/ 53 h 238"/>
                  <a:gd name="T34" fmla="*/ 5 w 183"/>
                  <a:gd name="T35" fmla="*/ 74 h 238"/>
                  <a:gd name="T36" fmla="*/ 0 w 183"/>
                  <a:gd name="T37" fmla="*/ 95 h 238"/>
                  <a:gd name="T38" fmla="*/ 0 w 183"/>
                  <a:gd name="T39" fmla="*/ 119 h 238"/>
                  <a:gd name="T40" fmla="*/ 0 w 183"/>
                  <a:gd name="T41" fmla="*/ 119 h 238"/>
                  <a:gd name="T42" fmla="*/ 0 w 183"/>
                  <a:gd name="T43" fmla="*/ 147 h 238"/>
                  <a:gd name="T44" fmla="*/ 8 w 183"/>
                  <a:gd name="T45" fmla="*/ 171 h 238"/>
                  <a:gd name="T46" fmla="*/ 19 w 183"/>
                  <a:gd name="T47" fmla="*/ 192 h 238"/>
                  <a:gd name="T48" fmla="*/ 33 w 183"/>
                  <a:gd name="T49" fmla="*/ 210 h 238"/>
                  <a:gd name="T50" fmla="*/ 33 w 183"/>
                  <a:gd name="T51" fmla="*/ 210 h 238"/>
                  <a:gd name="T52" fmla="*/ 44 w 183"/>
                  <a:gd name="T53" fmla="*/ 220 h 238"/>
                  <a:gd name="T54" fmla="*/ 60 w 183"/>
                  <a:gd name="T55" fmla="*/ 231 h 238"/>
                  <a:gd name="T56" fmla="*/ 74 w 183"/>
                  <a:gd name="T57" fmla="*/ 234 h 238"/>
                  <a:gd name="T58" fmla="*/ 90 w 183"/>
                  <a:gd name="T59" fmla="*/ 238 h 238"/>
                  <a:gd name="T60" fmla="*/ 90 w 183"/>
                  <a:gd name="T61" fmla="*/ 238 h 238"/>
                  <a:gd name="T62" fmla="*/ 109 w 183"/>
                  <a:gd name="T63" fmla="*/ 234 h 238"/>
                  <a:gd name="T64" fmla="*/ 129 w 183"/>
                  <a:gd name="T65" fmla="*/ 227 h 238"/>
                  <a:gd name="T66" fmla="*/ 142 w 183"/>
                  <a:gd name="T67" fmla="*/ 217 h 238"/>
                  <a:gd name="T68" fmla="*/ 156 w 183"/>
                  <a:gd name="T69" fmla="*/ 203 h 238"/>
                  <a:gd name="T70" fmla="*/ 170 w 183"/>
                  <a:gd name="T71" fmla="*/ 185 h 238"/>
                  <a:gd name="T72" fmla="*/ 178 w 183"/>
                  <a:gd name="T73" fmla="*/ 165 h 238"/>
                  <a:gd name="T74" fmla="*/ 183 w 183"/>
                  <a:gd name="T75" fmla="*/ 144 h 238"/>
                  <a:gd name="T76" fmla="*/ 183 w 183"/>
                  <a:gd name="T77" fmla="*/ 119 h 238"/>
                  <a:gd name="T78" fmla="*/ 183 w 183"/>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238">
                    <a:moveTo>
                      <a:pt x="183" y="119"/>
                    </a:moveTo>
                    <a:lnTo>
                      <a:pt x="183" y="119"/>
                    </a:lnTo>
                    <a:lnTo>
                      <a:pt x="183" y="98"/>
                    </a:lnTo>
                    <a:lnTo>
                      <a:pt x="178" y="77"/>
                    </a:lnTo>
                    <a:lnTo>
                      <a:pt x="173" y="60"/>
                    </a:lnTo>
                    <a:lnTo>
                      <a:pt x="162" y="42"/>
                    </a:lnTo>
                    <a:lnTo>
                      <a:pt x="162" y="42"/>
                    </a:lnTo>
                    <a:lnTo>
                      <a:pt x="148" y="25"/>
                    </a:lnTo>
                    <a:lnTo>
                      <a:pt x="131" y="11"/>
                    </a:lnTo>
                    <a:lnTo>
                      <a:pt x="112" y="4"/>
                    </a:lnTo>
                    <a:lnTo>
                      <a:pt x="90" y="0"/>
                    </a:lnTo>
                    <a:lnTo>
                      <a:pt x="90" y="0"/>
                    </a:lnTo>
                    <a:lnTo>
                      <a:pt x="74" y="4"/>
                    </a:lnTo>
                    <a:lnTo>
                      <a:pt x="55" y="11"/>
                    </a:lnTo>
                    <a:lnTo>
                      <a:pt x="41" y="21"/>
                    </a:lnTo>
                    <a:lnTo>
                      <a:pt x="24" y="35"/>
                    </a:lnTo>
                    <a:lnTo>
                      <a:pt x="13" y="53"/>
                    </a:lnTo>
                    <a:lnTo>
                      <a:pt x="5" y="74"/>
                    </a:lnTo>
                    <a:lnTo>
                      <a:pt x="0" y="95"/>
                    </a:lnTo>
                    <a:lnTo>
                      <a:pt x="0" y="119"/>
                    </a:lnTo>
                    <a:lnTo>
                      <a:pt x="0" y="119"/>
                    </a:lnTo>
                    <a:lnTo>
                      <a:pt x="0" y="147"/>
                    </a:lnTo>
                    <a:lnTo>
                      <a:pt x="8" y="171"/>
                    </a:lnTo>
                    <a:lnTo>
                      <a:pt x="19" y="192"/>
                    </a:lnTo>
                    <a:lnTo>
                      <a:pt x="33" y="210"/>
                    </a:lnTo>
                    <a:lnTo>
                      <a:pt x="33" y="210"/>
                    </a:lnTo>
                    <a:lnTo>
                      <a:pt x="44" y="220"/>
                    </a:lnTo>
                    <a:lnTo>
                      <a:pt x="60" y="231"/>
                    </a:lnTo>
                    <a:lnTo>
                      <a:pt x="74" y="234"/>
                    </a:lnTo>
                    <a:lnTo>
                      <a:pt x="90" y="238"/>
                    </a:lnTo>
                    <a:lnTo>
                      <a:pt x="90" y="238"/>
                    </a:lnTo>
                    <a:lnTo>
                      <a:pt x="109" y="234"/>
                    </a:lnTo>
                    <a:lnTo>
                      <a:pt x="129" y="227"/>
                    </a:lnTo>
                    <a:lnTo>
                      <a:pt x="142" y="217"/>
                    </a:lnTo>
                    <a:lnTo>
                      <a:pt x="156" y="203"/>
                    </a:lnTo>
                    <a:lnTo>
                      <a:pt x="170" y="185"/>
                    </a:lnTo>
                    <a:lnTo>
                      <a:pt x="178" y="165"/>
                    </a:lnTo>
                    <a:lnTo>
                      <a:pt x="183" y="144"/>
                    </a:lnTo>
                    <a:lnTo>
                      <a:pt x="183" y="119"/>
                    </a:lnTo>
                    <a:lnTo>
                      <a:pt x="183"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43"/>
              <p:cNvSpPr>
                <a:spLocks/>
              </p:cNvSpPr>
              <p:nvPr/>
            </p:nvSpPr>
            <p:spPr bwMode="auto">
              <a:xfrm>
                <a:off x="859" y="1066"/>
                <a:ext cx="186" cy="235"/>
              </a:xfrm>
              <a:custGeom>
                <a:avLst/>
                <a:gdLst>
                  <a:gd name="T0" fmla="*/ 186 w 186"/>
                  <a:gd name="T1" fmla="*/ 116 h 235"/>
                  <a:gd name="T2" fmla="*/ 186 w 186"/>
                  <a:gd name="T3" fmla="*/ 116 h 235"/>
                  <a:gd name="T4" fmla="*/ 183 w 186"/>
                  <a:gd name="T5" fmla="*/ 95 h 235"/>
                  <a:gd name="T6" fmla="*/ 181 w 186"/>
                  <a:gd name="T7" fmla="*/ 77 h 235"/>
                  <a:gd name="T8" fmla="*/ 172 w 186"/>
                  <a:gd name="T9" fmla="*/ 56 h 235"/>
                  <a:gd name="T10" fmla="*/ 164 w 186"/>
                  <a:gd name="T11" fmla="*/ 42 h 235"/>
                  <a:gd name="T12" fmla="*/ 164 w 186"/>
                  <a:gd name="T13" fmla="*/ 42 h 235"/>
                  <a:gd name="T14" fmla="*/ 150 w 186"/>
                  <a:gd name="T15" fmla="*/ 25 h 235"/>
                  <a:gd name="T16" fmla="*/ 131 w 186"/>
                  <a:gd name="T17" fmla="*/ 11 h 235"/>
                  <a:gd name="T18" fmla="*/ 112 w 186"/>
                  <a:gd name="T19" fmla="*/ 0 h 235"/>
                  <a:gd name="T20" fmla="*/ 93 w 186"/>
                  <a:gd name="T21" fmla="*/ 0 h 235"/>
                  <a:gd name="T22" fmla="*/ 93 w 186"/>
                  <a:gd name="T23" fmla="*/ 0 h 235"/>
                  <a:gd name="T24" fmla="*/ 74 w 186"/>
                  <a:gd name="T25" fmla="*/ 0 h 235"/>
                  <a:gd name="T26" fmla="*/ 57 w 186"/>
                  <a:gd name="T27" fmla="*/ 7 h 235"/>
                  <a:gd name="T28" fmla="*/ 41 w 186"/>
                  <a:gd name="T29" fmla="*/ 18 h 235"/>
                  <a:gd name="T30" fmla="*/ 27 w 186"/>
                  <a:gd name="T31" fmla="*/ 32 h 235"/>
                  <a:gd name="T32" fmla="*/ 16 w 186"/>
                  <a:gd name="T33" fmla="*/ 53 h 235"/>
                  <a:gd name="T34" fmla="*/ 8 w 186"/>
                  <a:gd name="T35" fmla="*/ 70 h 235"/>
                  <a:gd name="T36" fmla="*/ 2 w 186"/>
                  <a:gd name="T37" fmla="*/ 95 h 235"/>
                  <a:gd name="T38" fmla="*/ 0 w 186"/>
                  <a:gd name="T39" fmla="*/ 116 h 235"/>
                  <a:gd name="T40" fmla="*/ 0 w 186"/>
                  <a:gd name="T41" fmla="*/ 116 h 235"/>
                  <a:gd name="T42" fmla="*/ 2 w 186"/>
                  <a:gd name="T43" fmla="*/ 144 h 235"/>
                  <a:gd name="T44" fmla="*/ 8 w 186"/>
                  <a:gd name="T45" fmla="*/ 168 h 235"/>
                  <a:gd name="T46" fmla="*/ 19 w 186"/>
                  <a:gd name="T47" fmla="*/ 189 h 235"/>
                  <a:gd name="T48" fmla="*/ 32 w 186"/>
                  <a:gd name="T49" fmla="*/ 207 h 235"/>
                  <a:gd name="T50" fmla="*/ 32 w 186"/>
                  <a:gd name="T51" fmla="*/ 207 h 235"/>
                  <a:gd name="T52" fmla="*/ 46 w 186"/>
                  <a:gd name="T53" fmla="*/ 221 h 235"/>
                  <a:gd name="T54" fmla="*/ 60 w 186"/>
                  <a:gd name="T55" fmla="*/ 228 h 235"/>
                  <a:gd name="T56" fmla="*/ 76 w 186"/>
                  <a:gd name="T57" fmla="*/ 235 h 235"/>
                  <a:gd name="T58" fmla="*/ 93 w 186"/>
                  <a:gd name="T59" fmla="*/ 235 h 235"/>
                  <a:gd name="T60" fmla="*/ 93 w 186"/>
                  <a:gd name="T61" fmla="*/ 235 h 235"/>
                  <a:gd name="T62" fmla="*/ 112 w 186"/>
                  <a:gd name="T63" fmla="*/ 235 h 235"/>
                  <a:gd name="T64" fmla="*/ 128 w 186"/>
                  <a:gd name="T65" fmla="*/ 228 h 235"/>
                  <a:gd name="T66" fmla="*/ 145 w 186"/>
                  <a:gd name="T67" fmla="*/ 217 h 235"/>
                  <a:gd name="T68" fmla="*/ 159 w 186"/>
                  <a:gd name="T69" fmla="*/ 200 h 235"/>
                  <a:gd name="T70" fmla="*/ 170 w 186"/>
                  <a:gd name="T71" fmla="*/ 182 h 235"/>
                  <a:gd name="T72" fmla="*/ 178 w 186"/>
                  <a:gd name="T73" fmla="*/ 165 h 235"/>
                  <a:gd name="T74" fmla="*/ 183 w 186"/>
                  <a:gd name="T75" fmla="*/ 140 h 235"/>
                  <a:gd name="T76" fmla="*/ 186 w 186"/>
                  <a:gd name="T77" fmla="*/ 116 h 235"/>
                  <a:gd name="T78" fmla="*/ 186 w 186"/>
                  <a:gd name="T79" fmla="*/ 11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5">
                    <a:moveTo>
                      <a:pt x="186" y="116"/>
                    </a:moveTo>
                    <a:lnTo>
                      <a:pt x="186" y="116"/>
                    </a:lnTo>
                    <a:lnTo>
                      <a:pt x="183" y="95"/>
                    </a:lnTo>
                    <a:lnTo>
                      <a:pt x="181" y="77"/>
                    </a:lnTo>
                    <a:lnTo>
                      <a:pt x="172" y="56"/>
                    </a:lnTo>
                    <a:lnTo>
                      <a:pt x="164" y="42"/>
                    </a:lnTo>
                    <a:lnTo>
                      <a:pt x="164" y="42"/>
                    </a:lnTo>
                    <a:lnTo>
                      <a:pt x="150" y="25"/>
                    </a:lnTo>
                    <a:lnTo>
                      <a:pt x="131" y="11"/>
                    </a:lnTo>
                    <a:lnTo>
                      <a:pt x="112" y="0"/>
                    </a:lnTo>
                    <a:lnTo>
                      <a:pt x="93" y="0"/>
                    </a:lnTo>
                    <a:lnTo>
                      <a:pt x="93" y="0"/>
                    </a:lnTo>
                    <a:lnTo>
                      <a:pt x="74" y="0"/>
                    </a:lnTo>
                    <a:lnTo>
                      <a:pt x="57" y="7"/>
                    </a:lnTo>
                    <a:lnTo>
                      <a:pt x="41" y="18"/>
                    </a:lnTo>
                    <a:lnTo>
                      <a:pt x="27" y="32"/>
                    </a:lnTo>
                    <a:lnTo>
                      <a:pt x="16" y="53"/>
                    </a:lnTo>
                    <a:lnTo>
                      <a:pt x="8" y="70"/>
                    </a:lnTo>
                    <a:lnTo>
                      <a:pt x="2" y="95"/>
                    </a:lnTo>
                    <a:lnTo>
                      <a:pt x="0" y="116"/>
                    </a:lnTo>
                    <a:lnTo>
                      <a:pt x="0" y="116"/>
                    </a:lnTo>
                    <a:lnTo>
                      <a:pt x="2" y="144"/>
                    </a:lnTo>
                    <a:lnTo>
                      <a:pt x="8" y="168"/>
                    </a:lnTo>
                    <a:lnTo>
                      <a:pt x="19" y="189"/>
                    </a:lnTo>
                    <a:lnTo>
                      <a:pt x="32" y="207"/>
                    </a:lnTo>
                    <a:lnTo>
                      <a:pt x="32" y="207"/>
                    </a:lnTo>
                    <a:lnTo>
                      <a:pt x="46" y="221"/>
                    </a:lnTo>
                    <a:lnTo>
                      <a:pt x="60" y="228"/>
                    </a:lnTo>
                    <a:lnTo>
                      <a:pt x="76" y="235"/>
                    </a:lnTo>
                    <a:lnTo>
                      <a:pt x="93" y="235"/>
                    </a:lnTo>
                    <a:lnTo>
                      <a:pt x="93" y="235"/>
                    </a:lnTo>
                    <a:lnTo>
                      <a:pt x="112" y="235"/>
                    </a:lnTo>
                    <a:lnTo>
                      <a:pt x="128" y="228"/>
                    </a:lnTo>
                    <a:lnTo>
                      <a:pt x="145" y="217"/>
                    </a:lnTo>
                    <a:lnTo>
                      <a:pt x="159" y="200"/>
                    </a:lnTo>
                    <a:lnTo>
                      <a:pt x="170" y="182"/>
                    </a:lnTo>
                    <a:lnTo>
                      <a:pt x="178" y="165"/>
                    </a:lnTo>
                    <a:lnTo>
                      <a:pt x="183" y="140"/>
                    </a:lnTo>
                    <a:lnTo>
                      <a:pt x="186" y="116"/>
                    </a:lnTo>
                    <a:lnTo>
                      <a:pt x="186" y="116"/>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44"/>
              <p:cNvSpPr>
                <a:spLocks/>
              </p:cNvSpPr>
              <p:nvPr/>
            </p:nvSpPr>
            <p:spPr bwMode="auto">
              <a:xfrm>
                <a:off x="1654" y="1297"/>
                <a:ext cx="186" cy="238"/>
              </a:xfrm>
              <a:custGeom>
                <a:avLst/>
                <a:gdLst>
                  <a:gd name="T0" fmla="*/ 186 w 186"/>
                  <a:gd name="T1" fmla="*/ 119 h 238"/>
                  <a:gd name="T2" fmla="*/ 186 w 186"/>
                  <a:gd name="T3" fmla="*/ 119 h 238"/>
                  <a:gd name="T4" fmla="*/ 184 w 186"/>
                  <a:gd name="T5" fmla="*/ 98 h 238"/>
                  <a:gd name="T6" fmla="*/ 181 w 186"/>
                  <a:gd name="T7" fmla="*/ 77 h 238"/>
                  <a:gd name="T8" fmla="*/ 173 w 186"/>
                  <a:gd name="T9" fmla="*/ 59 h 238"/>
                  <a:gd name="T10" fmla="*/ 165 w 186"/>
                  <a:gd name="T11" fmla="*/ 42 h 238"/>
                  <a:gd name="T12" fmla="*/ 165 w 186"/>
                  <a:gd name="T13" fmla="*/ 42 h 238"/>
                  <a:gd name="T14" fmla="*/ 151 w 186"/>
                  <a:gd name="T15" fmla="*/ 24 h 238"/>
                  <a:gd name="T16" fmla="*/ 134 w 186"/>
                  <a:gd name="T17" fmla="*/ 10 h 238"/>
                  <a:gd name="T18" fmla="*/ 115 w 186"/>
                  <a:gd name="T19" fmla="*/ 4 h 238"/>
                  <a:gd name="T20" fmla="*/ 93 w 186"/>
                  <a:gd name="T21" fmla="*/ 0 h 238"/>
                  <a:gd name="T22" fmla="*/ 93 w 186"/>
                  <a:gd name="T23" fmla="*/ 0 h 238"/>
                  <a:gd name="T24" fmla="*/ 74 w 186"/>
                  <a:gd name="T25" fmla="*/ 4 h 238"/>
                  <a:gd name="T26" fmla="*/ 58 w 186"/>
                  <a:gd name="T27" fmla="*/ 10 h 238"/>
                  <a:gd name="T28" fmla="*/ 41 w 186"/>
                  <a:gd name="T29" fmla="*/ 21 h 238"/>
                  <a:gd name="T30" fmla="*/ 27 w 186"/>
                  <a:gd name="T31" fmla="*/ 35 h 238"/>
                  <a:gd name="T32" fmla="*/ 16 w 186"/>
                  <a:gd name="T33" fmla="*/ 52 h 238"/>
                  <a:gd name="T34" fmla="*/ 8 w 186"/>
                  <a:gd name="T35" fmla="*/ 73 h 238"/>
                  <a:gd name="T36" fmla="*/ 3 w 186"/>
                  <a:gd name="T37" fmla="*/ 94 h 238"/>
                  <a:gd name="T38" fmla="*/ 0 w 186"/>
                  <a:gd name="T39" fmla="*/ 119 h 238"/>
                  <a:gd name="T40" fmla="*/ 0 w 186"/>
                  <a:gd name="T41" fmla="*/ 119 h 238"/>
                  <a:gd name="T42" fmla="*/ 3 w 186"/>
                  <a:gd name="T43" fmla="*/ 147 h 238"/>
                  <a:gd name="T44" fmla="*/ 8 w 186"/>
                  <a:gd name="T45" fmla="*/ 171 h 238"/>
                  <a:gd name="T46" fmla="*/ 19 w 186"/>
                  <a:gd name="T47" fmla="*/ 192 h 238"/>
                  <a:gd name="T48" fmla="*/ 33 w 186"/>
                  <a:gd name="T49" fmla="*/ 210 h 238"/>
                  <a:gd name="T50" fmla="*/ 33 w 186"/>
                  <a:gd name="T51" fmla="*/ 210 h 238"/>
                  <a:gd name="T52" fmla="*/ 47 w 186"/>
                  <a:gd name="T53" fmla="*/ 220 h 238"/>
                  <a:gd name="T54" fmla="*/ 60 w 186"/>
                  <a:gd name="T55" fmla="*/ 231 h 238"/>
                  <a:gd name="T56" fmla="*/ 77 w 186"/>
                  <a:gd name="T57" fmla="*/ 238 h 238"/>
                  <a:gd name="T58" fmla="*/ 93 w 186"/>
                  <a:gd name="T59" fmla="*/ 238 h 238"/>
                  <a:gd name="T60" fmla="*/ 93 w 186"/>
                  <a:gd name="T61" fmla="*/ 238 h 238"/>
                  <a:gd name="T62" fmla="*/ 112 w 186"/>
                  <a:gd name="T63" fmla="*/ 234 h 238"/>
                  <a:gd name="T64" fmla="*/ 129 w 186"/>
                  <a:gd name="T65" fmla="*/ 227 h 238"/>
                  <a:gd name="T66" fmla="*/ 145 w 186"/>
                  <a:gd name="T67" fmla="*/ 217 h 238"/>
                  <a:gd name="T68" fmla="*/ 159 w 186"/>
                  <a:gd name="T69" fmla="*/ 203 h 238"/>
                  <a:gd name="T70" fmla="*/ 170 w 186"/>
                  <a:gd name="T71" fmla="*/ 185 h 238"/>
                  <a:gd name="T72" fmla="*/ 178 w 186"/>
                  <a:gd name="T73" fmla="*/ 164 h 238"/>
                  <a:gd name="T74" fmla="*/ 184 w 186"/>
                  <a:gd name="T75" fmla="*/ 143 h 238"/>
                  <a:gd name="T76" fmla="*/ 186 w 186"/>
                  <a:gd name="T77" fmla="*/ 119 h 238"/>
                  <a:gd name="T78" fmla="*/ 186 w 186"/>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8">
                    <a:moveTo>
                      <a:pt x="186" y="119"/>
                    </a:moveTo>
                    <a:lnTo>
                      <a:pt x="186" y="119"/>
                    </a:lnTo>
                    <a:lnTo>
                      <a:pt x="184" y="98"/>
                    </a:lnTo>
                    <a:lnTo>
                      <a:pt x="181" y="77"/>
                    </a:lnTo>
                    <a:lnTo>
                      <a:pt x="173" y="59"/>
                    </a:lnTo>
                    <a:lnTo>
                      <a:pt x="165" y="42"/>
                    </a:lnTo>
                    <a:lnTo>
                      <a:pt x="165" y="42"/>
                    </a:lnTo>
                    <a:lnTo>
                      <a:pt x="151" y="24"/>
                    </a:lnTo>
                    <a:lnTo>
                      <a:pt x="134" y="10"/>
                    </a:lnTo>
                    <a:lnTo>
                      <a:pt x="115" y="4"/>
                    </a:lnTo>
                    <a:lnTo>
                      <a:pt x="93" y="0"/>
                    </a:lnTo>
                    <a:lnTo>
                      <a:pt x="93" y="0"/>
                    </a:lnTo>
                    <a:lnTo>
                      <a:pt x="74" y="4"/>
                    </a:lnTo>
                    <a:lnTo>
                      <a:pt x="58" y="10"/>
                    </a:lnTo>
                    <a:lnTo>
                      <a:pt x="41" y="21"/>
                    </a:lnTo>
                    <a:lnTo>
                      <a:pt x="27" y="35"/>
                    </a:lnTo>
                    <a:lnTo>
                      <a:pt x="16" y="52"/>
                    </a:lnTo>
                    <a:lnTo>
                      <a:pt x="8" y="73"/>
                    </a:lnTo>
                    <a:lnTo>
                      <a:pt x="3" y="94"/>
                    </a:lnTo>
                    <a:lnTo>
                      <a:pt x="0" y="119"/>
                    </a:lnTo>
                    <a:lnTo>
                      <a:pt x="0" y="119"/>
                    </a:lnTo>
                    <a:lnTo>
                      <a:pt x="3" y="147"/>
                    </a:lnTo>
                    <a:lnTo>
                      <a:pt x="8" y="171"/>
                    </a:lnTo>
                    <a:lnTo>
                      <a:pt x="19" y="192"/>
                    </a:lnTo>
                    <a:lnTo>
                      <a:pt x="33" y="210"/>
                    </a:lnTo>
                    <a:lnTo>
                      <a:pt x="33" y="210"/>
                    </a:lnTo>
                    <a:lnTo>
                      <a:pt x="47" y="220"/>
                    </a:lnTo>
                    <a:lnTo>
                      <a:pt x="60" y="231"/>
                    </a:lnTo>
                    <a:lnTo>
                      <a:pt x="77" y="238"/>
                    </a:lnTo>
                    <a:lnTo>
                      <a:pt x="93" y="238"/>
                    </a:lnTo>
                    <a:lnTo>
                      <a:pt x="93" y="238"/>
                    </a:lnTo>
                    <a:lnTo>
                      <a:pt x="112" y="234"/>
                    </a:lnTo>
                    <a:lnTo>
                      <a:pt x="129" y="227"/>
                    </a:lnTo>
                    <a:lnTo>
                      <a:pt x="145" y="217"/>
                    </a:lnTo>
                    <a:lnTo>
                      <a:pt x="159" y="203"/>
                    </a:lnTo>
                    <a:lnTo>
                      <a:pt x="170" y="185"/>
                    </a:lnTo>
                    <a:lnTo>
                      <a:pt x="178" y="164"/>
                    </a:lnTo>
                    <a:lnTo>
                      <a:pt x="184" y="143"/>
                    </a:lnTo>
                    <a:lnTo>
                      <a:pt x="186" y="119"/>
                    </a:lnTo>
                    <a:lnTo>
                      <a:pt x="186"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45"/>
              <p:cNvSpPr>
                <a:spLocks noChangeArrowheads="1"/>
              </p:cNvSpPr>
              <p:nvPr/>
            </p:nvSpPr>
            <p:spPr bwMode="auto">
              <a:xfrm>
                <a:off x="2353" y="1594"/>
                <a:ext cx="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27" name="Rectangle 146"/>
              <p:cNvSpPr>
                <a:spLocks noChangeArrowheads="1"/>
              </p:cNvSpPr>
              <p:nvPr/>
            </p:nvSpPr>
            <p:spPr bwMode="auto">
              <a:xfrm>
                <a:off x="1810" y="2338"/>
                <a:ext cx="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28" name="Rectangle 147"/>
              <p:cNvSpPr>
                <a:spLocks noChangeArrowheads="1"/>
              </p:cNvSpPr>
              <p:nvPr/>
            </p:nvSpPr>
            <p:spPr bwMode="auto">
              <a:xfrm>
                <a:off x="359" y="1479"/>
                <a:ext cx="6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a:solidFill>
                      <a:srgbClr val="000000"/>
                    </a:solidFill>
                    <a:latin typeface="Myriad Roman" charset="0"/>
                  </a:rPr>
                  <a:t>A</a:t>
                </a:r>
                <a:endParaRPr lang="en-US" altLang="en-US" sz="1800"/>
              </a:p>
            </p:txBody>
          </p:sp>
          <p:sp>
            <p:nvSpPr>
              <p:cNvPr id="29" name="Rectangle 148"/>
              <p:cNvSpPr>
                <a:spLocks noChangeArrowheads="1"/>
              </p:cNvSpPr>
              <p:nvPr/>
            </p:nvSpPr>
            <p:spPr bwMode="auto">
              <a:xfrm>
                <a:off x="362" y="2345"/>
                <a:ext cx="6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C</a:t>
                </a:r>
                <a:endParaRPr lang="en-US" altLang="en-US" sz="1800" dirty="0"/>
              </a:p>
            </p:txBody>
          </p:sp>
          <p:sp>
            <p:nvSpPr>
              <p:cNvPr id="30" name="Rectangle 149"/>
              <p:cNvSpPr>
                <a:spLocks noChangeArrowheads="1"/>
              </p:cNvSpPr>
              <p:nvPr/>
            </p:nvSpPr>
            <p:spPr bwMode="auto">
              <a:xfrm>
                <a:off x="1037" y="1933"/>
                <a:ext cx="6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D</a:t>
                </a:r>
                <a:endParaRPr lang="en-US" altLang="en-US" sz="1800" dirty="0"/>
              </a:p>
            </p:txBody>
          </p:sp>
          <p:sp>
            <p:nvSpPr>
              <p:cNvPr id="31" name="Rectangle 150"/>
              <p:cNvSpPr>
                <a:spLocks noChangeArrowheads="1"/>
              </p:cNvSpPr>
              <p:nvPr/>
            </p:nvSpPr>
            <p:spPr bwMode="auto">
              <a:xfrm>
                <a:off x="924" y="1116"/>
                <a:ext cx="6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B</a:t>
                </a:r>
                <a:endParaRPr lang="en-US" altLang="en-US" sz="1800" dirty="0"/>
              </a:p>
            </p:txBody>
          </p:sp>
          <p:sp>
            <p:nvSpPr>
              <p:cNvPr id="32" name="Rectangle 151"/>
              <p:cNvSpPr>
                <a:spLocks noChangeArrowheads="1"/>
              </p:cNvSpPr>
              <p:nvPr/>
            </p:nvSpPr>
            <p:spPr bwMode="auto">
              <a:xfrm>
                <a:off x="1714" y="1353"/>
                <a:ext cx="6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E</a:t>
                </a:r>
                <a:endParaRPr lang="en-US" altLang="en-US" sz="1800" dirty="0"/>
              </a:p>
            </p:txBody>
          </p:sp>
        </p:grpSp>
        <p:sp>
          <p:nvSpPr>
            <p:cNvPr id="8" name="Line 127"/>
            <p:cNvSpPr>
              <a:spLocks noChangeShapeType="1"/>
            </p:cNvSpPr>
            <p:nvPr/>
          </p:nvSpPr>
          <p:spPr bwMode="auto">
            <a:xfrm>
              <a:off x="1566037" y="4042559"/>
              <a:ext cx="125428" cy="870531"/>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27"/>
            <p:cNvSpPr>
              <a:spLocks noChangeShapeType="1"/>
            </p:cNvSpPr>
            <p:nvPr/>
          </p:nvSpPr>
          <p:spPr bwMode="auto">
            <a:xfrm flipH="1">
              <a:off x="1842277" y="4239326"/>
              <a:ext cx="774966" cy="71304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 name="AutoShape 5"/>
          <p:cNvSpPr>
            <a:spLocks noChangeArrowheads="1"/>
          </p:cNvSpPr>
          <p:nvPr/>
        </p:nvSpPr>
        <p:spPr bwMode="auto">
          <a:xfrm rot="2842662">
            <a:off x="6979624" y="2320076"/>
            <a:ext cx="457200" cy="685800"/>
          </a:xfrm>
          <a:prstGeom prst="star4">
            <a:avLst>
              <a:gd name="adj" fmla="val 12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lvl1pPr>
              <a:spcBef>
                <a:spcPct val="20000"/>
              </a:spcBef>
              <a:buChar char="•"/>
              <a:defRPr sz="3200" b="1">
                <a:solidFill>
                  <a:schemeClr val="tx1"/>
                </a:solidFill>
                <a:latin typeface="Comic Sans MS" pitchFamily="66" charset="0"/>
              </a:defRPr>
            </a:lvl1pPr>
            <a:lvl2pPr marL="742950" indent="-285750">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a:spcBef>
                <a:spcPct val="0"/>
              </a:spcBef>
              <a:buFontTx/>
              <a:buNone/>
            </a:pPr>
            <a:endParaRPr lang="en-US" altLang="en-US" sz="1800" b="0">
              <a:latin typeface="Times" pitchFamily="18" charset="0"/>
            </a:endParaRPr>
          </a:p>
        </p:txBody>
      </p:sp>
      <p:sp>
        <p:nvSpPr>
          <p:cNvPr id="2" name="Slide Number Placeholder 1"/>
          <p:cNvSpPr>
            <a:spLocks noGrp="1"/>
          </p:cNvSpPr>
          <p:nvPr>
            <p:ph type="sldNum" sz="quarter" idx="12"/>
          </p:nvPr>
        </p:nvSpPr>
        <p:spPr/>
        <p:txBody>
          <a:bodyPr/>
          <a:lstStyle/>
          <a:p>
            <a:fld id="{E97799C9-84D9-46D2-A11E-BCF8A720529D}" type="slidenum">
              <a:rPr lang="en-US" smtClean="0"/>
              <a:t>17</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869446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250"/>
                                  </p:stCondLst>
                                  <p:childTnLst>
                                    <p:set>
                                      <p:cBhvr>
                                        <p:cTn id="10" dur="1" fill="hold">
                                          <p:stCondLst>
                                            <p:cond delay="0"/>
                                          </p:stCondLst>
                                        </p:cTn>
                                        <p:tgtEl>
                                          <p:spTgt spid="13315">
                                            <p:txEl>
                                              <p:pRg st="0" end="0"/>
                                            </p:txEl>
                                          </p:spTgt>
                                        </p:tgtEl>
                                        <p:attrNameLst>
                                          <p:attrName>style.visibility</p:attrName>
                                        </p:attrNameLst>
                                      </p:cBhvr>
                                      <p:to>
                                        <p:strVal val="visible"/>
                                      </p:to>
                                    </p:set>
                                    <p:anim calcmode="lin" valueType="num">
                                      <p:cBhvr additive="base">
                                        <p:cTn id="11" dur="1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12" dur="1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250"/>
                                  </p:stCondLst>
                                  <p:childTnLst>
                                    <p:set>
                                      <p:cBhvr>
                                        <p:cTn id="16" dur="1" fill="hold">
                                          <p:stCondLst>
                                            <p:cond delay="0"/>
                                          </p:stCondLst>
                                        </p:cTn>
                                        <p:tgtEl>
                                          <p:spTgt spid="13315">
                                            <p:txEl>
                                              <p:pRg st="1" end="1"/>
                                            </p:txEl>
                                          </p:spTgt>
                                        </p:tgtEl>
                                        <p:attrNameLst>
                                          <p:attrName>style.visibility</p:attrName>
                                        </p:attrNameLst>
                                      </p:cBhvr>
                                      <p:to>
                                        <p:strVal val="visible"/>
                                      </p:to>
                                    </p:set>
                                    <p:anim calcmode="lin" valueType="num">
                                      <p:cBhvr additive="base">
                                        <p:cTn id="17" dur="1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8" dur="1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250"/>
                                  </p:stCondLst>
                                  <p:childTnLst>
                                    <p:set>
                                      <p:cBhvr>
                                        <p:cTn id="22" dur="1" fill="hold">
                                          <p:stCondLst>
                                            <p:cond delay="0"/>
                                          </p:stCondLst>
                                        </p:cTn>
                                        <p:tgtEl>
                                          <p:spTgt spid="13315">
                                            <p:txEl>
                                              <p:pRg st="2" end="2"/>
                                            </p:txEl>
                                          </p:spTgt>
                                        </p:tgtEl>
                                        <p:attrNameLst>
                                          <p:attrName>style.visibility</p:attrName>
                                        </p:attrNameLst>
                                      </p:cBhvr>
                                      <p:to>
                                        <p:strVal val="visible"/>
                                      </p:to>
                                    </p:set>
                                    <p:anim calcmode="lin" valueType="num">
                                      <p:cBhvr additive="base">
                                        <p:cTn id="23" dur="1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4" dur="1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250"/>
                                  </p:stCondLst>
                                  <p:childTnLst>
                                    <p:set>
                                      <p:cBhvr>
                                        <p:cTn id="28" dur="1" fill="hold">
                                          <p:stCondLst>
                                            <p:cond delay="0"/>
                                          </p:stCondLst>
                                        </p:cTn>
                                        <p:tgtEl>
                                          <p:spTgt spid="13315">
                                            <p:txEl>
                                              <p:pRg st="3" end="3"/>
                                            </p:txEl>
                                          </p:spTgt>
                                        </p:tgtEl>
                                        <p:attrNameLst>
                                          <p:attrName>style.visibility</p:attrName>
                                        </p:attrNameLst>
                                      </p:cBhvr>
                                      <p:to>
                                        <p:strVal val="visible"/>
                                      </p:to>
                                    </p:set>
                                    <p:anim calcmode="lin" valueType="num">
                                      <p:cBhvr additive="base">
                                        <p:cTn id="29" dur="1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30" dur="1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250"/>
                                  </p:stCondLst>
                                  <p:childTnLst>
                                    <p:set>
                                      <p:cBhvr>
                                        <p:cTn id="34" dur="1" fill="hold">
                                          <p:stCondLst>
                                            <p:cond delay="0"/>
                                          </p:stCondLst>
                                        </p:cTn>
                                        <p:tgtEl>
                                          <p:spTgt spid="13315">
                                            <p:txEl>
                                              <p:pRg st="4" end="4"/>
                                            </p:txEl>
                                          </p:spTgt>
                                        </p:tgtEl>
                                        <p:attrNameLst>
                                          <p:attrName>style.visibility</p:attrName>
                                        </p:attrNameLst>
                                      </p:cBhvr>
                                      <p:to>
                                        <p:strVal val="visible"/>
                                      </p:to>
                                    </p:set>
                                    <p:anim calcmode="lin" valueType="num">
                                      <p:cBhvr additive="base">
                                        <p:cTn id="35" dur="1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36" dur="1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250"/>
                                  </p:stCondLst>
                                  <p:childTnLst>
                                    <p:set>
                                      <p:cBhvr>
                                        <p:cTn id="40" dur="1" fill="hold">
                                          <p:stCondLst>
                                            <p:cond delay="0"/>
                                          </p:stCondLst>
                                        </p:cTn>
                                        <p:tgtEl>
                                          <p:spTgt spid="13315">
                                            <p:txEl>
                                              <p:pRg st="5" end="5"/>
                                            </p:txEl>
                                          </p:spTgt>
                                        </p:tgtEl>
                                        <p:attrNameLst>
                                          <p:attrName>style.visibility</p:attrName>
                                        </p:attrNameLst>
                                      </p:cBhvr>
                                      <p:to>
                                        <p:strVal val="visible"/>
                                      </p:to>
                                    </p:set>
                                    <p:anim calcmode="lin" valueType="num">
                                      <p:cBhvr additive="base">
                                        <p:cTn id="41" dur="1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42" dur="1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46091" y="209550"/>
            <a:ext cx="7200897" cy="533400"/>
          </a:xfrm>
        </p:spPr>
        <p:txBody>
          <a:bodyPr>
            <a:normAutofit fontScale="90000"/>
          </a:bodyPr>
          <a:lstStyle/>
          <a:p>
            <a:pPr eaLnBrk="1" hangingPunct="1"/>
            <a:r>
              <a:rPr lang="en-US" altLang="en-US" dirty="0" smtClean="0"/>
              <a:t>Count to Infinity</a:t>
            </a:r>
          </a:p>
        </p:txBody>
      </p:sp>
      <p:sp>
        <p:nvSpPr>
          <p:cNvPr id="14341" name="AutoShape 6"/>
          <p:cNvSpPr>
            <a:spLocks noChangeArrowheads="1"/>
          </p:cNvSpPr>
          <p:nvPr/>
        </p:nvSpPr>
        <p:spPr bwMode="auto">
          <a:xfrm rot="2842662">
            <a:off x="5863509" y="3470212"/>
            <a:ext cx="457200" cy="685800"/>
          </a:xfrm>
          <a:prstGeom prst="star4">
            <a:avLst>
              <a:gd name="adj" fmla="val 12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lvl1pPr>
              <a:spcBef>
                <a:spcPct val="20000"/>
              </a:spcBef>
              <a:buChar char="•"/>
              <a:defRPr sz="3200" b="1">
                <a:solidFill>
                  <a:schemeClr val="tx1"/>
                </a:solidFill>
                <a:latin typeface="Comic Sans MS" pitchFamily="66" charset="0"/>
              </a:defRPr>
            </a:lvl1pPr>
            <a:lvl2pPr marL="742950" indent="-285750">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a:spcBef>
                <a:spcPct val="0"/>
              </a:spcBef>
              <a:buFontTx/>
              <a:buNone/>
            </a:pPr>
            <a:endParaRPr lang="en-US" altLang="en-US" sz="1800" b="0">
              <a:latin typeface="Times" pitchFamily="18" charset="0"/>
            </a:endParaRPr>
          </a:p>
        </p:txBody>
      </p:sp>
      <p:sp>
        <p:nvSpPr>
          <p:cNvPr id="14342" name="Text Box 8"/>
          <p:cNvSpPr txBox="1">
            <a:spLocks noChangeArrowheads="1"/>
          </p:cNvSpPr>
          <p:nvPr/>
        </p:nvSpPr>
        <p:spPr bwMode="auto">
          <a:xfrm>
            <a:off x="5614988" y="1747380"/>
            <a:ext cx="3300412" cy="108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lvl1pPr>
              <a:spcBef>
                <a:spcPct val="20000"/>
              </a:spcBef>
              <a:buChar char="•"/>
              <a:defRPr sz="3200" b="1">
                <a:solidFill>
                  <a:schemeClr val="tx1"/>
                </a:solidFill>
                <a:latin typeface="Comic Sans MS" pitchFamily="66" charset="0"/>
              </a:defRPr>
            </a:lvl1pPr>
            <a:lvl2pPr marL="742950" indent="-285750">
              <a:spcBef>
                <a:spcPct val="20000"/>
              </a:spcBef>
              <a:buChar char="–"/>
              <a:defRPr sz="2800" b="1">
                <a:solidFill>
                  <a:schemeClr val="tx1"/>
                </a:solidFill>
                <a:latin typeface="Comic Sans MS" pitchFamily="66" charset="0"/>
              </a:defRPr>
            </a:lvl2pPr>
            <a:lvl3pPr marL="1143000" indent="-228600">
              <a:spcBef>
                <a:spcPct val="20000"/>
              </a:spcBef>
              <a:buChar char="•"/>
              <a:defRPr sz="2400" b="1">
                <a:solidFill>
                  <a:schemeClr val="tx1"/>
                </a:solidFill>
                <a:latin typeface="Comic Sans MS" pitchFamily="66" charset="0"/>
              </a:defRPr>
            </a:lvl3pPr>
            <a:lvl4pPr marL="1600200" indent="-228600">
              <a:spcBef>
                <a:spcPct val="20000"/>
              </a:spcBef>
              <a:buChar char="–"/>
              <a:defRPr sz="2000" b="1">
                <a:solidFill>
                  <a:schemeClr val="tx1"/>
                </a:solidFill>
                <a:latin typeface="Comic Sans MS" pitchFamily="66" charset="0"/>
              </a:defRPr>
            </a:lvl4pPr>
            <a:lvl5pPr marL="2057400" indent="-228600">
              <a:spcBef>
                <a:spcPct val="20000"/>
              </a:spcBef>
              <a:buChar char="»"/>
              <a:defRPr sz="2000" b="1">
                <a:solidFill>
                  <a:schemeClr val="tx1"/>
                </a:solidFill>
                <a:latin typeface="Comic Sans MS" pitchFamily="66" charset="0"/>
              </a:defRPr>
            </a:lvl5pPr>
            <a:lvl6pPr marL="2514600" indent="-228600" eaLnBrk="0" fontAlgn="base" hangingPunct="0">
              <a:spcBef>
                <a:spcPct val="20000"/>
              </a:spcBef>
              <a:spcAft>
                <a:spcPct val="0"/>
              </a:spcAft>
              <a:buChar char="»"/>
              <a:defRPr sz="2000" b="1">
                <a:solidFill>
                  <a:schemeClr val="tx1"/>
                </a:solidFill>
                <a:latin typeface="Comic Sans MS" pitchFamily="66" charset="0"/>
              </a:defRPr>
            </a:lvl6pPr>
            <a:lvl7pPr marL="2971800" indent="-228600" eaLnBrk="0" fontAlgn="base" hangingPunct="0">
              <a:spcBef>
                <a:spcPct val="20000"/>
              </a:spcBef>
              <a:spcAft>
                <a:spcPct val="0"/>
              </a:spcAft>
              <a:buChar char="»"/>
              <a:defRPr sz="2000" b="1">
                <a:solidFill>
                  <a:schemeClr val="tx1"/>
                </a:solidFill>
                <a:latin typeface="Comic Sans MS" pitchFamily="66" charset="0"/>
              </a:defRPr>
            </a:lvl7pPr>
            <a:lvl8pPr marL="3429000" indent="-228600" eaLnBrk="0" fontAlgn="base" hangingPunct="0">
              <a:spcBef>
                <a:spcPct val="20000"/>
              </a:spcBef>
              <a:spcAft>
                <a:spcPct val="0"/>
              </a:spcAft>
              <a:buChar char="»"/>
              <a:defRPr sz="2000" b="1">
                <a:solidFill>
                  <a:schemeClr val="tx1"/>
                </a:solidFill>
                <a:latin typeface="Comic Sans MS" pitchFamily="66" charset="0"/>
              </a:defRPr>
            </a:lvl8pPr>
            <a:lvl9pPr marL="3886200" indent="-228600" eaLnBrk="0" fontAlgn="base" hangingPunct="0">
              <a:spcBef>
                <a:spcPct val="20000"/>
              </a:spcBef>
              <a:spcAft>
                <a:spcPct val="0"/>
              </a:spcAft>
              <a:buChar char="»"/>
              <a:defRPr sz="2000" b="1">
                <a:solidFill>
                  <a:schemeClr val="tx1"/>
                </a:solidFill>
                <a:latin typeface="Comic Sans MS" pitchFamily="66" charset="0"/>
              </a:defRPr>
            </a:lvl9pPr>
          </a:lstStyle>
          <a:p>
            <a:pPr>
              <a:spcBef>
                <a:spcPct val="50000"/>
              </a:spcBef>
            </a:pPr>
            <a:r>
              <a:rPr lang="en-US" altLang="en-US" sz="1700" dirty="0">
                <a:solidFill>
                  <a:srgbClr val="6666FF"/>
                </a:solidFill>
              </a:rPr>
              <a:t> </a:t>
            </a:r>
            <a:r>
              <a:rPr lang="en-US" altLang="en-US" sz="1400" dirty="0">
                <a:solidFill>
                  <a:srgbClr val="6666FF"/>
                </a:solidFill>
              </a:rPr>
              <a:t>The process continues  and thus, the system does not stabilize.</a:t>
            </a:r>
          </a:p>
          <a:p>
            <a:pPr>
              <a:spcBef>
                <a:spcPct val="50000"/>
              </a:spcBef>
            </a:pPr>
            <a:r>
              <a:rPr lang="en-US" altLang="en-US" sz="1400" dirty="0">
                <a:solidFill>
                  <a:srgbClr val="6666FF"/>
                </a:solidFill>
              </a:rPr>
              <a:t> This is the count to infinity problem.</a:t>
            </a:r>
          </a:p>
        </p:txBody>
      </p:sp>
      <p:grpSp>
        <p:nvGrpSpPr>
          <p:cNvPr id="2" name="Group 9"/>
          <p:cNvGrpSpPr>
            <a:grpSpLocks noChangeAspect="1"/>
          </p:cNvGrpSpPr>
          <p:nvPr/>
        </p:nvGrpSpPr>
        <p:grpSpPr bwMode="auto">
          <a:xfrm>
            <a:off x="5334000" y="2832292"/>
            <a:ext cx="3581400" cy="1968311"/>
            <a:chOff x="3360" y="2764"/>
            <a:chExt cx="2256" cy="1268"/>
          </a:xfrm>
        </p:grpSpPr>
        <p:sp>
          <p:nvSpPr>
            <p:cNvPr id="3" name="AutoShape 8"/>
            <p:cNvSpPr>
              <a:spLocks noChangeAspect="1" noChangeArrowheads="1" noTextEdit="1"/>
            </p:cNvSpPr>
            <p:nvPr/>
          </p:nvSpPr>
          <p:spPr bwMode="auto">
            <a:xfrm>
              <a:off x="3360" y="2764"/>
              <a:ext cx="2256" cy="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Line 11"/>
            <p:cNvSpPr>
              <a:spLocks noChangeShapeType="1"/>
            </p:cNvSpPr>
            <p:nvPr/>
          </p:nvSpPr>
          <p:spPr bwMode="auto">
            <a:xfrm flipV="1">
              <a:off x="3542" y="2896"/>
              <a:ext cx="404" cy="216"/>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12"/>
            <p:cNvSpPr>
              <a:spLocks noChangeShapeType="1"/>
            </p:cNvSpPr>
            <p:nvPr/>
          </p:nvSpPr>
          <p:spPr bwMode="auto">
            <a:xfrm flipV="1">
              <a:off x="3559" y="3056"/>
              <a:ext cx="1197" cy="104"/>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13"/>
            <p:cNvSpPr>
              <a:spLocks noChangeShapeType="1"/>
            </p:cNvSpPr>
            <p:nvPr/>
          </p:nvSpPr>
          <p:spPr bwMode="auto">
            <a:xfrm>
              <a:off x="3537" y="3216"/>
              <a:ext cx="529" cy="272"/>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14"/>
            <p:cNvSpPr>
              <a:spLocks noChangeShapeType="1"/>
            </p:cNvSpPr>
            <p:nvPr/>
          </p:nvSpPr>
          <p:spPr bwMode="auto">
            <a:xfrm>
              <a:off x="4131" y="2848"/>
              <a:ext cx="630" cy="177"/>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0"/>
            <p:cNvSpPr>
              <a:spLocks/>
            </p:cNvSpPr>
            <p:nvPr/>
          </p:nvSpPr>
          <p:spPr bwMode="auto">
            <a:xfrm>
              <a:off x="3402" y="3098"/>
              <a:ext cx="168" cy="168"/>
            </a:xfrm>
            <a:custGeom>
              <a:avLst/>
              <a:gdLst>
                <a:gd name="T0" fmla="*/ 62 w 168"/>
                <a:gd name="T1" fmla="*/ 157 h 168"/>
                <a:gd name="T2" fmla="*/ 62 w 168"/>
                <a:gd name="T3" fmla="*/ 157 h 168"/>
                <a:gd name="T4" fmla="*/ 42 w 168"/>
                <a:gd name="T5" fmla="*/ 154 h 168"/>
                <a:gd name="T6" fmla="*/ 28 w 168"/>
                <a:gd name="T7" fmla="*/ 151 h 168"/>
                <a:gd name="T8" fmla="*/ 11 w 168"/>
                <a:gd name="T9" fmla="*/ 143 h 168"/>
                <a:gd name="T10" fmla="*/ 0 w 168"/>
                <a:gd name="T11" fmla="*/ 134 h 168"/>
                <a:gd name="T12" fmla="*/ 0 w 168"/>
                <a:gd name="T13" fmla="*/ 134 h 168"/>
                <a:gd name="T14" fmla="*/ 14 w 168"/>
                <a:gd name="T15" fmla="*/ 148 h 168"/>
                <a:gd name="T16" fmla="*/ 31 w 168"/>
                <a:gd name="T17" fmla="*/ 160 h 168"/>
                <a:gd name="T18" fmla="*/ 50 w 168"/>
                <a:gd name="T19" fmla="*/ 165 h 168"/>
                <a:gd name="T20" fmla="*/ 73 w 168"/>
                <a:gd name="T21" fmla="*/ 168 h 168"/>
                <a:gd name="T22" fmla="*/ 73 w 168"/>
                <a:gd name="T23" fmla="*/ 168 h 168"/>
                <a:gd name="T24" fmla="*/ 90 w 168"/>
                <a:gd name="T25" fmla="*/ 165 h 168"/>
                <a:gd name="T26" fmla="*/ 109 w 168"/>
                <a:gd name="T27" fmla="*/ 160 h 168"/>
                <a:gd name="T28" fmla="*/ 126 w 168"/>
                <a:gd name="T29" fmla="*/ 151 h 168"/>
                <a:gd name="T30" fmla="*/ 140 w 168"/>
                <a:gd name="T31" fmla="*/ 140 h 168"/>
                <a:gd name="T32" fmla="*/ 151 w 168"/>
                <a:gd name="T33" fmla="*/ 126 h 168"/>
                <a:gd name="T34" fmla="*/ 160 w 168"/>
                <a:gd name="T35" fmla="*/ 109 h 168"/>
                <a:gd name="T36" fmla="*/ 165 w 168"/>
                <a:gd name="T37" fmla="*/ 92 h 168"/>
                <a:gd name="T38" fmla="*/ 168 w 168"/>
                <a:gd name="T39" fmla="*/ 73 h 168"/>
                <a:gd name="T40" fmla="*/ 168 w 168"/>
                <a:gd name="T41" fmla="*/ 73 h 168"/>
                <a:gd name="T42" fmla="*/ 165 w 168"/>
                <a:gd name="T43" fmla="*/ 50 h 168"/>
                <a:gd name="T44" fmla="*/ 157 w 168"/>
                <a:gd name="T45" fmla="*/ 33 h 168"/>
                <a:gd name="T46" fmla="*/ 146 w 168"/>
                <a:gd name="T47" fmla="*/ 14 h 168"/>
                <a:gd name="T48" fmla="*/ 132 w 168"/>
                <a:gd name="T49" fmla="*/ 0 h 168"/>
                <a:gd name="T50" fmla="*/ 132 w 168"/>
                <a:gd name="T51" fmla="*/ 0 h 168"/>
                <a:gd name="T52" fmla="*/ 143 w 168"/>
                <a:gd name="T53" fmla="*/ 14 h 168"/>
                <a:gd name="T54" fmla="*/ 149 w 168"/>
                <a:gd name="T55" fmla="*/ 28 h 168"/>
                <a:gd name="T56" fmla="*/ 154 w 168"/>
                <a:gd name="T57" fmla="*/ 45 h 168"/>
                <a:gd name="T58" fmla="*/ 157 w 168"/>
                <a:gd name="T59" fmla="*/ 62 h 168"/>
                <a:gd name="T60" fmla="*/ 157 w 168"/>
                <a:gd name="T61" fmla="*/ 62 h 168"/>
                <a:gd name="T62" fmla="*/ 154 w 168"/>
                <a:gd name="T63" fmla="*/ 81 h 168"/>
                <a:gd name="T64" fmla="*/ 149 w 168"/>
                <a:gd name="T65" fmla="*/ 98 h 168"/>
                <a:gd name="T66" fmla="*/ 140 w 168"/>
                <a:gd name="T67" fmla="*/ 115 h 168"/>
                <a:gd name="T68" fmla="*/ 129 w 168"/>
                <a:gd name="T69" fmla="*/ 129 h 168"/>
                <a:gd name="T70" fmla="*/ 115 w 168"/>
                <a:gd name="T71" fmla="*/ 140 h 168"/>
                <a:gd name="T72" fmla="*/ 98 w 168"/>
                <a:gd name="T73" fmla="*/ 148 h 168"/>
                <a:gd name="T74" fmla="*/ 79 w 168"/>
                <a:gd name="T75" fmla="*/ 154 h 168"/>
                <a:gd name="T76" fmla="*/ 62 w 168"/>
                <a:gd name="T77" fmla="*/ 157 h 168"/>
                <a:gd name="T78" fmla="*/ 62 w 168"/>
                <a:gd name="T79" fmla="*/ 15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168">
                  <a:moveTo>
                    <a:pt x="62" y="157"/>
                  </a:moveTo>
                  <a:lnTo>
                    <a:pt x="62" y="157"/>
                  </a:lnTo>
                  <a:lnTo>
                    <a:pt x="42" y="154"/>
                  </a:lnTo>
                  <a:lnTo>
                    <a:pt x="28" y="151"/>
                  </a:lnTo>
                  <a:lnTo>
                    <a:pt x="11" y="143"/>
                  </a:lnTo>
                  <a:lnTo>
                    <a:pt x="0" y="134"/>
                  </a:lnTo>
                  <a:lnTo>
                    <a:pt x="0" y="134"/>
                  </a:lnTo>
                  <a:lnTo>
                    <a:pt x="14" y="148"/>
                  </a:lnTo>
                  <a:lnTo>
                    <a:pt x="31" y="160"/>
                  </a:lnTo>
                  <a:lnTo>
                    <a:pt x="50" y="165"/>
                  </a:lnTo>
                  <a:lnTo>
                    <a:pt x="73" y="168"/>
                  </a:lnTo>
                  <a:lnTo>
                    <a:pt x="73" y="168"/>
                  </a:lnTo>
                  <a:lnTo>
                    <a:pt x="90" y="165"/>
                  </a:lnTo>
                  <a:lnTo>
                    <a:pt x="109" y="160"/>
                  </a:lnTo>
                  <a:lnTo>
                    <a:pt x="126" y="151"/>
                  </a:lnTo>
                  <a:lnTo>
                    <a:pt x="140" y="140"/>
                  </a:lnTo>
                  <a:lnTo>
                    <a:pt x="151" y="126"/>
                  </a:lnTo>
                  <a:lnTo>
                    <a:pt x="160" y="109"/>
                  </a:lnTo>
                  <a:lnTo>
                    <a:pt x="165" y="92"/>
                  </a:lnTo>
                  <a:lnTo>
                    <a:pt x="168" y="73"/>
                  </a:lnTo>
                  <a:lnTo>
                    <a:pt x="168" y="73"/>
                  </a:lnTo>
                  <a:lnTo>
                    <a:pt x="165" y="50"/>
                  </a:lnTo>
                  <a:lnTo>
                    <a:pt x="157" y="33"/>
                  </a:lnTo>
                  <a:lnTo>
                    <a:pt x="146" y="14"/>
                  </a:lnTo>
                  <a:lnTo>
                    <a:pt x="132" y="0"/>
                  </a:lnTo>
                  <a:lnTo>
                    <a:pt x="132" y="0"/>
                  </a:lnTo>
                  <a:lnTo>
                    <a:pt x="143" y="14"/>
                  </a:lnTo>
                  <a:lnTo>
                    <a:pt x="149" y="28"/>
                  </a:lnTo>
                  <a:lnTo>
                    <a:pt x="154" y="45"/>
                  </a:lnTo>
                  <a:lnTo>
                    <a:pt x="157" y="62"/>
                  </a:lnTo>
                  <a:lnTo>
                    <a:pt x="157" y="62"/>
                  </a:lnTo>
                  <a:lnTo>
                    <a:pt x="154" y="81"/>
                  </a:lnTo>
                  <a:lnTo>
                    <a:pt x="149" y="98"/>
                  </a:lnTo>
                  <a:lnTo>
                    <a:pt x="140" y="115"/>
                  </a:lnTo>
                  <a:lnTo>
                    <a:pt x="129" y="129"/>
                  </a:lnTo>
                  <a:lnTo>
                    <a:pt x="115" y="140"/>
                  </a:lnTo>
                  <a:lnTo>
                    <a:pt x="98" y="148"/>
                  </a:lnTo>
                  <a:lnTo>
                    <a:pt x="79" y="154"/>
                  </a:lnTo>
                  <a:lnTo>
                    <a:pt x="62" y="157"/>
                  </a:lnTo>
                  <a:lnTo>
                    <a:pt x="62" y="157"/>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2"/>
            <p:cNvSpPr>
              <a:spLocks/>
            </p:cNvSpPr>
            <p:nvPr/>
          </p:nvSpPr>
          <p:spPr bwMode="auto">
            <a:xfrm>
              <a:off x="4094" y="3460"/>
              <a:ext cx="166" cy="168"/>
            </a:xfrm>
            <a:custGeom>
              <a:avLst/>
              <a:gdLst>
                <a:gd name="T0" fmla="*/ 132 w 166"/>
                <a:gd name="T1" fmla="*/ 0 h 168"/>
                <a:gd name="T2" fmla="*/ 132 w 166"/>
                <a:gd name="T3" fmla="*/ 0 h 168"/>
                <a:gd name="T4" fmla="*/ 143 w 166"/>
                <a:gd name="T5" fmla="*/ 14 h 168"/>
                <a:gd name="T6" fmla="*/ 149 w 166"/>
                <a:gd name="T7" fmla="*/ 28 h 168"/>
                <a:gd name="T8" fmla="*/ 154 w 166"/>
                <a:gd name="T9" fmla="*/ 45 h 168"/>
                <a:gd name="T10" fmla="*/ 154 w 166"/>
                <a:gd name="T11" fmla="*/ 61 h 168"/>
                <a:gd name="T12" fmla="*/ 154 w 166"/>
                <a:gd name="T13" fmla="*/ 61 h 168"/>
                <a:gd name="T14" fmla="*/ 154 w 166"/>
                <a:gd name="T15" fmla="*/ 81 h 168"/>
                <a:gd name="T16" fmla="*/ 149 w 166"/>
                <a:gd name="T17" fmla="*/ 98 h 168"/>
                <a:gd name="T18" fmla="*/ 140 w 166"/>
                <a:gd name="T19" fmla="*/ 115 h 168"/>
                <a:gd name="T20" fmla="*/ 126 w 166"/>
                <a:gd name="T21" fmla="*/ 129 h 168"/>
                <a:gd name="T22" fmla="*/ 112 w 166"/>
                <a:gd name="T23" fmla="*/ 140 h 168"/>
                <a:gd name="T24" fmla="*/ 98 w 166"/>
                <a:gd name="T25" fmla="*/ 148 h 168"/>
                <a:gd name="T26" fmla="*/ 79 w 166"/>
                <a:gd name="T27" fmla="*/ 154 h 168"/>
                <a:gd name="T28" fmla="*/ 59 w 166"/>
                <a:gd name="T29" fmla="*/ 157 h 168"/>
                <a:gd name="T30" fmla="*/ 59 w 166"/>
                <a:gd name="T31" fmla="*/ 157 h 168"/>
                <a:gd name="T32" fmla="*/ 42 w 166"/>
                <a:gd name="T33" fmla="*/ 154 h 168"/>
                <a:gd name="T34" fmla="*/ 28 w 166"/>
                <a:gd name="T35" fmla="*/ 151 h 168"/>
                <a:gd name="T36" fmla="*/ 11 w 166"/>
                <a:gd name="T37" fmla="*/ 143 h 168"/>
                <a:gd name="T38" fmla="*/ 0 w 166"/>
                <a:gd name="T39" fmla="*/ 134 h 168"/>
                <a:gd name="T40" fmla="*/ 0 w 166"/>
                <a:gd name="T41" fmla="*/ 134 h 168"/>
                <a:gd name="T42" fmla="*/ 14 w 166"/>
                <a:gd name="T43" fmla="*/ 148 h 168"/>
                <a:gd name="T44" fmla="*/ 31 w 166"/>
                <a:gd name="T45" fmla="*/ 160 h 168"/>
                <a:gd name="T46" fmla="*/ 51 w 166"/>
                <a:gd name="T47" fmla="*/ 165 h 168"/>
                <a:gd name="T48" fmla="*/ 70 w 166"/>
                <a:gd name="T49" fmla="*/ 168 h 168"/>
                <a:gd name="T50" fmla="*/ 70 w 166"/>
                <a:gd name="T51" fmla="*/ 168 h 168"/>
                <a:gd name="T52" fmla="*/ 90 w 166"/>
                <a:gd name="T53" fmla="*/ 165 h 168"/>
                <a:gd name="T54" fmla="*/ 110 w 166"/>
                <a:gd name="T55" fmla="*/ 160 h 168"/>
                <a:gd name="T56" fmla="*/ 124 w 166"/>
                <a:gd name="T57" fmla="*/ 151 h 168"/>
                <a:gd name="T58" fmla="*/ 138 w 166"/>
                <a:gd name="T59" fmla="*/ 140 h 168"/>
                <a:gd name="T60" fmla="*/ 152 w 166"/>
                <a:gd name="T61" fmla="*/ 126 h 168"/>
                <a:gd name="T62" fmla="*/ 160 w 166"/>
                <a:gd name="T63" fmla="*/ 109 h 168"/>
                <a:gd name="T64" fmla="*/ 166 w 166"/>
                <a:gd name="T65" fmla="*/ 92 h 168"/>
                <a:gd name="T66" fmla="*/ 166 w 166"/>
                <a:gd name="T67" fmla="*/ 73 h 168"/>
                <a:gd name="T68" fmla="*/ 166 w 166"/>
                <a:gd name="T69" fmla="*/ 73 h 168"/>
                <a:gd name="T70" fmla="*/ 166 w 166"/>
                <a:gd name="T71" fmla="*/ 53 h 168"/>
                <a:gd name="T72" fmla="*/ 157 w 166"/>
                <a:gd name="T73" fmla="*/ 33 h 168"/>
                <a:gd name="T74" fmla="*/ 146 w 166"/>
                <a:gd name="T75" fmla="*/ 14 h 168"/>
                <a:gd name="T76" fmla="*/ 132 w 166"/>
                <a:gd name="T77" fmla="*/ 0 h 168"/>
                <a:gd name="T78" fmla="*/ 132 w 166"/>
                <a:gd name="T7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 h="168">
                  <a:moveTo>
                    <a:pt x="132" y="0"/>
                  </a:moveTo>
                  <a:lnTo>
                    <a:pt x="132" y="0"/>
                  </a:lnTo>
                  <a:lnTo>
                    <a:pt x="143" y="14"/>
                  </a:lnTo>
                  <a:lnTo>
                    <a:pt x="149" y="28"/>
                  </a:lnTo>
                  <a:lnTo>
                    <a:pt x="154" y="45"/>
                  </a:lnTo>
                  <a:lnTo>
                    <a:pt x="154" y="61"/>
                  </a:lnTo>
                  <a:lnTo>
                    <a:pt x="154" y="61"/>
                  </a:lnTo>
                  <a:lnTo>
                    <a:pt x="154" y="81"/>
                  </a:lnTo>
                  <a:lnTo>
                    <a:pt x="149" y="98"/>
                  </a:lnTo>
                  <a:lnTo>
                    <a:pt x="140" y="115"/>
                  </a:lnTo>
                  <a:lnTo>
                    <a:pt x="126" y="129"/>
                  </a:lnTo>
                  <a:lnTo>
                    <a:pt x="112" y="140"/>
                  </a:lnTo>
                  <a:lnTo>
                    <a:pt x="98" y="148"/>
                  </a:lnTo>
                  <a:lnTo>
                    <a:pt x="79" y="154"/>
                  </a:lnTo>
                  <a:lnTo>
                    <a:pt x="59" y="157"/>
                  </a:lnTo>
                  <a:lnTo>
                    <a:pt x="59" y="157"/>
                  </a:lnTo>
                  <a:lnTo>
                    <a:pt x="42" y="154"/>
                  </a:lnTo>
                  <a:lnTo>
                    <a:pt x="28" y="151"/>
                  </a:lnTo>
                  <a:lnTo>
                    <a:pt x="11" y="143"/>
                  </a:lnTo>
                  <a:lnTo>
                    <a:pt x="0" y="134"/>
                  </a:lnTo>
                  <a:lnTo>
                    <a:pt x="0" y="134"/>
                  </a:lnTo>
                  <a:lnTo>
                    <a:pt x="14" y="148"/>
                  </a:lnTo>
                  <a:lnTo>
                    <a:pt x="31" y="160"/>
                  </a:lnTo>
                  <a:lnTo>
                    <a:pt x="51" y="165"/>
                  </a:lnTo>
                  <a:lnTo>
                    <a:pt x="70" y="168"/>
                  </a:lnTo>
                  <a:lnTo>
                    <a:pt x="70" y="168"/>
                  </a:lnTo>
                  <a:lnTo>
                    <a:pt x="90" y="165"/>
                  </a:lnTo>
                  <a:lnTo>
                    <a:pt x="110" y="160"/>
                  </a:lnTo>
                  <a:lnTo>
                    <a:pt x="124" y="151"/>
                  </a:lnTo>
                  <a:lnTo>
                    <a:pt x="138" y="140"/>
                  </a:lnTo>
                  <a:lnTo>
                    <a:pt x="152" y="126"/>
                  </a:lnTo>
                  <a:lnTo>
                    <a:pt x="160" y="109"/>
                  </a:lnTo>
                  <a:lnTo>
                    <a:pt x="166" y="92"/>
                  </a:lnTo>
                  <a:lnTo>
                    <a:pt x="166" y="73"/>
                  </a:lnTo>
                  <a:lnTo>
                    <a:pt x="166" y="73"/>
                  </a:lnTo>
                  <a:lnTo>
                    <a:pt x="166" y="53"/>
                  </a:lnTo>
                  <a:lnTo>
                    <a:pt x="157" y="33"/>
                  </a:lnTo>
                  <a:lnTo>
                    <a:pt x="146" y="14"/>
                  </a:lnTo>
                  <a:lnTo>
                    <a:pt x="132" y="0"/>
                  </a:lnTo>
                  <a:lnTo>
                    <a:pt x="132"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3"/>
            <p:cNvSpPr>
              <a:spLocks/>
            </p:cNvSpPr>
            <p:nvPr/>
          </p:nvSpPr>
          <p:spPr bwMode="auto">
            <a:xfrm>
              <a:off x="3977" y="2806"/>
              <a:ext cx="168" cy="166"/>
            </a:xfrm>
            <a:custGeom>
              <a:avLst/>
              <a:gdLst>
                <a:gd name="T0" fmla="*/ 168 w 168"/>
                <a:gd name="T1" fmla="*/ 70 h 166"/>
                <a:gd name="T2" fmla="*/ 168 w 168"/>
                <a:gd name="T3" fmla="*/ 70 h 166"/>
                <a:gd name="T4" fmla="*/ 165 w 168"/>
                <a:gd name="T5" fmla="*/ 51 h 166"/>
                <a:gd name="T6" fmla="*/ 159 w 168"/>
                <a:gd name="T7" fmla="*/ 31 h 166"/>
                <a:gd name="T8" fmla="*/ 148 w 168"/>
                <a:gd name="T9" fmla="*/ 14 h 166"/>
                <a:gd name="T10" fmla="*/ 134 w 168"/>
                <a:gd name="T11" fmla="*/ 0 h 166"/>
                <a:gd name="T12" fmla="*/ 134 w 168"/>
                <a:gd name="T13" fmla="*/ 0 h 166"/>
                <a:gd name="T14" fmla="*/ 142 w 168"/>
                <a:gd name="T15" fmla="*/ 11 h 166"/>
                <a:gd name="T16" fmla="*/ 151 w 168"/>
                <a:gd name="T17" fmla="*/ 28 h 166"/>
                <a:gd name="T18" fmla="*/ 154 w 168"/>
                <a:gd name="T19" fmla="*/ 42 h 166"/>
                <a:gd name="T20" fmla="*/ 156 w 168"/>
                <a:gd name="T21" fmla="*/ 59 h 166"/>
                <a:gd name="T22" fmla="*/ 156 w 168"/>
                <a:gd name="T23" fmla="*/ 59 h 166"/>
                <a:gd name="T24" fmla="*/ 154 w 168"/>
                <a:gd name="T25" fmla="*/ 79 h 166"/>
                <a:gd name="T26" fmla="*/ 148 w 168"/>
                <a:gd name="T27" fmla="*/ 98 h 166"/>
                <a:gd name="T28" fmla="*/ 140 w 168"/>
                <a:gd name="T29" fmla="*/ 112 h 166"/>
                <a:gd name="T30" fmla="*/ 128 w 168"/>
                <a:gd name="T31" fmla="*/ 126 h 166"/>
                <a:gd name="T32" fmla="*/ 114 w 168"/>
                <a:gd name="T33" fmla="*/ 140 h 166"/>
                <a:gd name="T34" fmla="*/ 98 w 168"/>
                <a:gd name="T35" fmla="*/ 149 h 166"/>
                <a:gd name="T36" fmla="*/ 81 w 168"/>
                <a:gd name="T37" fmla="*/ 154 h 166"/>
                <a:gd name="T38" fmla="*/ 61 w 168"/>
                <a:gd name="T39" fmla="*/ 154 h 166"/>
                <a:gd name="T40" fmla="*/ 61 w 168"/>
                <a:gd name="T41" fmla="*/ 154 h 166"/>
                <a:gd name="T42" fmla="*/ 44 w 168"/>
                <a:gd name="T43" fmla="*/ 154 h 166"/>
                <a:gd name="T44" fmla="*/ 28 w 168"/>
                <a:gd name="T45" fmla="*/ 149 h 166"/>
                <a:gd name="T46" fmla="*/ 14 w 168"/>
                <a:gd name="T47" fmla="*/ 143 h 166"/>
                <a:gd name="T48" fmla="*/ 0 w 168"/>
                <a:gd name="T49" fmla="*/ 132 h 166"/>
                <a:gd name="T50" fmla="*/ 0 w 168"/>
                <a:gd name="T51" fmla="*/ 132 h 166"/>
                <a:gd name="T52" fmla="*/ 14 w 168"/>
                <a:gd name="T53" fmla="*/ 146 h 166"/>
                <a:gd name="T54" fmla="*/ 30 w 168"/>
                <a:gd name="T55" fmla="*/ 157 h 166"/>
                <a:gd name="T56" fmla="*/ 50 w 168"/>
                <a:gd name="T57" fmla="*/ 166 h 166"/>
                <a:gd name="T58" fmla="*/ 72 w 168"/>
                <a:gd name="T59" fmla="*/ 166 h 166"/>
                <a:gd name="T60" fmla="*/ 72 w 168"/>
                <a:gd name="T61" fmla="*/ 166 h 166"/>
                <a:gd name="T62" fmla="*/ 92 w 168"/>
                <a:gd name="T63" fmla="*/ 166 h 166"/>
                <a:gd name="T64" fmla="*/ 109 w 168"/>
                <a:gd name="T65" fmla="*/ 160 h 166"/>
                <a:gd name="T66" fmla="*/ 126 w 168"/>
                <a:gd name="T67" fmla="*/ 152 h 166"/>
                <a:gd name="T68" fmla="*/ 140 w 168"/>
                <a:gd name="T69" fmla="*/ 138 h 166"/>
                <a:gd name="T70" fmla="*/ 151 w 168"/>
                <a:gd name="T71" fmla="*/ 124 h 166"/>
                <a:gd name="T72" fmla="*/ 159 w 168"/>
                <a:gd name="T73" fmla="*/ 109 h 166"/>
                <a:gd name="T74" fmla="*/ 165 w 168"/>
                <a:gd name="T75" fmla="*/ 90 h 166"/>
                <a:gd name="T76" fmla="*/ 168 w 168"/>
                <a:gd name="T77" fmla="*/ 70 h 166"/>
                <a:gd name="T78" fmla="*/ 168 w 168"/>
                <a:gd name="T79" fmla="*/ 7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166">
                  <a:moveTo>
                    <a:pt x="168" y="70"/>
                  </a:moveTo>
                  <a:lnTo>
                    <a:pt x="168" y="70"/>
                  </a:lnTo>
                  <a:lnTo>
                    <a:pt x="165" y="51"/>
                  </a:lnTo>
                  <a:lnTo>
                    <a:pt x="159" y="31"/>
                  </a:lnTo>
                  <a:lnTo>
                    <a:pt x="148" y="14"/>
                  </a:lnTo>
                  <a:lnTo>
                    <a:pt x="134" y="0"/>
                  </a:lnTo>
                  <a:lnTo>
                    <a:pt x="134" y="0"/>
                  </a:lnTo>
                  <a:lnTo>
                    <a:pt x="142" y="11"/>
                  </a:lnTo>
                  <a:lnTo>
                    <a:pt x="151" y="28"/>
                  </a:lnTo>
                  <a:lnTo>
                    <a:pt x="154" y="42"/>
                  </a:lnTo>
                  <a:lnTo>
                    <a:pt x="156" y="59"/>
                  </a:lnTo>
                  <a:lnTo>
                    <a:pt x="156" y="59"/>
                  </a:lnTo>
                  <a:lnTo>
                    <a:pt x="154" y="79"/>
                  </a:lnTo>
                  <a:lnTo>
                    <a:pt x="148" y="98"/>
                  </a:lnTo>
                  <a:lnTo>
                    <a:pt x="140" y="112"/>
                  </a:lnTo>
                  <a:lnTo>
                    <a:pt x="128" y="126"/>
                  </a:lnTo>
                  <a:lnTo>
                    <a:pt x="114" y="140"/>
                  </a:lnTo>
                  <a:lnTo>
                    <a:pt x="98" y="149"/>
                  </a:lnTo>
                  <a:lnTo>
                    <a:pt x="81" y="154"/>
                  </a:lnTo>
                  <a:lnTo>
                    <a:pt x="61" y="154"/>
                  </a:lnTo>
                  <a:lnTo>
                    <a:pt x="61" y="154"/>
                  </a:lnTo>
                  <a:lnTo>
                    <a:pt x="44" y="154"/>
                  </a:lnTo>
                  <a:lnTo>
                    <a:pt x="28" y="149"/>
                  </a:lnTo>
                  <a:lnTo>
                    <a:pt x="14" y="143"/>
                  </a:lnTo>
                  <a:lnTo>
                    <a:pt x="0" y="132"/>
                  </a:lnTo>
                  <a:lnTo>
                    <a:pt x="0" y="132"/>
                  </a:lnTo>
                  <a:lnTo>
                    <a:pt x="14" y="146"/>
                  </a:lnTo>
                  <a:lnTo>
                    <a:pt x="30" y="157"/>
                  </a:lnTo>
                  <a:lnTo>
                    <a:pt x="50" y="166"/>
                  </a:lnTo>
                  <a:lnTo>
                    <a:pt x="72" y="166"/>
                  </a:lnTo>
                  <a:lnTo>
                    <a:pt x="72" y="166"/>
                  </a:lnTo>
                  <a:lnTo>
                    <a:pt x="92" y="166"/>
                  </a:lnTo>
                  <a:lnTo>
                    <a:pt x="109" y="160"/>
                  </a:lnTo>
                  <a:lnTo>
                    <a:pt x="126" y="152"/>
                  </a:lnTo>
                  <a:lnTo>
                    <a:pt x="140" y="138"/>
                  </a:lnTo>
                  <a:lnTo>
                    <a:pt x="151" y="124"/>
                  </a:lnTo>
                  <a:lnTo>
                    <a:pt x="159" y="109"/>
                  </a:lnTo>
                  <a:lnTo>
                    <a:pt x="165" y="90"/>
                  </a:lnTo>
                  <a:lnTo>
                    <a:pt x="168" y="70"/>
                  </a:lnTo>
                  <a:lnTo>
                    <a:pt x="168" y="7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4"/>
            <p:cNvSpPr>
              <a:spLocks/>
            </p:cNvSpPr>
            <p:nvPr/>
          </p:nvSpPr>
          <p:spPr bwMode="auto">
            <a:xfrm>
              <a:off x="4789" y="2991"/>
              <a:ext cx="168" cy="169"/>
            </a:xfrm>
            <a:custGeom>
              <a:avLst/>
              <a:gdLst>
                <a:gd name="T0" fmla="*/ 73 w 168"/>
                <a:gd name="T1" fmla="*/ 169 h 169"/>
                <a:gd name="T2" fmla="*/ 73 w 168"/>
                <a:gd name="T3" fmla="*/ 169 h 169"/>
                <a:gd name="T4" fmla="*/ 93 w 168"/>
                <a:gd name="T5" fmla="*/ 166 h 169"/>
                <a:gd name="T6" fmla="*/ 110 w 168"/>
                <a:gd name="T7" fmla="*/ 160 h 169"/>
                <a:gd name="T8" fmla="*/ 126 w 168"/>
                <a:gd name="T9" fmla="*/ 152 h 169"/>
                <a:gd name="T10" fmla="*/ 140 w 168"/>
                <a:gd name="T11" fmla="*/ 140 h 169"/>
                <a:gd name="T12" fmla="*/ 152 w 168"/>
                <a:gd name="T13" fmla="*/ 126 h 169"/>
                <a:gd name="T14" fmla="*/ 160 w 168"/>
                <a:gd name="T15" fmla="*/ 110 h 169"/>
                <a:gd name="T16" fmla="*/ 166 w 168"/>
                <a:gd name="T17" fmla="*/ 93 h 169"/>
                <a:gd name="T18" fmla="*/ 168 w 168"/>
                <a:gd name="T19" fmla="*/ 73 h 169"/>
                <a:gd name="T20" fmla="*/ 168 w 168"/>
                <a:gd name="T21" fmla="*/ 73 h 169"/>
                <a:gd name="T22" fmla="*/ 166 w 168"/>
                <a:gd name="T23" fmla="*/ 54 h 169"/>
                <a:gd name="T24" fmla="*/ 160 w 168"/>
                <a:gd name="T25" fmla="*/ 34 h 169"/>
                <a:gd name="T26" fmla="*/ 149 w 168"/>
                <a:gd name="T27" fmla="*/ 14 h 169"/>
                <a:gd name="T28" fmla="*/ 135 w 168"/>
                <a:gd name="T29" fmla="*/ 0 h 169"/>
                <a:gd name="T30" fmla="*/ 135 w 168"/>
                <a:gd name="T31" fmla="*/ 0 h 169"/>
                <a:gd name="T32" fmla="*/ 143 w 168"/>
                <a:gd name="T33" fmla="*/ 14 h 169"/>
                <a:gd name="T34" fmla="*/ 152 w 168"/>
                <a:gd name="T35" fmla="*/ 28 h 169"/>
                <a:gd name="T36" fmla="*/ 154 w 168"/>
                <a:gd name="T37" fmla="*/ 45 h 169"/>
                <a:gd name="T38" fmla="*/ 157 w 168"/>
                <a:gd name="T39" fmla="*/ 62 h 169"/>
                <a:gd name="T40" fmla="*/ 157 w 168"/>
                <a:gd name="T41" fmla="*/ 62 h 169"/>
                <a:gd name="T42" fmla="*/ 154 w 168"/>
                <a:gd name="T43" fmla="*/ 82 h 169"/>
                <a:gd name="T44" fmla="*/ 149 w 168"/>
                <a:gd name="T45" fmla="*/ 98 h 169"/>
                <a:gd name="T46" fmla="*/ 140 w 168"/>
                <a:gd name="T47" fmla="*/ 115 h 169"/>
                <a:gd name="T48" fmla="*/ 129 w 168"/>
                <a:gd name="T49" fmla="*/ 129 h 169"/>
                <a:gd name="T50" fmla="*/ 115 w 168"/>
                <a:gd name="T51" fmla="*/ 140 h 169"/>
                <a:gd name="T52" fmla="*/ 98 w 168"/>
                <a:gd name="T53" fmla="*/ 149 h 169"/>
                <a:gd name="T54" fmla="*/ 82 w 168"/>
                <a:gd name="T55" fmla="*/ 155 h 169"/>
                <a:gd name="T56" fmla="*/ 62 w 168"/>
                <a:gd name="T57" fmla="*/ 157 h 169"/>
                <a:gd name="T58" fmla="*/ 62 w 168"/>
                <a:gd name="T59" fmla="*/ 157 h 169"/>
                <a:gd name="T60" fmla="*/ 45 w 168"/>
                <a:gd name="T61" fmla="*/ 157 h 169"/>
                <a:gd name="T62" fmla="*/ 28 w 168"/>
                <a:gd name="T63" fmla="*/ 152 h 169"/>
                <a:gd name="T64" fmla="*/ 14 w 168"/>
                <a:gd name="T65" fmla="*/ 143 h 169"/>
                <a:gd name="T66" fmla="*/ 0 w 168"/>
                <a:gd name="T67" fmla="*/ 135 h 169"/>
                <a:gd name="T68" fmla="*/ 0 w 168"/>
                <a:gd name="T69" fmla="*/ 135 h 169"/>
                <a:gd name="T70" fmla="*/ 14 w 168"/>
                <a:gd name="T71" fmla="*/ 149 h 169"/>
                <a:gd name="T72" fmla="*/ 34 w 168"/>
                <a:gd name="T73" fmla="*/ 160 h 169"/>
                <a:gd name="T74" fmla="*/ 51 w 168"/>
                <a:gd name="T75" fmla="*/ 166 h 169"/>
                <a:gd name="T76" fmla="*/ 73 w 168"/>
                <a:gd name="T77" fmla="*/ 169 h 169"/>
                <a:gd name="T78" fmla="*/ 73 w 168"/>
                <a:gd name="T7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169">
                  <a:moveTo>
                    <a:pt x="73" y="169"/>
                  </a:moveTo>
                  <a:lnTo>
                    <a:pt x="73" y="169"/>
                  </a:lnTo>
                  <a:lnTo>
                    <a:pt x="93" y="166"/>
                  </a:lnTo>
                  <a:lnTo>
                    <a:pt x="110" y="160"/>
                  </a:lnTo>
                  <a:lnTo>
                    <a:pt x="126" y="152"/>
                  </a:lnTo>
                  <a:lnTo>
                    <a:pt x="140" y="140"/>
                  </a:lnTo>
                  <a:lnTo>
                    <a:pt x="152" y="126"/>
                  </a:lnTo>
                  <a:lnTo>
                    <a:pt x="160" y="110"/>
                  </a:lnTo>
                  <a:lnTo>
                    <a:pt x="166" y="93"/>
                  </a:lnTo>
                  <a:lnTo>
                    <a:pt x="168" y="73"/>
                  </a:lnTo>
                  <a:lnTo>
                    <a:pt x="168" y="73"/>
                  </a:lnTo>
                  <a:lnTo>
                    <a:pt x="166" y="54"/>
                  </a:lnTo>
                  <a:lnTo>
                    <a:pt x="160" y="34"/>
                  </a:lnTo>
                  <a:lnTo>
                    <a:pt x="149" y="14"/>
                  </a:lnTo>
                  <a:lnTo>
                    <a:pt x="135" y="0"/>
                  </a:lnTo>
                  <a:lnTo>
                    <a:pt x="135" y="0"/>
                  </a:lnTo>
                  <a:lnTo>
                    <a:pt x="143" y="14"/>
                  </a:lnTo>
                  <a:lnTo>
                    <a:pt x="152" y="28"/>
                  </a:lnTo>
                  <a:lnTo>
                    <a:pt x="154" y="45"/>
                  </a:lnTo>
                  <a:lnTo>
                    <a:pt x="157" y="62"/>
                  </a:lnTo>
                  <a:lnTo>
                    <a:pt x="157" y="62"/>
                  </a:lnTo>
                  <a:lnTo>
                    <a:pt x="154" y="82"/>
                  </a:lnTo>
                  <a:lnTo>
                    <a:pt x="149" y="98"/>
                  </a:lnTo>
                  <a:lnTo>
                    <a:pt x="140" y="115"/>
                  </a:lnTo>
                  <a:lnTo>
                    <a:pt x="129" y="129"/>
                  </a:lnTo>
                  <a:lnTo>
                    <a:pt x="115" y="140"/>
                  </a:lnTo>
                  <a:lnTo>
                    <a:pt x="98" y="149"/>
                  </a:lnTo>
                  <a:lnTo>
                    <a:pt x="82" y="155"/>
                  </a:lnTo>
                  <a:lnTo>
                    <a:pt x="62" y="157"/>
                  </a:lnTo>
                  <a:lnTo>
                    <a:pt x="62" y="157"/>
                  </a:lnTo>
                  <a:lnTo>
                    <a:pt x="45" y="157"/>
                  </a:lnTo>
                  <a:lnTo>
                    <a:pt x="28" y="152"/>
                  </a:lnTo>
                  <a:lnTo>
                    <a:pt x="14" y="143"/>
                  </a:lnTo>
                  <a:lnTo>
                    <a:pt x="0" y="135"/>
                  </a:lnTo>
                  <a:lnTo>
                    <a:pt x="0" y="135"/>
                  </a:lnTo>
                  <a:lnTo>
                    <a:pt x="14" y="149"/>
                  </a:lnTo>
                  <a:lnTo>
                    <a:pt x="34" y="160"/>
                  </a:lnTo>
                  <a:lnTo>
                    <a:pt x="51" y="166"/>
                  </a:lnTo>
                  <a:lnTo>
                    <a:pt x="73" y="169"/>
                  </a:lnTo>
                  <a:lnTo>
                    <a:pt x="73" y="169"/>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7"/>
            <p:cNvSpPr>
              <a:spLocks/>
            </p:cNvSpPr>
            <p:nvPr/>
          </p:nvSpPr>
          <p:spPr bwMode="auto">
            <a:xfrm>
              <a:off x="3368" y="3064"/>
              <a:ext cx="191" cy="191"/>
            </a:xfrm>
            <a:custGeom>
              <a:avLst/>
              <a:gdLst>
                <a:gd name="T0" fmla="*/ 34 w 191"/>
                <a:gd name="T1" fmla="*/ 168 h 191"/>
                <a:gd name="T2" fmla="*/ 34 w 191"/>
                <a:gd name="T3" fmla="*/ 168 h 191"/>
                <a:gd name="T4" fmla="*/ 45 w 191"/>
                <a:gd name="T5" fmla="*/ 177 h 191"/>
                <a:gd name="T6" fmla="*/ 62 w 191"/>
                <a:gd name="T7" fmla="*/ 185 h 191"/>
                <a:gd name="T8" fmla="*/ 76 w 191"/>
                <a:gd name="T9" fmla="*/ 188 h 191"/>
                <a:gd name="T10" fmla="*/ 96 w 191"/>
                <a:gd name="T11" fmla="*/ 191 h 191"/>
                <a:gd name="T12" fmla="*/ 96 w 191"/>
                <a:gd name="T13" fmla="*/ 191 h 191"/>
                <a:gd name="T14" fmla="*/ 113 w 191"/>
                <a:gd name="T15" fmla="*/ 188 h 191"/>
                <a:gd name="T16" fmla="*/ 132 w 191"/>
                <a:gd name="T17" fmla="*/ 182 h 191"/>
                <a:gd name="T18" fmla="*/ 149 w 191"/>
                <a:gd name="T19" fmla="*/ 174 h 191"/>
                <a:gd name="T20" fmla="*/ 163 w 191"/>
                <a:gd name="T21" fmla="*/ 163 h 191"/>
                <a:gd name="T22" fmla="*/ 174 w 191"/>
                <a:gd name="T23" fmla="*/ 149 h 191"/>
                <a:gd name="T24" fmla="*/ 183 w 191"/>
                <a:gd name="T25" fmla="*/ 132 h 191"/>
                <a:gd name="T26" fmla="*/ 188 w 191"/>
                <a:gd name="T27" fmla="*/ 115 h 191"/>
                <a:gd name="T28" fmla="*/ 191 w 191"/>
                <a:gd name="T29" fmla="*/ 96 h 191"/>
                <a:gd name="T30" fmla="*/ 191 w 191"/>
                <a:gd name="T31" fmla="*/ 96 h 191"/>
                <a:gd name="T32" fmla="*/ 188 w 191"/>
                <a:gd name="T33" fmla="*/ 79 h 191"/>
                <a:gd name="T34" fmla="*/ 183 w 191"/>
                <a:gd name="T35" fmla="*/ 62 h 191"/>
                <a:gd name="T36" fmla="*/ 177 w 191"/>
                <a:gd name="T37" fmla="*/ 48 h 191"/>
                <a:gd name="T38" fmla="*/ 166 w 191"/>
                <a:gd name="T39" fmla="*/ 34 h 191"/>
                <a:gd name="T40" fmla="*/ 166 w 191"/>
                <a:gd name="T41" fmla="*/ 34 h 191"/>
                <a:gd name="T42" fmla="*/ 152 w 191"/>
                <a:gd name="T43" fmla="*/ 20 h 191"/>
                <a:gd name="T44" fmla="*/ 135 w 191"/>
                <a:gd name="T45" fmla="*/ 9 h 191"/>
                <a:gd name="T46" fmla="*/ 115 w 191"/>
                <a:gd name="T47" fmla="*/ 3 h 191"/>
                <a:gd name="T48" fmla="*/ 96 w 191"/>
                <a:gd name="T49" fmla="*/ 0 h 191"/>
                <a:gd name="T50" fmla="*/ 96 w 191"/>
                <a:gd name="T51" fmla="*/ 0 h 191"/>
                <a:gd name="T52" fmla="*/ 76 w 191"/>
                <a:gd name="T53" fmla="*/ 3 h 191"/>
                <a:gd name="T54" fmla="*/ 56 w 191"/>
                <a:gd name="T55" fmla="*/ 9 h 191"/>
                <a:gd name="T56" fmla="*/ 42 w 191"/>
                <a:gd name="T57" fmla="*/ 17 h 191"/>
                <a:gd name="T58" fmla="*/ 28 w 191"/>
                <a:gd name="T59" fmla="*/ 28 h 191"/>
                <a:gd name="T60" fmla="*/ 14 w 191"/>
                <a:gd name="T61" fmla="*/ 42 h 191"/>
                <a:gd name="T62" fmla="*/ 6 w 191"/>
                <a:gd name="T63" fmla="*/ 59 h 191"/>
                <a:gd name="T64" fmla="*/ 0 w 191"/>
                <a:gd name="T65" fmla="*/ 76 h 191"/>
                <a:gd name="T66" fmla="*/ 0 w 191"/>
                <a:gd name="T67" fmla="*/ 96 h 191"/>
                <a:gd name="T68" fmla="*/ 0 w 191"/>
                <a:gd name="T69" fmla="*/ 96 h 191"/>
                <a:gd name="T70" fmla="*/ 0 w 191"/>
                <a:gd name="T71" fmla="*/ 118 h 191"/>
                <a:gd name="T72" fmla="*/ 9 w 191"/>
                <a:gd name="T73" fmla="*/ 138 h 191"/>
                <a:gd name="T74" fmla="*/ 20 w 191"/>
                <a:gd name="T75" fmla="*/ 154 h 191"/>
                <a:gd name="T76" fmla="*/ 34 w 191"/>
                <a:gd name="T77" fmla="*/ 168 h 191"/>
                <a:gd name="T78" fmla="*/ 34 w 191"/>
                <a:gd name="T79" fmla="*/ 16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91">
                  <a:moveTo>
                    <a:pt x="34" y="168"/>
                  </a:moveTo>
                  <a:lnTo>
                    <a:pt x="34" y="168"/>
                  </a:lnTo>
                  <a:lnTo>
                    <a:pt x="45" y="177"/>
                  </a:lnTo>
                  <a:lnTo>
                    <a:pt x="62" y="185"/>
                  </a:lnTo>
                  <a:lnTo>
                    <a:pt x="76" y="188"/>
                  </a:lnTo>
                  <a:lnTo>
                    <a:pt x="96" y="191"/>
                  </a:lnTo>
                  <a:lnTo>
                    <a:pt x="96" y="191"/>
                  </a:lnTo>
                  <a:lnTo>
                    <a:pt x="113" y="188"/>
                  </a:lnTo>
                  <a:lnTo>
                    <a:pt x="132" y="182"/>
                  </a:lnTo>
                  <a:lnTo>
                    <a:pt x="149" y="174"/>
                  </a:lnTo>
                  <a:lnTo>
                    <a:pt x="163" y="163"/>
                  </a:lnTo>
                  <a:lnTo>
                    <a:pt x="174" y="149"/>
                  </a:lnTo>
                  <a:lnTo>
                    <a:pt x="183" y="132"/>
                  </a:lnTo>
                  <a:lnTo>
                    <a:pt x="188" y="115"/>
                  </a:lnTo>
                  <a:lnTo>
                    <a:pt x="191" y="96"/>
                  </a:lnTo>
                  <a:lnTo>
                    <a:pt x="191" y="96"/>
                  </a:lnTo>
                  <a:lnTo>
                    <a:pt x="188" y="79"/>
                  </a:lnTo>
                  <a:lnTo>
                    <a:pt x="183" y="62"/>
                  </a:lnTo>
                  <a:lnTo>
                    <a:pt x="177" y="48"/>
                  </a:lnTo>
                  <a:lnTo>
                    <a:pt x="166" y="34"/>
                  </a:lnTo>
                  <a:lnTo>
                    <a:pt x="166" y="34"/>
                  </a:lnTo>
                  <a:lnTo>
                    <a:pt x="152" y="20"/>
                  </a:lnTo>
                  <a:lnTo>
                    <a:pt x="135" y="9"/>
                  </a:lnTo>
                  <a:lnTo>
                    <a:pt x="115" y="3"/>
                  </a:lnTo>
                  <a:lnTo>
                    <a:pt x="96" y="0"/>
                  </a:lnTo>
                  <a:lnTo>
                    <a:pt x="96" y="0"/>
                  </a:lnTo>
                  <a:lnTo>
                    <a:pt x="76" y="3"/>
                  </a:lnTo>
                  <a:lnTo>
                    <a:pt x="56" y="9"/>
                  </a:lnTo>
                  <a:lnTo>
                    <a:pt x="42" y="17"/>
                  </a:lnTo>
                  <a:lnTo>
                    <a:pt x="28" y="28"/>
                  </a:lnTo>
                  <a:lnTo>
                    <a:pt x="14" y="42"/>
                  </a:lnTo>
                  <a:lnTo>
                    <a:pt x="6" y="59"/>
                  </a:lnTo>
                  <a:lnTo>
                    <a:pt x="0" y="76"/>
                  </a:lnTo>
                  <a:lnTo>
                    <a:pt x="0" y="96"/>
                  </a:lnTo>
                  <a:lnTo>
                    <a:pt x="0" y="96"/>
                  </a:lnTo>
                  <a:lnTo>
                    <a:pt x="0" y="118"/>
                  </a:lnTo>
                  <a:lnTo>
                    <a:pt x="9" y="138"/>
                  </a:lnTo>
                  <a:lnTo>
                    <a:pt x="20" y="154"/>
                  </a:lnTo>
                  <a:lnTo>
                    <a:pt x="34" y="168"/>
                  </a:lnTo>
                  <a:lnTo>
                    <a:pt x="34" y="168"/>
                  </a:lnTo>
                  <a:close/>
                </a:path>
              </a:pathLst>
            </a:custGeom>
            <a:solidFill>
              <a:srgbClr val="FFFFFF"/>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9"/>
            <p:cNvSpPr>
              <a:spLocks/>
            </p:cNvSpPr>
            <p:nvPr/>
          </p:nvSpPr>
          <p:spPr bwMode="auto">
            <a:xfrm>
              <a:off x="4061" y="3426"/>
              <a:ext cx="187" cy="191"/>
            </a:xfrm>
            <a:custGeom>
              <a:avLst/>
              <a:gdLst>
                <a:gd name="T0" fmla="*/ 187 w 187"/>
                <a:gd name="T1" fmla="*/ 95 h 191"/>
                <a:gd name="T2" fmla="*/ 187 w 187"/>
                <a:gd name="T3" fmla="*/ 95 h 191"/>
                <a:gd name="T4" fmla="*/ 187 w 187"/>
                <a:gd name="T5" fmla="*/ 79 h 191"/>
                <a:gd name="T6" fmla="*/ 182 w 187"/>
                <a:gd name="T7" fmla="*/ 62 h 191"/>
                <a:gd name="T8" fmla="*/ 176 w 187"/>
                <a:gd name="T9" fmla="*/ 48 h 191"/>
                <a:gd name="T10" fmla="*/ 165 w 187"/>
                <a:gd name="T11" fmla="*/ 34 h 191"/>
                <a:gd name="T12" fmla="*/ 165 w 187"/>
                <a:gd name="T13" fmla="*/ 34 h 191"/>
                <a:gd name="T14" fmla="*/ 151 w 187"/>
                <a:gd name="T15" fmla="*/ 20 h 191"/>
                <a:gd name="T16" fmla="*/ 134 w 187"/>
                <a:gd name="T17" fmla="*/ 8 h 191"/>
                <a:gd name="T18" fmla="*/ 115 w 187"/>
                <a:gd name="T19" fmla="*/ 3 h 191"/>
                <a:gd name="T20" fmla="*/ 92 w 187"/>
                <a:gd name="T21" fmla="*/ 0 h 191"/>
                <a:gd name="T22" fmla="*/ 92 w 187"/>
                <a:gd name="T23" fmla="*/ 0 h 191"/>
                <a:gd name="T24" fmla="*/ 75 w 187"/>
                <a:gd name="T25" fmla="*/ 3 h 191"/>
                <a:gd name="T26" fmla="*/ 56 w 187"/>
                <a:gd name="T27" fmla="*/ 8 h 191"/>
                <a:gd name="T28" fmla="*/ 42 w 187"/>
                <a:gd name="T29" fmla="*/ 17 h 191"/>
                <a:gd name="T30" fmla="*/ 25 w 187"/>
                <a:gd name="T31" fmla="*/ 28 h 191"/>
                <a:gd name="T32" fmla="*/ 14 w 187"/>
                <a:gd name="T33" fmla="*/ 42 h 191"/>
                <a:gd name="T34" fmla="*/ 5 w 187"/>
                <a:gd name="T35" fmla="*/ 59 h 191"/>
                <a:gd name="T36" fmla="*/ 0 w 187"/>
                <a:gd name="T37" fmla="*/ 76 h 191"/>
                <a:gd name="T38" fmla="*/ 0 w 187"/>
                <a:gd name="T39" fmla="*/ 95 h 191"/>
                <a:gd name="T40" fmla="*/ 0 w 187"/>
                <a:gd name="T41" fmla="*/ 95 h 191"/>
                <a:gd name="T42" fmla="*/ 0 w 187"/>
                <a:gd name="T43" fmla="*/ 118 h 191"/>
                <a:gd name="T44" fmla="*/ 8 w 187"/>
                <a:gd name="T45" fmla="*/ 137 h 191"/>
                <a:gd name="T46" fmla="*/ 19 w 187"/>
                <a:gd name="T47" fmla="*/ 154 h 191"/>
                <a:gd name="T48" fmla="*/ 33 w 187"/>
                <a:gd name="T49" fmla="*/ 168 h 191"/>
                <a:gd name="T50" fmla="*/ 33 w 187"/>
                <a:gd name="T51" fmla="*/ 168 h 191"/>
                <a:gd name="T52" fmla="*/ 44 w 187"/>
                <a:gd name="T53" fmla="*/ 177 h 191"/>
                <a:gd name="T54" fmla="*/ 61 w 187"/>
                <a:gd name="T55" fmla="*/ 185 h 191"/>
                <a:gd name="T56" fmla="*/ 75 w 187"/>
                <a:gd name="T57" fmla="*/ 188 h 191"/>
                <a:gd name="T58" fmla="*/ 92 w 187"/>
                <a:gd name="T59" fmla="*/ 191 h 191"/>
                <a:gd name="T60" fmla="*/ 92 w 187"/>
                <a:gd name="T61" fmla="*/ 191 h 191"/>
                <a:gd name="T62" fmla="*/ 112 w 187"/>
                <a:gd name="T63" fmla="*/ 188 h 191"/>
                <a:gd name="T64" fmla="*/ 131 w 187"/>
                <a:gd name="T65" fmla="*/ 182 h 191"/>
                <a:gd name="T66" fmla="*/ 145 w 187"/>
                <a:gd name="T67" fmla="*/ 174 h 191"/>
                <a:gd name="T68" fmla="*/ 159 w 187"/>
                <a:gd name="T69" fmla="*/ 163 h 191"/>
                <a:gd name="T70" fmla="*/ 173 w 187"/>
                <a:gd name="T71" fmla="*/ 149 h 191"/>
                <a:gd name="T72" fmla="*/ 182 w 187"/>
                <a:gd name="T73" fmla="*/ 132 h 191"/>
                <a:gd name="T74" fmla="*/ 187 w 187"/>
                <a:gd name="T75" fmla="*/ 115 h 191"/>
                <a:gd name="T76" fmla="*/ 187 w 187"/>
                <a:gd name="T77" fmla="*/ 95 h 191"/>
                <a:gd name="T78" fmla="*/ 187 w 187"/>
                <a:gd name="T79" fmla="*/ 9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191">
                  <a:moveTo>
                    <a:pt x="187" y="95"/>
                  </a:moveTo>
                  <a:lnTo>
                    <a:pt x="187" y="95"/>
                  </a:lnTo>
                  <a:lnTo>
                    <a:pt x="187" y="79"/>
                  </a:lnTo>
                  <a:lnTo>
                    <a:pt x="182" y="62"/>
                  </a:lnTo>
                  <a:lnTo>
                    <a:pt x="176" y="48"/>
                  </a:lnTo>
                  <a:lnTo>
                    <a:pt x="165" y="34"/>
                  </a:lnTo>
                  <a:lnTo>
                    <a:pt x="165" y="34"/>
                  </a:lnTo>
                  <a:lnTo>
                    <a:pt x="151" y="20"/>
                  </a:lnTo>
                  <a:lnTo>
                    <a:pt x="134" y="8"/>
                  </a:lnTo>
                  <a:lnTo>
                    <a:pt x="115" y="3"/>
                  </a:lnTo>
                  <a:lnTo>
                    <a:pt x="92" y="0"/>
                  </a:lnTo>
                  <a:lnTo>
                    <a:pt x="92" y="0"/>
                  </a:lnTo>
                  <a:lnTo>
                    <a:pt x="75" y="3"/>
                  </a:lnTo>
                  <a:lnTo>
                    <a:pt x="56" y="8"/>
                  </a:lnTo>
                  <a:lnTo>
                    <a:pt x="42" y="17"/>
                  </a:lnTo>
                  <a:lnTo>
                    <a:pt x="25" y="28"/>
                  </a:lnTo>
                  <a:lnTo>
                    <a:pt x="14" y="42"/>
                  </a:lnTo>
                  <a:lnTo>
                    <a:pt x="5" y="59"/>
                  </a:lnTo>
                  <a:lnTo>
                    <a:pt x="0" y="76"/>
                  </a:lnTo>
                  <a:lnTo>
                    <a:pt x="0" y="95"/>
                  </a:lnTo>
                  <a:lnTo>
                    <a:pt x="0" y="95"/>
                  </a:lnTo>
                  <a:lnTo>
                    <a:pt x="0" y="118"/>
                  </a:lnTo>
                  <a:lnTo>
                    <a:pt x="8" y="137"/>
                  </a:lnTo>
                  <a:lnTo>
                    <a:pt x="19" y="154"/>
                  </a:lnTo>
                  <a:lnTo>
                    <a:pt x="33" y="168"/>
                  </a:lnTo>
                  <a:lnTo>
                    <a:pt x="33" y="168"/>
                  </a:lnTo>
                  <a:lnTo>
                    <a:pt x="44" y="177"/>
                  </a:lnTo>
                  <a:lnTo>
                    <a:pt x="61" y="185"/>
                  </a:lnTo>
                  <a:lnTo>
                    <a:pt x="75" y="188"/>
                  </a:lnTo>
                  <a:lnTo>
                    <a:pt x="92" y="191"/>
                  </a:lnTo>
                  <a:lnTo>
                    <a:pt x="92" y="191"/>
                  </a:lnTo>
                  <a:lnTo>
                    <a:pt x="112" y="188"/>
                  </a:lnTo>
                  <a:lnTo>
                    <a:pt x="131" y="182"/>
                  </a:lnTo>
                  <a:lnTo>
                    <a:pt x="145" y="174"/>
                  </a:lnTo>
                  <a:lnTo>
                    <a:pt x="159" y="163"/>
                  </a:lnTo>
                  <a:lnTo>
                    <a:pt x="173" y="149"/>
                  </a:lnTo>
                  <a:lnTo>
                    <a:pt x="182" y="132"/>
                  </a:lnTo>
                  <a:lnTo>
                    <a:pt x="187" y="115"/>
                  </a:lnTo>
                  <a:lnTo>
                    <a:pt x="187" y="95"/>
                  </a:lnTo>
                  <a:lnTo>
                    <a:pt x="187" y="95"/>
                  </a:lnTo>
                  <a:close/>
                </a:path>
              </a:pathLst>
            </a:custGeom>
            <a:solidFill>
              <a:srgbClr val="FFFFFF"/>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30"/>
            <p:cNvSpPr>
              <a:spLocks/>
            </p:cNvSpPr>
            <p:nvPr/>
          </p:nvSpPr>
          <p:spPr bwMode="auto">
            <a:xfrm>
              <a:off x="3943" y="2772"/>
              <a:ext cx="190" cy="188"/>
            </a:xfrm>
            <a:custGeom>
              <a:avLst/>
              <a:gdLst>
                <a:gd name="T0" fmla="*/ 190 w 190"/>
                <a:gd name="T1" fmla="*/ 93 h 188"/>
                <a:gd name="T2" fmla="*/ 190 w 190"/>
                <a:gd name="T3" fmla="*/ 93 h 188"/>
                <a:gd name="T4" fmla="*/ 188 w 190"/>
                <a:gd name="T5" fmla="*/ 76 h 188"/>
                <a:gd name="T6" fmla="*/ 185 w 190"/>
                <a:gd name="T7" fmla="*/ 62 h 188"/>
                <a:gd name="T8" fmla="*/ 176 w 190"/>
                <a:gd name="T9" fmla="*/ 45 h 188"/>
                <a:gd name="T10" fmla="*/ 168 w 190"/>
                <a:gd name="T11" fmla="*/ 34 h 188"/>
                <a:gd name="T12" fmla="*/ 168 w 190"/>
                <a:gd name="T13" fmla="*/ 34 h 188"/>
                <a:gd name="T14" fmla="*/ 154 w 190"/>
                <a:gd name="T15" fmla="*/ 20 h 188"/>
                <a:gd name="T16" fmla="*/ 134 w 190"/>
                <a:gd name="T17" fmla="*/ 9 h 188"/>
                <a:gd name="T18" fmla="*/ 115 w 190"/>
                <a:gd name="T19" fmla="*/ 0 h 188"/>
                <a:gd name="T20" fmla="*/ 95 w 190"/>
                <a:gd name="T21" fmla="*/ 0 h 188"/>
                <a:gd name="T22" fmla="*/ 95 w 190"/>
                <a:gd name="T23" fmla="*/ 0 h 188"/>
                <a:gd name="T24" fmla="*/ 76 w 190"/>
                <a:gd name="T25" fmla="*/ 0 h 188"/>
                <a:gd name="T26" fmla="*/ 59 w 190"/>
                <a:gd name="T27" fmla="*/ 6 h 188"/>
                <a:gd name="T28" fmla="*/ 42 w 190"/>
                <a:gd name="T29" fmla="*/ 14 h 188"/>
                <a:gd name="T30" fmla="*/ 28 w 190"/>
                <a:gd name="T31" fmla="*/ 26 h 188"/>
                <a:gd name="T32" fmla="*/ 17 w 190"/>
                <a:gd name="T33" fmla="*/ 42 h 188"/>
                <a:gd name="T34" fmla="*/ 8 w 190"/>
                <a:gd name="T35" fmla="*/ 57 h 188"/>
                <a:gd name="T36" fmla="*/ 3 w 190"/>
                <a:gd name="T37" fmla="*/ 76 h 188"/>
                <a:gd name="T38" fmla="*/ 0 w 190"/>
                <a:gd name="T39" fmla="*/ 93 h 188"/>
                <a:gd name="T40" fmla="*/ 0 w 190"/>
                <a:gd name="T41" fmla="*/ 93 h 188"/>
                <a:gd name="T42" fmla="*/ 3 w 190"/>
                <a:gd name="T43" fmla="*/ 115 h 188"/>
                <a:gd name="T44" fmla="*/ 8 w 190"/>
                <a:gd name="T45" fmla="*/ 135 h 188"/>
                <a:gd name="T46" fmla="*/ 20 w 190"/>
                <a:gd name="T47" fmla="*/ 152 h 188"/>
                <a:gd name="T48" fmla="*/ 34 w 190"/>
                <a:gd name="T49" fmla="*/ 166 h 188"/>
                <a:gd name="T50" fmla="*/ 34 w 190"/>
                <a:gd name="T51" fmla="*/ 166 h 188"/>
                <a:gd name="T52" fmla="*/ 48 w 190"/>
                <a:gd name="T53" fmla="*/ 177 h 188"/>
                <a:gd name="T54" fmla="*/ 62 w 190"/>
                <a:gd name="T55" fmla="*/ 183 h 188"/>
                <a:gd name="T56" fmla="*/ 78 w 190"/>
                <a:gd name="T57" fmla="*/ 188 h 188"/>
                <a:gd name="T58" fmla="*/ 95 w 190"/>
                <a:gd name="T59" fmla="*/ 188 h 188"/>
                <a:gd name="T60" fmla="*/ 95 w 190"/>
                <a:gd name="T61" fmla="*/ 188 h 188"/>
                <a:gd name="T62" fmla="*/ 115 w 190"/>
                <a:gd name="T63" fmla="*/ 188 h 188"/>
                <a:gd name="T64" fmla="*/ 132 w 190"/>
                <a:gd name="T65" fmla="*/ 183 h 188"/>
                <a:gd name="T66" fmla="*/ 148 w 190"/>
                <a:gd name="T67" fmla="*/ 174 h 188"/>
                <a:gd name="T68" fmla="*/ 162 w 190"/>
                <a:gd name="T69" fmla="*/ 160 h 188"/>
                <a:gd name="T70" fmla="*/ 174 w 190"/>
                <a:gd name="T71" fmla="*/ 146 h 188"/>
                <a:gd name="T72" fmla="*/ 182 w 190"/>
                <a:gd name="T73" fmla="*/ 132 h 188"/>
                <a:gd name="T74" fmla="*/ 188 w 190"/>
                <a:gd name="T75" fmla="*/ 113 h 188"/>
                <a:gd name="T76" fmla="*/ 190 w 190"/>
                <a:gd name="T77" fmla="*/ 93 h 188"/>
                <a:gd name="T78" fmla="*/ 190 w 190"/>
                <a:gd name="T79" fmla="*/ 9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188">
                  <a:moveTo>
                    <a:pt x="190" y="93"/>
                  </a:moveTo>
                  <a:lnTo>
                    <a:pt x="190" y="93"/>
                  </a:lnTo>
                  <a:lnTo>
                    <a:pt x="188" y="76"/>
                  </a:lnTo>
                  <a:lnTo>
                    <a:pt x="185" y="62"/>
                  </a:lnTo>
                  <a:lnTo>
                    <a:pt x="176" y="45"/>
                  </a:lnTo>
                  <a:lnTo>
                    <a:pt x="168" y="34"/>
                  </a:lnTo>
                  <a:lnTo>
                    <a:pt x="168" y="34"/>
                  </a:lnTo>
                  <a:lnTo>
                    <a:pt x="154" y="20"/>
                  </a:lnTo>
                  <a:lnTo>
                    <a:pt x="134" y="9"/>
                  </a:lnTo>
                  <a:lnTo>
                    <a:pt x="115" y="0"/>
                  </a:lnTo>
                  <a:lnTo>
                    <a:pt x="95" y="0"/>
                  </a:lnTo>
                  <a:lnTo>
                    <a:pt x="95" y="0"/>
                  </a:lnTo>
                  <a:lnTo>
                    <a:pt x="76" y="0"/>
                  </a:lnTo>
                  <a:lnTo>
                    <a:pt x="59" y="6"/>
                  </a:lnTo>
                  <a:lnTo>
                    <a:pt x="42" y="14"/>
                  </a:lnTo>
                  <a:lnTo>
                    <a:pt x="28" y="26"/>
                  </a:lnTo>
                  <a:lnTo>
                    <a:pt x="17" y="42"/>
                  </a:lnTo>
                  <a:lnTo>
                    <a:pt x="8" y="57"/>
                  </a:lnTo>
                  <a:lnTo>
                    <a:pt x="3" y="76"/>
                  </a:lnTo>
                  <a:lnTo>
                    <a:pt x="0" y="93"/>
                  </a:lnTo>
                  <a:lnTo>
                    <a:pt x="0" y="93"/>
                  </a:lnTo>
                  <a:lnTo>
                    <a:pt x="3" y="115"/>
                  </a:lnTo>
                  <a:lnTo>
                    <a:pt x="8" y="135"/>
                  </a:lnTo>
                  <a:lnTo>
                    <a:pt x="20" y="152"/>
                  </a:lnTo>
                  <a:lnTo>
                    <a:pt x="34" y="166"/>
                  </a:lnTo>
                  <a:lnTo>
                    <a:pt x="34" y="166"/>
                  </a:lnTo>
                  <a:lnTo>
                    <a:pt x="48" y="177"/>
                  </a:lnTo>
                  <a:lnTo>
                    <a:pt x="62" y="183"/>
                  </a:lnTo>
                  <a:lnTo>
                    <a:pt x="78" y="188"/>
                  </a:lnTo>
                  <a:lnTo>
                    <a:pt x="95" y="188"/>
                  </a:lnTo>
                  <a:lnTo>
                    <a:pt x="95" y="188"/>
                  </a:lnTo>
                  <a:lnTo>
                    <a:pt x="115" y="188"/>
                  </a:lnTo>
                  <a:lnTo>
                    <a:pt x="132" y="183"/>
                  </a:lnTo>
                  <a:lnTo>
                    <a:pt x="148" y="174"/>
                  </a:lnTo>
                  <a:lnTo>
                    <a:pt x="162" y="160"/>
                  </a:lnTo>
                  <a:lnTo>
                    <a:pt x="174" y="146"/>
                  </a:lnTo>
                  <a:lnTo>
                    <a:pt x="182" y="132"/>
                  </a:lnTo>
                  <a:lnTo>
                    <a:pt x="188" y="113"/>
                  </a:lnTo>
                  <a:lnTo>
                    <a:pt x="190" y="93"/>
                  </a:lnTo>
                  <a:lnTo>
                    <a:pt x="190" y="93"/>
                  </a:lnTo>
                  <a:close/>
                </a:path>
              </a:pathLst>
            </a:custGeom>
            <a:solidFill>
              <a:srgbClr val="FFFFFF"/>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31"/>
            <p:cNvSpPr>
              <a:spLocks/>
            </p:cNvSpPr>
            <p:nvPr/>
          </p:nvSpPr>
          <p:spPr bwMode="auto">
            <a:xfrm>
              <a:off x="4756" y="2958"/>
              <a:ext cx="190" cy="190"/>
            </a:xfrm>
            <a:custGeom>
              <a:avLst/>
              <a:gdLst>
                <a:gd name="T0" fmla="*/ 190 w 190"/>
                <a:gd name="T1" fmla="*/ 95 h 190"/>
                <a:gd name="T2" fmla="*/ 190 w 190"/>
                <a:gd name="T3" fmla="*/ 95 h 190"/>
                <a:gd name="T4" fmla="*/ 187 w 190"/>
                <a:gd name="T5" fmla="*/ 78 h 190"/>
                <a:gd name="T6" fmla="*/ 185 w 190"/>
                <a:gd name="T7" fmla="*/ 61 h 190"/>
                <a:gd name="T8" fmla="*/ 176 w 190"/>
                <a:gd name="T9" fmla="*/ 47 h 190"/>
                <a:gd name="T10" fmla="*/ 168 w 190"/>
                <a:gd name="T11" fmla="*/ 33 h 190"/>
                <a:gd name="T12" fmla="*/ 168 w 190"/>
                <a:gd name="T13" fmla="*/ 33 h 190"/>
                <a:gd name="T14" fmla="*/ 154 w 190"/>
                <a:gd name="T15" fmla="*/ 19 h 190"/>
                <a:gd name="T16" fmla="*/ 137 w 190"/>
                <a:gd name="T17" fmla="*/ 8 h 190"/>
                <a:gd name="T18" fmla="*/ 117 w 190"/>
                <a:gd name="T19" fmla="*/ 2 h 190"/>
                <a:gd name="T20" fmla="*/ 95 w 190"/>
                <a:gd name="T21" fmla="*/ 0 h 190"/>
                <a:gd name="T22" fmla="*/ 95 w 190"/>
                <a:gd name="T23" fmla="*/ 0 h 190"/>
                <a:gd name="T24" fmla="*/ 75 w 190"/>
                <a:gd name="T25" fmla="*/ 2 h 190"/>
                <a:gd name="T26" fmla="*/ 58 w 190"/>
                <a:gd name="T27" fmla="*/ 8 h 190"/>
                <a:gd name="T28" fmla="*/ 42 w 190"/>
                <a:gd name="T29" fmla="*/ 16 h 190"/>
                <a:gd name="T30" fmla="*/ 28 w 190"/>
                <a:gd name="T31" fmla="*/ 28 h 190"/>
                <a:gd name="T32" fmla="*/ 16 w 190"/>
                <a:gd name="T33" fmla="*/ 42 h 190"/>
                <a:gd name="T34" fmla="*/ 8 w 190"/>
                <a:gd name="T35" fmla="*/ 58 h 190"/>
                <a:gd name="T36" fmla="*/ 2 w 190"/>
                <a:gd name="T37" fmla="*/ 75 h 190"/>
                <a:gd name="T38" fmla="*/ 0 w 190"/>
                <a:gd name="T39" fmla="*/ 95 h 190"/>
                <a:gd name="T40" fmla="*/ 0 w 190"/>
                <a:gd name="T41" fmla="*/ 95 h 190"/>
                <a:gd name="T42" fmla="*/ 2 w 190"/>
                <a:gd name="T43" fmla="*/ 117 h 190"/>
                <a:gd name="T44" fmla="*/ 8 w 190"/>
                <a:gd name="T45" fmla="*/ 137 h 190"/>
                <a:gd name="T46" fmla="*/ 19 w 190"/>
                <a:gd name="T47" fmla="*/ 154 h 190"/>
                <a:gd name="T48" fmla="*/ 33 w 190"/>
                <a:gd name="T49" fmla="*/ 168 h 190"/>
                <a:gd name="T50" fmla="*/ 33 w 190"/>
                <a:gd name="T51" fmla="*/ 168 h 190"/>
                <a:gd name="T52" fmla="*/ 47 w 190"/>
                <a:gd name="T53" fmla="*/ 176 h 190"/>
                <a:gd name="T54" fmla="*/ 61 w 190"/>
                <a:gd name="T55" fmla="*/ 185 h 190"/>
                <a:gd name="T56" fmla="*/ 78 w 190"/>
                <a:gd name="T57" fmla="*/ 190 h 190"/>
                <a:gd name="T58" fmla="*/ 95 w 190"/>
                <a:gd name="T59" fmla="*/ 190 h 190"/>
                <a:gd name="T60" fmla="*/ 95 w 190"/>
                <a:gd name="T61" fmla="*/ 190 h 190"/>
                <a:gd name="T62" fmla="*/ 115 w 190"/>
                <a:gd name="T63" fmla="*/ 188 h 190"/>
                <a:gd name="T64" fmla="*/ 131 w 190"/>
                <a:gd name="T65" fmla="*/ 182 h 190"/>
                <a:gd name="T66" fmla="*/ 148 w 190"/>
                <a:gd name="T67" fmla="*/ 173 h 190"/>
                <a:gd name="T68" fmla="*/ 162 w 190"/>
                <a:gd name="T69" fmla="*/ 162 h 190"/>
                <a:gd name="T70" fmla="*/ 173 w 190"/>
                <a:gd name="T71" fmla="*/ 148 h 190"/>
                <a:gd name="T72" fmla="*/ 182 w 190"/>
                <a:gd name="T73" fmla="*/ 131 h 190"/>
                <a:gd name="T74" fmla="*/ 187 w 190"/>
                <a:gd name="T75" fmla="*/ 115 h 190"/>
                <a:gd name="T76" fmla="*/ 190 w 190"/>
                <a:gd name="T77" fmla="*/ 95 h 190"/>
                <a:gd name="T78" fmla="*/ 190 w 190"/>
                <a:gd name="T79"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190">
                  <a:moveTo>
                    <a:pt x="190" y="95"/>
                  </a:moveTo>
                  <a:lnTo>
                    <a:pt x="190" y="95"/>
                  </a:lnTo>
                  <a:lnTo>
                    <a:pt x="187" y="78"/>
                  </a:lnTo>
                  <a:lnTo>
                    <a:pt x="185" y="61"/>
                  </a:lnTo>
                  <a:lnTo>
                    <a:pt x="176" y="47"/>
                  </a:lnTo>
                  <a:lnTo>
                    <a:pt x="168" y="33"/>
                  </a:lnTo>
                  <a:lnTo>
                    <a:pt x="168" y="33"/>
                  </a:lnTo>
                  <a:lnTo>
                    <a:pt x="154" y="19"/>
                  </a:lnTo>
                  <a:lnTo>
                    <a:pt x="137" y="8"/>
                  </a:lnTo>
                  <a:lnTo>
                    <a:pt x="117" y="2"/>
                  </a:lnTo>
                  <a:lnTo>
                    <a:pt x="95" y="0"/>
                  </a:lnTo>
                  <a:lnTo>
                    <a:pt x="95" y="0"/>
                  </a:lnTo>
                  <a:lnTo>
                    <a:pt x="75" y="2"/>
                  </a:lnTo>
                  <a:lnTo>
                    <a:pt x="58" y="8"/>
                  </a:lnTo>
                  <a:lnTo>
                    <a:pt x="42" y="16"/>
                  </a:lnTo>
                  <a:lnTo>
                    <a:pt x="28" y="28"/>
                  </a:lnTo>
                  <a:lnTo>
                    <a:pt x="16" y="42"/>
                  </a:lnTo>
                  <a:lnTo>
                    <a:pt x="8" y="58"/>
                  </a:lnTo>
                  <a:lnTo>
                    <a:pt x="2" y="75"/>
                  </a:lnTo>
                  <a:lnTo>
                    <a:pt x="0" y="95"/>
                  </a:lnTo>
                  <a:lnTo>
                    <a:pt x="0" y="95"/>
                  </a:lnTo>
                  <a:lnTo>
                    <a:pt x="2" y="117"/>
                  </a:lnTo>
                  <a:lnTo>
                    <a:pt x="8" y="137"/>
                  </a:lnTo>
                  <a:lnTo>
                    <a:pt x="19" y="154"/>
                  </a:lnTo>
                  <a:lnTo>
                    <a:pt x="33" y="168"/>
                  </a:lnTo>
                  <a:lnTo>
                    <a:pt x="33" y="168"/>
                  </a:lnTo>
                  <a:lnTo>
                    <a:pt x="47" y="176"/>
                  </a:lnTo>
                  <a:lnTo>
                    <a:pt x="61" y="185"/>
                  </a:lnTo>
                  <a:lnTo>
                    <a:pt x="78" y="190"/>
                  </a:lnTo>
                  <a:lnTo>
                    <a:pt x="95" y="190"/>
                  </a:lnTo>
                  <a:lnTo>
                    <a:pt x="95" y="190"/>
                  </a:lnTo>
                  <a:lnTo>
                    <a:pt x="115" y="188"/>
                  </a:lnTo>
                  <a:lnTo>
                    <a:pt x="131" y="182"/>
                  </a:lnTo>
                  <a:lnTo>
                    <a:pt x="148" y="173"/>
                  </a:lnTo>
                  <a:lnTo>
                    <a:pt x="162" y="162"/>
                  </a:lnTo>
                  <a:lnTo>
                    <a:pt x="173" y="148"/>
                  </a:lnTo>
                  <a:lnTo>
                    <a:pt x="182" y="131"/>
                  </a:lnTo>
                  <a:lnTo>
                    <a:pt x="187" y="115"/>
                  </a:lnTo>
                  <a:lnTo>
                    <a:pt x="190" y="95"/>
                  </a:lnTo>
                  <a:lnTo>
                    <a:pt x="190" y="95"/>
                  </a:lnTo>
                  <a:close/>
                </a:path>
              </a:pathLst>
            </a:custGeom>
            <a:solidFill>
              <a:srgbClr val="FFFFFF"/>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34"/>
            <p:cNvSpPr>
              <a:spLocks noChangeArrowheads="1"/>
            </p:cNvSpPr>
            <p:nvPr/>
          </p:nvSpPr>
          <p:spPr bwMode="auto">
            <a:xfrm>
              <a:off x="3433" y="3104"/>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800">
                  <a:solidFill>
                    <a:srgbClr val="000000"/>
                  </a:solidFill>
                  <a:latin typeface="Myriad Roman" charset="0"/>
                </a:rPr>
                <a:t>A</a:t>
              </a:r>
              <a:endParaRPr lang="en-US" altLang="en-US" sz="1800"/>
            </a:p>
          </p:txBody>
        </p:sp>
        <p:sp>
          <p:nvSpPr>
            <p:cNvPr id="29" name="Rectangle 35"/>
            <p:cNvSpPr>
              <a:spLocks noChangeArrowheads="1"/>
            </p:cNvSpPr>
            <p:nvPr/>
          </p:nvSpPr>
          <p:spPr bwMode="auto">
            <a:xfrm>
              <a:off x="3436" y="3799"/>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30" name="Rectangle 36"/>
            <p:cNvSpPr>
              <a:spLocks noChangeArrowheads="1"/>
            </p:cNvSpPr>
            <p:nvPr/>
          </p:nvSpPr>
          <p:spPr bwMode="auto">
            <a:xfrm>
              <a:off x="4125" y="3468"/>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800">
                  <a:solidFill>
                    <a:srgbClr val="000000"/>
                  </a:solidFill>
                  <a:latin typeface="Myriad Roman" charset="0"/>
                </a:rPr>
                <a:t>E</a:t>
              </a:r>
              <a:endParaRPr lang="en-US" altLang="en-US" sz="1800"/>
            </a:p>
          </p:txBody>
        </p:sp>
        <p:sp>
          <p:nvSpPr>
            <p:cNvPr id="31" name="Rectangle 37"/>
            <p:cNvSpPr>
              <a:spLocks noChangeArrowheads="1"/>
            </p:cNvSpPr>
            <p:nvPr/>
          </p:nvSpPr>
          <p:spPr bwMode="auto">
            <a:xfrm>
              <a:off x="4010" y="2812"/>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800">
                  <a:solidFill>
                    <a:srgbClr val="000000"/>
                  </a:solidFill>
                  <a:latin typeface="Myriad Roman" charset="0"/>
                </a:rPr>
                <a:t>B</a:t>
              </a:r>
              <a:endParaRPr lang="en-US" altLang="en-US" sz="1800"/>
            </a:p>
          </p:txBody>
        </p:sp>
        <p:sp>
          <p:nvSpPr>
            <p:cNvPr id="14336" name="Rectangle 38"/>
            <p:cNvSpPr>
              <a:spLocks noChangeArrowheads="1"/>
            </p:cNvSpPr>
            <p:nvPr/>
          </p:nvSpPr>
          <p:spPr bwMode="auto">
            <a:xfrm>
              <a:off x="4817" y="3003"/>
              <a:ext cx="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800">
                  <a:solidFill>
                    <a:srgbClr val="000000"/>
                  </a:solidFill>
                  <a:latin typeface="Myriad Roman" charset="0"/>
                </a:rPr>
                <a:t>C</a:t>
              </a:r>
              <a:endParaRPr lang="en-US" altLang="en-US" sz="1800"/>
            </a:p>
          </p:txBody>
        </p:sp>
      </p:grpSp>
      <p:sp>
        <p:nvSpPr>
          <p:cNvPr id="4" name="Slide Number Placeholder 3"/>
          <p:cNvSpPr>
            <a:spLocks noGrp="1"/>
          </p:cNvSpPr>
          <p:nvPr>
            <p:ph type="sldNum" sz="quarter" idx="12"/>
          </p:nvPr>
        </p:nvSpPr>
        <p:spPr/>
        <p:txBody>
          <a:bodyPr/>
          <a:lstStyle/>
          <a:p>
            <a:fld id="{E97799C9-84D9-46D2-A11E-BCF8A720529D}" type="slidenum">
              <a:rPr lang="en-US" smtClean="0"/>
              <a:t>18</a:t>
            </a:fld>
            <a:endParaRPr lang="en-US" dirty="0"/>
          </a:p>
        </p:txBody>
      </p:sp>
      <p:sp>
        <p:nvSpPr>
          <p:cNvPr id="9" name="Footer Placeholder 8"/>
          <p:cNvSpPr>
            <a:spLocks noGrp="1"/>
          </p:cNvSpPr>
          <p:nvPr>
            <p:ph type="ftr" sz="quarter" idx="11"/>
          </p:nvPr>
        </p:nvSpPr>
        <p:spPr/>
        <p:txBody>
          <a:bodyPr/>
          <a:lstStyle/>
          <a:p>
            <a:r>
              <a:rPr lang="en-US" smtClean="0"/>
              <a:t>Dr.S.L.Jayalakshmi, VIT Chennai</a:t>
            </a:r>
            <a:endParaRPr lang="en-US"/>
          </a:p>
        </p:txBody>
      </p:sp>
      <p:sp>
        <p:nvSpPr>
          <p:cNvPr id="32" name="Rectangle 3"/>
          <p:cNvSpPr>
            <a:spLocks noGrp="1" noChangeArrowheads="1"/>
          </p:cNvSpPr>
          <p:nvPr>
            <p:ph idx="1"/>
          </p:nvPr>
        </p:nvSpPr>
        <p:spPr>
          <a:xfrm>
            <a:off x="381000" y="629632"/>
            <a:ext cx="4643958" cy="4304318"/>
          </a:xfrm>
        </p:spPr>
        <p:txBody>
          <a:bodyPr>
            <a:normAutofit lnSpcReduction="10000"/>
          </a:bodyPr>
          <a:lstStyle/>
          <a:p>
            <a:pPr eaLnBrk="1" hangingPunct="1">
              <a:lnSpc>
                <a:spcPct val="90000"/>
              </a:lnSpc>
            </a:pPr>
            <a:endParaRPr lang="en-US" altLang="en-US" sz="1500" dirty="0"/>
          </a:p>
          <a:p>
            <a:pPr lvl="1">
              <a:lnSpc>
                <a:spcPct val="90000"/>
              </a:lnSpc>
            </a:pPr>
            <a:r>
              <a:rPr lang="en-US" altLang="en-US" sz="2000" dirty="0" smtClean="0"/>
              <a:t>For </a:t>
            </a:r>
            <a:r>
              <a:rPr lang="en-US" altLang="en-US" sz="2000" dirty="0" err="1" smtClean="0"/>
              <a:t>eg</a:t>
            </a:r>
            <a:r>
              <a:rPr lang="en-US" altLang="en-US" sz="2000" dirty="0" smtClean="0"/>
              <a:t>:</a:t>
            </a:r>
          </a:p>
          <a:p>
            <a:pPr lvl="2">
              <a:lnSpc>
                <a:spcPct val="90000"/>
              </a:lnSpc>
            </a:pPr>
            <a:r>
              <a:rPr lang="en-US" altLang="en-US" sz="2000" b="1" dirty="0">
                <a:solidFill>
                  <a:srgbClr val="0070C0"/>
                </a:solidFill>
              </a:rPr>
              <a:t>A</a:t>
            </a:r>
            <a:r>
              <a:rPr lang="en-US" altLang="en-US" sz="2000" dirty="0">
                <a:solidFill>
                  <a:srgbClr val="0070C0"/>
                </a:solidFill>
              </a:rPr>
              <a:t> </a:t>
            </a:r>
            <a:r>
              <a:rPr lang="en-US" altLang="en-US" sz="2000" dirty="0"/>
              <a:t>discovers that link to </a:t>
            </a:r>
            <a:r>
              <a:rPr lang="en-US" altLang="en-US" sz="2000" b="1" dirty="0">
                <a:solidFill>
                  <a:schemeClr val="accent4">
                    <a:lumMod val="60000"/>
                    <a:lumOff val="40000"/>
                  </a:schemeClr>
                </a:solidFill>
              </a:rPr>
              <a:t>E</a:t>
            </a:r>
            <a:r>
              <a:rPr lang="en-US" altLang="en-US" sz="2000" b="1" dirty="0"/>
              <a:t> </a:t>
            </a:r>
            <a:r>
              <a:rPr lang="en-US" altLang="en-US" sz="2000" dirty="0"/>
              <a:t>is lost. </a:t>
            </a:r>
          </a:p>
          <a:p>
            <a:pPr lvl="1">
              <a:lnSpc>
                <a:spcPct val="90000"/>
              </a:lnSpc>
            </a:pPr>
            <a:r>
              <a:rPr lang="en-US" altLang="en-US" sz="2000" dirty="0" smtClean="0"/>
              <a:t>If before </a:t>
            </a:r>
            <a:r>
              <a:rPr lang="en-US" altLang="en-US" sz="2000" b="1" dirty="0" smtClean="0">
                <a:solidFill>
                  <a:srgbClr val="0070C0"/>
                </a:solidFill>
              </a:rPr>
              <a:t>A</a:t>
            </a:r>
            <a:r>
              <a:rPr lang="en-US" altLang="en-US" sz="2000" dirty="0" smtClean="0"/>
              <a:t>’s message (saying that link cost to </a:t>
            </a:r>
            <a:r>
              <a:rPr lang="en-US" altLang="en-US" sz="2000" b="1" dirty="0" smtClean="0">
                <a:solidFill>
                  <a:schemeClr val="accent4">
                    <a:lumMod val="60000"/>
                    <a:lumOff val="40000"/>
                  </a:schemeClr>
                </a:solidFill>
              </a:rPr>
              <a:t>E</a:t>
            </a:r>
            <a:r>
              <a:rPr lang="en-US" altLang="en-US" sz="2000" dirty="0" smtClean="0"/>
              <a:t> is ∞) is received, if B or C advertise that they can reach </a:t>
            </a:r>
            <a:r>
              <a:rPr lang="en-US" altLang="en-US" sz="2000" b="1" dirty="0" smtClean="0">
                <a:solidFill>
                  <a:schemeClr val="accent4">
                    <a:lumMod val="60000"/>
                    <a:lumOff val="40000"/>
                  </a:schemeClr>
                </a:solidFill>
              </a:rPr>
              <a:t>E</a:t>
            </a:r>
            <a:r>
              <a:rPr lang="en-US" altLang="en-US" sz="2000" dirty="0" smtClean="0"/>
              <a:t> in two hops, then </a:t>
            </a:r>
            <a:r>
              <a:rPr lang="en-US" altLang="en-US" sz="2000" b="1" dirty="0" smtClean="0">
                <a:solidFill>
                  <a:srgbClr val="0070C0"/>
                </a:solidFill>
              </a:rPr>
              <a:t>A</a:t>
            </a:r>
            <a:r>
              <a:rPr lang="en-US" altLang="en-US" sz="2000" dirty="0" smtClean="0"/>
              <a:t> can be confused.</a:t>
            </a:r>
          </a:p>
          <a:p>
            <a:pPr lvl="1">
              <a:lnSpc>
                <a:spcPct val="90000"/>
              </a:lnSpc>
            </a:pPr>
            <a:r>
              <a:rPr lang="en-US" altLang="en-US" sz="2000" dirty="0" smtClean="0"/>
              <a:t>Another possibility, </a:t>
            </a:r>
            <a:r>
              <a:rPr lang="en-US" altLang="en-US" sz="2000" b="1" dirty="0" smtClean="0">
                <a:solidFill>
                  <a:srgbClr val="FF0000"/>
                </a:solidFill>
              </a:rPr>
              <a:t>B</a:t>
            </a:r>
            <a:r>
              <a:rPr lang="en-US" altLang="en-US" sz="2000" dirty="0" smtClean="0"/>
              <a:t> gets </a:t>
            </a:r>
            <a:r>
              <a:rPr lang="en-US" altLang="en-US" sz="2000" b="1" dirty="0" smtClean="0">
                <a:solidFill>
                  <a:srgbClr val="0070C0"/>
                </a:solidFill>
              </a:rPr>
              <a:t>A</a:t>
            </a:r>
            <a:r>
              <a:rPr lang="en-US" altLang="en-US" sz="2000" dirty="0" smtClean="0">
                <a:solidFill>
                  <a:srgbClr val="0070C0"/>
                </a:solidFill>
              </a:rPr>
              <a:t>’</a:t>
            </a:r>
            <a:r>
              <a:rPr lang="en-US" altLang="en-US" sz="2000" dirty="0" smtClean="0"/>
              <a:t>s update followed by </a:t>
            </a:r>
            <a:r>
              <a:rPr lang="en-US" altLang="en-US" sz="2000" b="1" dirty="0" smtClean="0">
                <a:solidFill>
                  <a:srgbClr val="FFFF00"/>
                </a:solidFill>
              </a:rPr>
              <a:t>C</a:t>
            </a:r>
            <a:r>
              <a:rPr lang="en-US" altLang="en-US" sz="2000" dirty="0" smtClean="0"/>
              <a:t>’s update which says that </a:t>
            </a:r>
            <a:r>
              <a:rPr lang="en-US" altLang="en-US" sz="2000" b="1" dirty="0" smtClean="0">
                <a:solidFill>
                  <a:schemeClr val="accent4">
                    <a:lumMod val="60000"/>
                    <a:lumOff val="40000"/>
                  </a:schemeClr>
                </a:solidFill>
              </a:rPr>
              <a:t>E </a:t>
            </a:r>
            <a:r>
              <a:rPr lang="en-US" altLang="en-US" sz="2000" dirty="0" smtClean="0"/>
              <a:t>is reachable in 2 hops.</a:t>
            </a:r>
          </a:p>
          <a:p>
            <a:pPr lvl="1">
              <a:lnSpc>
                <a:spcPct val="90000"/>
              </a:lnSpc>
            </a:pPr>
            <a:r>
              <a:rPr lang="en-US" altLang="en-US" sz="2000" dirty="0" smtClean="0"/>
              <a:t>So </a:t>
            </a:r>
            <a:r>
              <a:rPr lang="en-US" altLang="en-US" sz="2000" b="1" dirty="0" smtClean="0">
                <a:solidFill>
                  <a:srgbClr val="FF0000"/>
                </a:solidFill>
              </a:rPr>
              <a:t>B</a:t>
            </a:r>
            <a:r>
              <a:rPr lang="en-US" altLang="en-US" sz="2000" dirty="0" smtClean="0"/>
              <a:t> tells </a:t>
            </a:r>
            <a:r>
              <a:rPr lang="en-US" altLang="en-US" sz="2000" dirty="0" smtClean="0">
                <a:solidFill>
                  <a:srgbClr val="0070C0"/>
                </a:solidFill>
              </a:rPr>
              <a:t>A </a:t>
            </a:r>
            <a:r>
              <a:rPr lang="en-US" altLang="en-US" sz="2000" dirty="0" smtClean="0"/>
              <a:t>this, and </a:t>
            </a:r>
            <a:r>
              <a:rPr lang="en-US" altLang="en-US" sz="2000" b="1" dirty="0" smtClean="0">
                <a:solidFill>
                  <a:srgbClr val="0070C0"/>
                </a:solidFill>
              </a:rPr>
              <a:t>A</a:t>
            </a:r>
            <a:r>
              <a:rPr lang="en-US" altLang="en-US" sz="2000" dirty="0" smtClean="0"/>
              <a:t> thinks it can now reach </a:t>
            </a:r>
            <a:r>
              <a:rPr lang="en-US" altLang="en-US" sz="2000" b="1" dirty="0" smtClean="0">
                <a:solidFill>
                  <a:schemeClr val="accent4">
                    <a:lumMod val="60000"/>
                    <a:lumOff val="40000"/>
                  </a:schemeClr>
                </a:solidFill>
              </a:rPr>
              <a:t>E</a:t>
            </a:r>
            <a:r>
              <a:rPr lang="en-US" altLang="en-US" sz="2000" dirty="0" smtClean="0"/>
              <a:t> via </a:t>
            </a:r>
            <a:r>
              <a:rPr lang="en-US" altLang="en-US" sz="2000" b="1" dirty="0" smtClean="0">
                <a:solidFill>
                  <a:srgbClr val="FF0000"/>
                </a:solidFill>
              </a:rPr>
              <a:t>B</a:t>
            </a:r>
            <a:r>
              <a:rPr lang="en-US" altLang="en-US" sz="2000" dirty="0" smtClean="0"/>
              <a:t> in 3 hops.</a:t>
            </a:r>
          </a:p>
          <a:p>
            <a:pPr lvl="1">
              <a:lnSpc>
                <a:spcPct val="90000"/>
              </a:lnSpc>
            </a:pPr>
            <a:r>
              <a:rPr lang="en-US" altLang="en-US" sz="2000" dirty="0" smtClean="0"/>
              <a:t>This information reaches </a:t>
            </a:r>
            <a:r>
              <a:rPr lang="en-US" altLang="en-US" sz="2000" b="1" dirty="0" smtClean="0">
                <a:solidFill>
                  <a:srgbClr val="FFFF00"/>
                </a:solidFill>
              </a:rPr>
              <a:t>C</a:t>
            </a:r>
            <a:r>
              <a:rPr lang="en-US" altLang="en-US" sz="2000" dirty="0" smtClean="0"/>
              <a:t> who now thinks that it can reach </a:t>
            </a:r>
            <a:r>
              <a:rPr lang="en-US" altLang="en-US" sz="2000" b="1" dirty="0" smtClean="0">
                <a:solidFill>
                  <a:schemeClr val="accent4">
                    <a:lumMod val="60000"/>
                    <a:lumOff val="40000"/>
                  </a:schemeClr>
                </a:solidFill>
              </a:rPr>
              <a:t>E</a:t>
            </a:r>
            <a:r>
              <a:rPr lang="en-US" altLang="en-US" sz="2000" dirty="0" smtClean="0"/>
              <a:t> in 4 hops via </a:t>
            </a:r>
            <a:r>
              <a:rPr lang="en-US" altLang="en-US" sz="2000" dirty="0" smtClean="0">
                <a:solidFill>
                  <a:srgbClr val="0070C0"/>
                </a:solidFill>
              </a:rPr>
              <a:t>A</a:t>
            </a:r>
            <a:r>
              <a:rPr lang="en-US" altLang="en-US" sz="2000" dirty="0" smtClean="0"/>
              <a:t>.</a:t>
            </a:r>
          </a:p>
        </p:txBody>
      </p:sp>
    </p:spTree>
    <p:extLst>
      <p:ext uri="{BB962C8B-B14F-4D97-AF65-F5344CB8AC3E}">
        <p14:creationId xmlns:p14="http://schemas.microsoft.com/office/powerpoint/2010/main" val="10778819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250"/>
                                  </p:stCondLst>
                                  <p:childTnLst>
                                    <p:set>
                                      <p:cBhvr>
                                        <p:cTn id="10" dur="1" fill="hold">
                                          <p:stCondLst>
                                            <p:cond delay="0"/>
                                          </p:stCondLst>
                                        </p:cTn>
                                        <p:tgtEl>
                                          <p:spTgt spid="32">
                                            <p:txEl>
                                              <p:pRg st="1" end="1"/>
                                            </p:txEl>
                                          </p:spTgt>
                                        </p:tgtEl>
                                        <p:attrNameLst>
                                          <p:attrName>style.visibility</p:attrName>
                                        </p:attrNameLst>
                                      </p:cBhvr>
                                      <p:to>
                                        <p:strVal val="visible"/>
                                      </p:to>
                                    </p:set>
                                    <p:anim calcmode="lin" valueType="num">
                                      <p:cBhvr additive="base">
                                        <p:cTn id="11"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250"/>
                                  </p:stCondLst>
                                  <p:childTnLst>
                                    <p:set>
                                      <p:cBhvr>
                                        <p:cTn id="16" dur="1" fill="hold">
                                          <p:stCondLst>
                                            <p:cond delay="0"/>
                                          </p:stCondLst>
                                        </p:cTn>
                                        <p:tgtEl>
                                          <p:spTgt spid="32">
                                            <p:txEl>
                                              <p:pRg st="2" end="2"/>
                                            </p:txEl>
                                          </p:spTgt>
                                        </p:tgtEl>
                                        <p:attrNameLst>
                                          <p:attrName>style.visibility</p:attrName>
                                        </p:attrNameLst>
                                      </p:cBhvr>
                                      <p:to>
                                        <p:strVal val="visible"/>
                                      </p:to>
                                    </p:set>
                                    <p:anim calcmode="lin" valueType="num">
                                      <p:cBhvr additive="base">
                                        <p:cTn id="17" dur="500" fill="hold"/>
                                        <p:tgtEl>
                                          <p:spTgt spid="3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250"/>
                                  </p:stCondLst>
                                  <p:childTnLst>
                                    <p:set>
                                      <p:cBhvr>
                                        <p:cTn id="22" dur="1" fill="hold">
                                          <p:stCondLst>
                                            <p:cond delay="0"/>
                                          </p:stCondLst>
                                        </p:cTn>
                                        <p:tgtEl>
                                          <p:spTgt spid="32">
                                            <p:txEl>
                                              <p:pRg st="3" end="3"/>
                                            </p:txEl>
                                          </p:spTgt>
                                        </p:tgtEl>
                                        <p:attrNameLst>
                                          <p:attrName>style.visibility</p:attrName>
                                        </p:attrNameLst>
                                      </p:cBhvr>
                                      <p:to>
                                        <p:strVal val="visible"/>
                                      </p:to>
                                    </p:set>
                                    <p:anim calcmode="lin" valueType="num">
                                      <p:cBhvr additive="base">
                                        <p:cTn id="23" dur="500" fill="hold"/>
                                        <p:tgtEl>
                                          <p:spTgt spid="3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250"/>
                                  </p:stCondLst>
                                  <p:childTnLst>
                                    <p:set>
                                      <p:cBhvr>
                                        <p:cTn id="28" dur="1" fill="hold">
                                          <p:stCondLst>
                                            <p:cond delay="0"/>
                                          </p:stCondLst>
                                        </p:cTn>
                                        <p:tgtEl>
                                          <p:spTgt spid="32">
                                            <p:txEl>
                                              <p:pRg st="4" end="4"/>
                                            </p:txEl>
                                          </p:spTgt>
                                        </p:tgtEl>
                                        <p:attrNameLst>
                                          <p:attrName>style.visibility</p:attrName>
                                        </p:attrNameLst>
                                      </p:cBhvr>
                                      <p:to>
                                        <p:strVal val="visible"/>
                                      </p:to>
                                    </p:set>
                                    <p:anim calcmode="lin" valueType="num">
                                      <p:cBhvr additive="base">
                                        <p:cTn id="29" dur="500" fill="hold"/>
                                        <p:tgtEl>
                                          <p:spTgt spid="3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250"/>
                                  </p:stCondLst>
                                  <p:childTnLst>
                                    <p:set>
                                      <p:cBhvr>
                                        <p:cTn id="34" dur="1" fill="hold">
                                          <p:stCondLst>
                                            <p:cond delay="0"/>
                                          </p:stCondLst>
                                        </p:cTn>
                                        <p:tgtEl>
                                          <p:spTgt spid="32">
                                            <p:txEl>
                                              <p:pRg st="5" end="5"/>
                                            </p:txEl>
                                          </p:spTgt>
                                        </p:tgtEl>
                                        <p:attrNameLst>
                                          <p:attrName>style.visibility</p:attrName>
                                        </p:attrNameLst>
                                      </p:cBhvr>
                                      <p:to>
                                        <p:strVal val="visible"/>
                                      </p:to>
                                    </p:set>
                                    <p:anim calcmode="lin" valueType="num">
                                      <p:cBhvr additive="base">
                                        <p:cTn id="35" dur="500" fill="hold"/>
                                        <p:tgtEl>
                                          <p:spTgt spid="3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250"/>
                                  </p:stCondLst>
                                  <p:childTnLst>
                                    <p:set>
                                      <p:cBhvr>
                                        <p:cTn id="40" dur="1" fill="hold">
                                          <p:stCondLst>
                                            <p:cond delay="0"/>
                                          </p:stCondLst>
                                        </p:cTn>
                                        <p:tgtEl>
                                          <p:spTgt spid="32">
                                            <p:txEl>
                                              <p:pRg st="6" end="6"/>
                                            </p:txEl>
                                          </p:spTgt>
                                        </p:tgtEl>
                                        <p:attrNameLst>
                                          <p:attrName>style.visibility</p:attrName>
                                        </p:attrNameLst>
                                      </p:cBhvr>
                                      <p:to>
                                        <p:strVal val="visible"/>
                                      </p:to>
                                    </p:set>
                                    <p:anim calcmode="lin" valueType="num">
                                      <p:cBhvr additive="base">
                                        <p:cTn id="41" dur="500" fill="hold"/>
                                        <p:tgtEl>
                                          <p:spTgt spid="3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P spid="3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85750"/>
            <a:ext cx="7772400" cy="857250"/>
          </a:xfrm>
        </p:spPr>
        <p:txBody>
          <a:bodyPr/>
          <a:lstStyle/>
          <a:p>
            <a:pPr eaLnBrk="1" hangingPunct="1"/>
            <a:r>
              <a:rPr lang="en-US" altLang="en-US" dirty="0" smtClean="0"/>
              <a:t>Split Horizon</a:t>
            </a:r>
          </a:p>
        </p:txBody>
      </p:sp>
      <p:sp>
        <p:nvSpPr>
          <p:cNvPr id="15363" name="Rectangle 3"/>
          <p:cNvSpPr>
            <a:spLocks noGrp="1" noChangeArrowheads="1"/>
          </p:cNvSpPr>
          <p:nvPr>
            <p:ph type="body" idx="1"/>
          </p:nvPr>
        </p:nvSpPr>
        <p:spPr>
          <a:xfrm>
            <a:off x="381000" y="1028700"/>
            <a:ext cx="8534400" cy="3886200"/>
          </a:xfrm>
        </p:spPr>
        <p:txBody>
          <a:bodyPr>
            <a:normAutofit/>
          </a:bodyPr>
          <a:lstStyle/>
          <a:p>
            <a:pPr lvl="1"/>
            <a:r>
              <a:rPr lang="en-US" altLang="en-US" sz="2000" dirty="0" smtClean="0"/>
              <a:t>One </a:t>
            </a:r>
            <a:r>
              <a:rPr lang="en-US" altLang="en-US" sz="2000" dirty="0"/>
              <a:t>solution would be to approximate ∞ to say 10 hops.</a:t>
            </a:r>
          </a:p>
          <a:p>
            <a:pPr lvl="1"/>
            <a:r>
              <a:rPr lang="en-US" altLang="en-US" sz="2000" dirty="0"/>
              <a:t>With Split Horizon, when a node sends a routing table update to its neighbors, it </a:t>
            </a:r>
            <a:r>
              <a:rPr lang="en-US" altLang="en-US" sz="2000" dirty="0" smtClean="0"/>
              <a:t>  </a:t>
            </a:r>
            <a:r>
              <a:rPr lang="en-US" altLang="en-US" sz="2000" dirty="0"/>
              <a:t>“does not” send those routes it learned from “a particular” neighbor, back </a:t>
            </a:r>
            <a:r>
              <a:rPr lang="en-US" altLang="en-US" sz="2000" dirty="0" smtClean="0"/>
              <a:t> to </a:t>
            </a:r>
            <a:r>
              <a:rPr lang="en-US" altLang="en-US" sz="2000" dirty="0"/>
              <a:t>that </a:t>
            </a:r>
            <a:r>
              <a:rPr lang="en-US" altLang="en-US" sz="2000" dirty="0" smtClean="0"/>
              <a:t> </a:t>
            </a:r>
            <a:r>
              <a:rPr lang="en-US" altLang="en-US" sz="2000" dirty="0"/>
              <a:t>neighbor.</a:t>
            </a:r>
          </a:p>
          <a:p>
            <a:pPr lvl="2"/>
            <a:r>
              <a:rPr lang="en-US" altLang="en-US" sz="2000" dirty="0"/>
              <a:t> For example, </a:t>
            </a:r>
            <a:r>
              <a:rPr lang="en-US" altLang="en-US" sz="2000" b="1" dirty="0">
                <a:solidFill>
                  <a:srgbClr val="FF0000"/>
                </a:solidFill>
              </a:rPr>
              <a:t>B</a:t>
            </a:r>
            <a:r>
              <a:rPr lang="en-US" altLang="en-US" sz="2000" dirty="0"/>
              <a:t> had </a:t>
            </a:r>
            <a:r>
              <a:rPr lang="en-US" altLang="en-US" sz="2000" b="1" dirty="0">
                <a:solidFill>
                  <a:schemeClr val="accent4">
                    <a:lumMod val="60000"/>
                    <a:lumOff val="40000"/>
                  </a:schemeClr>
                </a:solidFill>
              </a:rPr>
              <a:t>E</a:t>
            </a:r>
            <a:r>
              <a:rPr lang="en-US" altLang="en-US" sz="2000" dirty="0"/>
              <a:t>, 2, </a:t>
            </a:r>
            <a:r>
              <a:rPr lang="en-US" altLang="en-US" sz="2000" b="1" dirty="0">
                <a:solidFill>
                  <a:srgbClr val="0070C0"/>
                </a:solidFill>
              </a:rPr>
              <a:t>A</a:t>
            </a:r>
            <a:r>
              <a:rPr lang="en-US" altLang="en-US" sz="2000" dirty="0"/>
              <a:t>. When it sends a route update to </a:t>
            </a:r>
            <a:r>
              <a:rPr lang="en-US" altLang="en-US" sz="2000" b="1" dirty="0">
                <a:solidFill>
                  <a:srgbClr val="0070C0"/>
                </a:solidFill>
              </a:rPr>
              <a:t>A</a:t>
            </a:r>
            <a:r>
              <a:rPr lang="en-US" altLang="en-US" sz="2000" dirty="0"/>
              <a:t>, it does not include this.</a:t>
            </a:r>
          </a:p>
          <a:p>
            <a:pPr lvl="1"/>
            <a:r>
              <a:rPr lang="en-US" altLang="en-US" sz="2000" dirty="0"/>
              <a:t>With split horizon with poison reverse, this update is reported but the link weight is set to ∞.</a:t>
            </a:r>
          </a:p>
          <a:p>
            <a:pPr lvl="3"/>
            <a:r>
              <a:rPr lang="en-US" altLang="en-US" sz="1800" dirty="0"/>
              <a:t> For example </a:t>
            </a:r>
            <a:r>
              <a:rPr lang="en-US" altLang="en-US" sz="1800" b="1" dirty="0">
                <a:solidFill>
                  <a:srgbClr val="FF0000"/>
                </a:solidFill>
              </a:rPr>
              <a:t>B</a:t>
            </a:r>
            <a:r>
              <a:rPr lang="en-US" altLang="en-US" sz="1800" dirty="0"/>
              <a:t> sends (</a:t>
            </a:r>
            <a:r>
              <a:rPr lang="en-US" altLang="en-US" sz="1800" b="1" dirty="0">
                <a:solidFill>
                  <a:schemeClr val="accent4">
                    <a:lumMod val="60000"/>
                    <a:lumOff val="40000"/>
                  </a:schemeClr>
                </a:solidFill>
              </a:rPr>
              <a:t>E</a:t>
            </a:r>
            <a:r>
              <a:rPr lang="en-US" altLang="en-US" sz="1800" dirty="0"/>
              <a:t>, ∞) to </a:t>
            </a:r>
            <a:r>
              <a:rPr lang="en-US" altLang="en-US" sz="1800" b="1" dirty="0">
                <a:solidFill>
                  <a:schemeClr val="accent5">
                    <a:lumMod val="75000"/>
                  </a:schemeClr>
                </a:solidFill>
              </a:rPr>
              <a:t>A</a:t>
            </a:r>
            <a:r>
              <a:rPr lang="en-US" altLang="en-US" sz="1800" dirty="0"/>
              <a:t>. </a:t>
            </a:r>
          </a:p>
        </p:txBody>
      </p:sp>
      <p:sp>
        <p:nvSpPr>
          <p:cNvPr id="2" name="Slide Number Placeholder 1"/>
          <p:cNvSpPr>
            <a:spLocks noGrp="1"/>
          </p:cNvSpPr>
          <p:nvPr>
            <p:ph type="sldNum" sz="quarter" idx="12"/>
          </p:nvPr>
        </p:nvSpPr>
        <p:spPr/>
        <p:txBody>
          <a:bodyPr/>
          <a:lstStyle/>
          <a:p>
            <a:fld id="{E97799C9-84D9-46D2-A11E-BCF8A720529D}" type="slidenum">
              <a:rPr lang="en-US" smtClean="0"/>
              <a:t>19</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05726943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0"/>
            <a:ext cx="7315200" cy="865573"/>
          </a:xfrm>
        </p:spPr>
        <p:txBody>
          <a:bodyPr/>
          <a:lstStyle/>
          <a:p>
            <a:r>
              <a:rPr lang="en-US" dirty="0" smtClean="0"/>
              <a:t>Outline</a:t>
            </a:r>
            <a:endParaRPr lang="en-US" dirty="0"/>
          </a:p>
        </p:txBody>
      </p:sp>
      <p:sp>
        <p:nvSpPr>
          <p:cNvPr id="3" name="Content Placeholder 2"/>
          <p:cNvSpPr>
            <a:spLocks noGrp="1"/>
          </p:cNvSpPr>
          <p:nvPr>
            <p:ph idx="1"/>
          </p:nvPr>
        </p:nvSpPr>
        <p:spPr>
          <a:xfrm>
            <a:off x="685800" y="1200151"/>
            <a:ext cx="7543800" cy="3531870"/>
          </a:xfrm>
        </p:spPr>
        <p:txBody>
          <a:bodyPr/>
          <a:lstStyle/>
          <a:p>
            <a:r>
              <a:rPr lang="en-US" sz="3200" dirty="0" smtClean="0"/>
              <a:t>Routing</a:t>
            </a:r>
          </a:p>
          <a:p>
            <a:r>
              <a:rPr lang="en-US" sz="3200" dirty="0" smtClean="0"/>
              <a:t>Routing Protocols</a:t>
            </a:r>
          </a:p>
          <a:p>
            <a:r>
              <a:rPr lang="en-US" sz="3200" dirty="0" smtClean="0"/>
              <a:t>Classification of </a:t>
            </a:r>
            <a:r>
              <a:rPr lang="en-US" sz="3200" dirty="0"/>
              <a:t>Routing </a:t>
            </a:r>
            <a:r>
              <a:rPr lang="en-US" sz="3200" dirty="0" smtClean="0"/>
              <a:t>Protocols</a:t>
            </a:r>
          </a:p>
          <a:p>
            <a:r>
              <a:rPr lang="en-US" sz="3200" dirty="0" smtClean="0"/>
              <a:t>Distance Vector Routing</a:t>
            </a:r>
          </a:p>
          <a:p>
            <a:r>
              <a:rPr lang="en-US" sz="3200" dirty="0" smtClean="0"/>
              <a:t>Example</a:t>
            </a:r>
          </a:p>
          <a:p>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55960765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Does this work ?</a:t>
            </a:r>
          </a:p>
        </p:txBody>
      </p:sp>
      <p:sp>
        <p:nvSpPr>
          <p:cNvPr id="16387" name="Rectangle 3"/>
          <p:cNvSpPr>
            <a:spLocks noGrp="1" noChangeArrowheads="1"/>
          </p:cNvSpPr>
          <p:nvPr>
            <p:ph type="body" idx="1"/>
          </p:nvPr>
        </p:nvSpPr>
        <p:spPr/>
        <p:txBody>
          <a:bodyPr/>
          <a:lstStyle/>
          <a:p>
            <a:pPr eaLnBrk="1" hangingPunct="1">
              <a:lnSpc>
                <a:spcPct val="90000"/>
              </a:lnSpc>
            </a:pPr>
            <a:r>
              <a:rPr lang="en-US" altLang="en-US" sz="2100"/>
              <a:t>Typically, in static networks where link failures/node failures are rare, this may be enough.</a:t>
            </a:r>
          </a:p>
          <a:p>
            <a:pPr eaLnBrk="1" hangingPunct="1">
              <a:lnSpc>
                <a:spcPct val="90000"/>
              </a:lnSpc>
            </a:pPr>
            <a:r>
              <a:rPr lang="en-US" altLang="en-US" sz="2100"/>
              <a:t>Speed of convergence is why, link state routing may be preferable -- it takes a while before routes converge.</a:t>
            </a:r>
          </a:p>
        </p:txBody>
      </p:sp>
      <p:sp>
        <p:nvSpPr>
          <p:cNvPr id="2" name="Slide Number Placeholder 1"/>
          <p:cNvSpPr>
            <a:spLocks noGrp="1"/>
          </p:cNvSpPr>
          <p:nvPr>
            <p:ph type="sldNum" sz="quarter" idx="12"/>
          </p:nvPr>
        </p:nvSpPr>
        <p:spPr/>
        <p:txBody>
          <a:bodyPr/>
          <a:lstStyle/>
          <a:p>
            <a:fld id="{E97799C9-84D9-46D2-A11E-BCF8A720529D}" type="slidenum">
              <a:rPr lang="en-US" smtClean="0"/>
              <a:t>20</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357184497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85750"/>
            <a:ext cx="7315200" cy="865573"/>
          </a:xfrm>
        </p:spPr>
        <p:txBody>
          <a:bodyPr/>
          <a:lstStyle/>
          <a:p>
            <a:pPr eaLnBrk="1" hangingPunct="1"/>
            <a:r>
              <a:rPr lang="en-US" altLang="en-US" dirty="0" smtClean="0"/>
              <a:t>Purging routing entries</a:t>
            </a:r>
          </a:p>
        </p:txBody>
      </p:sp>
      <p:sp>
        <p:nvSpPr>
          <p:cNvPr id="17411" name="Rectangle 3"/>
          <p:cNvSpPr>
            <a:spLocks noGrp="1" noChangeArrowheads="1"/>
          </p:cNvSpPr>
          <p:nvPr>
            <p:ph type="body" idx="1"/>
          </p:nvPr>
        </p:nvSpPr>
        <p:spPr>
          <a:xfrm>
            <a:off x="533400" y="1276350"/>
            <a:ext cx="7315200" cy="2654645"/>
          </a:xfrm>
        </p:spPr>
        <p:txBody>
          <a:bodyPr>
            <a:normAutofit/>
          </a:bodyPr>
          <a:lstStyle/>
          <a:p>
            <a:pPr eaLnBrk="1" hangingPunct="1">
              <a:lnSpc>
                <a:spcPct val="90000"/>
              </a:lnSpc>
            </a:pPr>
            <a:r>
              <a:rPr lang="en-US" altLang="en-US" sz="2800" dirty="0" smtClean="0"/>
              <a:t>Each routing entry has a time-to-live (or TTL) field.</a:t>
            </a:r>
          </a:p>
          <a:p>
            <a:pPr eaLnBrk="1" hangingPunct="1">
              <a:lnSpc>
                <a:spcPct val="90000"/>
              </a:lnSpc>
            </a:pPr>
            <a:r>
              <a:rPr lang="en-US" altLang="en-US" sz="2800" dirty="0" smtClean="0"/>
              <a:t>A counter -- initially set to </a:t>
            </a:r>
            <a:r>
              <a:rPr lang="en-US" altLang="en-US" sz="2800" dirty="0" err="1" smtClean="0"/>
              <a:t>MaxTTL</a:t>
            </a:r>
            <a:r>
              <a:rPr lang="en-US" altLang="en-US" sz="2800" dirty="0" smtClean="0"/>
              <a:t>.</a:t>
            </a:r>
          </a:p>
          <a:p>
            <a:pPr eaLnBrk="1" hangingPunct="1">
              <a:lnSpc>
                <a:spcPct val="90000"/>
              </a:lnSpc>
            </a:pPr>
            <a:r>
              <a:rPr lang="en-US" altLang="en-US" sz="2800" dirty="0" smtClean="0"/>
              <a:t>This is then decremented and if TTL = 0, then, time to purge the entry.</a:t>
            </a:r>
          </a:p>
        </p:txBody>
      </p:sp>
      <p:sp>
        <p:nvSpPr>
          <p:cNvPr id="2" name="Slide Number Placeholder 1"/>
          <p:cNvSpPr>
            <a:spLocks noGrp="1"/>
          </p:cNvSpPr>
          <p:nvPr>
            <p:ph type="sldNum" sz="quarter" idx="12"/>
          </p:nvPr>
        </p:nvSpPr>
        <p:spPr/>
        <p:txBody>
          <a:bodyPr/>
          <a:lstStyle/>
          <a:p>
            <a:fld id="{E97799C9-84D9-46D2-A11E-BCF8A720529D}" type="slidenum">
              <a:rPr lang="en-US" smtClean="0"/>
              <a:t>21</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161797722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61950"/>
            <a:ext cx="7315200" cy="865573"/>
          </a:xfrm>
        </p:spPr>
        <p:txBody>
          <a:bodyPr/>
          <a:lstStyle/>
          <a:p>
            <a:r>
              <a:rPr lang="en-US" altLang="en-US" dirty="0"/>
              <a:t>Routing Information Protocol </a:t>
            </a:r>
            <a:r>
              <a:rPr lang="en-US" altLang="en-US" dirty="0" smtClean="0"/>
              <a:t>(RIP)</a:t>
            </a:r>
          </a:p>
        </p:txBody>
      </p:sp>
      <p:sp>
        <p:nvSpPr>
          <p:cNvPr id="18435" name="Rectangle 3"/>
          <p:cNvSpPr>
            <a:spLocks noGrp="1" noChangeArrowheads="1"/>
          </p:cNvSpPr>
          <p:nvPr>
            <p:ph type="body" idx="1"/>
          </p:nvPr>
        </p:nvSpPr>
        <p:spPr>
          <a:xfrm>
            <a:off x="914400" y="1352551"/>
            <a:ext cx="7315200" cy="3379470"/>
          </a:xfrm>
        </p:spPr>
        <p:txBody>
          <a:bodyPr/>
          <a:lstStyle/>
          <a:p>
            <a:pPr eaLnBrk="1" hangingPunct="1">
              <a:lnSpc>
                <a:spcPct val="90000"/>
              </a:lnSpc>
            </a:pPr>
            <a:endParaRPr lang="en-US" altLang="en-US" dirty="0" smtClean="0"/>
          </a:p>
          <a:p>
            <a:pPr algn="just" eaLnBrk="1" hangingPunct="1">
              <a:lnSpc>
                <a:spcPct val="90000"/>
              </a:lnSpc>
            </a:pPr>
            <a:r>
              <a:rPr lang="en-US" altLang="en-US" sz="2800" dirty="0" smtClean="0"/>
              <a:t>Built based on distance vector routing.</a:t>
            </a:r>
          </a:p>
          <a:p>
            <a:pPr algn="just" eaLnBrk="1" hangingPunct="1">
              <a:lnSpc>
                <a:spcPct val="90000"/>
              </a:lnSpc>
            </a:pPr>
            <a:r>
              <a:rPr lang="en-US" altLang="en-US" sz="2800" dirty="0" smtClean="0"/>
              <a:t>In the Internet, goal of routers is to learn how to forward packets to various networks.</a:t>
            </a:r>
          </a:p>
        </p:txBody>
      </p:sp>
      <p:sp>
        <p:nvSpPr>
          <p:cNvPr id="2" name="Slide Number Placeholder 1"/>
          <p:cNvSpPr>
            <a:spLocks noGrp="1"/>
          </p:cNvSpPr>
          <p:nvPr>
            <p:ph type="sldNum" sz="quarter" idx="12"/>
          </p:nvPr>
        </p:nvSpPr>
        <p:spPr/>
        <p:txBody>
          <a:bodyPr/>
          <a:lstStyle/>
          <a:p>
            <a:fld id="{E97799C9-84D9-46D2-A11E-BCF8A720529D}" type="slidenum">
              <a:rPr lang="en-US" smtClean="0"/>
              <a:t>22</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97985486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8246"/>
            <a:ext cx="7200897" cy="977900"/>
          </a:xfrm>
        </p:spPr>
        <p:txBody>
          <a:bodyPr/>
          <a:lstStyle/>
          <a:p>
            <a:pPr eaLnBrk="1" hangingPunct="1"/>
            <a:r>
              <a:rPr lang="en-US" altLang="en-US" dirty="0" smtClean="0"/>
              <a:t>An Example of RIP</a:t>
            </a:r>
          </a:p>
        </p:txBody>
      </p:sp>
      <p:sp>
        <p:nvSpPr>
          <p:cNvPr id="19459" name="Rectangle 3"/>
          <p:cNvSpPr>
            <a:spLocks noGrp="1" noChangeArrowheads="1"/>
          </p:cNvSpPr>
          <p:nvPr>
            <p:ph type="body" idx="1"/>
          </p:nvPr>
        </p:nvSpPr>
        <p:spPr>
          <a:xfrm>
            <a:off x="304800" y="1123950"/>
            <a:ext cx="4419600" cy="3886199"/>
          </a:xfrm>
        </p:spPr>
        <p:txBody>
          <a:bodyPr>
            <a:normAutofit/>
          </a:bodyPr>
          <a:lstStyle/>
          <a:p>
            <a:pPr lvl="1"/>
            <a:r>
              <a:rPr lang="en-US" altLang="en-US" sz="2400" dirty="0" smtClean="0"/>
              <a:t>Routers </a:t>
            </a:r>
            <a:r>
              <a:rPr lang="en-US" altLang="en-US" sz="2400" dirty="0"/>
              <a:t>advertise the cost of reaching networks.</a:t>
            </a:r>
          </a:p>
          <a:p>
            <a:pPr lvl="1"/>
            <a:r>
              <a:rPr lang="en-US" altLang="en-US" sz="2400" dirty="0"/>
              <a:t>In this example, </a:t>
            </a:r>
            <a:r>
              <a:rPr lang="en-US" altLang="en-US" sz="2400" dirty="0">
                <a:solidFill>
                  <a:srgbClr val="FFC000"/>
                </a:solidFill>
              </a:rPr>
              <a:t>C</a:t>
            </a:r>
            <a:r>
              <a:rPr lang="en-US" altLang="en-US" sz="2400" dirty="0"/>
              <a:t>’s update to </a:t>
            </a:r>
            <a:r>
              <a:rPr lang="en-US" altLang="en-US" sz="2400" dirty="0">
                <a:solidFill>
                  <a:srgbClr val="FF0000"/>
                </a:solidFill>
              </a:rPr>
              <a:t>A</a:t>
            </a:r>
            <a:r>
              <a:rPr lang="en-US" altLang="en-US" sz="2400" dirty="0"/>
              <a:t> would indicate that </a:t>
            </a:r>
            <a:r>
              <a:rPr lang="en-US" altLang="en-US" sz="2400" dirty="0">
                <a:solidFill>
                  <a:srgbClr val="FFC000"/>
                </a:solidFill>
              </a:rPr>
              <a:t>C</a:t>
            </a:r>
            <a:r>
              <a:rPr lang="en-US" altLang="en-US" sz="2400" dirty="0"/>
              <a:t> can reach Networks 2 and 3 with cost 0, Networks 5 and 6 with cost 1 and Network 4 with cost 2.</a:t>
            </a:r>
          </a:p>
        </p:txBody>
      </p:sp>
      <p:grpSp>
        <p:nvGrpSpPr>
          <p:cNvPr id="2" name="Group 7"/>
          <p:cNvGrpSpPr>
            <a:grpSpLocks noChangeAspect="1"/>
          </p:cNvGrpSpPr>
          <p:nvPr/>
        </p:nvGrpSpPr>
        <p:grpSpPr bwMode="auto">
          <a:xfrm>
            <a:off x="4964974" y="1708547"/>
            <a:ext cx="3670301" cy="2207420"/>
            <a:chOff x="3120" y="1435"/>
            <a:chExt cx="2435" cy="1854"/>
          </a:xfrm>
        </p:grpSpPr>
        <p:sp>
          <p:nvSpPr>
            <p:cNvPr id="3" name="AutoShape 6"/>
            <p:cNvSpPr>
              <a:spLocks noChangeAspect="1" noChangeArrowheads="1" noTextEdit="1"/>
            </p:cNvSpPr>
            <p:nvPr/>
          </p:nvSpPr>
          <p:spPr bwMode="auto">
            <a:xfrm>
              <a:off x="3120" y="1440"/>
              <a:ext cx="2435" cy="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14"/>
            <p:cNvSpPr>
              <a:spLocks noChangeShapeType="1"/>
            </p:cNvSpPr>
            <p:nvPr/>
          </p:nvSpPr>
          <p:spPr bwMode="auto">
            <a:xfrm>
              <a:off x="3498" y="2485"/>
              <a:ext cx="0" cy="194"/>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5"/>
            <p:cNvSpPr>
              <a:spLocks noChangeShapeType="1"/>
            </p:cNvSpPr>
            <p:nvPr/>
          </p:nvSpPr>
          <p:spPr bwMode="auto">
            <a:xfrm>
              <a:off x="3668" y="1686"/>
              <a:ext cx="0" cy="199"/>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6"/>
            <p:cNvSpPr>
              <a:spLocks noChangeShapeType="1"/>
            </p:cNvSpPr>
            <p:nvPr/>
          </p:nvSpPr>
          <p:spPr bwMode="auto">
            <a:xfrm>
              <a:off x="5011" y="1686"/>
              <a:ext cx="0" cy="199"/>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7"/>
            <p:cNvSpPr>
              <a:spLocks noChangeShapeType="1"/>
            </p:cNvSpPr>
            <p:nvPr/>
          </p:nvSpPr>
          <p:spPr bwMode="auto">
            <a:xfrm flipH="1">
              <a:off x="4453" y="2485"/>
              <a:ext cx="246" cy="27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8"/>
            <p:cNvSpPr>
              <a:spLocks noChangeShapeType="1"/>
            </p:cNvSpPr>
            <p:nvPr/>
          </p:nvSpPr>
          <p:spPr bwMode="auto">
            <a:xfrm flipH="1">
              <a:off x="3957" y="2891"/>
              <a:ext cx="307" cy="333"/>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9"/>
            <p:cNvSpPr>
              <a:spLocks noChangeShapeType="1"/>
            </p:cNvSpPr>
            <p:nvPr/>
          </p:nvSpPr>
          <p:spPr bwMode="auto">
            <a:xfrm>
              <a:off x="4472" y="2991"/>
              <a:ext cx="237" cy="23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23"/>
            <p:cNvSpPr>
              <a:spLocks noChangeArrowheads="1"/>
            </p:cNvSpPr>
            <p:nvPr/>
          </p:nvSpPr>
          <p:spPr bwMode="auto">
            <a:xfrm>
              <a:off x="3898" y="1975"/>
              <a:ext cx="13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dirty="0">
                  <a:solidFill>
                    <a:srgbClr val="000000"/>
                  </a:solidFill>
                  <a:latin typeface="Myriad Roman" charset="0"/>
                </a:rPr>
                <a:t>  A</a:t>
              </a:r>
              <a:endParaRPr lang="en-US" altLang="en-US" sz="1800" dirty="0"/>
            </a:p>
          </p:txBody>
        </p:sp>
        <p:sp>
          <p:nvSpPr>
            <p:cNvPr id="20" name="Line 24"/>
            <p:cNvSpPr>
              <a:spLocks noChangeShapeType="1"/>
            </p:cNvSpPr>
            <p:nvPr/>
          </p:nvSpPr>
          <p:spPr bwMode="auto">
            <a:xfrm>
              <a:off x="3668" y="2225"/>
              <a:ext cx="0" cy="20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5"/>
            <p:cNvSpPr>
              <a:spLocks noChangeArrowheads="1"/>
            </p:cNvSpPr>
            <p:nvPr/>
          </p:nvSpPr>
          <p:spPr bwMode="auto">
            <a:xfrm>
              <a:off x="3442" y="2774"/>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22" name="Line 26"/>
            <p:cNvSpPr>
              <a:spLocks noChangeShapeType="1"/>
            </p:cNvSpPr>
            <p:nvPr/>
          </p:nvSpPr>
          <p:spPr bwMode="auto">
            <a:xfrm flipH="1">
              <a:off x="3498" y="2991"/>
              <a:ext cx="2" cy="23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7"/>
            <p:cNvSpPr>
              <a:spLocks noChangeArrowheads="1"/>
            </p:cNvSpPr>
            <p:nvPr/>
          </p:nvSpPr>
          <p:spPr bwMode="auto">
            <a:xfrm>
              <a:off x="3158" y="1435"/>
              <a:ext cx="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a:solidFill>
                    <a:srgbClr val="000000"/>
                  </a:solidFill>
                  <a:latin typeface="Myriad Roman" charset="0"/>
                </a:rPr>
                <a:t>1</a:t>
              </a:r>
              <a:endParaRPr lang="en-US" altLang="en-US" sz="1800"/>
            </a:p>
          </p:txBody>
        </p:sp>
        <p:sp>
          <p:nvSpPr>
            <p:cNvPr id="24" name="Rectangle 28"/>
            <p:cNvSpPr>
              <a:spLocks noChangeArrowheads="1"/>
            </p:cNvSpPr>
            <p:nvPr/>
          </p:nvSpPr>
          <p:spPr bwMode="auto">
            <a:xfrm>
              <a:off x="3158" y="2225"/>
              <a:ext cx="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a:solidFill>
                    <a:srgbClr val="000000"/>
                  </a:solidFill>
                  <a:latin typeface="Myriad Roman" charset="0"/>
                </a:rPr>
                <a:t>2</a:t>
              </a:r>
              <a:endParaRPr lang="en-US" altLang="en-US" sz="1800"/>
            </a:p>
          </p:txBody>
        </p:sp>
        <p:sp>
          <p:nvSpPr>
            <p:cNvPr id="25" name="Rectangle 29"/>
            <p:cNvSpPr>
              <a:spLocks noChangeArrowheads="1"/>
            </p:cNvSpPr>
            <p:nvPr/>
          </p:nvSpPr>
          <p:spPr bwMode="auto">
            <a:xfrm>
              <a:off x="3158" y="3020"/>
              <a:ext cx="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a:solidFill>
                    <a:srgbClr val="000000"/>
                  </a:solidFill>
                  <a:latin typeface="Myriad Roman" charset="0"/>
                </a:rPr>
                <a:t>3</a:t>
              </a:r>
              <a:endParaRPr lang="en-US" altLang="en-US" sz="1800"/>
            </a:p>
          </p:txBody>
        </p:sp>
        <p:sp>
          <p:nvSpPr>
            <p:cNvPr id="26" name="Rectangle 30"/>
            <p:cNvSpPr>
              <a:spLocks noChangeArrowheads="1"/>
            </p:cNvSpPr>
            <p:nvPr/>
          </p:nvSpPr>
          <p:spPr bwMode="auto">
            <a:xfrm>
              <a:off x="5247" y="1965"/>
              <a:ext cx="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dirty="0">
                  <a:solidFill>
                    <a:srgbClr val="000000"/>
                  </a:solidFill>
                  <a:latin typeface="Myriad Roman" charset="0"/>
                </a:rPr>
                <a:t>B</a:t>
              </a:r>
              <a:endParaRPr lang="en-US" altLang="en-US" sz="1800" dirty="0"/>
            </a:p>
          </p:txBody>
        </p:sp>
        <p:sp>
          <p:nvSpPr>
            <p:cNvPr id="27" name="Line 31"/>
            <p:cNvSpPr>
              <a:spLocks noChangeShapeType="1"/>
            </p:cNvSpPr>
            <p:nvPr/>
          </p:nvSpPr>
          <p:spPr bwMode="auto">
            <a:xfrm flipH="1">
              <a:off x="5011" y="2225"/>
              <a:ext cx="6" cy="20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33"/>
            <p:cNvSpPr>
              <a:spLocks noChangeArrowheads="1"/>
            </p:cNvSpPr>
            <p:nvPr/>
          </p:nvSpPr>
          <p:spPr bwMode="auto">
            <a:xfrm>
              <a:off x="5432" y="1435"/>
              <a:ext cx="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a:solidFill>
                    <a:srgbClr val="000000"/>
                  </a:solidFill>
                  <a:latin typeface="Myriad Roman" charset="0"/>
                </a:rPr>
                <a:t>4</a:t>
              </a:r>
              <a:endParaRPr lang="en-US" altLang="en-US" sz="1800"/>
            </a:p>
          </p:txBody>
        </p:sp>
        <p:sp>
          <p:nvSpPr>
            <p:cNvPr id="30" name="Rectangle 34"/>
            <p:cNvSpPr>
              <a:spLocks noChangeArrowheads="1"/>
            </p:cNvSpPr>
            <p:nvPr/>
          </p:nvSpPr>
          <p:spPr bwMode="auto">
            <a:xfrm>
              <a:off x="5432" y="2225"/>
              <a:ext cx="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a:solidFill>
                    <a:srgbClr val="000000"/>
                  </a:solidFill>
                  <a:latin typeface="Myriad Roman" charset="0"/>
                </a:rPr>
                <a:t>5</a:t>
              </a:r>
              <a:endParaRPr lang="en-US" altLang="en-US" sz="1800"/>
            </a:p>
          </p:txBody>
        </p:sp>
        <p:sp>
          <p:nvSpPr>
            <p:cNvPr id="31" name="Rectangle 35"/>
            <p:cNvSpPr>
              <a:spLocks noChangeArrowheads="1"/>
            </p:cNvSpPr>
            <p:nvPr/>
          </p:nvSpPr>
          <p:spPr bwMode="auto">
            <a:xfrm>
              <a:off x="5432" y="3020"/>
              <a:ext cx="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a:solidFill>
                    <a:srgbClr val="000000"/>
                  </a:solidFill>
                  <a:latin typeface="Myriad Roman" charset="0"/>
                </a:rPr>
                <a:t>6</a:t>
              </a:r>
              <a:endParaRPr lang="en-US" altLang="en-US" sz="1800"/>
            </a:p>
          </p:txBody>
        </p:sp>
        <p:sp>
          <p:nvSpPr>
            <p:cNvPr id="19456" name="Line 36"/>
            <p:cNvSpPr>
              <a:spLocks noChangeShapeType="1"/>
            </p:cNvSpPr>
            <p:nvPr/>
          </p:nvSpPr>
          <p:spPr bwMode="auto">
            <a:xfrm>
              <a:off x="3158" y="1658"/>
              <a:ext cx="846" cy="0"/>
            </a:xfrm>
            <a:prstGeom prst="line">
              <a:avLst/>
            </a:prstGeom>
            <a:noFill/>
            <a:ln w="90488">
              <a:solidFill>
                <a:srgbClr val="00A0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57" name="Line 37"/>
            <p:cNvSpPr>
              <a:spLocks noChangeShapeType="1"/>
            </p:cNvSpPr>
            <p:nvPr/>
          </p:nvSpPr>
          <p:spPr bwMode="auto">
            <a:xfrm>
              <a:off x="3158" y="1658"/>
              <a:ext cx="846" cy="0"/>
            </a:xfrm>
            <a:prstGeom prst="line">
              <a:avLst/>
            </a:prstGeom>
            <a:noFill/>
            <a:ln w="60325">
              <a:solidFill>
                <a:srgbClr val="80CF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1" name="Line 38"/>
            <p:cNvSpPr>
              <a:spLocks noChangeShapeType="1"/>
            </p:cNvSpPr>
            <p:nvPr/>
          </p:nvSpPr>
          <p:spPr bwMode="auto">
            <a:xfrm>
              <a:off x="3158" y="1658"/>
              <a:ext cx="846" cy="0"/>
            </a:xfrm>
            <a:prstGeom prst="line">
              <a:avLst/>
            </a:prstGeom>
            <a:noFill/>
            <a:ln w="30163">
              <a:solidFill>
                <a:srgbClr val="CCECF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2" name="Line 39"/>
            <p:cNvSpPr>
              <a:spLocks noChangeShapeType="1"/>
            </p:cNvSpPr>
            <p:nvPr/>
          </p:nvSpPr>
          <p:spPr bwMode="auto">
            <a:xfrm>
              <a:off x="4666" y="1658"/>
              <a:ext cx="851" cy="0"/>
            </a:xfrm>
            <a:prstGeom prst="line">
              <a:avLst/>
            </a:prstGeom>
            <a:noFill/>
            <a:ln w="90488">
              <a:solidFill>
                <a:srgbClr val="00A0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3" name="Line 40"/>
            <p:cNvSpPr>
              <a:spLocks noChangeShapeType="1"/>
            </p:cNvSpPr>
            <p:nvPr/>
          </p:nvSpPr>
          <p:spPr bwMode="auto">
            <a:xfrm>
              <a:off x="4666" y="1658"/>
              <a:ext cx="851" cy="0"/>
            </a:xfrm>
            <a:prstGeom prst="line">
              <a:avLst/>
            </a:prstGeom>
            <a:noFill/>
            <a:ln w="60325">
              <a:solidFill>
                <a:srgbClr val="80CF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4" name="Line 41"/>
            <p:cNvSpPr>
              <a:spLocks noChangeShapeType="1"/>
            </p:cNvSpPr>
            <p:nvPr/>
          </p:nvSpPr>
          <p:spPr bwMode="auto">
            <a:xfrm>
              <a:off x="4666" y="1658"/>
              <a:ext cx="851" cy="0"/>
            </a:xfrm>
            <a:prstGeom prst="line">
              <a:avLst/>
            </a:prstGeom>
            <a:noFill/>
            <a:ln w="30163">
              <a:solidFill>
                <a:srgbClr val="CCECF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5" name="Line 42"/>
            <p:cNvSpPr>
              <a:spLocks noChangeShapeType="1"/>
            </p:cNvSpPr>
            <p:nvPr/>
          </p:nvSpPr>
          <p:spPr bwMode="auto">
            <a:xfrm>
              <a:off x="3158" y="2457"/>
              <a:ext cx="846" cy="0"/>
            </a:xfrm>
            <a:prstGeom prst="line">
              <a:avLst/>
            </a:prstGeom>
            <a:noFill/>
            <a:ln w="90488">
              <a:solidFill>
                <a:srgbClr val="00A0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6" name="Line 43"/>
            <p:cNvSpPr>
              <a:spLocks noChangeShapeType="1"/>
            </p:cNvSpPr>
            <p:nvPr/>
          </p:nvSpPr>
          <p:spPr bwMode="auto">
            <a:xfrm>
              <a:off x="3158" y="2457"/>
              <a:ext cx="846" cy="0"/>
            </a:xfrm>
            <a:prstGeom prst="line">
              <a:avLst/>
            </a:prstGeom>
            <a:noFill/>
            <a:ln w="60325">
              <a:solidFill>
                <a:srgbClr val="80CF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7" name="Line 44"/>
            <p:cNvSpPr>
              <a:spLocks noChangeShapeType="1"/>
            </p:cNvSpPr>
            <p:nvPr/>
          </p:nvSpPr>
          <p:spPr bwMode="auto">
            <a:xfrm>
              <a:off x="3158" y="2457"/>
              <a:ext cx="846" cy="0"/>
            </a:xfrm>
            <a:prstGeom prst="line">
              <a:avLst/>
            </a:prstGeom>
            <a:noFill/>
            <a:ln w="30163">
              <a:solidFill>
                <a:srgbClr val="CCECF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8" name="Line 45"/>
            <p:cNvSpPr>
              <a:spLocks noChangeShapeType="1"/>
            </p:cNvSpPr>
            <p:nvPr/>
          </p:nvSpPr>
          <p:spPr bwMode="auto">
            <a:xfrm>
              <a:off x="4666" y="2457"/>
              <a:ext cx="851" cy="0"/>
            </a:xfrm>
            <a:prstGeom prst="line">
              <a:avLst/>
            </a:prstGeom>
            <a:noFill/>
            <a:ln w="90488">
              <a:solidFill>
                <a:srgbClr val="00A0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9" name="Line 46"/>
            <p:cNvSpPr>
              <a:spLocks noChangeShapeType="1"/>
            </p:cNvSpPr>
            <p:nvPr/>
          </p:nvSpPr>
          <p:spPr bwMode="auto">
            <a:xfrm>
              <a:off x="4666" y="2457"/>
              <a:ext cx="851" cy="0"/>
            </a:xfrm>
            <a:prstGeom prst="line">
              <a:avLst/>
            </a:prstGeom>
            <a:noFill/>
            <a:ln w="60325">
              <a:solidFill>
                <a:srgbClr val="80CF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0" name="Line 47"/>
            <p:cNvSpPr>
              <a:spLocks noChangeShapeType="1"/>
            </p:cNvSpPr>
            <p:nvPr/>
          </p:nvSpPr>
          <p:spPr bwMode="auto">
            <a:xfrm>
              <a:off x="4666" y="2457"/>
              <a:ext cx="851" cy="0"/>
            </a:xfrm>
            <a:prstGeom prst="line">
              <a:avLst/>
            </a:prstGeom>
            <a:noFill/>
            <a:ln w="30163">
              <a:solidFill>
                <a:srgbClr val="CCECF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1" name="Line 48"/>
            <p:cNvSpPr>
              <a:spLocks noChangeShapeType="1"/>
            </p:cNvSpPr>
            <p:nvPr/>
          </p:nvSpPr>
          <p:spPr bwMode="auto">
            <a:xfrm>
              <a:off x="3158" y="3251"/>
              <a:ext cx="846" cy="0"/>
            </a:xfrm>
            <a:prstGeom prst="line">
              <a:avLst/>
            </a:prstGeom>
            <a:noFill/>
            <a:ln w="90488">
              <a:solidFill>
                <a:srgbClr val="00A0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2" name="Line 49"/>
            <p:cNvSpPr>
              <a:spLocks noChangeShapeType="1"/>
            </p:cNvSpPr>
            <p:nvPr/>
          </p:nvSpPr>
          <p:spPr bwMode="auto">
            <a:xfrm>
              <a:off x="3158" y="3251"/>
              <a:ext cx="846" cy="0"/>
            </a:xfrm>
            <a:prstGeom prst="line">
              <a:avLst/>
            </a:prstGeom>
            <a:noFill/>
            <a:ln w="60325">
              <a:solidFill>
                <a:srgbClr val="80CF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3" name="Line 50"/>
            <p:cNvSpPr>
              <a:spLocks noChangeShapeType="1"/>
            </p:cNvSpPr>
            <p:nvPr/>
          </p:nvSpPr>
          <p:spPr bwMode="auto">
            <a:xfrm>
              <a:off x="3158" y="3251"/>
              <a:ext cx="846" cy="0"/>
            </a:xfrm>
            <a:prstGeom prst="line">
              <a:avLst/>
            </a:prstGeom>
            <a:noFill/>
            <a:ln w="30163">
              <a:solidFill>
                <a:srgbClr val="CCECF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4" name="Line 51"/>
            <p:cNvSpPr>
              <a:spLocks noChangeShapeType="1"/>
            </p:cNvSpPr>
            <p:nvPr/>
          </p:nvSpPr>
          <p:spPr bwMode="auto">
            <a:xfrm>
              <a:off x="4666" y="3251"/>
              <a:ext cx="851" cy="0"/>
            </a:xfrm>
            <a:prstGeom prst="line">
              <a:avLst/>
            </a:prstGeom>
            <a:noFill/>
            <a:ln w="90488">
              <a:solidFill>
                <a:srgbClr val="00A0C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5" name="Line 52"/>
            <p:cNvSpPr>
              <a:spLocks noChangeShapeType="1"/>
            </p:cNvSpPr>
            <p:nvPr/>
          </p:nvSpPr>
          <p:spPr bwMode="auto">
            <a:xfrm>
              <a:off x="4666" y="3251"/>
              <a:ext cx="851" cy="0"/>
            </a:xfrm>
            <a:prstGeom prst="line">
              <a:avLst/>
            </a:prstGeom>
            <a:noFill/>
            <a:ln w="60325">
              <a:solidFill>
                <a:srgbClr val="80CFE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6" name="Line 53"/>
            <p:cNvSpPr>
              <a:spLocks noChangeShapeType="1"/>
            </p:cNvSpPr>
            <p:nvPr/>
          </p:nvSpPr>
          <p:spPr bwMode="auto">
            <a:xfrm>
              <a:off x="4666" y="3251"/>
              <a:ext cx="851" cy="0"/>
            </a:xfrm>
            <a:prstGeom prst="line">
              <a:avLst/>
            </a:prstGeom>
            <a:noFill/>
            <a:ln w="30163">
              <a:solidFill>
                <a:srgbClr val="CCECF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2" name="Rectangle 23"/>
          <p:cNvSpPr>
            <a:spLocks noChangeArrowheads="1"/>
          </p:cNvSpPr>
          <p:nvPr/>
        </p:nvSpPr>
        <p:spPr bwMode="auto">
          <a:xfrm>
            <a:off x="5839445" y="3282446"/>
            <a:ext cx="233237"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dirty="0">
                <a:solidFill>
                  <a:srgbClr val="000000"/>
                </a:solidFill>
                <a:latin typeface="Myriad Roman" charset="0"/>
              </a:rPr>
              <a:t>  C</a:t>
            </a:r>
            <a:endParaRPr lang="en-US" altLang="en-US" sz="1800" dirty="0"/>
          </a:p>
        </p:txBody>
      </p:sp>
      <p:pic>
        <p:nvPicPr>
          <p:cNvPr id="19511"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956" y="2248753"/>
            <a:ext cx="747989" cy="38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956" y="3197170"/>
            <a:ext cx="747989" cy="38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5" name="Rectangle 32"/>
          <p:cNvSpPr>
            <a:spLocks noChangeArrowheads="1"/>
          </p:cNvSpPr>
          <p:nvPr/>
        </p:nvSpPr>
        <p:spPr bwMode="auto">
          <a:xfrm>
            <a:off x="7276375" y="3319464"/>
            <a:ext cx="132248"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400">
                <a:solidFill>
                  <a:srgbClr val="000000"/>
                </a:solidFill>
                <a:latin typeface="Myriad Roman" charset="0"/>
              </a:rPr>
              <a:t>D</a:t>
            </a:r>
            <a:endParaRPr lang="en-US" altLang="en-US" sz="1800"/>
          </a:p>
        </p:txBody>
      </p:sp>
      <p:pic>
        <p:nvPicPr>
          <p:cNvPr id="106"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810" y="3205845"/>
            <a:ext cx="747989" cy="38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623" y="2265505"/>
            <a:ext cx="747989" cy="38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97799C9-84D9-46D2-A11E-BCF8A720529D}" type="slidenum">
              <a:rPr lang="en-US" smtClean="0"/>
              <a:t>23</a:t>
            </a:fld>
            <a:endParaRPr lang="en-US" dirty="0"/>
          </a:p>
        </p:txBody>
      </p:sp>
      <p:sp>
        <p:nvSpPr>
          <p:cNvPr id="5" name="Footer Placeholder 4"/>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24308678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361950"/>
            <a:ext cx="7315200" cy="865573"/>
          </a:xfrm>
        </p:spPr>
        <p:txBody>
          <a:bodyPr/>
          <a:lstStyle/>
          <a:p>
            <a:pPr eaLnBrk="1" hangingPunct="1"/>
            <a:r>
              <a:rPr lang="en-US" altLang="en-US" dirty="0" smtClean="0"/>
              <a:t>Other RIP Details</a:t>
            </a:r>
          </a:p>
        </p:txBody>
      </p:sp>
      <p:sp>
        <p:nvSpPr>
          <p:cNvPr id="20483" name="Rectangle 3"/>
          <p:cNvSpPr>
            <a:spLocks noGrp="1" noChangeArrowheads="1"/>
          </p:cNvSpPr>
          <p:nvPr>
            <p:ph type="body" idx="1"/>
          </p:nvPr>
        </p:nvSpPr>
        <p:spPr>
          <a:xfrm>
            <a:off x="914400" y="1200151"/>
            <a:ext cx="7315200" cy="3531870"/>
          </a:xfrm>
        </p:spPr>
        <p:txBody>
          <a:bodyPr>
            <a:normAutofit/>
          </a:bodyPr>
          <a:lstStyle/>
          <a:p>
            <a:pPr eaLnBrk="1" hangingPunct="1">
              <a:lnSpc>
                <a:spcPct val="90000"/>
              </a:lnSpc>
            </a:pPr>
            <a:r>
              <a:rPr lang="en-US" altLang="en-US" sz="2800" dirty="0" smtClean="0"/>
              <a:t>Routing tables are exchanged every 30 seconds using the RIP advertisement.</a:t>
            </a:r>
          </a:p>
          <a:p>
            <a:pPr eaLnBrk="1" hangingPunct="1">
              <a:lnSpc>
                <a:spcPct val="90000"/>
              </a:lnSpc>
            </a:pPr>
            <a:r>
              <a:rPr lang="en-US" altLang="en-US" sz="2800" dirty="0" smtClean="0"/>
              <a:t>If a router does not hear from its neighbor once every 180 seconds, the neighbor is deemed unreachable.</a:t>
            </a:r>
          </a:p>
          <a:p>
            <a:pPr eaLnBrk="1" hangingPunct="1">
              <a:lnSpc>
                <a:spcPct val="90000"/>
              </a:lnSpc>
            </a:pPr>
            <a:r>
              <a:rPr lang="en-US" altLang="en-US" sz="2800" dirty="0" smtClean="0"/>
              <a:t>The router that detects this will modify its routing table and propagate the information.</a:t>
            </a:r>
            <a:endParaRPr lang="en-US" altLang="en-US" sz="2800" dirty="0"/>
          </a:p>
        </p:txBody>
      </p:sp>
      <p:sp>
        <p:nvSpPr>
          <p:cNvPr id="2" name="Slide Number Placeholder 1"/>
          <p:cNvSpPr>
            <a:spLocks noGrp="1"/>
          </p:cNvSpPr>
          <p:nvPr>
            <p:ph type="sldNum" sz="quarter" idx="12"/>
          </p:nvPr>
        </p:nvSpPr>
        <p:spPr/>
        <p:txBody>
          <a:bodyPr/>
          <a:lstStyle/>
          <a:p>
            <a:fld id="{E97799C9-84D9-46D2-A11E-BCF8A720529D}" type="slidenum">
              <a:rPr lang="en-US" smtClean="0"/>
              <a:t>24</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117570484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09550"/>
            <a:ext cx="7315200" cy="865573"/>
          </a:xfrm>
        </p:spPr>
        <p:txBody>
          <a:bodyPr/>
          <a:lstStyle/>
          <a:p>
            <a:pPr eaLnBrk="1" hangingPunct="1"/>
            <a:r>
              <a:rPr lang="en-US" altLang="en-US" dirty="0" smtClean="0"/>
              <a:t>RIP implementation</a:t>
            </a:r>
          </a:p>
        </p:txBody>
      </p:sp>
      <p:sp>
        <p:nvSpPr>
          <p:cNvPr id="21507" name="Rectangle 3"/>
          <p:cNvSpPr>
            <a:spLocks noGrp="1" noChangeArrowheads="1"/>
          </p:cNvSpPr>
          <p:nvPr>
            <p:ph type="body" idx="1"/>
          </p:nvPr>
        </p:nvSpPr>
        <p:spPr>
          <a:xfrm>
            <a:off x="914400" y="1123951"/>
            <a:ext cx="7315200" cy="3608070"/>
          </a:xfrm>
        </p:spPr>
        <p:txBody>
          <a:bodyPr>
            <a:normAutofit/>
          </a:bodyPr>
          <a:lstStyle/>
          <a:p>
            <a:pPr eaLnBrk="1" hangingPunct="1">
              <a:lnSpc>
                <a:spcPct val="90000"/>
              </a:lnSpc>
            </a:pPr>
            <a:r>
              <a:rPr lang="en-US" altLang="en-US" sz="3200" dirty="0"/>
              <a:t>RIP packets are sent using UDP. </a:t>
            </a:r>
          </a:p>
          <a:p>
            <a:pPr eaLnBrk="1" hangingPunct="1">
              <a:lnSpc>
                <a:spcPct val="90000"/>
              </a:lnSpc>
            </a:pPr>
            <a:r>
              <a:rPr lang="en-US" altLang="en-US" sz="3200" dirty="0"/>
              <a:t>Typically, there is a routing daemon (routed) that is an application layer process that provides access to routing tables. </a:t>
            </a:r>
          </a:p>
          <a:p>
            <a:pPr eaLnBrk="1" hangingPunct="1">
              <a:lnSpc>
                <a:spcPct val="90000"/>
              </a:lnSpc>
            </a:pPr>
            <a:r>
              <a:rPr lang="en-US" altLang="en-US" sz="3200" dirty="0"/>
              <a:t>Allows for the access of the tables.</a:t>
            </a:r>
          </a:p>
          <a:p>
            <a:pPr marL="45720" indent="0" eaLnBrk="1" hangingPunct="1">
              <a:lnSpc>
                <a:spcPct val="90000"/>
              </a:lnSpc>
              <a:buNone/>
            </a:pPr>
            <a:endParaRPr lang="en-US" altLang="en-US" sz="2800" dirty="0"/>
          </a:p>
        </p:txBody>
      </p:sp>
      <p:sp>
        <p:nvSpPr>
          <p:cNvPr id="2" name="Slide Number Placeholder 1"/>
          <p:cNvSpPr>
            <a:spLocks noGrp="1"/>
          </p:cNvSpPr>
          <p:nvPr>
            <p:ph type="sldNum" sz="quarter" idx="12"/>
          </p:nvPr>
        </p:nvSpPr>
        <p:spPr/>
        <p:txBody>
          <a:bodyPr/>
          <a:lstStyle/>
          <a:p>
            <a:fld id="{E97799C9-84D9-46D2-A11E-BCF8A720529D}" type="slidenum">
              <a:rPr lang="en-US" smtClean="0"/>
              <a:t>25</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527352562"/>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28750"/>
            <a:ext cx="7315200" cy="1752600"/>
          </a:xfrm>
        </p:spPr>
        <p:txBody>
          <a:bodyPr/>
          <a:lstStyle/>
          <a:p>
            <a:r>
              <a:rPr lang="en-US" dirty="0" smtClean="0"/>
              <a:t>                     Thank You</a:t>
            </a:r>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5789998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33400" y="-14501"/>
            <a:ext cx="7772400" cy="605051"/>
          </a:xfrm>
        </p:spPr>
        <p:txBody>
          <a:bodyPr>
            <a:normAutofit fontScale="90000"/>
          </a:bodyPr>
          <a:lstStyle/>
          <a:p>
            <a:pPr eaLnBrk="1" hangingPunct="1"/>
            <a:r>
              <a:rPr lang="en-US" altLang="en-US" dirty="0" smtClean="0"/>
              <a:t>Routing </a:t>
            </a:r>
            <a:r>
              <a:rPr lang="en-US" altLang="en-US" dirty="0"/>
              <a:t>-</a:t>
            </a:r>
            <a:r>
              <a:rPr lang="en-US" altLang="en-US" dirty="0" smtClean="0"/>
              <a:t>Introduction</a:t>
            </a:r>
          </a:p>
        </p:txBody>
      </p:sp>
      <p:sp>
        <p:nvSpPr>
          <p:cNvPr id="3075" name="Rectangle 3"/>
          <p:cNvSpPr>
            <a:spLocks noGrp="1" noChangeArrowheads="1"/>
          </p:cNvSpPr>
          <p:nvPr>
            <p:ph type="body" idx="1"/>
          </p:nvPr>
        </p:nvSpPr>
        <p:spPr>
          <a:xfrm>
            <a:off x="152400" y="590550"/>
            <a:ext cx="8534400" cy="4552950"/>
          </a:xfrm>
        </p:spPr>
        <p:txBody>
          <a:bodyPr>
            <a:noAutofit/>
          </a:bodyPr>
          <a:lstStyle/>
          <a:p>
            <a:r>
              <a:rPr lang="en-US" sz="2800" dirty="0" smtClean="0"/>
              <a:t>What is Routing in Networks?</a:t>
            </a:r>
          </a:p>
          <a:p>
            <a:pPr lvl="1" algn="just"/>
            <a:r>
              <a:rPr lang="en-US" sz="2400" dirty="0" smtClean="0"/>
              <a:t>A Routing is </a:t>
            </a:r>
            <a:r>
              <a:rPr lang="en-US" sz="2400" dirty="0"/>
              <a:t>a process of selecting path along which the data can be transferred from source to the </a:t>
            </a:r>
            <a:r>
              <a:rPr lang="en-US" sz="2400" dirty="0" smtClean="0"/>
              <a:t>destination in a network or </a:t>
            </a:r>
            <a:r>
              <a:rPr lang="en-US" sz="2400" dirty="0"/>
              <a:t>between or across multiple networks</a:t>
            </a:r>
            <a:r>
              <a:rPr lang="en-US" sz="2400" dirty="0" smtClean="0"/>
              <a:t>. </a:t>
            </a:r>
          </a:p>
          <a:p>
            <a:pPr lvl="1" algn="just"/>
            <a:r>
              <a:rPr lang="en-US" sz="2400" dirty="0" smtClean="0"/>
              <a:t>Routing </a:t>
            </a:r>
            <a:r>
              <a:rPr lang="en-US" sz="2400" dirty="0"/>
              <a:t>is performed by a special device known as a router</a:t>
            </a:r>
            <a:r>
              <a:rPr lang="en-US" sz="2400" dirty="0" smtClean="0"/>
              <a:t>. </a:t>
            </a:r>
            <a:r>
              <a:rPr lang="en-US" sz="2400" dirty="0"/>
              <a:t>Networking device that forwards the packet based on the information available in the packet header and forwarding table.</a:t>
            </a:r>
          </a:p>
          <a:p>
            <a:pPr lvl="1" algn="just"/>
            <a:r>
              <a:rPr lang="en-US" sz="2400" dirty="0" smtClean="0"/>
              <a:t> </a:t>
            </a:r>
            <a:r>
              <a:rPr lang="en-US" sz="2400" dirty="0"/>
              <a:t>Router works at the network layer in the OSI model and internet layer in TCP/IP </a:t>
            </a:r>
            <a:r>
              <a:rPr lang="en-US" sz="2400" dirty="0" smtClean="0"/>
              <a:t>model.</a:t>
            </a:r>
            <a:endParaRPr lang="en-US" sz="2400" dirty="0"/>
          </a:p>
          <a:p>
            <a:pPr lvl="1" algn="just"/>
            <a:r>
              <a:rPr lang="en-US" sz="2400" dirty="0" smtClean="0"/>
              <a:t>Routing </a:t>
            </a:r>
            <a:r>
              <a:rPr lang="en-US" sz="2400" dirty="0"/>
              <a:t>algorithms </a:t>
            </a:r>
            <a:r>
              <a:rPr lang="en-US" sz="2400" dirty="0" smtClean="0"/>
              <a:t>(Software)- Used </a:t>
            </a:r>
            <a:r>
              <a:rPr lang="en-US" sz="2400" dirty="0"/>
              <a:t>for routing the packets. </a:t>
            </a:r>
          </a:p>
          <a:p>
            <a:pPr lvl="1"/>
            <a:endParaRPr lang="en-US" sz="2000" dirty="0" smtClean="0"/>
          </a:p>
        </p:txBody>
      </p:sp>
      <p:sp>
        <p:nvSpPr>
          <p:cNvPr id="2" name="Slide Number Placeholder 1"/>
          <p:cNvSpPr>
            <a:spLocks noGrp="1"/>
          </p:cNvSpPr>
          <p:nvPr>
            <p:ph type="sldNum" sz="quarter" idx="12"/>
          </p:nvPr>
        </p:nvSpPr>
        <p:spPr/>
        <p:txBody>
          <a:bodyPr/>
          <a:lstStyle/>
          <a:p>
            <a:fld id="{E97799C9-84D9-46D2-A11E-BCF8A720529D}" type="slidenum">
              <a:rPr lang="en-US" smtClean="0"/>
              <a:t>3</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3376203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8250" fill="hold"/>
                                        <p:tgtEl>
                                          <p:spTgt spid="2050"/>
                                        </p:tgtEl>
                                        <p:attrNameLst>
                                          <p:attrName>ppt_x</p:attrName>
                                        </p:attrNameLst>
                                      </p:cBhvr>
                                      <p:tavLst>
                                        <p:tav tm="0">
                                          <p:val>
                                            <p:strVal val="#ppt_x"/>
                                          </p:val>
                                        </p:tav>
                                        <p:tav tm="100000">
                                          <p:val>
                                            <p:strVal val="#ppt_x"/>
                                          </p:val>
                                        </p:tav>
                                      </p:tavLst>
                                    </p:anim>
                                    <p:anim calcmode="lin" valueType="num">
                                      <p:cBhvr additive="base">
                                        <p:cTn id="8" dur="825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additive="base">
                                        <p:cTn id="19"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5">
                                            <p:txEl>
                                              <p:pRg st="2" end="2"/>
                                            </p:txEl>
                                          </p:spTgt>
                                        </p:tgtEl>
                                        <p:attrNameLst>
                                          <p:attrName>style.visibility</p:attrName>
                                        </p:attrNameLst>
                                      </p:cBhvr>
                                      <p:to>
                                        <p:strVal val="visible"/>
                                      </p:to>
                                    </p:set>
                                    <p:anim calcmode="lin" valueType="num">
                                      <p:cBhvr additive="base">
                                        <p:cTn id="25"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5">
                                            <p:txEl>
                                              <p:pRg st="3" end="3"/>
                                            </p:txEl>
                                          </p:spTgt>
                                        </p:tgtEl>
                                        <p:attrNameLst>
                                          <p:attrName>style.visibility</p:attrName>
                                        </p:attrNameLst>
                                      </p:cBhvr>
                                      <p:to>
                                        <p:strVal val="visible"/>
                                      </p:to>
                                    </p:set>
                                    <p:anim calcmode="lin" valueType="num">
                                      <p:cBhvr additive="base">
                                        <p:cTn id="31"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5">
                                            <p:txEl>
                                              <p:pRg st="4" end="4"/>
                                            </p:txEl>
                                          </p:spTgt>
                                        </p:tgtEl>
                                        <p:attrNameLst>
                                          <p:attrName>style.visibility</p:attrName>
                                        </p:attrNameLst>
                                      </p:cBhvr>
                                      <p:to>
                                        <p:strVal val="visible"/>
                                      </p:to>
                                    </p:set>
                                    <p:anim calcmode="lin" valueType="num">
                                      <p:cBhvr additive="base">
                                        <p:cTn id="37"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550"/>
            <a:ext cx="7315200" cy="865573"/>
          </a:xfrm>
        </p:spPr>
        <p:txBody>
          <a:bodyPr/>
          <a:lstStyle/>
          <a:p>
            <a:r>
              <a:rPr lang="en-US" altLang="en-US" dirty="0"/>
              <a:t>Routing -Introduction</a:t>
            </a:r>
            <a:endParaRPr lang="en-US" dirty="0"/>
          </a:p>
        </p:txBody>
      </p:sp>
      <p:sp>
        <p:nvSpPr>
          <p:cNvPr id="3" name="Content Placeholder 2"/>
          <p:cNvSpPr>
            <a:spLocks noGrp="1"/>
          </p:cNvSpPr>
          <p:nvPr>
            <p:ph idx="1"/>
          </p:nvPr>
        </p:nvSpPr>
        <p:spPr>
          <a:xfrm>
            <a:off x="228600" y="1123950"/>
            <a:ext cx="8458200" cy="3531870"/>
          </a:xfrm>
        </p:spPr>
        <p:txBody>
          <a:bodyPr>
            <a:normAutofit lnSpcReduction="10000"/>
          </a:bodyPr>
          <a:lstStyle/>
          <a:p>
            <a:pPr algn="just"/>
            <a:r>
              <a:rPr lang="en-US" sz="2800" dirty="0" smtClean="0"/>
              <a:t>Routing protocols - </a:t>
            </a:r>
            <a:r>
              <a:rPr lang="en-US" sz="2800" dirty="0"/>
              <a:t>use the metric to determine the best path for the packet delivery. The metric is the standard of measurement such as hop count, bandwidth, delay, current load on the path, etc. used by the routing algorithm to determine the optimal path to the destination.</a:t>
            </a:r>
          </a:p>
          <a:p>
            <a:pPr algn="just"/>
            <a:r>
              <a:rPr lang="en-US" sz="2800" dirty="0"/>
              <a:t>The routing algorithm initializes and maintains the routing table for the process of path determination.</a:t>
            </a:r>
          </a:p>
          <a:p>
            <a:endParaRPr lang="en-US" sz="2400"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70168643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350"/>
            <a:ext cx="7315200" cy="865573"/>
          </a:xfrm>
        </p:spPr>
        <p:txBody>
          <a:bodyPr/>
          <a:lstStyle/>
          <a:p>
            <a:r>
              <a:rPr lang="en-US" dirty="0"/>
              <a:t>Types of routing</a:t>
            </a:r>
          </a:p>
        </p:txBody>
      </p:sp>
      <p:sp>
        <p:nvSpPr>
          <p:cNvPr id="3" name="Content Placeholder 2"/>
          <p:cNvSpPr>
            <a:spLocks noGrp="1"/>
          </p:cNvSpPr>
          <p:nvPr>
            <p:ph idx="1"/>
          </p:nvPr>
        </p:nvSpPr>
        <p:spPr>
          <a:xfrm>
            <a:off x="0" y="1200150"/>
            <a:ext cx="8458200" cy="3810000"/>
          </a:xfrm>
        </p:spPr>
        <p:txBody>
          <a:bodyPr>
            <a:normAutofit/>
          </a:bodyPr>
          <a:lstStyle/>
          <a:p>
            <a:pPr lvl="2" algn="just"/>
            <a:r>
              <a:rPr lang="en-US" sz="2400" b="1" dirty="0" smtClean="0"/>
              <a:t>Static </a:t>
            </a:r>
            <a:r>
              <a:rPr lang="en-US" sz="2400" b="1" dirty="0"/>
              <a:t>routing</a:t>
            </a:r>
            <a:r>
              <a:rPr lang="en-US" sz="2400" dirty="0"/>
              <a:t> </a:t>
            </a:r>
            <a:r>
              <a:rPr lang="en-US" sz="2400" dirty="0" smtClean="0"/>
              <a:t>table- It is </a:t>
            </a:r>
            <a:r>
              <a:rPr lang="en-US" sz="2400" dirty="0"/>
              <a:t>created, maintained, and updated by a network administrator, manually. </a:t>
            </a:r>
          </a:p>
          <a:p>
            <a:pPr lvl="2" algn="just"/>
            <a:r>
              <a:rPr lang="en-US" sz="2400" b="1" dirty="0" smtClean="0"/>
              <a:t>Default Routing- It</a:t>
            </a:r>
            <a:r>
              <a:rPr lang="en-US" sz="2400" dirty="0" smtClean="0"/>
              <a:t> </a:t>
            </a:r>
            <a:r>
              <a:rPr lang="en-US" sz="2400" dirty="0"/>
              <a:t>is a technique in which a router is configured to send all the packets to the same hop device, and it doesn't matter whether it belongs to a particular network or not. A Packet is transmitted to the device for which it is configured in default routing</a:t>
            </a:r>
            <a:r>
              <a:rPr lang="en-US" sz="2400" dirty="0" smtClean="0"/>
              <a:t>.</a:t>
            </a:r>
          </a:p>
          <a:p>
            <a:pPr lvl="2" algn="just"/>
            <a:r>
              <a:rPr lang="en-US" sz="2400" dirty="0"/>
              <a:t>A </a:t>
            </a:r>
            <a:r>
              <a:rPr lang="en-US" sz="2400" b="1" dirty="0"/>
              <a:t>dynamic routing</a:t>
            </a:r>
            <a:r>
              <a:rPr lang="en-US" sz="2400" dirty="0"/>
              <a:t> table is created, maintained, and updated by a </a:t>
            </a:r>
            <a:r>
              <a:rPr lang="en-US" sz="2400" b="1" dirty="0"/>
              <a:t>routing</a:t>
            </a:r>
            <a:r>
              <a:rPr lang="en-US" sz="2400" dirty="0"/>
              <a:t> protocol running on the </a:t>
            </a:r>
            <a:r>
              <a:rPr lang="en-US" sz="2400" b="1" dirty="0"/>
              <a:t>router</a:t>
            </a:r>
            <a:r>
              <a:rPr lang="en-US" sz="2400" dirty="0"/>
              <a:t>.</a:t>
            </a:r>
          </a:p>
          <a:p>
            <a:pPr lvl="2"/>
            <a:endParaRPr lang="en-US" sz="2400" dirty="0"/>
          </a:p>
          <a:p>
            <a:pPr lvl="2" algn="just"/>
            <a:endParaRPr lang="en-US" sz="2400" dirty="0"/>
          </a:p>
          <a:p>
            <a:endParaRPr lang="en-US" sz="2800"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88519055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209550"/>
            <a:ext cx="7772400" cy="857250"/>
          </a:xfrm>
        </p:spPr>
        <p:txBody>
          <a:bodyPr/>
          <a:lstStyle/>
          <a:p>
            <a:pPr eaLnBrk="1" hangingPunct="1"/>
            <a:r>
              <a:rPr lang="en-US" altLang="en-US" dirty="0" smtClean="0"/>
              <a:t>Routing Protocols</a:t>
            </a:r>
          </a:p>
        </p:txBody>
      </p:sp>
      <p:sp>
        <p:nvSpPr>
          <p:cNvPr id="3075" name="Rectangle 3"/>
          <p:cNvSpPr>
            <a:spLocks noGrp="1" noChangeArrowheads="1"/>
          </p:cNvSpPr>
          <p:nvPr>
            <p:ph type="body" idx="1"/>
          </p:nvPr>
        </p:nvSpPr>
        <p:spPr>
          <a:xfrm>
            <a:off x="381000" y="1200150"/>
            <a:ext cx="7924800" cy="3124200"/>
          </a:xfrm>
        </p:spPr>
        <p:txBody>
          <a:bodyPr>
            <a:noAutofit/>
          </a:bodyPr>
          <a:lstStyle/>
          <a:p>
            <a:pPr marL="342900" lvl="1" indent="0" algn="just">
              <a:buNone/>
              <a:defRPr/>
            </a:pPr>
            <a:r>
              <a:rPr lang="en-US" sz="2800" dirty="0"/>
              <a:t>The purpose of any routing protocol is</a:t>
            </a:r>
          </a:p>
          <a:p>
            <a:pPr lvl="1" algn="just">
              <a:defRPr/>
            </a:pPr>
            <a:r>
              <a:rPr lang="en-US" sz="2800" dirty="0"/>
              <a:t> t</a:t>
            </a:r>
            <a:r>
              <a:rPr lang="en-US" sz="2800" dirty="0" smtClean="0"/>
              <a:t>o </a:t>
            </a:r>
            <a:r>
              <a:rPr lang="en-US" sz="2800" dirty="0"/>
              <a:t>dynamically communicate information about all network </a:t>
            </a:r>
            <a:r>
              <a:rPr lang="en-US" sz="2800" dirty="0" smtClean="0"/>
              <a:t> </a:t>
            </a:r>
            <a:r>
              <a:rPr lang="en-US" sz="2800" dirty="0"/>
              <a:t>paths used to reach a destination </a:t>
            </a:r>
          </a:p>
          <a:p>
            <a:pPr lvl="1" algn="just">
              <a:defRPr/>
            </a:pPr>
            <a:r>
              <a:rPr lang="en-US" sz="2800" dirty="0"/>
              <a:t>to select the </a:t>
            </a:r>
            <a:r>
              <a:rPr lang="en-US" sz="2800" i="1" dirty="0"/>
              <a:t>best </a:t>
            </a:r>
            <a:r>
              <a:rPr lang="en-US" sz="2800" dirty="0"/>
              <a:t>path to reach a destination network.</a:t>
            </a:r>
          </a:p>
        </p:txBody>
      </p:sp>
      <p:sp>
        <p:nvSpPr>
          <p:cNvPr id="2" name="Slide Number Placeholder 1"/>
          <p:cNvSpPr>
            <a:spLocks noGrp="1"/>
          </p:cNvSpPr>
          <p:nvPr>
            <p:ph type="sldNum" sz="quarter" idx="12"/>
          </p:nvPr>
        </p:nvSpPr>
        <p:spPr/>
        <p:txBody>
          <a:bodyPr/>
          <a:lstStyle/>
          <a:p>
            <a:fld id="{E97799C9-84D9-46D2-A11E-BCF8A720529D}" type="slidenum">
              <a:rPr lang="en-US" smtClean="0"/>
              <a:t>6</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5736690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7315200" cy="865573"/>
          </a:xfrm>
        </p:spPr>
        <p:txBody>
          <a:bodyPr/>
          <a:lstStyle/>
          <a:p>
            <a:r>
              <a:rPr lang="en-US" dirty="0" smtClean="0"/>
              <a:t>Classification of Routing Protocol</a:t>
            </a:r>
            <a:endParaRPr lang="en-US" dirty="0"/>
          </a:p>
        </p:txBody>
      </p:sp>
      <p:sp>
        <p:nvSpPr>
          <p:cNvPr id="4" name="Footer Placeholder 3"/>
          <p:cNvSpPr>
            <a:spLocks noGrp="1"/>
          </p:cNvSpPr>
          <p:nvPr>
            <p:ph type="ftr" sz="quarter" idx="11"/>
          </p:nvPr>
        </p:nvSpPr>
        <p:spPr/>
        <p:txBody>
          <a:bodyPr/>
          <a:lstStyle/>
          <a:p>
            <a:r>
              <a:rPr lang="en-US" smtClean="0"/>
              <a:t>Dr.S.L.Jayalakshmi,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276350"/>
            <a:ext cx="7010400" cy="3455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57957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438150"/>
            <a:ext cx="7315200" cy="865573"/>
          </a:xfrm>
        </p:spPr>
        <p:txBody>
          <a:bodyPr/>
          <a:lstStyle/>
          <a:p>
            <a:pPr eaLnBrk="1" hangingPunct="1"/>
            <a:r>
              <a:rPr lang="en-US" altLang="en-US" dirty="0" smtClean="0"/>
              <a:t>Distance Vector Routing</a:t>
            </a:r>
          </a:p>
        </p:txBody>
      </p:sp>
      <p:sp>
        <p:nvSpPr>
          <p:cNvPr id="4099" name="Rectangle 3"/>
          <p:cNvSpPr>
            <a:spLocks noGrp="1" noChangeArrowheads="1"/>
          </p:cNvSpPr>
          <p:nvPr>
            <p:ph type="body" idx="1"/>
          </p:nvPr>
        </p:nvSpPr>
        <p:spPr>
          <a:xfrm>
            <a:off x="914400" y="1402080"/>
            <a:ext cx="7315200" cy="3379470"/>
          </a:xfrm>
        </p:spPr>
        <p:txBody>
          <a:bodyPr/>
          <a:lstStyle/>
          <a:p>
            <a:pPr eaLnBrk="1" hangingPunct="1">
              <a:lnSpc>
                <a:spcPct val="90000"/>
              </a:lnSpc>
            </a:pPr>
            <a:r>
              <a:rPr lang="en-US" altLang="en-US" sz="2800" dirty="0" smtClean="0"/>
              <a:t>Completely decentralized</a:t>
            </a:r>
          </a:p>
          <a:p>
            <a:pPr eaLnBrk="1" hangingPunct="1">
              <a:lnSpc>
                <a:spcPct val="90000"/>
              </a:lnSpc>
            </a:pPr>
            <a:r>
              <a:rPr lang="en-US" altLang="en-US" sz="2800" dirty="0" smtClean="0"/>
              <a:t>No node has complete information about the costs of all network links</a:t>
            </a:r>
          </a:p>
          <a:p>
            <a:pPr eaLnBrk="1" hangingPunct="1">
              <a:lnSpc>
                <a:spcPct val="90000"/>
              </a:lnSpc>
            </a:pPr>
            <a:r>
              <a:rPr lang="en-US" altLang="en-US" sz="2800" dirty="0" smtClean="0"/>
              <a:t>Gradual calculation of path by exchanging information with neighbors </a:t>
            </a:r>
          </a:p>
          <a:p>
            <a:pPr marL="342900" lvl="1" indent="0">
              <a:lnSpc>
                <a:spcPct val="90000"/>
              </a:lnSpc>
              <a:buNone/>
            </a:pPr>
            <a:endParaRPr lang="en-US" altLang="en-US" dirty="0" smtClean="0"/>
          </a:p>
        </p:txBody>
      </p:sp>
      <p:sp>
        <p:nvSpPr>
          <p:cNvPr id="2" name="Slide Number Placeholder 1"/>
          <p:cNvSpPr>
            <a:spLocks noGrp="1"/>
          </p:cNvSpPr>
          <p:nvPr>
            <p:ph type="sldNum" sz="quarter" idx="12"/>
          </p:nvPr>
        </p:nvSpPr>
        <p:spPr/>
        <p:txBody>
          <a:bodyPr/>
          <a:lstStyle/>
          <a:p>
            <a:fld id="{E97799C9-84D9-46D2-A11E-BCF8A720529D}" type="slidenum">
              <a:rPr lang="en-US" smtClean="0"/>
              <a:t>8</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grpSp>
        <p:nvGrpSpPr>
          <p:cNvPr id="6" name="Group 5"/>
          <p:cNvGrpSpPr/>
          <p:nvPr/>
        </p:nvGrpSpPr>
        <p:grpSpPr>
          <a:xfrm>
            <a:off x="1405468" y="3629359"/>
            <a:ext cx="4614331" cy="1520736"/>
            <a:chOff x="544694" y="3659266"/>
            <a:chExt cx="3296980" cy="2339828"/>
          </a:xfrm>
        </p:grpSpPr>
        <p:grpSp>
          <p:nvGrpSpPr>
            <p:cNvPr id="7" name="Group 122"/>
            <p:cNvGrpSpPr>
              <a:grpSpLocks noChangeAspect="1"/>
            </p:cNvGrpSpPr>
            <p:nvPr/>
          </p:nvGrpSpPr>
          <p:grpSpPr bwMode="auto">
            <a:xfrm>
              <a:off x="544694" y="3659266"/>
              <a:ext cx="3296980" cy="2339828"/>
              <a:chOff x="288" y="1056"/>
              <a:chExt cx="2208" cy="1567"/>
            </a:xfrm>
          </p:grpSpPr>
          <p:sp>
            <p:nvSpPr>
              <p:cNvPr id="10" name="AutoShape 121"/>
              <p:cNvSpPr>
                <a:spLocks noChangeAspect="1" noChangeArrowheads="1" noTextEdit="1"/>
              </p:cNvSpPr>
              <p:nvPr/>
            </p:nvSpPr>
            <p:spPr bwMode="auto">
              <a:xfrm>
                <a:off x="288" y="1056"/>
                <a:ext cx="2208"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123"/>
              <p:cNvSpPr>
                <a:spLocks noChangeShapeType="1"/>
              </p:cNvSpPr>
              <p:nvPr/>
            </p:nvSpPr>
            <p:spPr bwMode="auto">
              <a:xfrm flipV="1">
                <a:off x="387" y="1667"/>
                <a:ext cx="0" cy="61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4"/>
              <p:cNvSpPr>
                <a:spLocks noChangeShapeType="1"/>
              </p:cNvSpPr>
              <p:nvPr/>
            </p:nvSpPr>
            <p:spPr bwMode="auto">
              <a:xfrm flipV="1">
                <a:off x="466" y="1220"/>
                <a:ext cx="395" cy="26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6"/>
              <p:cNvSpPr>
                <a:spLocks noChangeShapeType="1"/>
              </p:cNvSpPr>
              <p:nvPr/>
            </p:nvSpPr>
            <p:spPr bwMode="auto">
              <a:xfrm>
                <a:off x="461" y="1618"/>
                <a:ext cx="518" cy="33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7"/>
              <p:cNvSpPr>
                <a:spLocks noChangeShapeType="1"/>
              </p:cNvSpPr>
              <p:nvPr/>
            </p:nvSpPr>
            <p:spPr bwMode="auto">
              <a:xfrm>
                <a:off x="1042" y="1161"/>
                <a:ext cx="617" cy="220"/>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0"/>
              <p:cNvSpPr>
                <a:spLocks noChangeShapeType="1"/>
              </p:cNvSpPr>
              <p:nvPr/>
            </p:nvSpPr>
            <p:spPr bwMode="auto">
              <a:xfrm flipH="1">
                <a:off x="483" y="2069"/>
                <a:ext cx="524" cy="335"/>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3"/>
              <p:cNvSpPr>
                <a:spLocks/>
              </p:cNvSpPr>
              <p:nvPr/>
            </p:nvSpPr>
            <p:spPr bwMode="auto">
              <a:xfrm>
                <a:off x="329" y="1472"/>
                <a:ext cx="165" cy="209"/>
              </a:xfrm>
              <a:custGeom>
                <a:avLst/>
                <a:gdLst>
                  <a:gd name="T0" fmla="*/ 60 w 165"/>
                  <a:gd name="T1" fmla="*/ 195 h 209"/>
                  <a:gd name="T2" fmla="*/ 60 w 165"/>
                  <a:gd name="T3" fmla="*/ 195 h 209"/>
                  <a:gd name="T4" fmla="*/ 41 w 165"/>
                  <a:gd name="T5" fmla="*/ 192 h 209"/>
                  <a:gd name="T6" fmla="*/ 28 w 165"/>
                  <a:gd name="T7" fmla="*/ 188 h 209"/>
                  <a:gd name="T8" fmla="*/ 11 w 165"/>
                  <a:gd name="T9" fmla="*/ 178 h 209"/>
                  <a:gd name="T10" fmla="*/ 0 w 165"/>
                  <a:gd name="T11" fmla="*/ 167 h 209"/>
                  <a:gd name="T12" fmla="*/ 0 w 165"/>
                  <a:gd name="T13" fmla="*/ 167 h 209"/>
                  <a:gd name="T14" fmla="*/ 14 w 165"/>
                  <a:gd name="T15" fmla="*/ 185 h 209"/>
                  <a:gd name="T16" fmla="*/ 30 w 165"/>
                  <a:gd name="T17" fmla="*/ 199 h 209"/>
                  <a:gd name="T18" fmla="*/ 50 w 165"/>
                  <a:gd name="T19" fmla="*/ 206 h 209"/>
                  <a:gd name="T20" fmla="*/ 71 w 165"/>
                  <a:gd name="T21" fmla="*/ 209 h 209"/>
                  <a:gd name="T22" fmla="*/ 71 w 165"/>
                  <a:gd name="T23" fmla="*/ 209 h 209"/>
                  <a:gd name="T24" fmla="*/ 88 w 165"/>
                  <a:gd name="T25" fmla="*/ 206 h 209"/>
                  <a:gd name="T26" fmla="*/ 107 w 165"/>
                  <a:gd name="T27" fmla="*/ 199 h 209"/>
                  <a:gd name="T28" fmla="*/ 124 w 165"/>
                  <a:gd name="T29" fmla="*/ 188 h 209"/>
                  <a:gd name="T30" fmla="*/ 137 w 165"/>
                  <a:gd name="T31" fmla="*/ 174 h 209"/>
                  <a:gd name="T32" fmla="*/ 148 w 165"/>
                  <a:gd name="T33" fmla="*/ 157 h 209"/>
                  <a:gd name="T34" fmla="*/ 156 w 165"/>
                  <a:gd name="T35" fmla="*/ 136 h 209"/>
                  <a:gd name="T36" fmla="*/ 162 w 165"/>
                  <a:gd name="T37" fmla="*/ 115 h 209"/>
                  <a:gd name="T38" fmla="*/ 165 w 165"/>
                  <a:gd name="T39" fmla="*/ 90 h 209"/>
                  <a:gd name="T40" fmla="*/ 165 w 165"/>
                  <a:gd name="T41" fmla="*/ 90 h 209"/>
                  <a:gd name="T42" fmla="*/ 162 w 165"/>
                  <a:gd name="T43" fmla="*/ 63 h 209"/>
                  <a:gd name="T44" fmla="*/ 154 w 165"/>
                  <a:gd name="T45" fmla="*/ 42 h 209"/>
                  <a:gd name="T46" fmla="*/ 143 w 165"/>
                  <a:gd name="T47" fmla="*/ 17 h 209"/>
                  <a:gd name="T48" fmla="*/ 129 w 165"/>
                  <a:gd name="T49" fmla="*/ 0 h 209"/>
                  <a:gd name="T50" fmla="*/ 129 w 165"/>
                  <a:gd name="T51" fmla="*/ 0 h 209"/>
                  <a:gd name="T52" fmla="*/ 140 w 165"/>
                  <a:gd name="T53" fmla="*/ 17 h 209"/>
                  <a:gd name="T54" fmla="*/ 146 w 165"/>
                  <a:gd name="T55" fmla="*/ 35 h 209"/>
                  <a:gd name="T56" fmla="*/ 151 w 165"/>
                  <a:gd name="T57" fmla="*/ 56 h 209"/>
                  <a:gd name="T58" fmla="*/ 154 w 165"/>
                  <a:gd name="T59" fmla="*/ 77 h 209"/>
                  <a:gd name="T60" fmla="*/ 154 w 165"/>
                  <a:gd name="T61" fmla="*/ 77 h 209"/>
                  <a:gd name="T62" fmla="*/ 151 w 165"/>
                  <a:gd name="T63" fmla="*/ 101 h 209"/>
                  <a:gd name="T64" fmla="*/ 146 w 165"/>
                  <a:gd name="T65" fmla="*/ 122 h 209"/>
                  <a:gd name="T66" fmla="*/ 137 w 165"/>
                  <a:gd name="T67" fmla="*/ 143 h 209"/>
                  <a:gd name="T68" fmla="*/ 126 w 165"/>
                  <a:gd name="T69" fmla="*/ 160 h 209"/>
                  <a:gd name="T70" fmla="*/ 113 w 165"/>
                  <a:gd name="T71" fmla="*/ 174 h 209"/>
                  <a:gd name="T72" fmla="*/ 96 w 165"/>
                  <a:gd name="T73" fmla="*/ 185 h 209"/>
                  <a:gd name="T74" fmla="*/ 77 w 165"/>
                  <a:gd name="T75" fmla="*/ 192 h 209"/>
                  <a:gd name="T76" fmla="*/ 60 w 165"/>
                  <a:gd name="T77" fmla="*/ 195 h 209"/>
                  <a:gd name="T78" fmla="*/ 60 w 165"/>
                  <a:gd name="T79" fmla="*/ 1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9">
                    <a:moveTo>
                      <a:pt x="60" y="195"/>
                    </a:moveTo>
                    <a:lnTo>
                      <a:pt x="60" y="195"/>
                    </a:lnTo>
                    <a:lnTo>
                      <a:pt x="41" y="192"/>
                    </a:lnTo>
                    <a:lnTo>
                      <a:pt x="28" y="188"/>
                    </a:lnTo>
                    <a:lnTo>
                      <a:pt x="11" y="178"/>
                    </a:lnTo>
                    <a:lnTo>
                      <a:pt x="0" y="167"/>
                    </a:lnTo>
                    <a:lnTo>
                      <a:pt x="0" y="167"/>
                    </a:lnTo>
                    <a:lnTo>
                      <a:pt x="14" y="185"/>
                    </a:lnTo>
                    <a:lnTo>
                      <a:pt x="30" y="199"/>
                    </a:lnTo>
                    <a:lnTo>
                      <a:pt x="50" y="206"/>
                    </a:lnTo>
                    <a:lnTo>
                      <a:pt x="71" y="209"/>
                    </a:lnTo>
                    <a:lnTo>
                      <a:pt x="71" y="209"/>
                    </a:lnTo>
                    <a:lnTo>
                      <a:pt x="88" y="206"/>
                    </a:lnTo>
                    <a:lnTo>
                      <a:pt x="107" y="199"/>
                    </a:lnTo>
                    <a:lnTo>
                      <a:pt x="124" y="188"/>
                    </a:lnTo>
                    <a:lnTo>
                      <a:pt x="137" y="174"/>
                    </a:lnTo>
                    <a:lnTo>
                      <a:pt x="148" y="157"/>
                    </a:lnTo>
                    <a:lnTo>
                      <a:pt x="156" y="136"/>
                    </a:lnTo>
                    <a:lnTo>
                      <a:pt x="162" y="115"/>
                    </a:lnTo>
                    <a:lnTo>
                      <a:pt x="165" y="90"/>
                    </a:lnTo>
                    <a:lnTo>
                      <a:pt x="165" y="90"/>
                    </a:lnTo>
                    <a:lnTo>
                      <a:pt x="162" y="63"/>
                    </a:lnTo>
                    <a:lnTo>
                      <a:pt x="154" y="42"/>
                    </a:lnTo>
                    <a:lnTo>
                      <a:pt x="143" y="17"/>
                    </a:lnTo>
                    <a:lnTo>
                      <a:pt x="129" y="0"/>
                    </a:lnTo>
                    <a:lnTo>
                      <a:pt x="129" y="0"/>
                    </a:lnTo>
                    <a:lnTo>
                      <a:pt x="140" y="17"/>
                    </a:lnTo>
                    <a:lnTo>
                      <a:pt x="146" y="35"/>
                    </a:lnTo>
                    <a:lnTo>
                      <a:pt x="151" y="56"/>
                    </a:lnTo>
                    <a:lnTo>
                      <a:pt x="154" y="77"/>
                    </a:lnTo>
                    <a:lnTo>
                      <a:pt x="154" y="77"/>
                    </a:lnTo>
                    <a:lnTo>
                      <a:pt x="151" y="101"/>
                    </a:lnTo>
                    <a:lnTo>
                      <a:pt x="146" y="122"/>
                    </a:lnTo>
                    <a:lnTo>
                      <a:pt x="137" y="143"/>
                    </a:lnTo>
                    <a:lnTo>
                      <a:pt x="126" y="160"/>
                    </a:lnTo>
                    <a:lnTo>
                      <a:pt x="113" y="174"/>
                    </a:lnTo>
                    <a:lnTo>
                      <a:pt x="96" y="185"/>
                    </a:lnTo>
                    <a:lnTo>
                      <a:pt x="77" y="192"/>
                    </a:lnTo>
                    <a:lnTo>
                      <a:pt x="60" y="195"/>
                    </a:lnTo>
                    <a:lnTo>
                      <a:pt x="60" y="195"/>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4"/>
              <p:cNvSpPr>
                <a:spLocks/>
              </p:cNvSpPr>
              <p:nvPr/>
            </p:nvSpPr>
            <p:spPr bwMode="auto">
              <a:xfrm>
                <a:off x="329" y="2327"/>
                <a:ext cx="165" cy="210"/>
              </a:xfrm>
              <a:custGeom>
                <a:avLst/>
                <a:gdLst>
                  <a:gd name="T0" fmla="*/ 132 w 165"/>
                  <a:gd name="T1" fmla="*/ 0 h 210"/>
                  <a:gd name="T2" fmla="*/ 132 w 165"/>
                  <a:gd name="T3" fmla="*/ 0 h 210"/>
                  <a:gd name="T4" fmla="*/ 140 w 165"/>
                  <a:gd name="T5" fmla="*/ 18 h 210"/>
                  <a:gd name="T6" fmla="*/ 148 w 165"/>
                  <a:gd name="T7" fmla="*/ 35 h 210"/>
                  <a:gd name="T8" fmla="*/ 151 w 165"/>
                  <a:gd name="T9" fmla="*/ 56 h 210"/>
                  <a:gd name="T10" fmla="*/ 154 w 165"/>
                  <a:gd name="T11" fmla="*/ 77 h 210"/>
                  <a:gd name="T12" fmla="*/ 154 w 165"/>
                  <a:gd name="T13" fmla="*/ 77 h 210"/>
                  <a:gd name="T14" fmla="*/ 151 w 165"/>
                  <a:gd name="T15" fmla="*/ 102 h 210"/>
                  <a:gd name="T16" fmla="*/ 146 w 165"/>
                  <a:gd name="T17" fmla="*/ 126 h 210"/>
                  <a:gd name="T18" fmla="*/ 137 w 165"/>
                  <a:gd name="T19" fmla="*/ 144 h 210"/>
                  <a:gd name="T20" fmla="*/ 126 w 165"/>
                  <a:gd name="T21" fmla="*/ 161 h 210"/>
                  <a:gd name="T22" fmla="*/ 113 w 165"/>
                  <a:gd name="T23" fmla="*/ 179 h 210"/>
                  <a:gd name="T24" fmla="*/ 96 w 165"/>
                  <a:gd name="T25" fmla="*/ 189 h 210"/>
                  <a:gd name="T26" fmla="*/ 80 w 165"/>
                  <a:gd name="T27" fmla="*/ 196 h 210"/>
                  <a:gd name="T28" fmla="*/ 60 w 165"/>
                  <a:gd name="T29" fmla="*/ 196 h 210"/>
                  <a:gd name="T30" fmla="*/ 60 w 165"/>
                  <a:gd name="T31" fmla="*/ 196 h 210"/>
                  <a:gd name="T32" fmla="*/ 44 w 165"/>
                  <a:gd name="T33" fmla="*/ 196 h 210"/>
                  <a:gd name="T34" fmla="*/ 28 w 165"/>
                  <a:gd name="T35" fmla="*/ 189 h 210"/>
                  <a:gd name="T36" fmla="*/ 14 w 165"/>
                  <a:gd name="T37" fmla="*/ 182 h 210"/>
                  <a:gd name="T38" fmla="*/ 0 w 165"/>
                  <a:gd name="T39" fmla="*/ 168 h 210"/>
                  <a:gd name="T40" fmla="*/ 0 w 165"/>
                  <a:gd name="T41" fmla="*/ 168 h 210"/>
                  <a:gd name="T42" fmla="*/ 14 w 165"/>
                  <a:gd name="T43" fmla="*/ 186 h 210"/>
                  <a:gd name="T44" fmla="*/ 33 w 165"/>
                  <a:gd name="T45" fmla="*/ 200 h 210"/>
                  <a:gd name="T46" fmla="*/ 52 w 165"/>
                  <a:gd name="T47" fmla="*/ 207 h 210"/>
                  <a:gd name="T48" fmla="*/ 71 w 165"/>
                  <a:gd name="T49" fmla="*/ 210 h 210"/>
                  <a:gd name="T50" fmla="*/ 71 w 165"/>
                  <a:gd name="T51" fmla="*/ 210 h 210"/>
                  <a:gd name="T52" fmla="*/ 91 w 165"/>
                  <a:gd name="T53" fmla="*/ 210 h 210"/>
                  <a:gd name="T54" fmla="*/ 107 w 165"/>
                  <a:gd name="T55" fmla="*/ 203 h 210"/>
                  <a:gd name="T56" fmla="*/ 124 w 165"/>
                  <a:gd name="T57" fmla="*/ 193 h 210"/>
                  <a:gd name="T58" fmla="*/ 137 w 165"/>
                  <a:gd name="T59" fmla="*/ 175 h 210"/>
                  <a:gd name="T60" fmla="*/ 148 w 165"/>
                  <a:gd name="T61" fmla="*/ 158 h 210"/>
                  <a:gd name="T62" fmla="*/ 156 w 165"/>
                  <a:gd name="T63" fmla="*/ 140 h 210"/>
                  <a:gd name="T64" fmla="*/ 162 w 165"/>
                  <a:gd name="T65" fmla="*/ 116 h 210"/>
                  <a:gd name="T66" fmla="*/ 165 w 165"/>
                  <a:gd name="T67" fmla="*/ 91 h 210"/>
                  <a:gd name="T68" fmla="*/ 165 w 165"/>
                  <a:gd name="T69" fmla="*/ 91 h 210"/>
                  <a:gd name="T70" fmla="*/ 162 w 165"/>
                  <a:gd name="T71" fmla="*/ 67 h 210"/>
                  <a:gd name="T72" fmla="*/ 156 w 165"/>
                  <a:gd name="T73" fmla="*/ 42 h 210"/>
                  <a:gd name="T74" fmla="*/ 146 w 165"/>
                  <a:gd name="T75" fmla="*/ 21 h 210"/>
                  <a:gd name="T76" fmla="*/ 132 w 165"/>
                  <a:gd name="T77" fmla="*/ 0 h 210"/>
                  <a:gd name="T78" fmla="*/ 132 w 165"/>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10">
                    <a:moveTo>
                      <a:pt x="132" y="0"/>
                    </a:moveTo>
                    <a:lnTo>
                      <a:pt x="132" y="0"/>
                    </a:lnTo>
                    <a:lnTo>
                      <a:pt x="140" y="18"/>
                    </a:lnTo>
                    <a:lnTo>
                      <a:pt x="148" y="35"/>
                    </a:lnTo>
                    <a:lnTo>
                      <a:pt x="151" y="56"/>
                    </a:lnTo>
                    <a:lnTo>
                      <a:pt x="154" y="77"/>
                    </a:lnTo>
                    <a:lnTo>
                      <a:pt x="154" y="77"/>
                    </a:lnTo>
                    <a:lnTo>
                      <a:pt x="151" y="102"/>
                    </a:lnTo>
                    <a:lnTo>
                      <a:pt x="146" y="126"/>
                    </a:lnTo>
                    <a:lnTo>
                      <a:pt x="137" y="144"/>
                    </a:lnTo>
                    <a:lnTo>
                      <a:pt x="126" y="161"/>
                    </a:lnTo>
                    <a:lnTo>
                      <a:pt x="113" y="179"/>
                    </a:lnTo>
                    <a:lnTo>
                      <a:pt x="96" y="189"/>
                    </a:lnTo>
                    <a:lnTo>
                      <a:pt x="80" y="196"/>
                    </a:lnTo>
                    <a:lnTo>
                      <a:pt x="60" y="196"/>
                    </a:lnTo>
                    <a:lnTo>
                      <a:pt x="60" y="196"/>
                    </a:lnTo>
                    <a:lnTo>
                      <a:pt x="44" y="196"/>
                    </a:lnTo>
                    <a:lnTo>
                      <a:pt x="28" y="189"/>
                    </a:lnTo>
                    <a:lnTo>
                      <a:pt x="14" y="182"/>
                    </a:lnTo>
                    <a:lnTo>
                      <a:pt x="0" y="168"/>
                    </a:lnTo>
                    <a:lnTo>
                      <a:pt x="0" y="168"/>
                    </a:lnTo>
                    <a:lnTo>
                      <a:pt x="14" y="186"/>
                    </a:lnTo>
                    <a:lnTo>
                      <a:pt x="33" y="200"/>
                    </a:lnTo>
                    <a:lnTo>
                      <a:pt x="52" y="207"/>
                    </a:lnTo>
                    <a:lnTo>
                      <a:pt x="71" y="210"/>
                    </a:lnTo>
                    <a:lnTo>
                      <a:pt x="71" y="210"/>
                    </a:lnTo>
                    <a:lnTo>
                      <a:pt x="91" y="210"/>
                    </a:lnTo>
                    <a:lnTo>
                      <a:pt x="107" y="203"/>
                    </a:lnTo>
                    <a:lnTo>
                      <a:pt x="124" y="193"/>
                    </a:lnTo>
                    <a:lnTo>
                      <a:pt x="137" y="175"/>
                    </a:lnTo>
                    <a:lnTo>
                      <a:pt x="148" y="158"/>
                    </a:lnTo>
                    <a:lnTo>
                      <a:pt x="156" y="140"/>
                    </a:lnTo>
                    <a:lnTo>
                      <a:pt x="162" y="116"/>
                    </a:lnTo>
                    <a:lnTo>
                      <a:pt x="165" y="91"/>
                    </a:lnTo>
                    <a:lnTo>
                      <a:pt x="165" y="91"/>
                    </a:lnTo>
                    <a:lnTo>
                      <a:pt x="162" y="67"/>
                    </a:lnTo>
                    <a:lnTo>
                      <a:pt x="156" y="42"/>
                    </a:lnTo>
                    <a:lnTo>
                      <a:pt x="146" y="21"/>
                    </a:lnTo>
                    <a:lnTo>
                      <a:pt x="132" y="0"/>
                    </a:lnTo>
                    <a:lnTo>
                      <a:pt x="132"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5"/>
              <p:cNvSpPr>
                <a:spLocks/>
              </p:cNvSpPr>
              <p:nvPr/>
            </p:nvSpPr>
            <p:spPr bwMode="auto">
              <a:xfrm>
                <a:off x="1007" y="1922"/>
                <a:ext cx="161" cy="210"/>
              </a:xfrm>
              <a:custGeom>
                <a:avLst/>
                <a:gdLst>
                  <a:gd name="T0" fmla="*/ 129 w 161"/>
                  <a:gd name="T1" fmla="*/ 0 h 210"/>
                  <a:gd name="T2" fmla="*/ 129 w 161"/>
                  <a:gd name="T3" fmla="*/ 0 h 210"/>
                  <a:gd name="T4" fmla="*/ 140 w 161"/>
                  <a:gd name="T5" fmla="*/ 18 h 210"/>
                  <a:gd name="T6" fmla="*/ 145 w 161"/>
                  <a:gd name="T7" fmla="*/ 35 h 210"/>
                  <a:gd name="T8" fmla="*/ 150 w 161"/>
                  <a:gd name="T9" fmla="*/ 56 h 210"/>
                  <a:gd name="T10" fmla="*/ 150 w 161"/>
                  <a:gd name="T11" fmla="*/ 77 h 210"/>
                  <a:gd name="T12" fmla="*/ 150 w 161"/>
                  <a:gd name="T13" fmla="*/ 77 h 210"/>
                  <a:gd name="T14" fmla="*/ 150 w 161"/>
                  <a:gd name="T15" fmla="*/ 102 h 210"/>
                  <a:gd name="T16" fmla="*/ 145 w 161"/>
                  <a:gd name="T17" fmla="*/ 123 h 210"/>
                  <a:gd name="T18" fmla="*/ 137 w 161"/>
                  <a:gd name="T19" fmla="*/ 143 h 210"/>
                  <a:gd name="T20" fmla="*/ 123 w 161"/>
                  <a:gd name="T21" fmla="*/ 161 h 210"/>
                  <a:gd name="T22" fmla="*/ 109 w 161"/>
                  <a:gd name="T23" fmla="*/ 175 h 210"/>
                  <a:gd name="T24" fmla="*/ 96 w 161"/>
                  <a:gd name="T25" fmla="*/ 185 h 210"/>
                  <a:gd name="T26" fmla="*/ 76 w 161"/>
                  <a:gd name="T27" fmla="*/ 192 h 210"/>
                  <a:gd name="T28" fmla="*/ 57 w 161"/>
                  <a:gd name="T29" fmla="*/ 196 h 210"/>
                  <a:gd name="T30" fmla="*/ 57 w 161"/>
                  <a:gd name="T31" fmla="*/ 196 h 210"/>
                  <a:gd name="T32" fmla="*/ 41 w 161"/>
                  <a:gd name="T33" fmla="*/ 192 h 210"/>
                  <a:gd name="T34" fmla="*/ 27 w 161"/>
                  <a:gd name="T35" fmla="*/ 189 h 210"/>
                  <a:gd name="T36" fmla="*/ 11 w 161"/>
                  <a:gd name="T37" fmla="*/ 178 h 210"/>
                  <a:gd name="T38" fmla="*/ 0 w 161"/>
                  <a:gd name="T39" fmla="*/ 168 h 210"/>
                  <a:gd name="T40" fmla="*/ 0 w 161"/>
                  <a:gd name="T41" fmla="*/ 168 h 210"/>
                  <a:gd name="T42" fmla="*/ 13 w 161"/>
                  <a:gd name="T43" fmla="*/ 185 h 210"/>
                  <a:gd name="T44" fmla="*/ 30 w 161"/>
                  <a:gd name="T45" fmla="*/ 199 h 210"/>
                  <a:gd name="T46" fmla="*/ 49 w 161"/>
                  <a:gd name="T47" fmla="*/ 206 h 210"/>
                  <a:gd name="T48" fmla="*/ 68 w 161"/>
                  <a:gd name="T49" fmla="*/ 210 h 210"/>
                  <a:gd name="T50" fmla="*/ 68 w 161"/>
                  <a:gd name="T51" fmla="*/ 210 h 210"/>
                  <a:gd name="T52" fmla="*/ 87 w 161"/>
                  <a:gd name="T53" fmla="*/ 206 h 210"/>
                  <a:gd name="T54" fmla="*/ 107 w 161"/>
                  <a:gd name="T55" fmla="*/ 199 h 210"/>
                  <a:gd name="T56" fmla="*/ 120 w 161"/>
                  <a:gd name="T57" fmla="*/ 189 h 210"/>
                  <a:gd name="T58" fmla="*/ 134 w 161"/>
                  <a:gd name="T59" fmla="*/ 175 h 210"/>
                  <a:gd name="T60" fmla="*/ 148 w 161"/>
                  <a:gd name="T61" fmla="*/ 157 h 210"/>
                  <a:gd name="T62" fmla="*/ 156 w 161"/>
                  <a:gd name="T63" fmla="*/ 136 h 210"/>
                  <a:gd name="T64" fmla="*/ 161 w 161"/>
                  <a:gd name="T65" fmla="*/ 116 h 210"/>
                  <a:gd name="T66" fmla="*/ 161 w 161"/>
                  <a:gd name="T67" fmla="*/ 91 h 210"/>
                  <a:gd name="T68" fmla="*/ 161 w 161"/>
                  <a:gd name="T69" fmla="*/ 91 h 210"/>
                  <a:gd name="T70" fmla="*/ 161 w 161"/>
                  <a:gd name="T71" fmla="*/ 67 h 210"/>
                  <a:gd name="T72" fmla="*/ 153 w 161"/>
                  <a:gd name="T73" fmla="*/ 42 h 210"/>
                  <a:gd name="T74" fmla="*/ 142 w 161"/>
                  <a:gd name="T75" fmla="*/ 18 h 210"/>
                  <a:gd name="T76" fmla="*/ 129 w 161"/>
                  <a:gd name="T77" fmla="*/ 0 h 210"/>
                  <a:gd name="T78" fmla="*/ 129 w 161"/>
                  <a:gd name="T7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210">
                    <a:moveTo>
                      <a:pt x="129" y="0"/>
                    </a:moveTo>
                    <a:lnTo>
                      <a:pt x="129" y="0"/>
                    </a:lnTo>
                    <a:lnTo>
                      <a:pt x="140" y="18"/>
                    </a:lnTo>
                    <a:lnTo>
                      <a:pt x="145" y="35"/>
                    </a:lnTo>
                    <a:lnTo>
                      <a:pt x="150" y="56"/>
                    </a:lnTo>
                    <a:lnTo>
                      <a:pt x="150" y="77"/>
                    </a:lnTo>
                    <a:lnTo>
                      <a:pt x="150" y="77"/>
                    </a:lnTo>
                    <a:lnTo>
                      <a:pt x="150" y="102"/>
                    </a:lnTo>
                    <a:lnTo>
                      <a:pt x="145" y="123"/>
                    </a:lnTo>
                    <a:lnTo>
                      <a:pt x="137" y="143"/>
                    </a:lnTo>
                    <a:lnTo>
                      <a:pt x="123" y="161"/>
                    </a:lnTo>
                    <a:lnTo>
                      <a:pt x="109" y="175"/>
                    </a:lnTo>
                    <a:lnTo>
                      <a:pt x="96" y="185"/>
                    </a:lnTo>
                    <a:lnTo>
                      <a:pt x="76" y="192"/>
                    </a:lnTo>
                    <a:lnTo>
                      <a:pt x="57" y="196"/>
                    </a:lnTo>
                    <a:lnTo>
                      <a:pt x="57" y="196"/>
                    </a:lnTo>
                    <a:lnTo>
                      <a:pt x="41" y="192"/>
                    </a:lnTo>
                    <a:lnTo>
                      <a:pt x="27" y="189"/>
                    </a:lnTo>
                    <a:lnTo>
                      <a:pt x="11" y="178"/>
                    </a:lnTo>
                    <a:lnTo>
                      <a:pt x="0" y="168"/>
                    </a:lnTo>
                    <a:lnTo>
                      <a:pt x="0" y="168"/>
                    </a:lnTo>
                    <a:lnTo>
                      <a:pt x="13" y="185"/>
                    </a:lnTo>
                    <a:lnTo>
                      <a:pt x="30" y="199"/>
                    </a:lnTo>
                    <a:lnTo>
                      <a:pt x="49" y="206"/>
                    </a:lnTo>
                    <a:lnTo>
                      <a:pt x="68" y="210"/>
                    </a:lnTo>
                    <a:lnTo>
                      <a:pt x="68" y="210"/>
                    </a:lnTo>
                    <a:lnTo>
                      <a:pt x="87" y="206"/>
                    </a:lnTo>
                    <a:lnTo>
                      <a:pt x="107" y="199"/>
                    </a:lnTo>
                    <a:lnTo>
                      <a:pt x="120" y="189"/>
                    </a:lnTo>
                    <a:lnTo>
                      <a:pt x="134" y="175"/>
                    </a:lnTo>
                    <a:lnTo>
                      <a:pt x="148" y="157"/>
                    </a:lnTo>
                    <a:lnTo>
                      <a:pt x="156" y="136"/>
                    </a:lnTo>
                    <a:lnTo>
                      <a:pt x="161" y="116"/>
                    </a:lnTo>
                    <a:lnTo>
                      <a:pt x="161" y="91"/>
                    </a:lnTo>
                    <a:lnTo>
                      <a:pt x="161" y="91"/>
                    </a:lnTo>
                    <a:lnTo>
                      <a:pt x="161" y="67"/>
                    </a:lnTo>
                    <a:lnTo>
                      <a:pt x="153" y="42"/>
                    </a:lnTo>
                    <a:lnTo>
                      <a:pt x="142" y="18"/>
                    </a:lnTo>
                    <a:lnTo>
                      <a:pt x="129" y="0"/>
                    </a:lnTo>
                    <a:lnTo>
                      <a:pt x="129"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6"/>
              <p:cNvSpPr>
                <a:spLocks/>
              </p:cNvSpPr>
              <p:nvPr/>
            </p:nvSpPr>
            <p:spPr bwMode="auto">
              <a:xfrm>
                <a:off x="891" y="1108"/>
                <a:ext cx="165" cy="206"/>
              </a:xfrm>
              <a:custGeom>
                <a:avLst/>
                <a:gdLst>
                  <a:gd name="T0" fmla="*/ 165 w 165"/>
                  <a:gd name="T1" fmla="*/ 88 h 206"/>
                  <a:gd name="T2" fmla="*/ 165 w 165"/>
                  <a:gd name="T3" fmla="*/ 88 h 206"/>
                  <a:gd name="T4" fmla="*/ 162 w 165"/>
                  <a:gd name="T5" fmla="*/ 63 h 206"/>
                  <a:gd name="T6" fmla="*/ 157 w 165"/>
                  <a:gd name="T7" fmla="*/ 39 h 206"/>
                  <a:gd name="T8" fmla="*/ 146 w 165"/>
                  <a:gd name="T9" fmla="*/ 18 h 206"/>
                  <a:gd name="T10" fmla="*/ 132 w 165"/>
                  <a:gd name="T11" fmla="*/ 0 h 206"/>
                  <a:gd name="T12" fmla="*/ 132 w 165"/>
                  <a:gd name="T13" fmla="*/ 0 h 206"/>
                  <a:gd name="T14" fmla="*/ 140 w 165"/>
                  <a:gd name="T15" fmla="*/ 14 h 206"/>
                  <a:gd name="T16" fmla="*/ 149 w 165"/>
                  <a:gd name="T17" fmla="*/ 35 h 206"/>
                  <a:gd name="T18" fmla="*/ 151 w 165"/>
                  <a:gd name="T19" fmla="*/ 53 h 206"/>
                  <a:gd name="T20" fmla="*/ 154 w 165"/>
                  <a:gd name="T21" fmla="*/ 74 h 206"/>
                  <a:gd name="T22" fmla="*/ 154 w 165"/>
                  <a:gd name="T23" fmla="*/ 74 h 206"/>
                  <a:gd name="T24" fmla="*/ 151 w 165"/>
                  <a:gd name="T25" fmla="*/ 98 h 206"/>
                  <a:gd name="T26" fmla="*/ 146 w 165"/>
                  <a:gd name="T27" fmla="*/ 123 h 206"/>
                  <a:gd name="T28" fmla="*/ 138 w 165"/>
                  <a:gd name="T29" fmla="*/ 140 h 206"/>
                  <a:gd name="T30" fmla="*/ 127 w 165"/>
                  <a:gd name="T31" fmla="*/ 158 h 206"/>
                  <a:gd name="T32" fmla="*/ 113 w 165"/>
                  <a:gd name="T33" fmla="*/ 175 h 206"/>
                  <a:gd name="T34" fmla="*/ 96 w 165"/>
                  <a:gd name="T35" fmla="*/ 186 h 206"/>
                  <a:gd name="T36" fmla="*/ 80 w 165"/>
                  <a:gd name="T37" fmla="*/ 193 h 206"/>
                  <a:gd name="T38" fmla="*/ 61 w 165"/>
                  <a:gd name="T39" fmla="*/ 193 h 206"/>
                  <a:gd name="T40" fmla="*/ 61 w 165"/>
                  <a:gd name="T41" fmla="*/ 193 h 206"/>
                  <a:gd name="T42" fmla="*/ 44 w 165"/>
                  <a:gd name="T43" fmla="*/ 193 h 206"/>
                  <a:gd name="T44" fmla="*/ 28 w 165"/>
                  <a:gd name="T45" fmla="*/ 186 h 206"/>
                  <a:gd name="T46" fmla="*/ 14 w 165"/>
                  <a:gd name="T47" fmla="*/ 179 h 206"/>
                  <a:gd name="T48" fmla="*/ 0 w 165"/>
                  <a:gd name="T49" fmla="*/ 165 h 206"/>
                  <a:gd name="T50" fmla="*/ 0 w 165"/>
                  <a:gd name="T51" fmla="*/ 165 h 206"/>
                  <a:gd name="T52" fmla="*/ 14 w 165"/>
                  <a:gd name="T53" fmla="*/ 182 h 206"/>
                  <a:gd name="T54" fmla="*/ 31 w 165"/>
                  <a:gd name="T55" fmla="*/ 196 h 206"/>
                  <a:gd name="T56" fmla="*/ 50 w 165"/>
                  <a:gd name="T57" fmla="*/ 206 h 206"/>
                  <a:gd name="T58" fmla="*/ 72 w 165"/>
                  <a:gd name="T59" fmla="*/ 206 h 206"/>
                  <a:gd name="T60" fmla="*/ 72 w 165"/>
                  <a:gd name="T61" fmla="*/ 206 h 206"/>
                  <a:gd name="T62" fmla="*/ 91 w 165"/>
                  <a:gd name="T63" fmla="*/ 206 h 206"/>
                  <a:gd name="T64" fmla="*/ 107 w 165"/>
                  <a:gd name="T65" fmla="*/ 199 h 206"/>
                  <a:gd name="T66" fmla="*/ 124 w 165"/>
                  <a:gd name="T67" fmla="*/ 189 h 206"/>
                  <a:gd name="T68" fmla="*/ 138 w 165"/>
                  <a:gd name="T69" fmla="*/ 172 h 206"/>
                  <a:gd name="T70" fmla="*/ 149 w 165"/>
                  <a:gd name="T71" fmla="*/ 154 h 206"/>
                  <a:gd name="T72" fmla="*/ 157 w 165"/>
                  <a:gd name="T73" fmla="*/ 137 h 206"/>
                  <a:gd name="T74" fmla="*/ 162 w 165"/>
                  <a:gd name="T75" fmla="*/ 112 h 206"/>
                  <a:gd name="T76" fmla="*/ 165 w 165"/>
                  <a:gd name="T77" fmla="*/ 88 h 206"/>
                  <a:gd name="T78" fmla="*/ 165 w 165"/>
                  <a:gd name="T79" fmla="*/ 8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06">
                    <a:moveTo>
                      <a:pt x="165" y="88"/>
                    </a:moveTo>
                    <a:lnTo>
                      <a:pt x="165" y="88"/>
                    </a:lnTo>
                    <a:lnTo>
                      <a:pt x="162" y="63"/>
                    </a:lnTo>
                    <a:lnTo>
                      <a:pt x="157" y="39"/>
                    </a:lnTo>
                    <a:lnTo>
                      <a:pt x="146" y="18"/>
                    </a:lnTo>
                    <a:lnTo>
                      <a:pt x="132" y="0"/>
                    </a:lnTo>
                    <a:lnTo>
                      <a:pt x="132" y="0"/>
                    </a:lnTo>
                    <a:lnTo>
                      <a:pt x="140" y="14"/>
                    </a:lnTo>
                    <a:lnTo>
                      <a:pt x="149" y="35"/>
                    </a:lnTo>
                    <a:lnTo>
                      <a:pt x="151" y="53"/>
                    </a:lnTo>
                    <a:lnTo>
                      <a:pt x="154" y="74"/>
                    </a:lnTo>
                    <a:lnTo>
                      <a:pt x="154" y="74"/>
                    </a:lnTo>
                    <a:lnTo>
                      <a:pt x="151" y="98"/>
                    </a:lnTo>
                    <a:lnTo>
                      <a:pt x="146" y="123"/>
                    </a:lnTo>
                    <a:lnTo>
                      <a:pt x="138" y="140"/>
                    </a:lnTo>
                    <a:lnTo>
                      <a:pt x="127" y="158"/>
                    </a:lnTo>
                    <a:lnTo>
                      <a:pt x="113" y="175"/>
                    </a:lnTo>
                    <a:lnTo>
                      <a:pt x="96" y="186"/>
                    </a:lnTo>
                    <a:lnTo>
                      <a:pt x="80" y="193"/>
                    </a:lnTo>
                    <a:lnTo>
                      <a:pt x="61" y="193"/>
                    </a:lnTo>
                    <a:lnTo>
                      <a:pt x="61" y="193"/>
                    </a:lnTo>
                    <a:lnTo>
                      <a:pt x="44" y="193"/>
                    </a:lnTo>
                    <a:lnTo>
                      <a:pt x="28" y="186"/>
                    </a:lnTo>
                    <a:lnTo>
                      <a:pt x="14" y="179"/>
                    </a:lnTo>
                    <a:lnTo>
                      <a:pt x="0" y="165"/>
                    </a:lnTo>
                    <a:lnTo>
                      <a:pt x="0" y="165"/>
                    </a:lnTo>
                    <a:lnTo>
                      <a:pt x="14" y="182"/>
                    </a:lnTo>
                    <a:lnTo>
                      <a:pt x="31" y="196"/>
                    </a:lnTo>
                    <a:lnTo>
                      <a:pt x="50" y="206"/>
                    </a:lnTo>
                    <a:lnTo>
                      <a:pt x="72" y="206"/>
                    </a:lnTo>
                    <a:lnTo>
                      <a:pt x="72" y="206"/>
                    </a:lnTo>
                    <a:lnTo>
                      <a:pt x="91" y="206"/>
                    </a:lnTo>
                    <a:lnTo>
                      <a:pt x="107" y="199"/>
                    </a:lnTo>
                    <a:lnTo>
                      <a:pt x="124" y="189"/>
                    </a:lnTo>
                    <a:lnTo>
                      <a:pt x="138" y="172"/>
                    </a:lnTo>
                    <a:lnTo>
                      <a:pt x="149" y="154"/>
                    </a:lnTo>
                    <a:lnTo>
                      <a:pt x="157" y="137"/>
                    </a:lnTo>
                    <a:lnTo>
                      <a:pt x="162" y="112"/>
                    </a:lnTo>
                    <a:lnTo>
                      <a:pt x="165" y="88"/>
                    </a:lnTo>
                    <a:lnTo>
                      <a:pt x="165" y="88"/>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7"/>
              <p:cNvSpPr>
                <a:spLocks/>
              </p:cNvSpPr>
              <p:nvPr/>
            </p:nvSpPr>
            <p:spPr bwMode="auto">
              <a:xfrm>
                <a:off x="1687" y="1339"/>
                <a:ext cx="164" cy="210"/>
              </a:xfrm>
              <a:custGeom>
                <a:avLst/>
                <a:gdLst>
                  <a:gd name="T0" fmla="*/ 71 w 164"/>
                  <a:gd name="T1" fmla="*/ 210 h 210"/>
                  <a:gd name="T2" fmla="*/ 71 w 164"/>
                  <a:gd name="T3" fmla="*/ 210 h 210"/>
                  <a:gd name="T4" fmla="*/ 90 w 164"/>
                  <a:gd name="T5" fmla="*/ 206 h 210"/>
                  <a:gd name="T6" fmla="*/ 107 w 164"/>
                  <a:gd name="T7" fmla="*/ 199 h 210"/>
                  <a:gd name="T8" fmla="*/ 123 w 164"/>
                  <a:gd name="T9" fmla="*/ 189 h 210"/>
                  <a:gd name="T10" fmla="*/ 137 w 164"/>
                  <a:gd name="T11" fmla="*/ 175 h 210"/>
                  <a:gd name="T12" fmla="*/ 148 w 164"/>
                  <a:gd name="T13" fmla="*/ 157 h 210"/>
                  <a:gd name="T14" fmla="*/ 156 w 164"/>
                  <a:gd name="T15" fmla="*/ 136 h 210"/>
                  <a:gd name="T16" fmla="*/ 162 w 164"/>
                  <a:gd name="T17" fmla="*/ 115 h 210"/>
                  <a:gd name="T18" fmla="*/ 164 w 164"/>
                  <a:gd name="T19" fmla="*/ 91 h 210"/>
                  <a:gd name="T20" fmla="*/ 164 w 164"/>
                  <a:gd name="T21" fmla="*/ 91 h 210"/>
                  <a:gd name="T22" fmla="*/ 162 w 164"/>
                  <a:gd name="T23" fmla="*/ 66 h 210"/>
                  <a:gd name="T24" fmla="*/ 156 w 164"/>
                  <a:gd name="T25" fmla="*/ 42 h 210"/>
                  <a:gd name="T26" fmla="*/ 145 w 164"/>
                  <a:gd name="T27" fmla="*/ 17 h 210"/>
                  <a:gd name="T28" fmla="*/ 132 w 164"/>
                  <a:gd name="T29" fmla="*/ 0 h 210"/>
                  <a:gd name="T30" fmla="*/ 132 w 164"/>
                  <a:gd name="T31" fmla="*/ 0 h 210"/>
                  <a:gd name="T32" fmla="*/ 140 w 164"/>
                  <a:gd name="T33" fmla="*/ 17 h 210"/>
                  <a:gd name="T34" fmla="*/ 148 w 164"/>
                  <a:gd name="T35" fmla="*/ 35 h 210"/>
                  <a:gd name="T36" fmla="*/ 151 w 164"/>
                  <a:gd name="T37" fmla="*/ 56 h 210"/>
                  <a:gd name="T38" fmla="*/ 153 w 164"/>
                  <a:gd name="T39" fmla="*/ 77 h 210"/>
                  <a:gd name="T40" fmla="*/ 153 w 164"/>
                  <a:gd name="T41" fmla="*/ 77 h 210"/>
                  <a:gd name="T42" fmla="*/ 151 w 164"/>
                  <a:gd name="T43" fmla="*/ 101 h 210"/>
                  <a:gd name="T44" fmla="*/ 145 w 164"/>
                  <a:gd name="T45" fmla="*/ 122 h 210"/>
                  <a:gd name="T46" fmla="*/ 137 w 164"/>
                  <a:gd name="T47" fmla="*/ 143 h 210"/>
                  <a:gd name="T48" fmla="*/ 126 w 164"/>
                  <a:gd name="T49" fmla="*/ 161 h 210"/>
                  <a:gd name="T50" fmla="*/ 112 w 164"/>
                  <a:gd name="T51" fmla="*/ 175 h 210"/>
                  <a:gd name="T52" fmla="*/ 96 w 164"/>
                  <a:gd name="T53" fmla="*/ 185 h 210"/>
                  <a:gd name="T54" fmla="*/ 79 w 164"/>
                  <a:gd name="T55" fmla="*/ 192 h 210"/>
                  <a:gd name="T56" fmla="*/ 60 w 164"/>
                  <a:gd name="T57" fmla="*/ 196 h 210"/>
                  <a:gd name="T58" fmla="*/ 60 w 164"/>
                  <a:gd name="T59" fmla="*/ 196 h 210"/>
                  <a:gd name="T60" fmla="*/ 44 w 164"/>
                  <a:gd name="T61" fmla="*/ 196 h 210"/>
                  <a:gd name="T62" fmla="*/ 27 w 164"/>
                  <a:gd name="T63" fmla="*/ 189 h 210"/>
                  <a:gd name="T64" fmla="*/ 14 w 164"/>
                  <a:gd name="T65" fmla="*/ 178 h 210"/>
                  <a:gd name="T66" fmla="*/ 0 w 164"/>
                  <a:gd name="T67" fmla="*/ 168 h 210"/>
                  <a:gd name="T68" fmla="*/ 0 w 164"/>
                  <a:gd name="T69" fmla="*/ 168 h 210"/>
                  <a:gd name="T70" fmla="*/ 14 w 164"/>
                  <a:gd name="T71" fmla="*/ 185 h 210"/>
                  <a:gd name="T72" fmla="*/ 33 w 164"/>
                  <a:gd name="T73" fmla="*/ 199 h 210"/>
                  <a:gd name="T74" fmla="*/ 49 w 164"/>
                  <a:gd name="T75" fmla="*/ 206 h 210"/>
                  <a:gd name="T76" fmla="*/ 71 w 164"/>
                  <a:gd name="T77" fmla="*/ 210 h 210"/>
                  <a:gd name="T78" fmla="*/ 71 w 164"/>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 h="210">
                    <a:moveTo>
                      <a:pt x="71" y="210"/>
                    </a:moveTo>
                    <a:lnTo>
                      <a:pt x="71" y="210"/>
                    </a:lnTo>
                    <a:lnTo>
                      <a:pt x="90" y="206"/>
                    </a:lnTo>
                    <a:lnTo>
                      <a:pt x="107" y="199"/>
                    </a:lnTo>
                    <a:lnTo>
                      <a:pt x="123" y="189"/>
                    </a:lnTo>
                    <a:lnTo>
                      <a:pt x="137" y="175"/>
                    </a:lnTo>
                    <a:lnTo>
                      <a:pt x="148" y="157"/>
                    </a:lnTo>
                    <a:lnTo>
                      <a:pt x="156" y="136"/>
                    </a:lnTo>
                    <a:lnTo>
                      <a:pt x="162" y="115"/>
                    </a:lnTo>
                    <a:lnTo>
                      <a:pt x="164" y="91"/>
                    </a:lnTo>
                    <a:lnTo>
                      <a:pt x="164" y="91"/>
                    </a:lnTo>
                    <a:lnTo>
                      <a:pt x="162" y="66"/>
                    </a:lnTo>
                    <a:lnTo>
                      <a:pt x="156" y="42"/>
                    </a:lnTo>
                    <a:lnTo>
                      <a:pt x="145" y="17"/>
                    </a:lnTo>
                    <a:lnTo>
                      <a:pt x="132" y="0"/>
                    </a:lnTo>
                    <a:lnTo>
                      <a:pt x="132" y="0"/>
                    </a:lnTo>
                    <a:lnTo>
                      <a:pt x="140" y="17"/>
                    </a:lnTo>
                    <a:lnTo>
                      <a:pt x="148" y="35"/>
                    </a:lnTo>
                    <a:lnTo>
                      <a:pt x="151" y="56"/>
                    </a:lnTo>
                    <a:lnTo>
                      <a:pt x="153" y="77"/>
                    </a:lnTo>
                    <a:lnTo>
                      <a:pt x="153" y="77"/>
                    </a:lnTo>
                    <a:lnTo>
                      <a:pt x="151" y="101"/>
                    </a:lnTo>
                    <a:lnTo>
                      <a:pt x="145" y="122"/>
                    </a:lnTo>
                    <a:lnTo>
                      <a:pt x="137" y="143"/>
                    </a:lnTo>
                    <a:lnTo>
                      <a:pt x="126" y="161"/>
                    </a:lnTo>
                    <a:lnTo>
                      <a:pt x="112" y="175"/>
                    </a:lnTo>
                    <a:lnTo>
                      <a:pt x="96" y="185"/>
                    </a:lnTo>
                    <a:lnTo>
                      <a:pt x="79" y="192"/>
                    </a:lnTo>
                    <a:lnTo>
                      <a:pt x="60" y="196"/>
                    </a:lnTo>
                    <a:lnTo>
                      <a:pt x="60" y="196"/>
                    </a:lnTo>
                    <a:lnTo>
                      <a:pt x="44" y="196"/>
                    </a:lnTo>
                    <a:lnTo>
                      <a:pt x="27" y="189"/>
                    </a:lnTo>
                    <a:lnTo>
                      <a:pt x="14" y="178"/>
                    </a:lnTo>
                    <a:lnTo>
                      <a:pt x="0" y="168"/>
                    </a:lnTo>
                    <a:lnTo>
                      <a:pt x="0" y="168"/>
                    </a:lnTo>
                    <a:lnTo>
                      <a:pt x="14" y="185"/>
                    </a:lnTo>
                    <a:lnTo>
                      <a:pt x="33" y="199"/>
                    </a:lnTo>
                    <a:lnTo>
                      <a:pt x="49" y="206"/>
                    </a:lnTo>
                    <a:lnTo>
                      <a:pt x="71" y="210"/>
                    </a:lnTo>
                    <a:lnTo>
                      <a:pt x="71" y="21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0"/>
              <p:cNvSpPr>
                <a:spLocks/>
              </p:cNvSpPr>
              <p:nvPr/>
            </p:nvSpPr>
            <p:spPr bwMode="auto">
              <a:xfrm>
                <a:off x="296" y="1430"/>
                <a:ext cx="187" cy="237"/>
              </a:xfrm>
              <a:custGeom>
                <a:avLst/>
                <a:gdLst>
                  <a:gd name="T0" fmla="*/ 33 w 187"/>
                  <a:gd name="T1" fmla="*/ 209 h 237"/>
                  <a:gd name="T2" fmla="*/ 33 w 187"/>
                  <a:gd name="T3" fmla="*/ 209 h 237"/>
                  <a:gd name="T4" fmla="*/ 44 w 187"/>
                  <a:gd name="T5" fmla="*/ 220 h 237"/>
                  <a:gd name="T6" fmla="*/ 61 w 187"/>
                  <a:gd name="T7" fmla="*/ 230 h 237"/>
                  <a:gd name="T8" fmla="*/ 74 w 187"/>
                  <a:gd name="T9" fmla="*/ 234 h 237"/>
                  <a:gd name="T10" fmla="*/ 93 w 187"/>
                  <a:gd name="T11" fmla="*/ 237 h 237"/>
                  <a:gd name="T12" fmla="*/ 93 w 187"/>
                  <a:gd name="T13" fmla="*/ 237 h 237"/>
                  <a:gd name="T14" fmla="*/ 110 w 187"/>
                  <a:gd name="T15" fmla="*/ 234 h 237"/>
                  <a:gd name="T16" fmla="*/ 129 w 187"/>
                  <a:gd name="T17" fmla="*/ 227 h 237"/>
                  <a:gd name="T18" fmla="*/ 146 w 187"/>
                  <a:gd name="T19" fmla="*/ 216 h 237"/>
                  <a:gd name="T20" fmla="*/ 159 w 187"/>
                  <a:gd name="T21" fmla="*/ 202 h 237"/>
                  <a:gd name="T22" fmla="*/ 170 w 187"/>
                  <a:gd name="T23" fmla="*/ 185 h 237"/>
                  <a:gd name="T24" fmla="*/ 179 w 187"/>
                  <a:gd name="T25" fmla="*/ 164 h 237"/>
                  <a:gd name="T26" fmla="*/ 184 w 187"/>
                  <a:gd name="T27" fmla="*/ 143 h 237"/>
                  <a:gd name="T28" fmla="*/ 187 w 187"/>
                  <a:gd name="T29" fmla="*/ 119 h 237"/>
                  <a:gd name="T30" fmla="*/ 187 w 187"/>
                  <a:gd name="T31" fmla="*/ 119 h 237"/>
                  <a:gd name="T32" fmla="*/ 184 w 187"/>
                  <a:gd name="T33" fmla="*/ 98 h 237"/>
                  <a:gd name="T34" fmla="*/ 179 w 187"/>
                  <a:gd name="T35" fmla="*/ 77 h 237"/>
                  <a:gd name="T36" fmla="*/ 173 w 187"/>
                  <a:gd name="T37" fmla="*/ 59 h 237"/>
                  <a:gd name="T38" fmla="*/ 162 w 187"/>
                  <a:gd name="T39" fmla="*/ 42 h 237"/>
                  <a:gd name="T40" fmla="*/ 162 w 187"/>
                  <a:gd name="T41" fmla="*/ 42 h 237"/>
                  <a:gd name="T42" fmla="*/ 148 w 187"/>
                  <a:gd name="T43" fmla="*/ 24 h 237"/>
                  <a:gd name="T44" fmla="*/ 132 w 187"/>
                  <a:gd name="T45" fmla="*/ 10 h 237"/>
                  <a:gd name="T46" fmla="*/ 113 w 187"/>
                  <a:gd name="T47" fmla="*/ 3 h 237"/>
                  <a:gd name="T48" fmla="*/ 93 w 187"/>
                  <a:gd name="T49" fmla="*/ 0 h 237"/>
                  <a:gd name="T50" fmla="*/ 93 w 187"/>
                  <a:gd name="T51" fmla="*/ 0 h 237"/>
                  <a:gd name="T52" fmla="*/ 74 w 187"/>
                  <a:gd name="T53" fmla="*/ 3 h 237"/>
                  <a:gd name="T54" fmla="*/ 55 w 187"/>
                  <a:gd name="T55" fmla="*/ 10 h 237"/>
                  <a:gd name="T56" fmla="*/ 41 w 187"/>
                  <a:gd name="T57" fmla="*/ 21 h 237"/>
                  <a:gd name="T58" fmla="*/ 28 w 187"/>
                  <a:gd name="T59" fmla="*/ 35 h 237"/>
                  <a:gd name="T60" fmla="*/ 14 w 187"/>
                  <a:gd name="T61" fmla="*/ 52 h 237"/>
                  <a:gd name="T62" fmla="*/ 6 w 187"/>
                  <a:gd name="T63" fmla="*/ 73 h 237"/>
                  <a:gd name="T64" fmla="*/ 0 w 187"/>
                  <a:gd name="T65" fmla="*/ 94 h 237"/>
                  <a:gd name="T66" fmla="*/ 0 w 187"/>
                  <a:gd name="T67" fmla="*/ 119 h 237"/>
                  <a:gd name="T68" fmla="*/ 0 w 187"/>
                  <a:gd name="T69" fmla="*/ 119 h 237"/>
                  <a:gd name="T70" fmla="*/ 0 w 187"/>
                  <a:gd name="T71" fmla="*/ 146 h 237"/>
                  <a:gd name="T72" fmla="*/ 8 w 187"/>
                  <a:gd name="T73" fmla="*/ 171 h 237"/>
                  <a:gd name="T74" fmla="*/ 19 w 187"/>
                  <a:gd name="T75" fmla="*/ 192 h 237"/>
                  <a:gd name="T76" fmla="*/ 33 w 187"/>
                  <a:gd name="T77" fmla="*/ 209 h 237"/>
                  <a:gd name="T78" fmla="*/ 33 w 187"/>
                  <a:gd name="T79" fmla="*/ 20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33" y="209"/>
                    </a:moveTo>
                    <a:lnTo>
                      <a:pt x="33" y="209"/>
                    </a:lnTo>
                    <a:lnTo>
                      <a:pt x="44" y="220"/>
                    </a:lnTo>
                    <a:lnTo>
                      <a:pt x="61" y="230"/>
                    </a:lnTo>
                    <a:lnTo>
                      <a:pt x="74" y="234"/>
                    </a:lnTo>
                    <a:lnTo>
                      <a:pt x="93" y="237"/>
                    </a:lnTo>
                    <a:lnTo>
                      <a:pt x="93" y="237"/>
                    </a:lnTo>
                    <a:lnTo>
                      <a:pt x="110" y="234"/>
                    </a:lnTo>
                    <a:lnTo>
                      <a:pt x="129" y="227"/>
                    </a:lnTo>
                    <a:lnTo>
                      <a:pt x="146" y="216"/>
                    </a:lnTo>
                    <a:lnTo>
                      <a:pt x="159" y="202"/>
                    </a:lnTo>
                    <a:lnTo>
                      <a:pt x="170" y="185"/>
                    </a:lnTo>
                    <a:lnTo>
                      <a:pt x="179" y="164"/>
                    </a:lnTo>
                    <a:lnTo>
                      <a:pt x="184" y="143"/>
                    </a:lnTo>
                    <a:lnTo>
                      <a:pt x="187" y="119"/>
                    </a:lnTo>
                    <a:lnTo>
                      <a:pt x="187" y="119"/>
                    </a:lnTo>
                    <a:lnTo>
                      <a:pt x="184" y="98"/>
                    </a:lnTo>
                    <a:lnTo>
                      <a:pt x="179" y="77"/>
                    </a:lnTo>
                    <a:lnTo>
                      <a:pt x="173" y="59"/>
                    </a:lnTo>
                    <a:lnTo>
                      <a:pt x="162" y="42"/>
                    </a:lnTo>
                    <a:lnTo>
                      <a:pt x="162" y="42"/>
                    </a:lnTo>
                    <a:lnTo>
                      <a:pt x="148" y="24"/>
                    </a:lnTo>
                    <a:lnTo>
                      <a:pt x="132" y="10"/>
                    </a:lnTo>
                    <a:lnTo>
                      <a:pt x="113" y="3"/>
                    </a:lnTo>
                    <a:lnTo>
                      <a:pt x="93" y="0"/>
                    </a:lnTo>
                    <a:lnTo>
                      <a:pt x="93" y="0"/>
                    </a:lnTo>
                    <a:lnTo>
                      <a:pt x="74" y="3"/>
                    </a:lnTo>
                    <a:lnTo>
                      <a:pt x="55" y="10"/>
                    </a:lnTo>
                    <a:lnTo>
                      <a:pt x="41" y="21"/>
                    </a:lnTo>
                    <a:lnTo>
                      <a:pt x="28" y="35"/>
                    </a:lnTo>
                    <a:lnTo>
                      <a:pt x="14" y="52"/>
                    </a:lnTo>
                    <a:lnTo>
                      <a:pt x="6" y="73"/>
                    </a:lnTo>
                    <a:lnTo>
                      <a:pt x="0" y="94"/>
                    </a:lnTo>
                    <a:lnTo>
                      <a:pt x="0" y="119"/>
                    </a:lnTo>
                    <a:lnTo>
                      <a:pt x="0" y="119"/>
                    </a:lnTo>
                    <a:lnTo>
                      <a:pt x="0" y="146"/>
                    </a:lnTo>
                    <a:lnTo>
                      <a:pt x="8" y="171"/>
                    </a:lnTo>
                    <a:lnTo>
                      <a:pt x="19" y="192"/>
                    </a:lnTo>
                    <a:lnTo>
                      <a:pt x="33" y="209"/>
                    </a:lnTo>
                    <a:lnTo>
                      <a:pt x="33" y="20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1"/>
              <p:cNvSpPr>
                <a:spLocks/>
              </p:cNvSpPr>
              <p:nvPr/>
            </p:nvSpPr>
            <p:spPr bwMode="auto">
              <a:xfrm>
                <a:off x="296" y="2286"/>
                <a:ext cx="187" cy="237"/>
              </a:xfrm>
              <a:custGeom>
                <a:avLst/>
                <a:gdLst>
                  <a:gd name="T0" fmla="*/ 187 w 187"/>
                  <a:gd name="T1" fmla="*/ 118 h 237"/>
                  <a:gd name="T2" fmla="*/ 187 w 187"/>
                  <a:gd name="T3" fmla="*/ 118 h 237"/>
                  <a:gd name="T4" fmla="*/ 184 w 187"/>
                  <a:gd name="T5" fmla="*/ 97 h 237"/>
                  <a:gd name="T6" fmla="*/ 181 w 187"/>
                  <a:gd name="T7" fmla="*/ 76 h 237"/>
                  <a:gd name="T8" fmla="*/ 173 w 187"/>
                  <a:gd name="T9" fmla="*/ 59 h 237"/>
                  <a:gd name="T10" fmla="*/ 165 w 187"/>
                  <a:gd name="T11" fmla="*/ 41 h 237"/>
                  <a:gd name="T12" fmla="*/ 165 w 187"/>
                  <a:gd name="T13" fmla="*/ 41 h 237"/>
                  <a:gd name="T14" fmla="*/ 151 w 187"/>
                  <a:gd name="T15" fmla="*/ 24 h 237"/>
                  <a:gd name="T16" fmla="*/ 135 w 187"/>
                  <a:gd name="T17" fmla="*/ 13 h 237"/>
                  <a:gd name="T18" fmla="*/ 115 w 187"/>
                  <a:gd name="T19" fmla="*/ 3 h 237"/>
                  <a:gd name="T20" fmla="*/ 93 w 187"/>
                  <a:gd name="T21" fmla="*/ 0 h 237"/>
                  <a:gd name="T22" fmla="*/ 93 w 187"/>
                  <a:gd name="T23" fmla="*/ 0 h 237"/>
                  <a:gd name="T24" fmla="*/ 74 w 187"/>
                  <a:gd name="T25" fmla="*/ 3 h 237"/>
                  <a:gd name="T26" fmla="*/ 58 w 187"/>
                  <a:gd name="T27" fmla="*/ 10 h 237"/>
                  <a:gd name="T28" fmla="*/ 41 w 187"/>
                  <a:gd name="T29" fmla="*/ 20 h 237"/>
                  <a:gd name="T30" fmla="*/ 28 w 187"/>
                  <a:gd name="T31" fmla="*/ 34 h 237"/>
                  <a:gd name="T32" fmla="*/ 17 w 187"/>
                  <a:gd name="T33" fmla="*/ 52 h 237"/>
                  <a:gd name="T34" fmla="*/ 8 w 187"/>
                  <a:gd name="T35" fmla="*/ 73 h 237"/>
                  <a:gd name="T36" fmla="*/ 3 w 187"/>
                  <a:gd name="T37" fmla="*/ 97 h 237"/>
                  <a:gd name="T38" fmla="*/ 0 w 187"/>
                  <a:gd name="T39" fmla="*/ 118 h 237"/>
                  <a:gd name="T40" fmla="*/ 0 w 187"/>
                  <a:gd name="T41" fmla="*/ 118 h 237"/>
                  <a:gd name="T42" fmla="*/ 3 w 187"/>
                  <a:gd name="T43" fmla="*/ 146 h 237"/>
                  <a:gd name="T44" fmla="*/ 8 w 187"/>
                  <a:gd name="T45" fmla="*/ 171 h 237"/>
                  <a:gd name="T46" fmla="*/ 19 w 187"/>
                  <a:gd name="T47" fmla="*/ 192 h 237"/>
                  <a:gd name="T48" fmla="*/ 33 w 187"/>
                  <a:gd name="T49" fmla="*/ 209 h 237"/>
                  <a:gd name="T50" fmla="*/ 33 w 187"/>
                  <a:gd name="T51" fmla="*/ 209 h 237"/>
                  <a:gd name="T52" fmla="*/ 47 w 187"/>
                  <a:gd name="T53" fmla="*/ 223 h 237"/>
                  <a:gd name="T54" fmla="*/ 61 w 187"/>
                  <a:gd name="T55" fmla="*/ 230 h 237"/>
                  <a:gd name="T56" fmla="*/ 77 w 187"/>
                  <a:gd name="T57" fmla="*/ 237 h 237"/>
                  <a:gd name="T58" fmla="*/ 93 w 187"/>
                  <a:gd name="T59" fmla="*/ 237 h 237"/>
                  <a:gd name="T60" fmla="*/ 93 w 187"/>
                  <a:gd name="T61" fmla="*/ 237 h 237"/>
                  <a:gd name="T62" fmla="*/ 113 w 187"/>
                  <a:gd name="T63" fmla="*/ 237 h 237"/>
                  <a:gd name="T64" fmla="*/ 129 w 187"/>
                  <a:gd name="T65" fmla="*/ 230 h 237"/>
                  <a:gd name="T66" fmla="*/ 146 w 187"/>
                  <a:gd name="T67" fmla="*/ 220 h 237"/>
                  <a:gd name="T68" fmla="*/ 159 w 187"/>
                  <a:gd name="T69" fmla="*/ 202 h 237"/>
                  <a:gd name="T70" fmla="*/ 170 w 187"/>
                  <a:gd name="T71" fmla="*/ 185 h 237"/>
                  <a:gd name="T72" fmla="*/ 179 w 187"/>
                  <a:gd name="T73" fmla="*/ 167 h 237"/>
                  <a:gd name="T74" fmla="*/ 184 w 187"/>
                  <a:gd name="T75" fmla="*/ 143 h 237"/>
                  <a:gd name="T76" fmla="*/ 187 w 187"/>
                  <a:gd name="T77" fmla="*/ 118 h 237"/>
                  <a:gd name="T78" fmla="*/ 187 w 187"/>
                  <a:gd name="T7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37">
                    <a:moveTo>
                      <a:pt x="187" y="118"/>
                    </a:moveTo>
                    <a:lnTo>
                      <a:pt x="187" y="118"/>
                    </a:lnTo>
                    <a:lnTo>
                      <a:pt x="184" y="97"/>
                    </a:lnTo>
                    <a:lnTo>
                      <a:pt x="181" y="76"/>
                    </a:lnTo>
                    <a:lnTo>
                      <a:pt x="173" y="59"/>
                    </a:lnTo>
                    <a:lnTo>
                      <a:pt x="165" y="41"/>
                    </a:lnTo>
                    <a:lnTo>
                      <a:pt x="165" y="41"/>
                    </a:lnTo>
                    <a:lnTo>
                      <a:pt x="151" y="24"/>
                    </a:lnTo>
                    <a:lnTo>
                      <a:pt x="135" y="13"/>
                    </a:lnTo>
                    <a:lnTo>
                      <a:pt x="115" y="3"/>
                    </a:lnTo>
                    <a:lnTo>
                      <a:pt x="93" y="0"/>
                    </a:lnTo>
                    <a:lnTo>
                      <a:pt x="93" y="0"/>
                    </a:lnTo>
                    <a:lnTo>
                      <a:pt x="74" y="3"/>
                    </a:lnTo>
                    <a:lnTo>
                      <a:pt x="58" y="10"/>
                    </a:lnTo>
                    <a:lnTo>
                      <a:pt x="41" y="20"/>
                    </a:lnTo>
                    <a:lnTo>
                      <a:pt x="28" y="34"/>
                    </a:lnTo>
                    <a:lnTo>
                      <a:pt x="17" y="52"/>
                    </a:lnTo>
                    <a:lnTo>
                      <a:pt x="8" y="73"/>
                    </a:lnTo>
                    <a:lnTo>
                      <a:pt x="3" y="97"/>
                    </a:lnTo>
                    <a:lnTo>
                      <a:pt x="0" y="118"/>
                    </a:lnTo>
                    <a:lnTo>
                      <a:pt x="0" y="118"/>
                    </a:lnTo>
                    <a:lnTo>
                      <a:pt x="3" y="146"/>
                    </a:lnTo>
                    <a:lnTo>
                      <a:pt x="8" y="171"/>
                    </a:lnTo>
                    <a:lnTo>
                      <a:pt x="19" y="192"/>
                    </a:lnTo>
                    <a:lnTo>
                      <a:pt x="33" y="209"/>
                    </a:lnTo>
                    <a:lnTo>
                      <a:pt x="33" y="209"/>
                    </a:lnTo>
                    <a:lnTo>
                      <a:pt x="47" y="223"/>
                    </a:lnTo>
                    <a:lnTo>
                      <a:pt x="61" y="230"/>
                    </a:lnTo>
                    <a:lnTo>
                      <a:pt x="77" y="237"/>
                    </a:lnTo>
                    <a:lnTo>
                      <a:pt x="93" y="237"/>
                    </a:lnTo>
                    <a:lnTo>
                      <a:pt x="93" y="237"/>
                    </a:lnTo>
                    <a:lnTo>
                      <a:pt x="113" y="237"/>
                    </a:lnTo>
                    <a:lnTo>
                      <a:pt x="129" y="230"/>
                    </a:lnTo>
                    <a:lnTo>
                      <a:pt x="146" y="220"/>
                    </a:lnTo>
                    <a:lnTo>
                      <a:pt x="159" y="202"/>
                    </a:lnTo>
                    <a:lnTo>
                      <a:pt x="170" y="185"/>
                    </a:lnTo>
                    <a:lnTo>
                      <a:pt x="179" y="167"/>
                    </a:lnTo>
                    <a:lnTo>
                      <a:pt x="184" y="143"/>
                    </a:lnTo>
                    <a:lnTo>
                      <a:pt x="187" y="118"/>
                    </a:lnTo>
                    <a:lnTo>
                      <a:pt x="187" y="118"/>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42"/>
              <p:cNvSpPr>
                <a:spLocks/>
              </p:cNvSpPr>
              <p:nvPr/>
            </p:nvSpPr>
            <p:spPr bwMode="auto">
              <a:xfrm>
                <a:off x="974" y="1880"/>
                <a:ext cx="183" cy="238"/>
              </a:xfrm>
              <a:custGeom>
                <a:avLst/>
                <a:gdLst>
                  <a:gd name="T0" fmla="*/ 183 w 183"/>
                  <a:gd name="T1" fmla="*/ 119 h 238"/>
                  <a:gd name="T2" fmla="*/ 183 w 183"/>
                  <a:gd name="T3" fmla="*/ 119 h 238"/>
                  <a:gd name="T4" fmla="*/ 183 w 183"/>
                  <a:gd name="T5" fmla="*/ 98 h 238"/>
                  <a:gd name="T6" fmla="*/ 178 w 183"/>
                  <a:gd name="T7" fmla="*/ 77 h 238"/>
                  <a:gd name="T8" fmla="*/ 173 w 183"/>
                  <a:gd name="T9" fmla="*/ 60 h 238"/>
                  <a:gd name="T10" fmla="*/ 162 w 183"/>
                  <a:gd name="T11" fmla="*/ 42 h 238"/>
                  <a:gd name="T12" fmla="*/ 162 w 183"/>
                  <a:gd name="T13" fmla="*/ 42 h 238"/>
                  <a:gd name="T14" fmla="*/ 148 w 183"/>
                  <a:gd name="T15" fmla="*/ 25 h 238"/>
                  <a:gd name="T16" fmla="*/ 131 w 183"/>
                  <a:gd name="T17" fmla="*/ 11 h 238"/>
                  <a:gd name="T18" fmla="*/ 112 w 183"/>
                  <a:gd name="T19" fmla="*/ 4 h 238"/>
                  <a:gd name="T20" fmla="*/ 90 w 183"/>
                  <a:gd name="T21" fmla="*/ 0 h 238"/>
                  <a:gd name="T22" fmla="*/ 90 w 183"/>
                  <a:gd name="T23" fmla="*/ 0 h 238"/>
                  <a:gd name="T24" fmla="*/ 74 w 183"/>
                  <a:gd name="T25" fmla="*/ 4 h 238"/>
                  <a:gd name="T26" fmla="*/ 55 w 183"/>
                  <a:gd name="T27" fmla="*/ 11 h 238"/>
                  <a:gd name="T28" fmla="*/ 41 w 183"/>
                  <a:gd name="T29" fmla="*/ 21 h 238"/>
                  <a:gd name="T30" fmla="*/ 24 w 183"/>
                  <a:gd name="T31" fmla="*/ 35 h 238"/>
                  <a:gd name="T32" fmla="*/ 13 w 183"/>
                  <a:gd name="T33" fmla="*/ 53 h 238"/>
                  <a:gd name="T34" fmla="*/ 5 w 183"/>
                  <a:gd name="T35" fmla="*/ 74 h 238"/>
                  <a:gd name="T36" fmla="*/ 0 w 183"/>
                  <a:gd name="T37" fmla="*/ 95 h 238"/>
                  <a:gd name="T38" fmla="*/ 0 w 183"/>
                  <a:gd name="T39" fmla="*/ 119 h 238"/>
                  <a:gd name="T40" fmla="*/ 0 w 183"/>
                  <a:gd name="T41" fmla="*/ 119 h 238"/>
                  <a:gd name="T42" fmla="*/ 0 w 183"/>
                  <a:gd name="T43" fmla="*/ 147 h 238"/>
                  <a:gd name="T44" fmla="*/ 8 w 183"/>
                  <a:gd name="T45" fmla="*/ 171 h 238"/>
                  <a:gd name="T46" fmla="*/ 19 w 183"/>
                  <a:gd name="T47" fmla="*/ 192 h 238"/>
                  <a:gd name="T48" fmla="*/ 33 w 183"/>
                  <a:gd name="T49" fmla="*/ 210 h 238"/>
                  <a:gd name="T50" fmla="*/ 33 w 183"/>
                  <a:gd name="T51" fmla="*/ 210 h 238"/>
                  <a:gd name="T52" fmla="*/ 44 w 183"/>
                  <a:gd name="T53" fmla="*/ 220 h 238"/>
                  <a:gd name="T54" fmla="*/ 60 w 183"/>
                  <a:gd name="T55" fmla="*/ 231 h 238"/>
                  <a:gd name="T56" fmla="*/ 74 w 183"/>
                  <a:gd name="T57" fmla="*/ 234 h 238"/>
                  <a:gd name="T58" fmla="*/ 90 w 183"/>
                  <a:gd name="T59" fmla="*/ 238 h 238"/>
                  <a:gd name="T60" fmla="*/ 90 w 183"/>
                  <a:gd name="T61" fmla="*/ 238 h 238"/>
                  <a:gd name="T62" fmla="*/ 109 w 183"/>
                  <a:gd name="T63" fmla="*/ 234 h 238"/>
                  <a:gd name="T64" fmla="*/ 129 w 183"/>
                  <a:gd name="T65" fmla="*/ 227 h 238"/>
                  <a:gd name="T66" fmla="*/ 142 w 183"/>
                  <a:gd name="T67" fmla="*/ 217 h 238"/>
                  <a:gd name="T68" fmla="*/ 156 w 183"/>
                  <a:gd name="T69" fmla="*/ 203 h 238"/>
                  <a:gd name="T70" fmla="*/ 170 w 183"/>
                  <a:gd name="T71" fmla="*/ 185 h 238"/>
                  <a:gd name="T72" fmla="*/ 178 w 183"/>
                  <a:gd name="T73" fmla="*/ 165 h 238"/>
                  <a:gd name="T74" fmla="*/ 183 w 183"/>
                  <a:gd name="T75" fmla="*/ 144 h 238"/>
                  <a:gd name="T76" fmla="*/ 183 w 183"/>
                  <a:gd name="T77" fmla="*/ 119 h 238"/>
                  <a:gd name="T78" fmla="*/ 183 w 183"/>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238">
                    <a:moveTo>
                      <a:pt x="183" y="119"/>
                    </a:moveTo>
                    <a:lnTo>
                      <a:pt x="183" y="119"/>
                    </a:lnTo>
                    <a:lnTo>
                      <a:pt x="183" y="98"/>
                    </a:lnTo>
                    <a:lnTo>
                      <a:pt x="178" y="77"/>
                    </a:lnTo>
                    <a:lnTo>
                      <a:pt x="173" y="60"/>
                    </a:lnTo>
                    <a:lnTo>
                      <a:pt x="162" y="42"/>
                    </a:lnTo>
                    <a:lnTo>
                      <a:pt x="162" y="42"/>
                    </a:lnTo>
                    <a:lnTo>
                      <a:pt x="148" y="25"/>
                    </a:lnTo>
                    <a:lnTo>
                      <a:pt x="131" y="11"/>
                    </a:lnTo>
                    <a:lnTo>
                      <a:pt x="112" y="4"/>
                    </a:lnTo>
                    <a:lnTo>
                      <a:pt x="90" y="0"/>
                    </a:lnTo>
                    <a:lnTo>
                      <a:pt x="90" y="0"/>
                    </a:lnTo>
                    <a:lnTo>
                      <a:pt x="74" y="4"/>
                    </a:lnTo>
                    <a:lnTo>
                      <a:pt x="55" y="11"/>
                    </a:lnTo>
                    <a:lnTo>
                      <a:pt x="41" y="21"/>
                    </a:lnTo>
                    <a:lnTo>
                      <a:pt x="24" y="35"/>
                    </a:lnTo>
                    <a:lnTo>
                      <a:pt x="13" y="53"/>
                    </a:lnTo>
                    <a:lnTo>
                      <a:pt x="5" y="74"/>
                    </a:lnTo>
                    <a:lnTo>
                      <a:pt x="0" y="95"/>
                    </a:lnTo>
                    <a:lnTo>
                      <a:pt x="0" y="119"/>
                    </a:lnTo>
                    <a:lnTo>
                      <a:pt x="0" y="119"/>
                    </a:lnTo>
                    <a:lnTo>
                      <a:pt x="0" y="147"/>
                    </a:lnTo>
                    <a:lnTo>
                      <a:pt x="8" y="171"/>
                    </a:lnTo>
                    <a:lnTo>
                      <a:pt x="19" y="192"/>
                    </a:lnTo>
                    <a:lnTo>
                      <a:pt x="33" y="210"/>
                    </a:lnTo>
                    <a:lnTo>
                      <a:pt x="33" y="210"/>
                    </a:lnTo>
                    <a:lnTo>
                      <a:pt x="44" y="220"/>
                    </a:lnTo>
                    <a:lnTo>
                      <a:pt x="60" y="231"/>
                    </a:lnTo>
                    <a:lnTo>
                      <a:pt x="74" y="234"/>
                    </a:lnTo>
                    <a:lnTo>
                      <a:pt x="90" y="238"/>
                    </a:lnTo>
                    <a:lnTo>
                      <a:pt x="90" y="238"/>
                    </a:lnTo>
                    <a:lnTo>
                      <a:pt x="109" y="234"/>
                    </a:lnTo>
                    <a:lnTo>
                      <a:pt x="129" y="227"/>
                    </a:lnTo>
                    <a:lnTo>
                      <a:pt x="142" y="217"/>
                    </a:lnTo>
                    <a:lnTo>
                      <a:pt x="156" y="203"/>
                    </a:lnTo>
                    <a:lnTo>
                      <a:pt x="170" y="185"/>
                    </a:lnTo>
                    <a:lnTo>
                      <a:pt x="178" y="165"/>
                    </a:lnTo>
                    <a:lnTo>
                      <a:pt x="183" y="144"/>
                    </a:lnTo>
                    <a:lnTo>
                      <a:pt x="183" y="119"/>
                    </a:lnTo>
                    <a:lnTo>
                      <a:pt x="183"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43"/>
              <p:cNvSpPr>
                <a:spLocks/>
              </p:cNvSpPr>
              <p:nvPr/>
            </p:nvSpPr>
            <p:spPr bwMode="auto">
              <a:xfrm>
                <a:off x="859" y="1066"/>
                <a:ext cx="186" cy="235"/>
              </a:xfrm>
              <a:custGeom>
                <a:avLst/>
                <a:gdLst>
                  <a:gd name="T0" fmla="*/ 186 w 186"/>
                  <a:gd name="T1" fmla="*/ 116 h 235"/>
                  <a:gd name="T2" fmla="*/ 186 w 186"/>
                  <a:gd name="T3" fmla="*/ 116 h 235"/>
                  <a:gd name="T4" fmla="*/ 183 w 186"/>
                  <a:gd name="T5" fmla="*/ 95 h 235"/>
                  <a:gd name="T6" fmla="*/ 181 w 186"/>
                  <a:gd name="T7" fmla="*/ 77 h 235"/>
                  <a:gd name="T8" fmla="*/ 172 w 186"/>
                  <a:gd name="T9" fmla="*/ 56 h 235"/>
                  <a:gd name="T10" fmla="*/ 164 w 186"/>
                  <a:gd name="T11" fmla="*/ 42 h 235"/>
                  <a:gd name="T12" fmla="*/ 164 w 186"/>
                  <a:gd name="T13" fmla="*/ 42 h 235"/>
                  <a:gd name="T14" fmla="*/ 150 w 186"/>
                  <a:gd name="T15" fmla="*/ 25 h 235"/>
                  <a:gd name="T16" fmla="*/ 131 w 186"/>
                  <a:gd name="T17" fmla="*/ 11 h 235"/>
                  <a:gd name="T18" fmla="*/ 112 w 186"/>
                  <a:gd name="T19" fmla="*/ 0 h 235"/>
                  <a:gd name="T20" fmla="*/ 93 w 186"/>
                  <a:gd name="T21" fmla="*/ 0 h 235"/>
                  <a:gd name="T22" fmla="*/ 93 w 186"/>
                  <a:gd name="T23" fmla="*/ 0 h 235"/>
                  <a:gd name="T24" fmla="*/ 74 w 186"/>
                  <a:gd name="T25" fmla="*/ 0 h 235"/>
                  <a:gd name="T26" fmla="*/ 57 w 186"/>
                  <a:gd name="T27" fmla="*/ 7 h 235"/>
                  <a:gd name="T28" fmla="*/ 41 w 186"/>
                  <a:gd name="T29" fmla="*/ 18 h 235"/>
                  <a:gd name="T30" fmla="*/ 27 w 186"/>
                  <a:gd name="T31" fmla="*/ 32 h 235"/>
                  <a:gd name="T32" fmla="*/ 16 w 186"/>
                  <a:gd name="T33" fmla="*/ 53 h 235"/>
                  <a:gd name="T34" fmla="*/ 8 w 186"/>
                  <a:gd name="T35" fmla="*/ 70 h 235"/>
                  <a:gd name="T36" fmla="*/ 2 w 186"/>
                  <a:gd name="T37" fmla="*/ 95 h 235"/>
                  <a:gd name="T38" fmla="*/ 0 w 186"/>
                  <a:gd name="T39" fmla="*/ 116 h 235"/>
                  <a:gd name="T40" fmla="*/ 0 w 186"/>
                  <a:gd name="T41" fmla="*/ 116 h 235"/>
                  <a:gd name="T42" fmla="*/ 2 w 186"/>
                  <a:gd name="T43" fmla="*/ 144 h 235"/>
                  <a:gd name="T44" fmla="*/ 8 w 186"/>
                  <a:gd name="T45" fmla="*/ 168 h 235"/>
                  <a:gd name="T46" fmla="*/ 19 w 186"/>
                  <a:gd name="T47" fmla="*/ 189 h 235"/>
                  <a:gd name="T48" fmla="*/ 32 w 186"/>
                  <a:gd name="T49" fmla="*/ 207 h 235"/>
                  <a:gd name="T50" fmla="*/ 32 w 186"/>
                  <a:gd name="T51" fmla="*/ 207 h 235"/>
                  <a:gd name="T52" fmla="*/ 46 w 186"/>
                  <a:gd name="T53" fmla="*/ 221 h 235"/>
                  <a:gd name="T54" fmla="*/ 60 w 186"/>
                  <a:gd name="T55" fmla="*/ 228 h 235"/>
                  <a:gd name="T56" fmla="*/ 76 w 186"/>
                  <a:gd name="T57" fmla="*/ 235 h 235"/>
                  <a:gd name="T58" fmla="*/ 93 w 186"/>
                  <a:gd name="T59" fmla="*/ 235 h 235"/>
                  <a:gd name="T60" fmla="*/ 93 w 186"/>
                  <a:gd name="T61" fmla="*/ 235 h 235"/>
                  <a:gd name="T62" fmla="*/ 112 w 186"/>
                  <a:gd name="T63" fmla="*/ 235 h 235"/>
                  <a:gd name="T64" fmla="*/ 128 w 186"/>
                  <a:gd name="T65" fmla="*/ 228 h 235"/>
                  <a:gd name="T66" fmla="*/ 145 w 186"/>
                  <a:gd name="T67" fmla="*/ 217 h 235"/>
                  <a:gd name="T68" fmla="*/ 159 w 186"/>
                  <a:gd name="T69" fmla="*/ 200 h 235"/>
                  <a:gd name="T70" fmla="*/ 170 w 186"/>
                  <a:gd name="T71" fmla="*/ 182 h 235"/>
                  <a:gd name="T72" fmla="*/ 178 w 186"/>
                  <a:gd name="T73" fmla="*/ 165 h 235"/>
                  <a:gd name="T74" fmla="*/ 183 w 186"/>
                  <a:gd name="T75" fmla="*/ 140 h 235"/>
                  <a:gd name="T76" fmla="*/ 186 w 186"/>
                  <a:gd name="T77" fmla="*/ 116 h 235"/>
                  <a:gd name="T78" fmla="*/ 186 w 186"/>
                  <a:gd name="T79" fmla="*/ 11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5">
                    <a:moveTo>
                      <a:pt x="186" y="116"/>
                    </a:moveTo>
                    <a:lnTo>
                      <a:pt x="186" y="116"/>
                    </a:lnTo>
                    <a:lnTo>
                      <a:pt x="183" y="95"/>
                    </a:lnTo>
                    <a:lnTo>
                      <a:pt x="181" y="77"/>
                    </a:lnTo>
                    <a:lnTo>
                      <a:pt x="172" y="56"/>
                    </a:lnTo>
                    <a:lnTo>
                      <a:pt x="164" y="42"/>
                    </a:lnTo>
                    <a:lnTo>
                      <a:pt x="164" y="42"/>
                    </a:lnTo>
                    <a:lnTo>
                      <a:pt x="150" y="25"/>
                    </a:lnTo>
                    <a:lnTo>
                      <a:pt x="131" y="11"/>
                    </a:lnTo>
                    <a:lnTo>
                      <a:pt x="112" y="0"/>
                    </a:lnTo>
                    <a:lnTo>
                      <a:pt x="93" y="0"/>
                    </a:lnTo>
                    <a:lnTo>
                      <a:pt x="93" y="0"/>
                    </a:lnTo>
                    <a:lnTo>
                      <a:pt x="74" y="0"/>
                    </a:lnTo>
                    <a:lnTo>
                      <a:pt x="57" y="7"/>
                    </a:lnTo>
                    <a:lnTo>
                      <a:pt x="41" y="18"/>
                    </a:lnTo>
                    <a:lnTo>
                      <a:pt x="27" y="32"/>
                    </a:lnTo>
                    <a:lnTo>
                      <a:pt x="16" y="53"/>
                    </a:lnTo>
                    <a:lnTo>
                      <a:pt x="8" y="70"/>
                    </a:lnTo>
                    <a:lnTo>
                      <a:pt x="2" y="95"/>
                    </a:lnTo>
                    <a:lnTo>
                      <a:pt x="0" y="116"/>
                    </a:lnTo>
                    <a:lnTo>
                      <a:pt x="0" y="116"/>
                    </a:lnTo>
                    <a:lnTo>
                      <a:pt x="2" y="144"/>
                    </a:lnTo>
                    <a:lnTo>
                      <a:pt x="8" y="168"/>
                    </a:lnTo>
                    <a:lnTo>
                      <a:pt x="19" y="189"/>
                    </a:lnTo>
                    <a:lnTo>
                      <a:pt x="32" y="207"/>
                    </a:lnTo>
                    <a:lnTo>
                      <a:pt x="32" y="207"/>
                    </a:lnTo>
                    <a:lnTo>
                      <a:pt x="46" y="221"/>
                    </a:lnTo>
                    <a:lnTo>
                      <a:pt x="60" y="228"/>
                    </a:lnTo>
                    <a:lnTo>
                      <a:pt x="76" y="235"/>
                    </a:lnTo>
                    <a:lnTo>
                      <a:pt x="93" y="235"/>
                    </a:lnTo>
                    <a:lnTo>
                      <a:pt x="93" y="235"/>
                    </a:lnTo>
                    <a:lnTo>
                      <a:pt x="112" y="235"/>
                    </a:lnTo>
                    <a:lnTo>
                      <a:pt x="128" y="228"/>
                    </a:lnTo>
                    <a:lnTo>
                      <a:pt x="145" y="217"/>
                    </a:lnTo>
                    <a:lnTo>
                      <a:pt x="159" y="200"/>
                    </a:lnTo>
                    <a:lnTo>
                      <a:pt x="170" y="182"/>
                    </a:lnTo>
                    <a:lnTo>
                      <a:pt x="178" y="165"/>
                    </a:lnTo>
                    <a:lnTo>
                      <a:pt x="183" y="140"/>
                    </a:lnTo>
                    <a:lnTo>
                      <a:pt x="186" y="116"/>
                    </a:lnTo>
                    <a:lnTo>
                      <a:pt x="186" y="116"/>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44"/>
              <p:cNvSpPr>
                <a:spLocks/>
              </p:cNvSpPr>
              <p:nvPr/>
            </p:nvSpPr>
            <p:spPr bwMode="auto">
              <a:xfrm>
                <a:off x="1654" y="1297"/>
                <a:ext cx="186" cy="238"/>
              </a:xfrm>
              <a:custGeom>
                <a:avLst/>
                <a:gdLst>
                  <a:gd name="T0" fmla="*/ 186 w 186"/>
                  <a:gd name="T1" fmla="*/ 119 h 238"/>
                  <a:gd name="T2" fmla="*/ 186 w 186"/>
                  <a:gd name="T3" fmla="*/ 119 h 238"/>
                  <a:gd name="T4" fmla="*/ 184 w 186"/>
                  <a:gd name="T5" fmla="*/ 98 h 238"/>
                  <a:gd name="T6" fmla="*/ 181 w 186"/>
                  <a:gd name="T7" fmla="*/ 77 h 238"/>
                  <a:gd name="T8" fmla="*/ 173 w 186"/>
                  <a:gd name="T9" fmla="*/ 59 h 238"/>
                  <a:gd name="T10" fmla="*/ 165 w 186"/>
                  <a:gd name="T11" fmla="*/ 42 h 238"/>
                  <a:gd name="T12" fmla="*/ 165 w 186"/>
                  <a:gd name="T13" fmla="*/ 42 h 238"/>
                  <a:gd name="T14" fmla="*/ 151 w 186"/>
                  <a:gd name="T15" fmla="*/ 24 h 238"/>
                  <a:gd name="T16" fmla="*/ 134 w 186"/>
                  <a:gd name="T17" fmla="*/ 10 h 238"/>
                  <a:gd name="T18" fmla="*/ 115 w 186"/>
                  <a:gd name="T19" fmla="*/ 4 h 238"/>
                  <a:gd name="T20" fmla="*/ 93 w 186"/>
                  <a:gd name="T21" fmla="*/ 0 h 238"/>
                  <a:gd name="T22" fmla="*/ 93 w 186"/>
                  <a:gd name="T23" fmla="*/ 0 h 238"/>
                  <a:gd name="T24" fmla="*/ 74 w 186"/>
                  <a:gd name="T25" fmla="*/ 4 h 238"/>
                  <a:gd name="T26" fmla="*/ 58 w 186"/>
                  <a:gd name="T27" fmla="*/ 10 h 238"/>
                  <a:gd name="T28" fmla="*/ 41 w 186"/>
                  <a:gd name="T29" fmla="*/ 21 h 238"/>
                  <a:gd name="T30" fmla="*/ 27 w 186"/>
                  <a:gd name="T31" fmla="*/ 35 h 238"/>
                  <a:gd name="T32" fmla="*/ 16 w 186"/>
                  <a:gd name="T33" fmla="*/ 52 h 238"/>
                  <a:gd name="T34" fmla="*/ 8 w 186"/>
                  <a:gd name="T35" fmla="*/ 73 h 238"/>
                  <a:gd name="T36" fmla="*/ 3 w 186"/>
                  <a:gd name="T37" fmla="*/ 94 h 238"/>
                  <a:gd name="T38" fmla="*/ 0 w 186"/>
                  <a:gd name="T39" fmla="*/ 119 h 238"/>
                  <a:gd name="T40" fmla="*/ 0 w 186"/>
                  <a:gd name="T41" fmla="*/ 119 h 238"/>
                  <a:gd name="T42" fmla="*/ 3 w 186"/>
                  <a:gd name="T43" fmla="*/ 147 h 238"/>
                  <a:gd name="T44" fmla="*/ 8 w 186"/>
                  <a:gd name="T45" fmla="*/ 171 h 238"/>
                  <a:gd name="T46" fmla="*/ 19 w 186"/>
                  <a:gd name="T47" fmla="*/ 192 h 238"/>
                  <a:gd name="T48" fmla="*/ 33 w 186"/>
                  <a:gd name="T49" fmla="*/ 210 h 238"/>
                  <a:gd name="T50" fmla="*/ 33 w 186"/>
                  <a:gd name="T51" fmla="*/ 210 h 238"/>
                  <a:gd name="T52" fmla="*/ 47 w 186"/>
                  <a:gd name="T53" fmla="*/ 220 h 238"/>
                  <a:gd name="T54" fmla="*/ 60 w 186"/>
                  <a:gd name="T55" fmla="*/ 231 h 238"/>
                  <a:gd name="T56" fmla="*/ 77 w 186"/>
                  <a:gd name="T57" fmla="*/ 238 h 238"/>
                  <a:gd name="T58" fmla="*/ 93 w 186"/>
                  <a:gd name="T59" fmla="*/ 238 h 238"/>
                  <a:gd name="T60" fmla="*/ 93 w 186"/>
                  <a:gd name="T61" fmla="*/ 238 h 238"/>
                  <a:gd name="T62" fmla="*/ 112 w 186"/>
                  <a:gd name="T63" fmla="*/ 234 h 238"/>
                  <a:gd name="T64" fmla="*/ 129 w 186"/>
                  <a:gd name="T65" fmla="*/ 227 h 238"/>
                  <a:gd name="T66" fmla="*/ 145 w 186"/>
                  <a:gd name="T67" fmla="*/ 217 h 238"/>
                  <a:gd name="T68" fmla="*/ 159 w 186"/>
                  <a:gd name="T69" fmla="*/ 203 h 238"/>
                  <a:gd name="T70" fmla="*/ 170 w 186"/>
                  <a:gd name="T71" fmla="*/ 185 h 238"/>
                  <a:gd name="T72" fmla="*/ 178 w 186"/>
                  <a:gd name="T73" fmla="*/ 164 h 238"/>
                  <a:gd name="T74" fmla="*/ 184 w 186"/>
                  <a:gd name="T75" fmla="*/ 143 h 238"/>
                  <a:gd name="T76" fmla="*/ 186 w 186"/>
                  <a:gd name="T77" fmla="*/ 119 h 238"/>
                  <a:gd name="T78" fmla="*/ 186 w 186"/>
                  <a:gd name="T7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238">
                    <a:moveTo>
                      <a:pt x="186" y="119"/>
                    </a:moveTo>
                    <a:lnTo>
                      <a:pt x="186" y="119"/>
                    </a:lnTo>
                    <a:lnTo>
                      <a:pt x="184" y="98"/>
                    </a:lnTo>
                    <a:lnTo>
                      <a:pt x="181" y="77"/>
                    </a:lnTo>
                    <a:lnTo>
                      <a:pt x="173" y="59"/>
                    </a:lnTo>
                    <a:lnTo>
                      <a:pt x="165" y="42"/>
                    </a:lnTo>
                    <a:lnTo>
                      <a:pt x="165" y="42"/>
                    </a:lnTo>
                    <a:lnTo>
                      <a:pt x="151" y="24"/>
                    </a:lnTo>
                    <a:lnTo>
                      <a:pt x="134" y="10"/>
                    </a:lnTo>
                    <a:lnTo>
                      <a:pt x="115" y="4"/>
                    </a:lnTo>
                    <a:lnTo>
                      <a:pt x="93" y="0"/>
                    </a:lnTo>
                    <a:lnTo>
                      <a:pt x="93" y="0"/>
                    </a:lnTo>
                    <a:lnTo>
                      <a:pt x="74" y="4"/>
                    </a:lnTo>
                    <a:lnTo>
                      <a:pt x="58" y="10"/>
                    </a:lnTo>
                    <a:lnTo>
                      <a:pt x="41" y="21"/>
                    </a:lnTo>
                    <a:lnTo>
                      <a:pt x="27" y="35"/>
                    </a:lnTo>
                    <a:lnTo>
                      <a:pt x="16" y="52"/>
                    </a:lnTo>
                    <a:lnTo>
                      <a:pt x="8" y="73"/>
                    </a:lnTo>
                    <a:lnTo>
                      <a:pt x="3" y="94"/>
                    </a:lnTo>
                    <a:lnTo>
                      <a:pt x="0" y="119"/>
                    </a:lnTo>
                    <a:lnTo>
                      <a:pt x="0" y="119"/>
                    </a:lnTo>
                    <a:lnTo>
                      <a:pt x="3" y="147"/>
                    </a:lnTo>
                    <a:lnTo>
                      <a:pt x="8" y="171"/>
                    </a:lnTo>
                    <a:lnTo>
                      <a:pt x="19" y="192"/>
                    </a:lnTo>
                    <a:lnTo>
                      <a:pt x="33" y="210"/>
                    </a:lnTo>
                    <a:lnTo>
                      <a:pt x="33" y="210"/>
                    </a:lnTo>
                    <a:lnTo>
                      <a:pt x="47" y="220"/>
                    </a:lnTo>
                    <a:lnTo>
                      <a:pt x="60" y="231"/>
                    </a:lnTo>
                    <a:lnTo>
                      <a:pt x="77" y="238"/>
                    </a:lnTo>
                    <a:lnTo>
                      <a:pt x="93" y="238"/>
                    </a:lnTo>
                    <a:lnTo>
                      <a:pt x="93" y="238"/>
                    </a:lnTo>
                    <a:lnTo>
                      <a:pt x="112" y="234"/>
                    </a:lnTo>
                    <a:lnTo>
                      <a:pt x="129" y="227"/>
                    </a:lnTo>
                    <a:lnTo>
                      <a:pt x="145" y="217"/>
                    </a:lnTo>
                    <a:lnTo>
                      <a:pt x="159" y="203"/>
                    </a:lnTo>
                    <a:lnTo>
                      <a:pt x="170" y="185"/>
                    </a:lnTo>
                    <a:lnTo>
                      <a:pt x="178" y="164"/>
                    </a:lnTo>
                    <a:lnTo>
                      <a:pt x="184" y="143"/>
                    </a:lnTo>
                    <a:lnTo>
                      <a:pt x="186" y="119"/>
                    </a:lnTo>
                    <a:lnTo>
                      <a:pt x="186" y="119"/>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45"/>
              <p:cNvSpPr>
                <a:spLocks noChangeArrowheads="1"/>
              </p:cNvSpPr>
              <p:nvPr/>
            </p:nvSpPr>
            <p:spPr bwMode="auto">
              <a:xfrm>
                <a:off x="2353" y="1594"/>
                <a:ext cx="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27" name="Rectangle 146"/>
              <p:cNvSpPr>
                <a:spLocks noChangeArrowheads="1"/>
              </p:cNvSpPr>
              <p:nvPr/>
            </p:nvSpPr>
            <p:spPr bwMode="auto">
              <a:xfrm>
                <a:off x="1810" y="2338"/>
                <a:ext cx="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endParaRPr lang="en-US" altLang="en-US" sz="1800" dirty="0"/>
              </a:p>
            </p:txBody>
          </p:sp>
          <p:sp>
            <p:nvSpPr>
              <p:cNvPr id="28" name="Rectangle 147"/>
              <p:cNvSpPr>
                <a:spLocks noChangeArrowheads="1"/>
              </p:cNvSpPr>
              <p:nvPr/>
            </p:nvSpPr>
            <p:spPr bwMode="auto">
              <a:xfrm>
                <a:off x="359" y="1479"/>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a:solidFill>
                      <a:srgbClr val="000000"/>
                    </a:solidFill>
                    <a:latin typeface="Myriad Roman" charset="0"/>
                  </a:rPr>
                  <a:t>A</a:t>
                </a:r>
                <a:endParaRPr lang="en-US" altLang="en-US" sz="1800"/>
              </a:p>
            </p:txBody>
          </p:sp>
          <p:sp>
            <p:nvSpPr>
              <p:cNvPr id="29" name="Rectangle 148"/>
              <p:cNvSpPr>
                <a:spLocks noChangeArrowheads="1"/>
              </p:cNvSpPr>
              <p:nvPr/>
            </p:nvSpPr>
            <p:spPr bwMode="auto">
              <a:xfrm>
                <a:off x="362" y="2345"/>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C</a:t>
                </a:r>
                <a:endParaRPr lang="en-US" altLang="en-US" sz="1800" dirty="0"/>
              </a:p>
            </p:txBody>
          </p:sp>
          <p:sp>
            <p:nvSpPr>
              <p:cNvPr id="30" name="Rectangle 149"/>
              <p:cNvSpPr>
                <a:spLocks noChangeArrowheads="1"/>
              </p:cNvSpPr>
              <p:nvPr/>
            </p:nvSpPr>
            <p:spPr bwMode="auto">
              <a:xfrm>
                <a:off x="1037" y="1933"/>
                <a:ext cx="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D</a:t>
                </a:r>
                <a:endParaRPr lang="en-US" altLang="en-US" sz="1800" dirty="0"/>
              </a:p>
            </p:txBody>
          </p:sp>
          <p:sp>
            <p:nvSpPr>
              <p:cNvPr id="31" name="Rectangle 150"/>
              <p:cNvSpPr>
                <a:spLocks noChangeArrowheads="1"/>
              </p:cNvSpPr>
              <p:nvPr/>
            </p:nvSpPr>
            <p:spPr bwMode="auto">
              <a:xfrm>
                <a:off x="924" y="1116"/>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B</a:t>
                </a:r>
                <a:endParaRPr lang="en-US" altLang="en-US" sz="1800" dirty="0"/>
              </a:p>
            </p:txBody>
          </p:sp>
          <p:sp>
            <p:nvSpPr>
              <p:cNvPr id="32" name="Rectangle 151"/>
              <p:cNvSpPr>
                <a:spLocks noChangeArrowheads="1"/>
              </p:cNvSpPr>
              <p:nvPr/>
            </p:nvSpPr>
            <p:spPr bwMode="auto">
              <a:xfrm>
                <a:off x="1714" y="1353"/>
                <a:ext cx="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eaLnBrk="0" fontAlgn="base" hangingPunct="0">
                  <a:spcBef>
                    <a:spcPct val="0"/>
                  </a:spcBef>
                  <a:spcAft>
                    <a:spcPct val="0"/>
                  </a:spcAft>
                  <a:defRPr sz="2400">
                    <a:solidFill>
                      <a:schemeClr val="tx1"/>
                    </a:solidFill>
                    <a:latin typeface="Times" pitchFamily="18" charset="0"/>
                  </a:defRPr>
                </a:lvl6pPr>
                <a:lvl7pPr eaLnBrk="0" fontAlgn="base" hangingPunct="0">
                  <a:spcBef>
                    <a:spcPct val="0"/>
                  </a:spcBef>
                  <a:spcAft>
                    <a:spcPct val="0"/>
                  </a:spcAft>
                  <a:defRPr sz="2400">
                    <a:solidFill>
                      <a:schemeClr val="tx1"/>
                    </a:solidFill>
                    <a:latin typeface="Times" pitchFamily="18" charset="0"/>
                  </a:defRPr>
                </a:lvl7pPr>
                <a:lvl8pPr eaLnBrk="0" fontAlgn="base" hangingPunct="0">
                  <a:spcBef>
                    <a:spcPct val="0"/>
                  </a:spcBef>
                  <a:spcAft>
                    <a:spcPct val="0"/>
                  </a:spcAft>
                  <a:defRPr sz="2400">
                    <a:solidFill>
                      <a:schemeClr val="tx1"/>
                    </a:solidFill>
                    <a:latin typeface="Times" pitchFamily="18" charset="0"/>
                  </a:defRPr>
                </a:lvl8pPr>
                <a:lvl9pPr eaLnBrk="0" fontAlgn="base" hangingPunct="0">
                  <a:spcBef>
                    <a:spcPct val="0"/>
                  </a:spcBef>
                  <a:spcAft>
                    <a:spcPct val="0"/>
                  </a:spcAft>
                  <a:defRPr sz="2400">
                    <a:solidFill>
                      <a:schemeClr val="tx1"/>
                    </a:solidFill>
                    <a:latin typeface="Times" pitchFamily="18" charset="0"/>
                  </a:defRPr>
                </a:lvl9pPr>
              </a:lstStyle>
              <a:p>
                <a:pPr defTabSz="685800" eaLnBrk="0" fontAlgn="base" hangingPunct="0">
                  <a:spcBef>
                    <a:spcPct val="0"/>
                  </a:spcBef>
                  <a:spcAft>
                    <a:spcPct val="0"/>
                  </a:spcAft>
                </a:pPr>
                <a:r>
                  <a:rPr lang="en-US" altLang="en-US" sz="1100" dirty="0">
                    <a:solidFill>
                      <a:srgbClr val="000000"/>
                    </a:solidFill>
                    <a:latin typeface="Myriad Roman" charset="0"/>
                  </a:rPr>
                  <a:t>E</a:t>
                </a:r>
                <a:endParaRPr lang="en-US" altLang="en-US" sz="1800" dirty="0"/>
              </a:p>
            </p:txBody>
          </p:sp>
        </p:grpSp>
        <p:sp>
          <p:nvSpPr>
            <p:cNvPr id="8" name="Line 127"/>
            <p:cNvSpPr>
              <a:spLocks noChangeShapeType="1"/>
            </p:cNvSpPr>
            <p:nvPr/>
          </p:nvSpPr>
          <p:spPr bwMode="auto">
            <a:xfrm>
              <a:off x="1566037" y="4042559"/>
              <a:ext cx="125428" cy="870531"/>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27"/>
            <p:cNvSpPr>
              <a:spLocks noChangeShapeType="1"/>
            </p:cNvSpPr>
            <p:nvPr/>
          </p:nvSpPr>
          <p:spPr bwMode="auto">
            <a:xfrm flipH="1">
              <a:off x="1842277" y="4239326"/>
              <a:ext cx="774966" cy="713049"/>
            </a:xfrm>
            <a:prstGeom prst="line">
              <a:avLst/>
            </a:prstGeom>
            <a:noFill/>
            <a:ln w="793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8653872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361950"/>
            <a:ext cx="7315200" cy="865573"/>
          </a:xfrm>
        </p:spPr>
        <p:txBody>
          <a:bodyPr/>
          <a:lstStyle/>
          <a:p>
            <a:pPr eaLnBrk="1" hangingPunct="1"/>
            <a:r>
              <a:rPr lang="en-US" altLang="en-US" dirty="0" smtClean="0"/>
              <a:t>Specifics</a:t>
            </a:r>
          </a:p>
        </p:txBody>
      </p:sp>
      <p:sp>
        <p:nvSpPr>
          <p:cNvPr id="5123" name="Rectangle 3"/>
          <p:cNvSpPr>
            <a:spLocks noGrp="1" noChangeArrowheads="1"/>
          </p:cNvSpPr>
          <p:nvPr>
            <p:ph type="body" idx="1"/>
          </p:nvPr>
        </p:nvSpPr>
        <p:spPr>
          <a:xfrm>
            <a:off x="571500" y="1276350"/>
            <a:ext cx="8001000" cy="3467100"/>
          </a:xfrm>
        </p:spPr>
        <p:txBody>
          <a:bodyPr>
            <a:normAutofit/>
          </a:bodyPr>
          <a:lstStyle/>
          <a:p>
            <a:pPr eaLnBrk="1" hangingPunct="1">
              <a:lnSpc>
                <a:spcPct val="90000"/>
              </a:lnSpc>
            </a:pPr>
            <a:endParaRPr lang="en-US" altLang="en-US" sz="2100" dirty="0"/>
          </a:p>
          <a:p>
            <a:pPr eaLnBrk="1" hangingPunct="1">
              <a:lnSpc>
                <a:spcPct val="90000"/>
              </a:lnSpc>
            </a:pPr>
            <a:r>
              <a:rPr lang="en-US" altLang="en-US" sz="2400" dirty="0" smtClean="0"/>
              <a:t>Each </a:t>
            </a:r>
            <a:r>
              <a:rPr lang="en-US" altLang="en-US" sz="2400" dirty="0"/>
              <a:t>node constructs a one-dimensional </a:t>
            </a:r>
            <a:r>
              <a:rPr lang="en-US" altLang="en-US" sz="2400" dirty="0" smtClean="0"/>
              <a:t>array (Vector) </a:t>
            </a:r>
            <a:r>
              <a:rPr lang="en-US" altLang="en-US" sz="2400" dirty="0"/>
              <a:t>containing the “distances” or “costs” to all other nodes (as it relates to its knowledge) and distributes it to its immediate neighbors.</a:t>
            </a:r>
          </a:p>
          <a:p>
            <a:pPr eaLnBrk="1" hangingPunct="1">
              <a:lnSpc>
                <a:spcPct val="90000"/>
              </a:lnSpc>
            </a:pPr>
            <a:r>
              <a:rPr lang="en-US" altLang="en-US" sz="2400" dirty="0"/>
              <a:t>Key thing -- each node knows the cost of links to its neighbors.</a:t>
            </a:r>
          </a:p>
          <a:p>
            <a:pPr eaLnBrk="1" hangingPunct="1">
              <a:lnSpc>
                <a:spcPct val="90000"/>
              </a:lnSpc>
            </a:pPr>
            <a:r>
              <a:rPr lang="en-US" altLang="en-US" sz="2400" dirty="0"/>
              <a:t>If no link exists between two nodes, the cost of a direct link between the nodes is “infinity”.</a:t>
            </a:r>
          </a:p>
        </p:txBody>
      </p:sp>
      <p:sp>
        <p:nvSpPr>
          <p:cNvPr id="2" name="Slide Number Placeholder 1"/>
          <p:cNvSpPr>
            <a:spLocks noGrp="1"/>
          </p:cNvSpPr>
          <p:nvPr>
            <p:ph type="sldNum" sz="quarter" idx="12"/>
          </p:nvPr>
        </p:nvSpPr>
        <p:spPr/>
        <p:txBody>
          <a:bodyPr/>
          <a:lstStyle/>
          <a:p>
            <a:fld id="{E97799C9-84D9-46D2-A11E-BCF8A720529D}" type="slidenum">
              <a:rPr lang="en-US" smtClean="0"/>
              <a:t>9</a:t>
            </a:fld>
            <a:endParaRPr lang="en-US" dirty="0"/>
          </a:p>
        </p:txBody>
      </p:sp>
      <p:sp>
        <p:nvSpPr>
          <p:cNvPr id="3" name="Footer Placeholder 2"/>
          <p:cNvSpPr>
            <a:spLocks noGrp="1"/>
          </p:cNvSpPr>
          <p:nvPr>
            <p:ph type="ftr" sz="quarter" idx="11"/>
          </p:nvPr>
        </p:nvSpPr>
        <p:spPr/>
        <p:txBody>
          <a:bodyPr/>
          <a:lstStyle/>
          <a:p>
            <a:r>
              <a:rPr lang="en-US" smtClean="0"/>
              <a:t>Dr.S.L.Jayalakshmi, VIT Chennai</a:t>
            </a:r>
            <a:endParaRPr lang="en-US"/>
          </a:p>
        </p:txBody>
      </p:sp>
    </p:spTree>
    <p:extLst>
      <p:ext uri="{BB962C8B-B14F-4D97-AF65-F5344CB8AC3E}">
        <p14:creationId xmlns:p14="http://schemas.microsoft.com/office/powerpoint/2010/main" val="2148885620"/>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5153</TotalTime>
  <Words>1539</Words>
  <Application>Microsoft Office PowerPoint</Application>
  <PresentationFormat>On-screen Show (16:9)</PresentationFormat>
  <Paragraphs>412</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Perspective</vt:lpstr>
      <vt:lpstr>  Networks and communication</vt:lpstr>
      <vt:lpstr>Outline</vt:lpstr>
      <vt:lpstr>Routing -Introduction</vt:lpstr>
      <vt:lpstr>Routing -Introduction</vt:lpstr>
      <vt:lpstr>Types of routing</vt:lpstr>
      <vt:lpstr>Routing Protocols</vt:lpstr>
      <vt:lpstr>Classification of Routing Protocol</vt:lpstr>
      <vt:lpstr>Distance Vector Routing</vt:lpstr>
      <vt:lpstr>Specifics</vt:lpstr>
      <vt:lpstr> An Example</vt:lpstr>
      <vt:lpstr>Routing Tables</vt:lpstr>
      <vt:lpstr>Evolution of the table.</vt:lpstr>
      <vt:lpstr>Final Distance Matrix</vt:lpstr>
      <vt:lpstr>Convergence</vt:lpstr>
      <vt:lpstr>Routing updates</vt:lpstr>
      <vt:lpstr>Link/Node Failures</vt:lpstr>
      <vt:lpstr>Example</vt:lpstr>
      <vt:lpstr>Count to Infinity</vt:lpstr>
      <vt:lpstr>Split Horizon</vt:lpstr>
      <vt:lpstr>Does this work ?</vt:lpstr>
      <vt:lpstr>Purging routing entries</vt:lpstr>
      <vt:lpstr>Routing Information Protocol (RIP)</vt:lpstr>
      <vt:lpstr>An Example of RIP</vt:lpstr>
      <vt:lpstr>Other RIP Details</vt:lpstr>
      <vt:lpstr>RIP implementation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170</cp:revision>
  <dcterms:created xsi:type="dcterms:W3CDTF">2006-08-16T00:00:00Z</dcterms:created>
  <dcterms:modified xsi:type="dcterms:W3CDTF">2020-09-15T03:29:44Z</dcterms:modified>
</cp:coreProperties>
</file>