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9"/>
  </p:notesMasterIdLst>
  <p:sldIdLst>
    <p:sldId id="257" r:id="rId2"/>
    <p:sldId id="302" r:id="rId3"/>
    <p:sldId id="282" r:id="rId4"/>
    <p:sldId id="283" r:id="rId5"/>
    <p:sldId id="284" r:id="rId6"/>
    <p:sldId id="285" r:id="rId7"/>
    <p:sldId id="286" r:id="rId8"/>
    <p:sldId id="287" r:id="rId9"/>
    <p:sldId id="310" r:id="rId10"/>
    <p:sldId id="288" r:id="rId11"/>
    <p:sldId id="289" r:id="rId12"/>
    <p:sldId id="312" r:id="rId13"/>
    <p:sldId id="311" r:id="rId14"/>
    <p:sldId id="290" r:id="rId15"/>
    <p:sldId id="291" r:id="rId16"/>
    <p:sldId id="292" r:id="rId17"/>
    <p:sldId id="293" r:id="rId18"/>
    <p:sldId id="295" r:id="rId19"/>
    <p:sldId id="296" r:id="rId20"/>
    <p:sldId id="297" r:id="rId21"/>
    <p:sldId id="298" r:id="rId22"/>
    <p:sldId id="299" r:id="rId23"/>
    <p:sldId id="305" r:id="rId24"/>
    <p:sldId id="304" r:id="rId25"/>
    <p:sldId id="303" r:id="rId26"/>
    <p:sldId id="306" r:id="rId27"/>
    <p:sldId id="307"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696" autoAdjust="0"/>
  </p:normalViewPr>
  <p:slideViewPr>
    <p:cSldViewPr>
      <p:cViewPr>
        <p:scale>
          <a:sx n="70" d="100"/>
          <a:sy n="70" d="100"/>
        </p:scale>
        <p:origin x="-1386" y="-558"/>
      </p:cViewPr>
      <p:guideLst>
        <p:guide orient="horz" pos="1620"/>
        <p:guide pos="2880"/>
      </p:guideLst>
    </p:cSldViewPr>
  </p:slideViewPr>
  <p:notesTextViewPr>
    <p:cViewPr>
      <p:scale>
        <a:sx n="100" d="100"/>
        <a:sy n="100" d="100"/>
      </p:scale>
      <p:origin x="0" y="0"/>
    </p:cViewPr>
  </p:notesTextViewPr>
  <p:notesViewPr>
    <p:cSldViewPr>
      <p:cViewPr varScale="1">
        <p:scale>
          <a:sx n="60" d="100"/>
          <a:sy n="60" d="100"/>
        </p:scale>
        <p:origin x="-27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09-10-2020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Link-state</a:t>
            </a:r>
          </a:p>
          <a:p>
            <a:r>
              <a:rPr lang="en-US" sz="1200" b="0" i="0" kern="1200" dirty="0" smtClean="0">
                <a:solidFill>
                  <a:schemeClr val="tx1"/>
                </a:solidFill>
                <a:effectLst/>
                <a:latin typeface="+mn-lt"/>
                <a:ea typeface="+mn-ea"/>
                <a:cs typeface="+mn-cs"/>
              </a:rPr>
              <a:t>In contrast to distance vector routing, link state routing (OSPF, ISIS) relies on each node advertising/</a:t>
            </a:r>
            <a:r>
              <a:rPr lang="en-US" sz="1200" b="1" i="0" kern="1200" dirty="0" smtClean="0">
                <a:solidFill>
                  <a:schemeClr val="tx1"/>
                </a:solidFill>
                <a:effectLst/>
                <a:latin typeface="+mn-lt"/>
                <a:ea typeface="+mn-ea"/>
                <a:cs typeface="+mn-cs"/>
              </a:rPr>
              <a:t>flooding</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state</a:t>
            </a:r>
            <a:r>
              <a:rPr lang="en-US" sz="1200" b="0" i="0" kern="1200" dirty="0" smtClean="0">
                <a:solidFill>
                  <a:schemeClr val="tx1"/>
                </a:solidFill>
                <a:effectLst/>
                <a:latin typeface="+mn-lt"/>
                <a:ea typeface="+mn-ea"/>
                <a:cs typeface="+mn-cs"/>
              </a:rPr>
              <a:t> (i.e. delay, bandwidth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of their </a:t>
            </a:r>
            <a:r>
              <a:rPr lang="en-US" sz="1200" b="1" i="0" kern="1200" dirty="0" smtClean="0">
                <a:solidFill>
                  <a:schemeClr val="tx1"/>
                </a:solidFill>
                <a:effectLst/>
                <a:latin typeface="+mn-lt"/>
                <a:ea typeface="+mn-ea"/>
                <a:cs typeface="+mn-cs"/>
              </a:rPr>
              <a:t>links</a:t>
            </a:r>
            <a:r>
              <a:rPr lang="en-US" sz="1200" b="0" i="0" kern="1200" dirty="0" smtClean="0">
                <a:solidFill>
                  <a:schemeClr val="tx1"/>
                </a:solidFill>
                <a:effectLst/>
                <a:latin typeface="+mn-lt"/>
                <a:ea typeface="+mn-ea"/>
                <a:cs typeface="+mn-cs"/>
              </a:rPr>
              <a:t> to every node within the link state domain. This results in each node building a complete map of the network (</a:t>
            </a:r>
            <a:r>
              <a:rPr lang="en-US" sz="1200" b="1" i="0" kern="1200" dirty="0" smtClean="0">
                <a:solidFill>
                  <a:schemeClr val="tx1"/>
                </a:solidFill>
                <a:effectLst/>
                <a:latin typeface="+mn-lt"/>
                <a:ea typeface="+mn-ea"/>
                <a:cs typeface="+mn-cs"/>
              </a:rPr>
              <a:t>shortest path tree</a:t>
            </a:r>
            <a:r>
              <a:rPr lang="en-US" sz="1200" b="0" i="0" kern="1200" dirty="0" smtClean="0">
                <a:solidFill>
                  <a:schemeClr val="tx1"/>
                </a:solidFill>
                <a:effectLst/>
                <a:latin typeface="+mn-lt"/>
                <a:ea typeface="+mn-ea"/>
                <a:cs typeface="+mn-cs"/>
              </a:rPr>
              <a:t>), with itself as the root using the shortest path first algorithm, also known as the </a:t>
            </a:r>
            <a:r>
              <a:rPr lang="en-US" sz="1200" b="0" i="0" kern="1200" dirty="0" err="1" smtClean="0">
                <a:solidFill>
                  <a:schemeClr val="tx1"/>
                </a:solidFill>
                <a:effectLst/>
                <a:latin typeface="+mn-lt"/>
                <a:ea typeface="+mn-ea"/>
                <a:cs typeface="+mn-cs"/>
              </a:rPr>
              <a:t>Dijkstra</a:t>
            </a:r>
            <a:r>
              <a:rPr lang="en-US" sz="1200" b="0" i="0" kern="1200" dirty="0" smtClean="0">
                <a:solidFill>
                  <a:schemeClr val="tx1"/>
                </a:solidFill>
                <a:effectLst/>
                <a:latin typeface="+mn-lt"/>
                <a:ea typeface="+mn-ea"/>
                <a:cs typeface="+mn-cs"/>
              </a:rPr>
              <a:t> algorithm.</a:t>
            </a:r>
          </a:p>
          <a:p>
            <a:r>
              <a:rPr lang="en-US" sz="1200" b="0" i="0" kern="1200" dirty="0" smtClean="0">
                <a:solidFill>
                  <a:schemeClr val="tx1"/>
                </a:solidFill>
                <a:effectLst/>
                <a:latin typeface="+mn-lt"/>
                <a:ea typeface="+mn-ea"/>
                <a:cs typeface="+mn-cs"/>
              </a:rPr>
              <a:t>Unlike distance vector link-state </a:t>
            </a:r>
            <a:r>
              <a:rPr lang="en-US" sz="1200" b="0" i="0" kern="1200" dirty="0" err="1" smtClean="0">
                <a:solidFill>
                  <a:schemeClr val="tx1"/>
                </a:solidFill>
                <a:effectLst/>
                <a:latin typeface="+mn-lt"/>
                <a:ea typeface="+mn-ea"/>
                <a:cs typeface="+mn-cs"/>
              </a:rPr>
              <a:t>neighbours</a:t>
            </a:r>
            <a:r>
              <a:rPr lang="en-US" sz="1200" b="0" i="0" kern="1200" dirty="0" smtClean="0">
                <a:solidFill>
                  <a:schemeClr val="tx1"/>
                </a:solidFill>
                <a:effectLst/>
                <a:latin typeface="+mn-lt"/>
                <a:ea typeface="+mn-ea"/>
                <a:cs typeface="+mn-cs"/>
              </a:rPr>
              <a:t> only sends </a:t>
            </a:r>
            <a:r>
              <a:rPr lang="en-US" sz="1200" b="1" i="0" kern="1200" dirty="0" smtClean="0">
                <a:solidFill>
                  <a:schemeClr val="tx1"/>
                </a:solidFill>
                <a:effectLst/>
                <a:latin typeface="+mn-lt"/>
                <a:ea typeface="+mn-ea"/>
                <a:cs typeface="+mn-cs"/>
              </a:rPr>
              <a:t>incremental routing updates</a:t>
            </a:r>
            <a:r>
              <a:rPr lang="en-US" sz="1200" b="0" i="0" kern="1200" dirty="0" smtClean="0">
                <a:solidFill>
                  <a:schemeClr val="tx1"/>
                </a:solidFill>
                <a:effectLst/>
                <a:latin typeface="+mn-lt"/>
                <a:ea typeface="+mn-ea"/>
                <a:cs typeface="+mn-cs"/>
              </a:rPr>
              <a:t> (LSAs) rather than a full routing update. Also, these updates are only sent at the point a change in the </a:t>
            </a:r>
            <a:r>
              <a:rPr lang="en-US" sz="1200" b="1" i="0" kern="1200" dirty="0" smtClean="0">
                <a:solidFill>
                  <a:schemeClr val="tx1"/>
                </a:solidFill>
                <a:effectLst/>
                <a:latin typeface="+mn-lt"/>
                <a:ea typeface="+mn-ea"/>
                <a:cs typeface="+mn-cs"/>
              </a:rPr>
              <a:t>network topology occurs</a:t>
            </a:r>
            <a:r>
              <a:rPr lang="en-US" sz="1200" b="0" i="0" kern="1200" dirty="0" smtClean="0">
                <a:solidFill>
                  <a:schemeClr val="tx1"/>
                </a:solidFill>
                <a:effectLst/>
                <a:latin typeface="+mn-lt"/>
                <a:ea typeface="+mn-ea"/>
                <a:cs typeface="+mn-cs"/>
              </a:rPr>
              <a:t>, rather than at regular intervals.</a:t>
            </a:r>
          </a:p>
          <a:p>
            <a:r>
              <a:rPr lang="en-US" sz="1200" b="0" i="0" kern="1200" dirty="0" smtClean="0">
                <a:solidFill>
                  <a:schemeClr val="tx1"/>
                </a:solidFill>
                <a:effectLst/>
                <a:latin typeface="+mn-lt"/>
                <a:ea typeface="+mn-ea"/>
                <a:cs typeface="+mn-cs"/>
              </a:rPr>
              <a:t>Link-state protocols provide extremely low convergence times and, due to each router having a complete view of the network, aren't prone to the same routing loops seen with DV-based protocols.</a:t>
            </a:r>
          </a:p>
          <a:p>
            <a:r>
              <a:rPr lang="en-US" sz="1200" b="0" i="0" kern="1200" dirty="0" smtClean="0">
                <a:solidFill>
                  <a:schemeClr val="tx1"/>
                </a:solidFill>
                <a:effectLst/>
                <a:latin typeface="+mn-lt"/>
                <a:ea typeface="+mn-ea"/>
                <a:cs typeface="+mn-cs"/>
              </a:rPr>
              <a:t>However, due to the computation required for the algorithms to run across the shortest path trees upon each node, greater resources are consumed compared to that of distance vector, however, this really isn't a concern with the systems of today.</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3</a:t>
            </a:fld>
            <a:endParaRPr lang="en-IN"/>
          </a:p>
        </p:txBody>
      </p:sp>
    </p:spTree>
    <p:extLst>
      <p:ext uri="{BB962C8B-B14F-4D97-AF65-F5344CB8AC3E}">
        <p14:creationId xmlns:p14="http://schemas.microsoft.com/office/powerpoint/2010/main" val="3742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10</a:t>
            </a:fld>
            <a:endParaRPr lang="en-IN"/>
          </a:p>
        </p:txBody>
      </p:sp>
    </p:spTree>
    <p:extLst>
      <p:ext uri="{BB962C8B-B14F-4D97-AF65-F5344CB8AC3E}">
        <p14:creationId xmlns:p14="http://schemas.microsoft.com/office/powerpoint/2010/main" val="257919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fld id="{762F8CF1-C8D4-4B19-B15D-D0BFD4391635}" type="slidenum">
              <a:rPr lang="en-US" altLang="en-US" sz="1200" smtClean="0">
                <a:latin typeface="Times New Roman" pitchFamily="18" charset="0"/>
                <a:ea typeface="MS PGothic" pitchFamily="34" charset="-128"/>
              </a:rPr>
              <a:pPr/>
              <a:t>15</a:t>
            </a:fld>
            <a:endParaRPr lang="en-US" altLang="en-US" sz="1200" smtClean="0">
              <a:latin typeface="Times New Roman" pitchFamily="18" charset="0"/>
              <a:ea typeface="MS PGothic" pitchFamily="34" charset="-128"/>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fld id="{8DF4D49A-BCC8-420E-B76C-DDC69157BBDC}" type="slidenum">
              <a:rPr lang="en-US" altLang="en-US" sz="1200" smtClean="0">
                <a:latin typeface="Times New Roman" pitchFamily="18" charset="0"/>
                <a:ea typeface="MS PGothic" pitchFamily="34" charset="-128"/>
              </a:rPr>
              <a:pPr/>
              <a:t>16</a:t>
            </a:fld>
            <a:endParaRPr lang="en-US" altLang="en-US" sz="1200" smtClean="0">
              <a:latin typeface="Times New Roman" pitchFamily="18" charset="0"/>
              <a:ea typeface="MS PGothic" pitchFamily="34" charset="-128"/>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4313" indent="-214313">
              <a:buFont typeface="Arial" panose="020B0604020202020204" pitchFamily="34" charset="0"/>
              <a:buChar char="•"/>
            </a:pPr>
            <a:r>
              <a:rPr lang="en-US" dirty="0" smtClean="0"/>
              <a:t>First, routers must be designed to handle variable length packets, a constraint that does not apply to ATM switches but is certainly applicable to Ethernet or Frame Relay switches.</a:t>
            </a:r>
          </a:p>
          <a:p>
            <a:pPr marL="214313" indent="-214313">
              <a:buFont typeface="Arial" panose="020B0604020202020204" pitchFamily="34" charset="0"/>
              <a:buChar char="•"/>
            </a:pPr>
            <a:r>
              <a:rPr lang="en-US" dirty="0" smtClean="0"/>
              <a:t> It turns out that many high-performance routers are designed using a switching fabric that is cell based. </a:t>
            </a:r>
          </a:p>
          <a:p>
            <a:pPr marL="214313" indent="-214313">
              <a:buFont typeface="Arial" panose="020B0604020202020204" pitchFamily="34" charset="0"/>
              <a:buChar char="•"/>
            </a:pPr>
            <a:r>
              <a:rPr lang="en-US" dirty="0" smtClean="0"/>
              <a:t>In such cases, the ports must be able to convert variable length packets into cells and back again. This is known as segmentation and re-assembly (SAR), a problem also faced by network adaptors for ATM networks</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19</a:t>
            </a:fld>
            <a:endParaRPr lang="en-IN"/>
          </a:p>
        </p:txBody>
      </p:sp>
    </p:spTree>
    <p:extLst>
      <p:ext uri="{BB962C8B-B14F-4D97-AF65-F5344CB8AC3E}">
        <p14:creationId xmlns:p14="http://schemas.microsoft.com/office/powerpoint/2010/main" val="40763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BB6C27A-279C-4E30-BD33-DA1BC17EF2BB}" type="datetime1">
              <a:rPr lang="en-US" smtClean="0"/>
              <a:t>10/9/2020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Dr.S.L.Jayalakshmi, VIT Chennai</a:t>
            </a: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BF645-BD39-4BD3-B6D9-CC5A8A1C4DC2}" type="datetime1">
              <a:rPr lang="en-US" smtClean="0"/>
              <a:t>10/9/2020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E97E7-AD4B-4FC7-8CBE-4DB072755A51}" type="datetime1">
              <a:rPr lang="en-US" smtClean="0"/>
              <a:t>10/9/2020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BB7C0-C446-4865-8AED-291C9884DA96}" type="datetime1">
              <a:rPr lang="en-US" smtClean="0"/>
              <a:t>10/9/2020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7041B-BE01-43C8-84CE-E7A3CD52BC0D}" type="datetime1">
              <a:rPr lang="en-US" smtClean="0"/>
              <a:t>10/9/2020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D794D4-8BF5-454B-AD9E-CF8ADE1E5C08}" type="datetime1">
              <a:rPr lang="en-US" smtClean="0"/>
              <a:t>10/9/2020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6205A79-F11E-4D88-8D96-3F7932703FA8}" type="datetime1">
              <a:rPr lang="en-US" smtClean="0"/>
              <a:t>10/9/2020</a:t>
            </a:fld>
            <a:endParaRPr lang="en-US"/>
          </a:p>
        </p:txBody>
      </p:sp>
      <p:sp>
        <p:nvSpPr>
          <p:cNvPr id="8" name="Footer Placeholder 7"/>
          <p:cNvSpPr>
            <a:spLocks noGrp="1"/>
          </p:cNvSpPr>
          <p:nvPr>
            <p:ph type="ftr" sz="quarter" idx="11"/>
          </p:nvPr>
        </p:nvSpPr>
        <p:spPr/>
        <p:txBody>
          <a:bodyPr/>
          <a:lstStyle/>
          <a:p>
            <a:r>
              <a:rPr lang="en-US" smtClean="0"/>
              <a:t>Dr.S.L.Jayalakshmi,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9C8BB-317A-45E8-BE0B-6F2FCCA859B3}" type="datetime1">
              <a:rPr lang="en-US" smtClean="0"/>
              <a:t>10/9/2020</a:t>
            </a:fld>
            <a:endParaRPr lang="en-US"/>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4C805-A19D-4754-99C5-B93572A4377C}" type="datetime1">
              <a:rPr lang="en-US" smtClean="0"/>
              <a:t>10/9/2020</a:t>
            </a:fld>
            <a:endParaRPr lang="en-US"/>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EDC97-B99B-407E-A388-2C4D74F5011F}" type="datetime1">
              <a:rPr lang="en-US" smtClean="0"/>
              <a:t>10/9/2020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CE36F-1EED-4D72-AA41-48FECC0244E1}" type="datetime1">
              <a:rPr lang="en-US" smtClean="0"/>
              <a:t>10/9/2020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F8413FAB-A9A8-4009-BE7D-A1C0A2E993AE}" type="datetime1">
              <a:rPr lang="en-US" smtClean="0"/>
              <a:t>10/9/2020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Dr.S.L.Jayalakshmi,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wipe/>
  </p:transition>
  <p:timing>
    <p:tnLst>
      <p:par>
        <p:cTn id="1" dur="indefinite" restart="never" nodeType="tmRoot"/>
      </p:par>
    </p:tnLst>
  </p:timing>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ikihow.com/Configure-a-Network-on-Cisco-Packet-Trac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49281"/>
            <a:ext cx="4724400" cy="1946269"/>
          </a:xfrm>
        </p:spPr>
        <p:txBody>
          <a:bodyPr>
            <a:normAutofit/>
          </a:bodyPr>
          <a:lstStyle/>
          <a:p>
            <a:r>
              <a:rPr lang="en-IN" dirty="0" smtClean="0"/>
              <a:t>  Networks and communication</a:t>
            </a:r>
            <a:endParaRPr lang="en-IN" dirty="0"/>
          </a:p>
        </p:txBody>
      </p:sp>
      <p:sp>
        <p:nvSpPr>
          <p:cNvPr id="3" name="Subtitle 2"/>
          <p:cNvSpPr>
            <a:spLocks noGrp="1"/>
          </p:cNvSpPr>
          <p:nvPr>
            <p:ph type="subTitle" idx="1"/>
          </p:nvPr>
        </p:nvSpPr>
        <p:spPr>
          <a:xfrm>
            <a:off x="3352800" y="2647950"/>
            <a:ext cx="5410200" cy="1905000"/>
          </a:xfrm>
        </p:spPr>
        <p:txBody>
          <a:bodyPr>
            <a:normAutofit lnSpcReduction="10000"/>
          </a:bodyPr>
          <a:lstStyle/>
          <a:p>
            <a:r>
              <a:rPr lang="en-IN" dirty="0" smtClean="0"/>
              <a:t>                                  </a:t>
            </a:r>
            <a:r>
              <a:rPr lang="en-IN" b="1" dirty="0" smtClean="0">
                <a:solidFill>
                  <a:srgbClr val="FF0000"/>
                </a:solidFill>
              </a:rPr>
              <a:t>Module 5</a:t>
            </a:r>
          </a:p>
          <a:p>
            <a:r>
              <a:rPr lang="en-IN" dirty="0" smtClean="0">
                <a:solidFill>
                  <a:srgbClr val="FF0000"/>
                </a:solidFill>
              </a:rPr>
              <a:t>                            Routing protocols (Part 2) </a:t>
            </a:r>
          </a:p>
          <a:p>
            <a:r>
              <a:rPr lang="en-IN" dirty="0">
                <a:solidFill>
                  <a:srgbClr val="FF0000"/>
                </a:solidFill>
              </a:rPr>
              <a:t> </a:t>
            </a:r>
            <a:r>
              <a:rPr lang="en-IN" dirty="0" smtClean="0">
                <a:solidFill>
                  <a:srgbClr val="FF0000"/>
                </a:solidFill>
              </a:rPr>
              <a:t>         </a:t>
            </a:r>
            <a:endParaRPr lang="en-IN" dirty="0" smtClean="0"/>
          </a:p>
          <a:p>
            <a:r>
              <a:rPr lang="en-IN" dirty="0" smtClean="0">
                <a:solidFill>
                  <a:schemeClr val="tx2"/>
                </a:solidFill>
              </a:rPr>
              <a:t>		</a:t>
            </a:r>
            <a:r>
              <a:rPr lang="en-IN" dirty="0" err="1" smtClean="0">
                <a:solidFill>
                  <a:schemeClr val="tx2"/>
                </a:solidFill>
              </a:rPr>
              <a:t>Dr.S.L.JAYALAKSHMI</a:t>
            </a:r>
            <a:r>
              <a:rPr lang="en-IN" dirty="0" smtClean="0">
                <a:solidFill>
                  <a:schemeClr val="tx2"/>
                </a:solidFill>
              </a:rPr>
              <a:t>, </a:t>
            </a:r>
          </a:p>
          <a:p>
            <a:r>
              <a:rPr lang="en-IN" dirty="0" smtClean="0">
                <a:solidFill>
                  <a:schemeClr val="tx2"/>
                </a:solidFill>
              </a:rPr>
              <a:t>		       VIT Chennai</a:t>
            </a:r>
            <a:endParaRPr lang="en-IN" dirty="0">
              <a:solidFill>
                <a:schemeClr val="tx2"/>
              </a:solidFill>
            </a:endParaRPr>
          </a:p>
        </p:txBody>
      </p:sp>
    </p:spTree>
    <p:extLst>
      <p:ext uri="{BB962C8B-B14F-4D97-AF65-F5344CB8AC3E}">
        <p14:creationId xmlns:p14="http://schemas.microsoft.com/office/powerpoint/2010/main" val="15857733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7200897" cy="742950"/>
          </a:xfrm>
        </p:spPr>
        <p:txBody>
          <a:bodyPr/>
          <a:lstStyle/>
          <a:p>
            <a:pPr eaLnBrk="1" hangingPunct="1"/>
            <a:r>
              <a:rPr lang="en-US" altLang="en-US" dirty="0" smtClean="0"/>
              <a:t>Graph abstraction</a:t>
            </a:r>
          </a:p>
        </p:txBody>
      </p:sp>
      <p:sp>
        <p:nvSpPr>
          <p:cNvPr id="28675" name="Rectangle 3"/>
          <p:cNvSpPr>
            <a:spLocks noGrp="1" noChangeArrowheads="1"/>
          </p:cNvSpPr>
          <p:nvPr>
            <p:ph type="body" idx="1"/>
          </p:nvPr>
        </p:nvSpPr>
        <p:spPr>
          <a:xfrm>
            <a:off x="304800" y="895350"/>
            <a:ext cx="8458200" cy="3962400"/>
          </a:xfrm>
        </p:spPr>
        <p:txBody>
          <a:bodyPr/>
          <a:lstStyle/>
          <a:p>
            <a:pPr lvl="1"/>
            <a:r>
              <a:rPr lang="en-US" altLang="en-US" sz="2800" dirty="0" smtClean="0"/>
              <a:t>Used </a:t>
            </a:r>
            <a:r>
              <a:rPr lang="en-US" altLang="en-US" sz="2800" dirty="0"/>
              <a:t>for computation of shortest path using Dijkstra’s.</a:t>
            </a:r>
          </a:p>
          <a:p>
            <a:pPr lvl="1"/>
            <a:r>
              <a:rPr lang="en-US" altLang="en-US" sz="2800" dirty="0"/>
              <a:t>Let N denote the set of nodes in the graph.</a:t>
            </a:r>
          </a:p>
          <a:p>
            <a:pPr lvl="1"/>
            <a:r>
              <a:rPr lang="en-US" altLang="en-US" sz="2800" dirty="0"/>
              <a:t>l(</a:t>
            </a:r>
            <a:r>
              <a:rPr lang="en-US" altLang="en-US" sz="2800" dirty="0" err="1"/>
              <a:t>i,j</a:t>
            </a:r>
            <a:r>
              <a:rPr lang="en-US" altLang="en-US" sz="2800" dirty="0"/>
              <a:t>) denotes the non-negative cost or weight associated with the edge between nodes </a:t>
            </a:r>
            <a:r>
              <a:rPr lang="en-US" altLang="en-US" sz="2800" dirty="0" err="1"/>
              <a:t>i</a:t>
            </a:r>
            <a:r>
              <a:rPr lang="en-US" altLang="en-US" sz="2800" dirty="0"/>
              <a:t> and j.</a:t>
            </a:r>
          </a:p>
          <a:p>
            <a:pPr lvl="1"/>
            <a:r>
              <a:rPr lang="en-US" altLang="en-US" sz="2800" dirty="0"/>
              <a:t>l(</a:t>
            </a:r>
            <a:r>
              <a:rPr lang="en-US" altLang="en-US" sz="2800" dirty="0" err="1"/>
              <a:t>i,j</a:t>
            </a:r>
            <a:r>
              <a:rPr lang="en-US" altLang="en-US" sz="2800" dirty="0"/>
              <a:t>) = ∞ if there is no edge between </a:t>
            </a:r>
            <a:r>
              <a:rPr lang="en-US" altLang="en-US" sz="2800" dirty="0" err="1"/>
              <a:t>i</a:t>
            </a:r>
            <a:r>
              <a:rPr lang="en-US" altLang="en-US" sz="2800" dirty="0"/>
              <a:t> and j.</a:t>
            </a:r>
          </a:p>
          <a:p>
            <a:pPr lvl="1"/>
            <a:r>
              <a:rPr lang="en-US" altLang="en-US" sz="2800" dirty="0"/>
              <a:t>Remember -- each node has entire map of network.</a:t>
            </a:r>
          </a:p>
        </p:txBody>
      </p:sp>
      <p:sp>
        <p:nvSpPr>
          <p:cNvPr id="2" name="Slide Number Placeholder 1"/>
          <p:cNvSpPr>
            <a:spLocks noGrp="1"/>
          </p:cNvSpPr>
          <p:nvPr>
            <p:ph type="sldNum" sz="quarter" idx="12"/>
          </p:nvPr>
        </p:nvSpPr>
        <p:spPr/>
        <p:txBody>
          <a:bodyPr/>
          <a:lstStyle/>
          <a:p>
            <a:fld id="{E97799C9-84D9-46D2-A11E-BCF8A720529D}" type="slidenum">
              <a:rPr lang="en-US" smtClean="0"/>
              <a:t>10</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90893814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36" y="819150"/>
            <a:ext cx="7315200" cy="865573"/>
          </a:xfrm>
        </p:spPr>
        <p:txBody>
          <a:bodyPr/>
          <a:lstStyle/>
          <a:p>
            <a:r>
              <a:rPr lang="en-US" altLang="en-US" dirty="0" smtClean="0"/>
              <a:t>An Example</a:t>
            </a:r>
            <a:endParaRPr lang="en-US" dirty="0"/>
          </a:p>
        </p:txBody>
      </p:sp>
      <p:grpSp>
        <p:nvGrpSpPr>
          <p:cNvPr id="4" name="Group 6"/>
          <p:cNvGrpSpPr>
            <a:grpSpLocks noChangeAspect="1"/>
          </p:cNvGrpSpPr>
          <p:nvPr/>
        </p:nvGrpSpPr>
        <p:grpSpPr bwMode="auto">
          <a:xfrm>
            <a:off x="1609276" y="1734384"/>
            <a:ext cx="5187950" cy="2241072"/>
            <a:chOff x="576" y="1056"/>
            <a:chExt cx="4560" cy="2889"/>
          </a:xfrm>
        </p:grpSpPr>
        <p:sp>
          <p:nvSpPr>
            <p:cNvPr id="5" name="AutoShape 5"/>
            <p:cNvSpPr>
              <a:spLocks noChangeAspect="1" noChangeArrowheads="1" noTextEdit="1"/>
            </p:cNvSpPr>
            <p:nvPr/>
          </p:nvSpPr>
          <p:spPr bwMode="auto">
            <a:xfrm>
              <a:off x="576" y="1056"/>
              <a:ext cx="456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804" y="3373"/>
              <a:ext cx="450" cy="545"/>
            </a:xfrm>
            <a:custGeom>
              <a:avLst/>
              <a:gdLst>
                <a:gd name="T0" fmla="*/ 412 w 450"/>
                <a:gd name="T1" fmla="*/ 196 h 545"/>
                <a:gd name="T2" fmla="*/ 412 w 450"/>
                <a:gd name="T3" fmla="*/ 196 h 545"/>
                <a:gd name="T4" fmla="*/ 412 w 450"/>
                <a:gd name="T5" fmla="*/ 143 h 545"/>
                <a:gd name="T6" fmla="*/ 397 w 450"/>
                <a:gd name="T7" fmla="*/ 89 h 545"/>
                <a:gd name="T8" fmla="*/ 382 w 450"/>
                <a:gd name="T9" fmla="*/ 44 h 545"/>
                <a:gd name="T10" fmla="*/ 360 w 450"/>
                <a:gd name="T11" fmla="*/ 0 h 545"/>
                <a:gd name="T12" fmla="*/ 360 w 450"/>
                <a:gd name="T13" fmla="*/ 0 h 545"/>
                <a:gd name="T14" fmla="*/ 397 w 450"/>
                <a:gd name="T15" fmla="*/ 53 h 545"/>
                <a:gd name="T16" fmla="*/ 427 w 450"/>
                <a:gd name="T17" fmla="*/ 107 h 545"/>
                <a:gd name="T18" fmla="*/ 442 w 450"/>
                <a:gd name="T19" fmla="*/ 169 h 545"/>
                <a:gd name="T20" fmla="*/ 450 w 450"/>
                <a:gd name="T21" fmla="*/ 241 h 545"/>
                <a:gd name="T22" fmla="*/ 450 w 450"/>
                <a:gd name="T23" fmla="*/ 241 h 545"/>
                <a:gd name="T24" fmla="*/ 442 w 450"/>
                <a:gd name="T25" fmla="*/ 304 h 545"/>
                <a:gd name="T26" fmla="*/ 427 w 450"/>
                <a:gd name="T27" fmla="*/ 357 h 545"/>
                <a:gd name="T28" fmla="*/ 405 w 450"/>
                <a:gd name="T29" fmla="*/ 411 h 545"/>
                <a:gd name="T30" fmla="*/ 375 w 450"/>
                <a:gd name="T31" fmla="*/ 456 h 545"/>
                <a:gd name="T32" fmla="*/ 337 w 450"/>
                <a:gd name="T33" fmla="*/ 491 h 545"/>
                <a:gd name="T34" fmla="*/ 292 w 450"/>
                <a:gd name="T35" fmla="*/ 518 h 545"/>
                <a:gd name="T36" fmla="*/ 247 w 450"/>
                <a:gd name="T37" fmla="*/ 536 h 545"/>
                <a:gd name="T38" fmla="*/ 195 w 450"/>
                <a:gd name="T39" fmla="*/ 545 h 545"/>
                <a:gd name="T40" fmla="*/ 195 w 450"/>
                <a:gd name="T41" fmla="*/ 545 h 545"/>
                <a:gd name="T42" fmla="*/ 135 w 450"/>
                <a:gd name="T43" fmla="*/ 536 h 545"/>
                <a:gd name="T44" fmla="*/ 82 w 450"/>
                <a:gd name="T45" fmla="*/ 509 h 545"/>
                <a:gd name="T46" fmla="*/ 37 w 450"/>
                <a:gd name="T47" fmla="*/ 474 h 545"/>
                <a:gd name="T48" fmla="*/ 0 w 450"/>
                <a:gd name="T49" fmla="*/ 429 h 545"/>
                <a:gd name="T50" fmla="*/ 0 w 450"/>
                <a:gd name="T51" fmla="*/ 429 h 545"/>
                <a:gd name="T52" fmla="*/ 37 w 450"/>
                <a:gd name="T53" fmla="*/ 456 h 545"/>
                <a:gd name="T54" fmla="*/ 75 w 450"/>
                <a:gd name="T55" fmla="*/ 483 h 545"/>
                <a:gd name="T56" fmla="*/ 112 w 450"/>
                <a:gd name="T57" fmla="*/ 491 h 545"/>
                <a:gd name="T58" fmla="*/ 157 w 450"/>
                <a:gd name="T59" fmla="*/ 500 h 545"/>
                <a:gd name="T60" fmla="*/ 157 w 450"/>
                <a:gd name="T61" fmla="*/ 500 h 545"/>
                <a:gd name="T62" fmla="*/ 210 w 450"/>
                <a:gd name="T63" fmla="*/ 491 h 545"/>
                <a:gd name="T64" fmla="*/ 262 w 450"/>
                <a:gd name="T65" fmla="*/ 474 h 545"/>
                <a:gd name="T66" fmla="*/ 300 w 450"/>
                <a:gd name="T67" fmla="*/ 447 h 545"/>
                <a:gd name="T68" fmla="*/ 337 w 450"/>
                <a:gd name="T69" fmla="*/ 411 h 545"/>
                <a:gd name="T70" fmla="*/ 375 w 450"/>
                <a:gd name="T71" fmla="*/ 366 h 545"/>
                <a:gd name="T72" fmla="*/ 397 w 450"/>
                <a:gd name="T73" fmla="*/ 313 h 545"/>
                <a:gd name="T74" fmla="*/ 412 w 450"/>
                <a:gd name="T75" fmla="*/ 259 h 545"/>
                <a:gd name="T76" fmla="*/ 412 w 450"/>
                <a:gd name="T77" fmla="*/ 196 h 545"/>
                <a:gd name="T78" fmla="*/ 412 w 450"/>
                <a:gd name="T79" fmla="*/ 19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45">
                  <a:moveTo>
                    <a:pt x="412" y="196"/>
                  </a:moveTo>
                  <a:lnTo>
                    <a:pt x="412" y="196"/>
                  </a:lnTo>
                  <a:lnTo>
                    <a:pt x="412" y="143"/>
                  </a:lnTo>
                  <a:lnTo>
                    <a:pt x="397" y="89"/>
                  </a:lnTo>
                  <a:lnTo>
                    <a:pt x="382" y="44"/>
                  </a:lnTo>
                  <a:lnTo>
                    <a:pt x="360" y="0"/>
                  </a:lnTo>
                  <a:lnTo>
                    <a:pt x="360" y="0"/>
                  </a:lnTo>
                  <a:lnTo>
                    <a:pt x="397" y="53"/>
                  </a:lnTo>
                  <a:lnTo>
                    <a:pt x="427" y="107"/>
                  </a:lnTo>
                  <a:lnTo>
                    <a:pt x="442" y="169"/>
                  </a:lnTo>
                  <a:lnTo>
                    <a:pt x="450" y="241"/>
                  </a:lnTo>
                  <a:lnTo>
                    <a:pt x="450" y="241"/>
                  </a:lnTo>
                  <a:lnTo>
                    <a:pt x="442" y="304"/>
                  </a:lnTo>
                  <a:lnTo>
                    <a:pt x="427" y="357"/>
                  </a:lnTo>
                  <a:lnTo>
                    <a:pt x="405" y="411"/>
                  </a:lnTo>
                  <a:lnTo>
                    <a:pt x="375" y="456"/>
                  </a:lnTo>
                  <a:lnTo>
                    <a:pt x="337" y="491"/>
                  </a:lnTo>
                  <a:lnTo>
                    <a:pt x="292" y="518"/>
                  </a:lnTo>
                  <a:lnTo>
                    <a:pt x="247" y="536"/>
                  </a:lnTo>
                  <a:lnTo>
                    <a:pt x="195" y="545"/>
                  </a:lnTo>
                  <a:lnTo>
                    <a:pt x="195" y="545"/>
                  </a:lnTo>
                  <a:lnTo>
                    <a:pt x="135" y="536"/>
                  </a:lnTo>
                  <a:lnTo>
                    <a:pt x="82" y="509"/>
                  </a:lnTo>
                  <a:lnTo>
                    <a:pt x="37" y="474"/>
                  </a:lnTo>
                  <a:lnTo>
                    <a:pt x="0" y="429"/>
                  </a:lnTo>
                  <a:lnTo>
                    <a:pt x="0" y="429"/>
                  </a:lnTo>
                  <a:lnTo>
                    <a:pt x="37" y="456"/>
                  </a:lnTo>
                  <a:lnTo>
                    <a:pt x="75" y="483"/>
                  </a:lnTo>
                  <a:lnTo>
                    <a:pt x="112" y="491"/>
                  </a:lnTo>
                  <a:lnTo>
                    <a:pt x="157" y="500"/>
                  </a:lnTo>
                  <a:lnTo>
                    <a:pt x="157" y="500"/>
                  </a:lnTo>
                  <a:lnTo>
                    <a:pt x="210" y="491"/>
                  </a:lnTo>
                  <a:lnTo>
                    <a:pt x="262" y="474"/>
                  </a:lnTo>
                  <a:lnTo>
                    <a:pt x="300" y="447"/>
                  </a:lnTo>
                  <a:lnTo>
                    <a:pt x="337" y="411"/>
                  </a:lnTo>
                  <a:lnTo>
                    <a:pt x="375" y="366"/>
                  </a:lnTo>
                  <a:lnTo>
                    <a:pt x="397" y="313"/>
                  </a:lnTo>
                  <a:lnTo>
                    <a:pt x="412" y="259"/>
                  </a:lnTo>
                  <a:lnTo>
                    <a:pt x="412" y="196"/>
                  </a:lnTo>
                  <a:lnTo>
                    <a:pt x="412" y="19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689" y="2111"/>
              <a:ext cx="457" cy="537"/>
            </a:xfrm>
            <a:custGeom>
              <a:avLst/>
              <a:gdLst>
                <a:gd name="T0" fmla="*/ 420 w 457"/>
                <a:gd name="T1" fmla="*/ 188 h 537"/>
                <a:gd name="T2" fmla="*/ 420 w 457"/>
                <a:gd name="T3" fmla="*/ 188 h 537"/>
                <a:gd name="T4" fmla="*/ 412 w 457"/>
                <a:gd name="T5" fmla="*/ 135 h 537"/>
                <a:gd name="T6" fmla="*/ 405 w 457"/>
                <a:gd name="T7" fmla="*/ 90 h 537"/>
                <a:gd name="T8" fmla="*/ 382 w 457"/>
                <a:gd name="T9" fmla="*/ 45 h 537"/>
                <a:gd name="T10" fmla="*/ 360 w 457"/>
                <a:gd name="T11" fmla="*/ 0 h 537"/>
                <a:gd name="T12" fmla="*/ 360 w 457"/>
                <a:gd name="T13" fmla="*/ 0 h 537"/>
                <a:gd name="T14" fmla="*/ 397 w 457"/>
                <a:gd name="T15" fmla="*/ 45 h 537"/>
                <a:gd name="T16" fmla="*/ 427 w 457"/>
                <a:gd name="T17" fmla="*/ 99 h 537"/>
                <a:gd name="T18" fmla="*/ 450 w 457"/>
                <a:gd name="T19" fmla="*/ 170 h 537"/>
                <a:gd name="T20" fmla="*/ 457 w 457"/>
                <a:gd name="T21" fmla="*/ 233 h 537"/>
                <a:gd name="T22" fmla="*/ 457 w 457"/>
                <a:gd name="T23" fmla="*/ 233 h 537"/>
                <a:gd name="T24" fmla="*/ 450 w 457"/>
                <a:gd name="T25" fmla="*/ 296 h 537"/>
                <a:gd name="T26" fmla="*/ 435 w 457"/>
                <a:gd name="T27" fmla="*/ 349 h 537"/>
                <a:gd name="T28" fmla="*/ 412 w 457"/>
                <a:gd name="T29" fmla="*/ 403 h 537"/>
                <a:gd name="T30" fmla="*/ 382 w 457"/>
                <a:gd name="T31" fmla="*/ 448 h 537"/>
                <a:gd name="T32" fmla="*/ 345 w 457"/>
                <a:gd name="T33" fmla="*/ 483 h 537"/>
                <a:gd name="T34" fmla="*/ 300 w 457"/>
                <a:gd name="T35" fmla="*/ 519 h 537"/>
                <a:gd name="T36" fmla="*/ 255 w 457"/>
                <a:gd name="T37" fmla="*/ 537 h 537"/>
                <a:gd name="T38" fmla="*/ 202 w 457"/>
                <a:gd name="T39" fmla="*/ 537 h 537"/>
                <a:gd name="T40" fmla="*/ 202 w 457"/>
                <a:gd name="T41" fmla="*/ 537 h 537"/>
                <a:gd name="T42" fmla="*/ 142 w 457"/>
                <a:gd name="T43" fmla="*/ 528 h 537"/>
                <a:gd name="T44" fmla="*/ 90 w 457"/>
                <a:gd name="T45" fmla="*/ 510 h 537"/>
                <a:gd name="T46" fmla="*/ 45 w 457"/>
                <a:gd name="T47" fmla="*/ 474 h 537"/>
                <a:gd name="T48" fmla="*/ 0 w 457"/>
                <a:gd name="T49" fmla="*/ 430 h 537"/>
                <a:gd name="T50" fmla="*/ 0 w 457"/>
                <a:gd name="T51" fmla="*/ 430 h 537"/>
                <a:gd name="T52" fmla="*/ 37 w 457"/>
                <a:gd name="T53" fmla="*/ 457 h 537"/>
                <a:gd name="T54" fmla="*/ 75 w 457"/>
                <a:gd name="T55" fmla="*/ 474 h 537"/>
                <a:gd name="T56" fmla="*/ 120 w 457"/>
                <a:gd name="T57" fmla="*/ 492 h 537"/>
                <a:gd name="T58" fmla="*/ 165 w 457"/>
                <a:gd name="T59" fmla="*/ 492 h 537"/>
                <a:gd name="T60" fmla="*/ 165 w 457"/>
                <a:gd name="T61" fmla="*/ 492 h 537"/>
                <a:gd name="T62" fmla="*/ 217 w 457"/>
                <a:gd name="T63" fmla="*/ 492 h 537"/>
                <a:gd name="T64" fmla="*/ 262 w 457"/>
                <a:gd name="T65" fmla="*/ 474 h 537"/>
                <a:gd name="T66" fmla="*/ 307 w 457"/>
                <a:gd name="T67" fmla="*/ 448 h 537"/>
                <a:gd name="T68" fmla="*/ 345 w 457"/>
                <a:gd name="T69" fmla="*/ 403 h 537"/>
                <a:gd name="T70" fmla="*/ 375 w 457"/>
                <a:gd name="T71" fmla="*/ 358 h 537"/>
                <a:gd name="T72" fmla="*/ 397 w 457"/>
                <a:gd name="T73" fmla="*/ 313 h 537"/>
                <a:gd name="T74" fmla="*/ 412 w 457"/>
                <a:gd name="T75" fmla="*/ 251 h 537"/>
                <a:gd name="T76" fmla="*/ 420 w 457"/>
                <a:gd name="T77" fmla="*/ 188 h 537"/>
                <a:gd name="T78" fmla="*/ 420 w 457"/>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7" h="537">
                  <a:moveTo>
                    <a:pt x="420" y="188"/>
                  </a:moveTo>
                  <a:lnTo>
                    <a:pt x="420" y="188"/>
                  </a:lnTo>
                  <a:lnTo>
                    <a:pt x="412" y="135"/>
                  </a:lnTo>
                  <a:lnTo>
                    <a:pt x="405" y="90"/>
                  </a:lnTo>
                  <a:lnTo>
                    <a:pt x="382" y="45"/>
                  </a:lnTo>
                  <a:lnTo>
                    <a:pt x="360" y="0"/>
                  </a:lnTo>
                  <a:lnTo>
                    <a:pt x="360" y="0"/>
                  </a:lnTo>
                  <a:lnTo>
                    <a:pt x="397" y="45"/>
                  </a:lnTo>
                  <a:lnTo>
                    <a:pt x="427" y="99"/>
                  </a:lnTo>
                  <a:lnTo>
                    <a:pt x="450" y="170"/>
                  </a:lnTo>
                  <a:lnTo>
                    <a:pt x="457" y="233"/>
                  </a:lnTo>
                  <a:lnTo>
                    <a:pt x="457" y="233"/>
                  </a:lnTo>
                  <a:lnTo>
                    <a:pt x="450" y="296"/>
                  </a:lnTo>
                  <a:lnTo>
                    <a:pt x="435" y="349"/>
                  </a:lnTo>
                  <a:lnTo>
                    <a:pt x="412" y="403"/>
                  </a:lnTo>
                  <a:lnTo>
                    <a:pt x="382" y="448"/>
                  </a:lnTo>
                  <a:lnTo>
                    <a:pt x="345" y="483"/>
                  </a:lnTo>
                  <a:lnTo>
                    <a:pt x="300" y="519"/>
                  </a:lnTo>
                  <a:lnTo>
                    <a:pt x="255" y="537"/>
                  </a:lnTo>
                  <a:lnTo>
                    <a:pt x="202" y="537"/>
                  </a:lnTo>
                  <a:lnTo>
                    <a:pt x="202" y="537"/>
                  </a:lnTo>
                  <a:lnTo>
                    <a:pt x="142" y="528"/>
                  </a:lnTo>
                  <a:lnTo>
                    <a:pt x="90" y="510"/>
                  </a:lnTo>
                  <a:lnTo>
                    <a:pt x="45" y="474"/>
                  </a:lnTo>
                  <a:lnTo>
                    <a:pt x="0" y="430"/>
                  </a:lnTo>
                  <a:lnTo>
                    <a:pt x="0" y="430"/>
                  </a:lnTo>
                  <a:lnTo>
                    <a:pt x="37" y="457"/>
                  </a:lnTo>
                  <a:lnTo>
                    <a:pt x="75" y="474"/>
                  </a:lnTo>
                  <a:lnTo>
                    <a:pt x="120" y="492"/>
                  </a:lnTo>
                  <a:lnTo>
                    <a:pt x="165" y="492"/>
                  </a:lnTo>
                  <a:lnTo>
                    <a:pt x="165" y="492"/>
                  </a:lnTo>
                  <a:lnTo>
                    <a:pt x="217" y="492"/>
                  </a:lnTo>
                  <a:lnTo>
                    <a:pt x="262" y="474"/>
                  </a:lnTo>
                  <a:lnTo>
                    <a:pt x="307" y="448"/>
                  </a:lnTo>
                  <a:lnTo>
                    <a:pt x="345" y="403"/>
                  </a:lnTo>
                  <a:lnTo>
                    <a:pt x="375" y="358"/>
                  </a:lnTo>
                  <a:lnTo>
                    <a:pt x="397" y="313"/>
                  </a:lnTo>
                  <a:lnTo>
                    <a:pt x="412"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436" y="1190"/>
              <a:ext cx="458" cy="537"/>
            </a:xfrm>
            <a:custGeom>
              <a:avLst/>
              <a:gdLst>
                <a:gd name="T0" fmla="*/ 420 w 458"/>
                <a:gd name="T1" fmla="*/ 188 h 537"/>
                <a:gd name="T2" fmla="*/ 420 w 458"/>
                <a:gd name="T3" fmla="*/ 188 h 537"/>
                <a:gd name="T4" fmla="*/ 413 w 458"/>
                <a:gd name="T5" fmla="*/ 134 h 537"/>
                <a:gd name="T6" fmla="*/ 405 w 458"/>
                <a:gd name="T7" fmla="*/ 90 h 537"/>
                <a:gd name="T8" fmla="*/ 383 w 458"/>
                <a:gd name="T9" fmla="*/ 45 h 537"/>
                <a:gd name="T10" fmla="*/ 360 w 458"/>
                <a:gd name="T11" fmla="*/ 0 h 537"/>
                <a:gd name="T12" fmla="*/ 360 w 458"/>
                <a:gd name="T13" fmla="*/ 0 h 537"/>
                <a:gd name="T14" fmla="*/ 398 w 458"/>
                <a:gd name="T15" fmla="*/ 45 h 537"/>
                <a:gd name="T16" fmla="*/ 428 w 458"/>
                <a:gd name="T17" fmla="*/ 99 h 537"/>
                <a:gd name="T18" fmla="*/ 450 w 458"/>
                <a:gd name="T19" fmla="*/ 170 h 537"/>
                <a:gd name="T20" fmla="*/ 458 w 458"/>
                <a:gd name="T21" fmla="*/ 233 h 537"/>
                <a:gd name="T22" fmla="*/ 458 w 458"/>
                <a:gd name="T23" fmla="*/ 233 h 537"/>
                <a:gd name="T24" fmla="*/ 450 w 458"/>
                <a:gd name="T25" fmla="*/ 295 h 537"/>
                <a:gd name="T26" fmla="*/ 435 w 458"/>
                <a:gd name="T27" fmla="*/ 349 h 537"/>
                <a:gd name="T28" fmla="*/ 413 w 458"/>
                <a:gd name="T29" fmla="*/ 403 h 537"/>
                <a:gd name="T30" fmla="*/ 383 w 458"/>
                <a:gd name="T31" fmla="*/ 447 h 537"/>
                <a:gd name="T32" fmla="*/ 345 w 458"/>
                <a:gd name="T33" fmla="*/ 483 h 537"/>
                <a:gd name="T34" fmla="*/ 300 w 458"/>
                <a:gd name="T35" fmla="*/ 519 h 537"/>
                <a:gd name="T36" fmla="*/ 248 w 458"/>
                <a:gd name="T37" fmla="*/ 537 h 537"/>
                <a:gd name="T38" fmla="*/ 203 w 458"/>
                <a:gd name="T39" fmla="*/ 537 h 537"/>
                <a:gd name="T40" fmla="*/ 203 w 458"/>
                <a:gd name="T41" fmla="*/ 537 h 537"/>
                <a:gd name="T42" fmla="*/ 143 w 458"/>
                <a:gd name="T43" fmla="*/ 528 h 537"/>
                <a:gd name="T44" fmla="*/ 90 w 458"/>
                <a:gd name="T45" fmla="*/ 510 h 537"/>
                <a:gd name="T46" fmla="*/ 45 w 458"/>
                <a:gd name="T47" fmla="*/ 474 h 537"/>
                <a:gd name="T48" fmla="*/ 0 w 458"/>
                <a:gd name="T49" fmla="*/ 429 h 537"/>
                <a:gd name="T50" fmla="*/ 0 w 458"/>
                <a:gd name="T51" fmla="*/ 429 h 537"/>
                <a:gd name="T52" fmla="*/ 38 w 458"/>
                <a:gd name="T53" fmla="*/ 456 h 537"/>
                <a:gd name="T54" fmla="*/ 75 w 458"/>
                <a:gd name="T55" fmla="*/ 474 h 537"/>
                <a:gd name="T56" fmla="*/ 120 w 458"/>
                <a:gd name="T57" fmla="*/ 492 h 537"/>
                <a:gd name="T58" fmla="*/ 165 w 458"/>
                <a:gd name="T59" fmla="*/ 492 h 537"/>
                <a:gd name="T60" fmla="*/ 165 w 458"/>
                <a:gd name="T61" fmla="*/ 492 h 537"/>
                <a:gd name="T62" fmla="*/ 218 w 458"/>
                <a:gd name="T63" fmla="*/ 492 h 537"/>
                <a:gd name="T64" fmla="*/ 263 w 458"/>
                <a:gd name="T65" fmla="*/ 474 h 537"/>
                <a:gd name="T66" fmla="*/ 308 w 458"/>
                <a:gd name="T67" fmla="*/ 447 h 537"/>
                <a:gd name="T68" fmla="*/ 345 w 458"/>
                <a:gd name="T69" fmla="*/ 403 h 537"/>
                <a:gd name="T70" fmla="*/ 375 w 458"/>
                <a:gd name="T71" fmla="*/ 358 h 537"/>
                <a:gd name="T72" fmla="*/ 398 w 458"/>
                <a:gd name="T73" fmla="*/ 313 h 537"/>
                <a:gd name="T74" fmla="*/ 413 w 458"/>
                <a:gd name="T75" fmla="*/ 251 h 537"/>
                <a:gd name="T76" fmla="*/ 420 w 458"/>
                <a:gd name="T77" fmla="*/ 188 h 537"/>
                <a:gd name="T78" fmla="*/ 420 w 458"/>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8" h="537">
                  <a:moveTo>
                    <a:pt x="420" y="188"/>
                  </a:moveTo>
                  <a:lnTo>
                    <a:pt x="420" y="188"/>
                  </a:lnTo>
                  <a:lnTo>
                    <a:pt x="413" y="134"/>
                  </a:lnTo>
                  <a:lnTo>
                    <a:pt x="405" y="90"/>
                  </a:lnTo>
                  <a:lnTo>
                    <a:pt x="383" y="45"/>
                  </a:lnTo>
                  <a:lnTo>
                    <a:pt x="360" y="0"/>
                  </a:lnTo>
                  <a:lnTo>
                    <a:pt x="360" y="0"/>
                  </a:lnTo>
                  <a:lnTo>
                    <a:pt x="398" y="45"/>
                  </a:lnTo>
                  <a:lnTo>
                    <a:pt x="428" y="99"/>
                  </a:lnTo>
                  <a:lnTo>
                    <a:pt x="450" y="170"/>
                  </a:lnTo>
                  <a:lnTo>
                    <a:pt x="458" y="233"/>
                  </a:lnTo>
                  <a:lnTo>
                    <a:pt x="458" y="233"/>
                  </a:lnTo>
                  <a:lnTo>
                    <a:pt x="450" y="295"/>
                  </a:lnTo>
                  <a:lnTo>
                    <a:pt x="435" y="349"/>
                  </a:lnTo>
                  <a:lnTo>
                    <a:pt x="413" y="403"/>
                  </a:lnTo>
                  <a:lnTo>
                    <a:pt x="383" y="447"/>
                  </a:lnTo>
                  <a:lnTo>
                    <a:pt x="345" y="483"/>
                  </a:lnTo>
                  <a:lnTo>
                    <a:pt x="300" y="519"/>
                  </a:lnTo>
                  <a:lnTo>
                    <a:pt x="248" y="537"/>
                  </a:lnTo>
                  <a:lnTo>
                    <a:pt x="203" y="537"/>
                  </a:lnTo>
                  <a:lnTo>
                    <a:pt x="203" y="537"/>
                  </a:lnTo>
                  <a:lnTo>
                    <a:pt x="143" y="528"/>
                  </a:lnTo>
                  <a:lnTo>
                    <a:pt x="90" y="510"/>
                  </a:lnTo>
                  <a:lnTo>
                    <a:pt x="45" y="474"/>
                  </a:lnTo>
                  <a:lnTo>
                    <a:pt x="0" y="429"/>
                  </a:lnTo>
                  <a:lnTo>
                    <a:pt x="0" y="429"/>
                  </a:lnTo>
                  <a:lnTo>
                    <a:pt x="38" y="456"/>
                  </a:lnTo>
                  <a:lnTo>
                    <a:pt x="75" y="474"/>
                  </a:lnTo>
                  <a:lnTo>
                    <a:pt x="120" y="492"/>
                  </a:lnTo>
                  <a:lnTo>
                    <a:pt x="165" y="492"/>
                  </a:lnTo>
                  <a:lnTo>
                    <a:pt x="165" y="492"/>
                  </a:lnTo>
                  <a:lnTo>
                    <a:pt x="218" y="492"/>
                  </a:lnTo>
                  <a:lnTo>
                    <a:pt x="263" y="474"/>
                  </a:lnTo>
                  <a:lnTo>
                    <a:pt x="308" y="447"/>
                  </a:lnTo>
                  <a:lnTo>
                    <a:pt x="345" y="403"/>
                  </a:lnTo>
                  <a:lnTo>
                    <a:pt x="375" y="358"/>
                  </a:lnTo>
                  <a:lnTo>
                    <a:pt x="398" y="313"/>
                  </a:lnTo>
                  <a:lnTo>
                    <a:pt x="413"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4671" y="1977"/>
              <a:ext cx="450" cy="537"/>
            </a:xfrm>
            <a:custGeom>
              <a:avLst/>
              <a:gdLst>
                <a:gd name="T0" fmla="*/ 413 w 450"/>
                <a:gd name="T1" fmla="*/ 188 h 537"/>
                <a:gd name="T2" fmla="*/ 413 w 450"/>
                <a:gd name="T3" fmla="*/ 188 h 537"/>
                <a:gd name="T4" fmla="*/ 413 w 450"/>
                <a:gd name="T5" fmla="*/ 134 h 537"/>
                <a:gd name="T6" fmla="*/ 398 w 450"/>
                <a:gd name="T7" fmla="*/ 81 h 537"/>
                <a:gd name="T8" fmla="*/ 383 w 450"/>
                <a:gd name="T9" fmla="*/ 36 h 537"/>
                <a:gd name="T10" fmla="*/ 360 w 450"/>
                <a:gd name="T11" fmla="*/ 0 h 537"/>
                <a:gd name="T12" fmla="*/ 360 w 450"/>
                <a:gd name="T13" fmla="*/ 0 h 537"/>
                <a:gd name="T14" fmla="*/ 398 w 450"/>
                <a:gd name="T15" fmla="*/ 45 h 537"/>
                <a:gd name="T16" fmla="*/ 428 w 450"/>
                <a:gd name="T17" fmla="*/ 99 h 537"/>
                <a:gd name="T18" fmla="*/ 443 w 450"/>
                <a:gd name="T19" fmla="*/ 161 h 537"/>
                <a:gd name="T20" fmla="*/ 450 w 450"/>
                <a:gd name="T21" fmla="*/ 233 h 537"/>
                <a:gd name="T22" fmla="*/ 450 w 450"/>
                <a:gd name="T23" fmla="*/ 233 h 537"/>
                <a:gd name="T24" fmla="*/ 443 w 450"/>
                <a:gd name="T25" fmla="*/ 295 h 537"/>
                <a:gd name="T26" fmla="*/ 428 w 450"/>
                <a:gd name="T27" fmla="*/ 349 h 537"/>
                <a:gd name="T28" fmla="*/ 405 w 450"/>
                <a:gd name="T29" fmla="*/ 403 h 537"/>
                <a:gd name="T30" fmla="*/ 375 w 450"/>
                <a:gd name="T31" fmla="*/ 447 h 537"/>
                <a:gd name="T32" fmla="*/ 338 w 450"/>
                <a:gd name="T33" fmla="*/ 483 h 537"/>
                <a:gd name="T34" fmla="*/ 293 w 450"/>
                <a:gd name="T35" fmla="*/ 510 h 537"/>
                <a:gd name="T36" fmla="*/ 248 w 450"/>
                <a:gd name="T37" fmla="*/ 528 h 537"/>
                <a:gd name="T38" fmla="*/ 195 w 450"/>
                <a:gd name="T39" fmla="*/ 537 h 537"/>
                <a:gd name="T40" fmla="*/ 195 w 450"/>
                <a:gd name="T41" fmla="*/ 537 h 537"/>
                <a:gd name="T42" fmla="*/ 135 w 450"/>
                <a:gd name="T43" fmla="*/ 528 h 537"/>
                <a:gd name="T44" fmla="*/ 83 w 450"/>
                <a:gd name="T45" fmla="*/ 501 h 537"/>
                <a:gd name="T46" fmla="*/ 38 w 450"/>
                <a:gd name="T47" fmla="*/ 465 h 537"/>
                <a:gd name="T48" fmla="*/ 0 w 450"/>
                <a:gd name="T49" fmla="*/ 421 h 537"/>
                <a:gd name="T50" fmla="*/ 0 w 450"/>
                <a:gd name="T51" fmla="*/ 421 h 537"/>
                <a:gd name="T52" fmla="*/ 30 w 450"/>
                <a:gd name="T53" fmla="*/ 456 h 537"/>
                <a:gd name="T54" fmla="*/ 75 w 450"/>
                <a:gd name="T55" fmla="*/ 474 h 537"/>
                <a:gd name="T56" fmla="*/ 113 w 450"/>
                <a:gd name="T57" fmla="*/ 483 h 537"/>
                <a:gd name="T58" fmla="*/ 158 w 450"/>
                <a:gd name="T59" fmla="*/ 492 h 537"/>
                <a:gd name="T60" fmla="*/ 158 w 450"/>
                <a:gd name="T61" fmla="*/ 492 h 537"/>
                <a:gd name="T62" fmla="*/ 210 w 450"/>
                <a:gd name="T63" fmla="*/ 483 h 537"/>
                <a:gd name="T64" fmla="*/ 255 w 450"/>
                <a:gd name="T65" fmla="*/ 465 h 537"/>
                <a:gd name="T66" fmla="*/ 300 w 450"/>
                <a:gd name="T67" fmla="*/ 439 h 537"/>
                <a:gd name="T68" fmla="*/ 338 w 450"/>
                <a:gd name="T69" fmla="*/ 403 h 537"/>
                <a:gd name="T70" fmla="*/ 368 w 450"/>
                <a:gd name="T71" fmla="*/ 358 h 537"/>
                <a:gd name="T72" fmla="*/ 398 w 450"/>
                <a:gd name="T73" fmla="*/ 304 h 537"/>
                <a:gd name="T74" fmla="*/ 405 w 450"/>
                <a:gd name="T75" fmla="*/ 251 h 537"/>
                <a:gd name="T76" fmla="*/ 413 w 450"/>
                <a:gd name="T77" fmla="*/ 188 h 537"/>
                <a:gd name="T78" fmla="*/ 413 w 450"/>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37">
                  <a:moveTo>
                    <a:pt x="413" y="188"/>
                  </a:moveTo>
                  <a:lnTo>
                    <a:pt x="413" y="188"/>
                  </a:lnTo>
                  <a:lnTo>
                    <a:pt x="413" y="134"/>
                  </a:lnTo>
                  <a:lnTo>
                    <a:pt x="398" y="81"/>
                  </a:lnTo>
                  <a:lnTo>
                    <a:pt x="383" y="36"/>
                  </a:lnTo>
                  <a:lnTo>
                    <a:pt x="360" y="0"/>
                  </a:lnTo>
                  <a:lnTo>
                    <a:pt x="360" y="0"/>
                  </a:lnTo>
                  <a:lnTo>
                    <a:pt x="398" y="45"/>
                  </a:lnTo>
                  <a:lnTo>
                    <a:pt x="428" y="99"/>
                  </a:lnTo>
                  <a:lnTo>
                    <a:pt x="443" y="161"/>
                  </a:lnTo>
                  <a:lnTo>
                    <a:pt x="450" y="233"/>
                  </a:lnTo>
                  <a:lnTo>
                    <a:pt x="450" y="233"/>
                  </a:lnTo>
                  <a:lnTo>
                    <a:pt x="443" y="295"/>
                  </a:lnTo>
                  <a:lnTo>
                    <a:pt x="428" y="349"/>
                  </a:lnTo>
                  <a:lnTo>
                    <a:pt x="405" y="403"/>
                  </a:lnTo>
                  <a:lnTo>
                    <a:pt x="375" y="447"/>
                  </a:lnTo>
                  <a:lnTo>
                    <a:pt x="338" y="483"/>
                  </a:lnTo>
                  <a:lnTo>
                    <a:pt x="293" y="510"/>
                  </a:lnTo>
                  <a:lnTo>
                    <a:pt x="248" y="528"/>
                  </a:lnTo>
                  <a:lnTo>
                    <a:pt x="195" y="537"/>
                  </a:lnTo>
                  <a:lnTo>
                    <a:pt x="195" y="537"/>
                  </a:lnTo>
                  <a:lnTo>
                    <a:pt x="135" y="528"/>
                  </a:lnTo>
                  <a:lnTo>
                    <a:pt x="83" y="501"/>
                  </a:lnTo>
                  <a:lnTo>
                    <a:pt x="38" y="465"/>
                  </a:lnTo>
                  <a:lnTo>
                    <a:pt x="0" y="421"/>
                  </a:lnTo>
                  <a:lnTo>
                    <a:pt x="0" y="421"/>
                  </a:lnTo>
                  <a:lnTo>
                    <a:pt x="30" y="456"/>
                  </a:lnTo>
                  <a:lnTo>
                    <a:pt x="75" y="474"/>
                  </a:lnTo>
                  <a:lnTo>
                    <a:pt x="113" y="483"/>
                  </a:lnTo>
                  <a:lnTo>
                    <a:pt x="158" y="492"/>
                  </a:lnTo>
                  <a:lnTo>
                    <a:pt x="158" y="492"/>
                  </a:lnTo>
                  <a:lnTo>
                    <a:pt x="210" y="483"/>
                  </a:lnTo>
                  <a:lnTo>
                    <a:pt x="255" y="465"/>
                  </a:lnTo>
                  <a:lnTo>
                    <a:pt x="300" y="439"/>
                  </a:lnTo>
                  <a:lnTo>
                    <a:pt x="338" y="403"/>
                  </a:lnTo>
                  <a:lnTo>
                    <a:pt x="368" y="358"/>
                  </a:lnTo>
                  <a:lnTo>
                    <a:pt x="398" y="304"/>
                  </a:lnTo>
                  <a:lnTo>
                    <a:pt x="405" y="251"/>
                  </a:lnTo>
                  <a:lnTo>
                    <a:pt x="413" y="188"/>
                  </a:lnTo>
                  <a:lnTo>
                    <a:pt x="413"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1"/>
            <p:cNvSpPr>
              <a:spLocks noChangeShapeType="1"/>
            </p:cNvSpPr>
            <p:nvPr/>
          </p:nvSpPr>
          <p:spPr bwMode="auto">
            <a:xfrm flipV="1">
              <a:off x="1049" y="1485"/>
              <a:ext cx="1305" cy="617"/>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2894" y="1414"/>
              <a:ext cx="1687" cy="644"/>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3"/>
            <p:cNvSpPr>
              <a:spLocks noChangeShapeType="1"/>
            </p:cNvSpPr>
            <p:nvPr/>
          </p:nvSpPr>
          <p:spPr bwMode="auto">
            <a:xfrm flipV="1">
              <a:off x="1139" y="2246"/>
              <a:ext cx="3442" cy="5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4"/>
            <p:cNvSpPr>
              <a:spLocks noChangeShapeType="1"/>
            </p:cNvSpPr>
            <p:nvPr/>
          </p:nvSpPr>
          <p:spPr bwMode="auto">
            <a:xfrm>
              <a:off x="2639" y="1727"/>
              <a:ext cx="292" cy="1538"/>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99" y="3265"/>
              <a:ext cx="510" cy="599"/>
            </a:xfrm>
            <a:custGeom>
              <a:avLst/>
              <a:gdLst>
                <a:gd name="T0" fmla="*/ 420 w 510"/>
                <a:gd name="T1" fmla="*/ 63 h 599"/>
                <a:gd name="T2" fmla="*/ 420 w 510"/>
                <a:gd name="T3" fmla="*/ 63 h 599"/>
                <a:gd name="T4" fmla="*/ 382 w 510"/>
                <a:gd name="T5" fmla="*/ 36 h 599"/>
                <a:gd name="T6" fmla="*/ 345 w 510"/>
                <a:gd name="T7" fmla="*/ 18 h 599"/>
                <a:gd name="T8" fmla="*/ 300 w 510"/>
                <a:gd name="T9" fmla="*/ 0 h 599"/>
                <a:gd name="T10" fmla="*/ 255 w 510"/>
                <a:gd name="T11" fmla="*/ 0 h 599"/>
                <a:gd name="T12" fmla="*/ 255 w 510"/>
                <a:gd name="T13" fmla="*/ 0 h 599"/>
                <a:gd name="T14" fmla="*/ 202 w 510"/>
                <a:gd name="T15" fmla="*/ 0 h 599"/>
                <a:gd name="T16" fmla="*/ 157 w 510"/>
                <a:gd name="T17" fmla="*/ 18 h 599"/>
                <a:gd name="T18" fmla="*/ 112 w 510"/>
                <a:gd name="T19" fmla="*/ 45 h 599"/>
                <a:gd name="T20" fmla="*/ 75 w 510"/>
                <a:gd name="T21" fmla="*/ 81 h 599"/>
                <a:gd name="T22" fmla="*/ 45 w 510"/>
                <a:gd name="T23" fmla="*/ 125 h 599"/>
                <a:gd name="T24" fmla="*/ 22 w 510"/>
                <a:gd name="T25" fmla="*/ 179 h 599"/>
                <a:gd name="T26" fmla="*/ 7 w 510"/>
                <a:gd name="T27" fmla="*/ 242 h 599"/>
                <a:gd name="T28" fmla="*/ 0 w 510"/>
                <a:gd name="T29" fmla="*/ 295 h 599"/>
                <a:gd name="T30" fmla="*/ 0 w 510"/>
                <a:gd name="T31" fmla="*/ 295 h 599"/>
                <a:gd name="T32" fmla="*/ 7 w 510"/>
                <a:gd name="T33" fmla="*/ 349 h 599"/>
                <a:gd name="T34" fmla="*/ 15 w 510"/>
                <a:gd name="T35" fmla="*/ 403 h 599"/>
                <a:gd name="T36" fmla="*/ 37 w 510"/>
                <a:gd name="T37" fmla="*/ 447 h 599"/>
                <a:gd name="T38" fmla="*/ 60 w 510"/>
                <a:gd name="T39" fmla="*/ 492 h 599"/>
                <a:gd name="T40" fmla="*/ 60 w 510"/>
                <a:gd name="T41" fmla="*/ 492 h 599"/>
                <a:gd name="T42" fmla="*/ 97 w 510"/>
                <a:gd name="T43" fmla="*/ 537 h 599"/>
                <a:gd name="T44" fmla="*/ 142 w 510"/>
                <a:gd name="T45" fmla="*/ 573 h 599"/>
                <a:gd name="T46" fmla="*/ 195 w 510"/>
                <a:gd name="T47" fmla="*/ 599 h 599"/>
                <a:gd name="T48" fmla="*/ 255 w 510"/>
                <a:gd name="T49" fmla="*/ 599 h 599"/>
                <a:gd name="T50" fmla="*/ 255 w 510"/>
                <a:gd name="T51" fmla="*/ 599 h 599"/>
                <a:gd name="T52" fmla="*/ 307 w 510"/>
                <a:gd name="T53" fmla="*/ 599 h 599"/>
                <a:gd name="T54" fmla="*/ 352 w 510"/>
                <a:gd name="T55" fmla="*/ 582 h 599"/>
                <a:gd name="T56" fmla="*/ 397 w 510"/>
                <a:gd name="T57" fmla="*/ 555 h 599"/>
                <a:gd name="T58" fmla="*/ 435 w 510"/>
                <a:gd name="T59" fmla="*/ 510 h 599"/>
                <a:gd name="T60" fmla="*/ 465 w 510"/>
                <a:gd name="T61" fmla="*/ 465 h 599"/>
                <a:gd name="T62" fmla="*/ 487 w 510"/>
                <a:gd name="T63" fmla="*/ 421 h 599"/>
                <a:gd name="T64" fmla="*/ 502 w 510"/>
                <a:gd name="T65" fmla="*/ 358 h 599"/>
                <a:gd name="T66" fmla="*/ 510 w 510"/>
                <a:gd name="T67" fmla="*/ 295 h 599"/>
                <a:gd name="T68" fmla="*/ 510 w 510"/>
                <a:gd name="T69" fmla="*/ 295 h 599"/>
                <a:gd name="T70" fmla="*/ 502 w 510"/>
                <a:gd name="T71" fmla="*/ 233 h 599"/>
                <a:gd name="T72" fmla="*/ 487 w 510"/>
                <a:gd name="T73" fmla="*/ 170 h 599"/>
                <a:gd name="T74" fmla="*/ 457 w 510"/>
                <a:gd name="T75" fmla="*/ 108 h 599"/>
                <a:gd name="T76" fmla="*/ 420 w 510"/>
                <a:gd name="T77" fmla="*/ 63 h 599"/>
                <a:gd name="T78" fmla="*/ 420 w 510"/>
                <a:gd name="T79" fmla="*/ 63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599">
                  <a:moveTo>
                    <a:pt x="420" y="63"/>
                  </a:moveTo>
                  <a:lnTo>
                    <a:pt x="420" y="63"/>
                  </a:lnTo>
                  <a:lnTo>
                    <a:pt x="382" y="36"/>
                  </a:lnTo>
                  <a:lnTo>
                    <a:pt x="345" y="18"/>
                  </a:lnTo>
                  <a:lnTo>
                    <a:pt x="300" y="0"/>
                  </a:lnTo>
                  <a:lnTo>
                    <a:pt x="255" y="0"/>
                  </a:lnTo>
                  <a:lnTo>
                    <a:pt x="255" y="0"/>
                  </a:lnTo>
                  <a:lnTo>
                    <a:pt x="202" y="0"/>
                  </a:lnTo>
                  <a:lnTo>
                    <a:pt x="157" y="18"/>
                  </a:lnTo>
                  <a:lnTo>
                    <a:pt x="112" y="45"/>
                  </a:lnTo>
                  <a:lnTo>
                    <a:pt x="75" y="81"/>
                  </a:lnTo>
                  <a:lnTo>
                    <a:pt x="45" y="125"/>
                  </a:lnTo>
                  <a:lnTo>
                    <a:pt x="22" y="179"/>
                  </a:lnTo>
                  <a:lnTo>
                    <a:pt x="7" y="242"/>
                  </a:lnTo>
                  <a:lnTo>
                    <a:pt x="0" y="295"/>
                  </a:lnTo>
                  <a:lnTo>
                    <a:pt x="0" y="295"/>
                  </a:lnTo>
                  <a:lnTo>
                    <a:pt x="7" y="349"/>
                  </a:lnTo>
                  <a:lnTo>
                    <a:pt x="15" y="403"/>
                  </a:lnTo>
                  <a:lnTo>
                    <a:pt x="37" y="447"/>
                  </a:lnTo>
                  <a:lnTo>
                    <a:pt x="60" y="492"/>
                  </a:lnTo>
                  <a:lnTo>
                    <a:pt x="60" y="492"/>
                  </a:lnTo>
                  <a:lnTo>
                    <a:pt x="97" y="537"/>
                  </a:lnTo>
                  <a:lnTo>
                    <a:pt x="142" y="573"/>
                  </a:lnTo>
                  <a:lnTo>
                    <a:pt x="195" y="599"/>
                  </a:lnTo>
                  <a:lnTo>
                    <a:pt x="255" y="599"/>
                  </a:lnTo>
                  <a:lnTo>
                    <a:pt x="255" y="599"/>
                  </a:lnTo>
                  <a:lnTo>
                    <a:pt x="307" y="599"/>
                  </a:lnTo>
                  <a:lnTo>
                    <a:pt x="352" y="582"/>
                  </a:lnTo>
                  <a:lnTo>
                    <a:pt x="397" y="555"/>
                  </a:lnTo>
                  <a:lnTo>
                    <a:pt x="435" y="510"/>
                  </a:lnTo>
                  <a:lnTo>
                    <a:pt x="465" y="465"/>
                  </a:lnTo>
                  <a:lnTo>
                    <a:pt x="487" y="421"/>
                  </a:lnTo>
                  <a:lnTo>
                    <a:pt x="502" y="358"/>
                  </a:lnTo>
                  <a:lnTo>
                    <a:pt x="510" y="295"/>
                  </a:lnTo>
                  <a:lnTo>
                    <a:pt x="510" y="295"/>
                  </a:lnTo>
                  <a:lnTo>
                    <a:pt x="502" y="233"/>
                  </a:lnTo>
                  <a:lnTo>
                    <a:pt x="487" y="170"/>
                  </a:lnTo>
                  <a:lnTo>
                    <a:pt x="457" y="108"/>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99" y="1995"/>
              <a:ext cx="502" cy="608"/>
            </a:xfrm>
            <a:custGeom>
              <a:avLst/>
              <a:gdLst>
                <a:gd name="T0" fmla="*/ 412 w 502"/>
                <a:gd name="T1" fmla="*/ 72 h 608"/>
                <a:gd name="T2" fmla="*/ 412 w 502"/>
                <a:gd name="T3" fmla="*/ 72 h 608"/>
                <a:gd name="T4" fmla="*/ 375 w 502"/>
                <a:gd name="T5" fmla="*/ 45 h 608"/>
                <a:gd name="T6" fmla="*/ 337 w 502"/>
                <a:gd name="T7" fmla="*/ 18 h 608"/>
                <a:gd name="T8" fmla="*/ 292 w 502"/>
                <a:gd name="T9" fmla="*/ 9 h 608"/>
                <a:gd name="T10" fmla="*/ 247 w 502"/>
                <a:gd name="T11" fmla="*/ 0 h 608"/>
                <a:gd name="T12" fmla="*/ 247 w 502"/>
                <a:gd name="T13" fmla="*/ 0 h 608"/>
                <a:gd name="T14" fmla="*/ 202 w 502"/>
                <a:gd name="T15" fmla="*/ 9 h 608"/>
                <a:gd name="T16" fmla="*/ 150 w 502"/>
                <a:gd name="T17" fmla="*/ 27 h 608"/>
                <a:gd name="T18" fmla="*/ 112 w 502"/>
                <a:gd name="T19" fmla="*/ 54 h 608"/>
                <a:gd name="T20" fmla="*/ 67 w 502"/>
                <a:gd name="T21" fmla="*/ 90 h 608"/>
                <a:gd name="T22" fmla="*/ 37 w 502"/>
                <a:gd name="T23" fmla="*/ 134 h 608"/>
                <a:gd name="T24" fmla="*/ 15 w 502"/>
                <a:gd name="T25" fmla="*/ 188 h 608"/>
                <a:gd name="T26" fmla="*/ 0 w 502"/>
                <a:gd name="T27" fmla="*/ 242 h 608"/>
                <a:gd name="T28" fmla="*/ 0 w 502"/>
                <a:gd name="T29" fmla="*/ 304 h 608"/>
                <a:gd name="T30" fmla="*/ 0 w 502"/>
                <a:gd name="T31" fmla="*/ 304 h 608"/>
                <a:gd name="T32" fmla="*/ 0 w 502"/>
                <a:gd name="T33" fmla="*/ 358 h 608"/>
                <a:gd name="T34" fmla="*/ 15 w 502"/>
                <a:gd name="T35" fmla="*/ 412 h 608"/>
                <a:gd name="T36" fmla="*/ 30 w 502"/>
                <a:gd name="T37" fmla="*/ 456 h 608"/>
                <a:gd name="T38" fmla="*/ 52 w 502"/>
                <a:gd name="T39" fmla="*/ 501 h 608"/>
                <a:gd name="T40" fmla="*/ 52 w 502"/>
                <a:gd name="T41" fmla="*/ 501 h 608"/>
                <a:gd name="T42" fmla="*/ 90 w 502"/>
                <a:gd name="T43" fmla="*/ 546 h 608"/>
                <a:gd name="T44" fmla="*/ 142 w 502"/>
                <a:gd name="T45" fmla="*/ 581 h 608"/>
                <a:gd name="T46" fmla="*/ 195 w 502"/>
                <a:gd name="T47" fmla="*/ 599 h 608"/>
                <a:gd name="T48" fmla="*/ 247 w 502"/>
                <a:gd name="T49" fmla="*/ 608 h 608"/>
                <a:gd name="T50" fmla="*/ 247 w 502"/>
                <a:gd name="T51" fmla="*/ 608 h 608"/>
                <a:gd name="T52" fmla="*/ 300 w 502"/>
                <a:gd name="T53" fmla="*/ 599 h 608"/>
                <a:gd name="T54" fmla="*/ 352 w 502"/>
                <a:gd name="T55" fmla="*/ 581 h 608"/>
                <a:gd name="T56" fmla="*/ 390 w 502"/>
                <a:gd name="T57" fmla="*/ 555 h 608"/>
                <a:gd name="T58" fmla="*/ 427 w 502"/>
                <a:gd name="T59" fmla="*/ 519 h 608"/>
                <a:gd name="T60" fmla="*/ 465 w 502"/>
                <a:gd name="T61" fmla="*/ 474 h 608"/>
                <a:gd name="T62" fmla="*/ 487 w 502"/>
                <a:gd name="T63" fmla="*/ 421 h 608"/>
                <a:gd name="T64" fmla="*/ 502 w 502"/>
                <a:gd name="T65" fmla="*/ 367 h 608"/>
                <a:gd name="T66" fmla="*/ 502 w 502"/>
                <a:gd name="T67" fmla="*/ 304 h 608"/>
                <a:gd name="T68" fmla="*/ 502 w 502"/>
                <a:gd name="T69" fmla="*/ 304 h 608"/>
                <a:gd name="T70" fmla="*/ 502 w 502"/>
                <a:gd name="T71" fmla="*/ 233 h 608"/>
                <a:gd name="T72" fmla="*/ 480 w 502"/>
                <a:gd name="T73" fmla="*/ 170 h 608"/>
                <a:gd name="T74" fmla="*/ 450 w 502"/>
                <a:gd name="T75" fmla="*/ 116 h 608"/>
                <a:gd name="T76" fmla="*/ 412 w 502"/>
                <a:gd name="T77" fmla="*/ 72 h 608"/>
                <a:gd name="T78" fmla="*/ 412 w 502"/>
                <a:gd name="T79" fmla="*/ 72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2" h="608">
                  <a:moveTo>
                    <a:pt x="412" y="72"/>
                  </a:moveTo>
                  <a:lnTo>
                    <a:pt x="412" y="72"/>
                  </a:lnTo>
                  <a:lnTo>
                    <a:pt x="375" y="45"/>
                  </a:lnTo>
                  <a:lnTo>
                    <a:pt x="337" y="18"/>
                  </a:lnTo>
                  <a:lnTo>
                    <a:pt x="292" y="9"/>
                  </a:lnTo>
                  <a:lnTo>
                    <a:pt x="247" y="0"/>
                  </a:lnTo>
                  <a:lnTo>
                    <a:pt x="247" y="0"/>
                  </a:lnTo>
                  <a:lnTo>
                    <a:pt x="202" y="9"/>
                  </a:lnTo>
                  <a:lnTo>
                    <a:pt x="150" y="27"/>
                  </a:lnTo>
                  <a:lnTo>
                    <a:pt x="112" y="54"/>
                  </a:lnTo>
                  <a:lnTo>
                    <a:pt x="67" y="90"/>
                  </a:lnTo>
                  <a:lnTo>
                    <a:pt x="37" y="134"/>
                  </a:lnTo>
                  <a:lnTo>
                    <a:pt x="15" y="188"/>
                  </a:lnTo>
                  <a:lnTo>
                    <a:pt x="0" y="242"/>
                  </a:lnTo>
                  <a:lnTo>
                    <a:pt x="0" y="304"/>
                  </a:lnTo>
                  <a:lnTo>
                    <a:pt x="0" y="304"/>
                  </a:lnTo>
                  <a:lnTo>
                    <a:pt x="0" y="358"/>
                  </a:lnTo>
                  <a:lnTo>
                    <a:pt x="15" y="412"/>
                  </a:lnTo>
                  <a:lnTo>
                    <a:pt x="30" y="456"/>
                  </a:lnTo>
                  <a:lnTo>
                    <a:pt x="52" y="501"/>
                  </a:lnTo>
                  <a:lnTo>
                    <a:pt x="52" y="501"/>
                  </a:lnTo>
                  <a:lnTo>
                    <a:pt x="90" y="546"/>
                  </a:lnTo>
                  <a:lnTo>
                    <a:pt x="142" y="581"/>
                  </a:lnTo>
                  <a:lnTo>
                    <a:pt x="195" y="599"/>
                  </a:lnTo>
                  <a:lnTo>
                    <a:pt x="247" y="608"/>
                  </a:lnTo>
                  <a:lnTo>
                    <a:pt x="247" y="608"/>
                  </a:lnTo>
                  <a:lnTo>
                    <a:pt x="300" y="599"/>
                  </a:lnTo>
                  <a:lnTo>
                    <a:pt x="352" y="581"/>
                  </a:lnTo>
                  <a:lnTo>
                    <a:pt x="390" y="555"/>
                  </a:lnTo>
                  <a:lnTo>
                    <a:pt x="427" y="519"/>
                  </a:lnTo>
                  <a:lnTo>
                    <a:pt x="465" y="474"/>
                  </a:lnTo>
                  <a:lnTo>
                    <a:pt x="487" y="421"/>
                  </a:lnTo>
                  <a:lnTo>
                    <a:pt x="502" y="367"/>
                  </a:lnTo>
                  <a:lnTo>
                    <a:pt x="502" y="304"/>
                  </a:lnTo>
                  <a:lnTo>
                    <a:pt x="502" y="304"/>
                  </a:lnTo>
                  <a:lnTo>
                    <a:pt x="502" y="233"/>
                  </a:lnTo>
                  <a:lnTo>
                    <a:pt x="480" y="170"/>
                  </a:lnTo>
                  <a:lnTo>
                    <a:pt x="450" y="116"/>
                  </a:lnTo>
                  <a:lnTo>
                    <a:pt x="412" y="72"/>
                  </a:lnTo>
                  <a:lnTo>
                    <a:pt x="412" y="72"/>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339" y="1083"/>
              <a:ext cx="510" cy="608"/>
            </a:xfrm>
            <a:custGeom>
              <a:avLst/>
              <a:gdLst>
                <a:gd name="T0" fmla="*/ 510 w 510"/>
                <a:gd name="T1" fmla="*/ 304 h 608"/>
                <a:gd name="T2" fmla="*/ 510 w 510"/>
                <a:gd name="T3" fmla="*/ 304 h 608"/>
                <a:gd name="T4" fmla="*/ 502 w 510"/>
                <a:gd name="T5" fmla="*/ 241 h 608"/>
                <a:gd name="T6" fmla="*/ 487 w 510"/>
                <a:gd name="T7" fmla="*/ 179 h 608"/>
                <a:gd name="T8" fmla="*/ 457 w 510"/>
                <a:gd name="T9" fmla="*/ 116 h 608"/>
                <a:gd name="T10" fmla="*/ 420 w 510"/>
                <a:gd name="T11" fmla="*/ 71 h 608"/>
                <a:gd name="T12" fmla="*/ 420 w 510"/>
                <a:gd name="T13" fmla="*/ 71 h 608"/>
                <a:gd name="T14" fmla="*/ 382 w 510"/>
                <a:gd name="T15" fmla="*/ 45 h 608"/>
                <a:gd name="T16" fmla="*/ 345 w 510"/>
                <a:gd name="T17" fmla="*/ 18 h 608"/>
                <a:gd name="T18" fmla="*/ 300 w 510"/>
                <a:gd name="T19" fmla="*/ 9 h 608"/>
                <a:gd name="T20" fmla="*/ 255 w 510"/>
                <a:gd name="T21" fmla="*/ 0 h 608"/>
                <a:gd name="T22" fmla="*/ 255 w 510"/>
                <a:gd name="T23" fmla="*/ 0 h 608"/>
                <a:gd name="T24" fmla="*/ 210 w 510"/>
                <a:gd name="T25" fmla="*/ 9 h 608"/>
                <a:gd name="T26" fmla="*/ 157 w 510"/>
                <a:gd name="T27" fmla="*/ 27 h 608"/>
                <a:gd name="T28" fmla="*/ 112 w 510"/>
                <a:gd name="T29" fmla="*/ 53 h 608"/>
                <a:gd name="T30" fmla="*/ 75 w 510"/>
                <a:gd name="T31" fmla="*/ 89 h 608"/>
                <a:gd name="T32" fmla="*/ 45 w 510"/>
                <a:gd name="T33" fmla="*/ 134 h 608"/>
                <a:gd name="T34" fmla="*/ 22 w 510"/>
                <a:gd name="T35" fmla="*/ 188 h 608"/>
                <a:gd name="T36" fmla="*/ 7 w 510"/>
                <a:gd name="T37" fmla="*/ 250 h 608"/>
                <a:gd name="T38" fmla="*/ 0 w 510"/>
                <a:gd name="T39" fmla="*/ 304 h 608"/>
                <a:gd name="T40" fmla="*/ 0 w 510"/>
                <a:gd name="T41" fmla="*/ 304 h 608"/>
                <a:gd name="T42" fmla="*/ 7 w 510"/>
                <a:gd name="T43" fmla="*/ 358 h 608"/>
                <a:gd name="T44" fmla="*/ 22 w 510"/>
                <a:gd name="T45" fmla="*/ 411 h 608"/>
                <a:gd name="T46" fmla="*/ 37 w 510"/>
                <a:gd name="T47" fmla="*/ 456 h 608"/>
                <a:gd name="T48" fmla="*/ 60 w 510"/>
                <a:gd name="T49" fmla="*/ 501 h 608"/>
                <a:gd name="T50" fmla="*/ 60 w 510"/>
                <a:gd name="T51" fmla="*/ 501 h 608"/>
                <a:gd name="T52" fmla="*/ 97 w 510"/>
                <a:gd name="T53" fmla="*/ 545 h 608"/>
                <a:gd name="T54" fmla="*/ 150 w 510"/>
                <a:gd name="T55" fmla="*/ 581 h 608"/>
                <a:gd name="T56" fmla="*/ 202 w 510"/>
                <a:gd name="T57" fmla="*/ 599 h 608"/>
                <a:gd name="T58" fmla="*/ 255 w 510"/>
                <a:gd name="T59" fmla="*/ 608 h 608"/>
                <a:gd name="T60" fmla="*/ 255 w 510"/>
                <a:gd name="T61" fmla="*/ 608 h 608"/>
                <a:gd name="T62" fmla="*/ 307 w 510"/>
                <a:gd name="T63" fmla="*/ 608 h 608"/>
                <a:gd name="T64" fmla="*/ 360 w 510"/>
                <a:gd name="T65" fmla="*/ 590 h 608"/>
                <a:gd name="T66" fmla="*/ 397 w 510"/>
                <a:gd name="T67" fmla="*/ 563 h 608"/>
                <a:gd name="T68" fmla="*/ 435 w 510"/>
                <a:gd name="T69" fmla="*/ 519 h 608"/>
                <a:gd name="T70" fmla="*/ 472 w 510"/>
                <a:gd name="T71" fmla="*/ 474 h 608"/>
                <a:gd name="T72" fmla="*/ 495 w 510"/>
                <a:gd name="T73" fmla="*/ 429 h 608"/>
                <a:gd name="T74" fmla="*/ 510 w 510"/>
                <a:gd name="T75" fmla="*/ 367 h 608"/>
                <a:gd name="T76" fmla="*/ 510 w 510"/>
                <a:gd name="T77" fmla="*/ 304 h 608"/>
                <a:gd name="T78" fmla="*/ 510 w 510"/>
                <a:gd name="T79" fmla="*/ 30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510" y="304"/>
                  </a:moveTo>
                  <a:lnTo>
                    <a:pt x="510" y="304"/>
                  </a:lnTo>
                  <a:lnTo>
                    <a:pt x="502" y="241"/>
                  </a:lnTo>
                  <a:lnTo>
                    <a:pt x="487" y="179"/>
                  </a:lnTo>
                  <a:lnTo>
                    <a:pt x="457" y="116"/>
                  </a:lnTo>
                  <a:lnTo>
                    <a:pt x="420" y="71"/>
                  </a:lnTo>
                  <a:lnTo>
                    <a:pt x="420" y="71"/>
                  </a:lnTo>
                  <a:lnTo>
                    <a:pt x="382" y="45"/>
                  </a:lnTo>
                  <a:lnTo>
                    <a:pt x="345" y="18"/>
                  </a:lnTo>
                  <a:lnTo>
                    <a:pt x="300" y="9"/>
                  </a:lnTo>
                  <a:lnTo>
                    <a:pt x="255" y="0"/>
                  </a:lnTo>
                  <a:lnTo>
                    <a:pt x="255" y="0"/>
                  </a:lnTo>
                  <a:lnTo>
                    <a:pt x="210" y="9"/>
                  </a:lnTo>
                  <a:lnTo>
                    <a:pt x="157" y="27"/>
                  </a:lnTo>
                  <a:lnTo>
                    <a:pt x="112" y="53"/>
                  </a:lnTo>
                  <a:lnTo>
                    <a:pt x="75" y="89"/>
                  </a:lnTo>
                  <a:lnTo>
                    <a:pt x="45" y="134"/>
                  </a:lnTo>
                  <a:lnTo>
                    <a:pt x="22" y="188"/>
                  </a:lnTo>
                  <a:lnTo>
                    <a:pt x="7" y="250"/>
                  </a:lnTo>
                  <a:lnTo>
                    <a:pt x="0" y="304"/>
                  </a:lnTo>
                  <a:lnTo>
                    <a:pt x="0" y="304"/>
                  </a:lnTo>
                  <a:lnTo>
                    <a:pt x="7" y="358"/>
                  </a:lnTo>
                  <a:lnTo>
                    <a:pt x="22" y="411"/>
                  </a:lnTo>
                  <a:lnTo>
                    <a:pt x="37" y="456"/>
                  </a:lnTo>
                  <a:lnTo>
                    <a:pt x="60" y="501"/>
                  </a:lnTo>
                  <a:lnTo>
                    <a:pt x="60" y="501"/>
                  </a:lnTo>
                  <a:lnTo>
                    <a:pt x="97" y="545"/>
                  </a:lnTo>
                  <a:lnTo>
                    <a:pt x="150" y="581"/>
                  </a:lnTo>
                  <a:lnTo>
                    <a:pt x="202" y="599"/>
                  </a:lnTo>
                  <a:lnTo>
                    <a:pt x="255" y="608"/>
                  </a:lnTo>
                  <a:lnTo>
                    <a:pt x="255" y="608"/>
                  </a:lnTo>
                  <a:lnTo>
                    <a:pt x="307" y="608"/>
                  </a:lnTo>
                  <a:lnTo>
                    <a:pt x="360" y="590"/>
                  </a:lnTo>
                  <a:lnTo>
                    <a:pt x="397" y="563"/>
                  </a:lnTo>
                  <a:lnTo>
                    <a:pt x="435" y="519"/>
                  </a:lnTo>
                  <a:lnTo>
                    <a:pt x="472" y="474"/>
                  </a:lnTo>
                  <a:lnTo>
                    <a:pt x="495" y="429"/>
                  </a:lnTo>
                  <a:lnTo>
                    <a:pt x="510" y="367"/>
                  </a:lnTo>
                  <a:lnTo>
                    <a:pt x="510" y="304"/>
                  </a:lnTo>
                  <a:lnTo>
                    <a:pt x="510" y="304"/>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4574" y="1861"/>
              <a:ext cx="510" cy="608"/>
            </a:xfrm>
            <a:custGeom>
              <a:avLst/>
              <a:gdLst>
                <a:gd name="T0" fmla="*/ 420 w 510"/>
                <a:gd name="T1" fmla="*/ 63 h 608"/>
                <a:gd name="T2" fmla="*/ 420 w 510"/>
                <a:gd name="T3" fmla="*/ 63 h 608"/>
                <a:gd name="T4" fmla="*/ 382 w 510"/>
                <a:gd name="T5" fmla="*/ 36 h 608"/>
                <a:gd name="T6" fmla="*/ 345 w 510"/>
                <a:gd name="T7" fmla="*/ 18 h 608"/>
                <a:gd name="T8" fmla="*/ 300 w 510"/>
                <a:gd name="T9" fmla="*/ 0 h 608"/>
                <a:gd name="T10" fmla="*/ 255 w 510"/>
                <a:gd name="T11" fmla="*/ 0 h 608"/>
                <a:gd name="T12" fmla="*/ 255 w 510"/>
                <a:gd name="T13" fmla="*/ 0 h 608"/>
                <a:gd name="T14" fmla="*/ 202 w 510"/>
                <a:gd name="T15" fmla="*/ 0 h 608"/>
                <a:gd name="T16" fmla="*/ 157 w 510"/>
                <a:gd name="T17" fmla="*/ 18 h 608"/>
                <a:gd name="T18" fmla="*/ 112 w 510"/>
                <a:gd name="T19" fmla="*/ 54 h 608"/>
                <a:gd name="T20" fmla="*/ 75 w 510"/>
                <a:gd name="T21" fmla="*/ 89 h 608"/>
                <a:gd name="T22" fmla="*/ 45 w 510"/>
                <a:gd name="T23" fmla="*/ 134 h 608"/>
                <a:gd name="T24" fmla="*/ 22 w 510"/>
                <a:gd name="T25" fmla="*/ 179 h 608"/>
                <a:gd name="T26" fmla="*/ 7 w 510"/>
                <a:gd name="T27" fmla="*/ 241 h 608"/>
                <a:gd name="T28" fmla="*/ 0 w 510"/>
                <a:gd name="T29" fmla="*/ 304 h 608"/>
                <a:gd name="T30" fmla="*/ 0 w 510"/>
                <a:gd name="T31" fmla="*/ 304 h 608"/>
                <a:gd name="T32" fmla="*/ 7 w 510"/>
                <a:gd name="T33" fmla="*/ 358 h 608"/>
                <a:gd name="T34" fmla="*/ 15 w 510"/>
                <a:gd name="T35" fmla="*/ 402 h 608"/>
                <a:gd name="T36" fmla="*/ 37 w 510"/>
                <a:gd name="T37" fmla="*/ 447 h 608"/>
                <a:gd name="T38" fmla="*/ 60 w 510"/>
                <a:gd name="T39" fmla="*/ 492 h 608"/>
                <a:gd name="T40" fmla="*/ 60 w 510"/>
                <a:gd name="T41" fmla="*/ 492 h 608"/>
                <a:gd name="T42" fmla="*/ 97 w 510"/>
                <a:gd name="T43" fmla="*/ 537 h 608"/>
                <a:gd name="T44" fmla="*/ 142 w 510"/>
                <a:gd name="T45" fmla="*/ 572 h 608"/>
                <a:gd name="T46" fmla="*/ 195 w 510"/>
                <a:gd name="T47" fmla="*/ 599 h 608"/>
                <a:gd name="T48" fmla="*/ 255 w 510"/>
                <a:gd name="T49" fmla="*/ 608 h 608"/>
                <a:gd name="T50" fmla="*/ 255 w 510"/>
                <a:gd name="T51" fmla="*/ 608 h 608"/>
                <a:gd name="T52" fmla="*/ 307 w 510"/>
                <a:gd name="T53" fmla="*/ 599 h 608"/>
                <a:gd name="T54" fmla="*/ 352 w 510"/>
                <a:gd name="T55" fmla="*/ 581 h 608"/>
                <a:gd name="T56" fmla="*/ 397 w 510"/>
                <a:gd name="T57" fmla="*/ 555 h 608"/>
                <a:gd name="T58" fmla="*/ 435 w 510"/>
                <a:gd name="T59" fmla="*/ 519 h 608"/>
                <a:gd name="T60" fmla="*/ 465 w 510"/>
                <a:gd name="T61" fmla="*/ 474 h 608"/>
                <a:gd name="T62" fmla="*/ 487 w 510"/>
                <a:gd name="T63" fmla="*/ 420 h 608"/>
                <a:gd name="T64" fmla="*/ 502 w 510"/>
                <a:gd name="T65" fmla="*/ 358 h 608"/>
                <a:gd name="T66" fmla="*/ 510 w 510"/>
                <a:gd name="T67" fmla="*/ 304 h 608"/>
                <a:gd name="T68" fmla="*/ 510 w 510"/>
                <a:gd name="T69" fmla="*/ 304 h 608"/>
                <a:gd name="T70" fmla="*/ 502 w 510"/>
                <a:gd name="T71" fmla="*/ 233 h 608"/>
                <a:gd name="T72" fmla="*/ 487 w 510"/>
                <a:gd name="T73" fmla="*/ 170 h 608"/>
                <a:gd name="T74" fmla="*/ 457 w 510"/>
                <a:gd name="T75" fmla="*/ 116 h 608"/>
                <a:gd name="T76" fmla="*/ 420 w 510"/>
                <a:gd name="T77" fmla="*/ 63 h 608"/>
                <a:gd name="T78" fmla="*/ 420 w 510"/>
                <a:gd name="T79"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420" y="63"/>
                  </a:moveTo>
                  <a:lnTo>
                    <a:pt x="420" y="63"/>
                  </a:lnTo>
                  <a:lnTo>
                    <a:pt x="382" y="36"/>
                  </a:lnTo>
                  <a:lnTo>
                    <a:pt x="345" y="18"/>
                  </a:lnTo>
                  <a:lnTo>
                    <a:pt x="300" y="0"/>
                  </a:lnTo>
                  <a:lnTo>
                    <a:pt x="255" y="0"/>
                  </a:lnTo>
                  <a:lnTo>
                    <a:pt x="255" y="0"/>
                  </a:lnTo>
                  <a:lnTo>
                    <a:pt x="202" y="0"/>
                  </a:lnTo>
                  <a:lnTo>
                    <a:pt x="157" y="18"/>
                  </a:lnTo>
                  <a:lnTo>
                    <a:pt x="112" y="54"/>
                  </a:lnTo>
                  <a:lnTo>
                    <a:pt x="75" y="89"/>
                  </a:lnTo>
                  <a:lnTo>
                    <a:pt x="45" y="134"/>
                  </a:lnTo>
                  <a:lnTo>
                    <a:pt x="22" y="179"/>
                  </a:lnTo>
                  <a:lnTo>
                    <a:pt x="7" y="241"/>
                  </a:lnTo>
                  <a:lnTo>
                    <a:pt x="0" y="304"/>
                  </a:lnTo>
                  <a:lnTo>
                    <a:pt x="0" y="304"/>
                  </a:lnTo>
                  <a:lnTo>
                    <a:pt x="7" y="358"/>
                  </a:lnTo>
                  <a:lnTo>
                    <a:pt x="15" y="402"/>
                  </a:lnTo>
                  <a:lnTo>
                    <a:pt x="37" y="447"/>
                  </a:lnTo>
                  <a:lnTo>
                    <a:pt x="60" y="492"/>
                  </a:lnTo>
                  <a:lnTo>
                    <a:pt x="60" y="492"/>
                  </a:lnTo>
                  <a:lnTo>
                    <a:pt x="97" y="537"/>
                  </a:lnTo>
                  <a:lnTo>
                    <a:pt x="142" y="572"/>
                  </a:lnTo>
                  <a:lnTo>
                    <a:pt x="195" y="599"/>
                  </a:lnTo>
                  <a:lnTo>
                    <a:pt x="255" y="608"/>
                  </a:lnTo>
                  <a:lnTo>
                    <a:pt x="255" y="608"/>
                  </a:lnTo>
                  <a:lnTo>
                    <a:pt x="307" y="599"/>
                  </a:lnTo>
                  <a:lnTo>
                    <a:pt x="352" y="581"/>
                  </a:lnTo>
                  <a:lnTo>
                    <a:pt x="397" y="555"/>
                  </a:lnTo>
                  <a:lnTo>
                    <a:pt x="435" y="519"/>
                  </a:lnTo>
                  <a:lnTo>
                    <a:pt x="465" y="474"/>
                  </a:lnTo>
                  <a:lnTo>
                    <a:pt x="487" y="420"/>
                  </a:lnTo>
                  <a:lnTo>
                    <a:pt x="502" y="358"/>
                  </a:lnTo>
                  <a:lnTo>
                    <a:pt x="510" y="304"/>
                  </a:lnTo>
                  <a:lnTo>
                    <a:pt x="510" y="304"/>
                  </a:lnTo>
                  <a:lnTo>
                    <a:pt x="502" y="233"/>
                  </a:lnTo>
                  <a:lnTo>
                    <a:pt x="487" y="170"/>
                  </a:lnTo>
                  <a:lnTo>
                    <a:pt x="457" y="116"/>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856" y="3409"/>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D</a:t>
              </a:r>
              <a:endParaRPr lang="en-US" altLang="en-US" sz="1800"/>
            </a:p>
          </p:txBody>
        </p:sp>
        <p:sp>
          <p:nvSpPr>
            <p:cNvPr id="19" name="Rectangle 18"/>
            <p:cNvSpPr>
              <a:spLocks noChangeArrowheads="1"/>
            </p:cNvSpPr>
            <p:nvPr/>
          </p:nvSpPr>
          <p:spPr bwMode="auto">
            <a:xfrm>
              <a:off x="756" y="2148"/>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A</a:t>
              </a:r>
              <a:endParaRPr lang="en-US" altLang="en-US" sz="1800"/>
            </a:p>
          </p:txBody>
        </p:sp>
        <p:sp>
          <p:nvSpPr>
            <p:cNvPr id="20" name="Rectangle 19"/>
            <p:cNvSpPr>
              <a:spLocks noChangeArrowheads="1"/>
            </p:cNvSpPr>
            <p:nvPr/>
          </p:nvSpPr>
          <p:spPr bwMode="auto">
            <a:xfrm>
              <a:off x="2519" y="1235"/>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dirty="0">
                  <a:solidFill>
                    <a:srgbClr val="000000"/>
                  </a:solidFill>
                  <a:latin typeface="Myriad Roman" charset="0"/>
                </a:rPr>
                <a:t>B</a:t>
              </a:r>
              <a:endParaRPr lang="en-US" altLang="en-US" sz="1800" dirty="0"/>
            </a:p>
          </p:txBody>
        </p:sp>
        <p:sp>
          <p:nvSpPr>
            <p:cNvPr id="21" name="Rectangle 20"/>
            <p:cNvSpPr>
              <a:spLocks noChangeArrowheads="1"/>
            </p:cNvSpPr>
            <p:nvPr/>
          </p:nvSpPr>
          <p:spPr bwMode="auto">
            <a:xfrm>
              <a:off x="4739" y="2013"/>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C</a:t>
              </a:r>
              <a:endParaRPr lang="en-US" altLang="en-US" sz="1800"/>
            </a:p>
          </p:txBody>
        </p:sp>
        <p:sp>
          <p:nvSpPr>
            <p:cNvPr id="22" name="Line 23"/>
            <p:cNvSpPr>
              <a:spLocks noChangeShapeType="1"/>
            </p:cNvSpPr>
            <p:nvPr/>
          </p:nvSpPr>
          <p:spPr bwMode="auto">
            <a:xfrm flipH="1">
              <a:off x="3194" y="2424"/>
              <a:ext cx="1500" cy="99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641" y="137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3</a:t>
              </a:r>
            </a:p>
          </p:txBody>
        </p:sp>
        <p:sp>
          <p:nvSpPr>
            <p:cNvPr id="24" name="Rectangle 23"/>
            <p:cNvSpPr>
              <a:spLocks noChangeArrowheads="1"/>
            </p:cNvSpPr>
            <p:nvPr/>
          </p:nvSpPr>
          <p:spPr bwMode="auto">
            <a:xfrm>
              <a:off x="4026" y="2926"/>
              <a:ext cx="135"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dirty="0">
                  <a:solidFill>
                    <a:srgbClr val="000000"/>
                  </a:solidFill>
                  <a:cs typeface="Times" panose="02020603050405020304" pitchFamily="18" charset="0"/>
                </a:rPr>
                <a:t>1</a:t>
              </a:r>
              <a:endParaRPr kumimoji="0" lang="en-US" altLang="en-US" b="0" i="0" u="none" strike="noStrike" cap="none" normalizeH="0" baseline="0" dirty="0" smtClean="0">
                <a:ln>
                  <a:noFill/>
                </a:ln>
                <a:solidFill>
                  <a:schemeClr val="tx1"/>
                </a:solidFill>
                <a:effectLst/>
                <a:cs typeface="Times" panose="02020603050405020304" pitchFamily="18" charset="0"/>
              </a:endParaRPr>
            </a:p>
          </p:txBody>
        </p:sp>
        <p:sp>
          <p:nvSpPr>
            <p:cNvPr id="25" name="Rectangle 24"/>
            <p:cNvSpPr>
              <a:spLocks noChangeArrowheads="1"/>
            </p:cNvSpPr>
            <p:nvPr/>
          </p:nvSpPr>
          <p:spPr bwMode="auto">
            <a:xfrm>
              <a:off x="2976" y="2639"/>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8</a:t>
              </a:r>
            </a:p>
          </p:txBody>
        </p:sp>
        <p:sp>
          <p:nvSpPr>
            <p:cNvPr id="26" name="Rectangle 25"/>
            <p:cNvSpPr>
              <a:spLocks noChangeArrowheads="1"/>
            </p:cNvSpPr>
            <p:nvPr/>
          </p:nvSpPr>
          <p:spPr bwMode="auto">
            <a:xfrm>
              <a:off x="1956" y="188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7</a:t>
              </a:r>
            </a:p>
          </p:txBody>
        </p:sp>
      </p:grpSp>
      <p:sp>
        <p:nvSpPr>
          <p:cNvPr id="50" name="Rectangle 49"/>
          <p:cNvSpPr>
            <a:spLocks noChangeArrowheads="1"/>
          </p:cNvSpPr>
          <p:nvPr/>
        </p:nvSpPr>
        <p:spPr bwMode="auto">
          <a:xfrm>
            <a:off x="5281797" y="2105957"/>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2</a:t>
            </a:r>
          </a:p>
        </p:txBody>
      </p:sp>
      <p:sp>
        <p:nvSpPr>
          <p:cNvPr id="3" name="Slide Number Placeholder 2"/>
          <p:cNvSpPr>
            <a:spLocks noGrp="1"/>
          </p:cNvSpPr>
          <p:nvPr>
            <p:ph type="sldNum" sz="quarter" idx="12"/>
          </p:nvPr>
        </p:nvSpPr>
        <p:spPr/>
        <p:txBody>
          <a:bodyPr/>
          <a:lstStyle/>
          <a:p>
            <a:fld id="{E97799C9-84D9-46D2-A11E-BCF8A720529D}" type="slidenum">
              <a:rPr lang="en-US" smtClean="0"/>
              <a:t>11</a:t>
            </a:fld>
            <a:endParaRPr lang="en-US" dirty="0"/>
          </a:p>
        </p:txBody>
      </p:sp>
      <p:sp>
        <p:nvSpPr>
          <p:cNvPr id="27" name="Footer Placeholder 26"/>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95435436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610600" cy="385175"/>
          </a:xfrm>
        </p:spPr>
        <p:txBody>
          <a:bodyPr>
            <a:normAutofit fontScale="90000"/>
          </a:bodyPr>
          <a:lstStyle/>
          <a:p>
            <a:r>
              <a:rPr lang="en-US" altLang="en-US" sz="2100" b="1" dirty="0"/>
              <a:t>Steps for building routing table of node D</a:t>
            </a:r>
            <a:endParaRPr lang="en-US" sz="21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145475"/>
              </p:ext>
            </p:extLst>
          </p:nvPr>
        </p:nvGraphicFramePr>
        <p:xfrm>
          <a:off x="648222" y="478232"/>
          <a:ext cx="8153724" cy="4234375"/>
        </p:xfrm>
        <a:graphic>
          <a:graphicData uri="http://schemas.openxmlformats.org/drawingml/2006/table">
            <a:tbl>
              <a:tblPr firstRow="1" bandRow="1">
                <a:tableStyleId>{5C22544A-7EE6-4342-B048-85BDC9FD1C3A}</a:tableStyleId>
              </a:tblPr>
              <a:tblGrid>
                <a:gridCol w="581740"/>
                <a:gridCol w="903638"/>
                <a:gridCol w="871927"/>
                <a:gridCol w="5796419"/>
              </a:tblGrid>
              <a:tr h="260752">
                <a:tc>
                  <a:txBody>
                    <a:bodyPr/>
                    <a:lstStyle/>
                    <a:p>
                      <a:r>
                        <a:rPr lang="en-US" sz="1100" dirty="0" smtClean="0">
                          <a:solidFill>
                            <a:schemeClr val="tx1"/>
                          </a:solidFill>
                          <a:latin typeface="Myrid roman"/>
                        </a:rPr>
                        <a:t>Steps</a:t>
                      </a:r>
                      <a:endParaRPr lang="en-US" sz="1100" dirty="0">
                        <a:solidFill>
                          <a:schemeClr val="tx1"/>
                        </a:solidFill>
                        <a:latin typeface="Myrid roman"/>
                      </a:endParaRPr>
                    </a:p>
                  </a:txBody>
                  <a:tcPr marT="34290" marB="34290">
                    <a:noFill/>
                  </a:tcPr>
                </a:tc>
                <a:tc>
                  <a:txBody>
                    <a:bodyPr/>
                    <a:lstStyle/>
                    <a:p>
                      <a:r>
                        <a:rPr lang="en-US" sz="1100" dirty="0" smtClean="0">
                          <a:solidFill>
                            <a:schemeClr val="tx1"/>
                          </a:solidFill>
                          <a:latin typeface="Myrid roman"/>
                        </a:rPr>
                        <a:t>Confirmed</a:t>
                      </a:r>
                      <a:endParaRPr lang="en-US" sz="1100" dirty="0">
                        <a:solidFill>
                          <a:schemeClr val="tx1"/>
                        </a:solidFill>
                        <a:latin typeface="Myrid roman"/>
                      </a:endParaRPr>
                    </a:p>
                  </a:txBody>
                  <a:tcPr marT="34290" marB="34290">
                    <a:noFill/>
                  </a:tcPr>
                </a:tc>
                <a:tc>
                  <a:txBody>
                    <a:bodyPr/>
                    <a:lstStyle/>
                    <a:p>
                      <a:r>
                        <a:rPr lang="en-US" sz="1100" dirty="0" smtClean="0">
                          <a:solidFill>
                            <a:schemeClr val="tx1"/>
                          </a:solidFill>
                          <a:latin typeface="Myrid roman"/>
                        </a:rPr>
                        <a:t>Tentative</a:t>
                      </a:r>
                      <a:endParaRPr lang="en-US" sz="1100" dirty="0">
                        <a:solidFill>
                          <a:schemeClr val="tx1"/>
                        </a:solidFill>
                        <a:latin typeface="Myrid roman"/>
                      </a:endParaRPr>
                    </a:p>
                  </a:txBody>
                  <a:tcPr marT="34290" marB="34290">
                    <a:noFill/>
                  </a:tcPr>
                </a:tc>
                <a:tc>
                  <a:txBody>
                    <a:bodyPr/>
                    <a:lstStyle/>
                    <a:p>
                      <a:r>
                        <a:rPr lang="en-US" sz="1100" dirty="0" smtClean="0">
                          <a:solidFill>
                            <a:schemeClr val="tx1"/>
                          </a:solidFill>
                          <a:latin typeface="Myrid roman"/>
                        </a:rPr>
                        <a:t>Comments</a:t>
                      </a:r>
                      <a:endParaRPr lang="en-US" sz="1100" dirty="0">
                        <a:solidFill>
                          <a:schemeClr val="tx1"/>
                        </a:solidFill>
                        <a:latin typeface="Myrid roman"/>
                      </a:endParaRPr>
                    </a:p>
                  </a:txBody>
                  <a:tcPr marT="34290" marB="34290">
                    <a:noFill/>
                  </a:tcPr>
                </a:tc>
              </a:tr>
              <a:tr h="431957">
                <a:tc>
                  <a:txBody>
                    <a:bodyPr/>
                    <a:lstStyle/>
                    <a:p>
                      <a:r>
                        <a:rPr lang="en-US" sz="1100" b="1" dirty="0" smtClean="0">
                          <a:solidFill>
                            <a:schemeClr val="tx1"/>
                          </a:solidFill>
                          <a:latin typeface="Myrid roman"/>
                        </a:rPr>
                        <a:t>1</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endParaRPr lang="en-US" sz="1100" b="1" dirty="0">
                        <a:solidFill>
                          <a:schemeClr val="tx1"/>
                        </a:solidFill>
                        <a:latin typeface="Myrid roman"/>
                      </a:endParaRPr>
                    </a:p>
                  </a:txBody>
                  <a:tcPr marT="34290" marB="34290">
                    <a:noFill/>
                  </a:tcPr>
                </a:tc>
                <a:tc>
                  <a:txBody>
                    <a:bodyPr/>
                    <a:lstStyle/>
                    <a:p>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Since</a:t>
                      </a:r>
                      <a:r>
                        <a:rPr lang="en-US" sz="1100" b="1" baseline="0" dirty="0" smtClean="0">
                          <a:solidFill>
                            <a:schemeClr val="tx1"/>
                          </a:solidFill>
                          <a:latin typeface="Myrid roman"/>
                        </a:rPr>
                        <a:t> D is the only new member of the confirmed list, look at its LSP.</a:t>
                      </a:r>
                      <a:endParaRPr lang="en-US" sz="1100" b="1" dirty="0">
                        <a:solidFill>
                          <a:schemeClr val="tx1"/>
                        </a:solidFill>
                        <a:latin typeface="Myrid roman"/>
                      </a:endParaRPr>
                    </a:p>
                  </a:txBody>
                  <a:tcPr marT="34290" marB="34290">
                    <a:noFill/>
                  </a:tcPr>
                </a:tc>
              </a:tr>
              <a:tr h="586138">
                <a:tc>
                  <a:txBody>
                    <a:bodyPr/>
                    <a:lstStyle/>
                    <a:p>
                      <a:r>
                        <a:rPr lang="en-US" sz="1100" b="1" dirty="0" smtClean="0">
                          <a:solidFill>
                            <a:schemeClr val="tx1"/>
                          </a:solidFill>
                          <a:latin typeface="Myrid roman"/>
                        </a:rPr>
                        <a:t>2</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(B,8,B)</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D’s LSP says we can reach B through B at cost 8, which is better than anything else</a:t>
                      </a:r>
                      <a:r>
                        <a:rPr lang="en-US" sz="1100" b="1" baseline="0" dirty="0" smtClean="0">
                          <a:solidFill>
                            <a:schemeClr val="tx1"/>
                          </a:solidFill>
                          <a:latin typeface="Myrid roman"/>
                        </a:rPr>
                        <a:t> on either list. So put it on Tentative list; same for C</a:t>
                      </a:r>
                      <a:r>
                        <a:rPr lang="en-US" sz="1100" b="1" dirty="0" smtClean="0">
                          <a:solidFill>
                            <a:schemeClr val="tx1"/>
                          </a:solidFill>
                          <a:latin typeface="Myrid roman"/>
                        </a:rPr>
                        <a:t> </a:t>
                      </a:r>
                      <a:endParaRPr lang="en-US" sz="1100" b="1" dirty="0">
                        <a:solidFill>
                          <a:schemeClr val="tx1"/>
                        </a:solidFill>
                        <a:latin typeface="Myrid roman"/>
                      </a:endParaRPr>
                    </a:p>
                  </a:txBody>
                  <a:tcPr marT="34290" marB="34290">
                    <a:noFill/>
                  </a:tcPr>
                </a:tc>
              </a:tr>
              <a:tr h="456315">
                <a:tc>
                  <a:txBody>
                    <a:bodyPr/>
                    <a:lstStyle/>
                    <a:p>
                      <a:r>
                        <a:rPr lang="en-US" sz="1100" b="1" dirty="0" smtClean="0">
                          <a:solidFill>
                            <a:schemeClr val="tx1"/>
                          </a:solidFill>
                          <a:latin typeface="Myrid roman"/>
                        </a:rPr>
                        <a:t>3</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(B,8,B)</a:t>
                      </a:r>
                    </a:p>
                    <a:p>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Put lowest-cost member of Tentative(C)</a:t>
                      </a:r>
                      <a:r>
                        <a:rPr lang="en-US" sz="1100" b="1" baseline="0" dirty="0" smtClean="0">
                          <a:solidFill>
                            <a:schemeClr val="tx1"/>
                          </a:solidFill>
                          <a:latin typeface="Myrid roman"/>
                        </a:rPr>
                        <a:t> onto confirmed list. Next, examine LSP of newly confirmed member (C)</a:t>
                      </a:r>
                      <a:endParaRPr lang="en-US" sz="1100" b="1" dirty="0">
                        <a:solidFill>
                          <a:schemeClr val="tx1"/>
                        </a:solidFill>
                        <a:latin typeface="Myrid roman"/>
                      </a:endParaRPr>
                    </a:p>
                  </a:txBody>
                  <a:tcPr marT="34290" marB="34290">
                    <a:noFill/>
                  </a:tcPr>
                </a:tc>
              </a:tr>
              <a:tr h="456315">
                <a:tc>
                  <a:txBody>
                    <a:bodyPr/>
                    <a:lstStyle/>
                    <a:p>
                      <a:r>
                        <a:rPr lang="en-US" sz="1100" b="1" dirty="0" smtClean="0">
                          <a:solidFill>
                            <a:schemeClr val="tx1"/>
                          </a:solidFill>
                          <a:latin typeface="Myrid roman"/>
                        </a:rPr>
                        <a:t>4</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(B,3,C)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(A,8,C)</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Cost to reach B through C is 3, so replace (B,8,B).</a:t>
                      </a:r>
                      <a:r>
                        <a:rPr lang="en-US" sz="1100" b="1" baseline="0" dirty="0" smtClean="0">
                          <a:solidFill>
                            <a:schemeClr val="tx1"/>
                          </a:solidFill>
                          <a:latin typeface="Myrid roman"/>
                        </a:rPr>
                        <a:t> C’s LSP tells that we can reach A at cost 8.</a:t>
                      </a:r>
                      <a:endParaRPr lang="en-US" sz="1100" b="1" dirty="0">
                        <a:solidFill>
                          <a:schemeClr val="tx1"/>
                        </a:solidFill>
                        <a:latin typeface="Myrid roman"/>
                      </a:endParaRPr>
                    </a:p>
                  </a:txBody>
                  <a:tcPr marT="34290" marB="34290">
                    <a:noFill/>
                  </a:tcPr>
                </a:tc>
              </a:tr>
              <a:tr h="651879">
                <a:tc>
                  <a:txBody>
                    <a:bodyPr/>
                    <a:lstStyle/>
                    <a:p>
                      <a:r>
                        <a:rPr lang="en-US" sz="1100" b="1" dirty="0" smtClean="0">
                          <a:solidFill>
                            <a:schemeClr val="tx1"/>
                          </a:solidFill>
                          <a:latin typeface="Myrid roman"/>
                        </a:rPr>
                        <a:t>5</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(B,3,C)</a:t>
                      </a:r>
                    </a:p>
                  </a:txBody>
                  <a:tcPr marT="34290" marB="34290">
                    <a:noFill/>
                  </a:tcPr>
                </a:tc>
                <a:tc>
                  <a:txBody>
                    <a:bodyPr/>
                    <a:lstStyle/>
                    <a:p>
                      <a:r>
                        <a:rPr lang="en-US" sz="1100" b="1" dirty="0" smtClean="0">
                          <a:solidFill>
                            <a:schemeClr val="tx1"/>
                          </a:solidFill>
                          <a:latin typeface="Myrid roman"/>
                        </a:rPr>
                        <a:t>(A,8,C)</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Move lowest-cost</a:t>
                      </a:r>
                      <a:r>
                        <a:rPr lang="en-US" sz="1100" b="1" baseline="0" dirty="0" smtClean="0">
                          <a:solidFill>
                            <a:schemeClr val="tx1"/>
                          </a:solidFill>
                          <a:latin typeface="Myrid roman"/>
                        </a:rPr>
                        <a:t> member of tentative (B) to confirmed , then look at its LSP.</a:t>
                      </a:r>
                      <a:endParaRPr lang="en-US" sz="1100" b="1" dirty="0">
                        <a:solidFill>
                          <a:schemeClr val="tx1"/>
                        </a:solidFill>
                        <a:latin typeface="Myrid roman"/>
                      </a:endParaRPr>
                    </a:p>
                  </a:txBody>
                  <a:tcPr marT="34290" marB="34290">
                    <a:noFill/>
                  </a:tcPr>
                </a:tc>
              </a:tr>
              <a:tr h="651879">
                <a:tc>
                  <a:txBody>
                    <a:bodyPr/>
                    <a:lstStyle/>
                    <a:p>
                      <a:r>
                        <a:rPr lang="en-US" sz="1100" b="1" dirty="0" smtClean="0">
                          <a:solidFill>
                            <a:schemeClr val="tx1"/>
                          </a:solidFill>
                          <a:latin typeface="Myrid roman"/>
                        </a:rPr>
                        <a:t>6</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(B,3,C)</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(A,6,C)</a:t>
                      </a:r>
                    </a:p>
                    <a:p>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Since</a:t>
                      </a:r>
                      <a:r>
                        <a:rPr lang="en-US" sz="1100" b="1" baseline="0" dirty="0" smtClean="0">
                          <a:solidFill>
                            <a:schemeClr val="tx1"/>
                          </a:solidFill>
                          <a:latin typeface="Myrid roman"/>
                        </a:rPr>
                        <a:t> we can reach A at cost 3 through B, replace the Tentative entry.</a:t>
                      </a:r>
                      <a:endParaRPr lang="en-US" sz="1100" b="1" dirty="0">
                        <a:solidFill>
                          <a:schemeClr val="tx1"/>
                        </a:solidFill>
                        <a:latin typeface="Myrid roman"/>
                      </a:endParaRPr>
                    </a:p>
                  </a:txBody>
                  <a:tcPr marT="34290" marB="34290">
                    <a:noFill/>
                  </a:tcPr>
                </a:tc>
              </a:tr>
              <a:tr h="708660">
                <a:tc>
                  <a:txBody>
                    <a:bodyPr/>
                    <a:lstStyle/>
                    <a:p>
                      <a:r>
                        <a:rPr lang="en-US" sz="1100" b="1" dirty="0" smtClean="0">
                          <a:solidFill>
                            <a:schemeClr val="tx1"/>
                          </a:solidFill>
                          <a:latin typeface="Myrid roman"/>
                        </a:rPr>
                        <a:t>7</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(C,1,C)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(B,3,C)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(A,6,C)</a:t>
                      </a:r>
                      <a:endParaRPr lang="en-US" sz="1100" b="1" dirty="0">
                        <a:solidFill>
                          <a:schemeClr val="tx1"/>
                        </a:solidFill>
                        <a:latin typeface="Myrid roman"/>
                      </a:endParaRPr>
                    </a:p>
                  </a:txBody>
                  <a:tcPr marT="34290" marB="34290">
                    <a:noFill/>
                  </a:tcPr>
                </a:tc>
                <a:tc>
                  <a:txBody>
                    <a:bodyPr/>
                    <a:lstStyle/>
                    <a:p>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Move lowest-cost member of Tentative(A) to confirmed</a:t>
                      </a:r>
                      <a:r>
                        <a:rPr lang="en-US" sz="1100" b="1" baseline="0" dirty="0" smtClean="0">
                          <a:solidFill>
                            <a:schemeClr val="tx1"/>
                          </a:solidFill>
                          <a:latin typeface="Myrid roman"/>
                        </a:rPr>
                        <a:t> and we are all done.</a:t>
                      </a:r>
                      <a:endParaRPr lang="en-US" sz="1100" b="1" dirty="0">
                        <a:solidFill>
                          <a:schemeClr val="tx1"/>
                        </a:solidFill>
                        <a:latin typeface="Myrid roman"/>
                      </a:endParaRPr>
                    </a:p>
                  </a:txBody>
                  <a:tcPr marT="34290" marB="34290">
                    <a:noFill/>
                  </a:tcPr>
                </a:tc>
              </a:tr>
            </a:tbl>
          </a:graphicData>
        </a:graphic>
      </p:graphicFrame>
      <p:sp>
        <p:nvSpPr>
          <p:cNvPr id="5" name="Slide Number Placeholder 4"/>
          <p:cNvSpPr>
            <a:spLocks noGrp="1"/>
          </p:cNvSpPr>
          <p:nvPr>
            <p:ph type="sldNum" sz="quarter" idx="12"/>
          </p:nvPr>
        </p:nvSpPr>
        <p:spPr/>
        <p:txBody>
          <a:bodyPr/>
          <a:lstStyle/>
          <a:p>
            <a:fld id="{E97799C9-84D9-46D2-A11E-BCF8A720529D}" type="slidenum">
              <a:rPr lang="en-US" smtClean="0"/>
              <a:t>12</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930742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36" y="819150"/>
            <a:ext cx="7315200" cy="865573"/>
          </a:xfrm>
        </p:spPr>
        <p:txBody>
          <a:bodyPr/>
          <a:lstStyle/>
          <a:p>
            <a:r>
              <a:rPr lang="en-US" altLang="en-US" dirty="0" smtClean="0"/>
              <a:t>An Example</a:t>
            </a:r>
            <a:endParaRPr lang="en-US" dirty="0"/>
          </a:p>
        </p:txBody>
      </p:sp>
      <p:grpSp>
        <p:nvGrpSpPr>
          <p:cNvPr id="4" name="Group 6"/>
          <p:cNvGrpSpPr>
            <a:grpSpLocks noChangeAspect="1"/>
          </p:cNvGrpSpPr>
          <p:nvPr/>
        </p:nvGrpSpPr>
        <p:grpSpPr bwMode="auto">
          <a:xfrm>
            <a:off x="1609276" y="1734384"/>
            <a:ext cx="5187950" cy="2241072"/>
            <a:chOff x="576" y="1056"/>
            <a:chExt cx="4560" cy="2889"/>
          </a:xfrm>
        </p:grpSpPr>
        <p:sp>
          <p:nvSpPr>
            <p:cNvPr id="5" name="AutoShape 5"/>
            <p:cNvSpPr>
              <a:spLocks noChangeAspect="1" noChangeArrowheads="1" noTextEdit="1"/>
            </p:cNvSpPr>
            <p:nvPr/>
          </p:nvSpPr>
          <p:spPr bwMode="auto">
            <a:xfrm>
              <a:off x="576" y="1056"/>
              <a:ext cx="456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804" y="3373"/>
              <a:ext cx="450" cy="545"/>
            </a:xfrm>
            <a:custGeom>
              <a:avLst/>
              <a:gdLst>
                <a:gd name="T0" fmla="*/ 412 w 450"/>
                <a:gd name="T1" fmla="*/ 196 h 545"/>
                <a:gd name="T2" fmla="*/ 412 w 450"/>
                <a:gd name="T3" fmla="*/ 196 h 545"/>
                <a:gd name="T4" fmla="*/ 412 w 450"/>
                <a:gd name="T5" fmla="*/ 143 h 545"/>
                <a:gd name="T6" fmla="*/ 397 w 450"/>
                <a:gd name="T7" fmla="*/ 89 h 545"/>
                <a:gd name="T8" fmla="*/ 382 w 450"/>
                <a:gd name="T9" fmla="*/ 44 h 545"/>
                <a:gd name="T10" fmla="*/ 360 w 450"/>
                <a:gd name="T11" fmla="*/ 0 h 545"/>
                <a:gd name="T12" fmla="*/ 360 w 450"/>
                <a:gd name="T13" fmla="*/ 0 h 545"/>
                <a:gd name="T14" fmla="*/ 397 w 450"/>
                <a:gd name="T15" fmla="*/ 53 h 545"/>
                <a:gd name="T16" fmla="*/ 427 w 450"/>
                <a:gd name="T17" fmla="*/ 107 h 545"/>
                <a:gd name="T18" fmla="*/ 442 w 450"/>
                <a:gd name="T19" fmla="*/ 169 h 545"/>
                <a:gd name="T20" fmla="*/ 450 w 450"/>
                <a:gd name="T21" fmla="*/ 241 h 545"/>
                <a:gd name="T22" fmla="*/ 450 w 450"/>
                <a:gd name="T23" fmla="*/ 241 h 545"/>
                <a:gd name="T24" fmla="*/ 442 w 450"/>
                <a:gd name="T25" fmla="*/ 304 h 545"/>
                <a:gd name="T26" fmla="*/ 427 w 450"/>
                <a:gd name="T27" fmla="*/ 357 h 545"/>
                <a:gd name="T28" fmla="*/ 405 w 450"/>
                <a:gd name="T29" fmla="*/ 411 h 545"/>
                <a:gd name="T30" fmla="*/ 375 w 450"/>
                <a:gd name="T31" fmla="*/ 456 h 545"/>
                <a:gd name="T32" fmla="*/ 337 w 450"/>
                <a:gd name="T33" fmla="*/ 491 h 545"/>
                <a:gd name="T34" fmla="*/ 292 w 450"/>
                <a:gd name="T35" fmla="*/ 518 h 545"/>
                <a:gd name="T36" fmla="*/ 247 w 450"/>
                <a:gd name="T37" fmla="*/ 536 h 545"/>
                <a:gd name="T38" fmla="*/ 195 w 450"/>
                <a:gd name="T39" fmla="*/ 545 h 545"/>
                <a:gd name="T40" fmla="*/ 195 w 450"/>
                <a:gd name="T41" fmla="*/ 545 h 545"/>
                <a:gd name="T42" fmla="*/ 135 w 450"/>
                <a:gd name="T43" fmla="*/ 536 h 545"/>
                <a:gd name="T44" fmla="*/ 82 w 450"/>
                <a:gd name="T45" fmla="*/ 509 h 545"/>
                <a:gd name="T46" fmla="*/ 37 w 450"/>
                <a:gd name="T47" fmla="*/ 474 h 545"/>
                <a:gd name="T48" fmla="*/ 0 w 450"/>
                <a:gd name="T49" fmla="*/ 429 h 545"/>
                <a:gd name="T50" fmla="*/ 0 w 450"/>
                <a:gd name="T51" fmla="*/ 429 h 545"/>
                <a:gd name="T52" fmla="*/ 37 w 450"/>
                <a:gd name="T53" fmla="*/ 456 h 545"/>
                <a:gd name="T54" fmla="*/ 75 w 450"/>
                <a:gd name="T55" fmla="*/ 483 h 545"/>
                <a:gd name="T56" fmla="*/ 112 w 450"/>
                <a:gd name="T57" fmla="*/ 491 h 545"/>
                <a:gd name="T58" fmla="*/ 157 w 450"/>
                <a:gd name="T59" fmla="*/ 500 h 545"/>
                <a:gd name="T60" fmla="*/ 157 w 450"/>
                <a:gd name="T61" fmla="*/ 500 h 545"/>
                <a:gd name="T62" fmla="*/ 210 w 450"/>
                <a:gd name="T63" fmla="*/ 491 h 545"/>
                <a:gd name="T64" fmla="*/ 262 w 450"/>
                <a:gd name="T65" fmla="*/ 474 h 545"/>
                <a:gd name="T66" fmla="*/ 300 w 450"/>
                <a:gd name="T67" fmla="*/ 447 h 545"/>
                <a:gd name="T68" fmla="*/ 337 w 450"/>
                <a:gd name="T69" fmla="*/ 411 h 545"/>
                <a:gd name="T70" fmla="*/ 375 w 450"/>
                <a:gd name="T71" fmla="*/ 366 h 545"/>
                <a:gd name="T72" fmla="*/ 397 w 450"/>
                <a:gd name="T73" fmla="*/ 313 h 545"/>
                <a:gd name="T74" fmla="*/ 412 w 450"/>
                <a:gd name="T75" fmla="*/ 259 h 545"/>
                <a:gd name="T76" fmla="*/ 412 w 450"/>
                <a:gd name="T77" fmla="*/ 196 h 545"/>
                <a:gd name="T78" fmla="*/ 412 w 450"/>
                <a:gd name="T79" fmla="*/ 19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45">
                  <a:moveTo>
                    <a:pt x="412" y="196"/>
                  </a:moveTo>
                  <a:lnTo>
                    <a:pt x="412" y="196"/>
                  </a:lnTo>
                  <a:lnTo>
                    <a:pt x="412" y="143"/>
                  </a:lnTo>
                  <a:lnTo>
                    <a:pt x="397" y="89"/>
                  </a:lnTo>
                  <a:lnTo>
                    <a:pt x="382" y="44"/>
                  </a:lnTo>
                  <a:lnTo>
                    <a:pt x="360" y="0"/>
                  </a:lnTo>
                  <a:lnTo>
                    <a:pt x="360" y="0"/>
                  </a:lnTo>
                  <a:lnTo>
                    <a:pt x="397" y="53"/>
                  </a:lnTo>
                  <a:lnTo>
                    <a:pt x="427" y="107"/>
                  </a:lnTo>
                  <a:lnTo>
                    <a:pt x="442" y="169"/>
                  </a:lnTo>
                  <a:lnTo>
                    <a:pt x="450" y="241"/>
                  </a:lnTo>
                  <a:lnTo>
                    <a:pt x="450" y="241"/>
                  </a:lnTo>
                  <a:lnTo>
                    <a:pt x="442" y="304"/>
                  </a:lnTo>
                  <a:lnTo>
                    <a:pt x="427" y="357"/>
                  </a:lnTo>
                  <a:lnTo>
                    <a:pt x="405" y="411"/>
                  </a:lnTo>
                  <a:lnTo>
                    <a:pt x="375" y="456"/>
                  </a:lnTo>
                  <a:lnTo>
                    <a:pt x="337" y="491"/>
                  </a:lnTo>
                  <a:lnTo>
                    <a:pt x="292" y="518"/>
                  </a:lnTo>
                  <a:lnTo>
                    <a:pt x="247" y="536"/>
                  </a:lnTo>
                  <a:lnTo>
                    <a:pt x="195" y="545"/>
                  </a:lnTo>
                  <a:lnTo>
                    <a:pt x="195" y="545"/>
                  </a:lnTo>
                  <a:lnTo>
                    <a:pt x="135" y="536"/>
                  </a:lnTo>
                  <a:lnTo>
                    <a:pt x="82" y="509"/>
                  </a:lnTo>
                  <a:lnTo>
                    <a:pt x="37" y="474"/>
                  </a:lnTo>
                  <a:lnTo>
                    <a:pt x="0" y="429"/>
                  </a:lnTo>
                  <a:lnTo>
                    <a:pt x="0" y="429"/>
                  </a:lnTo>
                  <a:lnTo>
                    <a:pt x="37" y="456"/>
                  </a:lnTo>
                  <a:lnTo>
                    <a:pt x="75" y="483"/>
                  </a:lnTo>
                  <a:lnTo>
                    <a:pt x="112" y="491"/>
                  </a:lnTo>
                  <a:lnTo>
                    <a:pt x="157" y="500"/>
                  </a:lnTo>
                  <a:lnTo>
                    <a:pt x="157" y="500"/>
                  </a:lnTo>
                  <a:lnTo>
                    <a:pt x="210" y="491"/>
                  </a:lnTo>
                  <a:lnTo>
                    <a:pt x="262" y="474"/>
                  </a:lnTo>
                  <a:lnTo>
                    <a:pt x="300" y="447"/>
                  </a:lnTo>
                  <a:lnTo>
                    <a:pt x="337" y="411"/>
                  </a:lnTo>
                  <a:lnTo>
                    <a:pt x="375" y="366"/>
                  </a:lnTo>
                  <a:lnTo>
                    <a:pt x="397" y="313"/>
                  </a:lnTo>
                  <a:lnTo>
                    <a:pt x="412" y="259"/>
                  </a:lnTo>
                  <a:lnTo>
                    <a:pt x="412" y="196"/>
                  </a:lnTo>
                  <a:lnTo>
                    <a:pt x="412" y="19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689" y="2111"/>
              <a:ext cx="457" cy="537"/>
            </a:xfrm>
            <a:custGeom>
              <a:avLst/>
              <a:gdLst>
                <a:gd name="T0" fmla="*/ 420 w 457"/>
                <a:gd name="T1" fmla="*/ 188 h 537"/>
                <a:gd name="T2" fmla="*/ 420 w 457"/>
                <a:gd name="T3" fmla="*/ 188 h 537"/>
                <a:gd name="T4" fmla="*/ 412 w 457"/>
                <a:gd name="T5" fmla="*/ 135 h 537"/>
                <a:gd name="T6" fmla="*/ 405 w 457"/>
                <a:gd name="T7" fmla="*/ 90 h 537"/>
                <a:gd name="T8" fmla="*/ 382 w 457"/>
                <a:gd name="T9" fmla="*/ 45 h 537"/>
                <a:gd name="T10" fmla="*/ 360 w 457"/>
                <a:gd name="T11" fmla="*/ 0 h 537"/>
                <a:gd name="T12" fmla="*/ 360 w 457"/>
                <a:gd name="T13" fmla="*/ 0 h 537"/>
                <a:gd name="T14" fmla="*/ 397 w 457"/>
                <a:gd name="T15" fmla="*/ 45 h 537"/>
                <a:gd name="T16" fmla="*/ 427 w 457"/>
                <a:gd name="T17" fmla="*/ 99 h 537"/>
                <a:gd name="T18" fmla="*/ 450 w 457"/>
                <a:gd name="T19" fmla="*/ 170 h 537"/>
                <a:gd name="T20" fmla="*/ 457 w 457"/>
                <a:gd name="T21" fmla="*/ 233 h 537"/>
                <a:gd name="T22" fmla="*/ 457 w 457"/>
                <a:gd name="T23" fmla="*/ 233 h 537"/>
                <a:gd name="T24" fmla="*/ 450 w 457"/>
                <a:gd name="T25" fmla="*/ 296 h 537"/>
                <a:gd name="T26" fmla="*/ 435 w 457"/>
                <a:gd name="T27" fmla="*/ 349 h 537"/>
                <a:gd name="T28" fmla="*/ 412 w 457"/>
                <a:gd name="T29" fmla="*/ 403 h 537"/>
                <a:gd name="T30" fmla="*/ 382 w 457"/>
                <a:gd name="T31" fmla="*/ 448 h 537"/>
                <a:gd name="T32" fmla="*/ 345 w 457"/>
                <a:gd name="T33" fmla="*/ 483 h 537"/>
                <a:gd name="T34" fmla="*/ 300 w 457"/>
                <a:gd name="T35" fmla="*/ 519 h 537"/>
                <a:gd name="T36" fmla="*/ 255 w 457"/>
                <a:gd name="T37" fmla="*/ 537 h 537"/>
                <a:gd name="T38" fmla="*/ 202 w 457"/>
                <a:gd name="T39" fmla="*/ 537 h 537"/>
                <a:gd name="T40" fmla="*/ 202 w 457"/>
                <a:gd name="T41" fmla="*/ 537 h 537"/>
                <a:gd name="T42" fmla="*/ 142 w 457"/>
                <a:gd name="T43" fmla="*/ 528 h 537"/>
                <a:gd name="T44" fmla="*/ 90 w 457"/>
                <a:gd name="T45" fmla="*/ 510 h 537"/>
                <a:gd name="T46" fmla="*/ 45 w 457"/>
                <a:gd name="T47" fmla="*/ 474 h 537"/>
                <a:gd name="T48" fmla="*/ 0 w 457"/>
                <a:gd name="T49" fmla="*/ 430 h 537"/>
                <a:gd name="T50" fmla="*/ 0 w 457"/>
                <a:gd name="T51" fmla="*/ 430 h 537"/>
                <a:gd name="T52" fmla="*/ 37 w 457"/>
                <a:gd name="T53" fmla="*/ 457 h 537"/>
                <a:gd name="T54" fmla="*/ 75 w 457"/>
                <a:gd name="T55" fmla="*/ 474 h 537"/>
                <a:gd name="T56" fmla="*/ 120 w 457"/>
                <a:gd name="T57" fmla="*/ 492 h 537"/>
                <a:gd name="T58" fmla="*/ 165 w 457"/>
                <a:gd name="T59" fmla="*/ 492 h 537"/>
                <a:gd name="T60" fmla="*/ 165 w 457"/>
                <a:gd name="T61" fmla="*/ 492 h 537"/>
                <a:gd name="T62" fmla="*/ 217 w 457"/>
                <a:gd name="T63" fmla="*/ 492 h 537"/>
                <a:gd name="T64" fmla="*/ 262 w 457"/>
                <a:gd name="T65" fmla="*/ 474 h 537"/>
                <a:gd name="T66" fmla="*/ 307 w 457"/>
                <a:gd name="T67" fmla="*/ 448 h 537"/>
                <a:gd name="T68" fmla="*/ 345 w 457"/>
                <a:gd name="T69" fmla="*/ 403 h 537"/>
                <a:gd name="T70" fmla="*/ 375 w 457"/>
                <a:gd name="T71" fmla="*/ 358 h 537"/>
                <a:gd name="T72" fmla="*/ 397 w 457"/>
                <a:gd name="T73" fmla="*/ 313 h 537"/>
                <a:gd name="T74" fmla="*/ 412 w 457"/>
                <a:gd name="T75" fmla="*/ 251 h 537"/>
                <a:gd name="T76" fmla="*/ 420 w 457"/>
                <a:gd name="T77" fmla="*/ 188 h 537"/>
                <a:gd name="T78" fmla="*/ 420 w 457"/>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7" h="537">
                  <a:moveTo>
                    <a:pt x="420" y="188"/>
                  </a:moveTo>
                  <a:lnTo>
                    <a:pt x="420" y="188"/>
                  </a:lnTo>
                  <a:lnTo>
                    <a:pt x="412" y="135"/>
                  </a:lnTo>
                  <a:lnTo>
                    <a:pt x="405" y="90"/>
                  </a:lnTo>
                  <a:lnTo>
                    <a:pt x="382" y="45"/>
                  </a:lnTo>
                  <a:lnTo>
                    <a:pt x="360" y="0"/>
                  </a:lnTo>
                  <a:lnTo>
                    <a:pt x="360" y="0"/>
                  </a:lnTo>
                  <a:lnTo>
                    <a:pt x="397" y="45"/>
                  </a:lnTo>
                  <a:lnTo>
                    <a:pt x="427" y="99"/>
                  </a:lnTo>
                  <a:lnTo>
                    <a:pt x="450" y="170"/>
                  </a:lnTo>
                  <a:lnTo>
                    <a:pt x="457" y="233"/>
                  </a:lnTo>
                  <a:lnTo>
                    <a:pt x="457" y="233"/>
                  </a:lnTo>
                  <a:lnTo>
                    <a:pt x="450" y="296"/>
                  </a:lnTo>
                  <a:lnTo>
                    <a:pt x="435" y="349"/>
                  </a:lnTo>
                  <a:lnTo>
                    <a:pt x="412" y="403"/>
                  </a:lnTo>
                  <a:lnTo>
                    <a:pt x="382" y="448"/>
                  </a:lnTo>
                  <a:lnTo>
                    <a:pt x="345" y="483"/>
                  </a:lnTo>
                  <a:lnTo>
                    <a:pt x="300" y="519"/>
                  </a:lnTo>
                  <a:lnTo>
                    <a:pt x="255" y="537"/>
                  </a:lnTo>
                  <a:lnTo>
                    <a:pt x="202" y="537"/>
                  </a:lnTo>
                  <a:lnTo>
                    <a:pt x="202" y="537"/>
                  </a:lnTo>
                  <a:lnTo>
                    <a:pt x="142" y="528"/>
                  </a:lnTo>
                  <a:lnTo>
                    <a:pt x="90" y="510"/>
                  </a:lnTo>
                  <a:lnTo>
                    <a:pt x="45" y="474"/>
                  </a:lnTo>
                  <a:lnTo>
                    <a:pt x="0" y="430"/>
                  </a:lnTo>
                  <a:lnTo>
                    <a:pt x="0" y="430"/>
                  </a:lnTo>
                  <a:lnTo>
                    <a:pt x="37" y="457"/>
                  </a:lnTo>
                  <a:lnTo>
                    <a:pt x="75" y="474"/>
                  </a:lnTo>
                  <a:lnTo>
                    <a:pt x="120" y="492"/>
                  </a:lnTo>
                  <a:lnTo>
                    <a:pt x="165" y="492"/>
                  </a:lnTo>
                  <a:lnTo>
                    <a:pt x="165" y="492"/>
                  </a:lnTo>
                  <a:lnTo>
                    <a:pt x="217" y="492"/>
                  </a:lnTo>
                  <a:lnTo>
                    <a:pt x="262" y="474"/>
                  </a:lnTo>
                  <a:lnTo>
                    <a:pt x="307" y="448"/>
                  </a:lnTo>
                  <a:lnTo>
                    <a:pt x="345" y="403"/>
                  </a:lnTo>
                  <a:lnTo>
                    <a:pt x="375" y="358"/>
                  </a:lnTo>
                  <a:lnTo>
                    <a:pt x="397" y="313"/>
                  </a:lnTo>
                  <a:lnTo>
                    <a:pt x="412"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436" y="1190"/>
              <a:ext cx="458" cy="537"/>
            </a:xfrm>
            <a:custGeom>
              <a:avLst/>
              <a:gdLst>
                <a:gd name="T0" fmla="*/ 420 w 458"/>
                <a:gd name="T1" fmla="*/ 188 h 537"/>
                <a:gd name="T2" fmla="*/ 420 w 458"/>
                <a:gd name="T3" fmla="*/ 188 h 537"/>
                <a:gd name="T4" fmla="*/ 413 w 458"/>
                <a:gd name="T5" fmla="*/ 134 h 537"/>
                <a:gd name="T6" fmla="*/ 405 w 458"/>
                <a:gd name="T7" fmla="*/ 90 h 537"/>
                <a:gd name="T8" fmla="*/ 383 w 458"/>
                <a:gd name="T9" fmla="*/ 45 h 537"/>
                <a:gd name="T10" fmla="*/ 360 w 458"/>
                <a:gd name="T11" fmla="*/ 0 h 537"/>
                <a:gd name="T12" fmla="*/ 360 w 458"/>
                <a:gd name="T13" fmla="*/ 0 h 537"/>
                <a:gd name="T14" fmla="*/ 398 w 458"/>
                <a:gd name="T15" fmla="*/ 45 h 537"/>
                <a:gd name="T16" fmla="*/ 428 w 458"/>
                <a:gd name="T17" fmla="*/ 99 h 537"/>
                <a:gd name="T18" fmla="*/ 450 w 458"/>
                <a:gd name="T19" fmla="*/ 170 h 537"/>
                <a:gd name="T20" fmla="*/ 458 w 458"/>
                <a:gd name="T21" fmla="*/ 233 h 537"/>
                <a:gd name="T22" fmla="*/ 458 w 458"/>
                <a:gd name="T23" fmla="*/ 233 h 537"/>
                <a:gd name="T24" fmla="*/ 450 w 458"/>
                <a:gd name="T25" fmla="*/ 295 h 537"/>
                <a:gd name="T26" fmla="*/ 435 w 458"/>
                <a:gd name="T27" fmla="*/ 349 h 537"/>
                <a:gd name="T28" fmla="*/ 413 w 458"/>
                <a:gd name="T29" fmla="*/ 403 h 537"/>
                <a:gd name="T30" fmla="*/ 383 w 458"/>
                <a:gd name="T31" fmla="*/ 447 h 537"/>
                <a:gd name="T32" fmla="*/ 345 w 458"/>
                <a:gd name="T33" fmla="*/ 483 h 537"/>
                <a:gd name="T34" fmla="*/ 300 w 458"/>
                <a:gd name="T35" fmla="*/ 519 h 537"/>
                <a:gd name="T36" fmla="*/ 248 w 458"/>
                <a:gd name="T37" fmla="*/ 537 h 537"/>
                <a:gd name="T38" fmla="*/ 203 w 458"/>
                <a:gd name="T39" fmla="*/ 537 h 537"/>
                <a:gd name="T40" fmla="*/ 203 w 458"/>
                <a:gd name="T41" fmla="*/ 537 h 537"/>
                <a:gd name="T42" fmla="*/ 143 w 458"/>
                <a:gd name="T43" fmla="*/ 528 h 537"/>
                <a:gd name="T44" fmla="*/ 90 w 458"/>
                <a:gd name="T45" fmla="*/ 510 h 537"/>
                <a:gd name="T46" fmla="*/ 45 w 458"/>
                <a:gd name="T47" fmla="*/ 474 h 537"/>
                <a:gd name="T48" fmla="*/ 0 w 458"/>
                <a:gd name="T49" fmla="*/ 429 h 537"/>
                <a:gd name="T50" fmla="*/ 0 w 458"/>
                <a:gd name="T51" fmla="*/ 429 h 537"/>
                <a:gd name="T52" fmla="*/ 38 w 458"/>
                <a:gd name="T53" fmla="*/ 456 h 537"/>
                <a:gd name="T54" fmla="*/ 75 w 458"/>
                <a:gd name="T55" fmla="*/ 474 h 537"/>
                <a:gd name="T56" fmla="*/ 120 w 458"/>
                <a:gd name="T57" fmla="*/ 492 h 537"/>
                <a:gd name="T58" fmla="*/ 165 w 458"/>
                <a:gd name="T59" fmla="*/ 492 h 537"/>
                <a:gd name="T60" fmla="*/ 165 w 458"/>
                <a:gd name="T61" fmla="*/ 492 h 537"/>
                <a:gd name="T62" fmla="*/ 218 w 458"/>
                <a:gd name="T63" fmla="*/ 492 h 537"/>
                <a:gd name="T64" fmla="*/ 263 w 458"/>
                <a:gd name="T65" fmla="*/ 474 h 537"/>
                <a:gd name="T66" fmla="*/ 308 w 458"/>
                <a:gd name="T67" fmla="*/ 447 h 537"/>
                <a:gd name="T68" fmla="*/ 345 w 458"/>
                <a:gd name="T69" fmla="*/ 403 h 537"/>
                <a:gd name="T70" fmla="*/ 375 w 458"/>
                <a:gd name="T71" fmla="*/ 358 h 537"/>
                <a:gd name="T72" fmla="*/ 398 w 458"/>
                <a:gd name="T73" fmla="*/ 313 h 537"/>
                <a:gd name="T74" fmla="*/ 413 w 458"/>
                <a:gd name="T75" fmla="*/ 251 h 537"/>
                <a:gd name="T76" fmla="*/ 420 w 458"/>
                <a:gd name="T77" fmla="*/ 188 h 537"/>
                <a:gd name="T78" fmla="*/ 420 w 458"/>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8" h="537">
                  <a:moveTo>
                    <a:pt x="420" y="188"/>
                  </a:moveTo>
                  <a:lnTo>
                    <a:pt x="420" y="188"/>
                  </a:lnTo>
                  <a:lnTo>
                    <a:pt x="413" y="134"/>
                  </a:lnTo>
                  <a:lnTo>
                    <a:pt x="405" y="90"/>
                  </a:lnTo>
                  <a:lnTo>
                    <a:pt x="383" y="45"/>
                  </a:lnTo>
                  <a:lnTo>
                    <a:pt x="360" y="0"/>
                  </a:lnTo>
                  <a:lnTo>
                    <a:pt x="360" y="0"/>
                  </a:lnTo>
                  <a:lnTo>
                    <a:pt x="398" y="45"/>
                  </a:lnTo>
                  <a:lnTo>
                    <a:pt x="428" y="99"/>
                  </a:lnTo>
                  <a:lnTo>
                    <a:pt x="450" y="170"/>
                  </a:lnTo>
                  <a:lnTo>
                    <a:pt x="458" y="233"/>
                  </a:lnTo>
                  <a:lnTo>
                    <a:pt x="458" y="233"/>
                  </a:lnTo>
                  <a:lnTo>
                    <a:pt x="450" y="295"/>
                  </a:lnTo>
                  <a:lnTo>
                    <a:pt x="435" y="349"/>
                  </a:lnTo>
                  <a:lnTo>
                    <a:pt x="413" y="403"/>
                  </a:lnTo>
                  <a:lnTo>
                    <a:pt x="383" y="447"/>
                  </a:lnTo>
                  <a:lnTo>
                    <a:pt x="345" y="483"/>
                  </a:lnTo>
                  <a:lnTo>
                    <a:pt x="300" y="519"/>
                  </a:lnTo>
                  <a:lnTo>
                    <a:pt x="248" y="537"/>
                  </a:lnTo>
                  <a:lnTo>
                    <a:pt x="203" y="537"/>
                  </a:lnTo>
                  <a:lnTo>
                    <a:pt x="203" y="537"/>
                  </a:lnTo>
                  <a:lnTo>
                    <a:pt x="143" y="528"/>
                  </a:lnTo>
                  <a:lnTo>
                    <a:pt x="90" y="510"/>
                  </a:lnTo>
                  <a:lnTo>
                    <a:pt x="45" y="474"/>
                  </a:lnTo>
                  <a:lnTo>
                    <a:pt x="0" y="429"/>
                  </a:lnTo>
                  <a:lnTo>
                    <a:pt x="0" y="429"/>
                  </a:lnTo>
                  <a:lnTo>
                    <a:pt x="38" y="456"/>
                  </a:lnTo>
                  <a:lnTo>
                    <a:pt x="75" y="474"/>
                  </a:lnTo>
                  <a:lnTo>
                    <a:pt x="120" y="492"/>
                  </a:lnTo>
                  <a:lnTo>
                    <a:pt x="165" y="492"/>
                  </a:lnTo>
                  <a:lnTo>
                    <a:pt x="165" y="492"/>
                  </a:lnTo>
                  <a:lnTo>
                    <a:pt x="218" y="492"/>
                  </a:lnTo>
                  <a:lnTo>
                    <a:pt x="263" y="474"/>
                  </a:lnTo>
                  <a:lnTo>
                    <a:pt x="308" y="447"/>
                  </a:lnTo>
                  <a:lnTo>
                    <a:pt x="345" y="403"/>
                  </a:lnTo>
                  <a:lnTo>
                    <a:pt x="375" y="358"/>
                  </a:lnTo>
                  <a:lnTo>
                    <a:pt x="398" y="313"/>
                  </a:lnTo>
                  <a:lnTo>
                    <a:pt x="413"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4671" y="1977"/>
              <a:ext cx="450" cy="537"/>
            </a:xfrm>
            <a:custGeom>
              <a:avLst/>
              <a:gdLst>
                <a:gd name="T0" fmla="*/ 413 w 450"/>
                <a:gd name="T1" fmla="*/ 188 h 537"/>
                <a:gd name="T2" fmla="*/ 413 w 450"/>
                <a:gd name="T3" fmla="*/ 188 h 537"/>
                <a:gd name="T4" fmla="*/ 413 w 450"/>
                <a:gd name="T5" fmla="*/ 134 h 537"/>
                <a:gd name="T6" fmla="*/ 398 w 450"/>
                <a:gd name="T7" fmla="*/ 81 h 537"/>
                <a:gd name="T8" fmla="*/ 383 w 450"/>
                <a:gd name="T9" fmla="*/ 36 h 537"/>
                <a:gd name="T10" fmla="*/ 360 w 450"/>
                <a:gd name="T11" fmla="*/ 0 h 537"/>
                <a:gd name="T12" fmla="*/ 360 w 450"/>
                <a:gd name="T13" fmla="*/ 0 h 537"/>
                <a:gd name="T14" fmla="*/ 398 w 450"/>
                <a:gd name="T15" fmla="*/ 45 h 537"/>
                <a:gd name="T16" fmla="*/ 428 w 450"/>
                <a:gd name="T17" fmla="*/ 99 h 537"/>
                <a:gd name="T18" fmla="*/ 443 w 450"/>
                <a:gd name="T19" fmla="*/ 161 h 537"/>
                <a:gd name="T20" fmla="*/ 450 w 450"/>
                <a:gd name="T21" fmla="*/ 233 h 537"/>
                <a:gd name="T22" fmla="*/ 450 w 450"/>
                <a:gd name="T23" fmla="*/ 233 h 537"/>
                <a:gd name="T24" fmla="*/ 443 w 450"/>
                <a:gd name="T25" fmla="*/ 295 h 537"/>
                <a:gd name="T26" fmla="*/ 428 w 450"/>
                <a:gd name="T27" fmla="*/ 349 h 537"/>
                <a:gd name="T28" fmla="*/ 405 w 450"/>
                <a:gd name="T29" fmla="*/ 403 h 537"/>
                <a:gd name="T30" fmla="*/ 375 w 450"/>
                <a:gd name="T31" fmla="*/ 447 h 537"/>
                <a:gd name="T32" fmla="*/ 338 w 450"/>
                <a:gd name="T33" fmla="*/ 483 h 537"/>
                <a:gd name="T34" fmla="*/ 293 w 450"/>
                <a:gd name="T35" fmla="*/ 510 h 537"/>
                <a:gd name="T36" fmla="*/ 248 w 450"/>
                <a:gd name="T37" fmla="*/ 528 h 537"/>
                <a:gd name="T38" fmla="*/ 195 w 450"/>
                <a:gd name="T39" fmla="*/ 537 h 537"/>
                <a:gd name="T40" fmla="*/ 195 w 450"/>
                <a:gd name="T41" fmla="*/ 537 h 537"/>
                <a:gd name="T42" fmla="*/ 135 w 450"/>
                <a:gd name="T43" fmla="*/ 528 h 537"/>
                <a:gd name="T44" fmla="*/ 83 w 450"/>
                <a:gd name="T45" fmla="*/ 501 h 537"/>
                <a:gd name="T46" fmla="*/ 38 w 450"/>
                <a:gd name="T47" fmla="*/ 465 h 537"/>
                <a:gd name="T48" fmla="*/ 0 w 450"/>
                <a:gd name="T49" fmla="*/ 421 h 537"/>
                <a:gd name="T50" fmla="*/ 0 w 450"/>
                <a:gd name="T51" fmla="*/ 421 h 537"/>
                <a:gd name="T52" fmla="*/ 30 w 450"/>
                <a:gd name="T53" fmla="*/ 456 h 537"/>
                <a:gd name="T54" fmla="*/ 75 w 450"/>
                <a:gd name="T55" fmla="*/ 474 h 537"/>
                <a:gd name="T56" fmla="*/ 113 w 450"/>
                <a:gd name="T57" fmla="*/ 483 h 537"/>
                <a:gd name="T58" fmla="*/ 158 w 450"/>
                <a:gd name="T59" fmla="*/ 492 h 537"/>
                <a:gd name="T60" fmla="*/ 158 w 450"/>
                <a:gd name="T61" fmla="*/ 492 h 537"/>
                <a:gd name="T62" fmla="*/ 210 w 450"/>
                <a:gd name="T63" fmla="*/ 483 h 537"/>
                <a:gd name="T64" fmla="*/ 255 w 450"/>
                <a:gd name="T65" fmla="*/ 465 h 537"/>
                <a:gd name="T66" fmla="*/ 300 w 450"/>
                <a:gd name="T67" fmla="*/ 439 h 537"/>
                <a:gd name="T68" fmla="*/ 338 w 450"/>
                <a:gd name="T69" fmla="*/ 403 h 537"/>
                <a:gd name="T70" fmla="*/ 368 w 450"/>
                <a:gd name="T71" fmla="*/ 358 h 537"/>
                <a:gd name="T72" fmla="*/ 398 w 450"/>
                <a:gd name="T73" fmla="*/ 304 h 537"/>
                <a:gd name="T74" fmla="*/ 405 w 450"/>
                <a:gd name="T75" fmla="*/ 251 h 537"/>
                <a:gd name="T76" fmla="*/ 413 w 450"/>
                <a:gd name="T77" fmla="*/ 188 h 537"/>
                <a:gd name="T78" fmla="*/ 413 w 450"/>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37">
                  <a:moveTo>
                    <a:pt x="413" y="188"/>
                  </a:moveTo>
                  <a:lnTo>
                    <a:pt x="413" y="188"/>
                  </a:lnTo>
                  <a:lnTo>
                    <a:pt x="413" y="134"/>
                  </a:lnTo>
                  <a:lnTo>
                    <a:pt x="398" y="81"/>
                  </a:lnTo>
                  <a:lnTo>
                    <a:pt x="383" y="36"/>
                  </a:lnTo>
                  <a:lnTo>
                    <a:pt x="360" y="0"/>
                  </a:lnTo>
                  <a:lnTo>
                    <a:pt x="360" y="0"/>
                  </a:lnTo>
                  <a:lnTo>
                    <a:pt x="398" y="45"/>
                  </a:lnTo>
                  <a:lnTo>
                    <a:pt x="428" y="99"/>
                  </a:lnTo>
                  <a:lnTo>
                    <a:pt x="443" y="161"/>
                  </a:lnTo>
                  <a:lnTo>
                    <a:pt x="450" y="233"/>
                  </a:lnTo>
                  <a:lnTo>
                    <a:pt x="450" y="233"/>
                  </a:lnTo>
                  <a:lnTo>
                    <a:pt x="443" y="295"/>
                  </a:lnTo>
                  <a:lnTo>
                    <a:pt x="428" y="349"/>
                  </a:lnTo>
                  <a:lnTo>
                    <a:pt x="405" y="403"/>
                  </a:lnTo>
                  <a:lnTo>
                    <a:pt x="375" y="447"/>
                  </a:lnTo>
                  <a:lnTo>
                    <a:pt x="338" y="483"/>
                  </a:lnTo>
                  <a:lnTo>
                    <a:pt x="293" y="510"/>
                  </a:lnTo>
                  <a:lnTo>
                    <a:pt x="248" y="528"/>
                  </a:lnTo>
                  <a:lnTo>
                    <a:pt x="195" y="537"/>
                  </a:lnTo>
                  <a:lnTo>
                    <a:pt x="195" y="537"/>
                  </a:lnTo>
                  <a:lnTo>
                    <a:pt x="135" y="528"/>
                  </a:lnTo>
                  <a:lnTo>
                    <a:pt x="83" y="501"/>
                  </a:lnTo>
                  <a:lnTo>
                    <a:pt x="38" y="465"/>
                  </a:lnTo>
                  <a:lnTo>
                    <a:pt x="0" y="421"/>
                  </a:lnTo>
                  <a:lnTo>
                    <a:pt x="0" y="421"/>
                  </a:lnTo>
                  <a:lnTo>
                    <a:pt x="30" y="456"/>
                  </a:lnTo>
                  <a:lnTo>
                    <a:pt x="75" y="474"/>
                  </a:lnTo>
                  <a:lnTo>
                    <a:pt x="113" y="483"/>
                  </a:lnTo>
                  <a:lnTo>
                    <a:pt x="158" y="492"/>
                  </a:lnTo>
                  <a:lnTo>
                    <a:pt x="158" y="492"/>
                  </a:lnTo>
                  <a:lnTo>
                    <a:pt x="210" y="483"/>
                  </a:lnTo>
                  <a:lnTo>
                    <a:pt x="255" y="465"/>
                  </a:lnTo>
                  <a:lnTo>
                    <a:pt x="300" y="439"/>
                  </a:lnTo>
                  <a:lnTo>
                    <a:pt x="338" y="403"/>
                  </a:lnTo>
                  <a:lnTo>
                    <a:pt x="368" y="358"/>
                  </a:lnTo>
                  <a:lnTo>
                    <a:pt x="398" y="304"/>
                  </a:lnTo>
                  <a:lnTo>
                    <a:pt x="405" y="251"/>
                  </a:lnTo>
                  <a:lnTo>
                    <a:pt x="413" y="188"/>
                  </a:lnTo>
                  <a:lnTo>
                    <a:pt x="413"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1"/>
            <p:cNvSpPr>
              <a:spLocks noChangeShapeType="1"/>
            </p:cNvSpPr>
            <p:nvPr/>
          </p:nvSpPr>
          <p:spPr bwMode="auto">
            <a:xfrm flipV="1">
              <a:off x="1049" y="1485"/>
              <a:ext cx="1305" cy="617"/>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2894" y="1414"/>
              <a:ext cx="1687" cy="644"/>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3"/>
            <p:cNvSpPr>
              <a:spLocks noChangeShapeType="1"/>
            </p:cNvSpPr>
            <p:nvPr/>
          </p:nvSpPr>
          <p:spPr bwMode="auto">
            <a:xfrm flipV="1">
              <a:off x="1139" y="2246"/>
              <a:ext cx="3442" cy="5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4"/>
            <p:cNvSpPr>
              <a:spLocks noChangeShapeType="1"/>
            </p:cNvSpPr>
            <p:nvPr/>
          </p:nvSpPr>
          <p:spPr bwMode="auto">
            <a:xfrm>
              <a:off x="2639" y="1727"/>
              <a:ext cx="292" cy="1538"/>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99" y="3265"/>
              <a:ext cx="510" cy="599"/>
            </a:xfrm>
            <a:custGeom>
              <a:avLst/>
              <a:gdLst>
                <a:gd name="T0" fmla="*/ 420 w 510"/>
                <a:gd name="T1" fmla="*/ 63 h 599"/>
                <a:gd name="T2" fmla="*/ 420 w 510"/>
                <a:gd name="T3" fmla="*/ 63 h 599"/>
                <a:gd name="T4" fmla="*/ 382 w 510"/>
                <a:gd name="T5" fmla="*/ 36 h 599"/>
                <a:gd name="T6" fmla="*/ 345 w 510"/>
                <a:gd name="T7" fmla="*/ 18 h 599"/>
                <a:gd name="T8" fmla="*/ 300 w 510"/>
                <a:gd name="T9" fmla="*/ 0 h 599"/>
                <a:gd name="T10" fmla="*/ 255 w 510"/>
                <a:gd name="T11" fmla="*/ 0 h 599"/>
                <a:gd name="T12" fmla="*/ 255 w 510"/>
                <a:gd name="T13" fmla="*/ 0 h 599"/>
                <a:gd name="T14" fmla="*/ 202 w 510"/>
                <a:gd name="T15" fmla="*/ 0 h 599"/>
                <a:gd name="T16" fmla="*/ 157 w 510"/>
                <a:gd name="T17" fmla="*/ 18 h 599"/>
                <a:gd name="T18" fmla="*/ 112 w 510"/>
                <a:gd name="T19" fmla="*/ 45 h 599"/>
                <a:gd name="T20" fmla="*/ 75 w 510"/>
                <a:gd name="T21" fmla="*/ 81 h 599"/>
                <a:gd name="T22" fmla="*/ 45 w 510"/>
                <a:gd name="T23" fmla="*/ 125 h 599"/>
                <a:gd name="T24" fmla="*/ 22 w 510"/>
                <a:gd name="T25" fmla="*/ 179 h 599"/>
                <a:gd name="T26" fmla="*/ 7 w 510"/>
                <a:gd name="T27" fmla="*/ 242 h 599"/>
                <a:gd name="T28" fmla="*/ 0 w 510"/>
                <a:gd name="T29" fmla="*/ 295 h 599"/>
                <a:gd name="T30" fmla="*/ 0 w 510"/>
                <a:gd name="T31" fmla="*/ 295 h 599"/>
                <a:gd name="T32" fmla="*/ 7 w 510"/>
                <a:gd name="T33" fmla="*/ 349 h 599"/>
                <a:gd name="T34" fmla="*/ 15 w 510"/>
                <a:gd name="T35" fmla="*/ 403 h 599"/>
                <a:gd name="T36" fmla="*/ 37 w 510"/>
                <a:gd name="T37" fmla="*/ 447 h 599"/>
                <a:gd name="T38" fmla="*/ 60 w 510"/>
                <a:gd name="T39" fmla="*/ 492 h 599"/>
                <a:gd name="T40" fmla="*/ 60 w 510"/>
                <a:gd name="T41" fmla="*/ 492 h 599"/>
                <a:gd name="T42" fmla="*/ 97 w 510"/>
                <a:gd name="T43" fmla="*/ 537 h 599"/>
                <a:gd name="T44" fmla="*/ 142 w 510"/>
                <a:gd name="T45" fmla="*/ 573 h 599"/>
                <a:gd name="T46" fmla="*/ 195 w 510"/>
                <a:gd name="T47" fmla="*/ 599 h 599"/>
                <a:gd name="T48" fmla="*/ 255 w 510"/>
                <a:gd name="T49" fmla="*/ 599 h 599"/>
                <a:gd name="T50" fmla="*/ 255 w 510"/>
                <a:gd name="T51" fmla="*/ 599 h 599"/>
                <a:gd name="T52" fmla="*/ 307 w 510"/>
                <a:gd name="T53" fmla="*/ 599 h 599"/>
                <a:gd name="T54" fmla="*/ 352 w 510"/>
                <a:gd name="T55" fmla="*/ 582 h 599"/>
                <a:gd name="T56" fmla="*/ 397 w 510"/>
                <a:gd name="T57" fmla="*/ 555 h 599"/>
                <a:gd name="T58" fmla="*/ 435 w 510"/>
                <a:gd name="T59" fmla="*/ 510 h 599"/>
                <a:gd name="T60" fmla="*/ 465 w 510"/>
                <a:gd name="T61" fmla="*/ 465 h 599"/>
                <a:gd name="T62" fmla="*/ 487 w 510"/>
                <a:gd name="T63" fmla="*/ 421 h 599"/>
                <a:gd name="T64" fmla="*/ 502 w 510"/>
                <a:gd name="T65" fmla="*/ 358 h 599"/>
                <a:gd name="T66" fmla="*/ 510 w 510"/>
                <a:gd name="T67" fmla="*/ 295 h 599"/>
                <a:gd name="T68" fmla="*/ 510 w 510"/>
                <a:gd name="T69" fmla="*/ 295 h 599"/>
                <a:gd name="T70" fmla="*/ 502 w 510"/>
                <a:gd name="T71" fmla="*/ 233 h 599"/>
                <a:gd name="T72" fmla="*/ 487 w 510"/>
                <a:gd name="T73" fmla="*/ 170 h 599"/>
                <a:gd name="T74" fmla="*/ 457 w 510"/>
                <a:gd name="T75" fmla="*/ 108 h 599"/>
                <a:gd name="T76" fmla="*/ 420 w 510"/>
                <a:gd name="T77" fmla="*/ 63 h 599"/>
                <a:gd name="T78" fmla="*/ 420 w 510"/>
                <a:gd name="T79" fmla="*/ 63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599">
                  <a:moveTo>
                    <a:pt x="420" y="63"/>
                  </a:moveTo>
                  <a:lnTo>
                    <a:pt x="420" y="63"/>
                  </a:lnTo>
                  <a:lnTo>
                    <a:pt x="382" y="36"/>
                  </a:lnTo>
                  <a:lnTo>
                    <a:pt x="345" y="18"/>
                  </a:lnTo>
                  <a:lnTo>
                    <a:pt x="300" y="0"/>
                  </a:lnTo>
                  <a:lnTo>
                    <a:pt x="255" y="0"/>
                  </a:lnTo>
                  <a:lnTo>
                    <a:pt x="255" y="0"/>
                  </a:lnTo>
                  <a:lnTo>
                    <a:pt x="202" y="0"/>
                  </a:lnTo>
                  <a:lnTo>
                    <a:pt x="157" y="18"/>
                  </a:lnTo>
                  <a:lnTo>
                    <a:pt x="112" y="45"/>
                  </a:lnTo>
                  <a:lnTo>
                    <a:pt x="75" y="81"/>
                  </a:lnTo>
                  <a:lnTo>
                    <a:pt x="45" y="125"/>
                  </a:lnTo>
                  <a:lnTo>
                    <a:pt x="22" y="179"/>
                  </a:lnTo>
                  <a:lnTo>
                    <a:pt x="7" y="242"/>
                  </a:lnTo>
                  <a:lnTo>
                    <a:pt x="0" y="295"/>
                  </a:lnTo>
                  <a:lnTo>
                    <a:pt x="0" y="295"/>
                  </a:lnTo>
                  <a:lnTo>
                    <a:pt x="7" y="349"/>
                  </a:lnTo>
                  <a:lnTo>
                    <a:pt x="15" y="403"/>
                  </a:lnTo>
                  <a:lnTo>
                    <a:pt x="37" y="447"/>
                  </a:lnTo>
                  <a:lnTo>
                    <a:pt x="60" y="492"/>
                  </a:lnTo>
                  <a:lnTo>
                    <a:pt x="60" y="492"/>
                  </a:lnTo>
                  <a:lnTo>
                    <a:pt x="97" y="537"/>
                  </a:lnTo>
                  <a:lnTo>
                    <a:pt x="142" y="573"/>
                  </a:lnTo>
                  <a:lnTo>
                    <a:pt x="195" y="599"/>
                  </a:lnTo>
                  <a:lnTo>
                    <a:pt x="255" y="599"/>
                  </a:lnTo>
                  <a:lnTo>
                    <a:pt x="255" y="599"/>
                  </a:lnTo>
                  <a:lnTo>
                    <a:pt x="307" y="599"/>
                  </a:lnTo>
                  <a:lnTo>
                    <a:pt x="352" y="582"/>
                  </a:lnTo>
                  <a:lnTo>
                    <a:pt x="397" y="555"/>
                  </a:lnTo>
                  <a:lnTo>
                    <a:pt x="435" y="510"/>
                  </a:lnTo>
                  <a:lnTo>
                    <a:pt x="465" y="465"/>
                  </a:lnTo>
                  <a:lnTo>
                    <a:pt x="487" y="421"/>
                  </a:lnTo>
                  <a:lnTo>
                    <a:pt x="502" y="358"/>
                  </a:lnTo>
                  <a:lnTo>
                    <a:pt x="510" y="295"/>
                  </a:lnTo>
                  <a:lnTo>
                    <a:pt x="510" y="295"/>
                  </a:lnTo>
                  <a:lnTo>
                    <a:pt x="502" y="233"/>
                  </a:lnTo>
                  <a:lnTo>
                    <a:pt x="487" y="170"/>
                  </a:lnTo>
                  <a:lnTo>
                    <a:pt x="457" y="108"/>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99" y="1995"/>
              <a:ext cx="502" cy="608"/>
            </a:xfrm>
            <a:custGeom>
              <a:avLst/>
              <a:gdLst>
                <a:gd name="T0" fmla="*/ 412 w 502"/>
                <a:gd name="T1" fmla="*/ 72 h 608"/>
                <a:gd name="T2" fmla="*/ 412 w 502"/>
                <a:gd name="T3" fmla="*/ 72 h 608"/>
                <a:gd name="T4" fmla="*/ 375 w 502"/>
                <a:gd name="T5" fmla="*/ 45 h 608"/>
                <a:gd name="T6" fmla="*/ 337 w 502"/>
                <a:gd name="T7" fmla="*/ 18 h 608"/>
                <a:gd name="T8" fmla="*/ 292 w 502"/>
                <a:gd name="T9" fmla="*/ 9 h 608"/>
                <a:gd name="T10" fmla="*/ 247 w 502"/>
                <a:gd name="T11" fmla="*/ 0 h 608"/>
                <a:gd name="T12" fmla="*/ 247 w 502"/>
                <a:gd name="T13" fmla="*/ 0 h 608"/>
                <a:gd name="T14" fmla="*/ 202 w 502"/>
                <a:gd name="T15" fmla="*/ 9 h 608"/>
                <a:gd name="T16" fmla="*/ 150 w 502"/>
                <a:gd name="T17" fmla="*/ 27 h 608"/>
                <a:gd name="T18" fmla="*/ 112 w 502"/>
                <a:gd name="T19" fmla="*/ 54 h 608"/>
                <a:gd name="T20" fmla="*/ 67 w 502"/>
                <a:gd name="T21" fmla="*/ 90 h 608"/>
                <a:gd name="T22" fmla="*/ 37 w 502"/>
                <a:gd name="T23" fmla="*/ 134 h 608"/>
                <a:gd name="T24" fmla="*/ 15 w 502"/>
                <a:gd name="T25" fmla="*/ 188 h 608"/>
                <a:gd name="T26" fmla="*/ 0 w 502"/>
                <a:gd name="T27" fmla="*/ 242 h 608"/>
                <a:gd name="T28" fmla="*/ 0 w 502"/>
                <a:gd name="T29" fmla="*/ 304 h 608"/>
                <a:gd name="T30" fmla="*/ 0 w 502"/>
                <a:gd name="T31" fmla="*/ 304 h 608"/>
                <a:gd name="T32" fmla="*/ 0 w 502"/>
                <a:gd name="T33" fmla="*/ 358 h 608"/>
                <a:gd name="T34" fmla="*/ 15 w 502"/>
                <a:gd name="T35" fmla="*/ 412 h 608"/>
                <a:gd name="T36" fmla="*/ 30 w 502"/>
                <a:gd name="T37" fmla="*/ 456 h 608"/>
                <a:gd name="T38" fmla="*/ 52 w 502"/>
                <a:gd name="T39" fmla="*/ 501 h 608"/>
                <a:gd name="T40" fmla="*/ 52 w 502"/>
                <a:gd name="T41" fmla="*/ 501 h 608"/>
                <a:gd name="T42" fmla="*/ 90 w 502"/>
                <a:gd name="T43" fmla="*/ 546 h 608"/>
                <a:gd name="T44" fmla="*/ 142 w 502"/>
                <a:gd name="T45" fmla="*/ 581 h 608"/>
                <a:gd name="T46" fmla="*/ 195 w 502"/>
                <a:gd name="T47" fmla="*/ 599 h 608"/>
                <a:gd name="T48" fmla="*/ 247 w 502"/>
                <a:gd name="T49" fmla="*/ 608 h 608"/>
                <a:gd name="T50" fmla="*/ 247 w 502"/>
                <a:gd name="T51" fmla="*/ 608 h 608"/>
                <a:gd name="T52" fmla="*/ 300 w 502"/>
                <a:gd name="T53" fmla="*/ 599 h 608"/>
                <a:gd name="T54" fmla="*/ 352 w 502"/>
                <a:gd name="T55" fmla="*/ 581 h 608"/>
                <a:gd name="T56" fmla="*/ 390 w 502"/>
                <a:gd name="T57" fmla="*/ 555 h 608"/>
                <a:gd name="T58" fmla="*/ 427 w 502"/>
                <a:gd name="T59" fmla="*/ 519 h 608"/>
                <a:gd name="T60" fmla="*/ 465 w 502"/>
                <a:gd name="T61" fmla="*/ 474 h 608"/>
                <a:gd name="T62" fmla="*/ 487 w 502"/>
                <a:gd name="T63" fmla="*/ 421 h 608"/>
                <a:gd name="T64" fmla="*/ 502 w 502"/>
                <a:gd name="T65" fmla="*/ 367 h 608"/>
                <a:gd name="T66" fmla="*/ 502 w 502"/>
                <a:gd name="T67" fmla="*/ 304 h 608"/>
                <a:gd name="T68" fmla="*/ 502 w 502"/>
                <a:gd name="T69" fmla="*/ 304 h 608"/>
                <a:gd name="T70" fmla="*/ 502 w 502"/>
                <a:gd name="T71" fmla="*/ 233 h 608"/>
                <a:gd name="T72" fmla="*/ 480 w 502"/>
                <a:gd name="T73" fmla="*/ 170 h 608"/>
                <a:gd name="T74" fmla="*/ 450 w 502"/>
                <a:gd name="T75" fmla="*/ 116 h 608"/>
                <a:gd name="T76" fmla="*/ 412 w 502"/>
                <a:gd name="T77" fmla="*/ 72 h 608"/>
                <a:gd name="T78" fmla="*/ 412 w 502"/>
                <a:gd name="T79" fmla="*/ 72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2" h="608">
                  <a:moveTo>
                    <a:pt x="412" y="72"/>
                  </a:moveTo>
                  <a:lnTo>
                    <a:pt x="412" y="72"/>
                  </a:lnTo>
                  <a:lnTo>
                    <a:pt x="375" y="45"/>
                  </a:lnTo>
                  <a:lnTo>
                    <a:pt x="337" y="18"/>
                  </a:lnTo>
                  <a:lnTo>
                    <a:pt x="292" y="9"/>
                  </a:lnTo>
                  <a:lnTo>
                    <a:pt x="247" y="0"/>
                  </a:lnTo>
                  <a:lnTo>
                    <a:pt x="247" y="0"/>
                  </a:lnTo>
                  <a:lnTo>
                    <a:pt x="202" y="9"/>
                  </a:lnTo>
                  <a:lnTo>
                    <a:pt x="150" y="27"/>
                  </a:lnTo>
                  <a:lnTo>
                    <a:pt x="112" y="54"/>
                  </a:lnTo>
                  <a:lnTo>
                    <a:pt x="67" y="90"/>
                  </a:lnTo>
                  <a:lnTo>
                    <a:pt x="37" y="134"/>
                  </a:lnTo>
                  <a:lnTo>
                    <a:pt x="15" y="188"/>
                  </a:lnTo>
                  <a:lnTo>
                    <a:pt x="0" y="242"/>
                  </a:lnTo>
                  <a:lnTo>
                    <a:pt x="0" y="304"/>
                  </a:lnTo>
                  <a:lnTo>
                    <a:pt x="0" y="304"/>
                  </a:lnTo>
                  <a:lnTo>
                    <a:pt x="0" y="358"/>
                  </a:lnTo>
                  <a:lnTo>
                    <a:pt x="15" y="412"/>
                  </a:lnTo>
                  <a:lnTo>
                    <a:pt x="30" y="456"/>
                  </a:lnTo>
                  <a:lnTo>
                    <a:pt x="52" y="501"/>
                  </a:lnTo>
                  <a:lnTo>
                    <a:pt x="52" y="501"/>
                  </a:lnTo>
                  <a:lnTo>
                    <a:pt x="90" y="546"/>
                  </a:lnTo>
                  <a:lnTo>
                    <a:pt x="142" y="581"/>
                  </a:lnTo>
                  <a:lnTo>
                    <a:pt x="195" y="599"/>
                  </a:lnTo>
                  <a:lnTo>
                    <a:pt x="247" y="608"/>
                  </a:lnTo>
                  <a:lnTo>
                    <a:pt x="247" y="608"/>
                  </a:lnTo>
                  <a:lnTo>
                    <a:pt x="300" y="599"/>
                  </a:lnTo>
                  <a:lnTo>
                    <a:pt x="352" y="581"/>
                  </a:lnTo>
                  <a:lnTo>
                    <a:pt x="390" y="555"/>
                  </a:lnTo>
                  <a:lnTo>
                    <a:pt x="427" y="519"/>
                  </a:lnTo>
                  <a:lnTo>
                    <a:pt x="465" y="474"/>
                  </a:lnTo>
                  <a:lnTo>
                    <a:pt x="487" y="421"/>
                  </a:lnTo>
                  <a:lnTo>
                    <a:pt x="502" y="367"/>
                  </a:lnTo>
                  <a:lnTo>
                    <a:pt x="502" y="304"/>
                  </a:lnTo>
                  <a:lnTo>
                    <a:pt x="502" y="304"/>
                  </a:lnTo>
                  <a:lnTo>
                    <a:pt x="502" y="233"/>
                  </a:lnTo>
                  <a:lnTo>
                    <a:pt x="480" y="170"/>
                  </a:lnTo>
                  <a:lnTo>
                    <a:pt x="450" y="116"/>
                  </a:lnTo>
                  <a:lnTo>
                    <a:pt x="412" y="72"/>
                  </a:lnTo>
                  <a:lnTo>
                    <a:pt x="412" y="72"/>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339" y="1083"/>
              <a:ext cx="510" cy="608"/>
            </a:xfrm>
            <a:custGeom>
              <a:avLst/>
              <a:gdLst>
                <a:gd name="T0" fmla="*/ 510 w 510"/>
                <a:gd name="T1" fmla="*/ 304 h 608"/>
                <a:gd name="T2" fmla="*/ 510 w 510"/>
                <a:gd name="T3" fmla="*/ 304 h 608"/>
                <a:gd name="T4" fmla="*/ 502 w 510"/>
                <a:gd name="T5" fmla="*/ 241 h 608"/>
                <a:gd name="T6" fmla="*/ 487 w 510"/>
                <a:gd name="T7" fmla="*/ 179 h 608"/>
                <a:gd name="T8" fmla="*/ 457 w 510"/>
                <a:gd name="T9" fmla="*/ 116 h 608"/>
                <a:gd name="T10" fmla="*/ 420 w 510"/>
                <a:gd name="T11" fmla="*/ 71 h 608"/>
                <a:gd name="T12" fmla="*/ 420 w 510"/>
                <a:gd name="T13" fmla="*/ 71 h 608"/>
                <a:gd name="T14" fmla="*/ 382 w 510"/>
                <a:gd name="T15" fmla="*/ 45 h 608"/>
                <a:gd name="T16" fmla="*/ 345 w 510"/>
                <a:gd name="T17" fmla="*/ 18 h 608"/>
                <a:gd name="T18" fmla="*/ 300 w 510"/>
                <a:gd name="T19" fmla="*/ 9 h 608"/>
                <a:gd name="T20" fmla="*/ 255 w 510"/>
                <a:gd name="T21" fmla="*/ 0 h 608"/>
                <a:gd name="T22" fmla="*/ 255 w 510"/>
                <a:gd name="T23" fmla="*/ 0 h 608"/>
                <a:gd name="T24" fmla="*/ 210 w 510"/>
                <a:gd name="T25" fmla="*/ 9 h 608"/>
                <a:gd name="T26" fmla="*/ 157 w 510"/>
                <a:gd name="T27" fmla="*/ 27 h 608"/>
                <a:gd name="T28" fmla="*/ 112 w 510"/>
                <a:gd name="T29" fmla="*/ 53 h 608"/>
                <a:gd name="T30" fmla="*/ 75 w 510"/>
                <a:gd name="T31" fmla="*/ 89 h 608"/>
                <a:gd name="T32" fmla="*/ 45 w 510"/>
                <a:gd name="T33" fmla="*/ 134 h 608"/>
                <a:gd name="T34" fmla="*/ 22 w 510"/>
                <a:gd name="T35" fmla="*/ 188 h 608"/>
                <a:gd name="T36" fmla="*/ 7 w 510"/>
                <a:gd name="T37" fmla="*/ 250 h 608"/>
                <a:gd name="T38" fmla="*/ 0 w 510"/>
                <a:gd name="T39" fmla="*/ 304 h 608"/>
                <a:gd name="T40" fmla="*/ 0 w 510"/>
                <a:gd name="T41" fmla="*/ 304 h 608"/>
                <a:gd name="T42" fmla="*/ 7 w 510"/>
                <a:gd name="T43" fmla="*/ 358 h 608"/>
                <a:gd name="T44" fmla="*/ 22 w 510"/>
                <a:gd name="T45" fmla="*/ 411 h 608"/>
                <a:gd name="T46" fmla="*/ 37 w 510"/>
                <a:gd name="T47" fmla="*/ 456 h 608"/>
                <a:gd name="T48" fmla="*/ 60 w 510"/>
                <a:gd name="T49" fmla="*/ 501 h 608"/>
                <a:gd name="T50" fmla="*/ 60 w 510"/>
                <a:gd name="T51" fmla="*/ 501 h 608"/>
                <a:gd name="T52" fmla="*/ 97 w 510"/>
                <a:gd name="T53" fmla="*/ 545 h 608"/>
                <a:gd name="T54" fmla="*/ 150 w 510"/>
                <a:gd name="T55" fmla="*/ 581 h 608"/>
                <a:gd name="T56" fmla="*/ 202 w 510"/>
                <a:gd name="T57" fmla="*/ 599 h 608"/>
                <a:gd name="T58" fmla="*/ 255 w 510"/>
                <a:gd name="T59" fmla="*/ 608 h 608"/>
                <a:gd name="T60" fmla="*/ 255 w 510"/>
                <a:gd name="T61" fmla="*/ 608 h 608"/>
                <a:gd name="T62" fmla="*/ 307 w 510"/>
                <a:gd name="T63" fmla="*/ 608 h 608"/>
                <a:gd name="T64" fmla="*/ 360 w 510"/>
                <a:gd name="T65" fmla="*/ 590 h 608"/>
                <a:gd name="T66" fmla="*/ 397 w 510"/>
                <a:gd name="T67" fmla="*/ 563 h 608"/>
                <a:gd name="T68" fmla="*/ 435 w 510"/>
                <a:gd name="T69" fmla="*/ 519 h 608"/>
                <a:gd name="T70" fmla="*/ 472 w 510"/>
                <a:gd name="T71" fmla="*/ 474 h 608"/>
                <a:gd name="T72" fmla="*/ 495 w 510"/>
                <a:gd name="T73" fmla="*/ 429 h 608"/>
                <a:gd name="T74" fmla="*/ 510 w 510"/>
                <a:gd name="T75" fmla="*/ 367 h 608"/>
                <a:gd name="T76" fmla="*/ 510 w 510"/>
                <a:gd name="T77" fmla="*/ 304 h 608"/>
                <a:gd name="T78" fmla="*/ 510 w 510"/>
                <a:gd name="T79" fmla="*/ 30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510" y="304"/>
                  </a:moveTo>
                  <a:lnTo>
                    <a:pt x="510" y="304"/>
                  </a:lnTo>
                  <a:lnTo>
                    <a:pt x="502" y="241"/>
                  </a:lnTo>
                  <a:lnTo>
                    <a:pt x="487" y="179"/>
                  </a:lnTo>
                  <a:lnTo>
                    <a:pt x="457" y="116"/>
                  </a:lnTo>
                  <a:lnTo>
                    <a:pt x="420" y="71"/>
                  </a:lnTo>
                  <a:lnTo>
                    <a:pt x="420" y="71"/>
                  </a:lnTo>
                  <a:lnTo>
                    <a:pt x="382" y="45"/>
                  </a:lnTo>
                  <a:lnTo>
                    <a:pt x="345" y="18"/>
                  </a:lnTo>
                  <a:lnTo>
                    <a:pt x="300" y="9"/>
                  </a:lnTo>
                  <a:lnTo>
                    <a:pt x="255" y="0"/>
                  </a:lnTo>
                  <a:lnTo>
                    <a:pt x="255" y="0"/>
                  </a:lnTo>
                  <a:lnTo>
                    <a:pt x="210" y="9"/>
                  </a:lnTo>
                  <a:lnTo>
                    <a:pt x="157" y="27"/>
                  </a:lnTo>
                  <a:lnTo>
                    <a:pt x="112" y="53"/>
                  </a:lnTo>
                  <a:lnTo>
                    <a:pt x="75" y="89"/>
                  </a:lnTo>
                  <a:lnTo>
                    <a:pt x="45" y="134"/>
                  </a:lnTo>
                  <a:lnTo>
                    <a:pt x="22" y="188"/>
                  </a:lnTo>
                  <a:lnTo>
                    <a:pt x="7" y="250"/>
                  </a:lnTo>
                  <a:lnTo>
                    <a:pt x="0" y="304"/>
                  </a:lnTo>
                  <a:lnTo>
                    <a:pt x="0" y="304"/>
                  </a:lnTo>
                  <a:lnTo>
                    <a:pt x="7" y="358"/>
                  </a:lnTo>
                  <a:lnTo>
                    <a:pt x="22" y="411"/>
                  </a:lnTo>
                  <a:lnTo>
                    <a:pt x="37" y="456"/>
                  </a:lnTo>
                  <a:lnTo>
                    <a:pt x="60" y="501"/>
                  </a:lnTo>
                  <a:lnTo>
                    <a:pt x="60" y="501"/>
                  </a:lnTo>
                  <a:lnTo>
                    <a:pt x="97" y="545"/>
                  </a:lnTo>
                  <a:lnTo>
                    <a:pt x="150" y="581"/>
                  </a:lnTo>
                  <a:lnTo>
                    <a:pt x="202" y="599"/>
                  </a:lnTo>
                  <a:lnTo>
                    <a:pt x="255" y="608"/>
                  </a:lnTo>
                  <a:lnTo>
                    <a:pt x="255" y="608"/>
                  </a:lnTo>
                  <a:lnTo>
                    <a:pt x="307" y="608"/>
                  </a:lnTo>
                  <a:lnTo>
                    <a:pt x="360" y="590"/>
                  </a:lnTo>
                  <a:lnTo>
                    <a:pt x="397" y="563"/>
                  </a:lnTo>
                  <a:lnTo>
                    <a:pt x="435" y="519"/>
                  </a:lnTo>
                  <a:lnTo>
                    <a:pt x="472" y="474"/>
                  </a:lnTo>
                  <a:lnTo>
                    <a:pt x="495" y="429"/>
                  </a:lnTo>
                  <a:lnTo>
                    <a:pt x="510" y="367"/>
                  </a:lnTo>
                  <a:lnTo>
                    <a:pt x="510" y="304"/>
                  </a:lnTo>
                  <a:lnTo>
                    <a:pt x="510" y="304"/>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4574" y="1861"/>
              <a:ext cx="510" cy="608"/>
            </a:xfrm>
            <a:custGeom>
              <a:avLst/>
              <a:gdLst>
                <a:gd name="T0" fmla="*/ 420 w 510"/>
                <a:gd name="T1" fmla="*/ 63 h 608"/>
                <a:gd name="T2" fmla="*/ 420 w 510"/>
                <a:gd name="T3" fmla="*/ 63 h 608"/>
                <a:gd name="T4" fmla="*/ 382 w 510"/>
                <a:gd name="T5" fmla="*/ 36 h 608"/>
                <a:gd name="T6" fmla="*/ 345 w 510"/>
                <a:gd name="T7" fmla="*/ 18 h 608"/>
                <a:gd name="T8" fmla="*/ 300 w 510"/>
                <a:gd name="T9" fmla="*/ 0 h 608"/>
                <a:gd name="T10" fmla="*/ 255 w 510"/>
                <a:gd name="T11" fmla="*/ 0 h 608"/>
                <a:gd name="T12" fmla="*/ 255 w 510"/>
                <a:gd name="T13" fmla="*/ 0 h 608"/>
                <a:gd name="T14" fmla="*/ 202 w 510"/>
                <a:gd name="T15" fmla="*/ 0 h 608"/>
                <a:gd name="T16" fmla="*/ 157 w 510"/>
                <a:gd name="T17" fmla="*/ 18 h 608"/>
                <a:gd name="T18" fmla="*/ 112 w 510"/>
                <a:gd name="T19" fmla="*/ 54 h 608"/>
                <a:gd name="T20" fmla="*/ 75 w 510"/>
                <a:gd name="T21" fmla="*/ 89 h 608"/>
                <a:gd name="T22" fmla="*/ 45 w 510"/>
                <a:gd name="T23" fmla="*/ 134 h 608"/>
                <a:gd name="T24" fmla="*/ 22 w 510"/>
                <a:gd name="T25" fmla="*/ 179 h 608"/>
                <a:gd name="T26" fmla="*/ 7 w 510"/>
                <a:gd name="T27" fmla="*/ 241 h 608"/>
                <a:gd name="T28" fmla="*/ 0 w 510"/>
                <a:gd name="T29" fmla="*/ 304 h 608"/>
                <a:gd name="T30" fmla="*/ 0 w 510"/>
                <a:gd name="T31" fmla="*/ 304 h 608"/>
                <a:gd name="T32" fmla="*/ 7 w 510"/>
                <a:gd name="T33" fmla="*/ 358 h 608"/>
                <a:gd name="T34" fmla="*/ 15 w 510"/>
                <a:gd name="T35" fmla="*/ 402 h 608"/>
                <a:gd name="T36" fmla="*/ 37 w 510"/>
                <a:gd name="T37" fmla="*/ 447 h 608"/>
                <a:gd name="T38" fmla="*/ 60 w 510"/>
                <a:gd name="T39" fmla="*/ 492 h 608"/>
                <a:gd name="T40" fmla="*/ 60 w 510"/>
                <a:gd name="T41" fmla="*/ 492 h 608"/>
                <a:gd name="T42" fmla="*/ 97 w 510"/>
                <a:gd name="T43" fmla="*/ 537 h 608"/>
                <a:gd name="T44" fmla="*/ 142 w 510"/>
                <a:gd name="T45" fmla="*/ 572 h 608"/>
                <a:gd name="T46" fmla="*/ 195 w 510"/>
                <a:gd name="T47" fmla="*/ 599 h 608"/>
                <a:gd name="T48" fmla="*/ 255 w 510"/>
                <a:gd name="T49" fmla="*/ 608 h 608"/>
                <a:gd name="T50" fmla="*/ 255 w 510"/>
                <a:gd name="T51" fmla="*/ 608 h 608"/>
                <a:gd name="T52" fmla="*/ 307 w 510"/>
                <a:gd name="T53" fmla="*/ 599 h 608"/>
                <a:gd name="T54" fmla="*/ 352 w 510"/>
                <a:gd name="T55" fmla="*/ 581 h 608"/>
                <a:gd name="T56" fmla="*/ 397 w 510"/>
                <a:gd name="T57" fmla="*/ 555 h 608"/>
                <a:gd name="T58" fmla="*/ 435 w 510"/>
                <a:gd name="T59" fmla="*/ 519 h 608"/>
                <a:gd name="T60" fmla="*/ 465 w 510"/>
                <a:gd name="T61" fmla="*/ 474 h 608"/>
                <a:gd name="T62" fmla="*/ 487 w 510"/>
                <a:gd name="T63" fmla="*/ 420 h 608"/>
                <a:gd name="T64" fmla="*/ 502 w 510"/>
                <a:gd name="T65" fmla="*/ 358 h 608"/>
                <a:gd name="T66" fmla="*/ 510 w 510"/>
                <a:gd name="T67" fmla="*/ 304 h 608"/>
                <a:gd name="T68" fmla="*/ 510 w 510"/>
                <a:gd name="T69" fmla="*/ 304 h 608"/>
                <a:gd name="T70" fmla="*/ 502 w 510"/>
                <a:gd name="T71" fmla="*/ 233 h 608"/>
                <a:gd name="T72" fmla="*/ 487 w 510"/>
                <a:gd name="T73" fmla="*/ 170 h 608"/>
                <a:gd name="T74" fmla="*/ 457 w 510"/>
                <a:gd name="T75" fmla="*/ 116 h 608"/>
                <a:gd name="T76" fmla="*/ 420 w 510"/>
                <a:gd name="T77" fmla="*/ 63 h 608"/>
                <a:gd name="T78" fmla="*/ 420 w 510"/>
                <a:gd name="T79"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420" y="63"/>
                  </a:moveTo>
                  <a:lnTo>
                    <a:pt x="420" y="63"/>
                  </a:lnTo>
                  <a:lnTo>
                    <a:pt x="382" y="36"/>
                  </a:lnTo>
                  <a:lnTo>
                    <a:pt x="345" y="18"/>
                  </a:lnTo>
                  <a:lnTo>
                    <a:pt x="300" y="0"/>
                  </a:lnTo>
                  <a:lnTo>
                    <a:pt x="255" y="0"/>
                  </a:lnTo>
                  <a:lnTo>
                    <a:pt x="255" y="0"/>
                  </a:lnTo>
                  <a:lnTo>
                    <a:pt x="202" y="0"/>
                  </a:lnTo>
                  <a:lnTo>
                    <a:pt x="157" y="18"/>
                  </a:lnTo>
                  <a:lnTo>
                    <a:pt x="112" y="54"/>
                  </a:lnTo>
                  <a:lnTo>
                    <a:pt x="75" y="89"/>
                  </a:lnTo>
                  <a:lnTo>
                    <a:pt x="45" y="134"/>
                  </a:lnTo>
                  <a:lnTo>
                    <a:pt x="22" y="179"/>
                  </a:lnTo>
                  <a:lnTo>
                    <a:pt x="7" y="241"/>
                  </a:lnTo>
                  <a:lnTo>
                    <a:pt x="0" y="304"/>
                  </a:lnTo>
                  <a:lnTo>
                    <a:pt x="0" y="304"/>
                  </a:lnTo>
                  <a:lnTo>
                    <a:pt x="7" y="358"/>
                  </a:lnTo>
                  <a:lnTo>
                    <a:pt x="15" y="402"/>
                  </a:lnTo>
                  <a:lnTo>
                    <a:pt x="37" y="447"/>
                  </a:lnTo>
                  <a:lnTo>
                    <a:pt x="60" y="492"/>
                  </a:lnTo>
                  <a:lnTo>
                    <a:pt x="60" y="492"/>
                  </a:lnTo>
                  <a:lnTo>
                    <a:pt x="97" y="537"/>
                  </a:lnTo>
                  <a:lnTo>
                    <a:pt x="142" y="572"/>
                  </a:lnTo>
                  <a:lnTo>
                    <a:pt x="195" y="599"/>
                  </a:lnTo>
                  <a:lnTo>
                    <a:pt x="255" y="608"/>
                  </a:lnTo>
                  <a:lnTo>
                    <a:pt x="255" y="608"/>
                  </a:lnTo>
                  <a:lnTo>
                    <a:pt x="307" y="599"/>
                  </a:lnTo>
                  <a:lnTo>
                    <a:pt x="352" y="581"/>
                  </a:lnTo>
                  <a:lnTo>
                    <a:pt x="397" y="555"/>
                  </a:lnTo>
                  <a:lnTo>
                    <a:pt x="435" y="519"/>
                  </a:lnTo>
                  <a:lnTo>
                    <a:pt x="465" y="474"/>
                  </a:lnTo>
                  <a:lnTo>
                    <a:pt x="487" y="420"/>
                  </a:lnTo>
                  <a:lnTo>
                    <a:pt x="502" y="358"/>
                  </a:lnTo>
                  <a:lnTo>
                    <a:pt x="510" y="304"/>
                  </a:lnTo>
                  <a:lnTo>
                    <a:pt x="510" y="304"/>
                  </a:lnTo>
                  <a:lnTo>
                    <a:pt x="502" y="233"/>
                  </a:lnTo>
                  <a:lnTo>
                    <a:pt x="487" y="170"/>
                  </a:lnTo>
                  <a:lnTo>
                    <a:pt x="457" y="116"/>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856" y="3409"/>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D</a:t>
              </a:r>
              <a:endParaRPr lang="en-US" altLang="en-US" sz="1800"/>
            </a:p>
          </p:txBody>
        </p:sp>
        <p:sp>
          <p:nvSpPr>
            <p:cNvPr id="19" name="Rectangle 18"/>
            <p:cNvSpPr>
              <a:spLocks noChangeArrowheads="1"/>
            </p:cNvSpPr>
            <p:nvPr/>
          </p:nvSpPr>
          <p:spPr bwMode="auto">
            <a:xfrm>
              <a:off x="756" y="2148"/>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A</a:t>
              </a:r>
              <a:endParaRPr lang="en-US" altLang="en-US" sz="1800"/>
            </a:p>
          </p:txBody>
        </p:sp>
        <p:sp>
          <p:nvSpPr>
            <p:cNvPr id="20" name="Rectangle 19"/>
            <p:cNvSpPr>
              <a:spLocks noChangeArrowheads="1"/>
            </p:cNvSpPr>
            <p:nvPr/>
          </p:nvSpPr>
          <p:spPr bwMode="auto">
            <a:xfrm>
              <a:off x="2519" y="1235"/>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dirty="0">
                  <a:solidFill>
                    <a:srgbClr val="000000"/>
                  </a:solidFill>
                  <a:latin typeface="Myriad Roman" charset="0"/>
                </a:rPr>
                <a:t>B</a:t>
              </a:r>
              <a:endParaRPr lang="en-US" altLang="en-US" sz="1800" dirty="0"/>
            </a:p>
          </p:txBody>
        </p:sp>
        <p:sp>
          <p:nvSpPr>
            <p:cNvPr id="21" name="Rectangle 20"/>
            <p:cNvSpPr>
              <a:spLocks noChangeArrowheads="1"/>
            </p:cNvSpPr>
            <p:nvPr/>
          </p:nvSpPr>
          <p:spPr bwMode="auto">
            <a:xfrm>
              <a:off x="4739" y="2013"/>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C</a:t>
              </a:r>
              <a:endParaRPr lang="en-US" altLang="en-US" sz="1800"/>
            </a:p>
          </p:txBody>
        </p:sp>
        <p:sp>
          <p:nvSpPr>
            <p:cNvPr id="22" name="Line 23"/>
            <p:cNvSpPr>
              <a:spLocks noChangeShapeType="1"/>
            </p:cNvSpPr>
            <p:nvPr/>
          </p:nvSpPr>
          <p:spPr bwMode="auto">
            <a:xfrm flipH="1">
              <a:off x="3194" y="2424"/>
              <a:ext cx="1500" cy="99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641" y="137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4</a:t>
              </a:r>
            </a:p>
          </p:txBody>
        </p:sp>
        <p:sp>
          <p:nvSpPr>
            <p:cNvPr id="24" name="Rectangle 23"/>
            <p:cNvSpPr>
              <a:spLocks noChangeArrowheads="1"/>
            </p:cNvSpPr>
            <p:nvPr/>
          </p:nvSpPr>
          <p:spPr bwMode="auto">
            <a:xfrm>
              <a:off x="4026" y="2926"/>
              <a:ext cx="135"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dirty="0">
                  <a:solidFill>
                    <a:srgbClr val="000000"/>
                  </a:solidFill>
                  <a:cs typeface="Times" panose="02020603050405020304" pitchFamily="18" charset="0"/>
                </a:rPr>
                <a:t>3</a:t>
              </a:r>
              <a:endParaRPr kumimoji="0" lang="en-US" altLang="en-US" b="0" i="0" u="none" strike="noStrike" cap="none" normalizeH="0" baseline="0" dirty="0" smtClean="0">
                <a:ln>
                  <a:noFill/>
                </a:ln>
                <a:solidFill>
                  <a:schemeClr val="tx1"/>
                </a:solidFill>
                <a:effectLst/>
                <a:cs typeface="Times" panose="02020603050405020304" pitchFamily="18" charset="0"/>
              </a:endParaRPr>
            </a:p>
          </p:txBody>
        </p:sp>
        <p:sp>
          <p:nvSpPr>
            <p:cNvPr id="25" name="Rectangle 24"/>
            <p:cNvSpPr>
              <a:spLocks noChangeArrowheads="1"/>
            </p:cNvSpPr>
            <p:nvPr/>
          </p:nvSpPr>
          <p:spPr bwMode="auto">
            <a:xfrm>
              <a:off x="2976" y="2639"/>
              <a:ext cx="20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smtClean="0"/>
                <a:t>10</a:t>
              </a:r>
              <a:endParaRPr lang="en-US" altLang="en-US" sz="1800" dirty="0"/>
            </a:p>
          </p:txBody>
        </p:sp>
        <p:sp>
          <p:nvSpPr>
            <p:cNvPr id="26" name="Rectangle 25"/>
            <p:cNvSpPr>
              <a:spLocks noChangeArrowheads="1"/>
            </p:cNvSpPr>
            <p:nvPr/>
          </p:nvSpPr>
          <p:spPr bwMode="auto">
            <a:xfrm>
              <a:off x="1956" y="188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smtClean="0"/>
                <a:t>9</a:t>
              </a:r>
              <a:endParaRPr lang="en-US" altLang="en-US" sz="1800" dirty="0"/>
            </a:p>
          </p:txBody>
        </p:sp>
      </p:grpSp>
      <p:sp>
        <p:nvSpPr>
          <p:cNvPr id="50" name="Rectangle 49"/>
          <p:cNvSpPr>
            <a:spLocks noChangeArrowheads="1"/>
          </p:cNvSpPr>
          <p:nvPr/>
        </p:nvSpPr>
        <p:spPr bwMode="auto">
          <a:xfrm>
            <a:off x="5281797" y="1959823"/>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2</a:t>
            </a:r>
          </a:p>
        </p:txBody>
      </p:sp>
      <p:sp>
        <p:nvSpPr>
          <p:cNvPr id="3" name="Slide Number Placeholder 2"/>
          <p:cNvSpPr>
            <a:spLocks noGrp="1"/>
          </p:cNvSpPr>
          <p:nvPr>
            <p:ph type="sldNum" sz="quarter" idx="12"/>
          </p:nvPr>
        </p:nvSpPr>
        <p:spPr/>
        <p:txBody>
          <a:bodyPr/>
          <a:lstStyle/>
          <a:p>
            <a:fld id="{E97799C9-84D9-46D2-A11E-BCF8A720529D}" type="slidenum">
              <a:rPr lang="en-US" smtClean="0"/>
              <a:t>13</a:t>
            </a:fld>
            <a:endParaRPr lang="en-US" dirty="0"/>
          </a:p>
        </p:txBody>
      </p:sp>
      <p:sp>
        <p:nvSpPr>
          <p:cNvPr id="27" name="Footer Placeholder 26"/>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38797543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610600" cy="385175"/>
          </a:xfrm>
        </p:spPr>
        <p:txBody>
          <a:bodyPr>
            <a:normAutofit fontScale="90000"/>
          </a:bodyPr>
          <a:lstStyle/>
          <a:p>
            <a:r>
              <a:rPr lang="en-US" altLang="en-US" sz="2100" b="1" dirty="0"/>
              <a:t>Steps for building routing table of node D</a:t>
            </a:r>
            <a:endParaRPr lang="en-US" sz="21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9603619"/>
              </p:ext>
            </p:extLst>
          </p:nvPr>
        </p:nvGraphicFramePr>
        <p:xfrm>
          <a:off x="648222" y="478232"/>
          <a:ext cx="5066778" cy="4531920"/>
        </p:xfrm>
        <a:graphic>
          <a:graphicData uri="http://schemas.openxmlformats.org/drawingml/2006/table">
            <a:tbl>
              <a:tblPr firstRow="1" bandRow="1">
                <a:tableStyleId>{5C22544A-7EE6-4342-B048-85BDC9FD1C3A}</a:tableStyleId>
              </a:tblPr>
              <a:tblGrid>
                <a:gridCol w="1250389"/>
                <a:gridCol w="1942274"/>
                <a:gridCol w="1874115"/>
              </a:tblGrid>
              <a:tr h="279075">
                <a:tc>
                  <a:txBody>
                    <a:bodyPr/>
                    <a:lstStyle/>
                    <a:p>
                      <a:r>
                        <a:rPr lang="en-US" sz="1100" dirty="0" smtClean="0">
                          <a:solidFill>
                            <a:schemeClr val="tx1"/>
                          </a:solidFill>
                          <a:latin typeface="Myrid roman"/>
                        </a:rPr>
                        <a:t>Steps</a:t>
                      </a:r>
                      <a:endParaRPr lang="en-US" sz="1100" dirty="0">
                        <a:solidFill>
                          <a:schemeClr val="tx1"/>
                        </a:solidFill>
                        <a:latin typeface="Myrid roman"/>
                      </a:endParaRPr>
                    </a:p>
                  </a:txBody>
                  <a:tcPr marT="34290" marB="34290">
                    <a:noFill/>
                  </a:tcPr>
                </a:tc>
                <a:tc>
                  <a:txBody>
                    <a:bodyPr/>
                    <a:lstStyle/>
                    <a:p>
                      <a:r>
                        <a:rPr lang="en-US" sz="1100" dirty="0" smtClean="0">
                          <a:solidFill>
                            <a:schemeClr val="tx1"/>
                          </a:solidFill>
                          <a:latin typeface="Myrid roman"/>
                        </a:rPr>
                        <a:t>Confirmed</a:t>
                      </a:r>
                      <a:endParaRPr lang="en-US" sz="1100" dirty="0">
                        <a:solidFill>
                          <a:schemeClr val="tx1"/>
                        </a:solidFill>
                        <a:latin typeface="Myrid roman"/>
                      </a:endParaRPr>
                    </a:p>
                  </a:txBody>
                  <a:tcPr marT="34290" marB="34290">
                    <a:noFill/>
                  </a:tcPr>
                </a:tc>
                <a:tc>
                  <a:txBody>
                    <a:bodyPr/>
                    <a:lstStyle/>
                    <a:p>
                      <a:r>
                        <a:rPr lang="en-US" sz="1100" dirty="0" smtClean="0">
                          <a:solidFill>
                            <a:schemeClr val="tx1"/>
                          </a:solidFill>
                          <a:latin typeface="Myrid roman"/>
                        </a:rPr>
                        <a:t>Tentative</a:t>
                      </a:r>
                      <a:endParaRPr lang="en-US" sz="1100" dirty="0">
                        <a:solidFill>
                          <a:schemeClr val="tx1"/>
                        </a:solidFill>
                        <a:latin typeface="Myrid roman"/>
                      </a:endParaRPr>
                    </a:p>
                  </a:txBody>
                  <a:tcPr marT="34290" marB="34290">
                    <a:noFill/>
                  </a:tcPr>
                </a:tc>
              </a:tr>
              <a:tr h="462310">
                <a:tc>
                  <a:txBody>
                    <a:bodyPr/>
                    <a:lstStyle/>
                    <a:p>
                      <a:r>
                        <a:rPr lang="en-US" sz="1100" b="1" dirty="0" smtClean="0">
                          <a:solidFill>
                            <a:schemeClr val="tx1"/>
                          </a:solidFill>
                          <a:latin typeface="Myrid roman"/>
                        </a:rPr>
                        <a:t>1</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endParaRPr lang="en-US" sz="1100" b="1" dirty="0">
                        <a:solidFill>
                          <a:schemeClr val="tx1"/>
                        </a:solidFill>
                        <a:latin typeface="Myrid roman"/>
                      </a:endParaRPr>
                    </a:p>
                  </a:txBody>
                  <a:tcPr marT="34290" marB="34290">
                    <a:noFill/>
                  </a:tcPr>
                </a:tc>
                <a:tc>
                  <a:txBody>
                    <a:bodyPr/>
                    <a:lstStyle/>
                    <a:p>
                      <a:endParaRPr lang="en-US" sz="1100" b="1" dirty="0">
                        <a:solidFill>
                          <a:schemeClr val="tx1"/>
                        </a:solidFill>
                        <a:latin typeface="Myrid roman"/>
                      </a:endParaRPr>
                    </a:p>
                  </a:txBody>
                  <a:tcPr marT="34290" marB="34290">
                    <a:noFill/>
                  </a:tcPr>
                </a:tc>
              </a:tr>
              <a:tr h="627325">
                <a:tc>
                  <a:txBody>
                    <a:bodyPr/>
                    <a:lstStyle/>
                    <a:p>
                      <a:r>
                        <a:rPr lang="en-US" sz="1100" b="1" dirty="0" smtClean="0">
                          <a:solidFill>
                            <a:schemeClr val="tx1"/>
                          </a:solidFill>
                          <a:latin typeface="Myrid roman"/>
                        </a:rPr>
                        <a:t>2</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(B,10,B)</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endParaRPr lang="en-US" sz="1100" b="1" dirty="0">
                        <a:solidFill>
                          <a:schemeClr val="tx1"/>
                        </a:solidFill>
                        <a:latin typeface="Myrid roman"/>
                      </a:endParaRPr>
                    </a:p>
                  </a:txBody>
                  <a:tcPr marT="34290" marB="34290">
                    <a:noFill/>
                  </a:tcPr>
                </a:tc>
              </a:tr>
              <a:tr h="488380">
                <a:tc>
                  <a:txBody>
                    <a:bodyPr/>
                    <a:lstStyle/>
                    <a:p>
                      <a:r>
                        <a:rPr lang="en-US" sz="1100" b="1" dirty="0" smtClean="0">
                          <a:solidFill>
                            <a:schemeClr val="tx1"/>
                          </a:solidFill>
                          <a:latin typeface="Myrid roman"/>
                        </a:rPr>
                        <a:t>3</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(B,10,B)</a:t>
                      </a:r>
                    </a:p>
                    <a:p>
                      <a:endParaRPr lang="en-US" sz="1100" b="1" dirty="0">
                        <a:solidFill>
                          <a:schemeClr val="tx1"/>
                        </a:solidFill>
                        <a:latin typeface="Myrid roman"/>
                      </a:endParaRPr>
                    </a:p>
                  </a:txBody>
                  <a:tcPr marT="34290" marB="34290">
                    <a:noFill/>
                  </a:tcPr>
                </a:tc>
              </a:tr>
              <a:tr h="488380">
                <a:tc>
                  <a:txBody>
                    <a:bodyPr/>
                    <a:lstStyle/>
                    <a:p>
                      <a:r>
                        <a:rPr lang="en-US" sz="1100" b="1" dirty="0" smtClean="0">
                          <a:solidFill>
                            <a:schemeClr val="tx1"/>
                          </a:solidFill>
                          <a:latin typeface="Myrid roman"/>
                        </a:rPr>
                        <a:t>4</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(B,5,C)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(A,12,C)</a:t>
                      </a:r>
                      <a:endParaRPr lang="en-US" sz="1100" b="1" dirty="0">
                        <a:solidFill>
                          <a:schemeClr val="tx1"/>
                        </a:solidFill>
                        <a:latin typeface="Myrid roman"/>
                      </a:endParaRPr>
                    </a:p>
                  </a:txBody>
                  <a:tcPr marT="34290" marB="34290">
                    <a:noFill/>
                  </a:tcPr>
                </a:tc>
              </a:tr>
              <a:tr h="697686">
                <a:tc>
                  <a:txBody>
                    <a:bodyPr/>
                    <a:lstStyle/>
                    <a:p>
                      <a:r>
                        <a:rPr lang="en-US" sz="1100" b="1" dirty="0" smtClean="0">
                          <a:solidFill>
                            <a:schemeClr val="tx1"/>
                          </a:solidFill>
                          <a:latin typeface="Myrid roman"/>
                        </a:rPr>
                        <a:t>5</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(B,5,C)</a:t>
                      </a:r>
                    </a:p>
                  </a:txBody>
                  <a:tcPr marT="34290" marB="34290">
                    <a:noFill/>
                  </a:tcPr>
                </a:tc>
                <a:tc>
                  <a:txBody>
                    <a:bodyPr/>
                    <a:lstStyle/>
                    <a:p>
                      <a:r>
                        <a:rPr lang="en-US" sz="1100" b="1" dirty="0" smtClean="0">
                          <a:solidFill>
                            <a:schemeClr val="tx1"/>
                          </a:solidFill>
                          <a:latin typeface="Myrid roman"/>
                        </a:rPr>
                        <a:t>(A,12,C)</a:t>
                      </a:r>
                      <a:endParaRPr lang="en-US" sz="1100" b="1" dirty="0">
                        <a:solidFill>
                          <a:schemeClr val="tx1"/>
                        </a:solidFill>
                        <a:latin typeface="Myrid roman"/>
                      </a:endParaRPr>
                    </a:p>
                  </a:txBody>
                  <a:tcPr marT="34290" marB="34290">
                    <a:noFill/>
                  </a:tcPr>
                </a:tc>
              </a:tr>
              <a:tr h="697686">
                <a:tc>
                  <a:txBody>
                    <a:bodyPr/>
                    <a:lstStyle/>
                    <a:p>
                      <a:r>
                        <a:rPr lang="en-US" sz="1100" b="1" dirty="0" smtClean="0">
                          <a:solidFill>
                            <a:schemeClr val="tx1"/>
                          </a:solidFill>
                          <a:latin typeface="Myrid roman"/>
                        </a:rPr>
                        <a:t>6</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(B,5,C)</a:t>
                      </a:r>
                      <a:endParaRPr lang="en-US" sz="1100" b="1" dirty="0">
                        <a:solidFill>
                          <a:schemeClr val="tx1"/>
                        </a:solidFill>
                        <a:latin typeface="Myrid roman"/>
                      </a:endParaRPr>
                    </a:p>
                  </a:txBody>
                  <a:tcPr marT="34290" marB="3429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(A,9,C)</a:t>
                      </a:r>
                    </a:p>
                    <a:p>
                      <a:endParaRPr lang="en-US" sz="1100" b="1" dirty="0">
                        <a:solidFill>
                          <a:schemeClr val="tx1"/>
                        </a:solidFill>
                        <a:latin typeface="Myrid roman"/>
                      </a:endParaRPr>
                    </a:p>
                  </a:txBody>
                  <a:tcPr marT="34290" marB="34290">
                    <a:noFill/>
                  </a:tcPr>
                </a:tc>
              </a:tr>
              <a:tr h="791078">
                <a:tc>
                  <a:txBody>
                    <a:bodyPr/>
                    <a:lstStyle/>
                    <a:p>
                      <a:r>
                        <a:rPr lang="en-US" sz="1100" b="1" dirty="0" smtClean="0">
                          <a:solidFill>
                            <a:schemeClr val="tx1"/>
                          </a:solidFill>
                          <a:latin typeface="Myrid roman"/>
                        </a:rPr>
                        <a:t>7</a:t>
                      </a:r>
                      <a:endParaRPr lang="en-US" sz="1100" b="1" dirty="0">
                        <a:solidFill>
                          <a:schemeClr val="tx1"/>
                        </a:solidFill>
                        <a:latin typeface="Myrid roman"/>
                      </a:endParaRPr>
                    </a:p>
                  </a:txBody>
                  <a:tcPr marT="34290" marB="34290">
                    <a:noFill/>
                  </a:tcPr>
                </a:tc>
                <a:tc>
                  <a:txBody>
                    <a:bodyPr/>
                    <a:lstStyle/>
                    <a:p>
                      <a:r>
                        <a:rPr lang="en-US" sz="1100" b="1" dirty="0" smtClean="0">
                          <a:solidFill>
                            <a:schemeClr val="tx1"/>
                          </a:solidFill>
                          <a:latin typeface="Myrid roman"/>
                        </a:rPr>
                        <a:t>(D,0,-)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(C,3,C)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(B,5,C)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Myrid roman"/>
                        </a:rPr>
                        <a:t>(A,9,C)</a:t>
                      </a:r>
                      <a:endParaRPr lang="en-US" sz="1100" b="1" dirty="0">
                        <a:solidFill>
                          <a:schemeClr val="tx1"/>
                        </a:solidFill>
                        <a:latin typeface="Myrid roman"/>
                      </a:endParaRPr>
                    </a:p>
                  </a:txBody>
                  <a:tcPr marT="34290" marB="34290">
                    <a:noFill/>
                  </a:tcPr>
                </a:tc>
                <a:tc>
                  <a:txBody>
                    <a:bodyPr/>
                    <a:lstStyle/>
                    <a:p>
                      <a:endParaRPr lang="en-US" sz="1100" b="1" dirty="0">
                        <a:solidFill>
                          <a:schemeClr val="tx1"/>
                        </a:solidFill>
                        <a:latin typeface="Myrid roman"/>
                      </a:endParaRPr>
                    </a:p>
                  </a:txBody>
                  <a:tcPr marT="34290" marB="34290">
                    <a:noFill/>
                  </a:tcPr>
                </a:tc>
              </a:tr>
            </a:tbl>
          </a:graphicData>
        </a:graphic>
      </p:graphicFrame>
      <p:sp>
        <p:nvSpPr>
          <p:cNvPr id="5" name="Slide Number Placeholder 4"/>
          <p:cNvSpPr>
            <a:spLocks noGrp="1"/>
          </p:cNvSpPr>
          <p:nvPr>
            <p:ph type="sldNum" sz="quarter" idx="12"/>
          </p:nvPr>
        </p:nvSpPr>
        <p:spPr/>
        <p:txBody>
          <a:bodyPr/>
          <a:lstStyle/>
          <a:p>
            <a:fld id="{E97799C9-84D9-46D2-A11E-BCF8A720529D}" type="slidenum">
              <a:rPr lang="en-US" smtClean="0"/>
              <a:t>14</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grpSp>
        <p:nvGrpSpPr>
          <p:cNvPr id="29" name="Group 6"/>
          <p:cNvGrpSpPr>
            <a:grpSpLocks noChangeAspect="1"/>
          </p:cNvGrpSpPr>
          <p:nvPr/>
        </p:nvGrpSpPr>
        <p:grpSpPr bwMode="auto">
          <a:xfrm>
            <a:off x="-3373886" y="2118756"/>
            <a:ext cx="3373886" cy="2241072"/>
            <a:chOff x="576" y="1056"/>
            <a:chExt cx="4560" cy="2889"/>
          </a:xfrm>
        </p:grpSpPr>
        <p:sp>
          <p:nvSpPr>
            <p:cNvPr id="30" name="AutoShape 5"/>
            <p:cNvSpPr>
              <a:spLocks noChangeAspect="1" noChangeArrowheads="1" noTextEdit="1"/>
            </p:cNvSpPr>
            <p:nvPr/>
          </p:nvSpPr>
          <p:spPr bwMode="auto">
            <a:xfrm>
              <a:off x="576" y="1056"/>
              <a:ext cx="456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2804" y="3373"/>
              <a:ext cx="450" cy="545"/>
            </a:xfrm>
            <a:custGeom>
              <a:avLst/>
              <a:gdLst>
                <a:gd name="T0" fmla="*/ 412 w 450"/>
                <a:gd name="T1" fmla="*/ 196 h 545"/>
                <a:gd name="T2" fmla="*/ 412 w 450"/>
                <a:gd name="T3" fmla="*/ 196 h 545"/>
                <a:gd name="T4" fmla="*/ 412 w 450"/>
                <a:gd name="T5" fmla="*/ 143 h 545"/>
                <a:gd name="T6" fmla="*/ 397 w 450"/>
                <a:gd name="T7" fmla="*/ 89 h 545"/>
                <a:gd name="T8" fmla="*/ 382 w 450"/>
                <a:gd name="T9" fmla="*/ 44 h 545"/>
                <a:gd name="T10" fmla="*/ 360 w 450"/>
                <a:gd name="T11" fmla="*/ 0 h 545"/>
                <a:gd name="T12" fmla="*/ 360 w 450"/>
                <a:gd name="T13" fmla="*/ 0 h 545"/>
                <a:gd name="T14" fmla="*/ 397 w 450"/>
                <a:gd name="T15" fmla="*/ 53 h 545"/>
                <a:gd name="T16" fmla="*/ 427 w 450"/>
                <a:gd name="T17" fmla="*/ 107 h 545"/>
                <a:gd name="T18" fmla="*/ 442 w 450"/>
                <a:gd name="T19" fmla="*/ 169 h 545"/>
                <a:gd name="T20" fmla="*/ 450 w 450"/>
                <a:gd name="T21" fmla="*/ 241 h 545"/>
                <a:gd name="T22" fmla="*/ 450 w 450"/>
                <a:gd name="T23" fmla="*/ 241 h 545"/>
                <a:gd name="T24" fmla="*/ 442 w 450"/>
                <a:gd name="T25" fmla="*/ 304 h 545"/>
                <a:gd name="T26" fmla="*/ 427 w 450"/>
                <a:gd name="T27" fmla="*/ 357 h 545"/>
                <a:gd name="T28" fmla="*/ 405 w 450"/>
                <a:gd name="T29" fmla="*/ 411 h 545"/>
                <a:gd name="T30" fmla="*/ 375 w 450"/>
                <a:gd name="T31" fmla="*/ 456 h 545"/>
                <a:gd name="T32" fmla="*/ 337 w 450"/>
                <a:gd name="T33" fmla="*/ 491 h 545"/>
                <a:gd name="T34" fmla="*/ 292 w 450"/>
                <a:gd name="T35" fmla="*/ 518 h 545"/>
                <a:gd name="T36" fmla="*/ 247 w 450"/>
                <a:gd name="T37" fmla="*/ 536 h 545"/>
                <a:gd name="T38" fmla="*/ 195 w 450"/>
                <a:gd name="T39" fmla="*/ 545 h 545"/>
                <a:gd name="T40" fmla="*/ 195 w 450"/>
                <a:gd name="T41" fmla="*/ 545 h 545"/>
                <a:gd name="T42" fmla="*/ 135 w 450"/>
                <a:gd name="T43" fmla="*/ 536 h 545"/>
                <a:gd name="T44" fmla="*/ 82 w 450"/>
                <a:gd name="T45" fmla="*/ 509 h 545"/>
                <a:gd name="T46" fmla="*/ 37 w 450"/>
                <a:gd name="T47" fmla="*/ 474 h 545"/>
                <a:gd name="T48" fmla="*/ 0 w 450"/>
                <a:gd name="T49" fmla="*/ 429 h 545"/>
                <a:gd name="T50" fmla="*/ 0 w 450"/>
                <a:gd name="T51" fmla="*/ 429 h 545"/>
                <a:gd name="T52" fmla="*/ 37 w 450"/>
                <a:gd name="T53" fmla="*/ 456 h 545"/>
                <a:gd name="T54" fmla="*/ 75 w 450"/>
                <a:gd name="T55" fmla="*/ 483 h 545"/>
                <a:gd name="T56" fmla="*/ 112 w 450"/>
                <a:gd name="T57" fmla="*/ 491 h 545"/>
                <a:gd name="T58" fmla="*/ 157 w 450"/>
                <a:gd name="T59" fmla="*/ 500 h 545"/>
                <a:gd name="T60" fmla="*/ 157 w 450"/>
                <a:gd name="T61" fmla="*/ 500 h 545"/>
                <a:gd name="T62" fmla="*/ 210 w 450"/>
                <a:gd name="T63" fmla="*/ 491 h 545"/>
                <a:gd name="T64" fmla="*/ 262 w 450"/>
                <a:gd name="T65" fmla="*/ 474 h 545"/>
                <a:gd name="T66" fmla="*/ 300 w 450"/>
                <a:gd name="T67" fmla="*/ 447 h 545"/>
                <a:gd name="T68" fmla="*/ 337 w 450"/>
                <a:gd name="T69" fmla="*/ 411 h 545"/>
                <a:gd name="T70" fmla="*/ 375 w 450"/>
                <a:gd name="T71" fmla="*/ 366 h 545"/>
                <a:gd name="T72" fmla="*/ 397 w 450"/>
                <a:gd name="T73" fmla="*/ 313 h 545"/>
                <a:gd name="T74" fmla="*/ 412 w 450"/>
                <a:gd name="T75" fmla="*/ 259 h 545"/>
                <a:gd name="T76" fmla="*/ 412 w 450"/>
                <a:gd name="T77" fmla="*/ 196 h 545"/>
                <a:gd name="T78" fmla="*/ 412 w 450"/>
                <a:gd name="T79" fmla="*/ 19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45">
                  <a:moveTo>
                    <a:pt x="412" y="196"/>
                  </a:moveTo>
                  <a:lnTo>
                    <a:pt x="412" y="196"/>
                  </a:lnTo>
                  <a:lnTo>
                    <a:pt x="412" y="143"/>
                  </a:lnTo>
                  <a:lnTo>
                    <a:pt x="397" y="89"/>
                  </a:lnTo>
                  <a:lnTo>
                    <a:pt x="382" y="44"/>
                  </a:lnTo>
                  <a:lnTo>
                    <a:pt x="360" y="0"/>
                  </a:lnTo>
                  <a:lnTo>
                    <a:pt x="360" y="0"/>
                  </a:lnTo>
                  <a:lnTo>
                    <a:pt x="397" y="53"/>
                  </a:lnTo>
                  <a:lnTo>
                    <a:pt x="427" y="107"/>
                  </a:lnTo>
                  <a:lnTo>
                    <a:pt x="442" y="169"/>
                  </a:lnTo>
                  <a:lnTo>
                    <a:pt x="450" y="241"/>
                  </a:lnTo>
                  <a:lnTo>
                    <a:pt x="450" y="241"/>
                  </a:lnTo>
                  <a:lnTo>
                    <a:pt x="442" y="304"/>
                  </a:lnTo>
                  <a:lnTo>
                    <a:pt x="427" y="357"/>
                  </a:lnTo>
                  <a:lnTo>
                    <a:pt x="405" y="411"/>
                  </a:lnTo>
                  <a:lnTo>
                    <a:pt x="375" y="456"/>
                  </a:lnTo>
                  <a:lnTo>
                    <a:pt x="337" y="491"/>
                  </a:lnTo>
                  <a:lnTo>
                    <a:pt x="292" y="518"/>
                  </a:lnTo>
                  <a:lnTo>
                    <a:pt x="247" y="536"/>
                  </a:lnTo>
                  <a:lnTo>
                    <a:pt x="195" y="545"/>
                  </a:lnTo>
                  <a:lnTo>
                    <a:pt x="195" y="545"/>
                  </a:lnTo>
                  <a:lnTo>
                    <a:pt x="135" y="536"/>
                  </a:lnTo>
                  <a:lnTo>
                    <a:pt x="82" y="509"/>
                  </a:lnTo>
                  <a:lnTo>
                    <a:pt x="37" y="474"/>
                  </a:lnTo>
                  <a:lnTo>
                    <a:pt x="0" y="429"/>
                  </a:lnTo>
                  <a:lnTo>
                    <a:pt x="0" y="429"/>
                  </a:lnTo>
                  <a:lnTo>
                    <a:pt x="37" y="456"/>
                  </a:lnTo>
                  <a:lnTo>
                    <a:pt x="75" y="483"/>
                  </a:lnTo>
                  <a:lnTo>
                    <a:pt x="112" y="491"/>
                  </a:lnTo>
                  <a:lnTo>
                    <a:pt x="157" y="500"/>
                  </a:lnTo>
                  <a:lnTo>
                    <a:pt x="157" y="500"/>
                  </a:lnTo>
                  <a:lnTo>
                    <a:pt x="210" y="491"/>
                  </a:lnTo>
                  <a:lnTo>
                    <a:pt x="262" y="474"/>
                  </a:lnTo>
                  <a:lnTo>
                    <a:pt x="300" y="447"/>
                  </a:lnTo>
                  <a:lnTo>
                    <a:pt x="337" y="411"/>
                  </a:lnTo>
                  <a:lnTo>
                    <a:pt x="375" y="366"/>
                  </a:lnTo>
                  <a:lnTo>
                    <a:pt x="397" y="313"/>
                  </a:lnTo>
                  <a:lnTo>
                    <a:pt x="412" y="259"/>
                  </a:lnTo>
                  <a:lnTo>
                    <a:pt x="412" y="196"/>
                  </a:lnTo>
                  <a:lnTo>
                    <a:pt x="412" y="19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689" y="2111"/>
              <a:ext cx="457" cy="537"/>
            </a:xfrm>
            <a:custGeom>
              <a:avLst/>
              <a:gdLst>
                <a:gd name="T0" fmla="*/ 420 w 457"/>
                <a:gd name="T1" fmla="*/ 188 h 537"/>
                <a:gd name="T2" fmla="*/ 420 w 457"/>
                <a:gd name="T3" fmla="*/ 188 h 537"/>
                <a:gd name="T4" fmla="*/ 412 w 457"/>
                <a:gd name="T5" fmla="*/ 135 h 537"/>
                <a:gd name="T6" fmla="*/ 405 w 457"/>
                <a:gd name="T7" fmla="*/ 90 h 537"/>
                <a:gd name="T8" fmla="*/ 382 w 457"/>
                <a:gd name="T9" fmla="*/ 45 h 537"/>
                <a:gd name="T10" fmla="*/ 360 w 457"/>
                <a:gd name="T11" fmla="*/ 0 h 537"/>
                <a:gd name="T12" fmla="*/ 360 w 457"/>
                <a:gd name="T13" fmla="*/ 0 h 537"/>
                <a:gd name="T14" fmla="*/ 397 w 457"/>
                <a:gd name="T15" fmla="*/ 45 h 537"/>
                <a:gd name="T16" fmla="*/ 427 w 457"/>
                <a:gd name="T17" fmla="*/ 99 h 537"/>
                <a:gd name="T18" fmla="*/ 450 w 457"/>
                <a:gd name="T19" fmla="*/ 170 h 537"/>
                <a:gd name="T20" fmla="*/ 457 w 457"/>
                <a:gd name="T21" fmla="*/ 233 h 537"/>
                <a:gd name="T22" fmla="*/ 457 w 457"/>
                <a:gd name="T23" fmla="*/ 233 h 537"/>
                <a:gd name="T24" fmla="*/ 450 w 457"/>
                <a:gd name="T25" fmla="*/ 296 h 537"/>
                <a:gd name="T26" fmla="*/ 435 w 457"/>
                <a:gd name="T27" fmla="*/ 349 h 537"/>
                <a:gd name="T28" fmla="*/ 412 w 457"/>
                <a:gd name="T29" fmla="*/ 403 h 537"/>
                <a:gd name="T30" fmla="*/ 382 w 457"/>
                <a:gd name="T31" fmla="*/ 448 h 537"/>
                <a:gd name="T32" fmla="*/ 345 w 457"/>
                <a:gd name="T33" fmla="*/ 483 h 537"/>
                <a:gd name="T34" fmla="*/ 300 w 457"/>
                <a:gd name="T35" fmla="*/ 519 h 537"/>
                <a:gd name="T36" fmla="*/ 255 w 457"/>
                <a:gd name="T37" fmla="*/ 537 h 537"/>
                <a:gd name="T38" fmla="*/ 202 w 457"/>
                <a:gd name="T39" fmla="*/ 537 h 537"/>
                <a:gd name="T40" fmla="*/ 202 w 457"/>
                <a:gd name="T41" fmla="*/ 537 h 537"/>
                <a:gd name="T42" fmla="*/ 142 w 457"/>
                <a:gd name="T43" fmla="*/ 528 h 537"/>
                <a:gd name="T44" fmla="*/ 90 w 457"/>
                <a:gd name="T45" fmla="*/ 510 h 537"/>
                <a:gd name="T46" fmla="*/ 45 w 457"/>
                <a:gd name="T47" fmla="*/ 474 h 537"/>
                <a:gd name="T48" fmla="*/ 0 w 457"/>
                <a:gd name="T49" fmla="*/ 430 h 537"/>
                <a:gd name="T50" fmla="*/ 0 w 457"/>
                <a:gd name="T51" fmla="*/ 430 h 537"/>
                <a:gd name="T52" fmla="*/ 37 w 457"/>
                <a:gd name="T53" fmla="*/ 457 h 537"/>
                <a:gd name="T54" fmla="*/ 75 w 457"/>
                <a:gd name="T55" fmla="*/ 474 h 537"/>
                <a:gd name="T56" fmla="*/ 120 w 457"/>
                <a:gd name="T57" fmla="*/ 492 h 537"/>
                <a:gd name="T58" fmla="*/ 165 w 457"/>
                <a:gd name="T59" fmla="*/ 492 h 537"/>
                <a:gd name="T60" fmla="*/ 165 w 457"/>
                <a:gd name="T61" fmla="*/ 492 h 537"/>
                <a:gd name="T62" fmla="*/ 217 w 457"/>
                <a:gd name="T63" fmla="*/ 492 h 537"/>
                <a:gd name="T64" fmla="*/ 262 w 457"/>
                <a:gd name="T65" fmla="*/ 474 h 537"/>
                <a:gd name="T66" fmla="*/ 307 w 457"/>
                <a:gd name="T67" fmla="*/ 448 h 537"/>
                <a:gd name="T68" fmla="*/ 345 w 457"/>
                <a:gd name="T69" fmla="*/ 403 h 537"/>
                <a:gd name="T70" fmla="*/ 375 w 457"/>
                <a:gd name="T71" fmla="*/ 358 h 537"/>
                <a:gd name="T72" fmla="*/ 397 w 457"/>
                <a:gd name="T73" fmla="*/ 313 h 537"/>
                <a:gd name="T74" fmla="*/ 412 w 457"/>
                <a:gd name="T75" fmla="*/ 251 h 537"/>
                <a:gd name="T76" fmla="*/ 420 w 457"/>
                <a:gd name="T77" fmla="*/ 188 h 537"/>
                <a:gd name="T78" fmla="*/ 420 w 457"/>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7" h="537">
                  <a:moveTo>
                    <a:pt x="420" y="188"/>
                  </a:moveTo>
                  <a:lnTo>
                    <a:pt x="420" y="188"/>
                  </a:lnTo>
                  <a:lnTo>
                    <a:pt x="412" y="135"/>
                  </a:lnTo>
                  <a:lnTo>
                    <a:pt x="405" y="90"/>
                  </a:lnTo>
                  <a:lnTo>
                    <a:pt x="382" y="45"/>
                  </a:lnTo>
                  <a:lnTo>
                    <a:pt x="360" y="0"/>
                  </a:lnTo>
                  <a:lnTo>
                    <a:pt x="360" y="0"/>
                  </a:lnTo>
                  <a:lnTo>
                    <a:pt x="397" y="45"/>
                  </a:lnTo>
                  <a:lnTo>
                    <a:pt x="427" y="99"/>
                  </a:lnTo>
                  <a:lnTo>
                    <a:pt x="450" y="170"/>
                  </a:lnTo>
                  <a:lnTo>
                    <a:pt x="457" y="233"/>
                  </a:lnTo>
                  <a:lnTo>
                    <a:pt x="457" y="233"/>
                  </a:lnTo>
                  <a:lnTo>
                    <a:pt x="450" y="296"/>
                  </a:lnTo>
                  <a:lnTo>
                    <a:pt x="435" y="349"/>
                  </a:lnTo>
                  <a:lnTo>
                    <a:pt x="412" y="403"/>
                  </a:lnTo>
                  <a:lnTo>
                    <a:pt x="382" y="448"/>
                  </a:lnTo>
                  <a:lnTo>
                    <a:pt x="345" y="483"/>
                  </a:lnTo>
                  <a:lnTo>
                    <a:pt x="300" y="519"/>
                  </a:lnTo>
                  <a:lnTo>
                    <a:pt x="255" y="537"/>
                  </a:lnTo>
                  <a:lnTo>
                    <a:pt x="202" y="537"/>
                  </a:lnTo>
                  <a:lnTo>
                    <a:pt x="202" y="537"/>
                  </a:lnTo>
                  <a:lnTo>
                    <a:pt x="142" y="528"/>
                  </a:lnTo>
                  <a:lnTo>
                    <a:pt x="90" y="510"/>
                  </a:lnTo>
                  <a:lnTo>
                    <a:pt x="45" y="474"/>
                  </a:lnTo>
                  <a:lnTo>
                    <a:pt x="0" y="430"/>
                  </a:lnTo>
                  <a:lnTo>
                    <a:pt x="0" y="430"/>
                  </a:lnTo>
                  <a:lnTo>
                    <a:pt x="37" y="457"/>
                  </a:lnTo>
                  <a:lnTo>
                    <a:pt x="75" y="474"/>
                  </a:lnTo>
                  <a:lnTo>
                    <a:pt x="120" y="492"/>
                  </a:lnTo>
                  <a:lnTo>
                    <a:pt x="165" y="492"/>
                  </a:lnTo>
                  <a:lnTo>
                    <a:pt x="165" y="492"/>
                  </a:lnTo>
                  <a:lnTo>
                    <a:pt x="217" y="492"/>
                  </a:lnTo>
                  <a:lnTo>
                    <a:pt x="262" y="474"/>
                  </a:lnTo>
                  <a:lnTo>
                    <a:pt x="307" y="448"/>
                  </a:lnTo>
                  <a:lnTo>
                    <a:pt x="345" y="403"/>
                  </a:lnTo>
                  <a:lnTo>
                    <a:pt x="375" y="358"/>
                  </a:lnTo>
                  <a:lnTo>
                    <a:pt x="397" y="313"/>
                  </a:lnTo>
                  <a:lnTo>
                    <a:pt x="412"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p:nvSpPr>
          <p:spPr bwMode="auto">
            <a:xfrm>
              <a:off x="2436" y="1190"/>
              <a:ext cx="458" cy="537"/>
            </a:xfrm>
            <a:custGeom>
              <a:avLst/>
              <a:gdLst>
                <a:gd name="T0" fmla="*/ 420 w 458"/>
                <a:gd name="T1" fmla="*/ 188 h 537"/>
                <a:gd name="T2" fmla="*/ 420 w 458"/>
                <a:gd name="T3" fmla="*/ 188 h 537"/>
                <a:gd name="T4" fmla="*/ 413 w 458"/>
                <a:gd name="T5" fmla="*/ 134 h 537"/>
                <a:gd name="T6" fmla="*/ 405 w 458"/>
                <a:gd name="T7" fmla="*/ 90 h 537"/>
                <a:gd name="T8" fmla="*/ 383 w 458"/>
                <a:gd name="T9" fmla="*/ 45 h 537"/>
                <a:gd name="T10" fmla="*/ 360 w 458"/>
                <a:gd name="T11" fmla="*/ 0 h 537"/>
                <a:gd name="T12" fmla="*/ 360 w 458"/>
                <a:gd name="T13" fmla="*/ 0 h 537"/>
                <a:gd name="T14" fmla="*/ 398 w 458"/>
                <a:gd name="T15" fmla="*/ 45 h 537"/>
                <a:gd name="T16" fmla="*/ 428 w 458"/>
                <a:gd name="T17" fmla="*/ 99 h 537"/>
                <a:gd name="T18" fmla="*/ 450 w 458"/>
                <a:gd name="T19" fmla="*/ 170 h 537"/>
                <a:gd name="T20" fmla="*/ 458 w 458"/>
                <a:gd name="T21" fmla="*/ 233 h 537"/>
                <a:gd name="T22" fmla="*/ 458 w 458"/>
                <a:gd name="T23" fmla="*/ 233 h 537"/>
                <a:gd name="T24" fmla="*/ 450 w 458"/>
                <a:gd name="T25" fmla="*/ 295 h 537"/>
                <a:gd name="T26" fmla="*/ 435 w 458"/>
                <a:gd name="T27" fmla="*/ 349 h 537"/>
                <a:gd name="T28" fmla="*/ 413 w 458"/>
                <a:gd name="T29" fmla="*/ 403 h 537"/>
                <a:gd name="T30" fmla="*/ 383 w 458"/>
                <a:gd name="T31" fmla="*/ 447 h 537"/>
                <a:gd name="T32" fmla="*/ 345 w 458"/>
                <a:gd name="T33" fmla="*/ 483 h 537"/>
                <a:gd name="T34" fmla="*/ 300 w 458"/>
                <a:gd name="T35" fmla="*/ 519 h 537"/>
                <a:gd name="T36" fmla="*/ 248 w 458"/>
                <a:gd name="T37" fmla="*/ 537 h 537"/>
                <a:gd name="T38" fmla="*/ 203 w 458"/>
                <a:gd name="T39" fmla="*/ 537 h 537"/>
                <a:gd name="T40" fmla="*/ 203 w 458"/>
                <a:gd name="T41" fmla="*/ 537 h 537"/>
                <a:gd name="T42" fmla="*/ 143 w 458"/>
                <a:gd name="T43" fmla="*/ 528 h 537"/>
                <a:gd name="T44" fmla="*/ 90 w 458"/>
                <a:gd name="T45" fmla="*/ 510 h 537"/>
                <a:gd name="T46" fmla="*/ 45 w 458"/>
                <a:gd name="T47" fmla="*/ 474 h 537"/>
                <a:gd name="T48" fmla="*/ 0 w 458"/>
                <a:gd name="T49" fmla="*/ 429 h 537"/>
                <a:gd name="T50" fmla="*/ 0 w 458"/>
                <a:gd name="T51" fmla="*/ 429 h 537"/>
                <a:gd name="T52" fmla="*/ 38 w 458"/>
                <a:gd name="T53" fmla="*/ 456 h 537"/>
                <a:gd name="T54" fmla="*/ 75 w 458"/>
                <a:gd name="T55" fmla="*/ 474 h 537"/>
                <a:gd name="T56" fmla="*/ 120 w 458"/>
                <a:gd name="T57" fmla="*/ 492 h 537"/>
                <a:gd name="T58" fmla="*/ 165 w 458"/>
                <a:gd name="T59" fmla="*/ 492 h 537"/>
                <a:gd name="T60" fmla="*/ 165 w 458"/>
                <a:gd name="T61" fmla="*/ 492 h 537"/>
                <a:gd name="T62" fmla="*/ 218 w 458"/>
                <a:gd name="T63" fmla="*/ 492 h 537"/>
                <a:gd name="T64" fmla="*/ 263 w 458"/>
                <a:gd name="T65" fmla="*/ 474 h 537"/>
                <a:gd name="T66" fmla="*/ 308 w 458"/>
                <a:gd name="T67" fmla="*/ 447 h 537"/>
                <a:gd name="T68" fmla="*/ 345 w 458"/>
                <a:gd name="T69" fmla="*/ 403 h 537"/>
                <a:gd name="T70" fmla="*/ 375 w 458"/>
                <a:gd name="T71" fmla="*/ 358 h 537"/>
                <a:gd name="T72" fmla="*/ 398 w 458"/>
                <a:gd name="T73" fmla="*/ 313 h 537"/>
                <a:gd name="T74" fmla="*/ 413 w 458"/>
                <a:gd name="T75" fmla="*/ 251 h 537"/>
                <a:gd name="T76" fmla="*/ 420 w 458"/>
                <a:gd name="T77" fmla="*/ 188 h 537"/>
                <a:gd name="T78" fmla="*/ 420 w 458"/>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8" h="537">
                  <a:moveTo>
                    <a:pt x="420" y="188"/>
                  </a:moveTo>
                  <a:lnTo>
                    <a:pt x="420" y="188"/>
                  </a:lnTo>
                  <a:lnTo>
                    <a:pt x="413" y="134"/>
                  </a:lnTo>
                  <a:lnTo>
                    <a:pt x="405" y="90"/>
                  </a:lnTo>
                  <a:lnTo>
                    <a:pt x="383" y="45"/>
                  </a:lnTo>
                  <a:lnTo>
                    <a:pt x="360" y="0"/>
                  </a:lnTo>
                  <a:lnTo>
                    <a:pt x="360" y="0"/>
                  </a:lnTo>
                  <a:lnTo>
                    <a:pt x="398" y="45"/>
                  </a:lnTo>
                  <a:lnTo>
                    <a:pt x="428" y="99"/>
                  </a:lnTo>
                  <a:lnTo>
                    <a:pt x="450" y="170"/>
                  </a:lnTo>
                  <a:lnTo>
                    <a:pt x="458" y="233"/>
                  </a:lnTo>
                  <a:lnTo>
                    <a:pt x="458" y="233"/>
                  </a:lnTo>
                  <a:lnTo>
                    <a:pt x="450" y="295"/>
                  </a:lnTo>
                  <a:lnTo>
                    <a:pt x="435" y="349"/>
                  </a:lnTo>
                  <a:lnTo>
                    <a:pt x="413" y="403"/>
                  </a:lnTo>
                  <a:lnTo>
                    <a:pt x="383" y="447"/>
                  </a:lnTo>
                  <a:lnTo>
                    <a:pt x="345" y="483"/>
                  </a:lnTo>
                  <a:lnTo>
                    <a:pt x="300" y="519"/>
                  </a:lnTo>
                  <a:lnTo>
                    <a:pt x="248" y="537"/>
                  </a:lnTo>
                  <a:lnTo>
                    <a:pt x="203" y="537"/>
                  </a:lnTo>
                  <a:lnTo>
                    <a:pt x="203" y="537"/>
                  </a:lnTo>
                  <a:lnTo>
                    <a:pt x="143" y="528"/>
                  </a:lnTo>
                  <a:lnTo>
                    <a:pt x="90" y="510"/>
                  </a:lnTo>
                  <a:lnTo>
                    <a:pt x="45" y="474"/>
                  </a:lnTo>
                  <a:lnTo>
                    <a:pt x="0" y="429"/>
                  </a:lnTo>
                  <a:lnTo>
                    <a:pt x="0" y="429"/>
                  </a:lnTo>
                  <a:lnTo>
                    <a:pt x="38" y="456"/>
                  </a:lnTo>
                  <a:lnTo>
                    <a:pt x="75" y="474"/>
                  </a:lnTo>
                  <a:lnTo>
                    <a:pt x="120" y="492"/>
                  </a:lnTo>
                  <a:lnTo>
                    <a:pt x="165" y="492"/>
                  </a:lnTo>
                  <a:lnTo>
                    <a:pt x="165" y="492"/>
                  </a:lnTo>
                  <a:lnTo>
                    <a:pt x="218" y="492"/>
                  </a:lnTo>
                  <a:lnTo>
                    <a:pt x="263" y="474"/>
                  </a:lnTo>
                  <a:lnTo>
                    <a:pt x="308" y="447"/>
                  </a:lnTo>
                  <a:lnTo>
                    <a:pt x="345" y="403"/>
                  </a:lnTo>
                  <a:lnTo>
                    <a:pt x="375" y="358"/>
                  </a:lnTo>
                  <a:lnTo>
                    <a:pt x="398" y="313"/>
                  </a:lnTo>
                  <a:lnTo>
                    <a:pt x="413" y="251"/>
                  </a:lnTo>
                  <a:lnTo>
                    <a:pt x="420" y="188"/>
                  </a:lnTo>
                  <a:lnTo>
                    <a:pt x="420"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4671" y="1977"/>
              <a:ext cx="450" cy="537"/>
            </a:xfrm>
            <a:custGeom>
              <a:avLst/>
              <a:gdLst>
                <a:gd name="T0" fmla="*/ 413 w 450"/>
                <a:gd name="T1" fmla="*/ 188 h 537"/>
                <a:gd name="T2" fmla="*/ 413 w 450"/>
                <a:gd name="T3" fmla="*/ 188 h 537"/>
                <a:gd name="T4" fmla="*/ 413 w 450"/>
                <a:gd name="T5" fmla="*/ 134 h 537"/>
                <a:gd name="T6" fmla="*/ 398 w 450"/>
                <a:gd name="T7" fmla="*/ 81 h 537"/>
                <a:gd name="T8" fmla="*/ 383 w 450"/>
                <a:gd name="T9" fmla="*/ 36 h 537"/>
                <a:gd name="T10" fmla="*/ 360 w 450"/>
                <a:gd name="T11" fmla="*/ 0 h 537"/>
                <a:gd name="T12" fmla="*/ 360 w 450"/>
                <a:gd name="T13" fmla="*/ 0 h 537"/>
                <a:gd name="T14" fmla="*/ 398 w 450"/>
                <a:gd name="T15" fmla="*/ 45 h 537"/>
                <a:gd name="T16" fmla="*/ 428 w 450"/>
                <a:gd name="T17" fmla="*/ 99 h 537"/>
                <a:gd name="T18" fmla="*/ 443 w 450"/>
                <a:gd name="T19" fmla="*/ 161 h 537"/>
                <a:gd name="T20" fmla="*/ 450 w 450"/>
                <a:gd name="T21" fmla="*/ 233 h 537"/>
                <a:gd name="T22" fmla="*/ 450 w 450"/>
                <a:gd name="T23" fmla="*/ 233 h 537"/>
                <a:gd name="T24" fmla="*/ 443 w 450"/>
                <a:gd name="T25" fmla="*/ 295 h 537"/>
                <a:gd name="T26" fmla="*/ 428 w 450"/>
                <a:gd name="T27" fmla="*/ 349 h 537"/>
                <a:gd name="T28" fmla="*/ 405 w 450"/>
                <a:gd name="T29" fmla="*/ 403 h 537"/>
                <a:gd name="T30" fmla="*/ 375 w 450"/>
                <a:gd name="T31" fmla="*/ 447 h 537"/>
                <a:gd name="T32" fmla="*/ 338 w 450"/>
                <a:gd name="T33" fmla="*/ 483 h 537"/>
                <a:gd name="T34" fmla="*/ 293 w 450"/>
                <a:gd name="T35" fmla="*/ 510 h 537"/>
                <a:gd name="T36" fmla="*/ 248 w 450"/>
                <a:gd name="T37" fmla="*/ 528 h 537"/>
                <a:gd name="T38" fmla="*/ 195 w 450"/>
                <a:gd name="T39" fmla="*/ 537 h 537"/>
                <a:gd name="T40" fmla="*/ 195 w 450"/>
                <a:gd name="T41" fmla="*/ 537 h 537"/>
                <a:gd name="T42" fmla="*/ 135 w 450"/>
                <a:gd name="T43" fmla="*/ 528 h 537"/>
                <a:gd name="T44" fmla="*/ 83 w 450"/>
                <a:gd name="T45" fmla="*/ 501 h 537"/>
                <a:gd name="T46" fmla="*/ 38 w 450"/>
                <a:gd name="T47" fmla="*/ 465 h 537"/>
                <a:gd name="T48" fmla="*/ 0 w 450"/>
                <a:gd name="T49" fmla="*/ 421 h 537"/>
                <a:gd name="T50" fmla="*/ 0 w 450"/>
                <a:gd name="T51" fmla="*/ 421 h 537"/>
                <a:gd name="T52" fmla="*/ 30 w 450"/>
                <a:gd name="T53" fmla="*/ 456 h 537"/>
                <a:gd name="T54" fmla="*/ 75 w 450"/>
                <a:gd name="T55" fmla="*/ 474 h 537"/>
                <a:gd name="T56" fmla="*/ 113 w 450"/>
                <a:gd name="T57" fmla="*/ 483 h 537"/>
                <a:gd name="T58" fmla="*/ 158 w 450"/>
                <a:gd name="T59" fmla="*/ 492 h 537"/>
                <a:gd name="T60" fmla="*/ 158 w 450"/>
                <a:gd name="T61" fmla="*/ 492 h 537"/>
                <a:gd name="T62" fmla="*/ 210 w 450"/>
                <a:gd name="T63" fmla="*/ 483 h 537"/>
                <a:gd name="T64" fmla="*/ 255 w 450"/>
                <a:gd name="T65" fmla="*/ 465 h 537"/>
                <a:gd name="T66" fmla="*/ 300 w 450"/>
                <a:gd name="T67" fmla="*/ 439 h 537"/>
                <a:gd name="T68" fmla="*/ 338 w 450"/>
                <a:gd name="T69" fmla="*/ 403 h 537"/>
                <a:gd name="T70" fmla="*/ 368 w 450"/>
                <a:gd name="T71" fmla="*/ 358 h 537"/>
                <a:gd name="T72" fmla="*/ 398 w 450"/>
                <a:gd name="T73" fmla="*/ 304 h 537"/>
                <a:gd name="T74" fmla="*/ 405 w 450"/>
                <a:gd name="T75" fmla="*/ 251 h 537"/>
                <a:gd name="T76" fmla="*/ 413 w 450"/>
                <a:gd name="T77" fmla="*/ 188 h 537"/>
                <a:gd name="T78" fmla="*/ 413 w 450"/>
                <a:gd name="T79" fmla="*/ 18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537">
                  <a:moveTo>
                    <a:pt x="413" y="188"/>
                  </a:moveTo>
                  <a:lnTo>
                    <a:pt x="413" y="188"/>
                  </a:lnTo>
                  <a:lnTo>
                    <a:pt x="413" y="134"/>
                  </a:lnTo>
                  <a:lnTo>
                    <a:pt x="398" y="81"/>
                  </a:lnTo>
                  <a:lnTo>
                    <a:pt x="383" y="36"/>
                  </a:lnTo>
                  <a:lnTo>
                    <a:pt x="360" y="0"/>
                  </a:lnTo>
                  <a:lnTo>
                    <a:pt x="360" y="0"/>
                  </a:lnTo>
                  <a:lnTo>
                    <a:pt x="398" y="45"/>
                  </a:lnTo>
                  <a:lnTo>
                    <a:pt x="428" y="99"/>
                  </a:lnTo>
                  <a:lnTo>
                    <a:pt x="443" y="161"/>
                  </a:lnTo>
                  <a:lnTo>
                    <a:pt x="450" y="233"/>
                  </a:lnTo>
                  <a:lnTo>
                    <a:pt x="450" y="233"/>
                  </a:lnTo>
                  <a:lnTo>
                    <a:pt x="443" y="295"/>
                  </a:lnTo>
                  <a:lnTo>
                    <a:pt x="428" y="349"/>
                  </a:lnTo>
                  <a:lnTo>
                    <a:pt x="405" y="403"/>
                  </a:lnTo>
                  <a:lnTo>
                    <a:pt x="375" y="447"/>
                  </a:lnTo>
                  <a:lnTo>
                    <a:pt x="338" y="483"/>
                  </a:lnTo>
                  <a:lnTo>
                    <a:pt x="293" y="510"/>
                  </a:lnTo>
                  <a:lnTo>
                    <a:pt x="248" y="528"/>
                  </a:lnTo>
                  <a:lnTo>
                    <a:pt x="195" y="537"/>
                  </a:lnTo>
                  <a:lnTo>
                    <a:pt x="195" y="537"/>
                  </a:lnTo>
                  <a:lnTo>
                    <a:pt x="135" y="528"/>
                  </a:lnTo>
                  <a:lnTo>
                    <a:pt x="83" y="501"/>
                  </a:lnTo>
                  <a:lnTo>
                    <a:pt x="38" y="465"/>
                  </a:lnTo>
                  <a:lnTo>
                    <a:pt x="0" y="421"/>
                  </a:lnTo>
                  <a:lnTo>
                    <a:pt x="0" y="421"/>
                  </a:lnTo>
                  <a:lnTo>
                    <a:pt x="30" y="456"/>
                  </a:lnTo>
                  <a:lnTo>
                    <a:pt x="75" y="474"/>
                  </a:lnTo>
                  <a:lnTo>
                    <a:pt x="113" y="483"/>
                  </a:lnTo>
                  <a:lnTo>
                    <a:pt x="158" y="492"/>
                  </a:lnTo>
                  <a:lnTo>
                    <a:pt x="158" y="492"/>
                  </a:lnTo>
                  <a:lnTo>
                    <a:pt x="210" y="483"/>
                  </a:lnTo>
                  <a:lnTo>
                    <a:pt x="255" y="465"/>
                  </a:lnTo>
                  <a:lnTo>
                    <a:pt x="300" y="439"/>
                  </a:lnTo>
                  <a:lnTo>
                    <a:pt x="338" y="403"/>
                  </a:lnTo>
                  <a:lnTo>
                    <a:pt x="368" y="358"/>
                  </a:lnTo>
                  <a:lnTo>
                    <a:pt x="398" y="304"/>
                  </a:lnTo>
                  <a:lnTo>
                    <a:pt x="405" y="251"/>
                  </a:lnTo>
                  <a:lnTo>
                    <a:pt x="413" y="188"/>
                  </a:lnTo>
                  <a:lnTo>
                    <a:pt x="413" y="1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11"/>
            <p:cNvSpPr>
              <a:spLocks noChangeShapeType="1"/>
            </p:cNvSpPr>
            <p:nvPr/>
          </p:nvSpPr>
          <p:spPr bwMode="auto">
            <a:xfrm flipV="1">
              <a:off x="1049" y="1485"/>
              <a:ext cx="1305" cy="617"/>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2"/>
            <p:cNvSpPr>
              <a:spLocks noChangeShapeType="1"/>
            </p:cNvSpPr>
            <p:nvPr/>
          </p:nvSpPr>
          <p:spPr bwMode="auto">
            <a:xfrm>
              <a:off x="2894" y="1414"/>
              <a:ext cx="1687" cy="644"/>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3"/>
            <p:cNvSpPr>
              <a:spLocks noChangeShapeType="1"/>
            </p:cNvSpPr>
            <p:nvPr/>
          </p:nvSpPr>
          <p:spPr bwMode="auto">
            <a:xfrm flipV="1">
              <a:off x="1139" y="2246"/>
              <a:ext cx="3442" cy="5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4"/>
            <p:cNvSpPr>
              <a:spLocks noChangeShapeType="1"/>
            </p:cNvSpPr>
            <p:nvPr/>
          </p:nvSpPr>
          <p:spPr bwMode="auto">
            <a:xfrm>
              <a:off x="2639" y="1727"/>
              <a:ext cx="292" cy="1538"/>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2699" y="3265"/>
              <a:ext cx="510" cy="599"/>
            </a:xfrm>
            <a:custGeom>
              <a:avLst/>
              <a:gdLst>
                <a:gd name="T0" fmla="*/ 420 w 510"/>
                <a:gd name="T1" fmla="*/ 63 h 599"/>
                <a:gd name="T2" fmla="*/ 420 w 510"/>
                <a:gd name="T3" fmla="*/ 63 h 599"/>
                <a:gd name="T4" fmla="*/ 382 w 510"/>
                <a:gd name="T5" fmla="*/ 36 h 599"/>
                <a:gd name="T6" fmla="*/ 345 w 510"/>
                <a:gd name="T7" fmla="*/ 18 h 599"/>
                <a:gd name="T8" fmla="*/ 300 w 510"/>
                <a:gd name="T9" fmla="*/ 0 h 599"/>
                <a:gd name="T10" fmla="*/ 255 w 510"/>
                <a:gd name="T11" fmla="*/ 0 h 599"/>
                <a:gd name="T12" fmla="*/ 255 w 510"/>
                <a:gd name="T13" fmla="*/ 0 h 599"/>
                <a:gd name="T14" fmla="*/ 202 w 510"/>
                <a:gd name="T15" fmla="*/ 0 h 599"/>
                <a:gd name="T16" fmla="*/ 157 w 510"/>
                <a:gd name="T17" fmla="*/ 18 h 599"/>
                <a:gd name="T18" fmla="*/ 112 w 510"/>
                <a:gd name="T19" fmla="*/ 45 h 599"/>
                <a:gd name="T20" fmla="*/ 75 w 510"/>
                <a:gd name="T21" fmla="*/ 81 h 599"/>
                <a:gd name="T22" fmla="*/ 45 w 510"/>
                <a:gd name="T23" fmla="*/ 125 h 599"/>
                <a:gd name="T24" fmla="*/ 22 w 510"/>
                <a:gd name="T25" fmla="*/ 179 h 599"/>
                <a:gd name="T26" fmla="*/ 7 w 510"/>
                <a:gd name="T27" fmla="*/ 242 h 599"/>
                <a:gd name="T28" fmla="*/ 0 w 510"/>
                <a:gd name="T29" fmla="*/ 295 h 599"/>
                <a:gd name="T30" fmla="*/ 0 w 510"/>
                <a:gd name="T31" fmla="*/ 295 h 599"/>
                <a:gd name="T32" fmla="*/ 7 w 510"/>
                <a:gd name="T33" fmla="*/ 349 h 599"/>
                <a:gd name="T34" fmla="*/ 15 w 510"/>
                <a:gd name="T35" fmla="*/ 403 h 599"/>
                <a:gd name="T36" fmla="*/ 37 w 510"/>
                <a:gd name="T37" fmla="*/ 447 h 599"/>
                <a:gd name="T38" fmla="*/ 60 w 510"/>
                <a:gd name="T39" fmla="*/ 492 h 599"/>
                <a:gd name="T40" fmla="*/ 60 w 510"/>
                <a:gd name="T41" fmla="*/ 492 h 599"/>
                <a:gd name="T42" fmla="*/ 97 w 510"/>
                <a:gd name="T43" fmla="*/ 537 h 599"/>
                <a:gd name="T44" fmla="*/ 142 w 510"/>
                <a:gd name="T45" fmla="*/ 573 h 599"/>
                <a:gd name="T46" fmla="*/ 195 w 510"/>
                <a:gd name="T47" fmla="*/ 599 h 599"/>
                <a:gd name="T48" fmla="*/ 255 w 510"/>
                <a:gd name="T49" fmla="*/ 599 h 599"/>
                <a:gd name="T50" fmla="*/ 255 w 510"/>
                <a:gd name="T51" fmla="*/ 599 h 599"/>
                <a:gd name="T52" fmla="*/ 307 w 510"/>
                <a:gd name="T53" fmla="*/ 599 h 599"/>
                <a:gd name="T54" fmla="*/ 352 w 510"/>
                <a:gd name="T55" fmla="*/ 582 h 599"/>
                <a:gd name="T56" fmla="*/ 397 w 510"/>
                <a:gd name="T57" fmla="*/ 555 h 599"/>
                <a:gd name="T58" fmla="*/ 435 w 510"/>
                <a:gd name="T59" fmla="*/ 510 h 599"/>
                <a:gd name="T60" fmla="*/ 465 w 510"/>
                <a:gd name="T61" fmla="*/ 465 h 599"/>
                <a:gd name="T62" fmla="*/ 487 w 510"/>
                <a:gd name="T63" fmla="*/ 421 h 599"/>
                <a:gd name="T64" fmla="*/ 502 w 510"/>
                <a:gd name="T65" fmla="*/ 358 h 599"/>
                <a:gd name="T66" fmla="*/ 510 w 510"/>
                <a:gd name="T67" fmla="*/ 295 h 599"/>
                <a:gd name="T68" fmla="*/ 510 w 510"/>
                <a:gd name="T69" fmla="*/ 295 h 599"/>
                <a:gd name="T70" fmla="*/ 502 w 510"/>
                <a:gd name="T71" fmla="*/ 233 h 599"/>
                <a:gd name="T72" fmla="*/ 487 w 510"/>
                <a:gd name="T73" fmla="*/ 170 h 599"/>
                <a:gd name="T74" fmla="*/ 457 w 510"/>
                <a:gd name="T75" fmla="*/ 108 h 599"/>
                <a:gd name="T76" fmla="*/ 420 w 510"/>
                <a:gd name="T77" fmla="*/ 63 h 599"/>
                <a:gd name="T78" fmla="*/ 420 w 510"/>
                <a:gd name="T79" fmla="*/ 63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599">
                  <a:moveTo>
                    <a:pt x="420" y="63"/>
                  </a:moveTo>
                  <a:lnTo>
                    <a:pt x="420" y="63"/>
                  </a:lnTo>
                  <a:lnTo>
                    <a:pt x="382" y="36"/>
                  </a:lnTo>
                  <a:lnTo>
                    <a:pt x="345" y="18"/>
                  </a:lnTo>
                  <a:lnTo>
                    <a:pt x="300" y="0"/>
                  </a:lnTo>
                  <a:lnTo>
                    <a:pt x="255" y="0"/>
                  </a:lnTo>
                  <a:lnTo>
                    <a:pt x="255" y="0"/>
                  </a:lnTo>
                  <a:lnTo>
                    <a:pt x="202" y="0"/>
                  </a:lnTo>
                  <a:lnTo>
                    <a:pt x="157" y="18"/>
                  </a:lnTo>
                  <a:lnTo>
                    <a:pt x="112" y="45"/>
                  </a:lnTo>
                  <a:lnTo>
                    <a:pt x="75" y="81"/>
                  </a:lnTo>
                  <a:lnTo>
                    <a:pt x="45" y="125"/>
                  </a:lnTo>
                  <a:lnTo>
                    <a:pt x="22" y="179"/>
                  </a:lnTo>
                  <a:lnTo>
                    <a:pt x="7" y="242"/>
                  </a:lnTo>
                  <a:lnTo>
                    <a:pt x="0" y="295"/>
                  </a:lnTo>
                  <a:lnTo>
                    <a:pt x="0" y="295"/>
                  </a:lnTo>
                  <a:lnTo>
                    <a:pt x="7" y="349"/>
                  </a:lnTo>
                  <a:lnTo>
                    <a:pt x="15" y="403"/>
                  </a:lnTo>
                  <a:lnTo>
                    <a:pt x="37" y="447"/>
                  </a:lnTo>
                  <a:lnTo>
                    <a:pt x="60" y="492"/>
                  </a:lnTo>
                  <a:lnTo>
                    <a:pt x="60" y="492"/>
                  </a:lnTo>
                  <a:lnTo>
                    <a:pt x="97" y="537"/>
                  </a:lnTo>
                  <a:lnTo>
                    <a:pt x="142" y="573"/>
                  </a:lnTo>
                  <a:lnTo>
                    <a:pt x="195" y="599"/>
                  </a:lnTo>
                  <a:lnTo>
                    <a:pt x="255" y="599"/>
                  </a:lnTo>
                  <a:lnTo>
                    <a:pt x="255" y="599"/>
                  </a:lnTo>
                  <a:lnTo>
                    <a:pt x="307" y="599"/>
                  </a:lnTo>
                  <a:lnTo>
                    <a:pt x="352" y="582"/>
                  </a:lnTo>
                  <a:lnTo>
                    <a:pt x="397" y="555"/>
                  </a:lnTo>
                  <a:lnTo>
                    <a:pt x="435" y="510"/>
                  </a:lnTo>
                  <a:lnTo>
                    <a:pt x="465" y="465"/>
                  </a:lnTo>
                  <a:lnTo>
                    <a:pt x="487" y="421"/>
                  </a:lnTo>
                  <a:lnTo>
                    <a:pt x="502" y="358"/>
                  </a:lnTo>
                  <a:lnTo>
                    <a:pt x="510" y="295"/>
                  </a:lnTo>
                  <a:lnTo>
                    <a:pt x="510" y="295"/>
                  </a:lnTo>
                  <a:lnTo>
                    <a:pt x="502" y="233"/>
                  </a:lnTo>
                  <a:lnTo>
                    <a:pt x="487" y="170"/>
                  </a:lnTo>
                  <a:lnTo>
                    <a:pt x="457" y="108"/>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599" y="1995"/>
              <a:ext cx="502" cy="608"/>
            </a:xfrm>
            <a:custGeom>
              <a:avLst/>
              <a:gdLst>
                <a:gd name="T0" fmla="*/ 412 w 502"/>
                <a:gd name="T1" fmla="*/ 72 h 608"/>
                <a:gd name="T2" fmla="*/ 412 w 502"/>
                <a:gd name="T3" fmla="*/ 72 h 608"/>
                <a:gd name="T4" fmla="*/ 375 w 502"/>
                <a:gd name="T5" fmla="*/ 45 h 608"/>
                <a:gd name="T6" fmla="*/ 337 w 502"/>
                <a:gd name="T7" fmla="*/ 18 h 608"/>
                <a:gd name="T8" fmla="*/ 292 w 502"/>
                <a:gd name="T9" fmla="*/ 9 h 608"/>
                <a:gd name="T10" fmla="*/ 247 w 502"/>
                <a:gd name="T11" fmla="*/ 0 h 608"/>
                <a:gd name="T12" fmla="*/ 247 w 502"/>
                <a:gd name="T13" fmla="*/ 0 h 608"/>
                <a:gd name="T14" fmla="*/ 202 w 502"/>
                <a:gd name="T15" fmla="*/ 9 h 608"/>
                <a:gd name="T16" fmla="*/ 150 w 502"/>
                <a:gd name="T17" fmla="*/ 27 h 608"/>
                <a:gd name="T18" fmla="*/ 112 w 502"/>
                <a:gd name="T19" fmla="*/ 54 h 608"/>
                <a:gd name="T20" fmla="*/ 67 w 502"/>
                <a:gd name="T21" fmla="*/ 90 h 608"/>
                <a:gd name="T22" fmla="*/ 37 w 502"/>
                <a:gd name="T23" fmla="*/ 134 h 608"/>
                <a:gd name="T24" fmla="*/ 15 w 502"/>
                <a:gd name="T25" fmla="*/ 188 h 608"/>
                <a:gd name="T26" fmla="*/ 0 w 502"/>
                <a:gd name="T27" fmla="*/ 242 h 608"/>
                <a:gd name="T28" fmla="*/ 0 w 502"/>
                <a:gd name="T29" fmla="*/ 304 h 608"/>
                <a:gd name="T30" fmla="*/ 0 w 502"/>
                <a:gd name="T31" fmla="*/ 304 h 608"/>
                <a:gd name="T32" fmla="*/ 0 w 502"/>
                <a:gd name="T33" fmla="*/ 358 h 608"/>
                <a:gd name="T34" fmla="*/ 15 w 502"/>
                <a:gd name="T35" fmla="*/ 412 h 608"/>
                <a:gd name="T36" fmla="*/ 30 w 502"/>
                <a:gd name="T37" fmla="*/ 456 h 608"/>
                <a:gd name="T38" fmla="*/ 52 w 502"/>
                <a:gd name="T39" fmla="*/ 501 h 608"/>
                <a:gd name="T40" fmla="*/ 52 w 502"/>
                <a:gd name="T41" fmla="*/ 501 h 608"/>
                <a:gd name="T42" fmla="*/ 90 w 502"/>
                <a:gd name="T43" fmla="*/ 546 h 608"/>
                <a:gd name="T44" fmla="*/ 142 w 502"/>
                <a:gd name="T45" fmla="*/ 581 h 608"/>
                <a:gd name="T46" fmla="*/ 195 w 502"/>
                <a:gd name="T47" fmla="*/ 599 h 608"/>
                <a:gd name="T48" fmla="*/ 247 w 502"/>
                <a:gd name="T49" fmla="*/ 608 h 608"/>
                <a:gd name="T50" fmla="*/ 247 w 502"/>
                <a:gd name="T51" fmla="*/ 608 h 608"/>
                <a:gd name="T52" fmla="*/ 300 w 502"/>
                <a:gd name="T53" fmla="*/ 599 h 608"/>
                <a:gd name="T54" fmla="*/ 352 w 502"/>
                <a:gd name="T55" fmla="*/ 581 h 608"/>
                <a:gd name="T56" fmla="*/ 390 w 502"/>
                <a:gd name="T57" fmla="*/ 555 h 608"/>
                <a:gd name="T58" fmla="*/ 427 w 502"/>
                <a:gd name="T59" fmla="*/ 519 h 608"/>
                <a:gd name="T60" fmla="*/ 465 w 502"/>
                <a:gd name="T61" fmla="*/ 474 h 608"/>
                <a:gd name="T62" fmla="*/ 487 w 502"/>
                <a:gd name="T63" fmla="*/ 421 h 608"/>
                <a:gd name="T64" fmla="*/ 502 w 502"/>
                <a:gd name="T65" fmla="*/ 367 h 608"/>
                <a:gd name="T66" fmla="*/ 502 w 502"/>
                <a:gd name="T67" fmla="*/ 304 h 608"/>
                <a:gd name="T68" fmla="*/ 502 w 502"/>
                <a:gd name="T69" fmla="*/ 304 h 608"/>
                <a:gd name="T70" fmla="*/ 502 w 502"/>
                <a:gd name="T71" fmla="*/ 233 h 608"/>
                <a:gd name="T72" fmla="*/ 480 w 502"/>
                <a:gd name="T73" fmla="*/ 170 h 608"/>
                <a:gd name="T74" fmla="*/ 450 w 502"/>
                <a:gd name="T75" fmla="*/ 116 h 608"/>
                <a:gd name="T76" fmla="*/ 412 w 502"/>
                <a:gd name="T77" fmla="*/ 72 h 608"/>
                <a:gd name="T78" fmla="*/ 412 w 502"/>
                <a:gd name="T79" fmla="*/ 72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2" h="608">
                  <a:moveTo>
                    <a:pt x="412" y="72"/>
                  </a:moveTo>
                  <a:lnTo>
                    <a:pt x="412" y="72"/>
                  </a:lnTo>
                  <a:lnTo>
                    <a:pt x="375" y="45"/>
                  </a:lnTo>
                  <a:lnTo>
                    <a:pt x="337" y="18"/>
                  </a:lnTo>
                  <a:lnTo>
                    <a:pt x="292" y="9"/>
                  </a:lnTo>
                  <a:lnTo>
                    <a:pt x="247" y="0"/>
                  </a:lnTo>
                  <a:lnTo>
                    <a:pt x="247" y="0"/>
                  </a:lnTo>
                  <a:lnTo>
                    <a:pt x="202" y="9"/>
                  </a:lnTo>
                  <a:lnTo>
                    <a:pt x="150" y="27"/>
                  </a:lnTo>
                  <a:lnTo>
                    <a:pt x="112" y="54"/>
                  </a:lnTo>
                  <a:lnTo>
                    <a:pt x="67" y="90"/>
                  </a:lnTo>
                  <a:lnTo>
                    <a:pt x="37" y="134"/>
                  </a:lnTo>
                  <a:lnTo>
                    <a:pt x="15" y="188"/>
                  </a:lnTo>
                  <a:lnTo>
                    <a:pt x="0" y="242"/>
                  </a:lnTo>
                  <a:lnTo>
                    <a:pt x="0" y="304"/>
                  </a:lnTo>
                  <a:lnTo>
                    <a:pt x="0" y="304"/>
                  </a:lnTo>
                  <a:lnTo>
                    <a:pt x="0" y="358"/>
                  </a:lnTo>
                  <a:lnTo>
                    <a:pt x="15" y="412"/>
                  </a:lnTo>
                  <a:lnTo>
                    <a:pt x="30" y="456"/>
                  </a:lnTo>
                  <a:lnTo>
                    <a:pt x="52" y="501"/>
                  </a:lnTo>
                  <a:lnTo>
                    <a:pt x="52" y="501"/>
                  </a:lnTo>
                  <a:lnTo>
                    <a:pt x="90" y="546"/>
                  </a:lnTo>
                  <a:lnTo>
                    <a:pt x="142" y="581"/>
                  </a:lnTo>
                  <a:lnTo>
                    <a:pt x="195" y="599"/>
                  </a:lnTo>
                  <a:lnTo>
                    <a:pt x="247" y="608"/>
                  </a:lnTo>
                  <a:lnTo>
                    <a:pt x="247" y="608"/>
                  </a:lnTo>
                  <a:lnTo>
                    <a:pt x="300" y="599"/>
                  </a:lnTo>
                  <a:lnTo>
                    <a:pt x="352" y="581"/>
                  </a:lnTo>
                  <a:lnTo>
                    <a:pt x="390" y="555"/>
                  </a:lnTo>
                  <a:lnTo>
                    <a:pt x="427" y="519"/>
                  </a:lnTo>
                  <a:lnTo>
                    <a:pt x="465" y="474"/>
                  </a:lnTo>
                  <a:lnTo>
                    <a:pt x="487" y="421"/>
                  </a:lnTo>
                  <a:lnTo>
                    <a:pt x="502" y="367"/>
                  </a:lnTo>
                  <a:lnTo>
                    <a:pt x="502" y="304"/>
                  </a:lnTo>
                  <a:lnTo>
                    <a:pt x="502" y="304"/>
                  </a:lnTo>
                  <a:lnTo>
                    <a:pt x="502" y="233"/>
                  </a:lnTo>
                  <a:lnTo>
                    <a:pt x="480" y="170"/>
                  </a:lnTo>
                  <a:lnTo>
                    <a:pt x="450" y="116"/>
                  </a:lnTo>
                  <a:lnTo>
                    <a:pt x="412" y="72"/>
                  </a:lnTo>
                  <a:lnTo>
                    <a:pt x="412" y="72"/>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2339" y="1083"/>
              <a:ext cx="510" cy="608"/>
            </a:xfrm>
            <a:custGeom>
              <a:avLst/>
              <a:gdLst>
                <a:gd name="T0" fmla="*/ 510 w 510"/>
                <a:gd name="T1" fmla="*/ 304 h 608"/>
                <a:gd name="T2" fmla="*/ 510 w 510"/>
                <a:gd name="T3" fmla="*/ 304 h 608"/>
                <a:gd name="T4" fmla="*/ 502 w 510"/>
                <a:gd name="T5" fmla="*/ 241 h 608"/>
                <a:gd name="T6" fmla="*/ 487 w 510"/>
                <a:gd name="T7" fmla="*/ 179 h 608"/>
                <a:gd name="T8" fmla="*/ 457 w 510"/>
                <a:gd name="T9" fmla="*/ 116 h 608"/>
                <a:gd name="T10" fmla="*/ 420 w 510"/>
                <a:gd name="T11" fmla="*/ 71 h 608"/>
                <a:gd name="T12" fmla="*/ 420 w 510"/>
                <a:gd name="T13" fmla="*/ 71 h 608"/>
                <a:gd name="T14" fmla="*/ 382 w 510"/>
                <a:gd name="T15" fmla="*/ 45 h 608"/>
                <a:gd name="T16" fmla="*/ 345 w 510"/>
                <a:gd name="T17" fmla="*/ 18 h 608"/>
                <a:gd name="T18" fmla="*/ 300 w 510"/>
                <a:gd name="T19" fmla="*/ 9 h 608"/>
                <a:gd name="T20" fmla="*/ 255 w 510"/>
                <a:gd name="T21" fmla="*/ 0 h 608"/>
                <a:gd name="T22" fmla="*/ 255 w 510"/>
                <a:gd name="T23" fmla="*/ 0 h 608"/>
                <a:gd name="T24" fmla="*/ 210 w 510"/>
                <a:gd name="T25" fmla="*/ 9 h 608"/>
                <a:gd name="T26" fmla="*/ 157 w 510"/>
                <a:gd name="T27" fmla="*/ 27 h 608"/>
                <a:gd name="T28" fmla="*/ 112 w 510"/>
                <a:gd name="T29" fmla="*/ 53 h 608"/>
                <a:gd name="T30" fmla="*/ 75 w 510"/>
                <a:gd name="T31" fmla="*/ 89 h 608"/>
                <a:gd name="T32" fmla="*/ 45 w 510"/>
                <a:gd name="T33" fmla="*/ 134 h 608"/>
                <a:gd name="T34" fmla="*/ 22 w 510"/>
                <a:gd name="T35" fmla="*/ 188 h 608"/>
                <a:gd name="T36" fmla="*/ 7 w 510"/>
                <a:gd name="T37" fmla="*/ 250 h 608"/>
                <a:gd name="T38" fmla="*/ 0 w 510"/>
                <a:gd name="T39" fmla="*/ 304 h 608"/>
                <a:gd name="T40" fmla="*/ 0 w 510"/>
                <a:gd name="T41" fmla="*/ 304 h 608"/>
                <a:gd name="T42" fmla="*/ 7 w 510"/>
                <a:gd name="T43" fmla="*/ 358 h 608"/>
                <a:gd name="T44" fmla="*/ 22 w 510"/>
                <a:gd name="T45" fmla="*/ 411 h 608"/>
                <a:gd name="T46" fmla="*/ 37 w 510"/>
                <a:gd name="T47" fmla="*/ 456 h 608"/>
                <a:gd name="T48" fmla="*/ 60 w 510"/>
                <a:gd name="T49" fmla="*/ 501 h 608"/>
                <a:gd name="T50" fmla="*/ 60 w 510"/>
                <a:gd name="T51" fmla="*/ 501 h 608"/>
                <a:gd name="T52" fmla="*/ 97 w 510"/>
                <a:gd name="T53" fmla="*/ 545 h 608"/>
                <a:gd name="T54" fmla="*/ 150 w 510"/>
                <a:gd name="T55" fmla="*/ 581 h 608"/>
                <a:gd name="T56" fmla="*/ 202 w 510"/>
                <a:gd name="T57" fmla="*/ 599 h 608"/>
                <a:gd name="T58" fmla="*/ 255 w 510"/>
                <a:gd name="T59" fmla="*/ 608 h 608"/>
                <a:gd name="T60" fmla="*/ 255 w 510"/>
                <a:gd name="T61" fmla="*/ 608 h 608"/>
                <a:gd name="T62" fmla="*/ 307 w 510"/>
                <a:gd name="T63" fmla="*/ 608 h 608"/>
                <a:gd name="T64" fmla="*/ 360 w 510"/>
                <a:gd name="T65" fmla="*/ 590 h 608"/>
                <a:gd name="T66" fmla="*/ 397 w 510"/>
                <a:gd name="T67" fmla="*/ 563 h 608"/>
                <a:gd name="T68" fmla="*/ 435 w 510"/>
                <a:gd name="T69" fmla="*/ 519 h 608"/>
                <a:gd name="T70" fmla="*/ 472 w 510"/>
                <a:gd name="T71" fmla="*/ 474 h 608"/>
                <a:gd name="T72" fmla="*/ 495 w 510"/>
                <a:gd name="T73" fmla="*/ 429 h 608"/>
                <a:gd name="T74" fmla="*/ 510 w 510"/>
                <a:gd name="T75" fmla="*/ 367 h 608"/>
                <a:gd name="T76" fmla="*/ 510 w 510"/>
                <a:gd name="T77" fmla="*/ 304 h 608"/>
                <a:gd name="T78" fmla="*/ 510 w 510"/>
                <a:gd name="T79" fmla="*/ 30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510" y="304"/>
                  </a:moveTo>
                  <a:lnTo>
                    <a:pt x="510" y="304"/>
                  </a:lnTo>
                  <a:lnTo>
                    <a:pt x="502" y="241"/>
                  </a:lnTo>
                  <a:lnTo>
                    <a:pt x="487" y="179"/>
                  </a:lnTo>
                  <a:lnTo>
                    <a:pt x="457" y="116"/>
                  </a:lnTo>
                  <a:lnTo>
                    <a:pt x="420" y="71"/>
                  </a:lnTo>
                  <a:lnTo>
                    <a:pt x="420" y="71"/>
                  </a:lnTo>
                  <a:lnTo>
                    <a:pt x="382" y="45"/>
                  </a:lnTo>
                  <a:lnTo>
                    <a:pt x="345" y="18"/>
                  </a:lnTo>
                  <a:lnTo>
                    <a:pt x="300" y="9"/>
                  </a:lnTo>
                  <a:lnTo>
                    <a:pt x="255" y="0"/>
                  </a:lnTo>
                  <a:lnTo>
                    <a:pt x="255" y="0"/>
                  </a:lnTo>
                  <a:lnTo>
                    <a:pt x="210" y="9"/>
                  </a:lnTo>
                  <a:lnTo>
                    <a:pt x="157" y="27"/>
                  </a:lnTo>
                  <a:lnTo>
                    <a:pt x="112" y="53"/>
                  </a:lnTo>
                  <a:lnTo>
                    <a:pt x="75" y="89"/>
                  </a:lnTo>
                  <a:lnTo>
                    <a:pt x="45" y="134"/>
                  </a:lnTo>
                  <a:lnTo>
                    <a:pt x="22" y="188"/>
                  </a:lnTo>
                  <a:lnTo>
                    <a:pt x="7" y="250"/>
                  </a:lnTo>
                  <a:lnTo>
                    <a:pt x="0" y="304"/>
                  </a:lnTo>
                  <a:lnTo>
                    <a:pt x="0" y="304"/>
                  </a:lnTo>
                  <a:lnTo>
                    <a:pt x="7" y="358"/>
                  </a:lnTo>
                  <a:lnTo>
                    <a:pt x="22" y="411"/>
                  </a:lnTo>
                  <a:lnTo>
                    <a:pt x="37" y="456"/>
                  </a:lnTo>
                  <a:lnTo>
                    <a:pt x="60" y="501"/>
                  </a:lnTo>
                  <a:lnTo>
                    <a:pt x="60" y="501"/>
                  </a:lnTo>
                  <a:lnTo>
                    <a:pt x="97" y="545"/>
                  </a:lnTo>
                  <a:lnTo>
                    <a:pt x="150" y="581"/>
                  </a:lnTo>
                  <a:lnTo>
                    <a:pt x="202" y="599"/>
                  </a:lnTo>
                  <a:lnTo>
                    <a:pt x="255" y="608"/>
                  </a:lnTo>
                  <a:lnTo>
                    <a:pt x="255" y="608"/>
                  </a:lnTo>
                  <a:lnTo>
                    <a:pt x="307" y="608"/>
                  </a:lnTo>
                  <a:lnTo>
                    <a:pt x="360" y="590"/>
                  </a:lnTo>
                  <a:lnTo>
                    <a:pt x="397" y="563"/>
                  </a:lnTo>
                  <a:lnTo>
                    <a:pt x="435" y="519"/>
                  </a:lnTo>
                  <a:lnTo>
                    <a:pt x="472" y="474"/>
                  </a:lnTo>
                  <a:lnTo>
                    <a:pt x="495" y="429"/>
                  </a:lnTo>
                  <a:lnTo>
                    <a:pt x="510" y="367"/>
                  </a:lnTo>
                  <a:lnTo>
                    <a:pt x="510" y="304"/>
                  </a:lnTo>
                  <a:lnTo>
                    <a:pt x="510" y="304"/>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4574" y="1861"/>
              <a:ext cx="510" cy="608"/>
            </a:xfrm>
            <a:custGeom>
              <a:avLst/>
              <a:gdLst>
                <a:gd name="T0" fmla="*/ 420 w 510"/>
                <a:gd name="T1" fmla="*/ 63 h 608"/>
                <a:gd name="T2" fmla="*/ 420 w 510"/>
                <a:gd name="T3" fmla="*/ 63 h 608"/>
                <a:gd name="T4" fmla="*/ 382 w 510"/>
                <a:gd name="T5" fmla="*/ 36 h 608"/>
                <a:gd name="T6" fmla="*/ 345 w 510"/>
                <a:gd name="T7" fmla="*/ 18 h 608"/>
                <a:gd name="T8" fmla="*/ 300 w 510"/>
                <a:gd name="T9" fmla="*/ 0 h 608"/>
                <a:gd name="T10" fmla="*/ 255 w 510"/>
                <a:gd name="T11" fmla="*/ 0 h 608"/>
                <a:gd name="T12" fmla="*/ 255 w 510"/>
                <a:gd name="T13" fmla="*/ 0 h 608"/>
                <a:gd name="T14" fmla="*/ 202 w 510"/>
                <a:gd name="T15" fmla="*/ 0 h 608"/>
                <a:gd name="T16" fmla="*/ 157 w 510"/>
                <a:gd name="T17" fmla="*/ 18 h 608"/>
                <a:gd name="T18" fmla="*/ 112 w 510"/>
                <a:gd name="T19" fmla="*/ 54 h 608"/>
                <a:gd name="T20" fmla="*/ 75 w 510"/>
                <a:gd name="T21" fmla="*/ 89 h 608"/>
                <a:gd name="T22" fmla="*/ 45 w 510"/>
                <a:gd name="T23" fmla="*/ 134 h 608"/>
                <a:gd name="T24" fmla="*/ 22 w 510"/>
                <a:gd name="T25" fmla="*/ 179 h 608"/>
                <a:gd name="T26" fmla="*/ 7 w 510"/>
                <a:gd name="T27" fmla="*/ 241 h 608"/>
                <a:gd name="T28" fmla="*/ 0 w 510"/>
                <a:gd name="T29" fmla="*/ 304 h 608"/>
                <a:gd name="T30" fmla="*/ 0 w 510"/>
                <a:gd name="T31" fmla="*/ 304 h 608"/>
                <a:gd name="T32" fmla="*/ 7 w 510"/>
                <a:gd name="T33" fmla="*/ 358 h 608"/>
                <a:gd name="T34" fmla="*/ 15 w 510"/>
                <a:gd name="T35" fmla="*/ 402 h 608"/>
                <a:gd name="T36" fmla="*/ 37 w 510"/>
                <a:gd name="T37" fmla="*/ 447 h 608"/>
                <a:gd name="T38" fmla="*/ 60 w 510"/>
                <a:gd name="T39" fmla="*/ 492 h 608"/>
                <a:gd name="T40" fmla="*/ 60 w 510"/>
                <a:gd name="T41" fmla="*/ 492 h 608"/>
                <a:gd name="T42" fmla="*/ 97 w 510"/>
                <a:gd name="T43" fmla="*/ 537 h 608"/>
                <a:gd name="T44" fmla="*/ 142 w 510"/>
                <a:gd name="T45" fmla="*/ 572 h 608"/>
                <a:gd name="T46" fmla="*/ 195 w 510"/>
                <a:gd name="T47" fmla="*/ 599 h 608"/>
                <a:gd name="T48" fmla="*/ 255 w 510"/>
                <a:gd name="T49" fmla="*/ 608 h 608"/>
                <a:gd name="T50" fmla="*/ 255 w 510"/>
                <a:gd name="T51" fmla="*/ 608 h 608"/>
                <a:gd name="T52" fmla="*/ 307 w 510"/>
                <a:gd name="T53" fmla="*/ 599 h 608"/>
                <a:gd name="T54" fmla="*/ 352 w 510"/>
                <a:gd name="T55" fmla="*/ 581 h 608"/>
                <a:gd name="T56" fmla="*/ 397 w 510"/>
                <a:gd name="T57" fmla="*/ 555 h 608"/>
                <a:gd name="T58" fmla="*/ 435 w 510"/>
                <a:gd name="T59" fmla="*/ 519 h 608"/>
                <a:gd name="T60" fmla="*/ 465 w 510"/>
                <a:gd name="T61" fmla="*/ 474 h 608"/>
                <a:gd name="T62" fmla="*/ 487 w 510"/>
                <a:gd name="T63" fmla="*/ 420 h 608"/>
                <a:gd name="T64" fmla="*/ 502 w 510"/>
                <a:gd name="T65" fmla="*/ 358 h 608"/>
                <a:gd name="T66" fmla="*/ 510 w 510"/>
                <a:gd name="T67" fmla="*/ 304 h 608"/>
                <a:gd name="T68" fmla="*/ 510 w 510"/>
                <a:gd name="T69" fmla="*/ 304 h 608"/>
                <a:gd name="T70" fmla="*/ 502 w 510"/>
                <a:gd name="T71" fmla="*/ 233 h 608"/>
                <a:gd name="T72" fmla="*/ 487 w 510"/>
                <a:gd name="T73" fmla="*/ 170 h 608"/>
                <a:gd name="T74" fmla="*/ 457 w 510"/>
                <a:gd name="T75" fmla="*/ 116 h 608"/>
                <a:gd name="T76" fmla="*/ 420 w 510"/>
                <a:gd name="T77" fmla="*/ 63 h 608"/>
                <a:gd name="T78" fmla="*/ 420 w 510"/>
                <a:gd name="T79"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0" h="608">
                  <a:moveTo>
                    <a:pt x="420" y="63"/>
                  </a:moveTo>
                  <a:lnTo>
                    <a:pt x="420" y="63"/>
                  </a:lnTo>
                  <a:lnTo>
                    <a:pt x="382" y="36"/>
                  </a:lnTo>
                  <a:lnTo>
                    <a:pt x="345" y="18"/>
                  </a:lnTo>
                  <a:lnTo>
                    <a:pt x="300" y="0"/>
                  </a:lnTo>
                  <a:lnTo>
                    <a:pt x="255" y="0"/>
                  </a:lnTo>
                  <a:lnTo>
                    <a:pt x="255" y="0"/>
                  </a:lnTo>
                  <a:lnTo>
                    <a:pt x="202" y="0"/>
                  </a:lnTo>
                  <a:lnTo>
                    <a:pt x="157" y="18"/>
                  </a:lnTo>
                  <a:lnTo>
                    <a:pt x="112" y="54"/>
                  </a:lnTo>
                  <a:lnTo>
                    <a:pt x="75" y="89"/>
                  </a:lnTo>
                  <a:lnTo>
                    <a:pt x="45" y="134"/>
                  </a:lnTo>
                  <a:lnTo>
                    <a:pt x="22" y="179"/>
                  </a:lnTo>
                  <a:lnTo>
                    <a:pt x="7" y="241"/>
                  </a:lnTo>
                  <a:lnTo>
                    <a:pt x="0" y="304"/>
                  </a:lnTo>
                  <a:lnTo>
                    <a:pt x="0" y="304"/>
                  </a:lnTo>
                  <a:lnTo>
                    <a:pt x="7" y="358"/>
                  </a:lnTo>
                  <a:lnTo>
                    <a:pt x="15" y="402"/>
                  </a:lnTo>
                  <a:lnTo>
                    <a:pt x="37" y="447"/>
                  </a:lnTo>
                  <a:lnTo>
                    <a:pt x="60" y="492"/>
                  </a:lnTo>
                  <a:lnTo>
                    <a:pt x="60" y="492"/>
                  </a:lnTo>
                  <a:lnTo>
                    <a:pt x="97" y="537"/>
                  </a:lnTo>
                  <a:lnTo>
                    <a:pt x="142" y="572"/>
                  </a:lnTo>
                  <a:lnTo>
                    <a:pt x="195" y="599"/>
                  </a:lnTo>
                  <a:lnTo>
                    <a:pt x="255" y="608"/>
                  </a:lnTo>
                  <a:lnTo>
                    <a:pt x="255" y="608"/>
                  </a:lnTo>
                  <a:lnTo>
                    <a:pt x="307" y="599"/>
                  </a:lnTo>
                  <a:lnTo>
                    <a:pt x="352" y="581"/>
                  </a:lnTo>
                  <a:lnTo>
                    <a:pt x="397" y="555"/>
                  </a:lnTo>
                  <a:lnTo>
                    <a:pt x="435" y="519"/>
                  </a:lnTo>
                  <a:lnTo>
                    <a:pt x="465" y="474"/>
                  </a:lnTo>
                  <a:lnTo>
                    <a:pt x="487" y="420"/>
                  </a:lnTo>
                  <a:lnTo>
                    <a:pt x="502" y="358"/>
                  </a:lnTo>
                  <a:lnTo>
                    <a:pt x="510" y="304"/>
                  </a:lnTo>
                  <a:lnTo>
                    <a:pt x="510" y="304"/>
                  </a:lnTo>
                  <a:lnTo>
                    <a:pt x="502" y="233"/>
                  </a:lnTo>
                  <a:lnTo>
                    <a:pt x="487" y="170"/>
                  </a:lnTo>
                  <a:lnTo>
                    <a:pt x="457" y="116"/>
                  </a:lnTo>
                  <a:lnTo>
                    <a:pt x="420" y="63"/>
                  </a:lnTo>
                  <a:lnTo>
                    <a:pt x="420" y="63"/>
                  </a:lnTo>
                  <a:close/>
                </a:path>
              </a:pathLst>
            </a:custGeom>
            <a:solidFill>
              <a:srgbClr val="FF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2856" y="3409"/>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D</a:t>
              </a:r>
              <a:endParaRPr lang="en-US" altLang="en-US" sz="1800"/>
            </a:p>
          </p:txBody>
        </p:sp>
        <p:sp>
          <p:nvSpPr>
            <p:cNvPr id="44" name="Rectangle 43"/>
            <p:cNvSpPr>
              <a:spLocks noChangeArrowheads="1"/>
            </p:cNvSpPr>
            <p:nvPr/>
          </p:nvSpPr>
          <p:spPr bwMode="auto">
            <a:xfrm>
              <a:off x="756" y="2148"/>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A</a:t>
              </a:r>
              <a:endParaRPr lang="en-US" altLang="en-US" sz="1800"/>
            </a:p>
          </p:txBody>
        </p:sp>
        <p:sp>
          <p:nvSpPr>
            <p:cNvPr id="45" name="Rectangle 44"/>
            <p:cNvSpPr>
              <a:spLocks noChangeArrowheads="1"/>
            </p:cNvSpPr>
            <p:nvPr/>
          </p:nvSpPr>
          <p:spPr bwMode="auto">
            <a:xfrm>
              <a:off x="2519" y="1235"/>
              <a:ext cx="20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dirty="0">
                  <a:solidFill>
                    <a:srgbClr val="000000"/>
                  </a:solidFill>
                  <a:latin typeface="Myriad Roman" charset="0"/>
                </a:rPr>
                <a:t>B</a:t>
              </a:r>
              <a:endParaRPr lang="en-US" altLang="en-US" sz="1800" dirty="0"/>
            </a:p>
          </p:txBody>
        </p:sp>
        <p:sp>
          <p:nvSpPr>
            <p:cNvPr id="46" name="Rectangle 45"/>
            <p:cNvSpPr>
              <a:spLocks noChangeArrowheads="1"/>
            </p:cNvSpPr>
            <p:nvPr/>
          </p:nvSpPr>
          <p:spPr bwMode="auto">
            <a:xfrm>
              <a:off x="4739" y="2013"/>
              <a:ext cx="22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2700">
                  <a:solidFill>
                    <a:srgbClr val="000000"/>
                  </a:solidFill>
                  <a:latin typeface="Myriad Roman" charset="0"/>
                </a:rPr>
                <a:t>C</a:t>
              </a:r>
              <a:endParaRPr lang="en-US" altLang="en-US" sz="1800"/>
            </a:p>
          </p:txBody>
        </p:sp>
        <p:sp>
          <p:nvSpPr>
            <p:cNvPr id="47" name="Line 23"/>
            <p:cNvSpPr>
              <a:spLocks noChangeShapeType="1"/>
            </p:cNvSpPr>
            <p:nvPr/>
          </p:nvSpPr>
          <p:spPr bwMode="auto">
            <a:xfrm flipH="1">
              <a:off x="3194" y="2424"/>
              <a:ext cx="1500" cy="993"/>
            </a:xfrm>
            <a:prstGeom prst="line">
              <a:avLst/>
            </a:prstGeom>
            <a:noFill/>
            <a:ln w="238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641" y="137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a:t>4</a:t>
              </a:r>
            </a:p>
          </p:txBody>
        </p:sp>
        <p:sp>
          <p:nvSpPr>
            <p:cNvPr id="49" name="Rectangle 48"/>
            <p:cNvSpPr>
              <a:spLocks noChangeArrowheads="1"/>
            </p:cNvSpPr>
            <p:nvPr/>
          </p:nvSpPr>
          <p:spPr bwMode="auto">
            <a:xfrm>
              <a:off x="4026" y="2926"/>
              <a:ext cx="135"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dirty="0">
                  <a:solidFill>
                    <a:srgbClr val="000000"/>
                  </a:solidFill>
                  <a:cs typeface="Times" panose="02020603050405020304" pitchFamily="18" charset="0"/>
                </a:rPr>
                <a:t>3</a:t>
              </a:r>
              <a:endParaRPr kumimoji="0" lang="en-US" altLang="en-US" b="0" i="0" u="none" strike="noStrike" cap="none" normalizeH="0" baseline="0" dirty="0" smtClean="0">
                <a:ln>
                  <a:noFill/>
                </a:ln>
                <a:solidFill>
                  <a:schemeClr val="tx1"/>
                </a:solidFill>
                <a:effectLst/>
                <a:cs typeface="Times" panose="02020603050405020304" pitchFamily="18" charset="0"/>
              </a:endParaRPr>
            </a:p>
          </p:txBody>
        </p:sp>
        <p:sp>
          <p:nvSpPr>
            <p:cNvPr id="50" name="Rectangle 49"/>
            <p:cNvSpPr>
              <a:spLocks noChangeArrowheads="1"/>
            </p:cNvSpPr>
            <p:nvPr/>
          </p:nvSpPr>
          <p:spPr bwMode="auto">
            <a:xfrm>
              <a:off x="2976" y="2639"/>
              <a:ext cx="20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smtClean="0"/>
                <a:t>10</a:t>
              </a:r>
              <a:endParaRPr lang="en-US" altLang="en-US" sz="1800" dirty="0"/>
            </a:p>
          </p:txBody>
        </p:sp>
        <p:sp>
          <p:nvSpPr>
            <p:cNvPr id="51" name="Rectangle 50"/>
            <p:cNvSpPr>
              <a:spLocks noChangeArrowheads="1"/>
            </p:cNvSpPr>
            <p:nvPr/>
          </p:nvSpPr>
          <p:spPr bwMode="auto">
            <a:xfrm>
              <a:off x="1956" y="1888"/>
              <a:ext cx="1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800" dirty="0" smtClean="0"/>
                <a:t>9</a:t>
              </a:r>
              <a:endParaRPr lang="en-US" altLang="en-US" sz="1800" dirty="0"/>
            </a:p>
          </p:txBody>
        </p:sp>
      </p:grpSp>
    </p:spTree>
    <p:extLst>
      <p:ext uri="{BB962C8B-B14F-4D97-AF65-F5344CB8AC3E}">
        <p14:creationId xmlns:p14="http://schemas.microsoft.com/office/powerpoint/2010/main" val="1953605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37816"/>
            <a:ext cx="7772400" cy="857250"/>
          </a:xfrm>
        </p:spPr>
        <p:txBody>
          <a:bodyPr>
            <a:normAutofit/>
          </a:bodyPr>
          <a:lstStyle/>
          <a:p>
            <a:pPr eaLnBrk="1" hangingPunct="1"/>
            <a:r>
              <a:rPr lang="en-US" altLang="zh-CN" sz="3200" b="1" dirty="0">
                <a:ea typeface="SimSun" pitchFamily="2" charset="-122"/>
              </a:rPr>
              <a:t>OSPF (Open Shortest Path First)</a:t>
            </a:r>
            <a:endParaRPr lang="en-US" altLang="zh-CN" sz="3200" b="1" dirty="0" smtClean="0">
              <a:ea typeface="SimSun" pitchFamily="2" charset="-122"/>
            </a:endParaRPr>
          </a:p>
        </p:txBody>
      </p:sp>
      <p:sp>
        <p:nvSpPr>
          <p:cNvPr id="31747" name="Rectangle 3"/>
          <p:cNvSpPr>
            <a:spLocks noGrp="1" noChangeArrowheads="1"/>
          </p:cNvSpPr>
          <p:nvPr>
            <p:ph type="body" idx="1"/>
          </p:nvPr>
        </p:nvSpPr>
        <p:spPr>
          <a:xfrm>
            <a:off x="533400" y="1123951"/>
            <a:ext cx="8229600" cy="3790950"/>
          </a:xfrm>
        </p:spPr>
        <p:txBody>
          <a:bodyPr>
            <a:normAutofit/>
          </a:bodyPr>
          <a:lstStyle/>
          <a:p>
            <a:pPr eaLnBrk="1" hangingPunct="1"/>
            <a:r>
              <a:rPr lang="en-US" altLang="zh-CN" sz="2800" dirty="0">
                <a:ea typeface="SimSun" pitchFamily="2" charset="-122"/>
              </a:rPr>
              <a:t>“Open”: publicly available</a:t>
            </a:r>
          </a:p>
          <a:p>
            <a:pPr eaLnBrk="1" hangingPunct="1"/>
            <a:endParaRPr lang="en-US" altLang="zh-CN" sz="2800" dirty="0">
              <a:ea typeface="SimSun" pitchFamily="2" charset="-122"/>
            </a:endParaRPr>
          </a:p>
          <a:p>
            <a:pPr eaLnBrk="1" hangingPunct="1"/>
            <a:r>
              <a:rPr lang="en-US" altLang="zh-CN" sz="2800" dirty="0">
                <a:ea typeface="SimSun" pitchFamily="2" charset="-122"/>
              </a:rPr>
              <a:t>Uses Link State algorithm </a:t>
            </a:r>
          </a:p>
          <a:p>
            <a:pPr lvl="1" eaLnBrk="1" hangingPunct="1"/>
            <a:r>
              <a:rPr lang="en-US" altLang="zh-CN" sz="2800" dirty="0">
                <a:ea typeface="SimSun" pitchFamily="2" charset="-122"/>
              </a:rPr>
              <a:t>link state (LS) packet dissemination</a:t>
            </a:r>
          </a:p>
          <a:p>
            <a:pPr lvl="1" eaLnBrk="1" hangingPunct="1"/>
            <a:r>
              <a:rPr lang="en-US" altLang="zh-CN" sz="2800" dirty="0">
                <a:ea typeface="SimSun" pitchFamily="2" charset="-122"/>
              </a:rPr>
              <a:t>topology map at each node</a:t>
            </a:r>
          </a:p>
          <a:p>
            <a:pPr lvl="1" eaLnBrk="1" hangingPunct="1"/>
            <a:r>
              <a:rPr lang="en-US" altLang="zh-CN" sz="2800" dirty="0">
                <a:ea typeface="SimSun" pitchFamily="2" charset="-122"/>
              </a:rPr>
              <a:t>route computation using Dijkstra’s algorithm</a:t>
            </a:r>
          </a:p>
        </p:txBody>
      </p:sp>
      <p:sp>
        <p:nvSpPr>
          <p:cNvPr id="31748" name="Slide Number Placeholder 3"/>
          <p:cNvSpPr>
            <a:spLocks noGrp="1"/>
          </p:cNvSpPr>
          <p:nvPr>
            <p:ph type="sldNum" sz="quarter" idx="12"/>
          </p:nvPr>
        </p:nvSpPr>
        <p:spPr>
          <a:xfrm>
            <a:off x="8461376" y="4932761"/>
            <a:ext cx="682625" cy="2107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b="1">
                <a:solidFill>
                  <a:schemeClr val="tx1"/>
                </a:solidFill>
                <a:latin typeface="Comic Sans MS" pitchFamily="66" charset="0"/>
              </a:defRPr>
            </a:lvl1pPr>
            <a:lvl2pPr marL="557213" indent="-214313">
              <a:spcBef>
                <a:spcPct val="20000"/>
              </a:spcBef>
              <a:buChar char="–"/>
              <a:defRPr sz="2100" b="1">
                <a:solidFill>
                  <a:schemeClr val="tx1"/>
                </a:solidFill>
                <a:latin typeface="Comic Sans MS" pitchFamily="66" charset="0"/>
              </a:defRPr>
            </a:lvl2pPr>
            <a:lvl3pPr marL="857250" indent="-171450">
              <a:spcBef>
                <a:spcPct val="20000"/>
              </a:spcBef>
              <a:buChar char="•"/>
              <a:defRPr sz="1800" b="1">
                <a:solidFill>
                  <a:schemeClr val="tx1"/>
                </a:solidFill>
                <a:latin typeface="Comic Sans MS" pitchFamily="66" charset="0"/>
              </a:defRPr>
            </a:lvl3pPr>
            <a:lvl4pPr marL="1200150" indent="-171450">
              <a:spcBef>
                <a:spcPct val="20000"/>
              </a:spcBef>
              <a:buChar char="–"/>
              <a:defRPr sz="1500" b="1">
                <a:solidFill>
                  <a:schemeClr val="tx1"/>
                </a:solidFill>
                <a:latin typeface="Comic Sans MS" pitchFamily="66" charset="0"/>
              </a:defRPr>
            </a:lvl4pPr>
            <a:lvl5pPr marL="1543050" indent="-171450">
              <a:spcBef>
                <a:spcPct val="20000"/>
              </a:spcBef>
              <a:buChar char="»"/>
              <a:defRPr sz="1500" b="1">
                <a:solidFill>
                  <a:schemeClr val="tx1"/>
                </a:solidFill>
                <a:latin typeface="Comic Sans MS" pitchFamily="66" charset="0"/>
              </a:defRPr>
            </a:lvl5pPr>
            <a:lvl6pPr marL="1885950" indent="-171450" eaLnBrk="0" fontAlgn="base" hangingPunct="0">
              <a:spcBef>
                <a:spcPct val="20000"/>
              </a:spcBef>
              <a:spcAft>
                <a:spcPct val="0"/>
              </a:spcAft>
              <a:buChar char="»"/>
              <a:defRPr sz="1500" b="1">
                <a:solidFill>
                  <a:schemeClr val="tx1"/>
                </a:solidFill>
                <a:latin typeface="Comic Sans MS" pitchFamily="66" charset="0"/>
              </a:defRPr>
            </a:lvl6pPr>
            <a:lvl7pPr marL="2228850" indent="-171450" eaLnBrk="0" fontAlgn="base" hangingPunct="0">
              <a:spcBef>
                <a:spcPct val="20000"/>
              </a:spcBef>
              <a:spcAft>
                <a:spcPct val="0"/>
              </a:spcAft>
              <a:buChar char="»"/>
              <a:defRPr sz="1500" b="1">
                <a:solidFill>
                  <a:schemeClr val="tx1"/>
                </a:solidFill>
                <a:latin typeface="Comic Sans MS" pitchFamily="66" charset="0"/>
              </a:defRPr>
            </a:lvl7pPr>
            <a:lvl8pPr marL="2571750" indent="-171450" eaLnBrk="0" fontAlgn="base" hangingPunct="0">
              <a:spcBef>
                <a:spcPct val="20000"/>
              </a:spcBef>
              <a:spcAft>
                <a:spcPct val="0"/>
              </a:spcAft>
              <a:buChar char="»"/>
              <a:defRPr sz="1500" b="1">
                <a:solidFill>
                  <a:schemeClr val="tx1"/>
                </a:solidFill>
                <a:latin typeface="Comic Sans MS" pitchFamily="66" charset="0"/>
              </a:defRPr>
            </a:lvl8pPr>
            <a:lvl9pPr marL="2914650" indent="-171450" eaLnBrk="0" fontAlgn="base" hangingPunct="0">
              <a:spcBef>
                <a:spcPct val="20000"/>
              </a:spcBef>
              <a:spcAft>
                <a:spcPct val="0"/>
              </a:spcAft>
              <a:buChar char="»"/>
              <a:defRPr sz="1500" b="1">
                <a:solidFill>
                  <a:schemeClr val="tx1"/>
                </a:solidFill>
                <a:latin typeface="Comic Sans MS" pitchFamily="66" charset="0"/>
              </a:defRPr>
            </a:lvl9pPr>
          </a:lstStyle>
          <a:p>
            <a:pPr algn="l">
              <a:spcBef>
                <a:spcPct val="0"/>
              </a:spcBef>
              <a:buFontTx/>
              <a:buNone/>
            </a:pPr>
            <a:fld id="{EDCE5A76-1B51-435D-B7F2-0A1CEC003ACF}" type="slidenum">
              <a:rPr lang="en-US" altLang="en-US" sz="1100">
                <a:latin typeface="Times New Roman" pitchFamily="18" charset="0"/>
                <a:ea typeface="MS PGothic" pitchFamily="34" charset="-128"/>
              </a:rPr>
              <a:pPr algn="l">
                <a:spcBef>
                  <a:spcPct val="0"/>
                </a:spcBef>
                <a:buFontTx/>
                <a:buNone/>
              </a:pPr>
              <a:t>15</a:t>
            </a:fld>
            <a:endParaRPr lang="en-US" altLang="en-US" sz="1100">
              <a:latin typeface="Times New Roman" pitchFamily="18" charset="0"/>
              <a:ea typeface="MS PGothic" pitchFamily="34" charset="-128"/>
            </a:endParaRPr>
          </a:p>
        </p:txBody>
      </p:sp>
      <p:sp>
        <p:nvSpPr>
          <p:cNvPr id="2" name="Footer Placeholder 1"/>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11082317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8246"/>
            <a:ext cx="8458200" cy="857250"/>
          </a:xfrm>
        </p:spPr>
        <p:txBody>
          <a:bodyPr>
            <a:normAutofit fontScale="90000"/>
          </a:bodyPr>
          <a:lstStyle/>
          <a:p>
            <a:pPr eaLnBrk="1" hangingPunct="1"/>
            <a:r>
              <a:rPr lang="en-US" altLang="zh-CN" sz="2400" dirty="0">
                <a:ea typeface="SimSun" pitchFamily="2" charset="-122"/>
              </a:rPr>
              <a:t/>
            </a:r>
            <a:br>
              <a:rPr lang="en-US" altLang="zh-CN" sz="2400" dirty="0">
                <a:ea typeface="SimSun" pitchFamily="2" charset="-122"/>
              </a:rPr>
            </a:br>
            <a:r>
              <a:rPr lang="en-US" altLang="zh-CN" sz="3600" dirty="0">
                <a:ea typeface="SimSun" pitchFamily="2" charset="-122"/>
              </a:rPr>
              <a:t>OSPF “Advanced” Features (not in RIP)</a:t>
            </a:r>
            <a:endParaRPr lang="en-US" altLang="zh-CN" sz="3600" dirty="0" smtClean="0">
              <a:ea typeface="SimSun" pitchFamily="2" charset="-122"/>
            </a:endParaRPr>
          </a:p>
        </p:txBody>
      </p:sp>
      <p:sp>
        <p:nvSpPr>
          <p:cNvPr id="59395" name="Rectangle 3"/>
          <p:cNvSpPr>
            <a:spLocks noGrp="1" noChangeArrowheads="1"/>
          </p:cNvSpPr>
          <p:nvPr>
            <p:ph type="body" idx="1"/>
          </p:nvPr>
        </p:nvSpPr>
        <p:spPr>
          <a:xfrm>
            <a:off x="152400" y="819150"/>
            <a:ext cx="8229600" cy="3505200"/>
          </a:xfrm>
        </p:spPr>
        <p:txBody>
          <a:bodyPr>
            <a:noAutofit/>
          </a:bodyPr>
          <a:lstStyle/>
          <a:p>
            <a:pPr eaLnBrk="1" hangingPunct="1"/>
            <a:endParaRPr lang="en-US" altLang="zh-CN" sz="2800" dirty="0" smtClean="0">
              <a:solidFill>
                <a:srgbClr val="FF0000"/>
              </a:solidFill>
              <a:ea typeface="SimSun" pitchFamily="2" charset="-122"/>
            </a:endParaRPr>
          </a:p>
          <a:p>
            <a:pPr eaLnBrk="1" hangingPunct="1"/>
            <a:r>
              <a:rPr lang="en-US" altLang="zh-CN" sz="2800" dirty="0" smtClean="0">
                <a:solidFill>
                  <a:srgbClr val="FF0000"/>
                </a:solidFill>
                <a:ea typeface="SimSun" pitchFamily="2" charset="-122"/>
              </a:rPr>
              <a:t>Multiple same-cost paths</a:t>
            </a:r>
            <a:r>
              <a:rPr lang="en-US" altLang="zh-CN" sz="2800" dirty="0" smtClean="0">
                <a:ea typeface="SimSun" pitchFamily="2" charset="-122"/>
              </a:rPr>
              <a:t> allowed (only one path in RIP)</a:t>
            </a:r>
          </a:p>
          <a:p>
            <a:pPr eaLnBrk="1" hangingPunct="1"/>
            <a:r>
              <a:rPr lang="en-US" altLang="zh-CN" sz="2800" dirty="0" smtClean="0">
                <a:ea typeface="SimSun" pitchFamily="2" charset="-122"/>
              </a:rPr>
              <a:t>For each link, multiple cost metrics for different </a:t>
            </a:r>
            <a:r>
              <a:rPr lang="en-US" altLang="zh-CN" sz="2800" dirty="0" smtClean="0">
                <a:solidFill>
                  <a:srgbClr val="FF0000"/>
                </a:solidFill>
                <a:ea typeface="SimSun" pitchFamily="2" charset="-122"/>
              </a:rPr>
              <a:t>Type Of Service </a:t>
            </a:r>
            <a:r>
              <a:rPr lang="en-US" altLang="zh-CN" sz="2800" dirty="0" smtClean="0">
                <a:ea typeface="SimSun" pitchFamily="2" charset="-122"/>
              </a:rPr>
              <a:t>(</a:t>
            </a:r>
            <a:r>
              <a:rPr lang="en-US" altLang="zh-CN" sz="2800" dirty="0" err="1" smtClean="0">
                <a:ea typeface="SimSun" pitchFamily="2" charset="-122"/>
              </a:rPr>
              <a:t>eg</a:t>
            </a:r>
            <a:r>
              <a:rPr lang="en-US" altLang="zh-CN" sz="2800" dirty="0" smtClean="0">
                <a:ea typeface="SimSun" pitchFamily="2" charset="-122"/>
              </a:rPr>
              <a:t>, satellite link cost set “low” for best effort; high for real time)</a:t>
            </a:r>
          </a:p>
          <a:p>
            <a:pPr eaLnBrk="1" hangingPunct="1"/>
            <a:r>
              <a:rPr lang="en-US" altLang="zh-CN" sz="2800" dirty="0" smtClean="0">
                <a:solidFill>
                  <a:srgbClr val="FF0000"/>
                </a:solidFill>
                <a:ea typeface="SimSun" pitchFamily="2" charset="-122"/>
              </a:rPr>
              <a:t>Security:</a:t>
            </a:r>
            <a:r>
              <a:rPr lang="en-US" altLang="zh-CN" sz="2800" dirty="0" smtClean="0">
                <a:ea typeface="SimSun" pitchFamily="2" charset="-122"/>
              </a:rPr>
              <a:t> all OSPF messages authenticated (to prevent malicious intrusion); TCP connections used</a:t>
            </a:r>
          </a:p>
          <a:p>
            <a:pPr eaLnBrk="1" hangingPunct="1"/>
            <a:r>
              <a:rPr lang="en-US" altLang="zh-CN" sz="2800" dirty="0" smtClean="0">
                <a:solidFill>
                  <a:srgbClr val="FF0000"/>
                </a:solidFill>
                <a:ea typeface="SimSun" pitchFamily="2" charset="-122"/>
              </a:rPr>
              <a:t>Hierarchical</a:t>
            </a:r>
            <a:r>
              <a:rPr lang="en-US" altLang="zh-CN" sz="2800" dirty="0" smtClean="0">
                <a:ea typeface="SimSun" pitchFamily="2" charset="-122"/>
              </a:rPr>
              <a:t> OSPF</a:t>
            </a:r>
          </a:p>
        </p:txBody>
      </p:sp>
      <p:sp>
        <p:nvSpPr>
          <p:cNvPr id="32772" name="Slide Number Placeholder 3"/>
          <p:cNvSpPr>
            <a:spLocks noGrp="1"/>
          </p:cNvSpPr>
          <p:nvPr>
            <p:ph type="sldNum" sz="quarter" idx="12"/>
          </p:nvPr>
        </p:nvSpPr>
        <p:spPr>
          <a:xfrm>
            <a:off x="8461376" y="4932761"/>
            <a:ext cx="682625" cy="2107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b="1">
                <a:solidFill>
                  <a:schemeClr val="tx1"/>
                </a:solidFill>
                <a:latin typeface="Comic Sans MS" pitchFamily="66" charset="0"/>
              </a:defRPr>
            </a:lvl1pPr>
            <a:lvl2pPr marL="557213" indent="-214313">
              <a:spcBef>
                <a:spcPct val="20000"/>
              </a:spcBef>
              <a:buChar char="–"/>
              <a:defRPr sz="2100" b="1">
                <a:solidFill>
                  <a:schemeClr val="tx1"/>
                </a:solidFill>
                <a:latin typeface="Comic Sans MS" pitchFamily="66" charset="0"/>
              </a:defRPr>
            </a:lvl2pPr>
            <a:lvl3pPr marL="857250" indent="-171450">
              <a:spcBef>
                <a:spcPct val="20000"/>
              </a:spcBef>
              <a:buChar char="•"/>
              <a:defRPr sz="1800" b="1">
                <a:solidFill>
                  <a:schemeClr val="tx1"/>
                </a:solidFill>
                <a:latin typeface="Comic Sans MS" pitchFamily="66" charset="0"/>
              </a:defRPr>
            </a:lvl3pPr>
            <a:lvl4pPr marL="1200150" indent="-171450">
              <a:spcBef>
                <a:spcPct val="20000"/>
              </a:spcBef>
              <a:buChar char="–"/>
              <a:defRPr sz="1500" b="1">
                <a:solidFill>
                  <a:schemeClr val="tx1"/>
                </a:solidFill>
                <a:latin typeface="Comic Sans MS" pitchFamily="66" charset="0"/>
              </a:defRPr>
            </a:lvl4pPr>
            <a:lvl5pPr marL="1543050" indent="-171450">
              <a:spcBef>
                <a:spcPct val="20000"/>
              </a:spcBef>
              <a:buChar char="»"/>
              <a:defRPr sz="1500" b="1">
                <a:solidFill>
                  <a:schemeClr val="tx1"/>
                </a:solidFill>
                <a:latin typeface="Comic Sans MS" pitchFamily="66" charset="0"/>
              </a:defRPr>
            </a:lvl5pPr>
            <a:lvl6pPr marL="1885950" indent="-171450" eaLnBrk="0" fontAlgn="base" hangingPunct="0">
              <a:spcBef>
                <a:spcPct val="20000"/>
              </a:spcBef>
              <a:spcAft>
                <a:spcPct val="0"/>
              </a:spcAft>
              <a:buChar char="»"/>
              <a:defRPr sz="1500" b="1">
                <a:solidFill>
                  <a:schemeClr val="tx1"/>
                </a:solidFill>
                <a:latin typeface="Comic Sans MS" pitchFamily="66" charset="0"/>
              </a:defRPr>
            </a:lvl6pPr>
            <a:lvl7pPr marL="2228850" indent="-171450" eaLnBrk="0" fontAlgn="base" hangingPunct="0">
              <a:spcBef>
                <a:spcPct val="20000"/>
              </a:spcBef>
              <a:spcAft>
                <a:spcPct val="0"/>
              </a:spcAft>
              <a:buChar char="»"/>
              <a:defRPr sz="1500" b="1">
                <a:solidFill>
                  <a:schemeClr val="tx1"/>
                </a:solidFill>
                <a:latin typeface="Comic Sans MS" pitchFamily="66" charset="0"/>
              </a:defRPr>
            </a:lvl7pPr>
            <a:lvl8pPr marL="2571750" indent="-171450" eaLnBrk="0" fontAlgn="base" hangingPunct="0">
              <a:spcBef>
                <a:spcPct val="20000"/>
              </a:spcBef>
              <a:spcAft>
                <a:spcPct val="0"/>
              </a:spcAft>
              <a:buChar char="»"/>
              <a:defRPr sz="1500" b="1">
                <a:solidFill>
                  <a:schemeClr val="tx1"/>
                </a:solidFill>
                <a:latin typeface="Comic Sans MS" pitchFamily="66" charset="0"/>
              </a:defRPr>
            </a:lvl8pPr>
            <a:lvl9pPr marL="2914650" indent="-171450" eaLnBrk="0" fontAlgn="base" hangingPunct="0">
              <a:spcBef>
                <a:spcPct val="20000"/>
              </a:spcBef>
              <a:spcAft>
                <a:spcPct val="0"/>
              </a:spcAft>
              <a:buChar char="»"/>
              <a:defRPr sz="1500" b="1">
                <a:solidFill>
                  <a:schemeClr val="tx1"/>
                </a:solidFill>
                <a:latin typeface="Comic Sans MS" pitchFamily="66" charset="0"/>
              </a:defRPr>
            </a:lvl9pPr>
          </a:lstStyle>
          <a:p>
            <a:pPr algn="l">
              <a:spcBef>
                <a:spcPct val="0"/>
              </a:spcBef>
              <a:buFontTx/>
              <a:buNone/>
            </a:pPr>
            <a:fld id="{285D7D18-68F7-45BC-BFFE-21AC69279F49}" type="slidenum">
              <a:rPr lang="en-US" altLang="en-US" sz="1100">
                <a:latin typeface="Times New Roman" pitchFamily="18" charset="0"/>
                <a:ea typeface="MS PGothic" pitchFamily="34" charset="-128"/>
              </a:rPr>
              <a:pPr algn="l">
                <a:spcBef>
                  <a:spcPct val="0"/>
                </a:spcBef>
                <a:buFontTx/>
                <a:buNone/>
              </a:pPr>
              <a:t>16</a:t>
            </a:fld>
            <a:endParaRPr lang="en-US" altLang="en-US" sz="1100">
              <a:latin typeface="Times New Roman" pitchFamily="18" charset="0"/>
              <a:ea typeface="MS PGothic" pitchFamily="34" charset="-128"/>
            </a:endParaRPr>
          </a:p>
        </p:txBody>
      </p:sp>
      <p:sp>
        <p:nvSpPr>
          <p:cNvPr id="2" name="Footer Placeholder 1"/>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272564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467600" cy="285750"/>
          </a:xfrm>
        </p:spPr>
        <p:txBody>
          <a:bodyPr>
            <a:normAutofit fontScale="90000"/>
          </a:bodyPr>
          <a:lstStyle/>
          <a:p>
            <a:r>
              <a:rPr lang="en-US" altLang="zh-CN" dirty="0" smtClean="0">
                <a:ea typeface="SimSun" pitchFamily="2" charset="-122"/>
              </a:rPr>
              <a:t>Hierarchical OSPF</a:t>
            </a:r>
            <a:endParaRPr lang="en-US" dirty="0"/>
          </a:p>
        </p:txBody>
      </p:sp>
      <p:sp>
        <p:nvSpPr>
          <p:cNvPr id="4" name="Oval 3"/>
          <p:cNvSpPr/>
          <p:nvPr/>
        </p:nvSpPr>
        <p:spPr bwMode="auto">
          <a:xfrm>
            <a:off x="4110038" y="1314450"/>
            <a:ext cx="2024063" cy="9144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200" dirty="0">
                <a:latin typeface="Times" charset="0"/>
              </a:rPr>
              <a:t>              Area 0</a:t>
            </a:r>
          </a:p>
        </p:txBody>
      </p:sp>
      <p:sp>
        <p:nvSpPr>
          <p:cNvPr id="7" name="Oval 6"/>
          <p:cNvSpPr/>
          <p:nvPr/>
        </p:nvSpPr>
        <p:spPr bwMode="auto">
          <a:xfrm>
            <a:off x="3124201" y="2226401"/>
            <a:ext cx="1971675" cy="5715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200" dirty="0">
                <a:latin typeface="Times" charset="0"/>
              </a:rPr>
              <a:t>Area 1</a:t>
            </a:r>
          </a:p>
        </p:txBody>
      </p:sp>
      <p:sp>
        <p:nvSpPr>
          <p:cNvPr id="8" name="Oval 7"/>
          <p:cNvSpPr/>
          <p:nvPr/>
        </p:nvSpPr>
        <p:spPr bwMode="auto">
          <a:xfrm>
            <a:off x="5252706" y="2172517"/>
            <a:ext cx="1986294" cy="62211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200" dirty="0">
              <a:latin typeface="Times" charset="0"/>
            </a:endParaRPr>
          </a:p>
          <a:p>
            <a:pPr defTabSz="685800" eaLnBrk="0" fontAlgn="base" hangingPunct="0">
              <a:spcBef>
                <a:spcPct val="0"/>
              </a:spcBef>
              <a:spcAft>
                <a:spcPct val="0"/>
              </a:spcAft>
            </a:pPr>
            <a:r>
              <a:rPr lang="en-US" sz="1200" dirty="0">
                <a:latin typeface="Times" charset="0"/>
              </a:rPr>
              <a:t>Area 2</a:t>
            </a:r>
          </a:p>
        </p:txBody>
      </p:sp>
      <p:pic>
        <p:nvPicPr>
          <p:cNvPr id="9"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815" y="1688478"/>
            <a:ext cx="538475" cy="28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51" y="2088528"/>
            <a:ext cx="538475" cy="28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18" y="2483474"/>
            <a:ext cx="538475" cy="28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478" y="2088528"/>
            <a:ext cx="538475" cy="28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889" y="2398970"/>
            <a:ext cx="538475" cy="280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241" y="1914525"/>
            <a:ext cx="296448" cy="17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455" y="2319829"/>
            <a:ext cx="296448" cy="17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696003">
            <a:off x="5952133" y="2270755"/>
            <a:ext cx="245744" cy="25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696003">
            <a:off x="5280607" y="1921913"/>
            <a:ext cx="245744" cy="25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endCxn id="9" idx="0"/>
          </p:cNvCxnSpPr>
          <p:nvPr/>
        </p:nvCxnSpPr>
        <p:spPr bwMode="auto">
          <a:xfrm>
            <a:off x="4543693" y="1314450"/>
            <a:ext cx="551360" cy="37402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3952008" y="846647"/>
            <a:ext cx="1170060" cy="238527"/>
          </a:xfrm>
          <a:prstGeom prst="rect">
            <a:avLst/>
          </a:prstGeom>
          <a:noFill/>
        </p:spPr>
        <p:txBody>
          <a:bodyPr wrap="square" lIns="68580" tIns="34290" rIns="68580" bIns="34290" rtlCol="0">
            <a:spAutoFit/>
          </a:bodyPr>
          <a:lstStyle/>
          <a:p>
            <a:r>
              <a:rPr lang="en-US" sz="1100" dirty="0"/>
              <a:t>Boundary Router</a:t>
            </a:r>
          </a:p>
        </p:txBody>
      </p:sp>
      <p:cxnSp>
        <p:nvCxnSpPr>
          <p:cNvPr id="26" name="Straight Arrow Connector 25"/>
          <p:cNvCxnSpPr/>
          <p:nvPr/>
        </p:nvCxnSpPr>
        <p:spPr bwMode="auto">
          <a:xfrm flipH="1">
            <a:off x="5796183" y="1768384"/>
            <a:ext cx="785410" cy="4000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6581593" y="1530542"/>
            <a:ext cx="1648007" cy="238527"/>
          </a:xfrm>
          <a:prstGeom prst="rect">
            <a:avLst/>
          </a:prstGeom>
          <a:noFill/>
        </p:spPr>
        <p:txBody>
          <a:bodyPr wrap="square" lIns="68580" tIns="34290" rIns="68580" bIns="34290" rtlCol="0">
            <a:spAutoFit/>
          </a:bodyPr>
          <a:lstStyle/>
          <a:p>
            <a:r>
              <a:rPr lang="en-US" sz="1100" b="1" dirty="0"/>
              <a:t>Backbone Router</a:t>
            </a:r>
          </a:p>
        </p:txBody>
      </p:sp>
      <p:cxnSp>
        <p:nvCxnSpPr>
          <p:cNvPr id="30" name="Straight Arrow Connector 29"/>
          <p:cNvCxnSpPr/>
          <p:nvPr/>
        </p:nvCxnSpPr>
        <p:spPr bwMode="auto">
          <a:xfrm flipH="1">
            <a:off x="6096720" y="1239062"/>
            <a:ext cx="785410" cy="4000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6862535" y="1046673"/>
            <a:ext cx="1170060" cy="238527"/>
          </a:xfrm>
          <a:prstGeom prst="rect">
            <a:avLst/>
          </a:prstGeom>
          <a:noFill/>
        </p:spPr>
        <p:txBody>
          <a:bodyPr wrap="square" lIns="68580" tIns="34290" rIns="68580" bIns="34290" rtlCol="0">
            <a:spAutoFit/>
          </a:bodyPr>
          <a:lstStyle/>
          <a:p>
            <a:r>
              <a:rPr lang="en-US" sz="1100" dirty="0"/>
              <a:t>Backbone</a:t>
            </a:r>
          </a:p>
        </p:txBody>
      </p:sp>
      <p:cxnSp>
        <p:nvCxnSpPr>
          <p:cNvPr id="32" name="Straight Arrow Connector 31"/>
          <p:cNvCxnSpPr/>
          <p:nvPr/>
        </p:nvCxnSpPr>
        <p:spPr bwMode="auto">
          <a:xfrm flipH="1" flipV="1">
            <a:off x="4470121" y="2806882"/>
            <a:ext cx="625755" cy="473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flipV="1">
            <a:off x="5554250" y="2679618"/>
            <a:ext cx="741763" cy="60051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4526284" y="3280134"/>
            <a:ext cx="1931841" cy="238527"/>
          </a:xfrm>
          <a:prstGeom prst="rect">
            <a:avLst/>
          </a:prstGeom>
          <a:noFill/>
        </p:spPr>
        <p:txBody>
          <a:bodyPr wrap="square" lIns="68580" tIns="34290" rIns="68580" bIns="34290" rtlCol="0">
            <a:spAutoFit/>
          </a:bodyPr>
          <a:lstStyle/>
          <a:p>
            <a:r>
              <a:rPr lang="en-US" sz="1100" b="1" dirty="0"/>
              <a:t>Area Border Router</a:t>
            </a:r>
          </a:p>
        </p:txBody>
      </p:sp>
      <p:sp>
        <p:nvSpPr>
          <p:cNvPr id="42" name="Rectangle 4"/>
          <p:cNvSpPr>
            <a:spLocks noChangeArrowheads="1"/>
          </p:cNvSpPr>
          <p:nvPr/>
        </p:nvSpPr>
        <p:spPr bwMode="auto">
          <a:xfrm>
            <a:off x="4182309" y="3511782"/>
            <a:ext cx="3400876"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0"/>
              </a:spcBef>
              <a:buFontTx/>
              <a:buNone/>
            </a:pPr>
            <a:r>
              <a:rPr lang="en-US" altLang="zh-CN" sz="1600" b="0" dirty="0" smtClean="0">
                <a:latin typeface="+mn-lt"/>
                <a:ea typeface="SimSun" pitchFamily="2" charset="-122"/>
              </a:rPr>
              <a:t>” </a:t>
            </a:r>
            <a:r>
              <a:rPr lang="en-US" altLang="zh-CN" sz="1600" b="0" dirty="0">
                <a:latin typeface="+mn-lt"/>
                <a:ea typeface="SimSun" pitchFamily="2" charset="-122"/>
              </a:rPr>
              <a:t>distances  to nets in own area, </a:t>
            </a:r>
            <a:r>
              <a:rPr lang="en-US" altLang="zh-CN" sz="1600" b="0" dirty="0" smtClean="0">
                <a:latin typeface="+mn-lt"/>
                <a:ea typeface="SimSun" pitchFamily="2" charset="-122"/>
              </a:rPr>
              <a:t>adver</a:t>
            </a:r>
            <a:r>
              <a:rPr lang="en-US" altLang="zh-CN" sz="1600" b="0" dirty="0">
                <a:ea typeface="SimSun" pitchFamily="2" charset="-122"/>
              </a:rPr>
              <a:t>tise </a:t>
            </a:r>
            <a:r>
              <a:rPr lang="en-US" altLang="zh-CN" sz="1600" b="0" dirty="0" smtClean="0">
                <a:ea typeface="SimSun" pitchFamily="2" charset="-122"/>
              </a:rPr>
              <a:t> </a:t>
            </a:r>
            <a:r>
              <a:rPr lang="en-US" altLang="zh-CN" sz="1600" b="0" dirty="0" smtClean="0">
                <a:latin typeface="+mn-lt"/>
                <a:ea typeface="SimSun" pitchFamily="2" charset="-122"/>
              </a:rPr>
              <a:t>summarize to </a:t>
            </a:r>
            <a:r>
              <a:rPr lang="en-US" altLang="zh-CN" sz="1600" b="0" dirty="0">
                <a:latin typeface="+mn-lt"/>
                <a:ea typeface="SimSun" pitchFamily="2" charset="-122"/>
              </a:rPr>
              <a:t>other Area Border routers.</a:t>
            </a:r>
          </a:p>
        </p:txBody>
      </p:sp>
      <p:cxnSp>
        <p:nvCxnSpPr>
          <p:cNvPr id="43" name="Straight Arrow Connector 42"/>
          <p:cNvCxnSpPr/>
          <p:nvPr/>
        </p:nvCxnSpPr>
        <p:spPr bwMode="auto">
          <a:xfrm>
            <a:off x="4696092" y="1428750"/>
            <a:ext cx="551360" cy="37402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7"/>
          <p:cNvSpPr>
            <a:spLocks noChangeArrowheads="1"/>
          </p:cNvSpPr>
          <p:nvPr/>
        </p:nvSpPr>
        <p:spPr bwMode="auto">
          <a:xfrm>
            <a:off x="-161474" y="1503456"/>
            <a:ext cx="3284538" cy="203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marL="342900" indent="-342900">
              <a:spcBef>
                <a:spcPct val="20000"/>
              </a:spcBef>
              <a:buChar char="•"/>
              <a:defRPr sz="3200" b="1">
                <a:solidFill>
                  <a:schemeClr val="tx1"/>
                </a:solidFill>
                <a:latin typeface="Comic Sans MS" pitchFamily="66" charset="0"/>
              </a:defRPr>
            </a:lvl1pPr>
            <a:lvl2pPr>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lvl="1">
              <a:spcBef>
                <a:spcPct val="0"/>
              </a:spcBef>
              <a:buFontTx/>
              <a:buNone/>
            </a:pPr>
            <a:r>
              <a:rPr lang="en-US" altLang="zh-CN" sz="1600" dirty="0">
                <a:latin typeface="+mn-lt"/>
                <a:ea typeface="SimSun" pitchFamily="2" charset="-122"/>
              </a:rPr>
              <a:t>Area</a:t>
            </a:r>
          </a:p>
          <a:p>
            <a:pPr marL="742950" lvl="1" indent="-285750">
              <a:spcBef>
                <a:spcPct val="0"/>
              </a:spcBef>
              <a:buFontTx/>
              <a:buChar char="-"/>
            </a:pPr>
            <a:r>
              <a:rPr lang="en-US" altLang="zh-CN" sz="1600" b="0" dirty="0" smtClean="0">
                <a:latin typeface="+mn-lt"/>
                <a:ea typeface="SimSun" pitchFamily="2" charset="-122"/>
              </a:rPr>
              <a:t>Link-state </a:t>
            </a:r>
            <a:r>
              <a:rPr lang="en-US" altLang="zh-CN" sz="1600" b="0" dirty="0">
                <a:latin typeface="+mn-lt"/>
                <a:ea typeface="SimSun" pitchFamily="2" charset="-122"/>
              </a:rPr>
              <a:t>advertisements only in area .</a:t>
            </a:r>
            <a:endParaRPr lang="en-US" altLang="zh-CN" sz="1600" b="0" dirty="0" smtClean="0">
              <a:latin typeface="+mn-lt"/>
              <a:ea typeface="SimSun" pitchFamily="2" charset="-122"/>
            </a:endParaRPr>
          </a:p>
          <a:p>
            <a:pPr marL="742950" lvl="1" indent="-285750">
              <a:spcBef>
                <a:spcPct val="0"/>
              </a:spcBef>
              <a:buFontTx/>
              <a:buChar char="-"/>
            </a:pPr>
            <a:r>
              <a:rPr lang="en-US" altLang="zh-CN" sz="1600" b="0" dirty="0" smtClean="0">
                <a:latin typeface="+mn-lt"/>
                <a:ea typeface="SimSun" pitchFamily="2" charset="-122"/>
              </a:rPr>
              <a:t>each </a:t>
            </a:r>
            <a:r>
              <a:rPr lang="en-US" altLang="zh-CN" sz="1600" b="0" dirty="0">
                <a:latin typeface="+mn-lt"/>
                <a:ea typeface="SimSun" pitchFamily="2" charset="-122"/>
              </a:rPr>
              <a:t>nodes has detailed area topology</a:t>
            </a:r>
            <a:r>
              <a:rPr lang="en-US" altLang="zh-CN" sz="1600" b="0" dirty="0" smtClean="0">
                <a:latin typeface="+mn-lt"/>
                <a:ea typeface="SimSun" pitchFamily="2" charset="-122"/>
              </a:rPr>
              <a:t>;</a:t>
            </a:r>
          </a:p>
          <a:p>
            <a:pPr marL="742950" lvl="1" indent="-285750">
              <a:spcBef>
                <a:spcPct val="0"/>
              </a:spcBef>
              <a:buFontTx/>
              <a:buChar char="-"/>
            </a:pPr>
            <a:r>
              <a:rPr lang="en-US" altLang="zh-CN" sz="1600" b="0" dirty="0" smtClean="0">
                <a:latin typeface="+mn-lt"/>
                <a:ea typeface="SimSun" pitchFamily="2" charset="-122"/>
              </a:rPr>
              <a:t>only </a:t>
            </a:r>
            <a:r>
              <a:rPr lang="en-US" altLang="zh-CN" sz="1600" b="0" dirty="0">
                <a:latin typeface="+mn-lt"/>
                <a:ea typeface="SimSun" pitchFamily="2" charset="-122"/>
              </a:rPr>
              <a:t>know direction (shortest path) to nets in other areas</a:t>
            </a:r>
            <a:r>
              <a:rPr lang="en-US" altLang="zh-CN" sz="900" b="0" dirty="0">
                <a:latin typeface="+mn-lt"/>
                <a:ea typeface="SimSun" pitchFamily="2" charset="-122"/>
              </a:rPr>
              <a:t>.</a:t>
            </a:r>
          </a:p>
        </p:txBody>
      </p:sp>
      <p:sp>
        <p:nvSpPr>
          <p:cNvPr id="45" name="Rectangle 6"/>
          <p:cNvSpPr>
            <a:spLocks noChangeArrowheads="1"/>
          </p:cNvSpPr>
          <p:nvPr/>
        </p:nvSpPr>
        <p:spPr bwMode="auto">
          <a:xfrm>
            <a:off x="6742604" y="1707236"/>
            <a:ext cx="2096596"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buClr>
                <a:schemeClr val="accent2"/>
              </a:buClr>
              <a:buSzPct val="85000"/>
              <a:buFont typeface="ZapfDingbats" pitchFamily="82" charset="2"/>
              <a:buNone/>
            </a:pPr>
            <a:r>
              <a:rPr lang="en-US" altLang="zh-CN" sz="1400" b="0" dirty="0">
                <a:latin typeface="+mn-lt"/>
                <a:ea typeface="SimSun" pitchFamily="2" charset="-122"/>
              </a:rPr>
              <a:t>runs OSPF routing limited to backbone</a:t>
            </a:r>
            <a:r>
              <a:rPr lang="en-US" altLang="zh-CN" sz="1200" b="0" dirty="0">
                <a:latin typeface="+mn-lt"/>
                <a:ea typeface="SimSun" pitchFamily="2" charset="-122"/>
              </a:rPr>
              <a:t>.</a:t>
            </a:r>
          </a:p>
        </p:txBody>
      </p:sp>
      <p:sp>
        <p:nvSpPr>
          <p:cNvPr id="46" name="Rectangle 4"/>
          <p:cNvSpPr>
            <a:spLocks noChangeArrowheads="1"/>
          </p:cNvSpPr>
          <p:nvPr/>
        </p:nvSpPr>
        <p:spPr bwMode="auto">
          <a:xfrm>
            <a:off x="558412" y="4598066"/>
            <a:ext cx="511430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0"/>
              </a:spcBef>
              <a:buFontTx/>
              <a:buNone/>
            </a:pPr>
            <a:r>
              <a:rPr lang="en-US" altLang="zh-CN" sz="2000" dirty="0">
                <a:solidFill>
                  <a:srgbClr val="FF0000"/>
                </a:solidFill>
                <a:latin typeface="+mn-lt"/>
                <a:ea typeface="SimSun" pitchFamily="2" charset="-122"/>
              </a:rPr>
              <a:t>Two-level hierarchy:</a:t>
            </a:r>
            <a:r>
              <a:rPr lang="en-US" altLang="zh-CN" sz="2000" dirty="0">
                <a:latin typeface="+mn-lt"/>
                <a:ea typeface="SimSun" pitchFamily="2" charset="-122"/>
              </a:rPr>
              <a:t> local area, backbone</a:t>
            </a:r>
          </a:p>
        </p:txBody>
      </p:sp>
      <p:sp>
        <p:nvSpPr>
          <p:cNvPr id="3" name="Slide Number Placeholder 2"/>
          <p:cNvSpPr>
            <a:spLocks noGrp="1"/>
          </p:cNvSpPr>
          <p:nvPr>
            <p:ph type="sldNum" sz="quarter" idx="12"/>
          </p:nvPr>
        </p:nvSpPr>
        <p:spPr/>
        <p:txBody>
          <a:bodyPr/>
          <a:lstStyle/>
          <a:p>
            <a:fld id="{E97799C9-84D9-46D2-A11E-BCF8A720529D}" type="slidenum">
              <a:rPr lang="en-US" smtClean="0"/>
              <a:t>17</a:t>
            </a:fld>
            <a:endParaRPr lang="en-US" dirty="0"/>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402820535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15200" cy="865573"/>
          </a:xfrm>
        </p:spPr>
        <p:txBody>
          <a:bodyPr/>
          <a:lstStyle/>
          <a:p>
            <a:r>
              <a:rPr lang="en-US" dirty="0" smtClean="0"/>
              <a:t>Implementation</a:t>
            </a:r>
            <a:endParaRPr lang="en-US" dirty="0"/>
          </a:p>
        </p:txBody>
      </p:sp>
      <p:sp>
        <p:nvSpPr>
          <p:cNvPr id="3" name="Content Placeholder 2"/>
          <p:cNvSpPr>
            <a:spLocks noGrp="1"/>
          </p:cNvSpPr>
          <p:nvPr>
            <p:ph idx="1"/>
          </p:nvPr>
        </p:nvSpPr>
        <p:spPr>
          <a:xfrm>
            <a:off x="914400" y="1123951"/>
            <a:ext cx="7315200" cy="3608070"/>
          </a:xfrm>
        </p:spPr>
        <p:txBody>
          <a:bodyPr>
            <a:normAutofit/>
          </a:bodyPr>
          <a:lstStyle/>
          <a:p>
            <a:r>
              <a:rPr lang="en-US" sz="2400" dirty="0" smtClean="0"/>
              <a:t>There </a:t>
            </a:r>
            <a:r>
              <a:rPr lang="en-US" sz="2400" dirty="0"/>
              <a:t>is a very simple way to build a switch or router: </a:t>
            </a:r>
            <a:endParaRPr lang="en-US" sz="2400" dirty="0" smtClean="0"/>
          </a:p>
          <a:p>
            <a:pPr lvl="1"/>
            <a:r>
              <a:rPr lang="en-US" sz="2400" dirty="0" smtClean="0"/>
              <a:t>Buy </a:t>
            </a:r>
            <a:r>
              <a:rPr lang="en-US" sz="2400" dirty="0"/>
              <a:t>a general-purpose processor and equip it with a number of network interfaces. Such a device, running suitable software, can receive packets on one of its interfaces, perform any of the switching or forwarding </a:t>
            </a:r>
            <a:r>
              <a:rPr lang="en-US" sz="2400" dirty="0" smtClean="0"/>
              <a:t>functions, </a:t>
            </a:r>
            <a:r>
              <a:rPr lang="en-US" sz="2400" dirty="0"/>
              <a:t>and send packets out another of its interfaces. </a:t>
            </a:r>
            <a:endParaRPr lang="en-US" sz="2400" dirty="0" smtClean="0"/>
          </a:p>
          <a:p>
            <a:pPr lvl="1"/>
            <a:endParaRPr lang="en-US" dirty="0" smtClean="0"/>
          </a:p>
        </p:txBody>
      </p:sp>
      <p:sp>
        <p:nvSpPr>
          <p:cNvPr id="5" name="Slide Number Placeholder 4"/>
          <p:cNvSpPr>
            <a:spLocks noGrp="1"/>
          </p:cNvSpPr>
          <p:nvPr>
            <p:ph type="sldNum" sz="quarter" idx="12"/>
          </p:nvPr>
        </p:nvSpPr>
        <p:spPr/>
        <p:txBody>
          <a:bodyPr/>
          <a:lstStyle/>
          <a:p>
            <a:fld id="{E97799C9-84D9-46D2-A11E-BCF8A720529D}" type="slidenum">
              <a:rPr lang="en-US" smtClean="0"/>
              <a:t>18</a:t>
            </a:fld>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96241997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15200" cy="865573"/>
          </a:xfrm>
        </p:spPr>
        <p:txBody>
          <a:bodyPr/>
          <a:lstStyle/>
          <a:p>
            <a:r>
              <a:rPr lang="en-US" dirty="0" smtClean="0"/>
              <a:t>Block diagram of Router</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19</a:t>
            </a:fld>
            <a:endParaRPr lang="en-US" dirty="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226090"/>
            <a:ext cx="7772400" cy="257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62831" y="3450207"/>
            <a:ext cx="138564" cy="346249"/>
          </a:xfrm>
          <a:prstGeom prst="rect">
            <a:avLst/>
          </a:prstGeom>
          <a:noFill/>
        </p:spPr>
        <p:txBody>
          <a:bodyPr wrap="none" lIns="68580" tIns="34290" rIns="68580" bIns="34290" rtlCol="0">
            <a:spAutoFit/>
          </a:bodyPr>
          <a:lstStyle/>
          <a:p>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4" name="TextBox 3"/>
          <p:cNvSpPr txBox="1"/>
          <p:nvPr/>
        </p:nvSpPr>
        <p:spPr>
          <a:xfrm>
            <a:off x="152400" y="4019550"/>
            <a:ext cx="7543800" cy="923330"/>
          </a:xfrm>
          <a:prstGeom prst="rect">
            <a:avLst/>
          </a:prstGeom>
          <a:noFill/>
        </p:spPr>
        <p:txBody>
          <a:bodyPr wrap="square" rtlCol="0">
            <a:spAutoFit/>
          </a:bodyPr>
          <a:lstStyle/>
          <a:p>
            <a:r>
              <a:rPr lang="en-US" b="1" dirty="0" smtClean="0"/>
              <a:t>Source: </a:t>
            </a:r>
            <a:r>
              <a:rPr lang="en-US" dirty="0" smtClean="0"/>
              <a:t>Computer </a:t>
            </a:r>
            <a:r>
              <a:rPr lang="en-US" dirty="0"/>
              <a:t>Networks: </a:t>
            </a:r>
            <a:endParaRPr lang="en-US" dirty="0" smtClean="0"/>
          </a:p>
          <a:p>
            <a:r>
              <a:rPr lang="en-US" dirty="0" smtClean="0"/>
              <a:t>A </a:t>
            </a:r>
            <a:r>
              <a:rPr lang="en-US" dirty="0"/>
              <a:t>Systems Approach, Larry Peterson </a:t>
            </a:r>
            <a:r>
              <a:rPr lang="en-US" dirty="0" smtClean="0"/>
              <a:t> and </a:t>
            </a:r>
            <a:r>
              <a:rPr lang="en-US" dirty="0"/>
              <a:t>Bruce Davie, 5th Ed</a:t>
            </a:r>
            <a:r>
              <a:rPr lang="en-US" b="1" dirty="0" smtClean="0"/>
              <a:t>, </a:t>
            </a:r>
            <a:r>
              <a:rPr lang="en-US" dirty="0" smtClean="0"/>
              <a:t>The </a:t>
            </a:r>
            <a:r>
              <a:rPr lang="en-US" dirty="0"/>
              <a:t>Morgan Kaufmann Series, Elsevier, 2011. </a:t>
            </a:r>
          </a:p>
        </p:txBody>
      </p:sp>
    </p:spTree>
    <p:extLst>
      <p:ext uri="{BB962C8B-B14F-4D97-AF65-F5344CB8AC3E}">
        <p14:creationId xmlns:p14="http://schemas.microsoft.com/office/powerpoint/2010/main" val="188724178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7315200" cy="865573"/>
          </a:xfrm>
        </p:spPr>
        <p:txBody>
          <a:bodyPr/>
          <a:lstStyle/>
          <a:p>
            <a:r>
              <a:rPr lang="en-US" dirty="0" smtClean="0"/>
              <a:t>Outline</a:t>
            </a:r>
            <a:endParaRPr lang="en-US" dirty="0"/>
          </a:p>
        </p:txBody>
      </p:sp>
      <p:sp>
        <p:nvSpPr>
          <p:cNvPr id="3" name="Content Placeholder 2"/>
          <p:cNvSpPr>
            <a:spLocks noGrp="1"/>
          </p:cNvSpPr>
          <p:nvPr>
            <p:ph idx="1"/>
          </p:nvPr>
        </p:nvSpPr>
        <p:spPr>
          <a:xfrm>
            <a:off x="685800" y="1200151"/>
            <a:ext cx="7543800" cy="3531870"/>
          </a:xfrm>
        </p:spPr>
        <p:txBody>
          <a:bodyPr/>
          <a:lstStyle/>
          <a:p>
            <a:r>
              <a:rPr lang="en-US" altLang="en-US" sz="2800" dirty="0"/>
              <a:t>Link State </a:t>
            </a:r>
            <a:r>
              <a:rPr lang="en-US" altLang="en-US" sz="2800" dirty="0" smtClean="0"/>
              <a:t>Routing</a:t>
            </a:r>
          </a:p>
          <a:p>
            <a:r>
              <a:rPr lang="en-US" altLang="en-US" sz="2800" dirty="0"/>
              <a:t>Reliable </a:t>
            </a:r>
            <a:r>
              <a:rPr lang="en-US" altLang="en-US" sz="2800" dirty="0" smtClean="0"/>
              <a:t>Flooding</a:t>
            </a:r>
          </a:p>
          <a:p>
            <a:r>
              <a:rPr lang="en-US" sz="2800" dirty="0" smtClean="0"/>
              <a:t>Example</a:t>
            </a:r>
          </a:p>
          <a:p>
            <a:r>
              <a:rPr lang="en-US" sz="2800" dirty="0" smtClean="0"/>
              <a:t>Implementation</a:t>
            </a:r>
          </a:p>
          <a:p>
            <a:r>
              <a:rPr lang="en-US" sz="2800" dirty="0"/>
              <a:t>Performance </a:t>
            </a:r>
            <a:r>
              <a:rPr lang="en-US" sz="2800" dirty="0" smtClean="0"/>
              <a:t>analysis</a:t>
            </a:r>
          </a:p>
          <a:p>
            <a:r>
              <a:rPr lang="en-US" sz="2800" dirty="0" smtClean="0"/>
              <a:t>Packet Tracer</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5960765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7315200" cy="865573"/>
          </a:xfrm>
        </p:spPr>
        <p:txBody>
          <a:bodyPr/>
          <a:lstStyle/>
          <a:p>
            <a:r>
              <a:rPr lang="en-US" dirty="0" smtClean="0"/>
              <a:t>Performance analysis</a:t>
            </a:r>
            <a:endParaRPr lang="en-US" dirty="0"/>
          </a:p>
        </p:txBody>
      </p:sp>
      <p:sp>
        <p:nvSpPr>
          <p:cNvPr id="3" name="Content Placeholder 2"/>
          <p:cNvSpPr>
            <a:spLocks noGrp="1"/>
          </p:cNvSpPr>
          <p:nvPr>
            <p:ph idx="1"/>
          </p:nvPr>
        </p:nvSpPr>
        <p:spPr>
          <a:xfrm>
            <a:off x="457200" y="971550"/>
            <a:ext cx="7772400" cy="4038600"/>
          </a:xfrm>
        </p:spPr>
        <p:txBody>
          <a:bodyPr>
            <a:normAutofit lnSpcReduction="10000"/>
          </a:bodyPr>
          <a:lstStyle/>
          <a:p>
            <a:r>
              <a:rPr lang="en-US" dirty="0"/>
              <a:t>Key Differences Between RIP and </a:t>
            </a:r>
            <a:r>
              <a:rPr lang="en-US" dirty="0" smtClean="0"/>
              <a:t>OSPF based on performance</a:t>
            </a:r>
            <a:endParaRPr lang="en-US" dirty="0"/>
          </a:p>
          <a:p>
            <a:pPr lvl="1"/>
            <a:r>
              <a:rPr lang="en-US" dirty="0"/>
              <a:t>RIP depends on hop counts to determine the best path while OSPF depends on cost (bandwidth) which helps in determining the best path.</a:t>
            </a:r>
          </a:p>
          <a:p>
            <a:pPr lvl="1"/>
            <a:r>
              <a:rPr lang="en-US" b="1" dirty="0"/>
              <a:t>Administrative Distances (AD)</a:t>
            </a:r>
            <a:r>
              <a:rPr lang="en-US" dirty="0"/>
              <a:t> measures the probity of received routing information on a router from a neighbor router. An administrative distance can vary from integers 0 to 255, where 0 specifies the most trusted integer, and 255 signifies that no traffic is allowed to pass through this route. The AD value of RIP is 120 whereas it is 110 for OSPF.</a:t>
            </a:r>
          </a:p>
          <a:p>
            <a:pPr lvl="1"/>
            <a:r>
              <a:rPr lang="en-US" dirty="0"/>
              <a:t>Convergence in the RIP is slow in contrast it is fast in OSPF.</a:t>
            </a:r>
          </a:p>
          <a:p>
            <a:pPr lvl="1"/>
            <a:r>
              <a:rPr lang="en-US" b="1" dirty="0"/>
              <a:t>Summarization</a:t>
            </a:r>
            <a:r>
              <a:rPr lang="en-US" dirty="0"/>
              <a:t> allows a single routing table entry to illustrate a collection of IP network numbers. RIP supports auto summarization, as against OSPF supports manual summarization.</a:t>
            </a:r>
          </a:p>
          <a:p>
            <a:pPr lvl="1"/>
            <a:r>
              <a:rPr lang="en-US" dirty="0"/>
              <a:t>There no hop count limit in OSPF. On the contrary, the RIP is limited to 15 hop counts.</a:t>
            </a:r>
          </a:p>
          <a:p>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20</a:t>
            </a:fld>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20848075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950"/>
            <a:ext cx="7315200" cy="865573"/>
          </a:xfrm>
        </p:spPr>
        <p:txBody>
          <a:bodyPr/>
          <a:lstStyle/>
          <a:p>
            <a:r>
              <a:rPr lang="en-US" dirty="0" smtClean="0"/>
              <a:t>Packet Tracer</a:t>
            </a:r>
            <a:endParaRPr lang="en-US" dirty="0"/>
          </a:p>
        </p:txBody>
      </p:sp>
      <p:sp>
        <p:nvSpPr>
          <p:cNvPr id="3" name="Content Placeholder 2"/>
          <p:cNvSpPr>
            <a:spLocks noGrp="1"/>
          </p:cNvSpPr>
          <p:nvPr>
            <p:ph idx="1"/>
          </p:nvPr>
        </p:nvSpPr>
        <p:spPr>
          <a:xfrm>
            <a:off x="914400" y="1276350"/>
            <a:ext cx="7315200" cy="3505199"/>
          </a:xfrm>
        </p:spPr>
        <p:txBody>
          <a:bodyPr>
            <a:noAutofit/>
          </a:bodyPr>
          <a:lstStyle/>
          <a:p>
            <a:pPr algn="just"/>
            <a:r>
              <a:rPr lang="en-US" sz="2800" b="1" dirty="0"/>
              <a:t>Packet Tracer</a:t>
            </a:r>
            <a:r>
              <a:rPr lang="en-US" sz="2800" dirty="0"/>
              <a:t> is a cross-platform visual simulation tool designed by </a:t>
            </a:r>
            <a:r>
              <a:rPr lang="en-US" sz="2800" b="1" dirty="0"/>
              <a:t>Cisco</a:t>
            </a:r>
            <a:r>
              <a:rPr lang="en-US" sz="2800" dirty="0"/>
              <a:t> Systems that allows users to create network topologies and imitate modern computer networks. </a:t>
            </a:r>
            <a:endParaRPr lang="en-US" sz="2800" dirty="0" smtClean="0"/>
          </a:p>
          <a:p>
            <a:pPr algn="just"/>
            <a:r>
              <a:rPr lang="en-US" sz="2800" dirty="0" smtClean="0"/>
              <a:t>The </a:t>
            </a:r>
            <a:r>
              <a:rPr lang="en-US" sz="2800" dirty="0"/>
              <a:t>software allows users to simulate the configuration of </a:t>
            </a:r>
            <a:r>
              <a:rPr lang="en-US" sz="2800" b="1" dirty="0"/>
              <a:t>Cisco</a:t>
            </a:r>
            <a:r>
              <a:rPr lang="en-US" sz="2800" dirty="0"/>
              <a:t> routers and switches using a simulated command line </a:t>
            </a:r>
            <a:r>
              <a:rPr lang="en-US" sz="2800" dirty="0" smtClean="0"/>
              <a:t>interface.</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t>21</a:t>
            </a:fld>
            <a:endParaRPr lang="en-US" dirty="0"/>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TextBox 5"/>
          <p:cNvSpPr txBox="1"/>
          <p:nvPr/>
        </p:nvSpPr>
        <p:spPr>
          <a:xfrm>
            <a:off x="685800" y="4457995"/>
            <a:ext cx="6928050" cy="369332"/>
          </a:xfrm>
          <a:prstGeom prst="rect">
            <a:avLst/>
          </a:prstGeom>
          <a:noFill/>
        </p:spPr>
        <p:txBody>
          <a:bodyPr wrap="none" rtlCol="0">
            <a:spAutoFit/>
          </a:bodyPr>
          <a:lstStyle/>
          <a:p>
            <a:r>
              <a:rPr lang="en-US" dirty="0">
                <a:hlinkClick r:id="rId2"/>
              </a:rPr>
              <a:t>https://www.wikihow.com/Configure-a-Network-on-Cisco-Packet-Tracer</a:t>
            </a:r>
            <a:endParaRPr lang="en-US" dirty="0"/>
          </a:p>
        </p:txBody>
      </p:sp>
    </p:spTree>
    <p:extLst>
      <p:ext uri="{BB962C8B-B14F-4D97-AF65-F5344CB8AC3E}">
        <p14:creationId xmlns:p14="http://schemas.microsoft.com/office/powerpoint/2010/main" val="359217200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315200" cy="865573"/>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22</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609600" y="971551"/>
            <a:ext cx="3429000" cy="3760470"/>
          </a:xfrm>
        </p:spPr>
        <p:txBody>
          <a:bodyPr/>
          <a:lstStyle/>
          <a:p>
            <a:pPr marL="45720" indent="0">
              <a:buNone/>
            </a:pPr>
            <a:r>
              <a:rPr lang="en-US" b="1" u="sng" dirty="0" smtClean="0"/>
              <a:t>Step 1</a:t>
            </a:r>
            <a:r>
              <a:rPr lang="en-US" b="1" dirty="0" smtClean="0"/>
              <a:t>:</a:t>
            </a:r>
          </a:p>
          <a:p>
            <a:r>
              <a:rPr lang="en-US" b="1" dirty="0"/>
              <a:t>Open your Network Topology.</a:t>
            </a:r>
            <a:r>
              <a:rPr lang="en-US" dirty="0"/>
              <a:t> Once you've opened your Network Topology on Cisco Packet Tracer, access your network and identify the components of your network, for example; Servers, Routers, End Devices,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543" y="819150"/>
            <a:ext cx="52387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85188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315200" cy="865573"/>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23</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609600" y="971551"/>
            <a:ext cx="3429000" cy="3760470"/>
          </a:xfrm>
        </p:spPr>
        <p:txBody>
          <a:bodyPr/>
          <a:lstStyle/>
          <a:p>
            <a:pPr marL="45720" indent="0">
              <a:buNone/>
            </a:pPr>
            <a:r>
              <a:rPr lang="en-US" b="1" u="sng" dirty="0" smtClean="0"/>
              <a:t>Step 2:</a:t>
            </a:r>
          </a:p>
          <a:p>
            <a:r>
              <a:rPr lang="en-US" b="1" dirty="0"/>
              <a:t>Complete the cabling.</a:t>
            </a:r>
            <a:r>
              <a:rPr lang="en-US" dirty="0"/>
              <a:t> Access the cables section and connect completely and correctly the cables between the network in order to ensure connectivity between the devices in the network using the connections table given.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458" y="819150"/>
            <a:ext cx="52197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18127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315200" cy="865573"/>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24</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609600" y="971551"/>
            <a:ext cx="3429000" cy="3760470"/>
          </a:xfrm>
        </p:spPr>
        <p:txBody>
          <a:bodyPr/>
          <a:lstStyle/>
          <a:p>
            <a:pPr marL="45720" indent="0">
              <a:buNone/>
            </a:pPr>
            <a:r>
              <a:rPr lang="en-US" b="1" u="sng" dirty="0" smtClean="0"/>
              <a:t>Step 3:</a:t>
            </a:r>
          </a:p>
          <a:p>
            <a:r>
              <a:rPr lang="en-US" b="1" dirty="0"/>
              <a:t>Open your Network Topology.</a:t>
            </a:r>
            <a:r>
              <a:rPr lang="en-US" dirty="0"/>
              <a:t> Once you've opened your Network Topology on Cisco Packet Tracer, access your network and identify the components of your network, for example; Servers, Routers, End Devices, etc.</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790" y="819150"/>
            <a:ext cx="52197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18127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9397"/>
            <a:ext cx="7315200" cy="729948"/>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25</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609600" y="438150"/>
            <a:ext cx="4267200" cy="4705349"/>
          </a:xfrm>
        </p:spPr>
        <p:txBody>
          <a:bodyPr>
            <a:normAutofit fontScale="77500" lnSpcReduction="20000"/>
          </a:bodyPr>
          <a:lstStyle/>
          <a:p>
            <a:r>
              <a:rPr lang="en-US" sz="3400" b="1" u="sng" dirty="0" smtClean="0"/>
              <a:t>Step  4:</a:t>
            </a:r>
          </a:p>
          <a:p>
            <a:pPr fontAlgn="base"/>
            <a:r>
              <a:rPr lang="en-US" sz="3400" b="1" dirty="0"/>
              <a:t>Configure the IP addresses on your routers and switches.</a:t>
            </a:r>
            <a:r>
              <a:rPr lang="en-US" sz="3400" dirty="0"/>
              <a:t> After configuring the right IP addresses on the end devices, you will have to do the same on the routers and switches also, using the address table. But this time in a different way because there's no desktop platform on the routers and switches. </a:t>
            </a:r>
            <a:r>
              <a:rPr lang="en-US" dirty="0"/>
              <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742950"/>
            <a:ext cx="4038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18127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315200" cy="865573"/>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26</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609600" y="971551"/>
            <a:ext cx="3429000" cy="3760470"/>
          </a:xfrm>
        </p:spPr>
        <p:txBody>
          <a:bodyPr>
            <a:normAutofit lnSpcReduction="10000"/>
          </a:bodyPr>
          <a:lstStyle/>
          <a:p>
            <a:pPr marL="45720" indent="0">
              <a:buNone/>
            </a:pPr>
            <a:r>
              <a:rPr lang="en-US" b="1" u="sng" dirty="0" smtClean="0"/>
              <a:t>Step 5:</a:t>
            </a:r>
          </a:p>
          <a:p>
            <a:r>
              <a:rPr lang="en-US" b="1" dirty="0"/>
              <a:t>Configure your default gateway.</a:t>
            </a:r>
            <a:r>
              <a:rPr lang="en-US" dirty="0"/>
              <a:t> After configuring the IP addresses, you will need to configure the default gateway also. The reason for this is so the end devices would know what network they are operating on. You can find the default gateway either in the addressing table (if given) or in the network topology.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722" y="819150"/>
            <a:ext cx="523875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504630"/>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315200" cy="865573"/>
          </a:xfrm>
        </p:spPr>
        <p:txBody>
          <a:bodyPr/>
          <a:lstStyle/>
          <a:p>
            <a:r>
              <a:rPr lang="en-US" dirty="0" smtClean="0"/>
              <a:t>Packet tracer</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27</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5" name="Content Placeholder 4"/>
          <p:cNvSpPr>
            <a:spLocks noGrp="1"/>
          </p:cNvSpPr>
          <p:nvPr>
            <p:ph idx="1"/>
          </p:nvPr>
        </p:nvSpPr>
        <p:spPr>
          <a:xfrm>
            <a:off x="152400" y="1049655"/>
            <a:ext cx="3429000" cy="3760470"/>
          </a:xfrm>
        </p:spPr>
        <p:txBody>
          <a:bodyPr>
            <a:normAutofit lnSpcReduction="10000"/>
          </a:bodyPr>
          <a:lstStyle/>
          <a:p>
            <a:pPr marL="45720" indent="0">
              <a:buNone/>
            </a:pPr>
            <a:r>
              <a:rPr lang="en-US" b="1" u="sng" dirty="0" smtClean="0"/>
              <a:t>Step 6:</a:t>
            </a:r>
          </a:p>
          <a:p>
            <a:r>
              <a:rPr lang="en-US" b="1" dirty="0"/>
              <a:t>Test connectivity.</a:t>
            </a:r>
            <a:r>
              <a:rPr lang="en-US" dirty="0"/>
              <a:t> After configuring the addresses, you will have to test connectivity by opening a command prompt window on the end devices and try pinging the address which the network operates on. If it gives you a reply, it means your network was configured correctly.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819150"/>
            <a:ext cx="52578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50463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9854"/>
            <a:ext cx="7200897" cy="977900"/>
          </a:xfrm>
        </p:spPr>
        <p:txBody>
          <a:bodyPr/>
          <a:lstStyle/>
          <a:p>
            <a:pPr eaLnBrk="1" hangingPunct="1"/>
            <a:r>
              <a:rPr lang="en-US" altLang="en-US" dirty="0" smtClean="0"/>
              <a:t>Link State Routing</a:t>
            </a:r>
          </a:p>
        </p:txBody>
      </p:sp>
      <p:sp>
        <p:nvSpPr>
          <p:cNvPr id="22531" name="Rectangle 3"/>
          <p:cNvSpPr>
            <a:spLocks noGrp="1" noChangeArrowheads="1"/>
          </p:cNvSpPr>
          <p:nvPr>
            <p:ph type="body" idx="1"/>
          </p:nvPr>
        </p:nvSpPr>
        <p:spPr>
          <a:xfrm>
            <a:off x="533400" y="971550"/>
            <a:ext cx="7772400" cy="3486150"/>
          </a:xfrm>
        </p:spPr>
        <p:txBody>
          <a:bodyPr>
            <a:normAutofit/>
          </a:bodyPr>
          <a:lstStyle/>
          <a:p>
            <a:pPr marL="45720" indent="0" eaLnBrk="1" hangingPunct="1">
              <a:lnSpc>
                <a:spcPct val="90000"/>
              </a:lnSpc>
              <a:buNone/>
            </a:pPr>
            <a:endParaRPr lang="en-US" altLang="en-US" sz="2400" dirty="0"/>
          </a:p>
          <a:p>
            <a:pPr eaLnBrk="1" hangingPunct="1">
              <a:lnSpc>
                <a:spcPct val="90000"/>
              </a:lnSpc>
            </a:pPr>
            <a:r>
              <a:rPr lang="en-US" altLang="en-US" sz="2800" dirty="0" smtClean="0"/>
              <a:t>Initial </a:t>
            </a:r>
            <a:r>
              <a:rPr lang="en-US" altLang="en-US" sz="2800" dirty="0"/>
              <a:t>state : similar to distance vector i.e., state of link to neighbors known (up/down).</a:t>
            </a:r>
          </a:p>
          <a:p>
            <a:pPr eaLnBrk="1" hangingPunct="1">
              <a:lnSpc>
                <a:spcPct val="90000"/>
              </a:lnSpc>
            </a:pPr>
            <a:r>
              <a:rPr lang="en-US" altLang="en-US" sz="2800" dirty="0"/>
              <a:t>goal: To find the path of least cost to destination.</a:t>
            </a:r>
          </a:p>
          <a:p>
            <a:pPr eaLnBrk="1" hangingPunct="1">
              <a:lnSpc>
                <a:spcPct val="90000"/>
              </a:lnSpc>
            </a:pPr>
            <a:r>
              <a:rPr lang="en-US" altLang="en-US" sz="2800" dirty="0"/>
              <a:t>Basic Idea -- Every node knows how to reach its neighbors. If this info is dissemination to every node, every node ultimately has the info. to build the complete map of the network.</a:t>
            </a:r>
          </a:p>
        </p:txBody>
      </p:sp>
      <p:sp>
        <p:nvSpPr>
          <p:cNvPr id="2" name="Slide Number Placeholder 1"/>
          <p:cNvSpPr>
            <a:spLocks noGrp="1"/>
          </p:cNvSpPr>
          <p:nvPr>
            <p:ph type="sldNum" sz="quarter" idx="12"/>
          </p:nvPr>
        </p:nvSpPr>
        <p:spPr/>
        <p:txBody>
          <a:bodyPr/>
          <a:lstStyle/>
          <a:p>
            <a:fld id="{E97799C9-84D9-46D2-A11E-BCF8A720529D}" type="slidenum">
              <a:rPr lang="en-US" smtClean="0"/>
              <a:t>3</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65908981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133350"/>
            <a:ext cx="7315200" cy="865573"/>
          </a:xfrm>
        </p:spPr>
        <p:txBody>
          <a:bodyPr/>
          <a:lstStyle/>
          <a:p>
            <a:pPr eaLnBrk="1" hangingPunct="1"/>
            <a:r>
              <a:rPr lang="en-US" altLang="en-US" dirty="0" smtClean="0"/>
              <a:t>Mechanisms</a:t>
            </a:r>
          </a:p>
        </p:txBody>
      </p:sp>
      <p:sp>
        <p:nvSpPr>
          <p:cNvPr id="23555" name="Rectangle 3"/>
          <p:cNvSpPr>
            <a:spLocks noGrp="1" noChangeArrowheads="1"/>
          </p:cNvSpPr>
          <p:nvPr>
            <p:ph type="body" idx="1"/>
          </p:nvPr>
        </p:nvSpPr>
        <p:spPr>
          <a:xfrm>
            <a:off x="914400" y="1123949"/>
            <a:ext cx="7315200" cy="3608071"/>
          </a:xfrm>
        </p:spPr>
        <p:txBody>
          <a:bodyPr>
            <a:normAutofit/>
          </a:bodyPr>
          <a:lstStyle/>
          <a:p>
            <a:pPr eaLnBrk="1" hangingPunct="1">
              <a:lnSpc>
                <a:spcPct val="90000"/>
              </a:lnSpc>
            </a:pPr>
            <a:r>
              <a:rPr lang="en-US" altLang="en-US" sz="2800" dirty="0" smtClean="0"/>
              <a:t>Two mechanisms:</a:t>
            </a:r>
          </a:p>
          <a:p>
            <a:pPr lvl="1" eaLnBrk="1" hangingPunct="1">
              <a:lnSpc>
                <a:spcPct val="90000"/>
              </a:lnSpc>
            </a:pPr>
            <a:r>
              <a:rPr lang="en-US" altLang="en-US" sz="2800" dirty="0" smtClean="0"/>
              <a:t> Reliable dissemination of link state information -- process is called reliable flooding.</a:t>
            </a:r>
          </a:p>
          <a:p>
            <a:pPr lvl="1" eaLnBrk="1" hangingPunct="1">
              <a:lnSpc>
                <a:spcPct val="90000"/>
              </a:lnSpc>
            </a:pPr>
            <a:r>
              <a:rPr lang="en-US" altLang="en-US" sz="2800" dirty="0" smtClean="0"/>
              <a:t>calculation of routes using the collected information -- the computation is based on Dijkstra’s algorithm.</a:t>
            </a:r>
          </a:p>
        </p:txBody>
      </p:sp>
      <p:sp>
        <p:nvSpPr>
          <p:cNvPr id="2" name="Slide Number Placeholder 1"/>
          <p:cNvSpPr>
            <a:spLocks noGrp="1"/>
          </p:cNvSpPr>
          <p:nvPr>
            <p:ph type="sldNum" sz="quarter" idx="12"/>
          </p:nvPr>
        </p:nvSpPr>
        <p:spPr/>
        <p:txBody>
          <a:bodyPr/>
          <a:lstStyle/>
          <a:p>
            <a:fld id="{E97799C9-84D9-46D2-A11E-BCF8A720529D}" type="slidenum">
              <a:rPr lang="en-US" smtClean="0"/>
              <a:t>4</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93858551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133350"/>
            <a:ext cx="7315200" cy="865573"/>
          </a:xfrm>
        </p:spPr>
        <p:txBody>
          <a:bodyPr/>
          <a:lstStyle/>
          <a:p>
            <a:pPr eaLnBrk="1" hangingPunct="1"/>
            <a:r>
              <a:rPr lang="en-US" altLang="en-US" dirty="0" smtClean="0"/>
              <a:t>Reliable Flooding</a:t>
            </a:r>
          </a:p>
        </p:txBody>
      </p:sp>
      <p:sp>
        <p:nvSpPr>
          <p:cNvPr id="24579" name="Rectangle 3"/>
          <p:cNvSpPr>
            <a:spLocks noGrp="1" noChangeArrowheads="1"/>
          </p:cNvSpPr>
          <p:nvPr>
            <p:ph type="body" idx="1"/>
          </p:nvPr>
        </p:nvSpPr>
        <p:spPr>
          <a:xfrm>
            <a:off x="914400" y="1200151"/>
            <a:ext cx="7315200" cy="3531870"/>
          </a:xfrm>
        </p:spPr>
        <p:txBody>
          <a:bodyPr>
            <a:normAutofit/>
          </a:bodyPr>
          <a:lstStyle/>
          <a:p>
            <a:pPr algn="just" eaLnBrk="1" hangingPunct="1">
              <a:lnSpc>
                <a:spcPct val="90000"/>
              </a:lnSpc>
            </a:pPr>
            <a:r>
              <a:rPr lang="en-US" altLang="en-US" sz="2800" dirty="0"/>
              <a:t>Process of making sure that all the nodes participating in the link state routing protocol get a copy of the link-state info. from all other nodes.</a:t>
            </a:r>
          </a:p>
          <a:p>
            <a:pPr algn="just" eaLnBrk="1" hangingPunct="1">
              <a:lnSpc>
                <a:spcPct val="90000"/>
              </a:lnSpc>
            </a:pPr>
            <a:r>
              <a:rPr lang="en-US" altLang="en-US" sz="2800" dirty="0"/>
              <a:t>Each node sends out link-state </a:t>
            </a:r>
            <a:r>
              <a:rPr lang="en-US" altLang="en-US" sz="2800" dirty="0" smtClean="0"/>
              <a:t>information </a:t>
            </a:r>
            <a:r>
              <a:rPr lang="en-US" altLang="en-US" sz="2800" dirty="0"/>
              <a:t>on its directly connected links.</a:t>
            </a:r>
          </a:p>
          <a:p>
            <a:pPr algn="just" eaLnBrk="1" hangingPunct="1">
              <a:lnSpc>
                <a:spcPct val="90000"/>
              </a:lnSpc>
            </a:pPr>
            <a:r>
              <a:rPr lang="en-US" altLang="en-US" sz="2800" dirty="0"/>
              <a:t>Each node that receives this, forwards it.</a:t>
            </a:r>
          </a:p>
        </p:txBody>
      </p:sp>
      <p:sp>
        <p:nvSpPr>
          <p:cNvPr id="2" name="Slide Number Placeholder 1"/>
          <p:cNvSpPr>
            <a:spLocks noGrp="1"/>
          </p:cNvSpPr>
          <p:nvPr>
            <p:ph type="sldNum" sz="quarter" idx="12"/>
          </p:nvPr>
        </p:nvSpPr>
        <p:spPr/>
        <p:txBody>
          <a:bodyPr/>
          <a:lstStyle/>
          <a:p>
            <a:fld id="{E97799C9-84D9-46D2-A11E-BCF8A720529D}" type="slidenum">
              <a:rPr lang="en-US" smtClean="0"/>
              <a:t>5</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8012714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33350"/>
            <a:ext cx="7315200" cy="865573"/>
          </a:xfrm>
        </p:spPr>
        <p:txBody>
          <a:bodyPr/>
          <a:lstStyle/>
          <a:p>
            <a:pPr eaLnBrk="1" hangingPunct="1"/>
            <a:r>
              <a:rPr lang="en-US" altLang="en-US" dirty="0" smtClean="0"/>
              <a:t>Link State Information</a:t>
            </a:r>
          </a:p>
        </p:txBody>
      </p:sp>
      <p:sp>
        <p:nvSpPr>
          <p:cNvPr id="25603" name="Rectangle 3"/>
          <p:cNvSpPr>
            <a:spLocks noGrp="1" noChangeArrowheads="1"/>
          </p:cNvSpPr>
          <p:nvPr>
            <p:ph type="body" idx="1"/>
          </p:nvPr>
        </p:nvSpPr>
        <p:spPr>
          <a:xfrm>
            <a:off x="304800" y="1047751"/>
            <a:ext cx="7924800" cy="3684270"/>
          </a:xfrm>
        </p:spPr>
        <p:txBody>
          <a:bodyPr>
            <a:normAutofit/>
          </a:bodyPr>
          <a:lstStyle/>
          <a:p>
            <a:pPr eaLnBrk="1" hangingPunct="1"/>
            <a:r>
              <a:rPr lang="en-US" altLang="en-US" sz="2800" dirty="0" smtClean="0"/>
              <a:t>Each node creates a link-state packet (LSP) that contains:</a:t>
            </a:r>
          </a:p>
          <a:p>
            <a:pPr lvl="1" eaLnBrk="1" hangingPunct="1"/>
            <a:r>
              <a:rPr lang="en-US" altLang="en-US" sz="2800" dirty="0" smtClean="0"/>
              <a:t>ID of the node that created LSP</a:t>
            </a:r>
          </a:p>
          <a:p>
            <a:pPr lvl="1" eaLnBrk="1" hangingPunct="1"/>
            <a:r>
              <a:rPr lang="en-US" altLang="en-US" sz="2800" dirty="0" smtClean="0"/>
              <a:t> a list of directly connected nodes and the cost to each node.</a:t>
            </a:r>
          </a:p>
          <a:p>
            <a:pPr lvl="1" eaLnBrk="1" hangingPunct="1"/>
            <a:r>
              <a:rPr lang="en-US" altLang="en-US" sz="2800" dirty="0" smtClean="0"/>
              <a:t>sequence number</a:t>
            </a:r>
          </a:p>
          <a:p>
            <a:pPr lvl="1" eaLnBrk="1" hangingPunct="1"/>
            <a:r>
              <a:rPr lang="en-US" altLang="en-US" sz="2800" dirty="0" smtClean="0"/>
              <a:t>TTL </a:t>
            </a:r>
          </a:p>
        </p:txBody>
      </p:sp>
      <p:sp>
        <p:nvSpPr>
          <p:cNvPr id="25604" name="Text Box 4"/>
          <p:cNvSpPr txBox="1">
            <a:spLocks noChangeArrowheads="1"/>
          </p:cNvSpPr>
          <p:nvPr/>
        </p:nvSpPr>
        <p:spPr bwMode="auto">
          <a:xfrm>
            <a:off x="3367773" y="3600492"/>
            <a:ext cx="1295400" cy="75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50000"/>
              </a:spcBef>
              <a:buFontTx/>
              <a:buNone/>
            </a:pPr>
            <a:r>
              <a:rPr lang="en-US" altLang="en-US" sz="4500" b="0" dirty="0">
                <a:latin typeface="Times" pitchFamily="18" charset="0"/>
              </a:rPr>
              <a:t>}</a:t>
            </a:r>
          </a:p>
        </p:txBody>
      </p:sp>
      <p:sp>
        <p:nvSpPr>
          <p:cNvPr id="25605" name="Line 5"/>
          <p:cNvSpPr>
            <a:spLocks noChangeShapeType="1"/>
          </p:cNvSpPr>
          <p:nvPr/>
        </p:nvSpPr>
        <p:spPr bwMode="auto">
          <a:xfrm flipV="1">
            <a:off x="3722025" y="4013299"/>
            <a:ext cx="586897"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en-US"/>
          </a:p>
        </p:txBody>
      </p:sp>
      <p:sp>
        <p:nvSpPr>
          <p:cNvPr id="25606" name="Text Box 6"/>
          <p:cNvSpPr txBox="1">
            <a:spLocks noChangeArrowheads="1"/>
          </p:cNvSpPr>
          <p:nvPr/>
        </p:nvSpPr>
        <p:spPr bwMode="auto">
          <a:xfrm>
            <a:off x="4384164" y="3840172"/>
            <a:ext cx="2057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50000"/>
              </a:spcBef>
              <a:buFontTx/>
              <a:buNone/>
            </a:pPr>
            <a:r>
              <a:rPr lang="en-US" altLang="en-US" sz="1800" dirty="0"/>
              <a:t>for reliability</a:t>
            </a:r>
          </a:p>
        </p:txBody>
      </p:sp>
      <p:sp>
        <p:nvSpPr>
          <p:cNvPr id="2" name="Slide Number Placeholder 1"/>
          <p:cNvSpPr>
            <a:spLocks noGrp="1"/>
          </p:cNvSpPr>
          <p:nvPr>
            <p:ph type="sldNum" sz="quarter" idx="12"/>
          </p:nvPr>
        </p:nvSpPr>
        <p:spPr/>
        <p:txBody>
          <a:bodyPr/>
          <a:lstStyle/>
          <a:p>
            <a:fld id="{E97799C9-84D9-46D2-A11E-BCF8A720529D}" type="slidenum">
              <a:rPr lang="en-US" smtClean="0"/>
              <a:t>6</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84570127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33350"/>
            <a:ext cx="7315200" cy="865573"/>
          </a:xfrm>
        </p:spPr>
        <p:txBody>
          <a:bodyPr/>
          <a:lstStyle/>
          <a:p>
            <a:pPr eaLnBrk="1" hangingPunct="1"/>
            <a:r>
              <a:rPr lang="en-US" altLang="en-US" dirty="0" smtClean="0"/>
              <a:t>An Example</a:t>
            </a:r>
          </a:p>
        </p:txBody>
      </p:sp>
      <p:sp>
        <p:nvSpPr>
          <p:cNvPr id="26627" name="Rectangle 3"/>
          <p:cNvSpPr>
            <a:spLocks noGrp="1" noChangeArrowheads="1"/>
          </p:cNvSpPr>
          <p:nvPr>
            <p:ph type="body" idx="1"/>
          </p:nvPr>
        </p:nvSpPr>
        <p:spPr>
          <a:xfrm>
            <a:off x="228600" y="971550"/>
            <a:ext cx="4572000" cy="4000500"/>
          </a:xfrm>
        </p:spPr>
        <p:txBody>
          <a:bodyPr>
            <a:normAutofit/>
          </a:bodyPr>
          <a:lstStyle/>
          <a:p>
            <a:pPr lvl="1"/>
            <a:r>
              <a:rPr lang="en-US" altLang="en-US" sz="2000" dirty="0" smtClean="0"/>
              <a:t>X receives LSP from some node Y.</a:t>
            </a:r>
          </a:p>
          <a:p>
            <a:pPr lvl="1"/>
            <a:r>
              <a:rPr lang="en-US" altLang="en-US" sz="2000" dirty="0" smtClean="0"/>
              <a:t>X checks to see if it already has an update from Y. If it does, it compares the sequence number in the new LSP to the one stored.</a:t>
            </a:r>
          </a:p>
          <a:p>
            <a:pPr lvl="1"/>
            <a:r>
              <a:rPr lang="en-US" altLang="en-US" sz="2000" dirty="0" smtClean="0"/>
              <a:t>If New </a:t>
            </a:r>
            <a:r>
              <a:rPr lang="en-US" altLang="en-US" sz="2000" dirty="0" err="1" smtClean="0"/>
              <a:t>seq</a:t>
            </a:r>
            <a:r>
              <a:rPr lang="en-US" altLang="en-US" sz="2000" dirty="0" smtClean="0"/>
              <a:t> no &lt; Old sequence number, then, discard LSP.</a:t>
            </a:r>
          </a:p>
          <a:p>
            <a:pPr lvl="1"/>
            <a:r>
              <a:rPr lang="en-US" altLang="en-US" sz="2000" dirty="0" smtClean="0"/>
              <a:t>Else -- store LSP and send the LSP to all neighbors except the one that sent the LSP.</a:t>
            </a:r>
          </a:p>
          <a:p>
            <a:pPr lvl="1"/>
            <a:r>
              <a:rPr lang="en-US" altLang="en-US" sz="2000" dirty="0" smtClean="0"/>
              <a:t>If no update from Y, keep it.</a:t>
            </a:r>
          </a:p>
        </p:txBody>
      </p:sp>
      <p:pic>
        <p:nvPicPr>
          <p:cNvPr id="26628" name="Picture 4" descr="W:\Editorial\KARYN\Booksold\PD3e\final figures\Metafiles\04x1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22746"/>
            <a:ext cx="4191000" cy="240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E97799C9-84D9-46D2-A11E-BCF8A720529D}" type="slidenum">
              <a:rPr lang="en-US" smtClean="0"/>
              <a:t>7</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40268796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0"/>
            <a:ext cx="7772400" cy="857250"/>
          </a:xfrm>
        </p:spPr>
        <p:txBody>
          <a:bodyPr>
            <a:normAutofit fontScale="90000"/>
          </a:bodyPr>
          <a:lstStyle/>
          <a:p>
            <a:pPr eaLnBrk="1" hangingPunct="1"/>
            <a:r>
              <a:rPr lang="en-US" altLang="en-US" dirty="0" smtClean="0"/>
              <a:t/>
            </a:r>
            <a:br>
              <a:rPr lang="en-US" altLang="en-US" dirty="0" smtClean="0"/>
            </a:br>
            <a:r>
              <a:rPr lang="en-US" altLang="en-US" dirty="0" smtClean="0"/>
              <a:t>Dissemination of LSPs</a:t>
            </a:r>
          </a:p>
        </p:txBody>
      </p:sp>
      <p:sp>
        <p:nvSpPr>
          <p:cNvPr id="27651" name="Rectangle 3"/>
          <p:cNvSpPr>
            <a:spLocks noGrp="1" noChangeArrowheads="1"/>
          </p:cNvSpPr>
          <p:nvPr>
            <p:ph type="body" idx="1"/>
          </p:nvPr>
        </p:nvSpPr>
        <p:spPr>
          <a:xfrm>
            <a:off x="304800" y="819150"/>
            <a:ext cx="8534400" cy="3790950"/>
          </a:xfrm>
        </p:spPr>
        <p:txBody>
          <a:bodyPr>
            <a:normAutofit lnSpcReduction="10000"/>
          </a:bodyPr>
          <a:lstStyle/>
          <a:p>
            <a:pPr lvl="1"/>
            <a:r>
              <a:rPr lang="en-US" altLang="en-US" sz="2800" dirty="0" smtClean="0"/>
              <a:t>LSPs are sent periodically (upon the expiry of a timer) or may be triggered due to a change in topology (as in RIP).</a:t>
            </a:r>
          </a:p>
          <a:p>
            <a:pPr lvl="1"/>
            <a:r>
              <a:rPr lang="en-US" altLang="en-US" sz="2800" dirty="0" smtClean="0"/>
              <a:t>The only topology change that triggers the creation of a new LSP is a change to one of the directly connected links.</a:t>
            </a:r>
          </a:p>
          <a:p>
            <a:pPr lvl="2"/>
            <a:r>
              <a:rPr lang="en-US" altLang="en-US" sz="2800" dirty="0"/>
              <a:t>Failures detected by link layer protocol by using what are known as “HELLO” packets -- probes to determine if neighbor is alive</a:t>
            </a:r>
            <a:r>
              <a:rPr lang="en-US" altLang="en-US" sz="2000" dirty="0" smtClean="0"/>
              <a:t>.</a:t>
            </a:r>
            <a:endParaRPr lang="en-US" altLang="en-US" sz="2000" dirty="0"/>
          </a:p>
        </p:txBody>
      </p:sp>
      <p:sp>
        <p:nvSpPr>
          <p:cNvPr id="2" name="Slide Number Placeholder 1"/>
          <p:cNvSpPr>
            <a:spLocks noGrp="1"/>
          </p:cNvSpPr>
          <p:nvPr>
            <p:ph type="sldNum" sz="quarter" idx="12"/>
          </p:nvPr>
        </p:nvSpPr>
        <p:spPr/>
        <p:txBody>
          <a:bodyPr/>
          <a:lstStyle/>
          <a:p>
            <a:fld id="{E97799C9-84D9-46D2-A11E-BCF8A720529D}" type="slidenum">
              <a:rPr lang="en-US" smtClean="0"/>
              <a:t>8</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63020796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315200" cy="865573"/>
          </a:xfrm>
        </p:spPr>
        <p:txBody>
          <a:bodyPr/>
          <a:lstStyle/>
          <a:p>
            <a:r>
              <a:rPr lang="en-US" altLang="en-US" dirty="0"/>
              <a:t>Dissemination of LSPs</a:t>
            </a:r>
            <a:endParaRPr lang="en-US" dirty="0"/>
          </a:p>
        </p:txBody>
      </p:sp>
      <p:sp>
        <p:nvSpPr>
          <p:cNvPr id="3" name="Content Placeholder 2"/>
          <p:cNvSpPr>
            <a:spLocks noGrp="1"/>
          </p:cNvSpPr>
          <p:nvPr>
            <p:ph idx="1"/>
          </p:nvPr>
        </p:nvSpPr>
        <p:spPr>
          <a:xfrm>
            <a:off x="914400" y="1276351"/>
            <a:ext cx="7315200" cy="3455670"/>
          </a:xfrm>
        </p:spPr>
        <p:txBody>
          <a:bodyPr>
            <a:normAutofit/>
          </a:bodyPr>
          <a:lstStyle/>
          <a:p>
            <a:pPr lvl="1"/>
            <a:r>
              <a:rPr lang="en-US" altLang="en-US" sz="2800" dirty="0"/>
              <a:t>To minimize overhead, LPSs are not created unless needed --periodicity is of the order of hours.</a:t>
            </a:r>
          </a:p>
          <a:p>
            <a:pPr lvl="1"/>
            <a:r>
              <a:rPr lang="en-US" altLang="en-US" sz="2800" dirty="0"/>
              <a:t>Sequence numbers help in identifying new info and TTL helps in ensuring that packets don’t stay in the network indefinitely.</a:t>
            </a:r>
          </a:p>
          <a:p>
            <a:endParaRPr lang="en-US" sz="2800"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8208167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9534</TotalTime>
  <Words>1419</Words>
  <Application>Microsoft Office PowerPoint</Application>
  <PresentationFormat>On-screen Show (16:9)</PresentationFormat>
  <Paragraphs>286</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Perspective</vt:lpstr>
      <vt:lpstr>  Networks and communication</vt:lpstr>
      <vt:lpstr>Outline</vt:lpstr>
      <vt:lpstr>Link State Routing</vt:lpstr>
      <vt:lpstr>Mechanisms</vt:lpstr>
      <vt:lpstr>Reliable Flooding</vt:lpstr>
      <vt:lpstr>Link State Information</vt:lpstr>
      <vt:lpstr>An Example</vt:lpstr>
      <vt:lpstr> Dissemination of LSPs</vt:lpstr>
      <vt:lpstr>Dissemination of LSPs</vt:lpstr>
      <vt:lpstr>Graph abstraction</vt:lpstr>
      <vt:lpstr>An Example</vt:lpstr>
      <vt:lpstr>Steps for building routing table of node D</vt:lpstr>
      <vt:lpstr>An Example</vt:lpstr>
      <vt:lpstr>Steps for building routing table of node D</vt:lpstr>
      <vt:lpstr>OSPF (Open Shortest Path First)</vt:lpstr>
      <vt:lpstr> OSPF “Advanced” Features (not in RIP)</vt:lpstr>
      <vt:lpstr>Hierarchical OSPF</vt:lpstr>
      <vt:lpstr>Implementation</vt:lpstr>
      <vt:lpstr>Block diagram of Router</vt:lpstr>
      <vt:lpstr>Performance analysis</vt:lpstr>
      <vt:lpstr>Packet Tracer</vt:lpstr>
      <vt:lpstr>Packet tracer</vt:lpstr>
      <vt:lpstr>Packet tracer</vt:lpstr>
      <vt:lpstr>Packet tracer</vt:lpstr>
      <vt:lpstr>Packet tracer</vt:lpstr>
      <vt:lpstr>Packet tracer</vt:lpstr>
      <vt:lpstr>Packet tracer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166</cp:revision>
  <dcterms:created xsi:type="dcterms:W3CDTF">2006-08-16T00:00:00Z</dcterms:created>
  <dcterms:modified xsi:type="dcterms:W3CDTF">2020-10-12T08:19:48Z</dcterms:modified>
</cp:coreProperties>
</file>