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63"/>
  </p:notesMasterIdLst>
  <p:sldIdLst>
    <p:sldId id="256" r:id="rId2"/>
    <p:sldId id="279" r:id="rId3"/>
    <p:sldId id="264" r:id="rId4"/>
    <p:sldId id="257" r:id="rId5"/>
    <p:sldId id="310" r:id="rId6"/>
    <p:sldId id="311" r:id="rId7"/>
    <p:sldId id="309" r:id="rId8"/>
    <p:sldId id="265" r:id="rId9"/>
    <p:sldId id="313" r:id="rId10"/>
    <p:sldId id="267" r:id="rId11"/>
    <p:sldId id="269" r:id="rId12"/>
    <p:sldId id="271" r:id="rId13"/>
    <p:sldId id="268" r:id="rId14"/>
    <p:sldId id="314" r:id="rId15"/>
    <p:sldId id="315" r:id="rId16"/>
    <p:sldId id="317" r:id="rId17"/>
    <p:sldId id="324" r:id="rId18"/>
    <p:sldId id="318" r:id="rId19"/>
    <p:sldId id="319" r:id="rId20"/>
    <p:sldId id="320" r:id="rId21"/>
    <p:sldId id="321" r:id="rId22"/>
    <p:sldId id="322" r:id="rId23"/>
    <p:sldId id="323" r:id="rId24"/>
    <p:sldId id="272" r:id="rId25"/>
    <p:sldId id="273" r:id="rId26"/>
    <p:sldId id="312" r:id="rId27"/>
    <p:sldId id="325" r:id="rId28"/>
    <p:sldId id="326" r:id="rId29"/>
    <p:sldId id="274" r:id="rId30"/>
    <p:sldId id="277" r:id="rId31"/>
    <p:sldId id="278" r:id="rId32"/>
    <p:sldId id="280" r:id="rId33"/>
    <p:sldId id="281" r:id="rId34"/>
    <p:sldId id="282" r:id="rId35"/>
    <p:sldId id="283" r:id="rId36"/>
    <p:sldId id="284" r:id="rId37"/>
    <p:sldId id="285" r:id="rId38"/>
    <p:sldId id="286" r:id="rId39"/>
    <p:sldId id="261" r:id="rId40"/>
    <p:sldId id="262" r:id="rId41"/>
    <p:sldId id="300" r:id="rId42"/>
    <p:sldId id="302" r:id="rId43"/>
    <p:sldId id="327" r:id="rId44"/>
    <p:sldId id="303" r:id="rId45"/>
    <p:sldId id="304" r:id="rId46"/>
    <p:sldId id="305" r:id="rId47"/>
    <p:sldId id="306" r:id="rId48"/>
    <p:sldId id="263" r:id="rId49"/>
    <p:sldId id="287" r:id="rId50"/>
    <p:sldId id="288" r:id="rId51"/>
    <p:sldId id="290" r:id="rId52"/>
    <p:sldId id="289" r:id="rId53"/>
    <p:sldId id="291" r:id="rId54"/>
    <p:sldId id="292" r:id="rId55"/>
    <p:sldId id="293" r:id="rId56"/>
    <p:sldId id="295" r:id="rId57"/>
    <p:sldId id="296" r:id="rId58"/>
    <p:sldId id="297" r:id="rId59"/>
    <p:sldId id="298" r:id="rId60"/>
    <p:sldId id="299" r:id="rId61"/>
    <p:sldId id="294"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3481" autoAdjust="0"/>
  </p:normalViewPr>
  <p:slideViewPr>
    <p:cSldViewPr snapToGrid="0" snapToObjects="1">
      <p:cViewPr>
        <p:scale>
          <a:sx n="100" d="100"/>
          <a:sy n="100" d="100"/>
        </p:scale>
        <p:origin x="552" y="13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A5527-861E-3042-B16E-CA8136E2BAFB}"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AC025-F08C-C544-9BF3-D3CAE33DED98}" type="slidenum">
              <a:rPr lang="en-US" smtClean="0"/>
              <a:t>‹#›</a:t>
            </a:fld>
            <a:endParaRPr lang="en-US"/>
          </a:p>
        </p:txBody>
      </p:sp>
    </p:spTree>
    <p:extLst>
      <p:ext uri="{BB962C8B-B14F-4D97-AF65-F5344CB8AC3E}">
        <p14:creationId xmlns:p14="http://schemas.microsoft.com/office/powerpoint/2010/main" val="374888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7AAA4-D6AB-456E-BC18-74ECC778D52D}" type="slidenum">
              <a:rPr lang="en-US"/>
              <a:pPr/>
              <a:t>2</a:t>
            </a:fld>
            <a:endParaRPr lang="en-US"/>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AEC60-3242-40CC-BA34-98B67254938A}" type="slidenum">
              <a:rPr lang="en-US"/>
              <a:pPr/>
              <a:t>31</a:t>
            </a:fld>
            <a:endParaRPr 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ECA72-CE0F-4FB1-9E41-BEED26DB769C}" type="slidenum">
              <a:rPr lang="en-US"/>
              <a:pPr/>
              <a:t>32</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r>
              <a:rPr lang="en-US"/>
              <a:t>Waiting</a:t>
            </a:r>
          </a:p>
          <a:p>
            <a:r>
              <a:rPr lang="en-US"/>
              <a:t>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06CFE-B8F6-4C6B-8074-7D6821BB09C9}" type="slidenum">
              <a:rPr lang="en-US"/>
              <a:pPr/>
              <a:t>33</a:t>
            </a:fld>
            <a:endParaRPr lang="en-US"/>
          </a:p>
        </p:txBody>
      </p:sp>
      <p:sp>
        <p:nvSpPr>
          <p:cNvPr id="610306" name="Rectangle 2"/>
          <p:cNvSpPr>
            <a:spLocks noGrp="1" noRot="1" noChangeAspect="1" noChangeArrowheads="1" noTextEdit="1"/>
          </p:cNvSpPr>
          <p:nvPr>
            <p:ph type="sldImg"/>
          </p:nvPr>
        </p:nvSpPr>
        <p:spPr>
          <a:xfrm>
            <a:off x="381000" y="685800"/>
            <a:ext cx="6096000" cy="3429000"/>
          </a:xfrm>
          <a:ln/>
        </p:spPr>
      </p:sp>
      <p:sp>
        <p:nvSpPr>
          <p:cNvPr id="610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61EAC-62E0-4AA3-9A4F-0CBACD8A0276}" type="slidenum">
              <a:rPr lang="en-US"/>
              <a:pPr/>
              <a:t>34</a:t>
            </a:fld>
            <a:endParaRPr lang="en-US"/>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9CE00-5494-4F7B-A8FA-F1891298BF9A}" type="slidenum">
              <a:rPr lang="en-US"/>
              <a:pPr/>
              <a:t>35</a:t>
            </a:fld>
            <a:endParaRPr 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F753DE-631D-4788-919E-2CDDCD03408A}" type="slidenum">
              <a:rPr lang="en-US"/>
              <a:pPr/>
              <a:t>36</a:t>
            </a:fld>
            <a:endParaRPr 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3E5EA3-2F08-4711-BC69-0DAADC6F26E7}" type="slidenum">
              <a:rPr lang="en-US"/>
              <a:pPr/>
              <a:t>37</a:t>
            </a:fld>
            <a:endParaRPr 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r>
              <a:rPr lang="en-US"/>
              <a:t>14ABData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7AD7E-0799-4CC1-AAC3-468B58A5C910}" type="slidenum">
              <a:rPr lang="en-US"/>
              <a:pPr/>
              <a:t>38</a:t>
            </a:fld>
            <a:endParaRPr lang="en-US"/>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Non-blocking: if the output line that you are trying to reach is free, the switch itself should not block the call. In other words, the switch should not block connecting any two free lines (input and output).</a:t>
            </a:r>
            <a:endParaRPr lang="en-US" dirty="0" smtClean="0"/>
          </a:p>
          <a:p>
            <a:endParaRPr lang="en-US" dirty="0"/>
          </a:p>
        </p:txBody>
      </p:sp>
      <p:sp>
        <p:nvSpPr>
          <p:cNvPr id="4" name="Slide Number Placeholder 3"/>
          <p:cNvSpPr>
            <a:spLocks noGrp="1"/>
          </p:cNvSpPr>
          <p:nvPr>
            <p:ph type="sldNum" sz="quarter" idx="10"/>
          </p:nvPr>
        </p:nvSpPr>
        <p:spPr/>
        <p:txBody>
          <a:bodyPr/>
          <a:lstStyle/>
          <a:p>
            <a:fld id="{F87AC025-F08C-C544-9BF3-D3CAE33DED98}" type="slidenum">
              <a:rPr lang="en-US" smtClean="0"/>
              <a:t>15</a:t>
            </a:fld>
            <a:endParaRPr lang="en-US"/>
          </a:p>
        </p:txBody>
      </p:sp>
    </p:spTree>
    <p:extLst>
      <p:ext uri="{BB962C8B-B14F-4D97-AF65-F5344CB8AC3E}">
        <p14:creationId xmlns:p14="http://schemas.microsoft.com/office/powerpoint/2010/main" val="4255236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17BE21-F0A0-4BF2-A8C8-F05BAD44D575}" type="slidenum">
              <a:rPr lang="en-US" altLang="en-US"/>
              <a:pPr/>
              <a:t>16</a:t>
            </a:fld>
            <a:endParaRPr lang="en-US" alt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21EE8A-EC46-4097-9C96-2D3004A65AED}" type="slidenum">
              <a:rPr lang="en-US" altLang="en-US"/>
              <a:pPr/>
              <a:t>19</a:t>
            </a:fld>
            <a:endParaRPr lang="en-US" alt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1B4A6-2A7D-4395-B431-D51ABD950649}" type="slidenum">
              <a:rPr lang="en-US" altLang="en-US"/>
              <a:pPr/>
              <a:t>20</a:t>
            </a:fld>
            <a:endParaRPr lang="en-US" altLang="en-US"/>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E761D2-4851-46E7-BC63-24375AC8EC36}" type="slidenum">
              <a:rPr lang="en-US" altLang="en-US"/>
              <a:pPr/>
              <a:t>21</a:t>
            </a:fld>
            <a:endParaRPr lang="en-US" alt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BD081-B510-41E3-8942-4DDAB02FA33A}" type="slidenum">
              <a:rPr lang="en-US" altLang="en-US"/>
              <a:pPr/>
              <a:t>22</a:t>
            </a:fld>
            <a:endParaRPr lang="en-US" alt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573A2-72B9-403F-8DBD-31A948161FE6}" type="slidenum">
              <a:rPr lang="en-US" altLang="en-US"/>
              <a:pPr/>
              <a:t>23</a:t>
            </a:fld>
            <a:endParaRPr lang="en-US" altLang="en-US"/>
          </a:p>
        </p:txBody>
      </p:sp>
      <p:sp>
        <p:nvSpPr>
          <p:cNvPr id="949250" name="Rectangle 2"/>
          <p:cNvSpPr>
            <a:spLocks noGrp="1" noRot="1" noChangeAspec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A6019-E686-44E0-A958-9AF37504B465}" type="slidenum">
              <a:rPr lang="en-US"/>
              <a:pPr/>
              <a:t>30</a:t>
            </a:fld>
            <a:endParaRPr lang="en-U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A584235-7F5D-40DC-BAD7-7CCD20BE643B}" type="datetime1">
              <a:rPr lang="en-IN" smtClean="0"/>
              <a:t>03-08-2020</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r>
              <a:rPr lang="fr-FR" smtClean="0"/>
              <a:t>Dr S.L.JAYALAKSHMI,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2E572C-0D7E-4804-A175-EA5FE1DEEF57}" type="datetime1">
              <a:rPr lang="en-IN" smtClean="0"/>
              <a:t>03-08-2020</a:t>
            </a:fld>
            <a:endParaRPr lang="en-US" dirty="0"/>
          </a:p>
        </p:txBody>
      </p:sp>
      <p:sp>
        <p:nvSpPr>
          <p:cNvPr id="5" name="Footer Placeholder 4"/>
          <p:cNvSpPr>
            <a:spLocks noGrp="1"/>
          </p:cNvSpPr>
          <p:nvPr>
            <p:ph type="ftr" sz="quarter" idx="11"/>
          </p:nvPr>
        </p:nvSpPr>
        <p:spPr/>
        <p:txBody>
          <a:bodyPr/>
          <a:lstStyle/>
          <a:p>
            <a:r>
              <a:rPr lang="fr-FR" smtClean="0"/>
              <a:t>Dr S.L.JAYALAKSHMI,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DE1A27-7753-4C4D-9ED7-4D18DAD1223F}" type="datetime1">
              <a:rPr lang="en-IN" smtClean="0"/>
              <a:t>03-08-2020</a:t>
            </a:fld>
            <a:endParaRPr lang="en-US" dirty="0"/>
          </a:p>
        </p:txBody>
      </p:sp>
      <p:sp>
        <p:nvSpPr>
          <p:cNvPr id="5" name="Footer Placeholder 4"/>
          <p:cNvSpPr>
            <a:spLocks noGrp="1"/>
          </p:cNvSpPr>
          <p:nvPr>
            <p:ph type="ftr" sz="quarter" idx="11"/>
          </p:nvPr>
        </p:nvSpPr>
        <p:spPr/>
        <p:txBody>
          <a:bodyPr/>
          <a:lstStyle/>
          <a:p>
            <a:r>
              <a:rPr lang="fr-FR" smtClean="0"/>
              <a:t>Dr S.L.JAYALAKSHMI,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91277-CD11-400A-A4D1-D2E875375AFA}" type="datetime1">
              <a:rPr lang="en-IN" smtClean="0"/>
              <a:t>03-08-2020</a:t>
            </a:fld>
            <a:endParaRPr lang="en-US" dirty="0"/>
          </a:p>
        </p:txBody>
      </p:sp>
      <p:sp>
        <p:nvSpPr>
          <p:cNvPr id="5" name="Footer Placeholder 4"/>
          <p:cNvSpPr>
            <a:spLocks noGrp="1"/>
          </p:cNvSpPr>
          <p:nvPr>
            <p:ph type="ftr" sz="quarter" idx="11"/>
          </p:nvPr>
        </p:nvSpPr>
        <p:spPr/>
        <p:txBody>
          <a:bodyPr/>
          <a:lstStyle/>
          <a:p>
            <a:r>
              <a:rPr lang="fr-FR" smtClean="0"/>
              <a:t>Dr S.L.JAYALAKSHMI, VIT Chennai</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8315-D243-42C4-AA04-511247A45E6A}" type="datetime1">
              <a:rPr lang="en-IN" smtClean="0"/>
              <a:t>03-08-2020</a:t>
            </a:fld>
            <a:endParaRPr lang="en-US" dirty="0"/>
          </a:p>
        </p:txBody>
      </p:sp>
      <p:sp>
        <p:nvSpPr>
          <p:cNvPr id="5" name="Footer Placeholder 4"/>
          <p:cNvSpPr>
            <a:spLocks noGrp="1"/>
          </p:cNvSpPr>
          <p:nvPr>
            <p:ph type="ftr" sz="quarter" idx="11"/>
          </p:nvPr>
        </p:nvSpPr>
        <p:spPr/>
        <p:txBody>
          <a:bodyPr/>
          <a:lstStyle/>
          <a:p>
            <a:r>
              <a:rPr lang="fr-FR" smtClean="0"/>
              <a:t>Dr S.L.JAYALAKSHMI, VIT Chennai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809651-18BF-45D9-80BB-FFBCF6041CE1}" type="datetime1">
              <a:rPr lang="en-IN" smtClean="0"/>
              <a:t>03-08-2020</a:t>
            </a:fld>
            <a:endParaRPr lang="en-US" dirty="0"/>
          </a:p>
        </p:txBody>
      </p:sp>
      <p:sp>
        <p:nvSpPr>
          <p:cNvPr id="6" name="Footer Placeholder 5"/>
          <p:cNvSpPr>
            <a:spLocks noGrp="1"/>
          </p:cNvSpPr>
          <p:nvPr>
            <p:ph type="ftr" sz="quarter" idx="11"/>
          </p:nvPr>
        </p:nvSpPr>
        <p:spPr/>
        <p:txBody>
          <a:bodyPr/>
          <a:lstStyle/>
          <a:p>
            <a:r>
              <a:rPr lang="fr-FR" smtClean="0"/>
              <a:t>Dr S.L.JAYALAKSHMI, VIT Chennai</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
        <p:nvSpPr>
          <p:cNvPr id="9" name="Title 8"/>
          <p:cNvSpPr>
            <a:spLocks noGrp="1"/>
          </p:cNvSpPr>
          <p:nvPr>
            <p:ph type="title"/>
          </p:nvPr>
        </p:nvSpPr>
        <p:spPr>
          <a:xfrm>
            <a:off x="1219200" y="1544716"/>
            <a:ext cx="9753600" cy="1154097"/>
          </a:xfrm>
        </p:spPr>
        <p:txBody>
          <a:bodyPr/>
          <a:lstStyle/>
          <a:p>
            <a:r>
              <a:rPr lang="en-US"/>
              <a:t>Click to edit Master title style</a:t>
            </a:r>
          </a:p>
        </p:txBody>
      </p:sp>
      <p:sp>
        <p:nvSpPr>
          <p:cNvPr id="8" name="Content Placeholder 7"/>
          <p:cNvSpPr>
            <a:spLocks noGrp="1"/>
          </p:cNvSpPr>
          <p:nvPr>
            <p:ph sz="quarter" idx="13"/>
          </p:nvPr>
        </p:nvSpPr>
        <p:spPr>
          <a:xfrm>
            <a:off x="1219200" y="2743200"/>
            <a:ext cx="475488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2304" y="2743201"/>
            <a:ext cx="475488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9CD866B-24E1-42CB-A8C9-DBB7FD11CCE7}" type="datetime1">
              <a:rPr lang="en-IN" smtClean="0"/>
              <a:t>03-08-2020</a:t>
            </a:fld>
            <a:endParaRPr lang="en-US" dirty="0"/>
          </a:p>
        </p:txBody>
      </p:sp>
      <p:sp>
        <p:nvSpPr>
          <p:cNvPr id="8" name="Footer Placeholder 7"/>
          <p:cNvSpPr>
            <a:spLocks noGrp="1"/>
          </p:cNvSpPr>
          <p:nvPr>
            <p:ph type="ftr" sz="quarter" idx="11"/>
          </p:nvPr>
        </p:nvSpPr>
        <p:spPr/>
        <p:txBody>
          <a:bodyPr/>
          <a:lstStyle/>
          <a:p>
            <a:r>
              <a:rPr lang="fr-FR" smtClean="0"/>
              <a:t>Dr S.L.JAYALAKSHMI, VIT Chennai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a:xfrm>
            <a:off x="1219200" y="1544716"/>
            <a:ext cx="97536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B89FEA-99CA-4A04-8EEF-DB7BF1D38157}" type="datetime1">
              <a:rPr lang="en-IN" smtClean="0"/>
              <a:t>03-08-2020</a:t>
            </a:fld>
            <a:endParaRPr lang="en-US" dirty="0"/>
          </a:p>
        </p:txBody>
      </p:sp>
      <p:sp>
        <p:nvSpPr>
          <p:cNvPr id="4" name="Footer Placeholder 3"/>
          <p:cNvSpPr>
            <a:spLocks noGrp="1"/>
          </p:cNvSpPr>
          <p:nvPr>
            <p:ph type="ftr" sz="quarter" idx="11"/>
          </p:nvPr>
        </p:nvSpPr>
        <p:spPr/>
        <p:txBody>
          <a:bodyPr/>
          <a:lstStyle/>
          <a:p>
            <a:r>
              <a:rPr lang="fr-FR" smtClean="0"/>
              <a:t>Dr S.L.JAYALAKSHMI, VIT Chennai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B473B-F3B6-43FF-9D73-61B30D96A9C6}" type="datetime1">
              <a:rPr lang="en-IN" smtClean="0"/>
              <a:t>03-08-2020</a:t>
            </a:fld>
            <a:endParaRPr lang="en-US" dirty="0"/>
          </a:p>
        </p:txBody>
      </p:sp>
      <p:sp>
        <p:nvSpPr>
          <p:cNvPr id="3" name="Footer Placeholder 2"/>
          <p:cNvSpPr>
            <a:spLocks noGrp="1"/>
          </p:cNvSpPr>
          <p:nvPr>
            <p:ph type="ftr" sz="quarter" idx="11"/>
          </p:nvPr>
        </p:nvSpPr>
        <p:spPr/>
        <p:txBody>
          <a:bodyPr/>
          <a:lstStyle/>
          <a:p>
            <a:r>
              <a:rPr lang="fr-FR" smtClean="0"/>
              <a:t>Dr S.L.JAYALAKSHMI, VIT Chennai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1187B-44A7-44C8-B05A-E420FC4AC4B1}" type="datetime1">
              <a:rPr lang="en-IN" smtClean="0"/>
              <a:t>03-08-2020</a:t>
            </a:fld>
            <a:endParaRPr lang="en-US" dirty="0"/>
          </a:p>
        </p:txBody>
      </p:sp>
      <p:sp>
        <p:nvSpPr>
          <p:cNvPr id="6" name="Footer Placeholder 5"/>
          <p:cNvSpPr>
            <a:spLocks noGrp="1"/>
          </p:cNvSpPr>
          <p:nvPr>
            <p:ph type="ftr" sz="quarter" idx="11"/>
          </p:nvPr>
        </p:nvSpPr>
        <p:spPr/>
        <p:txBody>
          <a:bodyPr/>
          <a:lstStyle/>
          <a:p>
            <a:r>
              <a:rPr lang="fr-FR" smtClean="0"/>
              <a:t>Dr S.L.JAYALAKSHMI, VIT Chennai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D38B62-78F9-44F4-96CC-9DAC44049616}" type="datetime1">
              <a:rPr lang="en-IN" smtClean="0"/>
              <a:t>03-08-2020</a:t>
            </a:fld>
            <a:endParaRPr lang="en-US" dirty="0"/>
          </a:p>
        </p:txBody>
      </p:sp>
      <p:sp>
        <p:nvSpPr>
          <p:cNvPr id="6" name="Footer Placeholder 5"/>
          <p:cNvSpPr>
            <a:spLocks noGrp="1"/>
          </p:cNvSpPr>
          <p:nvPr>
            <p:ph type="ftr" sz="quarter" idx="11"/>
          </p:nvPr>
        </p:nvSpPr>
        <p:spPr/>
        <p:txBody>
          <a:bodyPr/>
          <a:lstStyle/>
          <a:p>
            <a:r>
              <a:rPr lang="fr-FR" smtClean="0"/>
              <a:t>Dr S.L.JAYALAKSHMI, VIT Chennai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3E7503E-61FF-40B4-A38C-0448F898E164}" type="datetime1">
              <a:rPr lang="en-IN" smtClean="0"/>
              <a:t>03-08-2020</a:t>
            </a:fld>
            <a:endParaRPr lang="en-US" dirty="0"/>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r>
              <a:rPr lang="fr-FR" smtClean="0"/>
              <a:t>Dr S.L.JAYALAKSHMI, VIT Chennai</a:t>
            </a:r>
            <a:endParaRPr lang="en-US" dirty="0"/>
          </a:p>
        </p:txBody>
      </p:sp>
    </p:spTree>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1.emf"/><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 Id="rId14"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emf"/><Relationship Id="rId9" Type="http://schemas.openxmlformats.org/officeDocument/2006/relationships/image" Target="../media/image44.emf"/></Relationships>
</file>

<file path=ppt/slides/_rels/slide33.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3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3.emf"/><Relationship Id="rId4" Type="http://schemas.openxmlformats.org/officeDocument/2006/relationships/image" Target="../media/image52.emf"/></Relationships>
</file>

<file path=ppt/slides/_rels/slide35.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emf"/></Relationships>
</file>

<file path=ppt/slides/_rels/slide36.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5.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37.xml.rels><?xml version="1.0" encoding="UTF-8" standalone="yes"?>
<Relationships xmlns="http://schemas.openxmlformats.org/package/2006/relationships"><Relationship Id="rId3" Type="http://schemas.openxmlformats.org/officeDocument/2006/relationships/image" Target="../media/image70.emf"/><Relationship Id="rId7" Type="http://schemas.openxmlformats.org/officeDocument/2006/relationships/image" Target="../media/image74.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emf"/></Relationships>
</file>

<file path=ppt/slides/_rels/slide38.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8.emf"/><Relationship Id="rId11" Type="http://schemas.openxmlformats.org/officeDocument/2006/relationships/image" Target="../media/image83.emf"/><Relationship Id="rId5" Type="http://schemas.openxmlformats.org/officeDocument/2006/relationships/image" Target="../media/image77.emf"/><Relationship Id="rId10" Type="http://schemas.openxmlformats.org/officeDocument/2006/relationships/image" Target="../media/image82.emf"/><Relationship Id="rId4" Type="http://schemas.openxmlformats.org/officeDocument/2006/relationships/image" Target="../media/image76.emf"/><Relationship Id="rId9" Type="http://schemas.openxmlformats.org/officeDocument/2006/relationships/image" Target="../media/image8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8C87E3-4566-2C43-AD2A-AEE7E7F1A753}"/>
              </a:ext>
            </a:extLst>
          </p:cNvPr>
          <p:cNvSpPr>
            <a:spLocks noGrp="1"/>
          </p:cNvSpPr>
          <p:nvPr>
            <p:ph type="ctrTitle"/>
          </p:nvPr>
        </p:nvSpPr>
        <p:spPr>
          <a:xfrm>
            <a:off x="1219200" y="2516625"/>
            <a:ext cx="9249103" cy="888727"/>
          </a:xfrm>
        </p:spPr>
        <p:txBody>
          <a:bodyPr>
            <a:normAutofit fontScale="90000"/>
          </a:bodyPr>
          <a:lstStyle/>
          <a:p>
            <a:pPr algn="ctr"/>
            <a:r>
              <a:rPr lang="en-US" sz="3600" dirty="0"/>
              <a:t>Module 2 – Switched Communication Networks</a:t>
            </a:r>
            <a:br>
              <a:rPr lang="en-US" sz="3600" dirty="0"/>
            </a:br>
            <a:r>
              <a:rPr lang="en-US" sz="3600" dirty="0">
                <a:solidFill>
                  <a:schemeClr val="tx1"/>
                </a:solidFill>
              </a:rPr>
              <a:t>Circuit Switching and Packet Switching</a:t>
            </a:r>
            <a:endParaRPr lang="en-US" sz="3600" dirty="0"/>
          </a:p>
        </p:txBody>
      </p:sp>
      <p:sp>
        <p:nvSpPr>
          <p:cNvPr id="8" name="Slide Number Placeholder 7">
            <a:extLst>
              <a:ext uri="{FF2B5EF4-FFF2-40B4-BE49-F238E27FC236}">
                <a16:creationId xmlns="" xmlns:a16="http://schemas.microsoft.com/office/drawing/2014/main" id="{C17E1861-4111-604D-B528-D47B54B4C5E0}"/>
              </a:ext>
            </a:extLst>
          </p:cNvPr>
          <p:cNvSpPr>
            <a:spLocks noGrp="1"/>
          </p:cNvSpPr>
          <p:nvPr>
            <p:ph type="sldNum" sz="quarter" idx="11"/>
          </p:nvPr>
        </p:nvSpPr>
        <p:spPr>
          <a:xfrm>
            <a:off x="8956900" y="5077419"/>
            <a:ext cx="551167" cy="279400"/>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26115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92" y="-28252"/>
            <a:ext cx="9753600" cy="1154097"/>
          </a:xfrm>
        </p:spPr>
        <p:txBody>
          <a:bodyPr/>
          <a:lstStyle/>
          <a:p>
            <a:r>
              <a:rPr lang="en-US" dirty="0"/>
              <a:t>Circuit Switching</a:t>
            </a:r>
            <a:endParaRPr lang="en-IN" dirty="0"/>
          </a:p>
        </p:txBody>
      </p:sp>
      <p:sp>
        <p:nvSpPr>
          <p:cNvPr id="3" name="Content Placeholder 2"/>
          <p:cNvSpPr>
            <a:spLocks noGrp="1"/>
          </p:cNvSpPr>
          <p:nvPr>
            <p:ph idx="1"/>
          </p:nvPr>
        </p:nvSpPr>
        <p:spPr>
          <a:xfrm>
            <a:off x="1219200" y="1324708"/>
            <a:ext cx="9753600" cy="498465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10</a:t>
            </a:fld>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630" y="1324708"/>
            <a:ext cx="8956431" cy="4314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797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593" y="870694"/>
            <a:ext cx="9753600" cy="693987"/>
          </a:xfrm>
        </p:spPr>
        <p:txBody>
          <a:bodyPr>
            <a:normAutofit fontScale="90000"/>
          </a:bodyPr>
          <a:lstStyle/>
          <a:p>
            <a:r>
              <a:rPr lang="en-US" dirty="0"/>
              <a:t>Circuit Switching</a:t>
            </a:r>
            <a:endParaRPr lang="en-IN" dirty="0"/>
          </a:p>
        </p:txBody>
      </p:sp>
      <p:sp>
        <p:nvSpPr>
          <p:cNvPr id="3" name="Content Placeholder 2"/>
          <p:cNvSpPr>
            <a:spLocks noGrp="1"/>
          </p:cNvSpPr>
          <p:nvPr>
            <p:ph idx="1"/>
          </p:nvPr>
        </p:nvSpPr>
        <p:spPr>
          <a:xfrm>
            <a:off x="1219200" y="1564681"/>
            <a:ext cx="9753600" cy="4259844"/>
          </a:xfrm>
        </p:spPr>
        <p:txBody>
          <a:bodyPr>
            <a:normAutofit/>
          </a:bodyPr>
          <a:lstStyle/>
          <a:p>
            <a:r>
              <a:rPr lang="en-US" dirty="0"/>
              <a:t>Circuit switching takes place at the physical layer</a:t>
            </a:r>
          </a:p>
          <a:p>
            <a:endParaRPr lang="en-US" dirty="0"/>
          </a:p>
          <a:p>
            <a:pPr algn="just"/>
            <a:r>
              <a:rPr lang="en-US" dirty="0"/>
              <a:t>Before starting communication, the stations must make a reservation for the resources to be used during the communication. </a:t>
            </a:r>
          </a:p>
          <a:p>
            <a:pPr algn="just"/>
            <a:endParaRPr lang="en-US" dirty="0"/>
          </a:p>
          <a:p>
            <a:pPr algn="just"/>
            <a:r>
              <a:rPr lang="en-US" dirty="0"/>
              <a:t>Data transferred between the two stations are not packetized (physical layer transfer of the signal). The data are a continuous flow sent by the source station and received by the destination station, although there may be periods of silence. </a:t>
            </a:r>
          </a:p>
          <a:p>
            <a:pPr algn="just"/>
            <a:endParaRPr lang="en-US" dirty="0"/>
          </a:p>
          <a:p>
            <a:pPr algn="just"/>
            <a:r>
              <a:rPr lang="en-US" dirty="0"/>
              <a:t>There is no addressing involved during data transfer. The switches route the data based on their occupied band (FDM) or time slot (TDM). Of course, there is end-to-end addressing used during the setup phase.</a:t>
            </a: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11</a:t>
            </a:fld>
            <a:endParaRPr lang="en-US" dirty="0"/>
          </a:p>
        </p:txBody>
      </p:sp>
    </p:spTree>
    <p:extLst>
      <p:ext uri="{BB962C8B-B14F-4D97-AF65-F5344CB8AC3E}">
        <p14:creationId xmlns:p14="http://schemas.microsoft.com/office/powerpoint/2010/main" val="293084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Switching- Phases</a:t>
            </a:r>
            <a:endParaRPr lang="en-IN" dirty="0"/>
          </a:p>
        </p:txBody>
      </p:sp>
      <p:sp>
        <p:nvSpPr>
          <p:cNvPr id="3" name="Content Placeholder 2"/>
          <p:cNvSpPr>
            <a:spLocks noGrp="1"/>
          </p:cNvSpPr>
          <p:nvPr>
            <p:ph idx="1"/>
          </p:nvPr>
        </p:nvSpPr>
        <p:spPr/>
        <p:txBody>
          <a:bodyPr>
            <a:normAutofit/>
          </a:bodyPr>
          <a:lstStyle/>
          <a:p>
            <a:pPr algn="just"/>
            <a:r>
              <a:rPr lang="en-US" dirty="0"/>
              <a:t>The actual communication in a circuit-switched network requires three phases: connection setup, data transfer, and connection teardown. </a:t>
            </a:r>
          </a:p>
          <a:p>
            <a:pPr algn="just"/>
            <a:r>
              <a:rPr lang="en-US" b="1" dirty="0"/>
              <a:t>Setup Phase </a:t>
            </a:r>
          </a:p>
          <a:p>
            <a:pPr algn="just"/>
            <a:r>
              <a:rPr lang="en-US" b="1" dirty="0"/>
              <a:t>Data transfer Phase </a:t>
            </a:r>
          </a:p>
          <a:p>
            <a:pPr algn="just"/>
            <a:r>
              <a:rPr lang="en-US" b="1" dirty="0"/>
              <a:t>Tear down Phase </a:t>
            </a:r>
            <a:endParaRPr lang="en-IN" b="1" dirty="0"/>
          </a:p>
        </p:txBody>
      </p:sp>
      <p:sp>
        <p:nvSpPr>
          <p:cNvPr id="5" name="Slide Number Placeholder 4"/>
          <p:cNvSpPr>
            <a:spLocks noGrp="1"/>
          </p:cNvSpPr>
          <p:nvPr>
            <p:ph type="sldNum" sz="quarter" idx="12"/>
          </p:nvPr>
        </p:nvSpPr>
        <p:spPr/>
        <p:txBody>
          <a:bodyPr/>
          <a:lstStyle/>
          <a:p>
            <a:fld id="{E97799C9-84D9-46D2-A11E-BCF8A720529D}" type="slidenum">
              <a:rPr lang="en-US" smtClean="0"/>
              <a:t>12</a:t>
            </a:fld>
            <a:endParaRPr lang="en-US" dirty="0"/>
          </a:p>
        </p:txBody>
      </p:sp>
    </p:spTree>
    <p:extLst>
      <p:ext uri="{BB962C8B-B14F-4D97-AF65-F5344CB8AC3E}">
        <p14:creationId xmlns:p14="http://schemas.microsoft.com/office/powerpoint/2010/main" val="47184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Circuit Switching- Technology in Telephone Networks</a:t>
            </a:r>
            <a:endParaRPr lang="en-IN" dirty="0"/>
          </a:p>
        </p:txBody>
      </p:sp>
      <p:sp>
        <p:nvSpPr>
          <p:cNvPr id="3" name="Content Placeholder 2"/>
          <p:cNvSpPr>
            <a:spLocks noGrp="1"/>
          </p:cNvSpPr>
          <p:nvPr>
            <p:ph idx="1"/>
          </p:nvPr>
        </p:nvSpPr>
        <p:spPr/>
        <p:txBody>
          <a:bodyPr/>
          <a:lstStyle/>
          <a:p>
            <a:pPr algn="just"/>
            <a:r>
              <a:rPr lang="en-US" dirty="0"/>
              <a:t>The telephone companies have previously chosen the circuit switched approach to switching in the physical layer; today the tendency is moving toward other switching techniques. </a:t>
            </a:r>
          </a:p>
          <a:p>
            <a:pPr algn="just"/>
            <a:endParaRPr lang="en-US" dirty="0"/>
          </a:p>
          <a:p>
            <a:pPr algn="just"/>
            <a:r>
              <a:rPr lang="en-US" dirty="0"/>
              <a:t>For example, the telephone number is used as the global address, and a signaling system (called SS7) is used for the setup and teardown phases.</a:t>
            </a: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13</a:t>
            </a:fld>
            <a:endParaRPr lang="en-US" dirty="0"/>
          </a:p>
        </p:txBody>
      </p:sp>
    </p:spTree>
    <p:extLst>
      <p:ext uri="{BB962C8B-B14F-4D97-AF65-F5344CB8AC3E}">
        <p14:creationId xmlns:p14="http://schemas.microsoft.com/office/powerpoint/2010/main" val="227455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circuit switching</a:t>
            </a:r>
            <a:endParaRPr lang="en-US" dirty="0"/>
          </a:p>
        </p:txBody>
      </p:sp>
      <p:sp>
        <p:nvSpPr>
          <p:cNvPr id="3" name="Content Placeholder 2"/>
          <p:cNvSpPr>
            <a:spLocks noGrp="1"/>
          </p:cNvSpPr>
          <p:nvPr>
            <p:ph idx="1"/>
          </p:nvPr>
        </p:nvSpPr>
        <p:spPr/>
        <p:txBody>
          <a:bodyPr/>
          <a:lstStyle/>
          <a:p>
            <a:r>
              <a:rPr lang="en-US" dirty="0" smtClean="0"/>
              <a:t>Space division switches</a:t>
            </a:r>
          </a:p>
          <a:p>
            <a:pPr lvl="2"/>
            <a:r>
              <a:rPr lang="en-US" dirty="0" smtClean="0"/>
              <a:t>Crossbar switches</a:t>
            </a:r>
          </a:p>
          <a:p>
            <a:pPr lvl="2"/>
            <a:r>
              <a:rPr lang="en-US" dirty="0" smtClean="0"/>
              <a:t>Multistage switches</a:t>
            </a:r>
          </a:p>
          <a:p>
            <a:r>
              <a:rPr lang="en-US" dirty="0" smtClean="0"/>
              <a:t>Time division switches</a:t>
            </a:r>
          </a:p>
          <a:p>
            <a:pPr lvl="1"/>
            <a:r>
              <a:rPr lang="en-US" dirty="0" smtClean="0"/>
              <a:t>Time-slot Interchange(TSI)</a:t>
            </a:r>
          </a:p>
          <a:p>
            <a:pPr lvl="1"/>
            <a:r>
              <a:rPr lang="en-US" dirty="0" smtClean="0"/>
              <a:t>TDM bus</a:t>
            </a:r>
          </a:p>
        </p:txBody>
      </p:sp>
      <p:sp>
        <p:nvSpPr>
          <p:cNvPr id="4" name="Slide Number Placeholder 3"/>
          <p:cNvSpPr>
            <a:spLocks noGrp="1"/>
          </p:cNvSpPr>
          <p:nvPr>
            <p:ph type="sldNum" sz="quarter" idx="12"/>
          </p:nvPr>
        </p:nvSpPr>
        <p:spPr/>
        <p:txBody>
          <a:bodyPr/>
          <a:lstStyle/>
          <a:p>
            <a:fld id="{E97799C9-84D9-46D2-A11E-BCF8A720529D}" type="slidenum">
              <a:rPr lang="en-US" smtClean="0"/>
              <a:t>14</a:t>
            </a:fld>
            <a:endParaRPr lang="en-US" dirty="0"/>
          </a:p>
        </p:txBody>
      </p:sp>
    </p:spTree>
    <p:extLst>
      <p:ext uri="{BB962C8B-B14F-4D97-AF65-F5344CB8AC3E}">
        <p14:creationId xmlns:p14="http://schemas.microsoft.com/office/powerpoint/2010/main" val="243061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523" y="273500"/>
            <a:ext cx="9753600" cy="1154097"/>
          </a:xfrm>
        </p:spPr>
        <p:txBody>
          <a:bodyPr/>
          <a:lstStyle/>
          <a:p>
            <a:r>
              <a:rPr lang="en-US" dirty="0" smtClean="0"/>
              <a:t>Cross-bar switch</a:t>
            </a:r>
            <a:endParaRPr lang="en-US" dirty="0"/>
          </a:p>
        </p:txBody>
      </p:sp>
      <p:sp>
        <p:nvSpPr>
          <p:cNvPr id="3" name="Content Placeholder 2"/>
          <p:cNvSpPr>
            <a:spLocks noGrp="1"/>
          </p:cNvSpPr>
          <p:nvPr>
            <p:ph idx="1"/>
          </p:nvPr>
        </p:nvSpPr>
        <p:spPr>
          <a:xfrm>
            <a:off x="1253891" y="1427597"/>
            <a:ext cx="9753600" cy="5160772"/>
          </a:xfrm>
        </p:spPr>
        <p:txBody>
          <a:bodyPr>
            <a:norm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N </a:t>
            </a:r>
            <a:r>
              <a:rPr lang="en-US" b="1" dirty="0"/>
              <a:t>inputs and </a:t>
            </a:r>
            <a:r>
              <a:rPr lang="en-US" b="1" dirty="0" smtClean="0"/>
              <a:t>M outputs in a grid can </a:t>
            </a:r>
            <a:r>
              <a:rPr lang="en-US" b="1" dirty="0"/>
              <a:t>connect any input to any </a:t>
            </a:r>
            <a:r>
              <a:rPr lang="en-US" b="1" dirty="0" smtClean="0"/>
              <a:t>output. Connecting N inputs to m outputs using a cross bar switch requires  N X M cross points.</a:t>
            </a:r>
            <a:endParaRPr lang="en-US" dirty="0"/>
          </a:p>
          <a:p>
            <a:r>
              <a:rPr lang="en-US" b="1" dirty="0" smtClean="0"/>
              <a:t>Limitations: 25% of </a:t>
            </a:r>
            <a:r>
              <a:rPr lang="en-US" b="1" dirty="0" err="1" smtClean="0"/>
              <a:t>crosspoints</a:t>
            </a:r>
            <a:r>
              <a:rPr lang="en-US" b="1" dirty="0" smtClean="0"/>
              <a:t> are only used at a given time.</a:t>
            </a:r>
          </a:p>
          <a:p>
            <a:pPr marL="4572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15</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277" y="1509714"/>
            <a:ext cx="9319846" cy="2968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3763108" y="1992923"/>
            <a:ext cx="140677" cy="574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45079" y="1758461"/>
            <a:ext cx="1317412" cy="369332"/>
          </a:xfrm>
          <a:prstGeom prst="rect">
            <a:avLst/>
          </a:prstGeom>
          <a:noFill/>
        </p:spPr>
        <p:txBody>
          <a:bodyPr wrap="none" rtlCol="0">
            <a:spAutoFit/>
          </a:bodyPr>
          <a:lstStyle/>
          <a:p>
            <a:r>
              <a:rPr lang="en-US" dirty="0" smtClean="0">
                <a:solidFill>
                  <a:schemeClr val="bg1"/>
                </a:solidFill>
              </a:rPr>
              <a:t>Transistors</a:t>
            </a:r>
            <a:endParaRPr lang="en-US" dirty="0">
              <a:solidFill>
                <a:schemeClr val="bg1"/>
              </a:solidFill>
            </a:endParaRPr>
          </a:p>
        </p:txBody>
      </p:sp>
      <p:cxnSp>
        <p:nvCxnSpPr>
          <p:cNvPr id="8" name="Straight Connector 7"/>
          <p:cNvCxnSpPr/>
          <p:nvPr/>
        </p:nvCxnSpPr>
        <p:spPr>
          <a:xfrm flipV="1">
            <a:off x="7373815" y="2567354"/>
            <a:ext cx="480647" cy="2461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29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fld id="{08BD2198-F87E-40D6-BAB8-7D3BE989986A}" type="slidenum">
              <a:rPr lang="en-US" altLang="en-US" smtClean="0"/>
              <a:pPr/>
              <a:t>16</a:t>
            </a:fld>
            <a:endParaRPr lang="en-US" altLang="en-US" dirty="0"/>
          </a:p>
        </p:txBody>
      </p:sp>
      <p:sp>
        <p:nvSpPr>
          <p:cNvPr id="877570" name="Line 2"/>
          <p:cNvSpPr>
            <a:spLocks noChangeShapeType="1"/>
          </p:cNvSpPr>
          <p:nvPr/>
        </p:nvSpPr>
        <p:spPr bwMode="auto">
          <a:xfrm>
            <a:off x="203200" y="1524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p:cNvSpPr>
            <a:spLocks noChangeShapeType="1"/>
          </p:cNvSpPr>
          <p:nvPr/>
        </p:nvSpPr>
        <p:spPr bwMode="auto">
          <a:xfrm>
            <a:off x="203200" y="990600"/>
            <a:ext cx="11684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p:cNvSpPr txBox="1">
            <a:spLocks noChangeArrowheads="1"/>
          </p:cNvSpPr>
          <p:nvPr/>
        </p:nvSpPr>
        <p:spPr bwMode="auto">
          <a:xfrm>
            <a:off x="406400" y="381000"/>
            <a:ext cx="21499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latin typeface="Times New Roman" pitchFamily="18" charset="0"/>
              </a:rPr>
              <a:t>  </a:t>
            </a:r>
            <a:r>
              <a:rPr lang="en-US" altLang="en-US" sz="2000" i="1" dirty="0">
                <a:latin typeface="Times New Roman" pitchFamily="18" charset="0"/>
              </a:rPr>
              <a:t>Multistage switch</a:t>
            </a:r>
          </a:p>
        </p:txBody>
      </p:sp>
      <p:sp>
        <p:nvSpPr>
          <p:cNvPr id="877573" name="Line 5"/>
          <p:cNvSpPr>
            <a:spLocks noChangeShapeType="1"/>
          </p:cNvSpPr>
          <p:nvPr/>
        </p:nvSpPr>
        <p:spPr bwMode="auto">
          <a:xfrm>
            <a:off x="203200" y="63246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1" y="2019300"/>
            <a:ext cx="114681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907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361043" y="-2124261"/>
            <a:ext cx="4942375" cy="9507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237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8.</a:t>
            </a:r>
            <a:fld id="{E9A3A156-8E54-46C7-8E00-A24CDEAA08FD}" type="slidenum">
              <a:rPr lang="en-US" altLang="en-US"/>
              <a:pPr/>
              <a:t>18</a:t>
            </a:fld>
            <a:endParaRPr lang="en-US" altLang="en-US"/>
          </a:p>
        </p:txBody>
      </p:sp>
      <p:sp>
        <p:nvSpPr>
          <p:cNvPr id="956418" name="Rectangle 2"/>
          <p:cNvSpPr>
            <a:spLocks noGrp="1" noChangeArrowheads="1"/>
          </p:cNvSpPr>
          <p:nvPr>
            <p:ph type="title"/>
          </p:nvPr>
        </p:nvSpPr>
        <p:spPr bwMode="auto">
          <a:xfrm>
            <a:off x="812800" y="228600"/>
            <a:ext cx="103632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en-US"/>
              <a:t>Three Stage Switch</a:t>
            </a:r>
          </a:p>
        </p:txBody>
      </p:sp>
      <p:pic>
        <p:nvPicPr>
          <p:cNvPr id="956419" name="Picture 3"/>
          <p:cNvPicPr>
            <a:picLocks noChangeAspect="1" noChangeArrowheads="1"/>
          </p:cNvPicPr>
          <p:nvPr/>
        </p:nvPicPr>
        <p:blipFill>
          <a:blip r:embed="rId2">
            <a:extLst>
              <a:ext uri="{28A0092B-C50C-407E-A947-70E740481C1C}">
                <a14:useLocalDpi xmlns:a14="http://schemas.microsoft.com/office/drawing/2010/main" val="0"/>
              </a:ext>
            </a:extLst>
          </a:blip>
          <a:srcRect b="7117"/>
          <a:stretch>
            <a:fillRect/>
          </a:stretch>
        </p:blipFill>
        <p:spPr bwMode="auto">
          <a:xfrm>
            <a:off x="914400" y="1371600"/>
            <a:ext cx="10464800"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23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endParaRPr lang="en-US" altLang="en-US" dirty="0"/>
          </a:p>
        </p:txBody>
      </p:sp>
      <p:sp>
        <p:nvSpPr>
          <p:cNvPr id="878594" name="Line 2"/>
          <p:cNvSpPr>
            <a:spLocks noChangeShapeType="1"/>
          </p:cNvSpPr>
          <p:nvPr/>
        </p:nvSpPr>
        <p:spPr bwMode="auto">
          <a:xfrm>
            <a:off x="203200" y="1524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p:cNvSpPr>
            <a:spLocks noChangeShapeType="1"/>
          </p:cNvSpPr>
          <p:nvPr/>
        </p:nvSpPr>
        <p:spPr bwMode="auto">
          <a:xfrm>
            <a:off x="203200" y="990600"/>
            <a:ext cx="11684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p:cNvSpPr txBox="1">
            <a:spLocks noChangeArrowheads="1"/>
          </p:cNvSpPr>
          <p:nvPr/>
        </p:nvSpPr>
        <p:spPr bwMode="auto">
          <a:xfrm>
            <a:off x="406400" y="381000"/>
            <a:ext cx="2491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latin typeface="Times New Roman" pitchFamily="18" charset="0"/>
              </a:rPr>
              <a:t> </a:t>
            </a:r>
            <a:r>
              <a:rPr lang="en-US" altLang="en-US" sz="2000" i="1" dirty="0">
                <a:latin typeface="Times New Roman" pitchFamily="18" charset="0"/>
              </a:rPr>
              <a:t>Time-slot interchange</a:t>
            </a:r>
          </a:p>
        </p:txBody>
      </p:sp>
      <p:sp>
        <p:nvSpPr>
          <p:cNvPr id="878597" name="Line 5"/>
          <p:cNvSpPr>
            <a:spLocks noChangeShapeType="1"/>
          </p:cNvSpPr>
          <p:nvPr/>
        </p:nvSpPr>
        <p:spPr bwMode="auto">
          <a:xfrm>
            <a:off x="203200" y="63246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1" y="2003426"/>
            <a:ext cx="10274300"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057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p:cNvSpPr>
            <a:spLocks noGrp="1"/>
          </p:cNvSpPr>
          <p:nvPr>
            <p:ph type="sldNum" sz="quarter" idx="12"/>
          </p:nvPr>
        </p:nvSpPr>
        <p:spPr/>
        <p:txBody>
          <a:bodyPr/>
          <a:lstStyle/>
          <a:p>
            <a:fld id="{490250D5-4488-4476-BF92-323CE9FB07C6}" type="slidenum">
              <a:rPr lang="en-US">
                <a:solidFill>
                  <a:schemeClr val="tx2"/>
                </a:solidFill>
              </a:rPr>
              <a:pPr/>
              <a:t>2</a:t>
            </a:fld>
            <a:endParaRPr lang="en-US">
              <a:solidFill>
                <a:schemeClr val="tx2"/>
              </a:solidFill>
            </a:endParaRPr>
          </a:p>
        </p:txBody>
      </p:sp>
      <p:pic>
        <p:nvPicPr>
          <p:cNvPr id="4741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17" y="1828800"/>
            <a:ext cx="1125008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4114" name="Text Box 2"/>
          <p:cNvSpPr txBox="1">
            <a:spLocks noChangeArrowheads="1"/>
          </p:cNvSpPr>
          <p:nvPr/>
        </p:nvSpPr>
        <p:spPr bwMode="auto">
          <a:xfrm>
            <a:off x="590551" y="533400"/>
            <a:ext cx="10991849" cy="707886"/>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000" dirty="0">
                <a:ln w="3175" cmpd="sng">
                  <a:noFill/>
                </a:ln>
                <a:solidFill>
                  <a:schemeClr val="tx2"/>
                </a:solidFill>
                <a:ea typeface="+mj-ea"/>
                <a:cs typeface="+mj-cs"/>
              </a:rPr>
              <a:t>Internet as a black box</a:t>
            </a:r>
            <a:endParaRPr lang="en-US" altLang="en-US" i="1" dirty="0">
              <a:solidFill>
                <a:schemeClr val="tx2"/>
              </a:solidFill>
            </a:endParaRPr>
          </a:p>
        </p:txBody>
      </p:sp>
      <p:pic>
        <p:nvPicPr>
          <p:cNvPr id="47412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1" y="1981201"/>
            <a:ext cx="1511300"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2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1733" y="1905001"/>
            <a:ext cx="1608667"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241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41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4127"/>
                                        </p:tgtEl>
                                        <p:attrNameLst>
                                          <p:attrName>style.visibility</p:attrName>
                                        </p:attrNameLst>
                                      </p:cBhvr>
                                      <p:to>
                                        <p:strVal val="visible"/>
                                      </p:to>
                                    </p:set>
                                    <p:animEffect transition="in" filter="wipe(up)">
                                      <p:cBhvr>
                                        <p:cTn id="11" dur="2000"/>
                                        <p:tgtEl>
                                          <p:spTgt spid="4741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74129"/>
                                        </p:tgtEl>
                                        <p:attrNameLst>
                                          <p:attrName>style.visibility</p:attrName>
                                        </p:attrNameLst>
                                      </p:cBhvr>
                                      <p:to>
                                        <p:strVal val="visible"/>
                                      </p:to>
                                    </p:set>
                                    <p:animEffect transition="in" filter="wipe(down)">
                                      <p:cBhvr>
                                        <p:cTn id="16" dur="2000"/>
                                        <p:tgtEl>
                                          <p:spTgt spid="474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endParaRPr lang="en-US" altLang="en-US" dirty="0"/>
          </a:p>
        </p:txBody>
      </p:sp>
      <p:sp>
        <p:nvSpPr>
          <p:cNvPr id="879618" name="Line 2"/>
          <p:cNvSpPr>
            <a:spLocks noChangeShapeType="1"/>
          </p:cNvSpPr>
          <p:nvPr/>
        </p:nvSpPr>
        <p:spPr bwMode="auto">
          <a:xfrm>
            <a:off x="203200" y="1524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p:cNvSpPr>
            <a:spLocks noChangeShapeType="1"/>
          </p:cNvSpPr>
          <p:nvPr/>
        </p:nvSpPr>
        <p:spPr bwMode="auto">
          <a:xfrm>
            <a:off x="203200" y="990600"/>
            <a:ext cx="11684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p:cNvSpPr txBox="1">
            <a:spLocks noChangeArrowheads="1"/>
          </p:cNvSpPr>
          <p:nvPr/>
        </p:nvSpPr>
        <p:spPr bwMode="auto">
          <a:xfrm>
            <a:off x="406400" y="381000"/>
            <a:ext cx="37884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smtClean="0">
                <a:latin typeface="Times New Roman" pitchFamily="18" charset="0"/>
              </a:rPr>
              <a:t>Time Division Multiplexing -switch</a:t>
            </a:r>
            <a:endParaRPr lang="en-US" altLang="en-US" sz="2000" i="1" dirty="0">
              <a:latin typeface="Times New Roman" pitchFamily="18" charset="0"/>
            </a:endParaRPr>
          </a:p>
        </p:txBody>
      </p:sp>
      <p:sp>
        <p:nvSpPr>
          <p:cNvPr id="879621" name="Line 5"/>
          <p:cNvSpPr>
            <a:spLocks noChangeShapeType="1"/>
          </p:cNvSpPr>
          <p:nvPr/>
        </p:nvSpPr>
        <p:spPr bwMode="auto">
          <a:xfrm>
            <a:off x="203200" y="63246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67" y="1327150"/>
            <a:ext cx="11065933"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895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endParaRPr lang="en-US" altLang="en-US" dirty="0"/>
          </a:p>
        </p:txBody>
      </p:sp>
      <p:sp>
        <p:nvSpPr>
          <p:cNvPr id="880642" name="Line 2"/>
          <p:cNvSpPr>
            <a:spLocks noChangeShapeType="1"/>
          </p:cNvSpPr>
          <p:nvPr/>
        </p:nvSpPr>
        <p:spPr bwMode="auto">
          <a:xfrm>
            <a:off x="203200" y="1524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p:cNvSpPr>
            <a:spLocks noChangeShapeType="1"/>
          </p:cNvSpPr>
          <p:nvPr/>
        </p:nvSpPr>
        <p:spPr bwMode="auto">
          <a:xfrm>
            <a:off x="203200" y="990600"/>
            <a:ext cx="11684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p:cNvSpPr txBox="1">
            <a:spLocks noChangeArrowheads="1"/>
          </p:cNvSpPr>
          <p:nvPr/>
        </p:nvSpPr>
        <p:spPr bwMode="auto">
          <a:xfrm>
            <a:off x="406401" y="381000"/>
            <a:ext cx="2888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smtClean="0">
                <a:latin typeface="Times New Roman" pitchFamily="18" charset="0"/>
              </a:rPr>
              <a:t>Packet </a:t>
            </a:r>
            <a:r>
              <a:rPr lang="en-US" altLang="en-US" sz="2000" i="1" dirty="0">
                <a:latin typeface="Times New Roman" pitchFamily="18" charset="0"/>
              </a:rPr>
              <a:t>switch </a:t>
            </a:r>
            <a:r>
              <a:rPr lang="en-US" altLang="en-US" sz="2000" i="1" dirty="0" smtClean="0">
                <a:latin typeface="Times New Roman" pitchFamily="18" charset="0"/>
              </a:rPr>
              <a:t>components</a:t>
            </a:r>
            <a:endParaRPr lang="en-US" altLang="en-US" sz="2000" i="1" dirty="0">
              <a:latin typeface="Times New Roman" pitchFamily="18" charset="0"/>
            </a:endParaRPr>
          </a:p>
        </p:txBody>
      </p:sp>
      <p:sp>
        <p:nvSpPr>
          <p:cNvPr id="880645" name="Line 5"/>
          <p:cNvSpPr>
            <a:spLocks noChangeShapeType="1"/>
          </p:cNvSpPr>
          <p:nvPr/>
        </p:nvSpPr>
        <p:spPr bwMode="auto">
          <a:xfrm>
            <a:off x="203200" y="63246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17" y="1649414"/>
            <a:ext cx="10945283"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932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endParaRPr lang="en-US" altLang="en-US" dirty="0"/>
          </a:p>
        </p:txBody>
      </p:sp>
      <p:sp>
        <p:nvSpPr>
          <p:cNvPr id="881666" name="Line 2"/>
          <p:cNvSpPr>
            <a:spLocks noChangeShapeType="1"/>
          </p:cNvSpPr>
          <p:nvPr/>
        </p:nvSpPr>
        <p:spPr bwMode="auto">
          <a:xfrm>
            <a:off x="203200" y="1524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p:cNvSpPr>
            <a:spLocks noChangeShapeType="1"/>
          </p:cNvSpPr>
          <p:nvPr/>
        </p:nvSpPr>
        <p:spPr bwMode="auto">
          <a:xfrm>
            <a:off x="203200" y="990600"/>
            <a:ext cx="11684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p:cNvSpPr txBox="1">
            <a:spLocks noChangeArrowheads="1"/>
          </p:cNvSpPr>
          <p:nvPr/>
        </p:nvSpPr>
        <p:spPr bwMode="auto">
          <a:xfrm>
            <a:off x="406400" y="381000"/>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smtClean="0">
                <a:latin typeface="Times New Roman" pitchFamily="18" charset="0"/>
              </a:rPr>
              <a:t>Input </a:t>
            </a:r>
            <a:r>
              <a:rPr lang="en-US" altLang="en-US" sz="2000" i="1" dirty="0">
                <a:latin typeface="Times New Roman" pitchFamily="18" charset="0"/>
              </a:rPr>
              <a:t>port</a:t>
            </a:r>
          </a:p>
        </p:txBody>
      </p:sp>
      <p:sp>
        <p:nvSpPr>
          <p:cNvPr id="881669" name="Line 5"/>
          <p:cNvSpPr>
            <a:spLocks noChangeShapeType="1"/>
          </p:cNvSpPr>
          <p:nvPr/>
        </p:nvSpPr>
        <p:spPr bwMode="auto">
          <a:xfrm>
            <a:off x="203200" y="63246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717" y="2657475"/>
            <a:ext cx="10005483"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433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8.</a:t>
            </a:r>
            <a:fld id="{001CF33D-6FE7-4FFC-846C-F5AB464455CF}" type="slidenum">
              <a:rPr lang="en-US" altLang="en-US"/>
              <a:pPr/>
              <a:t>23</a:t>
            </a:fld>
            <a:endParaRPr lang="en-US" altLang="en-US"/>
          </a:p>
        </p:txBody>
      </p:sp>
      <p:sp>
        <p:nvSpPr>
          <p:cNvPr id="882690" name="Line 2"/>
          <p:cNvSpPr>
            <a:spLocks noChangeShapeType="1"/>
          </p:cNvSpPr>
          <p:nvPr/>
        </p:nvSpPr>
        <p:spPr bwMode="auto">
          <a:xfrm>
            <a:off x="203200" y="1524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p:cNvSpPr>
            <a:spLocks noChangeShapeType="1"/>
          </p:cNvSpPr>
          <p:nvPr/>
        </p:nvSpPr>
        <p:spPr bwMode="auto">
          <a:xfrm>
            <a:off x="203200" y="990600"/>
            <a:ext cx="11684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p:cNvSpPr txBox="1">
            <a:spLocks noChangeArrowheads="1"/>
          </p:cNvSpPr>
          <p:nvPr/>
        </p:nvSpPr>
        <p:spPr bwMode="auto">
          <a:xfrm>
            <a:off x="406401" y="381000"/>
            <a:ext cx="13869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smtClean="0">
                <a:latin typeface="Times New Roman" pitchFamily="18" charset="0"/>
              </a:rPr>
              <a:t>Output </a:t>
            </a:r>
            <a:r>
              <a:rPr lang="en-US" altLang="en-US" sz="2000" i="1" dirty="0">
                <a:latin typeface="Times New Roman" pitchFamily="18" charset="0"/>
              </a:rPr>
              <a:t>port</a:t>
            </a:r>
          </a:p>
        </p:txBody>
      </p:sp>
      <p:sp>
        <p:nvSpPr>
          <p:cNvPr id="882693" name="Line 5"/>
          <p:cNvSpPr>
            <a:spLocks noChangeShapeType="1"/>
          </p:cNvSpPr>
          <p:nvPr/>
        </p:nvSpPr>
        <p:spPr bwMode="auto">
          <a:xfrm>
            <a:off x="203200" y="6324600"/>
            <a:ext cx="11684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85" y="2505076"/>
            <a:ext cx="10212916"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638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a:xfrm>
            <a:off x="1295402" y="982133"/>
            <a:ext cx="9601196" cy="623930"/>
          </a:xfrm>
        </p:spPr>
        <p:txBody>
          <a:bodyPr>
            <a:normAutofit fontScale="90000"/>
          </a:bodyPr>
          <a:lstStyle/>
          <a:p>
            <a:r>
              <a:rPr lang="en-US" dirty="0">
                <a:solidFill>
                  <a:schemeClr val="accent4"/>
                </a:solidFill>
              </a:rPr>
              <a:t>Packet Switching</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a:xfrm>
            <a:off x="1055077" y="2074985"/>
            <a:ext cx="9841520" cy="3800883"/>
          </a:xfrm>
        </p:spPr>
        <p:txBody>
          <a:bodyPr>
            <a:normAutofit/>
          </a:bodyPr>
          <a:lstStyle/>
          <a:p>
            <a:pPr marL="342900" indent="-342900">
              <a:buFont typeface="Arial" panose="020B0604020202020204" pitchFamily="34" charset="0"/>
              <a:buChar char="•"/>
            </a:pPr>
            <a:endParaRPr lang="en-US" dirty="0"/>
          </a:p>
          <a:p>
            <a:pPr marL="342900" indent="-342900" algn="just">
              <a:buFont typeface="Arial" panose="020B0604020202020204" pitchFamily="34" charset="0"/>
              <a:buChar char="•"/>
            </a:pPr>
            <a:r>
              <a:rPr lang="en-US" dirty="0"/>
              <a:t>D</a:t>
            </a:r>
            <a:r>
              <a:rPr lang="en-US" dirty="0" smtClean="0"/>
              <a:t>igital </a:t>
            </a:r>
            <a:r>
              <a:rPr lang="en-US" dirty="0"/>
              <a:t>networking communications method that groups all transmitted data – regardless of content, type, or structure – into suitably sized blocks, called packets.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Packet switching features delivery of variable-bit-rate data streams (sequences of packets) over a shared network.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When traversing network adapters, switches, routers and other network nodes, packets are buffered and queued, resulting in variable delay and throughput depending on the traffic load in the network.</a:t>
            </a:r>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24</a:t>
            </a:fld>
            <a:endParaRPr lang="en-US" dirty="0"/>
          </a:p>
        </p:txBody>
      </p:sp>
    </p:spTree>
    <p:extLst>
      <p:ext uri="{BB962C8B-B14F-4D97-AF65-F5344CB8AC3E}">
        <p14:creationId xmlns:p14="http://schemas.microsoft.com/office/powerpoint/2010/main" val="268422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293" y="665485"/>
            <a:ext cx="9753600" cy="709753"/>
          </a:xfrm>
        </p:spPr>
        <p:txBody>
          <a:bodyPr/>
          <a:lstStyle/>
          <a:p>
            <a:r>
              <a:rPr lang="en-US" dirty="0">
                <a:solidFill>
                  <a:schemeClr val="accent4"/>
                </a:solidFill>
              </a:rPr>
              <a:t>Packet Switching</a:t>
            </a:r>
            <a:endParaRPr lang="en-IN" dirty="0"/>
          </a:p>
        </p:txBody>
      </p:sp>
      <p:sp>
        <p:nvSpPr>
          <p:cNvPr id="3" name="Content Placeholder 2"/>
          <p:cNvSpPr>
            <a:spLocks noGrp="1"/>
          </p:cNvSpPr>
          <p:nvPr>
            <p:ph idx="1"/>
          </p:nvPr>
        </p:nvSpPr>
        <p:spPr>
          <a:xfrm>
            <a:off x="1219200" y="1375238"/>
            <a:ext cx="9753600" cy="3478116"/>
          </a:xfrm>
        </p:spPr>
        <p:txBody>
          <a:bodyPr/>
          <a:lstStyle/>
          <a:p>
            <a:pPr algn="just"/>
            <a:r>
              <a:rPr lang="en-US" dirty="0"/>
              <a:t>Packet switching contrasts with another principal networking paradigm, circuit switching, a method which sets up a limited number of dedicated connections of constant bit rate and constant delay between nodes for exclusive use during the communication session. </a:t>
            </a:r>
          </a:p>
          <a:p>
            <a:pPr algn="just"/>
            <a:endParaRPr lang="en-US" dirty="0"/>
          </a:p>
          <a:p>
            <a:pPr algn="just"/>
            <a:r>
              <a:rPr lang="en-US" dirty="0"/>
              <a:t>In case of traffic fees (as opposed to flat rate), for example in cellular communication services, circuit switching is characterized by a fee per time unit of connection time, even when no data is transferred, while packet switching is characterized by a fee per unit of information.</a:t>
            </a: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25</a:t>
            </a:fld>
            <a:endParaRPr lang="en-US" dirty="0"/>
          </a:p>
        </p:txBody>
      </p:sp>
    </p:spTree>
    <p:extLst>
      <p:ext uri="{BB962C8B-B14F-4D97-AF65-F5344CB8AC3E}">
        <p14:creationId xmlns:p14="http://schemas.microsoft.com/office/powerpoint/2010/main" val="191595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304" y="688931"/>
            <a:ext cx="9753600" cy="468253"/>
          </a:xfrm>
        </p:spPr>
        <p:txBody>
          <a:bodyPr>
            <a:noAutofit/>
          </a:bodyPr>
          <a:lstStyle/>
          <a:p>
            <a:r>
              <a:rPr lang="en-IN" sz="2800" dirty="0"/>
              <a:t>Example for </a:t>
            </a:r>
            <a:r>
              <a:rPr lang="en-IN" sz="2800" dirty="0" smtClean="0"/>
              <a:t> Packet </a:t>
            </a:r>
            <a:r>
              <a:rPr lang="en-IN" sz="2800" dirty="0"/>
              <a:t>Switching</a:t>
            </a:r>
          </a:p>
        </p:txBody>
      </p:sp>
      <p:sp>
        <p:nvSpPr>
          <p:cNvPr id="3" name="Content Placeholder 2"/>
          <p:cNvSpPr>
            <a:spLocks noGrp="1"/>
          </p:cNvSpPr>
          <p:nvPr>
            <p:ph idx="1"/>
          </p:nvPr>
        </p:nvSpPr>
        <p:spPr>
          <a:xfrm>
            <a:off x="973015" y="1183818"/>
            <a:ext cx="9753600" cy="3539527"/>
          </a:xfrm>
        </p:spPr>
        <p:txBody>
          <a:bodyPr/>
          <a:lstStyle/>
          <a:p>
            <a:pPr algn="just"/>
            <a:r>
              <a:rPr lang="en-US" dirty="0"/>
              <a:t>The network layer is designed as a packet-switched network. </a:t>
            </a:r>
          </a:p>
          <a:p>
            <a:pPr algn="just"/>
            <a:endParaRPr lang="en-US" dirty="0"/>
          </a:p>
          <a:p>
            <a:pPr algn="just"/>
            <a:r>
              <a:rPr lang="en-US" dirty="0"/>
              <a:t>Individual datagrams are then transferred from the source to the destination. </a:t>
            </a:r>
          </a:p>
          <a:p>
            <a:pPr algn="just"/>
            <a:endParaRPr lang="en-US" dirty="0"/>
          </a:p>
          <a:p>
            <a:pPr algn="just"/>
            <a:r>
              <a:rPr lang="en-US" dirty="0"/>
              <a:t>The received datagrams are assembled at the destination before recreating the original message. </a:t>
            </a:r>
          </a:p>
          <a:p>
            <a:pPr algn="just"/>
            <a:endParaRPr lang="en-US" dirty="0"/>
          </a:p>
          <a:p>
            <a:pPr algn="just"/>
            <a:r>
              <a:rPr lang="en-US" dirty="0"/>
              <a:t>The packet-switched network layer of the Internet was originally designed as a connectionless service, but recently there is a tendency to change this to a connection-oriented service.</a:t>
            </a:r>
          </a:p>
          <a:p>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26</a:t>
            </a:fld>
            <a:endParaRPr lang="en-US" dirty="0"/>
          </a:p>
        </p:txBody>
      </p:sp>
    </p:spTree>
    <p:extLst>
      <p:ext uri="{BB962C8B-B14F-4D97-AF65-F5344CB8AC3E}">
        <p14:creationId xmlns:p14="http://schemas.microsoft.com/office/powerpoint/2010/main" val="331299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a:xfrm>
            <a:off x="937847" y="21000"/>
            <a:ext cx="9753600" cy="829549"/>
          </a:xfrm>
        </p:spPr>
        <p:txBody>
          <a:bodyPr>
            <a:normAutofit/>
          </a:bodyPr>
          <a:lstStyle/>
          <a:p>
            <a:r>
              <a:rPr lang="en-US" dirty="0">
                <a:solidFill>
                  <a:srgbClr val="FFC000"/>
                </a:solidFill>
              </a:rPr>
              <a:t>Packet Switching</a:t>
            </a:r>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a:xfrm>
            <a:off x="1055077" y="2698813"/>
            <a:ext cx="9841520" cy="3177055"/>
          </a:xfrm>
        </p:spPr>
        <p:txBody>
          <a:bodyPr/>
          <a:lstStyle/>
          <a:p>
            <a:pPr marL="342900" indent="-342900">
              <a:buFont typeface="Arial" panose="020B0604020202020204" pitchFamily="34" charset="0"/>
              <a:buChar char="•"/>
            </a:pPr>
            <a:endParaRPr lang="en-US" dirty="0">
              <a:solidFill>
                <a:schemeClr val="tx2"/>
              </a:solidFill>
            </a:endParaRPr>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27</a:t>
            </a:fld>
            <a:endParaRPr lang="en-US" dirty="0"/>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43837"/>
            <a:ext cx="10367681" cy="4232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90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28</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00188"/>
            <a:ext cx="9753600" cy="527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10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548797"/>
            <a:ext cx="9753600" cy="1154097"/>
          </a:xfrm>
        </p:spPr>
        <p:txBody>
          <a:bodyPr/>
          <a:lstStyle/>
          <a:p>
            <a:r>
              <a:rPr lang="en-US" dirty="0">
                <a:solidFill>
                  <a:schemeClr val="accent4"/>
                </a:solidFill>
              </a:rPr>
              <a:t>Two major packet switching modes exist</a:t>
            </a:r>
            <a:endParaRPr lang="en-IN" dirty="0"/>
          </a:p>
        </p:txBody>
      </p:sp>
      <p:sp>
        <p:nvSpPr>
          <p:cNvPr id="3" name="Content Placeholder 2"/>
          <p:cNvSpPr>
            <a:spLocks noGrp="1"/>
          </p:cNvSpPr>
          <p:nvPr>
            <p:ph idx="1"/>
          </p:nvPr>
        </p:nvSpPr>
        <p:spPr>
          <a:xfrm>
            <a:off x="855785" y="1702894"/>
            <a:ext cx="9753600" cy="3539527"/>
          </a:xfrm>
        </p:spPr>
        <p:txBody>
          <a:bodyPr>
            <a:normAutofit/>
          </a:bodyPr>
          <a:lstStyle/>
          <a:p>
            <a:pPr marL="457200" indent="-457200" algn="just">
              <a:buFont typeface="+mj-lt"/>
              <a:buAutoNum type="arabicPeriod"/>
            </a:pPr>
            <a:r>
              <a:rPr lang="en-US" dirty="0"/>
              <a:t>Connectionless packet switching, also known as datagram switching</a:t>
            </a:r>
          </a:p>
          <a:p>
            <a:pPr marL="457200" indent="-457200" algn="just">
              <a:buFont typeface="+mj-lt"/>
              <a:buAutoNum type="arabicPeriod"/>
            </a:pPr>
            <a:r>
              <a:rPr lang="en-US" dirty="0"/>
              <a:t> Connection-oriented packet switching, also known as virtual circuit switching. </a:t>
            </a:r>
          </a:p>
          <a:p>
            <a:pPr algn="just"/>
            <a:r>
              <a:rPr lang="en-US" dirty="0"/>
              <a:t>In the first case each packet includes complete addressing or routing information. The packets are routed individually, sometimes resulting in different paths and out-of-order delivery. The forwarding decision is based on the destination address of the packet</a:t>
            </a:r>
          </a:p>
          <a:p>
            <a:pPr algn="just"/>
            <a:r>
              <a:rPr lang="en-US" dirty="0"/>
              <a:t>In the second case a connection is defined and pre allocated in each involved node during a connection phase before any packet is transferred. The forwarding decision is based on the label of the packet.</a:t>
            </a: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29</a:t>
            </a:fld>
            <a:endParaRPr lang="en-US" dirty="0"/>
          </a:p>
        </p:txBody>
      </p:sp>
    </p:spTree>
    <p:extLst>
      <p:ext uri="{BB962C8B-B14F-4D97-AF65-F5344CB8AC3E}">
        <p14:creationId xmlns:p14="http://schemas.microsoft.com/office/powerpoint/2010/main" val="166733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Internet as a combination of LANs and WANs connected together</a:t>
            </a:r>
            <a:r>
              <a:rPr lang="en-US" altLang="en-US" i="1" dirty="0"/>
              <a:t/>
            </a:r>
            <a:br>
              <a:rPr lang="en-US" altLang="en-US" i="1" dirty="0"/>
            </a:br>
            <a:endParaRPr lang="en-IN" dirty="0"/>
          </a:p>
        </p:txBody>
      </p:sp>
      <p:pic>
        <p:nvPicPr>
          <p:cNvPr id="6"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6625" y="2770188"/>
            <a:ext cx="7798749"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1638681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
          <p:cNvSpPr>
            <a:spLocks noGrp="1"/>
          </p:cNvSpPr>
          <p:nvPr>
            <p:ph type="sldNum" sz="quarter" idx="12"/>
          </p:nvPr>
        </p:nvSpPr>
        <p:spPr/>
        <p:txBody>
          <a:bodyPr/>
          <a:lstStyle/>
          <a:p>
            <a:fld id="{E2281347-A8AE-446D-9A41-D07BD76A4AC0}" type="slidenum">
              <a:rPr lang="en-US"/>
              <a:pPr/>
              <a:t>30</a:t>
            </a:fld>
            <a:endParaRPr lang="en-US"/>
          </a:p>
        </p:txBody>
      </p:sp>
      <p:pic>
        <p:nvPicPr>
          <p:cNvPr id="6031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1" y="1949450"/>
            <a:ext cx="11055349"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3138" name="Text Box 2"/>
          <p:cNvSpPr txBox="1">
            <a:spLocks noChangeArrowheads="1"/>
          </p:cNvSpPr>
          <p:nvPr/>
        </p:nvSpPr>
        <p:spPr bwMode="auto">
          <a:xfrm>
            <a:off x="1320800" y="549275"/>
            <a:ext cx="10058400" cy="769441"/>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400" dirty="0">
                <a:ln w="3175" cmpd="sng">
                  <a:noFill/>
                </a:ln>
                <a:solidFill>
                  <a:srgbClr val="A23C33"/>
                </a:solidFill>
                <a:ea typeface="+mj-ea"/>
                <a:cs typeface="+mj-cs"/>
              </a:rPr>
              <a:t>Connectionless Packet Switching Network</a:t>
            </a:r>
            <a:endParaRPr lang="en-US" altLang="en-US" i="1" dirty="0"/>
          </a:p>
        </p:txBody>
      </p:sp>
      <p:pic>
        <p:nvPicPr>
          <p:cNvPr id="6031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3295650"/>
            <a:ext cx="1475317"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438400"/>
            <a:ext cx="21336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8618" y="3505200"/>
            <a:ext cx="670983"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7917" y="3200401"/>
            <a:ext cx="63288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0801" y="3733801"/>
            <a:ext cx="548217"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8400" y="3863976"/>
            <a:ext cx="450851"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7"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5200" y="4267201"/>
            <a:ext cx="560917"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8"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5101" y="4127500"/>
            <a:ext cx="9017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59"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6317" y="4765676"/>
            <a:ext cx="63288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60"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32801" y="4724400"/>
            <a:ext cx="1462617"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3161"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601" y="3808414"/>
            <a:ext cx="179070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001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3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03150"/>
                                        </p:tgtEl>
                                        <p:attrNameLst>
                                          <p:attrName>style.visibility</p:attrName>
                                        </p:attrNameLst>
                                      </p:cBhvr>
                                      <p:to>
                                        <p:strVal val="visible"/>
                                      </p:to>
                                    </p:set>
                                    <p:animEffect transition="in" filter="wipe(up)">
                                      <p:cBhvr>
                                        <p:cTn id="11" dur="1000"/>
                                        <p:tgtEl>
                                          <p:spTgt spid="6031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03148"/>
                                        </p:tgtEl>
                                        <p:attrNameLst>
                                          <p:attrName>style.visibility</p:attrName>
                                        </p:attrNameLst>
                                      </p:cBhvr>
                                      <p:to>
                                        <p:strVal val="visible"/>
                                      </p:to>
                                    </p:set>
                                    <p:animEffect transition="in" filter="wipe(right)">
                                      <p:cBhvr>
                                        <p:cTn id="16" dur="2000"/>
                                        <p:tgtEl>
                                          <p:spTgt spid="603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31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031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0315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0315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0315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031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0315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03160"/>
                                        </p:tgtEl>
                                        <p:attrNameLst>
                                          <p:attrName>style.visibility</p:attrName>
                                        </p:attrNameLst>
                                      </p:cBhvr>
                                      <p:to>
                                        <p:strVal val="visible"/>
                                      </p:to>
                                    </p:set>
                                    <p:animEffect transition="in" filter="wipe(right)">
                                      <p:cBhvr>
                                        <p:cTn id="49" dur="2000"/>
                                        <p:tgtEl>
                                          <p:spTgt spid="6031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03161"/>
                                        </p:tgtEl>
                                        <p:attrNameLst>
                                          <p:attrName>style.visibility</p:attrName>
                                        </p:attrNameLst>
                                      </p:cBhvr>
                                      <p:to>
                                        <p:strVal val="visible"/>
                                      </p:to>
                                    </p:set>
                                    <p:animEffect transition="in" filter="wipe(left)">
                                      <p:cBhvr>
                                        <p:cTn id="54" dur="2000"/>
                                        <p:tgtEl>
                                          <p:spTgt spid="603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2"/>
          <p:cNvSpPr>
            <a:spLocks noGrp="1"/>
          </p:cNvSpPr>
          <p:nvPr>
            <p:ph type="sldNum" sz="quarter" idx="12"/>
          </p:nvPr>
        </p:nvSpPr>
        <p:spPr/>
        <p:txBody>
          <a:bodyPr/>
          <a:lstStyle/>
          <a:p>
            <a:fld id="{EA30E688-55DC-4E02-BB39-01C382203BCB}" type="slidenum">
              <a:rPr lang="en-US"/>
              <a:pPr/>
              <a:t>31</a:t>
            </a:fld>
            <a:endParaRPr lang="en-US"/>
          </a:p>
        </p:txBody>
      </p:sp>
      <p:sp>
        <p:nvSpPr>
          <p:cNvPr id="605186" name="Text Box 2"/>
          <p:cNvSpPr txBox="1">
            <a:spLocks noChangeArrowheads="1"/>
          </p:cNvSpPr>
          <p:nvPr/>
        </p:nvSpPr>
        <p:spPr bwMode="auto">
          <a:xfrm>
            <a:off x="789518" y="565150"/>
            <a:ext cx="10769600" cy="707886"/>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000" dirty="0">
                <a:ln w="3175" cmpd="sng">
                  <a:noFill/>
                </a:ln>
                <a:solidFill>
                  <a:srgbClr val="A23C33"/>
                </a:solidFill>
                <a:ea typeface="+mj-ea"/>
                <a:cs typeface="+mj-cs"/>
              </a:rPr>
              <a:t>Forwarding Process in Connectionless Network</a:t>
            </a:r>
            <a:endParaRPr lang="en-US" altLang="en-US" i="1" dirty="0"/>
          </a:p>
        </p:txBody>
      </p:sp>
      <p:pic>
        <p:nvPicPr>
          <p:cNvPr id="60519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1685926"/>
            <a:ext cx="7410451"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1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1" y="2743200"/>
            <a:ext cx="357081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20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2200" y="2862264"/>
            <a:ext cx="3022600"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520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7200" y="1208088"/>
            <a:ext cx="3302000"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217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5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605198"/>
                                        </p:tgtEl>
                                        <p:attrNameLst>
                                          <p:attrName>style.visibility</p:attrName>
                                        </p:attrNameLst>
                                      </p:cBhvr>
                                      <p:to>
                                        <p:strVal val="visible"/>
                                      </p:to>
                                    </p:set>
                                    <p:animEffect transition="in" filter="wipe(down)">
                                      <p:cBhvr>
                                        <p:cTn id="11" dur="2000"/>
                                        <p:tgtEl>
                                          <p:spTgt spid="6051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05200"/>
                                        </p:tgtEl>
                                        <p:attrNameLst>
                                          <p:attrName>style.visibility</p:attrName>
                                        </p:attrNameLst>
                                      </p:cBhvr>
                                      <p:to>
                                        <p:strVal val="visible"/>
                                      </p:to>
                                    </p:set>
                                    <p:animEffect transition="in" filter="wipe(up)">
                                      <p:cBhvr>
                                        <p:cTn id="16" dur="2000"/>
                                        <p:tgtEl>
                                          <p:spTgt spid="6052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5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2"/>
          <p:cNvSpPr>
            <a:spLocks noGrp="1"/>
          </p:cNvSpPr>
          <p:nvPr>
            <p:ph type="sldNum" sz="quarter" idx="12"/>
          </p:nvPr>
        </p:nvSpPr>
        <p:spPr/>
        <p:txBody>
          <a:bodyPr/>
          <a:lstStyle/>
          <a:p>
            <a:fld id="{C592EF90-B396-4608-8698-65114D6D1419}" type="slidenum">
              <a:rPr lang="en-US"/>
              <a:pPr/>
              <a:t>32</a:t>
            </a:fld>
            <a:endParaRPr lang="en-US"/>
          </a:p>
        </p:txBody>
      </p:sp>
      <p:pic>
        <p:nvPicPr>
          <p:cNvPr id="6072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67" y="1803400"/>
            <a:ext cx="10786533"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7234" name="Text Box 2"/>
          <p:cNvSpPr txBox="1">
            <a:spLocks noChangeArrowheads="1"/>
          </p:cNvSpPr>
          <p:nvPr/>
        </p:nvSpPr>
        <p:spPr bwMode="auto">
          <a:xfrm>
            <a:off x="2387600" y="840058"/>
            <a:ext cx="7620000" cy="769441"/>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dirty="0">
                <a:ln w="3175" cmpd="sng">
                  <a:noFill/>
                </a:ln>
                <a:solidFill>
                  <a:srgbClr val="A23C33"/>
                </a:solidFill>
                <a:ea typeface="+mj-ea"/>
                <a:cs typeface="+mj-cs"/>
              </a:rPr>
              <a:t>Delay in Connectionless Network</a:t>
            </a:r>
            <a:endParaRPr lang="en-US" altLang="en-US" i="1" dirty="0"/>
          </a:p>
        </p:txBody>
      </p:sp>
      <p:pic>
        <p:nvPicPr>
          <p:cNvPr id="6072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1"/>
            <a:ext cx="2844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4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1" y="2590801"/>
            <a:ext cx="1595967"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4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1552" y="3124200"/>
            <a:ext cx="1060449"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0400" y="3479801"/>
            <a:ext cx="2863851"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600" y="3962400"/>
            <a:ext cx="1060451"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3"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3600" y="4343401"/>
            <a:ext cx="2889251"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7254"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60000" y="2514600"/>
            <a:ext cx="499533"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010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7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7246"/>
                                        </p:tgtEl>
                                        <p:attrNameLst>
                                          <p:attrName>style.visibility</p:attrName>
                                        </p:attrNameLst>
                                      </p:cBhvr>
                                      <p:to>
                                        <p:strVal val="visible"/>
                                      </p:to>
                                    </p:set>
                                    <p:animEffect transition="in" filter="wipe(left)">
                                      <p:cBhvr>
                                        <p:cTn id="11" dur="2000"/>
                                        <p:tgtEl>
                                          <p:spTgt spid="6072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0724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0724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07250"/>
                                        </p:tgtEl>
                                        <p:attrNameLst>
                                          <p:attrName>style.visibility</p:attrName>
                                        </p:attrNameLst>
                                      </p:cBhvr>
                                      <p:to>
                                        <p:strVal val="visible"/>
                                      </p:to>
                                    </p:set>
                                    <p:animEffect transition="in" filter="wipe(left)">
                                      <p:cBhvr>
                                        <p:cTn id="24" dur="2000"/>
                                        <p:tgtEl>
                                          <p:spTgt spid="60725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072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07253"/>
                                        </p:tgtEl>
                                        <p:attrNameLst>
                                          <p:attrName>style.visibility</p:attrName>
                                        </p:attrNameLst>
                                      </p:cBhvr>
                                      <p:to>
                                        <p:strVal val="visible"/>
                                      </p:to>
                                    </p:set>
                                    <p:animEffect transition="in" filter="wipe(left)">
                                      <p:cBhvr>
                                        <p:cTn id="33" dur="2000"/>
                                        <p:tgtEl>
                                          <p:spTgt spid="6072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607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2"/>
          </p:nvPr>
        </p:nvSpPr>
        <p:spPr/>
        <p:txBody>
          <a:bodyPr/>
          <a:lstStyle/>
          <a:p>
            <a:fld id="{222701EF-8A5D-4712-AF9D-B24967ED72E1}" type="slidenum">
              <a:rPr lang="en-US"/>
              <a:pPr/>
              <a:t>33</a:t>
            </a:fld>
            <a:endParaRPr lang="en-US"/>
          </a:p>
        </p:txBody>
      </p:sp>
      <p:pic>
        <p:nvPicPr>
          <p:cNvPr id="60929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68" y="1676400"/>
            <a:ext cx="11065933"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9282" name="Text Box 2"/>
          <p:cNvSpPr txBox="1">
            <a:spLocks noChangeArrowheads="1"/>
          </p:cNvSpPr>
          <p:nvPr/>
        </p:nvSpPr>
        <p:spPr bwMode="auto">
          <a:xfrm>
            <a:off x="590553" y="809657"/>
            <a:ext cx="11102536"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ln w="3175" cmpd="sng">
                  <a:noFill/>
                </a:ln>
                <a:solidFill>
                  <a:srgbClr val="A23C33"/>
                </a:solidFill>
                <a:ea typeface="+mj-ea"/>
                <a:cs typeface="+mj-cs"/>
              </a:rPr>
              <a:t>A Connection Oriented Packet Switched Network</a:t>
            </a:r>
            <a:endParaRPr lang="en-US" altLang="en-US" sz="2800" i="1" dirty="0"/>
          </a:p>
        </p:txBody>
      </p:sp>
      <p:pic>
        <p:nvPicPr>
          <p:cNvPr id="60929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2286000"/>
            <a:ext cx="213360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29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2" y="3578228"/>
            <a:ext cx="5969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29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9852" y="4724400"/>
            <a:ext cx="1962149"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09299" name="Group 19"/>
          <p:cNvGrpSpPr>
            <a:grpSpLocks/>
          </p:cNvGrpSpPr>
          <p:nvPr/>
        </p:nvGrpSpPr>
        <p:grpSpPr bwMode="auto">
          <a:xfrm>
            <a:off x="8331200" y="4038600"/>
            <a:ext cx="1828800" cy="1143000"/>
            <a:chOff x="3936" y="2544"/>
            <a:chExt cx="864" cy="720"/>
          </a:xfrm>
        </p:grpSpPr>
        <p:pic>
          <p:nvPicPr>
            <p:cNvPr id="609297"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3077"/>
              <a:ext cx="69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298"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2544"/>
              <a:ext cx="86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50109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9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9293"/>
                                        </p:tgtEl>
                                        <p:attrNameLst>
                                          <p:attrName>style.visibility</p:attrName>
                                        </p:attrNameLst>
                                      </p:cBhvr>
                                      <p:to>
                                        <p:strVal val="visible"/>
                                      </p:to>
                                    </p:set>
                                    <p:animEffect transition="in" filter="wipe(left)">
                                      <p:cBhvr>
                                        <p:cTn id="11" dur="2000"/>
                                        <p:tgtEl>
                                          <p:spTgt spid="6092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09295"/>
                                        </p:tgtEl>
                                        <p:attrNameLst>
                                          <p:attrName>style.visibility</p:attrName>
                                        </p:attrNameLst>
                                      </p:cBhvr>
                                      <p:to>
                                        <p:strVal val="visible"/>
                                      </p:to>
                                    </p:set>
                                    <p:animEffect transition="in" filter="wipe(up)">
                                      <p:cBhvr>
                                        <p:cTn id="16" dur="2000"/>
                                        <p:tgtEl>
                                          <p:spTgt spid="6092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09296"/>
                                        </p:tgtEl>
                                        <p:attrNameLst>
                                          <p:attrName>style.visibility</p:attrName>
                                        </p:attrNameLst>
                                      </p:cBhvr>
                                      <p:to>
                                        <p:strVal val="visible"/>
                                      </p:to>
                                    </p:set>
                                    <p:animEffect transition="in" filter="wipe(left)">
                                      <p:cBhvr>
                                        <p:cTn id="21" dur="2000"/>
                                        <p:tgtEl>
                                          <p:spTgt spid="60929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09299"/>
                                        </p:tgtEl>
                                        <p:attrNameLst>
                                          <p:attrName>style.visibility</p:attrName>
                                        </p:attrNameLst>
                                      </p:cBhvr>
                                      <p:to>
                                        <p:strVal val="visible"/>
                                      </p:to>
                                    </p:set>
                                    <p:animEffect transition="in" filter="wipe(left)">
                                      <p:cBhvr>
                                        <p:cTn id="26" dur="2000"/>
                                        <p:tgtEl>
                                          <p:spTgt spid="609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p:cNvSpPr>
            <a:spLocks noGrp="1"/>
          </p:cNvSpPr>
          <p:nvPr>
            <p:ph type="sldNum" sz="quarter" idx="12"/>
          </p:nvPr>
        </p:nvSpPr>
        <p:spPr/>
        <p:txBody>
          <a:bodyPr/>
          <a:lstStyle/>
          <a:p>
            <a:fld id="{3E7916EE-355E-4406-8FB4-837AC9C8AA7E}" type="slidenum">
              <a:rPr lang="en-US"/>
              <a:pPr/>
              <a:t>34</a:t>
            </a:fld>
            <a:endParaRPr lang="en-US"/>
          </a:p>
        </p:txBody>
      </p:sp>
      <p:sp>
        <p:nvSpPr>
          <p:cNvPr id="611330" name="Text Box 2"/>
          <p:cNvSpPr txBox="1">
            <a:spLocks noChangeArrowheads="1"/>
          </p:cNvSpPr>
          <p:nvPr/>
        </p:nvSpPr>
        <p:spPr bwMode="auto">
          <a:xfrm>
            <a:off x="436180" y="90487"/>
            <a:ext cx="11051628" cy="14465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400" dirty="0">
                <a:ln w="3175" cmpd="sng">
                  <a:noFill/>
                </a:ln>
                <a:solidFill>
                  <a:srgbClr val="A23C33"/>
                </a:solidFill>
                <a:ea typeface="+mj-ea"/>
                <a:cs typeface="+mj-cs"/>
              </a:rPr>
              <a:t>Forwarding Process in a Connection oriented Network</a:t>
            </a:r>
            <a:endParaRPr lang="en-US" altLang="en-US" i="1" dirty="0"/>
          </a:p>
        </p:txBody>
      </p:sp>
      <p:pic>
        <p:nvPicPr>
          <p:cNvPr id="6113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1" y="1828801"/>
            <a:ext cx="93599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34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667001"/>
            <a:ext cx="3035300"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134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600" y="2744788"/>
            <a:ext cx="3022600" cy="190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36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1342"/>
                                        </p:tgtEl>
                                        <p:attrNameLst>
                                          <p:attrName>style.visibility</p:attrName>
                                        </p:attrNameLst>
                                      </p:cBhvr>
                                      <p:to>
                                        <p:strVal val="visible"/>
                                      </p:to>
                                    </p:set>
                                    <p:animEffect transition="in" filter="wipe(down)">
                                      <p:cBhvr>
                                        <p:cTn id="7" dur="2000"/>
                                        <p:tgtEl>
                                          <p:spTgt spid="611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1343"/>
                                        </p:tgtEl>
                                        <p:attrNameLst>
                                          <p:attrName>style.visibility</p:attrName>
                                        </p:attrNameLst>
                                      </p:cBhvr>
                                      <p:to>
                                        <p:strVal val="visible"/>
                                      </p:to>
                                    </p:set>
                                    <p:animEffect transition="in" filter="wipe(up)">
                                      <p:cBhvr>
                                        <p:cTn id="12" dur="2000"/>
                                        <p:tgtEl>
                                          <p:spTgt spid="611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2"/>
          <p:cNvSpPr>
            <a:spLocks noGrp="1"/>
          </p:cNvSpPr>
          <p:nvPr>
            <p:ph type="sldNum" sz="quarter" idx="12"/>
          </p:nvPr>
        </p:nvSpPr>
        <p:spPr/>
        <p:txBody>
          <a:bodyPr/>
          <a:lstStyle/>
          <a:p>
            <a:fld id="{D61EED59-5C54-4E96-ABC9-F34F9A4B50C0}" type="slidenum">
              <a:rPr lang="en-US"/>
              <a:pPr/>
              <a:t>35</a:t>
            </a:fld>
            <a:endParaRPr lang="en-US"/>
          </a:p>
        </p:txBody>
      </p:sp>
      <p:pic>
        <p:nvPicPr>
          <p:cNvPr id="6133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1" y="1387476"/>
            <a:ext cx="11055349"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3378" name="Text Box 2"/>
          <p:cNvSpPr txBox="1">
            <a:spLocks noChangeArrowheads="1"/>
          </p:cNvSpPr>
          <p:nvPr/>
        </p:nvSpPr>
        <p:spPr bwMode="auto">
          <a:xfrm>
            <a:off x="685910" y="533400"/>
            <a:ext cx="11247821"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ln w="3175" cmpd="sng">
                  <a:noFill/>
                </a:ln>
                <a:solidFill>
                  <a:srgbClr val="A23C33"/>
                </a:solidFill>
                <a:ea typeface="+mj-ea"/>
                <a:cs typeface="+mj-cs"/>
              </a:rPr>
              <a:t>Sending request packet in a virtual-circuit network</a:t>
            </a:r>
          </a:p>
        </p:txBody>
      </p:sp>
      <p:sp>
        <p:nvSpPr>
          <p:cNvPr id="613385" name="Rectangle 9"/>
          <p:cNvSpPr>
            <a:spLocks noChangeArrowheads="1"/>
          </p:cNvSpPr>
          <p:nvPr/>
        </p:nvSpPr>
        <p:spPr bwMode="gray">
          <a:xfrm>
            <a:off x="590551" y="533400"/>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latin typeface="Tahoma" pitchFamily="34" charset="0"/>
            </a:endParaRPr>
          </a:p>
        </p:txBody>
      </p:sp>
      <p:pic>
        <p:nvPicPr>
          <p:cNvPr id="6133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2057400"/>
            <a:ext cx="21336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1" y="3330575"/>
            <a:ext cx="131656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2"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1800" y="4114800"/>
            <a:ext cx="1498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4"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2800" y="3505200"/>
            <a:ext cx="18288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5"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5434" y="1371601"/>
            <a:ext cx="2535767"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6"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9601" y="4962526"/>
            <a:ext cx="2461684"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3397"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2317" y="4953000"/>
            <a:ext cx="2461683"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94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3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13388"/>
                                        </p:tgtEl>
                                        <p:attrNameLst>
                                          <p:attrName>style.visibility</p:attrName>
                                        </p:attrNameLst>
                                      </p:cBhvr>
                                      <p:to>
                                        <p:strVal val="visible"/>
                                      </p:to>
                                    </p:set>
                                    <p:animEffect transition="in" filter="wipe(left)">
                                      <p:cBhvr>
                                        <p:cTn id="11" dur="2000"/>
                                        <p:tgtEl>
                                          <p:spTgt spid="6133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613395"/>
                                        </p:tgtEl>
                                        <p:attrNameLst>
                                          <p:attrName>style.visibility</p:attrName>
                                        </p:attrNameLst>
                                      </p:cBhvr>
                                      <p:to>
                                        <p:strVal val="visible"/>
                                      </p:to>
                                    </p:set>
                                    <p:animEffect transition="in" filter="diamond(in)">
                                      <p:cBhvr>
                                        <p:cTn id="16" dur="2000"/>
                                        <p:tgtEl>
                                          <p:spTgt spid="6133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13389"/>
                                        </p:tgtEl>
                                        <p:attrNameLst>
                                          <p:attrName>style.visibility</p:attrName>
                                        </p:attrNameLst>
                                      </p:cBhvr>
                                      <p:to>
                                        <p:strVal val="visible"/>
                                      </p:to>
                                    </p:set>
                                    <p:animEffect transition="in" filter="wipe(up)">
                                      <p:cBhvr>
                                        <p:cTn id="21" dur="2000"/>
                                        <p:tgtEl>
                                          <p:spTgt spid="6133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613396"/>
                                        </p:tgtEl>
                                        <p:attrNameLst>
                                          <p:attrName>style.visibility</p:attrName>
                                        </p:attrNameLst>
                                      </p:cBhvr>
                                      <p:to>
                                        <p:strVal val="visible"/>
                                      </p:to>
                                    </p:set>
                                    <p:animEffect transition="in" filter="diamond(in)">
                                      <p:cBhvr>
                                        <p:cTn id="26" dur="2000"/>
                                        <p:tgtEl>
                                          <p:spTgt spid="6133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13392"/>
                                        </p:tgtEl>
                                        <p:attrNameLst>
                                          <p:attrName>style.visibility</p:attrName>
                                        </p:attrNameLst>
                                      </p:cBhvr>
                                      <p:to>
                                        <p:strVal val="visible"/>
                                      </p:to>
                                    </p:set>
                                    <p:animEffect transition="in" filter="wipe(left)">
                                      <p:cBhvr>
                                        <p:cTn id="31" dur="2000"/>
                                        <p:tgtEl>
                                          <p:spTgt spid="6133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613397"/>
                                        </p:tgtEl>
                                        <p:attrNameLst>
                                          <p:attrName>style.visibility</p:attrName>
                                        </p:attrNameLst>
                                      </p:cBhvr>
                                      <p:to>
                                        <p:strVal val="visible"/>
                                      </p:to>
                                    </p:set>
                                    <p:animEffect transition="in" filter="diamond(in)">
                                      <p:cBhvr>
                                        <p:cTn id="36" dur="2000"/>
                                        <p:tgtEl>
                                          <p:spTgt spid="6133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613394"/>
                                        </p:tgtEl>
                                        <p:attrNameLst>
                                          <p:attrName>style.visibility</p:attrName>
                                        </p:attrNameLst>
                                      </p:cBhvr>
                                      <p:to>
                                        <p:strVal val="visible"/>
                                      </p:to>
                                    </p:set>
                                    <p:animEffect transition="in" filter="wipe(down)">
                                      <p:cBhvr>
                                        <p:cTn id="41" dur="2000"/>
                                        <p:tgtEl>
                                          <p:spTgt spid="613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2"/>
          <p:cNvSpPr>
            <a:spLocks noGrp="1"/>
          </p:cNvSpPr>
          <p:nvPr>
            <p:ph type="sldNum" sz="quarter" idx="12"/>
          </p:nvPr>
        </p:nvSpPr>
        <p:spPr/>
        <p:txBody>
          <a:bodyPr/>
          <a:lstStyle/>
          <a:p>
            <a:fld id="{3D37BAA5-5499-4259-8F13-CF85C3F7A470}" type="slidenum">
              <a:rPr lang="en-US"/>
              <a:pPr/>
              <a:t>36</a:t>
            </a:fld>
            <a:endParaRPr lang="en-US"/>
          </a:p>
        </p:txBody>
      </p:sp>
      <p:sp>
        <p:nvSpPr>
          <p:cNvPr id="615426" name="Text Box 2"/>
          <p:cNvSpPr txBox="1">
            <a:spLocks noChangeArrowheads="1"/>
          </p:cNvSpPr>
          <p:nvPr/>
        </p:nvSpPr>
        <p:spPr bwMode="auto">
          <a:xfrm>
            <a:off x="614855" y="90488"/>
            <a:ext cx="11225047" cy="800219"/>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ln w="3175" cmpd="sng">
                  <a:noFill/>
                </a:ln>
                <a:solidFill>
                  <a:srgbClr val="A23C33"/>
                </a:solidFill>
                <a:ea typeface="+mj-ea"/>
                <a:cs typeface="+mj-cs"/>
              </a:rPr>
              <a:t>Setup acknowledgement in a virtual-circuit network</a:t>
            </a:r>
          </a:p>
          <a:p>
            <a:endParaRPr lang="en-US" altLang="en-US" i="1" dirty="0"/>
          </a:p>
        </p:txBody>
      </p:sp>
      <p:pic>
        <p:nvPicPr>
          <p:cNvPr id="6154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32" y="1087439"/>
            <a:ext cx="11042651"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0" y="3352800"/>
            <a:ext cx="18288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8600" y="3981450"/>
            <a:ext cx="1498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6001" y="3182938"/>
            <a:ext cx="986367"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7200" y="1962150"/>
            <a:ext cx="21336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37600" y="4572000"/>
            <a:ext cx="230717"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2800" y="4495800"/>
            <a:ext cx="230717"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4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3600" y="3535364"/>
            <a:ext cx="23071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87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4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15437"/>
                                        </p:tgtEl>
                                        <p:attrNameLst>
                                          <p:attrName>style.visibility</p:attrName>
                                        </p:attrNameLst>
                                      </p:cBhvr>
                                      <p:to>
                                        <p:strVal val="visible"/>
                                      </p:to>
                                    </p:set>
                                    <p:animEffect transition="in" filter="wipe(up)">
                                      <p:cBhvr>
                                        <p:cTn id="11" dur="2000"/>
                                        <p:tgtEl>
                                          <p:spTgt spid="61543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1" presetClass="entr" presetSubtype="0" fill="hold" nodeType="clickEffect">
                                  <p:stCondLst>
                                    <p:cond delay="0"/>
                                  </p:stCondLst>
                                  <p:iterate type="lt">
                                    <p:tmPct val="5000"/>
                                  </p:iterate>
                                  <p:childTnLst>
                                    <p:set>
                                      <p:cBhvr>
                                        <p:cTn id="15" dur="1" fill="hold">
                                          <p:stCondLst>
                                            <p:cond delay="0"/>
                                          </p:stCondLst>
                                        </p:cTn>
                                        <p:tgtEl>
                                          <p:spTgt spid="615443"/>
                                        </p:tgtEl>
                                        <p:attrNameLst>
                                          <p:attrName>style.visibility</p:attrName>
                                        </p:attrNameLst>
                                      </p:cBhvr>
                                      <p:to>
                                        <p:strVal val="visible"/>
                                      </p:to>
                                    </p:set>
                                    <p:anim calcmode="lin" valueType="num">
                                      <p:cBhvr>
                                        <p:cTn id="16" dur="1000" fill="hold"/>
                                        <p:tgtEl>
                                          <p:spTgt spid="615443"/>
                                        </p:tgtEl>
                                        <p:attrNameLst>
                                          <p:attrName>ppt_w</p:attrName>
                                        </p:attrNameLst>
                                      </p:cBhvr>
                                      <p:tavLst>
                                        <p:tav tm="0">
                                          <p:val>
                                            <p:fltVal val="0"/>
                                          </p:val>
                                        </p:tav>
                                        <p:tav tm="100000">
                                          <p:val>
                                            <p:strVal val="#ppt_w"/>
                                          </p:val>
                                        </p:tav>
                                      </p:tavLst>
                                    </p:anim>
                                    <p:anim calcmode="lin" valueType="num">
                                      <p:cBhvr>
                                        <p:cTn id="17" dur="1000" fill="hold"/>
                                        <p:tgtEl>
                                          <p:spTgt spid="615443"/>
                                        </p:tgtEl>
                                        <p:attrNameLst>
                                          <p:attrName>ppt_h</p:attrName>
                                        </p:attrNameLst>
                                      </p:cBhvr>
                                      <p:tavLst>
                                        <p:tav tm="0">
                                          <p:val>
                                            <p:fltVal val="0"/>
                                          </p:val>
                                        </p:tav>
                                        <p:tav tm="100000">
                                          <p:val>
                                            <p:strVal val="#ppt_h"/>
                                          </p:val>
                                        </p:tav>
                                      </p:tavLst>
                                    </p:anim>
                                    <p:anim calcmode="lin" valueType="num">
                                      <p:cBhvr>
                                        <p:cTn id="18" dur="1000" fill="hold"/>
                                        <p:tgtEl>
                                          <p:spTgt spid="615443"/>
                                        </p:tgtEl>
                                        <p:attrNameLst>
                                          <p:attrName>style.rotation</p:attrName>
                                        </p:attrNameLst>
                                      </p:cBhvr>
                                      <p:tavLst>
                                        <p:tav tm="0">
                                          <p:val>
                                            <p:fltVal val="90"/>
                                          </p:val>
                                        </p:tav>
                                        <p:tav tm="100000">
                                          <p:val>
                                            <p:fltVal val="0"/>
                                          </p:val>
                                        </p:tav>
                                      </p:tavLst>
                                    </p:anim>
                                    <p:animEffect transition="in" filter="fade">
                                      <p:cBhvr>
                                        <p:cTn id="19" dur="1000"/>
                                        <p:tgtEl>
                                          <p:spTgt spid="6154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iterate type="lt">
                                    <p:tmPct val="0"/>
                                  </p:iterate>
                                  <p:childTnLst>
                                    <p:animMotion origin="layout" path="M -0.00104 0.01898 L -0.01771 0.16342 " pathEditMode="relative" rAng="0" ptsTypes="AA">
                                      <p:cBhvr>
                                        <p:cTn id="23" dur="2000" fill="hold"/>
                                        <p:tgtEl>
                                          <p:spTgt spid="615443"/>
                                        </p:tgtEl>
                                        <p:attrNameLst>
                                          <p:attrName>ppt_x</p:attrName>
                                          <p:attrName>ppt_y</p:attrName>
                                        </p:attrNameLst>
                                      </p:cBhvr>
                                      <p:rCtr x="0" y="0"/>
                                    </p:animMotion>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615439"/>
                                        </p:tgtEl>
                                        <p:attrNameLst>
                                          <p:attrName>style.visibility</p:attrName>
                                        </p:attrNameLst>
                                      </p:cBhvr>
                                      <p:to>
                                        <p:strVal val="visible"/>
                                      </p:to>
                                    </p:set>
                                    <p:animEffect transition="in" filter="wipe(right)">
                                      <p:cBhvr>
                                        <p:cTn id="28" dur="2000"/>
                                        <p:tgtEl>
                                          <p:spTgt spid="6154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iterate type="lt">
                                    <p:tmPct val="5000"/>
                                  </p:iterate>
                                  <p:childTnLst>
                                    <p:set>
                                      <p:cBhvr>
                                        <p:cTn id="32" dur="1" fill="hold">
                                          <p:stCondLst>
                                            <p:cond delay="0"/>
                                          </p:stCondLst>
                                        </p:cTn>
                                        <p:tgtEl>
                                          <p:spTgt spid="615444"/>
                                        </p:tgtEl>
                                        <p:attrNameLst>
                                          <p:attrName>style.visibility</p:attrName>
                                        </p:attrNameLst>
                                      </p:cBhvr>
                                      <p:to>
                                        <p:strVal val="visible"/>
                                      </p:to>
                                    </p:set>
                                    <p:anim calcmode="lin" valueType="num">
                                      <p:cBhvr>
                                        <p:cTn id="33" dur="1000" fill="hold"/>
                                        <p:tgtEl>
                                          <p:spTgt spid="615444"/>
                                        </p:tgtEl>
                                        <p:attrNameLst>
                                          <p:attrName>ppt_w</p:attrName>
                                        </p:attrNameLst>
                                      </p:cBhvr>
                                      <p:tavLst>
                                        <p:tav tm="0">
                                          <p:val>
                                            <p:fltVal val="0"/>
                                          </p:val>
                                        </p:tav>
                                        <p:tav tm="100000">
                                          <p:val>
                                            <p:strVal val="#ppt_w"/>
                                          </p:val>
                                        </p:tav>
                                      </p:tavLst>
                                    </p:anim>
                                    <p:anim calcmode="lin" valueType="num">
                                      <p:cBhvr>
                                        <p:cTn id="34" dur="1000" fill="hold"/>
                                        <p:tgtEl>
                                          <p:spTgt spid="615444"/>
                                        </p:tgtEl>
                                        <p:attrNameLst>
                                          <p:attrName>ppt_h</p:attrName>
                                        </p:attrNameLst>
                                      </p:cBhvr>
                                      <p:tavLst>
                                        <p:tav tm="0">
                                          <p:val>
                                            <p:fltVal val="0"/>
                                          </p:val>
                                        </p:tav>
                                        <p:tav tm="100000">
                                          <p:val>
                                            <p:strVal val="#ppt_h"/>
                                          </p:val>
                                        </p:tav>
                                      </p:tavLst>
                                    </p:anim>
                                    <p:anim calcmode="lin" valueType="num">
                                      <p:cBhvr>
                                        <p:cTn id="35" dur="1000" fill="hold"/>
                                        <p:tgtEl>
                                          <p:spTgt spid="615444"/>
                                        </p:tgtEl>
                                        <p:attrNameLst>
                                          <p:attrName>style.rotation</p:attrName>
                                        </p:attrNameLst>
                                      </p:cBhvr>
                                      <p:tavLst>
                                        <p:tav tm="0">
                                          <p:val>
                                            <p:fltVal val="90"/>
                                          </p:val>
                                        </p:tav>
                                        <p:tav tm="100000">
                                          <p:val>
                                            <p:fltVal val="0"/>
                                          </p:val>
                                        </p:tav>
                                      </p:tavLst>
                                    </p:anim>
                                    <p:animEffect transition="in" filter="fade">
                                      <p:cBhvr>
                                        <p:cTn id="36" dur="1000"/>
                                        <p:tgtEl>
                                          <p:spTgt spid="6154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iterate type="lt">
                                    <p:tmPct val="0"/>
                                  </p:iterate>
                                  <p:childTnLst>
                                    <p:animMotion origin="layout" path="M -0.00104 0.01898 L -0.06771 0.17453 " pathEditMode="relative" ptsTypes="AA">
                                      <p:cBhvr>
                                        <p:cTn id="40" dur="2000" fill="hold"/>
                                        <p:tgtEl>
                                          <p:spTgt spid="615444"/>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15440"/>
                                        </p:tgtEl>
                                        <p:attrNameLst>
                                          <p:attrName>style.visibility</p:attrName>
                                        </p:attrNameLst>
                                      </p:cBhvr>
                                      <p:to>
                                        <p:strVal val="visible"/>
                                      </p:to>
                                    </p:set>
                                    <p:animEffect transition="in" filter="wipe(up)">
                                      <p:cBhvr>
                                        <p:cTn id="45" dur="2000"/>
                                        <p:tgtEl>
                                          <p:spTgt spid="61544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1" presetClass="entr" presetSubtype="0" fill="hold" nodeType="clickEffect">
                                  <p:stCondLst>
                                    <p:cond delay="0"/>
                                  </p:stCondLst>
                                  <p:iterate type="lt">
                                    <p:tmPct val="5000"/>
                                  </p:iterate>
                                  <p:childTnLst>
                                    <p:set>
                                      <p:cBhvr>
                                        <p:cTn id="49" dur="1" fill="hold">
                                          <p:stCondLst>
                                            <p:cond delay="0"/>
                                          </p:stCondLst>
                                        </p:cTn>
                                        <p:tgtEl>
                                          <p:spTgt spid="615445"/>
                                        </p:tgtEl>
                                        <p:attrNameLst>
                                          <p:attrName>style.visibility</p:attrName>
                                        </p:attrNameLst>
                                      </p:cBhvr>
                                      <p:to>
                                        <p:strVal val="visible"/>
                                      </p:to>
                                    </p:set>
                                    <p:anim calcmode="lin" valueType="num">
                                      <p:cBhvr>
                                        <p:cTn id="50" dur="1000" fill="hold"/>
                                        <p:tgtEl>
                                          <p:spTgt spid="615445"/>
                                        </p:tgtEl>
                                        <p:attrNameLst>
                                          <p:attrName>ppt_w</p:attrName>
                                        </p:attrNameLst>
                                      </p:cBhvr>
                                      <p:tavLst>
                                        <p:tav tm="0">
                                          <p:val>
                                            <p:fltVal val="0"/>
                                          </p:val>
                                        </p:tav>
                                        <p:tav tm="100000">
                                          <p:val>
                                            <p:strVal val="#ppt_w"/>
                                          </p:val>
                                        </p:tav>
                                      </p:tavLst>
                                    </p:anim>
                                    <p:anim calcmode="lin" valueType="num">
                                      <p:cBhvr>
                                        <p:cTn id="51" dur="1000" fill="hold"/>
                                        <p:tgtEl>
                                          <p:spTgt spid="615445"/>
                                        </p:tgtEl>
                                        <p:attrNameLst>
                                          <p:attrName>ppt_h</p:attrName>
                                        </p:attrNameLst>
                                      </p:cBhvr>
                                      <p:tavLst>
                                        <p:tav tm="0">
                                          <p:val>
                                            <p:fltVal val="0"/>
                                          </p:val>
                                        </p:tav>
                                        <p:tav tm="100000">
                                          <p:val>
                                            <p:strVal val="#ppt_h"/>
                                          </p:val>
                                        </p:tav>
                                      </p:tavLst>
                                    </p:anim>
                                    <p:anim calcmode="lin" valueType="num">
                                      <p:cBhvr>
                                        <p:cTn id="52" dur="1000" fill="hold"/>
                                        <p:tgtEl>
                                          <p:spTgt spid="615445"/>
                                        </p:tgtEl>
                                        <p:attrNameLst>
                                          <p:attrName>style.rotation</p:attrName>
                                        </p:attrNameLst>
                                      </p:cBhvr>
                                      <p:tavLst>
                                        <p:tav tm="0">
                                          <p:val>
                                            <p:fltVal val="90"/>
                                          </p:val>
                                        </p:tav>
                                        <p:tav tm="100000">
                                          <p:val>
                                            <p:fltVal val="0"/>
                                          </p:val>
                                        </p:tav>
                                      </p:tavLst>
                                    </p:anim>
                                    <p:animEffect transition="in" filter="fade">
                                      <p:cBhvr>
                                        <p:cTn id="53" dur="1000"/>
                                        <p:tgtEl>
                                          <p:spTgt spid="61544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iterate type="lt">
                                    <p:tmPct val="0"/>
                                  </p:iterate>
                                  <p:childTnLst>
                                    <p:animMotion origin="layout" path="M 1.66667E-6 -1.11111E-6 L 0.03229 -0.20764 " pathEditMode="relative" rAng="0" ptsTypes="AA">
                                      <p:cBhvr>
                                        <p:cTn id="57" dur="2000" fill="hold"/>
                                        <p:tgtEl>
                                          <p:spTgt spid="615445"/>
                                        </p:tgtEl>
                                        <p:attrNameLst>
                                          <p:attrName>ppt_x</p:attrName>
                                          <p:attrName>ppt_y</p:attrName>
                                        </p:attrNameLst>
                                      </p:cBhvr>
                                      <p:rCtr x="1615" y="-10394"/>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615441"/>
                                        </p:tgtEl>
                                        <p:attrNameLst>
                                          <p:attrName>style.visibility</p:attrName>
                                        </p:attrNameLst>
                                      </p:cBhvr>
                                      <p:to>
                                        <p:strVal val="visible"/>
                                      </p:to>
                                    </p:set>
                                    <p:animEffect transition="in" filter="wipe(right)">
                                      <p:cBhvr>
                                        <p:cTn id="62" dur="2000"/>
                                        <p:tgtEl>
                                          <p:spTgt spid="615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2"/>
          <p:cNvSpPr>
            <a:spLocks noGrp="1"/>
          </p:cNvSpPr>
          <p:nvPr>
            <p:ph type="sldNum" sz="quarter" idx="12"/>
          </p:nvPr>
        </p:nvSpPr>
        <p:spPr/>
        <p:txBody>
          <a:bodyPr/>
          <a:lstStyle/>
          <a:p>
            <a:fld id="{A15CCC2E-C98F-4E19-8815-E35FE34AFC00}" type="slidenum">
              <a:rPr lang="en-US"/>
              <a:pPr/>
              <a:t>37</a:t>
            </a:fld>
            <a:endParaRPr lang="en-US"/>
          </a:p>
        </p:txBody>
      </p:sp>
      <p:pic>
        <p:nvPicPr>
          <p:cNvPr id="61748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9164"/>
            <a:ext cx="11176000"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474" name="Text Box 2"/>
          <p:cNvSpPr txBox="1">
            <a:spLocks noChangeArrowheads="1"/>
          </p:cNvSpPr>
          <p:nvPr/>
        </p:nvSpPr>
        <p:spPr bwMode="auto">
          <a:xfrm>
            <a:off x="609600" y="220718"/>
            <a:ext cx="11293366" cy="861774"/>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dirty="0">
                <a:ln w="3175" cmpd="sng">
                  <a:noFill/>
                </a:ln>
                <a:solidFill>
                  <a:srgbClr val="A23C33"/>
                </a:solidFill>
                <a:ea typeface="+mj-ea"/>
                <a:cs typeface="+mj-cs"/>
              </a:rPr>
              <a:t>Flow of one packet in an established virtual circuit</a:t>
            </a:r>
          </a:p>
          <a:p>
            <a:endParaRPr lang="en-US" altLang="en-US" i="1" dirty="0"/>
          </a:p>
        </p:txBody>
      </p:sp>
      <p:pic>
        <p:nvPicPr>
          <p:cNvPr id="6174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752601"/>
            <a:ext cx="2364317"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4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1" y="3048000"/>
            <a:ext cx="1852084"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48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1" y="3886201"/>
            <a:ext cx="162136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49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0018" y="3124200"/>
            <a:ext cx="186478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340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17485"/>
                                        </p:tgtEl>
                                        <p:attrNameLst>
                                          <p:attrName>style.visibility</p:attrName>
                                        </p:attrNameLst>
                                      </p:cBhvr>
                                      <p:to>
                                        <p:strVal val="visible"/>
                                      </p:to>
                                    </p:set>
                                    <p:animEffect transition="in" filter="wipe(left)">
                                      <p:cBhvr>
                                        <p:cTn id="11" dur="2000"/>
                                        <p:tgtEl>
                                          <p:spTgt spid="6174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17487"/>
                                        </p:tgtEl>
                                        <p:attrNameLst>
                                          <p:attrName>style.visibility</p:attrName>
                                        </p:attrNameLst>
                                      </p:cBhvr>
                                      <p:to>
                                        <p:strVal val="visible"/>
                                      </p:to>
                                    </p:set>
                                    <p:animEffect transition="in" filter="wipe(up)">
                                      <p:cBhvr>
                                        <p:cTn id="16" dur="2000"/>
                                        <p:tgtEl>
                                          <p:spTgt spid="6174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7489"/>
                                        </p:tgtEl>
                                        <p:attrNameLst>
                                          <p:attrName>style.visibility</p:attrName>
                                        </p:attrNameLst>
                                      </p:cBhvr>
                                      <p:to>
                                        <p:strVal val="visible"/>
                                      </p:to>
                                    </p:set>
                                    <p:animEffect transition="in" filter="wipe(left)">
                                      <p:cBhvr>
                                        <p:cTn id="21" dur="2000"/>
                                        <p:tgtEl>
                                          <p:spTgt spid="6174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617490"/>
                                        </p:tgtEl>
                                        <p:attrNameLst>
                                          <p:attrName>style.visibility</p:attrName>
                                        </p:attrNameLst>
                                      </p:cBhvr>
                                      <p:to>
                                        <p:strVal val="visible"/>
                                      </p:to>
                                    </p:set>
                                    <p:animEffect transition="in" filter="wipe(down)">
                                      <p:cBhvr>
                                        <p:cTn id="26" dur="2000"/>
                                        <p:tgtEl>
                                          <p:spTgt spid="617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2"/>
          </p:nvPr>
        </p:nvSpPr>
        <p:spPr/>
        <p:txBody>
          <a:bodyPr/>
          <a:lstStyle/>
          <a:p>
            <a:fld id="{7B020E8A-CB4B-4B4A-8F80-9CE31E5998A8}" type="slidenum">
              <a:rPr lang="en-US"/>
              <a:pPr/>
              <a:t>38</a:t>
            </a:fld>
            <a:endParaRPr lang="en-US"/>
          </a:p>
        </p:txBody>
      </p:sp>
      <p:pic>
        <p:nvPicPr>
          <p:cNvPr id="6195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984" y="1517650"/>
            <a:ext cx="9920816"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9522" name="Text Box 2"/>
          <p:cNvSpPr txBox="1">
            <a:spLocks noChangeArrowheads="1"/>
          </p:cNvSpPr>
          <p:nvPr/>
        </p:nvSpPr>
        <p:spPr bwMode="auto">
          <a:xfrm>
            <a:off x="1079500" y="443677"/>
            <a:ext cx="9652000" cy="954107"/>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ln w="3175" cmpd="sng">
                  <a:noFill/>
                </a:ln>
                <a:solidFill>
                  <a:srgbClr val="A23C33"/>
                </a:solidFill>
                <a:ea typeface="+mj-ea"/>
                <a:cs typeface="+mj-cs"/>
              </a:rPr>
              <a:t>Delay in a connection-oriented </a:t>
            </a:r>
            <a:r>
              <a:rPr lang="en-US" sz="2800" dirty="0" smtClean="0">
                <a:ln w="3175" cmpd="sng">
                  <a:noFill/>
                </a:ln>
                <a:solidFill>
                  <a:srgbClr val="A23C33"/>
                </a:solidFill>
                <a:ea typeface="+mj-ea"/>
                <a:cs typeface="+mj-cs"/>
              </a:rPr>
              <a:t>network(Switched virtual network)</a:t>
            </a:r>
            <a:endParaRPr lang="en-US" sz="2800" dirty="0">
              <a:ln w="3175" cmpd="sng">
                <a:noFill/>
              </a:ln>
              <a:solidFill>
                <a:srgbClr val="A23C33"/>
              </a:solidFill>
              <a:ea typeface="+mj-ea"/>
              <a:cs typeface="+mj-cs"/>
            </a:endParaRPr>
          </a:p>
        </p:txBody>
      </p:sp>
      <p:pic>
        <p:nvPicPr>
          <p:cNvPr id="61953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1" y="2286001"/>
            <a:ext cx="755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3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667001"/>
            <a:ext cx="75438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1"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000" y="3124201"/>
            <a:ext cx="75438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3"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9551" y="2286001"/>
            <a:ext cx="499533"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4"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419600"/>
            <a:ext cx="499533"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5"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6001" y="2286000"/>
            <a:ext cx="46355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6"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4419600"/>
            <a:ext cx="752051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48"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2001" y="4800600"/>
            <a:ext cx="75565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75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9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19536"/>
                                        </p:tgtEl>
                                        <p:attrNameLst>
                                          <p:attrName>style.visibility</p:attrName>
                                        </p:attrNameLst>
                                      </p:cBhvr>
                                      <p:to>
                                        <p:strVal val="visible"/>
                                      </p:to>
                                    </p:set>
                                    <p:animEffect transition="in" filter="wipe(left)">
                                      <p:cBhvr>
                                        <p:cTn id="11" dur="2000"/>
                                        <p:tgtEl>
                                          <p:spTgt spid="6195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19538"/>
                                        </p:tgtEl>
                                        <p:attrNameLst>
                                          <p:attrName>style.visibility</p:attrName>
                                        </p:attrNameLst>
                                      </p:cBhvr>
                                      <p:to>
                                        <p:strVal val="visible"/>
                                      </p:to>
                                    </p:set>
                                    <p:animEffect transition="in" filter="wipe(right)">
                                      <p:cBhvr>
                                        <p:cTn id="16" dur="2000"/>
                                        <p:tgtEl>
                                          <p:spTgt spid="6195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95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19541"/>
                                        </p:tgtEl>
                                        <p:attrNameLst>
                                          <p:attrName>style.visibility</p:attrName>
                                        </p:attrNameLst>
                                      </p:cBhvr>
                                      <p:to>
                                        <p:strVal val="visible"/>
                                      </p:to>
                                    </p:set>
                                    <p:animEffect transition="in" filter="wipe(left)">
                                      <p:cBhvr>
                                        <p:cTn id="25" dur="2000"/>
                                        <p:tgtEl>
                                          <p:spTgt spid="6195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619546"/>
                                        </p:tgtEl>
                                        <p:attrNameLst>
                                          <p:attrName>style.visibility</p:attrName>
                                        </p:attrNameLst>
                                      </p:cBhvr>
                                      <p:to>
                                        <p:strVal val="visible"/>
                                      </p:to>
                                    </p:set>
                                    <p:animEffect transition="in" filter="wipe(right)">
                                      <p:cBhvr>
                                        <p:cTn id="30" dur="2000"/>
                                        <p:tgtEl>
                                          <p:spTgt spid="6195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19548"/>
                                        </p:tgtEl>
                                        <p:attrNameLst>
                                          <p:attrName>style.visibility</p:attrName>
                                        </p:attrNameLst>
                                      </p:cBhvr>
                                      <p:to>
                                        <p:strVal val="visible"/>
                                      </p:to>
                                    </p:set>
                                    <p:animEffect transition="in" filter="wipe(left)">
                                      <p:cBhvr>
                                        <p:cTn id="35" dur="2000"/>
                                        <p:tgtEl>
                                          <p:spTgt spid="6195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61954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619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a:xfrm>
            <a:off x="693684" y="740980"/>
            <a:ext cx="10562896" cy="725214"/>
          </a:xfrm>
        </p:spPr>
        <p:txBody>
          <a:bodyPr>
            <a:normAutofit fontScale="90000"/>
          </a:bodyPr>
          <a:lstStyle/>
          <a:p>
            <a:r>
              <a:rPr lang="en-US" dirty="0">
                <a:solidFill>
                  <a:schemeClr val="accent4"/>
                </a:solidFill>
              </a:rPr>
              <a:t>Comparison of Circuit Switching and Packet Switching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88472043"/>
              </p:ext>
            </p:extLst>
          </p:nvPr>
        </p:nvGraphicFramePr>
        <p:xfrm>
          <a:off x="1052246" y="1686909"/>
          <a:ext cx="9463353" cy="5303520"/>
        </p:xfrm>
        <a:graphic>
          <a:graphicData uri="http://schemas.openxmlformats.org/drawingml/2006/table">
            <a:tbl>
              <a:tblPr firstRow="1" bandRow="1">
                <a:tableStyleId>{5C22544A-7EE6-4342-B048-85BDC9FD1C3A}</a:tableStyleId>
              </a:tblPr>
              <a:tblGrid>
                <a:gridCol w="3154451">
                  <a:extLst>
                    <a:ext uri="{9D8B030D-6E8A-4147-A177-3AD203B41FA5}">
                      <a16:colId xmlns="" xmlns:a16="http://schemas.microsoft.com/office/drawing/2014/main" val="20000"/>
                    </a:ext>
                  </a:extLst>
                </a:gridCol>
                <a:gridCol w="3154451">
                  <a:extLst>
                    <a:ext uri="{9D8B030D-6E8A-4147-A177-3AD203B41FA5}">
                      <a16:colId xmlns="" xmlns:a16="http://schemas.microsoft.com/office/drawing/2014/main" val="20001"/>
                    </a:ext>
                  </a:extLst>
                </a:gridCol>
                <a:gridCol w="3154451">
                  <a:extLst>
                    <a:ext uri="{9D8B030D-6E8A-4147-A177-3AD203B41FA5}">
                      <a16:colId xmlns="" xmlns:a16="http://schemas.microsoft.com/office/drawing/2014/main" val="20002"/>
                    </a:ext>
                  </a:extLst>
                </a:gridCol>
              </a:tblGrid>
              <a:tr h="355743">
                <a:tc>
                  <a:txBody>
                    <a:bodyPr/>
                    <a:lstStyle/>
                    <a:p>
                      <a:r>
                        <a:rPr lang="en-IN" dirty="0"/>
                        <a:t>Parameter</a:t>
                      </a:r>
                    </a:p>
                  </a:txBody>
                  <a:tcPr/>
                </a:tc>
                <a:tc>
                  <a:txBody>
                    <a:bodyPr/>
                    <a:lstStyle/>
                    <a:p>
                      <a:r>
                        <a:rPr lang="en-IN" dirty="0"/>
                        <a:t>Circuit Switching</a:t>
                      </a:r>
                    </a:p>
                  </a:txBody>
                  <a:tcPr/>
                </a:tc>
                <a:tc>
                  <a:txBody>
                    <a:bodyPr/>
                    <a:lstStyle/>
                    <a:p>
                      <a:r>
                        <a:rPr lang="en-IN" dirty="0"/>
                        <a:t>Packet Switching</a:t>
                      </a:r>
                    </a:p>
                  </a:txBody>
                  <a:tcPr/>
                </a:tc>
                <a:extLst>
                  <a:ext uri="{0D108BD9-81ED-4DB2-BD59-A6C34878D82A}">
                    <a16:rowId xmlns="" xmlns:a16="http://schemas.microsoft.com/office/drawing/2014/main" val="10000"/>
                  </a:ext>
                </a:extLst>
              </a:tr>
              <a:tr h="614022">
                <a:tc>
                  <a:txBody>
                    <a:bodyPr/>
                    <a:lstStyle/>
                    <a:p>
                      <a:r>
                        <a:rPr lang="en-IN" sz="1800" b="0" i="0" kern="1200" dirty="0">
                          <a:solidFill>
                            <a:schemeClr val="dk1"/>
                          </a:solidFill>
                          <a:effectLst/>
                          <a:latin typeface="+mn-lt"/>
                          <a:ea typeface="+mn-ea"/>
                          <a:cs typeface="+mn-cs"/>
                        </a:rPr>
                        <a:t>Routing scheme</a:t>
                      </a:r>
                      <a:endParaRPr lang="en-IN" dirty="0"/>
                    </a:p>
                  </a:txBody>
                  <a:tcPr/>
                </a:tc>
                <a:tc>
                  <a:txBody>
                    <a:bodyPr/>
                    <a:lstStyle/>
                    <a:p>
                      <a:r>
                        <a:rPr lang="en-US" sz="1800" b="0" i="0" kern="1200" dirty="0">
                          <a:solidFill>
                            <a:schemeClr val="dk1"/>
                          </a:solidFill>
                          <a:effectLst/>
                          <a:latin typeface="+mn-lt"/>
                          <a:ea typeface="+mn-ea"/>
                          <a:cs typeface="+mn-cs"/>
                        </a:rPr>
                        <a:t>Route selected during call setup</a:t>
                      </a:r>
                      <a:endParaRPr lang="en-IN" dirty="0"/>
                    </a:p>
                  </a:txBody>
                  <a:tcPr/>
                </a:tc>
                <a:tc>
                  <a:txBody>
                    <a:bodyPr/>
                    <a:lstStyle/>
                    <a:p>
                      <a:r>
                        <a:rPr lang="en-IN" dirty="0"/>
                        <a:t>Each packet routed independently</a:t>
                      </a:r>
                    </a:p>
                  </a:txBody>
                  <a:tcPr/>
                </a:tc>
                <a:extLst>
                  <a:ext uri="{0D108BD9-81ED-4DB2-BD59-A6C34878D82A}">
                    <a16:rowId xmlns="" xmlns:a16="http://schemas.microsoft.com/office/drawing/2014/main" val="10001"/>
                  </a:ext>
                </a:extLst>
              </a:tr>
              <a:tr h="614022">
                <a:tc>
                  <a:txBody>
                    <a:bodyPr/>
                    <a:lstStyle/>
                    <a:p>
                      <a:r>
                        <a:rPr lang="en-US" dirty="0"/>
                        <a:t>Multiplexing scheme		</a:t>
                      </a:r>
                      <a:endParaRPr lang="en-IN" dirty="0"/>
                    </a:p>
                  </a:txBody>
                  <a:tcPr/>
                </a:tc>
                <a:tc>
                  <a:txBody>
                    <a:bodyPr/>
                    <a:lstStyle/>
                    <a:p>
                      <a:r>
                        <a:rPr lang="en-US" dirty="0"/>
                        <a:t>Circuit multiplexing</a:t>
                      </a:r>
                      <a:endParaRPr lang="en-IN" dirty="0"/>
                    </a:p>
                  </a:txBody>
                  <a:tcPr/>
                </a:tc>
                <a:tc>
                  <a:txBody>
                    <a:bodyPr/>
                    <a:lstStyle/>
                    <a:p>
                      <a:r>
                        <a:rPr lang="en-US" dirty="0"/>
                        <a:t>Packet multiplexing shared media access networks</a:t>
                      </a:r>
                      <a:endParaRPr lang="en-IN" dirty="0"/>
                    </a:p>
                  </a:txBody>
                  <a:tcPr/>
                </a:tc>
                <a:extLst>
                  <a:ext uri="{0D108BD9-81ED-4DB2-BD59-A6C34878D82A}">
                    <a16:rowId xmlns="" xmlns:a16="http://schemas.microsoft.com/office/drawing/2014/main" val="10002"/>
                  </a:ext>
                </a:extLst>
              </a:tr>
              <a:tr h="409348">
                <a:tc>
                  <a:txBody>
                    <a:bodyPr/>
                    <a:lstStyle/>
                    <a:p>
                      <a:pPr algn="l" fontAlgn="t"/>
                      <a:r>
                        <a:rPr lang="en-IN" dirty="0">
                          <a:effectLst/>
                        </a:rPr>
                        <a:t>Addressing scheme</a:t>
                      </a:r>
                    </a:p>
                  </a:txBody>
                  <a:tcPr marL="76200" marR="76200" marT="76200" marB="76200"/>
                </a:tc>
                <a:tc>
                  <a:txBody>
                    <a:bodyPr/>
                    <a:lstStyle/>
                    <a:p>
                      <a:pPr algn="l" fontAlgn="t"/>
                      <a:r>
                        <a:rPr lang="en-IN">
                          <a:effectLst/>
                        </a:rPr>
                        <a:t>Hierarchical numbering plan</a:t>
                      </a:r>
                    </a:p>
                  </a:txBody>
                  <a:tcPr marL="76200" marR="76200" marT="76200" marB="76200"/>
                </a:tc>
                <a:tc>
                  <a:txBody>
                    <a:bodyPr/>
                    <a:lstStyle/>
                    <a:p>
                      <a:pPr algn="l" fontAlgn="t"/>
                      <a:r>
                        <a:rPr lang="en-IN" dirty="0">
                          <a:effectLst/>
                        </a:rPr>
                        <a:t>Hierarchical address space</a:t>
                      </a:r>
                    </a:p>
                  </a:txBody>
                  <a:tcPr marL="76200" marR="76200" marT="76200" marB="76200"/>
                </a:tc>
                <a:extLst>
                  <a:ext uri="{0D108BD9-81ED-4DB2-BD59-A6C34878D82A}">
                    <a16:rowId xmlns="" xmlns:a16="http://schemas.microsoft.com/office/drawing/2014/main" val="10003"/>
                  </a:ext>
                </a:extLst>
              </a:tr>
              <a:tr h="409348">
                <a:tc>
                  <a:txBody>
                    <a:bodyPr/>
                    <a:lstStyle/>
                    <a:p>
                      <a:pPr algn="l" fontAlgn="t"/>
                      <a:r>
                        <a:rPr lang="en-IN" dirty="0">
                          <a:effectLst/>
                        </a:rPr>
                        <a:t>Information representation</a:t>
                      </a:r>
                    </a:p>
                  </a:txBody>
                  <a:tcPr marL="76200" marR="76200" marT="76200" marB="76200"/>
                </a:tc>
                <a:tc>
                  <a:txBody>
                    <a:bodyPr/>
                    <a:lstStyle/>
                    <a:p>
                      <a:pPr algn="l" fontAlgn="t"/>
                      <a:r>
                        <a:rPr lang="en-US">
                          <a:effectLst/>
                        </a:rPr>
                        <a:t>Analog voice or PCM coded voice</a:t>
                      </a:r>
                    </a:p>
                  </a:txBody>
                  <a:tcPr marL="76200" marR="76200" marT="76200" marB="76200"/>
                </a:tc>
                <a:tc>
                  <a:txBody>
                    <a:bodyPr/>
                    <a:lstStyle/>
                    <a:p>
                      <a:pPr algn="l" fontAlgn="t"/>
                      <a:r>
                        <a:rPr lang="en-IN" dirty="0">
                          <a:effectLst/>
                        </a:rPr>
                        <a:t>Binary information</a:t>
                      </a:r>
                    </a:p>
                  </a:txBody>
                  <a:tcPr marL="76200" marR="76200" marT="76200" marB="76200"/>
                </a:tc>
                <a:extLst>
                  <a:ext uri="{0D108BD9-81ED-4DB2-BD59-A6C34878D82A}">
                    <a16:rowId xmlns="" xmlns:a16="http://schemas.microsoft.com/office/drawing/2014/main" val="10004"/>
                  </a:ext>
                </a:extLst>
              </a:tr>
              <a:tr h="409348">
                <a:tc>
                  <a:txBody>
                    <a:bodyPr/>
                    <a:lstStyle/>
                    <a:p>
                      <a:pPr algn="l" fontAlgn="t"/>
                      <a:r>
                        <a:rPr lang="en-IN" dirty="0">
                          <a:effectLst/>
                        </a:rPr>
                        <a:t>End terminal</a:t>
                      </a:r>
                    </a:p>
                  </a:txBody>
                  <a:tcPr marL="76200" marR="76200" marT="76200" marB="76200"/>
                </a:tc>
                <a:tc>
                  <a:txBody>
                    <a:bodyPr/>
                    <a:lstStyle/>
                    <a:p>
                      <a:pPr algn="l" fontAlgn="t"/>
                      <a:r>
                        <a:rPr lang="en-IN">
                          <a:effectLst/>
                        </a:rPr>
                        <a:t>Telephone, modem</a:t>
                      </a:r>
                    </a:p>
                  </a:txBody>
                  <a:tcPr marL="76200" marR="76200" marT="76200" marB="76200"/>
                </a:tc>
                <a:tc>
                  <a:txBody>
                    <a:bodyPr/>
                    <a:lstStyle/>
                    <a:p>
                      <a:pPr algn="l" fontAlgn="t"/>
                      <a:r>
                        <a:rPr lang="en-IN" dirty="0">
                          <a:effectLst/>
                        </a:rPr>
                        <a:t>Computer</a:t>
                      </a:r>
                    </a:p>
                  </a:txBody>
                  <a:tcPr marL="76200" marR="76200" marT="76200" marB="76200"/>
                </a:tc>
                <a:extLst>
                  <a:ext uri="{0D108BD9-81ED-4DB2-BD59-A6C34878D82A}">
                    <a16:rowId xmlns="" xmlns:a16="http://schemas.microsoft.com/office/drawing/2014/main" val="10005"/>
                  </a:ext>
                </a:extLst>
              </a:tr>
              <a:tr h="672500">
                <a:tc>
                  <a:txBody>
                    <a:bodyPr/>
                    <a:lstStyle/>
                    <a:p>
                      <a:pPr algn="l" fontAlgn="t"/>
                      <a:r>
                        <a:rPr lang="en-IN" dirty="0">
                          <a:effectLst/>
                        </a:rPr>
                        <a:t>Transmission system</a:t>
                      </a:r>
                    </a:p>
                  </a:txBody>
                  <a:tcPr marL="76200" marR="76200" marT="76200" marB="76200"/>
                </a:tc>
                <a:tc>
                  <a:txBody>
                    <a:bodyPr/>
                    <a:lstStyle/>
                    <a:p>
                      <a:pPr algn="l" fontAlgn="t"/>
                      <a:r>
                        <a:rPr lang="en-IN">
                          <a:effectLst/>
                        </a:rPr>
                        <a:t>Analog and digital data over different transmission media</a:t>
                      </a:r>
                    </a:p>
                  </a:txBody>
                  <a:tcPr marL="76200" marR="76200" marT="76200" marB="76200"/>
                </a:tc>
                <a:tc>
                  <a:txBody>
                    <a:bodyPr/>
                    <a:lstStyle/>
                    <a:p>
                      <a:pPr algn="l" fontAlgn="t"/>
                      <a:r>
                        <a:rPr lang="en-IN" dirty="0">
                          <a:effectLst/>
                        </a:rPr>
                        <a:t>Digital data over different transmission media</a:t>
                      </a:r>
                    </a:p>
                  </a:txBody>
                  <a:tcPr marL="76200" marR="76200" marT="76200" marB="76200"/>
                </a:tc>
                <a:extLst>
                  <a:ext uri="{0D108BD9-81ED-4DB2-BD59-A6C34878D82A}">
                    <a16:rowId xmlns="" xmlns:a16="http://schemas.microsoft.com/office/drawing/2014/main" val="10006"/>
                  </a:ext>
                </a:extLst>
              </a:tr>
              <a:tr h="409348">
                <a:tc>
                  <a:txBody>
                    <a:bodyPr/>
                    <a:lstStyle/>
                    <a:p>
                      <a:pPr algn="l" fontAlgn="t"/>
                      <a:r>
                        <a:rPr lang="en-IN" dirty="0">
                          <a:effectLst/>
                        </a:rPr>
                        <a:t>Traffic</a:t>
                      </a:r>
                    </a:p>
                  </a:txBody>
                  <a:tcPr marL="76200" marR="76200" marT="76200" marB="76200"/>
                </a:tc>
                <a:tc>
                  <a:txBody>
                    <a:bodyPr/>
                    <a:lstStyle/>
                    <a:p>
                      <a:pPr algn="l" fontAlgn="t"/>
                      <a:r>
                        <a:rPr lang="en-IN">
                          <a:effectLst/>
                        </a:rPr>
                        <a:t>Real time interactive</a:t>
                      </a:r>
                    </a:p>
                  </a:txBody>
                  <a:tcPr marL="76200" marR="76200" marT="76200" marB="76200"/>
                </a:tc>
                <a:tc>
                  <a:txBody>
                    <a:bodyPr/>
                    <a:lstStyle/>
                    <a:p>
                      <a:pPr algn="l" fontAlgn="t"/>
                      <a:r>
                        <a:rPr lang="en-IN" dirty="0">
                          <a:effectLst/>
                        </a:rPr>
                        <a:t>Heavy traffic</a:t>
                      </a:r>
                    </a:p>
                  </a:txBody>
                  <a:tcPr marL="76200" marR="76200" marT="76200" marB="76200"/>
                </a:tc>
                <a:extLst>
                  <a:ext uri="{0D108BD9-81ED-4DB2-BD59-A6C34878D82A}">
                    <a16:rowId xmlns="" xmlns:a16="http://schemas.microsoft.com/office/drawing/2014/main" val="10007"/>
                  </a:ext>
                </a:extLst>
              </a:tr>
              <a:tr h="935652">
                <a:tc>
                  <a:txBody>
                    <a:bodyPr/>
                    <a:lstStyle/>
                    <a:p>
                      <a:pPr algn="l" fontAlgn="t"/>
                      <a:r>
                        <a:rPr lang="en-IN" dirty="0">
                          <a:effectLst/>
                        </a:rPr>
                        <a:t>Application</a:t>
                      </a:r>
                    </a:p>
                  </a:txBody>
                  <a:tcPr marL="76200" marR="76200" marT="76200" marB="76200"/>
                </a:tc>
                <a:tc>
                  <a:txBody>
                    <a:bodyPr/>
                    <a:lstStyle/>
                    <a:p>
                      <a:pPr algn="l" fontAlgn="t"/>
                      <a:r>
                        <a:rPr lang="en-US">
                          <a:effectLst/>
                        </a:rPr>
                        <a:t>Telephone network for bi-directional, real time transfer of voice signals</a:t>
                      </a:r>
                    </a:p>
                  </a:txBody>
                  <a:tcPr marL="76200" marR="76200" marT="76200" marB="76200"/>
                </a:tc>
                <a:tc>
                  <a:txBody>
                    <a:bodyPr/>
                    <a:lstStyle/>
                    <a:p>
                      <a:pPr algn="l" fontAlgn="t"/>
                      <a:r>
                        <a:rPr lang="en-US" dirty="0">
                          <a:effectLst/>
                        </a:rPr>
                        <a:t>Internet for datagram and reliable stream service between computers</a:t>
                      </a:r>
                    </a:p>
                  </a:txBody>
                  <a:tcPr marL="76200" marR="76200" marT="76200" marB="76200"/>
                </a:tc>
                <a:extLst>
                  <a:ext uri="{0D108BD9-81ED-4DB2-BD59-A6C34878D82A}">
                    <a16:rowId xmlns="" xmlns:a16="http://schemas.microsoft.com/office/drawing/2014/main" val="10008"/>
                  </a:ext>
                </a:extLst>
              </a:tr>
            </a:tbl>
          </a:graphicData>
        </a:graphic>
      </p:graphicFrame>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39</a:t>
            </a:fld>
            <a:endParaRPr lang="en-US" dirty="0"/>
          </a:p>
        </p:txBody>
      </p:sp>
    </p:spTree>
    <p:extLst>
      <p:ext uri="{BB962C8B-B14F-4D97-AF65-F5344CB8AC3E}">
        <p14:creationId xmlns:p14="http://schemas.microsoft.com/office/powerpoint/2010/main" val="13425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a:xfrm>
            <a:off x="644769" y="40831"/>
            <a:ext cx="9753600" cy="772815"/>
          </a:xfrm>
        </p:spPr>
        <p:txBody>
          <a:bodyPr>
            <a:normAutofit/>
          </a:bodyPr>
          <a:lstStyle/>
          <a:p>
            <a:r>
              <a:rPr lang="en-US" dirty="0"/>
              <a:t>Switched Communications Networks</a:t>
            </a:r>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a:xfrm>
            <a:off x="1219200" y="850549"/>
            <a:ext cx="9753600" cy="5458813"/>
          </a:xfrm>
        </p:spPr>
        <p:txBody>
          <a:bodyPr>
            <a:normAutofit/>
          </a:bodyPr>
          <a:lstStyle/>
          <a:p>
            <a:pPr marL="342900" indent="-342900" algn="just">
              <a:buFont typeface="Arial" panose="020B0604020202020204" pitchFamily="34" charset="0"/>
              <a:buChar char="•"/>
            </a:pPr>
            <a:r>
              <a:rPr lang="en-US" dirty="0"/>
              <a:t>T</a:t>
            </a:r>
            <a:r>
              <a:rPr lang="en-US" dirty="0" smtClean="0"/>
              <a:t>he </a:t>
            </a:r>
            <a:r>
              <a:rPr lang="en-US" dirty="0"/>
              <a:t>passage of a message from a source to a destination involves many decisions. </a:t>
            </a:r>
            <a:r>
              <a:rPr lang="en-US" dirty="0" smtClean="0"/>
              <a:t>When </a:t>
            </a:r>
            <a:r>
              <a:rPr lang="en-US" dirty="0"/>
              <a:t>a message reaches a connecting device, a decision needs to be made to select one of the output ports through which the packet needs to be send out</a:t>
            </a:r>
            <a:r>
              <a:rPr lang="en-US" dirty="0" smtClean="0"/>
              <a:t>.</a:t>
            </a:r>
          </a:p>
          <a:p>
            <a:pPr marL="342900" indent="-342900" algn="just"/>
            <a:r>
              <a:rPr lang="en-US" sz="2400" b="1" dirty="0"/>
              <a:t>Switching</a:t>
            </a:r>
            <a:r>
              <a:rPr lang="en-US" dirty="0"/>
              <a:t> is </a:t>
            </a:r>
            <a:r>
              <a:rPr lang="en-US" dirty="0" smtClean="0"/>
              <a:t>the process </a:t>
            </a:r>
            <a:r>
              <a:rPr lang="en-US" dirty="0"/>
              <a:t>to forward packets coming in from one port to a port leading towards the destination. When data comes on a port it is called ingress, and when data leaves a port or goes out it is called egress. A communication system may include number of </a:t>
            </a:r>
            <a:r>
              <a:rPr lang="en-US" b="1" dirty="0"/>
              <a:t>switches</a:t>
            </a:r>
            <a:r>
              <a:rPr lang="en-US" dirty="0"/>
              <a:t> and nodes</a:t>
            </a:r>
            <a:r>
              <a:rPr lang="en-US" dirty="0" smtClean="0"/>
              <a:t>. </a:t>
            </a:r>
            <a:r>
              <a:rPr lang="en-US" dirty="0"/>
              <a:t>Data is then forwarded on that circuit</a:t>
            </a:r>
            <a:r>
              <a:rPr lang="en-US" dirty="0" smtClean="0"/>
              <a:t>.</a:t>
            </a:r>
          </a:p>
          <a:p>
            <a:pPr marL="342900" indent="-342900" algn="just"/>
            <a:r>
              <a:rPr lang="en-US" dirty="0" smtClean="0"/>
              <a:t>A Switched network contains a series of interlinked nodes called switches. These hardware/software devices capable of creating temporary connections between two or more devices linked to the switch but not to each other.</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Types of switching to be discuss</a:t>
            </a:r>
          </a:p>
          <a:p>
            <a:pPr marL="800100" lvl="1" indent="-342900" algn="just">
              <a:buFont typeface="Arial" panose="020B0604020202020204" pitchFamily="34" charset="0"/>
              <a:buChar char="•"/>
            </a:pPr>
            <a:r>
              <a:rPr lang="en-US" dirty="0"/>
              <a:t>Circuit switching </a:t>
            </a:r>
          </a:p>
          <a:p>
            <a:pPr marL="800100" lvl="1" indent="-342900" algn="just">
              <a:buFont typeface="Arial" panose="020B0604020202020204" pitchFamily="34" charset="0"/>
              <a:buChar char="•"/>
            </a:pPr>
            <a:r>
              <a:rPr lang="en-US" dirty="0"/>
              <a:t>Packet Switching</a:t>
            </a:r>
          </a:p>
          <a:p>
            <a:pPr marL="800100" lvl="1" indent="-342900" algn="just">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992" y="4817452"/>
            <a:ext cx="320992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711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a:xfrm>
            <a:off x="726830" y="273500"/>
            <a:ext cx="9753600" cy="1154097"/>
          </a:xfrm>
        </p:spPr>
        <p:txBody>
          <a:bodyPr>
            <a:normAutofit/>
          </a:bodyPr>
          <a:lstStyle/>
          <a:p>
            <a:r>
              <a:rPr lang="en-US" dirty="0">
                <a:solidFill>
                  <a:schemeClr val="accent4"/>
                </a:solidFill>
              </a:rPr>
              <a:t>Implementing Network Software</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a:xfrm>
            <a:off x="1219200" y="1758462"/>
            <a:ext cx="9753600" cy="4550899"/>
          </a:xfrm>
        </p:spPr>
        <p:txBody>
          <a:bodyPr/>
          <a:lstStyle/>
          <a:p>
            <a:r>
              <a:rPr lang="en-US" dirty="0"/>
              <a:t>Network architectures and protocol specifications are essential things, but a good blueprint is not enough to explain the phenomenal success of the Internet:</a:t>
            </a:r>
          </a:p>
          <a:p>
            <a:r>
              <a:rPr lang="en-US" dirty="0"/>
              <a:t>some of the issues involved in implementing a network application on top of the Internet , such programs are simultaneously an application (i.e., designed to interact with users) and a protocol (i.e., communicates with peers across the network).</a:t>
            </a:r>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40</a:t>
            </a:fld>
            <a:endParaRPr lang="en-US" dirty="0"/>
          </a:p>
        </p:txBody>
      </p:sp>
    </p:spTree>
    <p:extLst>
      <p:ext uri="{BB962C8B-B14F-4D97-AF65-F5344CB8AC3E}">
        <p14:creationId xmlns:p14="http://schemas.microsoft.com/office/powerpoint/2010/main" val="1828327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p:txBody>
          <a:bodyPr>
            <a:normAutofit fontScale="90000"/>
          </a:bodyPr>
          <a:lstStyle/>
          <a:p>
            <a:r>
              <a:rPr lang="en-US" dirty="0">
                <a:solidFill>
                  <a:schemeClr val="accent4"/>
                </a:solidFill>
              </a:rPr>
              <a:t>Implementing Network Software- Application Programming Interface (Sockets)</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p:txBody>
          <a:bodyPr/>
          <a:lstStyle/>
          <a:p>
            <a:pPr algn="just"/>
            <a:r>
              <a:rPr lang="en-US" dirty="0"/>
              <a:t>The place to start when implementing a network application is the interface exported by the network.</a:t>
            </a:r>
          </a:p>
          <a:p>
            <a:pPr algn="just"/>
            <a:r>
              <a:rPr lang="en-US" dirty="0"/>
              <a:t>Since most network protocols are implemented in software (especially those high in the protocol stack), and nearly all computer systems implement their network protocols as part of the operating system, when we refer to the interface “exported by the network,” we are generally referring to the interface that the OS provides to its networking subsystem. This interface is often called the network application programming interface (API).</a:t>
            </a:r>
          </a:p>
          <a:p>
            <a:endParaRPr lang="en-US" dirty="0"/>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41</a:t>
            </a:fld>
            <a:endParaRPr lang="en-US" dirty="0"/>
          </a:p>
        </p:txBody>
      </p:sp>
    </p:spTree>
    <p:extLst>
      <p:ext uri="{BB962C8B-B14F-4D97-AF65-F5344CB8AC3E}">
        <p14:creationId xmlns:p14="http://schemas.microsoft.com/office/powerpoint/2010/main" val="3656099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p:txBody>
          <a:bodyPr>
            <a:normAutofit fontScale="90000"/>
          </a:bodyPr>
          <a:lstStyle/>
          <a:p>
            <a:r>
              <a:rPr lang="en-US" dirty="0">
                <a:solidFill>
                  <a:schemeClr val="accent4"/>
                </a:solidFill>
              </a:rPr>
              <a:t>Implementing Network Software- Application Programming Interface (Sockets)</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p:txBody>
          <a:bodyPr/>
          <a:lstStyle/>
          <a:p>
            <a:pPr algn="just"/>
            <a:r>
              <a:rPr lang="en-US" dirty="0"/>
              <a:t>The main abstraction of the socket interface, not surprisingly, is the socket. A good way to think of a socket is as the point where a local application process attaches to the network. </a:t>
            </a:r>
          </a:p>
          <a:p>
            <a:pPr algn="just"/>
            <a:r>
              <a:rPr lang="en-US" dirty="0"/>
              <a:t>The interface defines operations for creating a socket, attaching the socket to the network, sending/ receiving messages through the socket, and closing the socket.</a:t>
            </a:r>
          </a:p>
          <a:p>
            <a:pPr algn="just"/>
            <a:endParaRPr lang="en-US" dirty="0"/>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42</a:t>
            </a:fld>
            <a:endParaRPr lang="en-US" dirty="0"/>
          </a:p>
        </p:txBody>
      </p:sp>
    </p:spTree>
    <p:extLst>
      <p:ext uri="{BB962C8B-B14F-4D97-AF65-F5344CB8AC3E}">
        <p14:creationId xmlns:p14="http://schemas.microsoft.com/office/powerpoint/2010/main" val="589162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of server and client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43</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2821132"/>
            <a:ext cx="2886075" cy="327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095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p:txBody>
          <a:bodyPr>
            <a:normAutofit fontScale="90000"/>
          </a:bodyPr>
          <a:lstStyle/>
          <a:p>
            <a:r>
              <a:rPr lang="en-US" dirty="0">
                <a:solidFill>
                  <a:schemeClr val="accent4"/>
                </a:solidFill>
              </a:rPr>
              <a:t>Implementing Network Software- Application Programming Interface (Sockets)</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p:txBody>
          <a:bodyPr/>
          <a:lstStyle/>
          <a:p>
            <a:pPr algn="just"/>
            <a:r>
              <a:rPr lang="en-US" dirty="0"/>
              <a:t>Socket creation Steps</a:t>
            </a:r>
          </a:p>
          <a:p>
            <a:pPr algn="just"/>
            <a:r>
              <a:rPr lang="en-US" dirty="0"/>
              <a:t>Step 1: create a socket, which is done with the following operation: </a:t>
            </a:r>
          </a:p>
          <a:p>
            <a:pPr marL="914400" lvl="2" indent="0" algn="just">
              <a:buNone/>
            </a:pPr>
            <a:r>
              <a:rPr lang="en-US" dirty="0" err="1"/>
              <a:t>int</a:t>
            </a:r>
            <a:r>
              <a:rPr lang="en-US" dirty="0"/>
              <a:t> socket(</a:t>
            </a:r>
            <a:r>
              <a:rPr lang="en-US" dirty="0" err="1"/>
              <a:t>int</a:t>
            </a:r>
            <a:r>
              <a:rPr lang="en-US" dirty="0"/>
              <a:t> domain, </a:t>
            </a:r>
            <a:r>
              <a:rPr lang="en-US" dirty="0" err="1"/>
              <a:t>int</a:t>
            </a:r>
            <a:r>
              <a:rPr lang="en-US" dirty="0"/>
              <a:t> type, </a:t>
            </a:r>
            <a:r>
              <a:rPr lang="en-US" dirty="0" err="1"/>
              <a:t>int</a:t>
            </a:r>
            <a:r>
              <a:rPr lang="en-US" dirty="0"/>
              <a:t> protocol)</a:t>
            </a:r>
          </a:p>
          <a:p>
            <a:pPr algn="just"/>
            <a:r>
              <a:rPr lang="en-US" dirty="0"/>
              <a:t>Step 2 :  depends on whether you are a client or a server. On a server machine, the application process performs a passive open the	server says that it is prepared to accept connections, but it does not actually establish a connection</a:t>
            </a:r>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44</a:t>
            </a:fld>
            <a:endParaRPr lang="en-US" dirty="0"/>
          </a:p>
        </p:txBody>
      </p:sp>
    </p:spTree>
    <p:extLst>
      <p:ext uri="{BB962C8B-B14F-4D97-AF65-F5344CB8AC3E}">
        <p14:creationId xmlns:p14="http://schemas.microsoft.com/office/powerpoint/2010/main" val="2367251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p:txBody>
          <a:bodyPr>
            <a:normAutofit fontScale="90000"/>
          </a:bodyPr>
          <a:lstStyle/>
          <a:p>
            <a:r>
              <a:rPr lang="en-US" dirty="0">
                <a:solidFill>
                  <a:schemeClr val="accent4"/>
                </a:solidFill>
              </a:rPr>
              <a:t>Implementing Network Software- Application Programming Interface (Sockets)</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p:txBody>
          <a:bodyPr/>
          <a:lstStyle/>
          <a:p>
            <a:pPr marL="0" indent="0" algn="just">
              <a:buNone/>
            </a:pPr>
            <a:r>
              <a:rPr lang="en-US" dirty="0"/>
              <a:t>The server does this by invoking the following three operations:</a:t>
            </a:r>
          </a:p>
          <a:p>
            <a:pPr algn="just"/>
            <a:r>
              <a:rPr lang="en-US" dirty="0"/>
              <a:t> </a:t>
            </a:r>
            <a:r>
              <a:rPr lang="en-US" dirty="0" err="1"/>
              <a:t>int</a:t>
            </a:r>
            <a:r>
              <a:rPr lang="en-US" dirty="0"/>
              <a:t> bind(</a:t>
            </a:r>
            <a:r>
              <a:rPr lang="en-US" dirty="0" err="1"/>
              <a:t>int</a:t>
            </a:r>
            <a:r>
              <a:rPr lang="en-US" dirty="0"/>
              <a:t> socket, </a:t>
            </a:r>
            <a:r>
              <a:rPr lang="en-US" dirty="0" err="1"/>
              <a:t>struct</a:t>
            </a:r>
            <a:r>
              <a:rPr lang="en-US" dirty="0"/>
              <a:t> </a:t>
            </a:r>
            <a:r>
              <a:rPr lang="en-US" dirty="0" err="1"/>
              <a:t>sockaddr</a:t>
            </a:r>
            <a:r>
              <a:rPr lang="en-US" dirty="0"/>
              <a:t> *address, </a:t>
            </a:r>
            <a:r>
              <a:rPr lang="en-US" dirty="0" err="1"/>
              <a:t>int</a:t>
            </a:r>
            <a:r>
              <a:rPr lang="en-US" dirty="0"/>
              <a:t> </a:t>
            </a:r>
            <a:r>
              <a:rPr lang="en-US" dirty="0" err="1"/>
              <a:t>addr</a:t>
            </a:r>
            <a:r>
              <a:rPr lang="en-US" dirty="0"/>
              <a:t> </a:t>
            </a:r>
            <a:r>
              <a:rPr lang="en-US" dirty="0" err="1"/>
              <a:t>len</a:t>
            </a:r>
            <a:r>
              <a:rPr lang="en-US" dirty="0"/>
              <a:t>) </a:t>
            </a:r>
          </a:p>
          <a:p>
            <a:pPr algn="just"/>
            <a:r>
              <a:rPr lang="en-US" dirty="0" err="1"/>
              <a:t>int</a:t>
            </a:r>
            <a:r>
              <a:rPr lang="en-US" dirty="0"/>
              <a:t> listen(</a:t>
            </a:r>
            <a:r>
              <a:rPr lang="en-US" dirty="0" err="1"/>
              <a:t>int</a:t>
            </a:r>
            <a:r>
              <a:rPr lang="en-US" dirty="0"/>
              <a:t> socket, </a:t>
            </a:r>
            <a:r>
              <a:rPr lang="en-US" dirty="0" err="1"/>
              <a:t>int</a:t>
            </a:r>
            <a:r>
              <a:rPr lang="en-US" dirty="0"/>
              <a:t> backlog) </a:t>
            </a:r>
          </a:p>
          <a:p>
            <a:pPr algn="just"/>
            <a:r>
              <a:rPr lang="en-US" dirty="0" err="1"/>
              <a:t>int</a:t>
            </a:r>
            <a:r>
              <a:rPr lang="en-US" dirty="0"/>
              <a:t> accept(</a:t>
            </a:r>
            <a:r>
              <a:rPr lang="en-US" dirty="0" err="1"/>
              <a:t>int</a:t>
            </a:r>
            <a:r>
              <a:rPr lang="en-US" dirty="0"/>
              <a:t> socket, </a:t>
            </a:r>
            <a:r>
              <a:rPr lang="en-US" dirty="0" err="1"/>
              <a:t>struct</a:t>
            </a:r>
            <a:r>
              <a:rPr lang="en-US" dirty="0"/>
              <a:t> </a:t>
            </a:r>
            <a:r>
              <a:rPr lang="en-US" dirty="0" err="1"/>
              <a:t>sockaddr</a:t>
            </a:r>
            <a:r>
              <a:rPr lang="en-US" dirty="0"/>
              <a:t> *address, </a:t>
            </a:r>
            <a:r>
              <a:rPr lang="en-US" dirty="0" err="1"/>
              <a:t>int</a:t>
            </a:r>
            <a:r>
              <a:rPr lang="en-US" dirty="0"/>
              <a:t> *</a:t>
            </a:r>
            <a:r>
              <a:rPr lang="en-US" dirty="0" err="1"/>
              <a:t>addr</a:t>
            </a:r>
            <a:r>
              <a:rPr lang="en-US" dirty="0"/>
              <a:t> </a:t>
            </a:r>
            <a:r>
              <a:rPr lang="en-US" dirty="0" err="1"/>
              <a:t>len</a:t>
            </a:r>
            <a:r>
              <a:rPr lang="en-US" dirty="0"/>
              <a:t>)</a:t>
            </a:r>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45</a:t>
            </a:fld>
            <a:endParaRPr lang="en-US" dirty="0"/>
          </a:p>
        </p:txBody>
      </p:sp>
    </p:spTree>
    <p:extLst>
      <p:ext uri="{BB962C8B-B14F-4D97-AF65-F5344CB8AC3E}">
        <p14:creationId xmlns:p14="http://schemas.microsoft.com/office/powerpoint/2010/main" val="1961141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p:txBody>
          <a:bodyPr>
            <a:normAutofit fontScale="90000"/>
          </a:bodyPr>
          <a:lstStyle/>
          <a:p>
            <a:r>
              <a:rPr lang="en-US" dirty="0">
                <a:solidFill>
                  <a:schemeClr val="accent4"/>
                </a:solidFill>
              </a:rPr>
              <a:t>Implementing Network Software- Application Programming Interface (Sockets)</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p:txBody>
          <a:bodyPr/>
          <a:lstStyle/>
          <a:p>
            <a:pPr marL="0" indent="0" algn="just">
              <a:buNone/>
            </a:pPr>
            <a:r>
              <a:rPr lang="en-US" dirty="0"/>
              <a:t>On the client machine, the application process performs an active open; that is, it says who it wants to communicate with by invoking the following single operation:</a:t>
            </a:r>
          </a:p>
          <a:p>
            <a:pPr marL="0" indent="0" algn="ctr">
              <a:buNone/>
            </a:pPr>
            <a:r>
              <a:rPr lang="en-US" dirty="0" err="1"/>
              <a:t>int</a:t>
            </a:r>
            <a:r>
              <a:rPr lang="en-US" dirty="0"/>
              <a:t> connect(</a:t>
            </a:r>
            <a:r>
              <a:rPr lang="en-US" dirty="0" err="1"/>
              <a:t>int</a:t>
            </a:r>
            <a:r>
              <a:rPr lang="en-US" dirty="0"/>
              <a:t> socket, </a:t>
            </a:r>
            <a:r>
              <a:rPr lang="en-US" dirty="0" err="1"/>
              <a:t>struct</a:t>
            </a:r>
            <a:r>
              <a:rPr lang="en-US" dirty="0"/>
              <a:t> </a:t>
            </a:r>
            <a:r>
              <a:rPr lang="en-US" dirty="0" err="1"/>
              <a:t>sockaddr</a:t>
            </a:r>
            <a:r>
              <a:rPr lang="en-US" dirty="0"/>
              <a:t> *address, </a:t>
            </a:r>
            <a:r>
              <a:rPr lang="en-US" dirty="0" err="1"/>
              <a:t>int</a:t>
            </a:r>
            <a:r>
              <a:rPr lang="en-US" dirty="0"/>
              <a:t> </a:t>
            </a:r>
            <a:r>
              <a:rPr lang="en-US" dirty="0" err="1"/>
              <a:t>addr</a:t>
            </a:r>
            <a:r>
              <a:rPr lang="en-US" dirty="0"/>
              <a:t> </a:t>
            </a:r>
            <a:r>
              <a:rPr lang="en-US" dirty="0" err="1"/>
              <a:t>len</a:t>
            </a:r>
            <a:r>
              <a:rPr lang="en-US" dirty="0"/>
              <a:t>)</a:t>
            </a:r>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46</a:t>
            </a:fld>
            <a:endParaRPr lang="en-US" dirty="0"/>
          </a:p>
        </p:txBody>
      </p:sp>
    </p:spTree>
    <p:extLst>
      <p:ext uri="{BB962C8B-B14F-4D97-AF65-F5344CB8AC3E}">
        <p14:creationId xmlns:p14="http://schemas.microsoft.com/office/powerpoint/2010/main" val="1935725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p:txBody>
          <a:bodyPr>
            <a:normAutofit fontScale="90000"/>
          </a:bodyPr>
          <a:lstStyle/>
          <a:p>
            <a:r>
              <a:rPr lang="en-US" dirty="0">
                <a:solidFill>
                  <a:schemeClr val="accent4"/>
                </a:solidFill>
              </a:rPr>
              <a:t>Implementing Network Software- Application Programming Interface (Sockets)</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p:txBody>
          <a:bodyPr>
            <a:normAutofit/>
          </a:bodyPr>
          <a:lstStyle/>
          <a:p>
            <a:pPr marL="0" indent="0" algn="just">
              <a:buNone/>
            </a:pPr>
            <a:r>
              <a:rPr lang="en-US" dirty="0"/>
              <a:t>Once a connection is established, the application processes invoke the following two operations to send and receive data:</a:t>
            </a:r>
          </a:p>
          <a:p>
            <a:pPr marL="0" indent="0" algn="ctr">
              <a:buNone/>
            </a:pPr>
            <a:r>
              <a:rPr lang="en-IN" dirty="0" err="1"/>
              <a:t>int</a:t>
            </a:r>
            <a:r>
              <a:rPr lang="en-IN" dirty="0"/>
              <a:t> send(</a:t>
            </a:r>
            <a:r>
              <a:rPr lang="en-IN" dirty="0" err="1"/>
              <a:t>int</a:t>
            </a:r>
            <a:r>
              <a:rPr lang="en-IN" dirty="0"/>
              <a:t> socket, char *message, </a:t>
            </a:r>
            <a:r>
              <a:rPr lang="en-IN" dirty="0" err="1"/>
              <a:t>int</a:t>
            </a:r>
            <a:r>
              <a:rPr lang="en-IN" dirty="0"/>
              <a:t> </a:t>
            </a:r>
            <a:r>
              <a:rPr lang="en-IN" dirty="0" err="1"/>
              <a:t>msg</a:t>
            </a:r>
            <a:r>
              <a:rPr lang="en-IN" dirty="0"/>
              <a:t> </a:t>
            </a:r>
            <a:r>
              <a:rPr lang="en-IN" dirty="0" err="1"/>
              <a:t>len</a:t>
            </a:r>
            <a:r>
              <a:rPr lang="en-IN" dirty="0"/>
              <a:t>, </a:t>
            </a:r>
            <a:r>
              <a:rPr lang="en-IN" dirty="0" err="1"/>
              <a:t>int</a:t>
            </a:r>
            <a:r>
              <a:rPr lang="en-IN" dirty="0"/>
              <a:t> flags)</a:t>
            </a:r>
          </a:p>
          <a:p>
            <a:pPr marL="0" indent="0" algn="ctr">
              <a:buNone/>
            </a:pPr>
            <a:r>
              <a:rPr lang="en-IN" dirty="0"/>
              <a:t> </a:t>
            </a:r>
            <a:r>
              <a:rPr lang="en-IN" dirty="0" err="1"/>
              <a:t>int</a:t>
            </a:r>
            <a:r>
              <a:rPr lang="en-IN" dirty="0"/>
              <a:t> </a:t>
            </a:r>
            <a:r>
              <a:rPr lang="en-IN" dirty="0" err="1"/>
              <a:t>recv</a:t>
            </a:r>
            <a:r>
              <a:rPr lang="en-IN" dirty="0"/>
              <a:t>(</a:t>
            </a:r>
            <a:r>
              <a:rPr lang="en-IN" dirty="0" err="1"/>
              <a:t>int</a:t>
            </a:r>
            <a:r>
              <a:rPr lang="en-IN" dirty="0"/>
              <a:t> socket, char *buffer, </a:t>
            </a:r>
            <a:r>
              <a:rPr lang="en-IN" dirty="0" err="1"/>
              <a:t>int</a:t>
            </a:r>
            <a:r>
              <a:rPr lang="en-IN" dirty="0"/>
              <a:t> </a:t>
            </a:r>
            <a:r>
              <a:rPr lang="en-IN" dirty="0" err="1"/>
              <a:t>buf</a:t>
            </a:r>
            <a:r>
              <a:rPr lang="en-IN" dirty="0"/>
              <a:t> </a:t>
            </a:r>
            <a:r>
              <a:rPr lang="en-IN" dirty="0" err="1"/>
              <a:t>len</a:t>
            </a:r>
            <a:r>
              <a:rPr lang="en-IN" dirty="0"/>
              <a:t>, </a:t>
            </a:r>
            <a:r>
              <a:rPr lang="en-IN" dirty="0" err="1"/>
              <a:t>int</a:t>
            </a:r>
            <a:r>
              <a:rPr lang="en-IN" dirty="0"/>
              <a:t> flags)</a:t>
            </a:r>
          </a:p>
          <a:p>
            <a:pPr marL="0" indent="0" algn="just">
              <a:buNone/>
            </a:pPr>
            <a:r>
              <a:rPr lang="en-US" dirty="0"/>
              <a:t>The first operation sends the given message over the specified socket, while the second operation receives a message from the specified socket into the given buffer. Both operations take a set of flags that control certain details of the operation</a:t>
            </a:r>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47</a:t>
            </a:fld>
            <a:endParaRPr lang="en-US" dirty="0"/>
          </a:p>
        </p:txBody>
      </p:sp>
    </p:spTree>
    <p:extLst>
      <p:ext uri="{BB962C8B-B14F-4D97-AF65-F5344CB8AC3E}">
        <p14:creationId xmlns:p14="http://schemas.microsoft.com/office/powerpoint/2010/main" val="424325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9D646C-50FD-3745-A946-D23362865B3A}"/>
              </a:ext>
            </a:extLst>
          </p:cNvPr>
          <p:cNvSpPr>
            <a:spLocks noGrp="1"/>
          </p:cNvSpPr>
          <p:nvPr>
            <p:ph type="title"/>
          </p:nvPr>
        </p:nvSpPr>
        <p:spPr/>
        <p:txBody>
          <a:bodyPr>
            <a:normAutofit fontScale="90000"/>
          </a:bodyPr>
          <a:lstStyle/>
          <a:p>
            <a:r>
              <a:rPr lang="en-US" dirty="0">
                <a:solidFill>
                  <a:schemeClr val="accent4"/>
                </a:solidFill>
              </a:rPr>
              <a:t>Networking Parameters(Transmission</a:t>
            </a:r>
            <a:br>
              <a:rPr lang="en-US" dirty="0">
                <a:solidFill>
                  <a:schemeClr val="accent4"/>
                </a:solidFill>
              </a:rPr>
            </a:br>
            <a:r>
              <a:rPr lang="en-US" dirty="0">
                <a:solidFill>
                  <a:schemeClr val="accent4"/>
                </a:solidFill>
              </a:rPr>
              <a:t>Impairment, Data Rate and Performance)</a:t>
            </a:r>
            <a:endParaRPr lang="en-US" dirty="0"/>
          </a:p>
        </p:txBody>
      </p:sp>
      <p:sp>
        <p:nvSpPr>
          <p:cNvPr id="3" name="Content Placeholder 2">
            <a:extLst>
              <a:ext uri="{FF2B5EF4-FFF2-40B4-BE49-F238E27FC236}">
                <a16:creationId xmlns="" xmlns:a16="http://schemas.microsoft.com/office/drawing/2014/main" id="{B60D6D58-3EEB-8E40-A8DC-551B28A68AC4}"/>
              </a:ext>
            </a:extLst>
          </p:cNvPr>
          <p:cNvSpPr>
            <a:spLocks noGrp="1"/>
          </p:cNvSpPr>
          <p:nvPr>
            <p:ph idx="1"/>
          </p:nvPr>
        </p:nvSpPr>
        <p:spPr/>
        <p:txBody>
          <a:bodyPr/>
          <a:lstStyle/>
          <a:p>
            <a:pPr marL="0" indent="0">
              <a:buNone/>
            </a:pPr>
            <a:r>
              <a:rPr lang="en-US" b="1" dirty="0"/>
              <a:t>Transmission Impairment </a:t>
            </a:r>
          </a:p>
          <a:p>
            <a:pPr marL="0" indent="0" algn="just">
              <a:buNone/>
            </a:pPr>
            <a:r>
              <a:rPr lang="en-US" dirty="0"/>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attenuation, distortion, and noise</a:t>
            </a:r>
          </a:p>
          <a:p>
            <a:pPr marL="0" indent="0">
              <a:buNone/>
            </a:pPr>
            <a:endParaRPr lang="en-US" b="1" dirty="0"/>
          </a:p>
        </p:txBody>
      </p:sp>
      <p:sp>
        <p:nvSpPr>
          <p:cNvPr id="5" name="Slide Number Placeholder 4">
            <a:extLst>
              <a:ext uri="{FF2B5EF4-FFF2-40B4-BE49-F238E27FC236}">
                <a16:creationId xmlns="" xmlns:a16="http://schemas.microsoft.com/office/drawing/2014/main" id="{7AC4E294-4F9B-064B-9A49-39E8EE33EDE0}"/>
              </a:ext>
            </a:extLst>
          </p:cNvPr>
          <p:cNvSpPr>
            <a:spLocks noGrp="1"/>
          </p:cNvSpPr>
          <p:nvPr>
            <p:ph type="sldNum" sz="quarter" idx="12"/>
          </p:nvPr>
        </p:nvSpPr>
        <p:spPr/>
        <p:txBody>
          <a:bodyPr/>
          <a:lstStyle/>
          <a:p>
            <a:fld id="{E97799C9-84D9-46D2-A11E-BCF8A720529D}" type="slidenum">
              <a:rPr lang="en-US" smtClean="0"/>
              <a:t>48</a:t>
            </a:fld>
            <a:endParaRPr lang="en-US" dirty="0"/>
          </a:p>
        </p:txBody>
      </p:sp>
    </p:spTree>
    <p:extLst>
      <p:ext uri="{BB962C8B-B14F-4D97-AF65-F5344CB8AC3E}">
        <p14:creationId xmlns:p14="http://schemas.microsoft.com/office/powerpoint/2010/main" val="776811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5" y="273500"/>
            <a:ext cx="9753600" cy="1154097"/>
          </a:xfrm>
        </p:spPr>
        <p:txBody>
          <a:bodyPr>
            <a:normAutofit/>
          </a:bodyPr>
          <a:lstStyle/>
          <a:p>
            <a:pPr algn="just"/>
            <a:r>
              <a:rPr lang="en-US" dirty="0">
                <a:solidFill>
                  <a:schemeClr val="accent4"/>
                </a:solidFill>
              </a:rPr>
              <a:t>Transmission Impairment - Attenuation</a:t>
            </a:r>
            <a:endParaRPr lang="en-IN" dirty="0"/>
          </a:p>
        </p:txBody>
      </p:sp>
      <p:sp>
        <p:nvSpPr>
          <p:cNvPr id="3" name="Content Placeholder 2"/>
          <p:cNvSpPr>
            <a:spLocks noGrp="1"/>
          </p:cNvSpPr>
          <p:nvPr>
            <p:ph idx="1"/>
          </p:nvPr>
        </p:nvSpPr>
        <p:spPr>
          <a:xfrm>
            <a:off x="1095375" y="1427597"/>
            <a:ext cx="9753600" cy="3539527"/>
          </a:xfrm>
        </p:spPr>
        <p:txBody>
          <a:bodyPr>
            <a:normAutofit/>
          </a:bodyPr>
          <a:lstStyle/>
          <a:p>
            <a:pPr marL="0" indent="0">
              <a:buNone/>
            </a:pPr>
            <a:r>
              <a:rPr lang="en-US" sz="1600" dirty="0"/>
              <a:t>Attenuation means a loss of energy. When a signal, simple or composite, travels through a medium, it loses some of its energy in overcoming the resistance of the medium. That is why a wire carrying electric signals gets warm, if not hot, after a while. Some of the electrical energy in the signal is converted to heat. To compensate for this loss, amplifiers are used to amplify the signal.</a:t>
            </a:r>
          </a:p>
          <a:p>
            <a:pPr marL="0" indent="0">
              <a:buNone/>
            </a:pPr>
            <a:r>
              <a:rPr lang="en-US" sz="1600" b="1" dirty="0"/>
              <a:t>Decibel</a:t>
            </a:r>
          </a:p>
          <a:p>
            <a:pPr marL="0" indent="0" algn="just">
              <a:buNone/>
            </a:pPr>
            <a:r>
              <a:rPr lang="en-US" sz="1600" dirty="0"/>
              <a:t>To show that a signal has lost or gained strength, engineers use the unit of the decibel. The decibel (dB) measures the relative strengths of two signals or one signal at two different points. Note that the decibel is negative if a signal is attenuated and positive if a signal is amplified.</a:t>
            </a:r>
            <a:endParaRPr lang="en-IN" sz="1600" b="1" dirty="0"/>
          </a:p>
        </p:txBody>
      </p:sp>
      <p:sp>
        <p:nvSpPr>
          <p:cNvPr id="5" name="Slide Number Placeholder 4"/>
          <p:cNvSpPr>
            <a:spLocks noGrp="1"/>
          </p:cNvSpPr>
          <p:nvPr>
            <p:ph type="sldNum" sz="quarter" idx="12"/>
          </p:nvPr>
        </p:nvSpPr>
        <p:spPr/>
        <p:txBody>
          <a:bodyPr/>
          <a:lstStyle/>
          <a:p>
            <a:fld id="{E97799C9-84D9-46D2-A11E-BCF8A720529D}" type="slidenum">
              <a:rPr lang="en-US" smtClean="0"/>
              <a:t>49</a:t>
            </a:fld>
            <a:endParaRPr lang="en-US" dirty="0"/>
          </a:p>
        </p:txBody>
      </p:sp>
    </p:spTree>
    <p:extLst>
      <p:ext uri="{BB962C8B-B14F-4D97-AF65-F5344CB8AC3E}">
        <p14:creationId xmlns:p14="http://schemas.microsoft.com/office/powerpoint/2010/main" val="219169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5</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569" y="1453662"/>
            <a:ext cx="10281139" cy="4855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727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solidFill>
                  <a:schemeClr val="accent4"/>
                </a:solidFill>
              </a:rPr>
              <a:t>Transmission Impairment - Attenuation</a:t>
            </a:r>
            <a:endParaRPr lang="en-IN" dirty="0"/>
          </a:p>
        </p:txBody>
      </p:sp>
      <p:sp>
        <p:nvSpPr>
          <p:cNvPr id="3" name="Content Placeholder 2"/>
          <p:cNvSpPr>
            <a:spLocks noGrp="1"/>
          </p:cNvSpPr>
          <p:nvPr>
            <p:ph idx="1"/>
          </p:nvPr>
        </p:nvSpPr>
        <p:spPr/>
        <p:txBody>
          <a:bodyPr>
            <a:normAutofit/>
          </a:bodyPr>
          <a:lstStyle/>
          <a:p>
            <a:pPr marL="0" indent="0">
              <a:buNone/>
            </a:pPr>
            <a:r>
              <a:rPr lang="en-US" dirty="0"/>
              <a:t>Attenuation means a loss of energy. When a signal, simple or composite, travels through a medium, it loses some of its energy in overcoming the resistance of the medium. That is why a wire carrying electric signals gets warm, if not hot, after a while. Some of the electrical energy in the signal is converted to heat. To compensate for this loss, amplifiers are used to amplify the signal.</a:t>
            </a:r>
          </a:p>
          <a:p>
            <a:pPr marL="0" indent="0">
              <a:buNone/>
            </a:pPr>
            <a:r>
              <a:rPr lang="en-US" b="1" dirty="0"/>
              <a:t>Decibel</a:t>
            </a:r>
          </a:p>
          <a:p>
            <a:pPr marL="0" indent="0" algn="just">
              <a:buNone/>
            </a:pPr>
            <a:r>
              <a:rPr lang="en-US" dirty="0"/>
              <a:t>To show that a signal has lost or gained strength, engineers use the unit of the decibel. The decibel (dB) measures the relative strengths of two signals or one signal at two different points. Note that the decibel is negative if a signal is attenuated and positive if a signal is amplified.</a:t>
            </a:r>
            <a:endParaRPr lang="en-IN" b="1" dirty="0"/>
          </a:p>
        </p:txBody>
      </p:sp>
      <p:sp>
        <p:nvSpPr>
          <p:cNvPr id="5" name="Slide Number Placeholder 4"/>
          <p:cNvSpPr>
            <a:spLocks noGrp="1"/>
          </p:cNvSpPr>
          <p:nvPr>
            <p:ph type="sldNum" sz="quarter" idx="12"/>
          </p:nvPr>
        </p:nvSpPr>
        <p:spPr/>
        <p:txBody>
          <a:bodyPr/>
          <a:lstStyle/>
          <a:p>
            <a:fld id="{E97799C9-84D9-46D2-A11E-BCF8A720529D}" type="slidenum">
              <a:rPr lang="en-US" smtClean="0"/>
              <a:t>50</a:t>
            </a:fld>
            <a:endParaRPr lang="en-US" dirty="0"/>
          </a:p>
        </p:txBody>
      </p:sp>
    </p:spTree>
    <p:extLst>
      <p:ext uri="{BB962C8B-B14F-4D97-AF65-F5344CB8AC3E}">
        <p14:creationId xmlns:p14="http://schemas.microsoft.com/office/powerpoint/2010/main" val="3257315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8" y="588563"/>
            <a:ext cx="9753600" cy="1154097"/>
          </a:xfrm>
        </p:spPr>
        <p:txBody>
          <a:bodyPr/>
          <a:lstStyle/>
          <a:p>
            <a:r>
              <a:rPr lang="en-US" dirty="0">
                <a:solidFill>
                  <a:schemeClr val="accent4"/>
                </a:solidFill>
              </a:rPr>
              <a:t>Transmission Impairment - Attenuation</a:t>
            </a:r>
            <a:endParaRPr lang="en-IN"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3387084150"/>
              </p:ext>
            </p:extLst>
          </p:nvPr>
        </p:nvGraphicFramePr>
        <p:xfrm>
          <a:off x="1689100" y="2625725"/>
          <a:ext cx="2932113" cy="1095375"/>
        </p:xfrm>
        <a:graphic>
          <a:graphicData uri="http://schemas.openxmlformats.org/presentationml/2006/ole">
            <mc:AlternateContent xmlns:mc="http://schemas.openxmlformats.org/markup-compatibility/2006">
              <mc:Choice xmlns:v="urn:schemas-microsoft-com:vml" Requires="v">
                <p:oleObj spid="_x0000_s4163" name="Equation" r:id="rId3" imgW="1054080" imgH="393480" progId="Equation.3">
                  <p:embed/>
                </p:oleObj>
              </mc:Choice>
              <mc:Fallback>
                <p:oleObj name="Equation" r:id="rId3" imgW="1054080" imgH="393480" progId="Equation.3">
                  <p:embed/>
                  <p:pic>
                    <p:nvPicPr>
                      <p:cNvPr id="0" name=""/>
                      <p:cNvPicPr/>
                      <p:nvPr/>
                    </p:nvPicPr>
                    <p:blipFill>
                      <a:blip r:embed="rId4"/>
                      <a:stretch>
                        <a:fillRect/>
                      </a:stretch>
                    </p:blipFill>
                    <p:spPr>
                      <a:xfrm>
                        <a:off x="1689100" y="2625725"/>
                        <a:ext cx="2932113" cy="109537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E97799C9-84D9-46D2-A11E-BCF8A720529D}" type="slidenum">
              <a:rPr lang="en-US" smtClean="0"/>
              <a:t>51</a:t>
            </a:fld>
            <a:endParaRPr lang="en-US" dirty="0"/>
          </a:p>
        </p:txBody>
      </p:sp>
      <p:sp>
        <p:nvSpPr>
          <p:cNvPr id="7" name="Rectangle 6"/>
          <p:cNvSpPr/>
          <p:nvPr/>
        </p:nvSpPr>
        <p:spPr>
          <a:xfrm>
            <a:off x="1295400" y="3767960"/>
            <a:ext cx="9601197" cy="369332"/>
          </a:xfrm>
          <a:prstGeom prst="rect">
            <a:avLst/>
          </a:prstGeom>
        </p:spPr>
        <p:txBody>
          <a:bodyPr wrap="square">
            <a:spAutoFit/>
          </a:bodyPr>
          <a:lstStyle/>
          <a:p>
            <a:r>
              <a:rPr lang="en-US" dirty="0"/>
              <a:t>Variables PI and P2 are the powers of a signal at points 1 and 2, respectively.</a:t>
            </a:r>
            <a:endParaRPr lang="en-IN" dirty="0"/>
          </a:p>
        </p:txBody>
      </p:sp>
    </p:spTree>
    <p:extLst>
      <p:ext uri="{BB962C8B-B14F-4D97-AF65-F5344CB8AC3E}">
        <p14:creationId xmlns:p14="http://schemas.microsoft.com/office/powerpoint/2010/main" val="8142031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Transmission Impairment - Attenuation</a:t>
            </a:r>
            <a:endParaRPr lang="en-IN" dirty="0"/>
          </a:p>
        </p:txBody>
      </p:sp>
      <p:sp>
        <p:nvSpPr>
          <p:cNvPr id="9" name="Content Placeholder 2"/>
          <p:cNvSpPr>
            <a:spLocks noGrp="1"/>
          </p:cNvSpPr>
          <p:nvPr>
            <p:ph idx="1"/>
          </p:nvPr>
        </p:nvSpPr>
        <p:spPr/>
        <p:txBody>
          <a:bodyPr>
            <a:normAutofit/>
          </a:bodyPr>
          <a:lstStyle/>
          <a:p>
            <a:pPr marL="0" indent="0">
              <a:buNone/>
            </a:pPr>
            <a:r>
              <a:rPr lang="en-US" b="1" dirty="0"/>
              <a:t>Example: </a:t>
            </a:r>
            <a:r>
              <a:rPr lang="en-US" dirty="0"/>
              <a:t>Suppose a signal travels through a transmission medium and its power is reduced to one-half. Find the attenuation (loss of power). </a:t>
            </a:r>
            <a:endParaRPr lang="en-US" dirty="0" smtClean="0"/>
          </a:p>
          <a:p>
            <a:pPr marL="0" indent="0">
              <a:buNone/>
            </a:pPr>
            <a:r>
              <a:rPr lang="en-US" dirty="0" smtClean="0"/>
              <a:t>Output power divided by input power-attenuation</a:t>
            </a:r>
            <a:endParaRPr lang="en-US" dirty="0"/>
          </a:p>
          <a:p>
            <a:pPr marL="0" indent="0">
              <a:buNone/>
            </a:pPr>
            <a:r>
              <a:rPr lang="en-US" dirty="0"/>
              <a:t>Solution: dB=10 log (P/2P)= -3 dB </a:t>
            </a:r>
          </a:p>
          <a:p>
            <a:pPr marL="0" indent="0">
              <a:buNone/>
            </a:pPr>
            <a:r>
              <a:rPr lang="en-US" b="1" dirty="0"/>
              <a:t>Example: </a:t>
            </a:r>
            <a:r>
              <a:rPr lang="en-US" dirty="0"/>
              <a:t>A signal travels through an amplifier, and its power is increased 10 times Find the amplification (gain of power). </a:t>
            </a:r>
          </a:p>
          <a:p>
            <a:pPr marL="0" indent="0">
              <a:buNone/>
            </a:pPr>
            <a:r>
              <a:rPr lang="en-US" dirty="0"/>
              <a:t>Solution: dB=10 log (10P/P)= 10 dB</a:t>
            </a:r>
            <a:endParaRPr lang="en-IN" b="1" dirty="0"/>
          </a:p>
        </p:txBody>
      </p:sp>
      <p:sp>
        <p:nvSpPr>
          <p:cNvPr id="5" name="Slide Number Placeholder 4"/>
          <p:cNvSpPr>
            <a:spLocks noGrp="1"/>
          </p:cNvSpPr>
          <p:nvPr>
            <p:ph type="sldNum" sz="quarter" idx="12"/>
          </p:nvPr>
        </p:nvSpPr>
        <p:spPr/>
        <p:txBody>
          <a:bodyPr/>
          <a:lstStyle/>
          <a:p>
            <a:fld id="{E97799C9-84D9-46D2-A11E-BCF8A720529D}" type="slidenum">
              <a:rPr lang="en-US" smtClean="0"/>
              <a:t>52</a:t>
            </a:fld>
            <a:endParaRPr lang="en-US" dirty="0"/>
          </a:p>
        </p:txBody>
      </p:sp>
    </p:spTree>
    <p:extLst>
      <p:ext uri="{BB962C8B-B14F-4D97-AF65-F5344CB8AC3E}">
        <p14:creationId xmlns:p14="http://schemas.microsoft.com/office/powerpoint/2010/main" val="2616184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Transmission Impairment - Distortion</a:t>
            </a:r>
            <a:endParaRPr lang="en-IN" dirty="0"/>
          </a:p>
        </p:txBody>
      </p:sp>
      <p:sp>
        <p:nvSpPr>
          <p:cNvPr id="9" name="Content Placeholder 2"/>
          <p:cNvSpPr>
            <a:spLocks noGrp="1"/>
          </p:cNvSpPr>
          <p:nvPr>
            <p:ph idx="1"/>
          </p:nvPr>
        </p:nvSpPr>
        <p:spPr/>
        <p:txBody>
          <a:bodyPr>
            <a:normAutofit/>
          </a:bodyPr>
          <a:lstStyle/>
          <a:p>
            <a:pPr algn="just"/>
            <a:r>
              <a:rPr lang="en-US" dirty="0"/>
              <a:t>Distortion means that the signal changes its form or shape.</a:t>
            </a:r>
          </a:p>
          <a:p>
            <a:pPr algn="just"/>
            <a:r>
              <a:rPr lang="en-US" dirty="0"/>
              <a:t>Distortion can occur in a composite signal made of different frequencies. Each signal component has its own propagation speed (see the next section) through a medium and, therefore, its own delay in arriving at the final destination. Differences in delay may create a difference in phase if the delay is not exactly the same as the period duration. </a:t>
            </a:r>
          </a:p>
          <a:p>
            <a:pPr algn="just"/>
            <a:r>
              <a:rPr lang="en-US" dirty="0"/>
              <a:t>In other words, signal components at the receiver have phases different from what they had at the sender. The shape of the composite signal is therefore not the same</a:t>
            </a:r>
          </a:p>
          <a:p>
            <a:pPr marL="0" indent="0">
              <a:buNone/>
            </a:pPr>
            <a:endParaRPr lang="en-IN" b="1" dirty="0"/>
          </a:p>
        </p:txBody>
      </p:sp>
      <p:sp>
        <p:nvSpPr>
          <p:cNvPr id="5" name="Slide Number Placeholder 4"/>
          <p:cNvSpPr>
            <a:spLocks noGrp="1"/>
          </p:cNvSpPr>
          <p:nvPr>
            <p:ph type="sldNum" sz="quarter" idx="12"/>
          </p:nvPr>
        </p:nvSpPr>
        <p:spPr/>
        <p:txBody>
          <a:bodyPr/>
          <a:lstStyle/>
          <a:p>
            <a:fld id="{E97799C9-84D9-46D2-A11E-BCF8A720529D}" type="slidenum">
              <a:rPr lang="en-US" smtClean="0"/>
              <a:t>53</a:t>
            </a:fld>
            <a:endParaRPr lang="en-US" dirty="0"/>
          </a:p>
        </p:txBody>
      </p:sp>
    </p:spTree>
    <p:extLst>
      <p:ext uri="{BB962C8B-B14F-4D97-AF65-F5344CB8AC3E}">
        <p14:creationId xmlns:p14="http://schemas.microsoft.com/office/powerpoint/2010/main" val="1722543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Transmission Impairment - Noise</a:t>
            </a:r>
            <a:endParaRPr lang="en-IN" dirty="0"/>
          </a:p>
        </p:txBody>
      </p:sp>
      <p:sp>
        <p:nvSpPr>
          <p:cNvPr id="9" name="Content Placeholder 2"/>
          <p:cNvSpPr>
            <a:spLocks noGrp="1"/>
          </p:cNvSpPr>
          <p:nvPr>
            <p:ph idx="1"/>
          </p:nvPr>
        </p:nvSpPr>
        <p:spPr/>
        <p:txBody>
          <a:bodyPr>
            <a:normAutofit/>
          </a:bodyPr>
          <a:lstStyle/>
          <a:p>
            <a:pPr algn="just"/>
            <a:r>
              <a:rPr lang="en-US" dirty="0"/>
              <a:t>Noise is another cause of impairment. Several types of noise, such as thermal noise, induced noise, crosstalk, and impulse noise, may corrupt the signal. Thermal noise is the random motion of electrons in a wire which creates an extra signal not originally sent by the transmitter. Induced noise comes from sources such as motors and appliances. </a:t>
            </a:r>
          </a:p>
          <a:p>
            <a:pPr algn="just"/>
            <a:r>
              <a:rPr lang="en-US" dirty="0"/>
              <a:t>To find the theoretical bit rate limit, we need to know the ratio of the signal power to the noise power. The signal-to-noise ratio is defined as:</a:t>
            </a:r>
          </a:p>
          <a:p>
            <a:pPr marL="0" indent="0" algn="just">
              <a:buNone/>
            </a:pPr>
            <a:r>
              <a:rPr lang="en-IN" dirty="0"/>
              <a:t>				SNR = average signal power/ average noise power</a:t>
            </a:r>
            <a:endParaRPr lang="en-IN" b="1" dirty="0"/>
          </a:p>
        </p:txBody>
      </p:sp>
      <p:sp>
        <p:nvSpPr>
          <p:cNvPr id="5" name="Slide Number Placeholder 4"/>
          <p:cNvSpPr>
            <a:spLocks noGrp="1"/>
          </p:cNvSpPr>
          <p:nvPr>
            <p:ph type="sldNum" sz="quarter" idx="12"/>
          </p:nvPr>
        </p:nvSpPr>
        <p:spPr/>
        <p:txBody>
          <a:bodyPr/>
          <a:lstStyle/>
          <a:p>
            <a:fld id="{E97799C9-84D9-46D2-A11E-BCF8A720529D}" type="slidenum">
              <a:rPr lang="en-US" smtClean="0"/>
              <a:t>54</a:t>
            </a:fld>
            <a:endParaRPr lang="en-US" dirty="0"/>
          </a:p>
        </p:txBody>
      </p:sp>
    </p:spTree>
    <p:extLst>
      <p:ext uri="{BB962C8B-B14F-4D97-AF65-F5344CB8AC3E}">
        <p14:creationId xmlns:p14="http://schemas.microsoft.com/office/powerpoint/2010/main" val="25136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Transmission Impairment - Noise</a:t>
            </a:r>
            <a:endParaRPr lang="en-IN" dirty="0"/>
          </a:p>
        </p:txBody>
      </p:sp>
      <p:sp>
        <p:nvSpPr>
          <p:cNvPr id="9" name="Content Placeholder 2"/>
          <p:cNvSpPr>
            <a:spLocks noGrp="1"/>
          </p:cNvSpPr>
          <p:nvPr>
            <p:ph idx="1"/>
          </p:nvPr>
        </p:nvSpPr>
        <p:spPr/>
        <p:txBody>
          <a:bodyPr>
            <a:normAutofit/>
          </a:bodyPr>
          <a:lstStyle/>
          <a:p>
            <a:pPr algn="just"/>
            <a:r>
              <a:rPr lang="en-US" dirty="0"/>
              <a:t>Because SNR is the ratio of two powers, it is often described in decibel units, </a:t>
            </a:r>
            <a:r>
              <a:rPr lang="en-US" dirty="0" err="1"/>
              <a:t>SNRdB</a:t>
            </a:r>
            <a:r>
              <a:rPr lang="en-US" dirty="0"/>
              <a:t>, defined </a:t>
            </a:r>
            <a:r>
              <a:rPr lang="en-US" dirty="0" smtClean="0"/>
              <a:t>as</a:t>
            </a:r>
          </a:p>
          <a:p>
            <a:pPr lvl="4" algn="just"/>
            <a:r>
              <a:rPr lang="en-US" dirty="0" smtClean="0"/>
              <a:t>Log(S/N)</a:t>
            </a:r>
            <a:endParaRPr lang="en-US" dirty="0"/>
          </a:p>
          <a:p>
            <a:pPr algn="just"/>
            <a:endParaRPr lang="en-IN" b="1" dirty="0"/>
          </a:p>
        </p:txBody>
      </p:sp>
      <p:sp>
        <p:nvSpPr>
          <p:cNvPr id="5" name="Slide Number Placeholder 4"/>
          <p:cNvSpPr>
            <a:spLocks noGrp="1"/>
          </p:cNvSpPr>
          <p:nvPr>
            <p:ph type="sldNum" sz="quarter" idx="12"/>
          </p:nvPr>
        </p:nvSpPr>
        <p:spPr/>
        <p:txBody>
          <a:bodyPr/>
          <a:lstStyle/>
          <a:p>
            <a:fld id="{E97799C9-84D9-46D2-A11E-BCF8A720529D}" type="slidenum">
              <a:rPr lang="en-US" smtClean="0"/>
              <a:t>55</a:t>
            </a:fld>
            <a:endParaRPr lang="en-US" dirty="0"/>
          </a:p>
        </p:txBody>
      </p:sp>
    </p:spTree>
    <p:extLst>
      <p:ext uri="{BB962C8B-B14F-4D97-AF65-F5344CB8AC3E}">
        <p14:creationId xmlns:p14="http://schemas.microsoft.com/office/powerpoint/2010/main" val="333962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Data Rate</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A very important consideration in data communications is how fast we can send data, in bits per second over a channel. Data rate depends on three factors: </a:t>
            </a:r>
          </a:p>
          <a:p>
            <a:pPr marL="457200" indent="-457200" algn="just">
              <a:buFont typeface="+mj-lt"/>
              <a:buAutoNum type="arabicPeriod"/>
            </a:pPr>
            <a:r>
              <a:rPr lang="en-US" dirty="0"/>
              <a:t>The bandwidth available </a:t>
            </a:r>
          </a:p>
          <a:p>
            <a:pPr marL="457200" indent="-457200" algn="just">
              <a:buFont typeface="+mj-lt"/>
              <a:buAutoNum type="arabicPeriod"/>
            </a:pPr>
            <a:r>
              <a:rPr lang="en-US" dirty="0"/>
              <a:t>The level of the signals we use </a:t>
            </a:r>
          </a:p>
          <a:p>
            <a:pPr marL="457200" indent="-457200" algn="just">
              <a:buFont typeface="+mj-lt"/>
              <a:buAutoNum type="arabicPeriod"/>
            </a:pPr>
            <a:r>
              <a:rPr lang="en-US" dirty="0"/>
              <a:t>The quality of the channel (the level of noise) Two theoretical formulas were developed to calculate the data rate: one by </a:t>
            </a:r>
            <a:r>
              <a:rPr lang="en-US" dirty="0" err="1"/>
              <a:t>Nyquist</a:t>
            </a:r>
            <a:r>
              <a:rPr lang="en-US" dirty="0"/>
              <a:t> for a noiseless channel, another by Shannon for a noisy channel.</a:t>
            </a: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56</a:t>
            </a:fld>
            <a:endParaRPr lang="en-US" dirty="0"/>
          </a:p>
        </p:txBody>
      </p:sp>
      <p:cxnSp>
        <p:nvCxnSpPr>
          <p:cNvPr id="6" name="Straight Connector 5"/>
          <p:cNvCxnSpPr/>
          <p:nvPr/>
        </p:nvCxnSpPr>
        <p:spPr>
          <a:xfrm>
            <a:off x="7439025" y="5153025"/>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439025" y="5153025"/>
            <a:ext cx="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080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4"/>
                </a:solidFill>
              </a:rPr>
              <a:t>Data Rate - Noiseless Channel: </a:t>
            </a:r>
            <a:r>
              <a:rPr lang="en-US" dirty="0" err="1">
                <a:solidFill>
                  <a:schemeClr val="accent4"/>
                </a:solidFill>
              </a:rPr>
              <a:t>Nyquist</a:t>
            </a:r>
            <a:r>
              <a:rPr lang="en-US" dirty="0">
                <a:solidFill>
                  <a:schemeClr val="accent4"/>
                </a:solidFill>
              </a:rPr>
              <a:t> Bit Rate</a:t>
            </a:r>
            <a:br>
              <a:rPr lang="en-US" dirty="0">
                <a:solidFill>
                  <a:schemeClr val="accent4"/>
                </a:solidFill>
              </a:rPr>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dirty="0"/>
                  <a:t>For a noiseless channel, the </a:t>
                </a:r>
                <a:r>
                  <a:rPr lang="en-US" dirty="0" err="1"/>
                  <a:t>Nyquist</a:t>
                </a:r>
                <a:r>
                  <a:rPr lang="en-US" dirty="0"/>
                  <a:t> bit rate formula defines the theoretical maximum bit rate </a:t>
                </a:r>
              </a:p>
              <a:p>
                <a:pPr marL="0" indent="0" algn="ctr">
                  <a:buNone/>
                </a:pPr>
                <a:r>
                  <a:rPr lang="de-DE" dirty="0"/>
                  <a:t>BitRate = 2 x bandwidth x </a:t>
                </a:r>
                <a14:m>
                  <m:oMath xmlns:m="http://schemas.openxmlformats.org/officeDocument/2006/math">
                    <m:func>
                      <m:funcPr>
                        <m:ctrlPr>
                          <a:rPr lang="de-DE" i="1" smtClean="0">
                            <a:latin typeface="Cambria Math"/>
                          </a:rPr>
                        </m:ctrlPr>
                      </m:funcPr>
                      <m:fName>
                        <m:sSub>
                          <m:sSubPr>
                            <m:ctrlPr>
                              <a:rPr lang="de-DE" i="1" smtClean="0">
                                <a:latin typeface="Cambria Math"/>
                              </a:rPr>
                            </m:ctrlPr>
                          </m:sSubPr>
                          <m:e>
                            <m:r>
                              <m:rPr>
                                <m:sty m:val="p"/>
                              </m:rPr>
                              <a:rPr lang="de-DE" i="0" smtClean="0">
                                <a:latin typeface="Cambria Math"/>
                              </a:rPr>
                              <m:t>log</m:t>
                            </m:r>
                          </m:e>
                          <m:sub>
                            <m:r>
                              <a:rPr lang="en-IN" b="0" i="1" smtClean="0">
                                <a:latin typeface="Cambria Math"/>
                              </a:rPr>
                              <m:t>2</m:t>
                            </m:r>
                          </m:sub>
                        </m:sSub>
                      </m:fName>
                      <m:e>
                        <m:r>
                          <a:rPr lang="en-IN" b="0" i="1" smtClean="0">
                            <a:latin typeface="Cambria Math"/>
                          </a:rPr>
                          <m:t>𝐿</m:t>
                        </m:r>
                      </m:e>
                    </m:func>
                  </m:oMath>
                </a14:m>
                <a:endParaRPr lang="en-IN" dirty="0"/>
              </a:p>
              <a:p>
                <a:pPr marL="0" indent="0" algn="just">
                  <a:buNone/>
                </a:pPr>
                <a:r>
                  <a:rPr lang="en-US" dirty="0"/>
                  <a:t>In this formula, bandwidth is the bandwidth of the channel, L is the number of signal levels used to represent data, and Bit Rate is the bit rate in bits per second.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7" t="-1468" r="-1017"/>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97799C9-84D9-46D2-A11E-BCF8A720529D}" type="slidenum">
              <a:rPr lang="en-US" smtClean="0"/>
              <a:t>57</a:t>
            </a:fld>
            <a:endParaRPr lang="en-US" dirty="0"/>
          </a:p>
        </p:txBody>
      </p:sp>
    </p:spTree>
    <p:extLst>
      <p:ext uri="{BB962C8B-B14F-4D97-AF65-F5344CB8AC3E}">
        <p14:creationId xmlns:p14="http://schemas.microsoft.com/office/powerpoint/2010/main" val="39067956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4"/>
                </a:solidFill>
              </a:rPr>
              <a:t>Data Rate - Noiseless Channel: </a:t>
            </a:r>
            <a:r>
              <a:rPr lang="en-US" dirty="0" err="1">
                <a:solidFill>
                  <a:schemeClr val="accent4"/>
                </a:solidFill>
              </a:rPr>
              <a:t>Nyquist</a:t>
            </a:r>
            <a:r>
              <a:rPr lang="en-US" dirty="0">
                <a:solidFill>
                  <a:schemeClr val="accent4"/>
                </a:solidFill>
              </a:rPr>
              <a:t> Bit Rate</a:t>
            </a:r>
            <a:br>
              <a:rPr lang="en-US" dirty="0">
                <a:solidFill>
                  <a:schemeClr val="accent4"/>
                </a:solidFill>
              </a:rPr>
            </a:b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Example: </a:t>
            </a:r>
          </a:p>
          <a:p>
            <a:pPr marL="0" indent="0" algn="just">
              <a:buNone/>
            </a:pPr>
            <a:r>
              <a:rPr lang="en-US" dirty="0"/>
              <a:t>Consider a noiseless channel with a bandwidth of 3000 Hz transmitting a signal with two signal levels. The maximum bit rate can be calculated as </a:t>
            </a:r>
          </a:p>
          <a:p>
            <a:pPr marL="0" indent="0" algn="just">
              <a:buNone/>
            </a:pPr>
            <a:r>
              <a:rPr lang="en-US" dirty="0" err="1"/>
              <a:t>BitRate</a:t>
            </a:r>
            <a:r>
              <a:rPr lang="en-US" dirty="0"/>
              <a:t> =2 x 3000 x log2 2 =6000 bps </a:t>
            </a:r>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58</a:t>
            </a:fld>
            <a:endParaRPr lang="en-US" dirty="0"/>
          </a:p>
        </p:txBody>
      </p:sp>
    </p:spTree>
    <p:extLst>
      <p:ext uri="{BB962C8B-B14F-4D97-AF65-F5344CB8AC3E}">
        <p14:creationId xmlns:p14="http://schemas.microsoft.com/office/powerpoint/2010/main" val="459456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4"/>
                </a:solidFill>
              </a:rPr>
              <a:t>Data Rate - Noisy Channel: Shannon Capacity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gn="just">
                  <a:buNone/>
                </a:pPr>
                <a:r>
                  <a:rPr lang="en-US" dirty="0"/>
                  <a:t>In reality, we cannot have a noiseless channel; the channel is always noisy. In 1944, Claude Shannon introduced a formula, called the Shannon capacity, to determine the theoretical highest data rate for a noisy channel:</a:t>
                </a:r>
              </a:p>
              <a:p>
                <a:pPr marL="0" indent="0" algn="ctr">
                  <a:buNone/>
                </a:pPr>
                <a:r>
                  <a:rPr lang="en-US" dirty="0"/>
                  <a:t>Capacity =bandwidth X </a:t>
                </a:r>
                <a14:m>
                  <m:oMath xmlns:m="http://schemas.openxmlformats.org/officeDocument/2006/math">
                    <m:func>
                      <m:funcPr>
                        <m:ctrlPr>
                          <a:rPr lang="en-US" i="1" smtClean="0">
                            <a:latin typeface="Cambria Math"/>
                          </a:rPr>
                        </m:ctrlPr>
                      </m:funcPr>
                      <m:fName>
                        <m:sSub>
                          <m:sSubPr>
                            <m:ctrlPr>
                              <a:rPr lang="en-US" i="1" smtClean="0">
                                <a:latin typeface="Cambria Math"/>
                              </a:rPr>
                            </m:ctrlPr>
                          </m:sSubPr>
                          <m:e>
                            <m:r>
                              <m:rPr>
                                <m:sty m:val="p"/>
                              </m:rPr>
                              <a:rPr lang="en-US" i="0" smtClean="0">
                                <a:latin typeface="Cambria Math"/>
                              </a:rPr>
                              <m:t>log</m:t>
                            </m:r>
                          </m:e>
                          <m:sub>
                            <m:r>
                              <a:rPr lang="en-IN" b="0" i="1" smtClean="0">
                                <a:latin typeface="Cambria Math"/>
                              </a:rPr>
                              <m:t>2</m:t>
                            </m:r>
                          </m:sub>
                        </m:sSub>
                      </m:fName>
                      <m:e>
                        <m:r>
                          <m:rPr>
                            <m:nor/>
                          </m:rPr>
                          <a:rPr lang="en-US" dirty="0"/>
                          <m:t>(1 +</m:t>
                        </m:r>
                        <m:r>
                          <m:rPr>
                            <m:nor/>
                          </m:rPr>
                          <a:rPr lang="en-US" dirty="0"/>
                          <m:t>SNR</m:t>
                        </m:r>
                        <m:r>
                          <m:rPr>
                            <m:nor/>
                          </m:rPr>
                          <a:rPr lang="en-US" dirty="0"/>
                          <m:t>)</m:t>
                        </m:r>
                        <m:r>
                          <m:rPr>
                            <m:nor/>
                          </m:rPr>
                          <a:rPr lang="en-IN" dirty="0"/>
                          <m:t> </m:t>
                        </m:r>
                      </m:e>
                    </m:func>
                  </m:oMath>
                </a14:m>
                <a:endParaRPr lang="en-IN" dirty="0"/>
              </a:p>
              <a:p>
                <a:pPr marL="0" indent="0" algn="just">
                  <a:buNone/>
                </a:pPr>
                <a:r>
                  <a:rPr lang="en-US" dirty="0"/>
                  <a:t>In this formula, bandwidth is the bandwidth of the channel, SNR is the signal-to-noise ratio, and capacity is the capacity of the channel in bits per second. Note that in the Shannon formula there is no indication of the signal level, which means that no matter how many levels we have, we cannot achieve a data rate higher than the capacity of the channel. In other words, </a:t>
                </a:r>
                <a:r>
                  <a:rPr lang="en-US" dirty="0">
                    <a:solidFill>
                      <a:srgbClr val="FF0000"/>
                    </a:solidFill>
                  </a:rPr>
                  <a:t>the formula defines a characteristic of the channel, not the method of transmission.</a:t>
                </a:r>
                <a:endParaRPr lang="en-IN"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25" t="-688" r="-62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97799C9-84D9-46D2-A11E-BCF8A720529D}" type="slidenum">
              <a:rPr lang="en-US" smtClean="0"/>
              <a:t>59</a:t>
            </a:fld>
            <a:endParaRPr lang="en-US" dirty="0"/>
          </a:p>
        </p:txBody>
      </p:sp>
    </p:spTree>
    <p:extLst>
      <p:ext uri="{BB962C8B-B14F-4D97-AF65-F5344CB8AC3E}">
        <p14:creationId xmlns:p14="http://schemas.microsoft.com/office/powerpoint/2010/main" val="426191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954" y="557790"/>
            <a:ext cx="9753600" cy="1154097"/>
          </a:xfrm>
        </p:spPr>
        <p:txBody>
          <a:bodyPr/>
          <a:lstStyle/>
          <a:p>
            <a:r>
              <a:rPr lang="en-US" dirty="0" smtClean="0"/>
              <a:t>Switched network</a:t>
            </a: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6</a:t>
            </a:fld>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846725"/>
            <a:ext cx="8358554" cy="40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1847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4"/>
                </a:solidFill>
              </a:rPr>
              <a:t>Data Rate - Noisy Channel: Shannon Capacity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b="1" dirty="0"/>
                  <a:t>Example: </a:t>
                </a:r>
              </a:p>
              <a:p>
                <a:pPr marL="0" indent="0" algn="just">
                  <a:buNone/>
                </a:pPr>
                <a:r>
                  <a:rPr lang="en-US" dirty="0"/>
                  <a:t>Consider an extremely noisy channel in which the value of the signal-to-noise ratio is almost zero. In other words, the noise is so strong that the signal is faint. For this channel the capacity C is calculated as </a:t>
                </a:r>
              </a:p>
              <a:p>
                <a:pPr marL="0" indent="0" algn="just">
                  <a:buNone/>
                </a:pPr>
                <a:r>
                  <a:rPr lang="en-US" dirty="0"/>
                  <a:t>C=B </a:t>
                </a:r>
                <a14:m>
                  <m:oMath xmlns:m="http://schemas.openxmlformats.org/officeDocument/2006/math">
                    <m:func>
                      <m:funcPr>
                        <m:ctrlPr>
                          <a:rPr lang="en-US" i="1" smtClean="0">
                            <a:latin typeface="Cambria Math"/>
                          </a:rPr>
                        </m:ctrlPr>
                      </m:funcPr>
                      <m:fName>
                        <m:sSub>
                          <m:sSubPr>
                            <m:ctrlPr>
                              <a:rPr lang="en-US" i="1" smtClean="0">
                                <a:latin typeface="Cambria Math"/>
                              </a:rPr>
                            </m:ctrlPr>
                          </m:sSubPr>
                          <m:e>
                            <m:r>
                              <m:rPr>
                                <m:sty m:val="p"/>
                              </m:rPr>
                              <a:rPr lang="en-US" i="0" smtClean="0">
                                <a:latin typeface="Cambria Math"/>
                              </a:rPr>
                              <m:t>log</m:t>
                            </m:r>
                          </m:e>
                          <m:sub>
                            <m:r>
                              <a:rPr lang="en-IN" b="0" i="1" smtClean="0">
                                <a:latin typeface="Cambria Math"/>
                              </a:rPr>
                              <m:t>2</m:t>
                            </m:r>
                          </m:sub>
                        </m:sSub>
                      </m:fName>
                      <m:e>
                        <m:r>
                          <m:rPr>
                            <m:nor/>
                          </m:rPr>
                          <a:rPr lang="en-US" dirty="0"/>
                          <m:t>(1 + </m:t>
                        </m:r>
                        <m:r>
                          <m:rPr>
                            <m:nor/>
                          </m:rPr>
                          <a:rPr lang="en-US" dirty="0"/>
                          <m:t>SNR</m:t>
                        </m:r>
                        <m:r>
                          <m:rPr>
                            <m:nor/>
                          </m:rPr>
                          <a:rPr lang="en-US" dirty="0"/>
                          <m:t>)</m:t>
                        </m:r>
                      </m:e>
                    </m:func>
                  </m:oMath>
                </a14:m>
                <a:r>
                  <a:rPr lang="en-US" dirty="0"/>
                  <a:t> =B </a:t>
                </a:r>
                <a14:m>
                  <m:oMath xmlns:m="http://schemas.openxmlformats.org/officeDocument/2006/math">
                    <m:func>
                      <m:funcPr>
                        <m:ctrlPr>
                          <a:rPr lang="en-US" i="1">
                            <a:latin typeface="Cambria Math"/>
                          </a:rPr>
                        </m:ctrlPr>
                      </m:funcPr>
                      <m:fName>
                        <m:sSub>
                          <m:sSubPr>
                            <m:ctrlPr>
                              <a:rPr lang="en-US" i="1">
                                <a:latin typeface="Cambria Math"/>
                              </a:rPr>
                            </m:ctrlPr>
                          </m:sSubPr>
                          <m:e>
                            <m:r>
                              <m:rPr>
                                <m:sty m:val="p"/>
                              </m:rPr>
                              <a:rPr lang="en-US">
                                <a:latin typeface="Cambria Math"/>
                              </a:rPr>
                              <m:t>log</m:t>
                            </m:r>
                          </m:e>
                          <m:sub>
                            <m:r>
                              <a:rPr lang="en-IN" i="1">
                                <a:latin typeface="Cambria Math"/>
                              </a:rPr>
                              <m:t>2</m:t>
                            </m:r>
                          </m:sub>
                        </m:sSub>
                      </m:fName>
                      <m:e>
                        <m:r>
                          <m:rPr>
                            <m:nor/>
                          </m:rPr>
                          <a:rPr lang="en-US" dirty="0"/>
                          <m:t>(1 + </m:t>
                        </m:r>
                        <m:r>
                          <m:rPr>
                            <m:nor/>
                          </m:rPr>
                          <a:rPr lang="en-IN" b="0" i="0" dirty="0" smtClean="0"/>
                          <m:t>0</m:t>
                        </m:r>
                        <m:r>
                          <m:rPr>
                            <m:nor/>
                          </m:rPr>
                          <a:rPr lang="en-US" dirty="0"/>
                          <m:t>)</m:t>
                        </m:r>
                      </m:e>
                    </m:func>
                  </m:oMath>
                </a14:m>
                <a:r>
                  <a:rPr lang="en-US" dirty="0"/>
                  <a:t>  = B </a:t>
                </a:r>
                <a14:m>
                  <m:oMath xmlns:m="http://schemas.openxmlformats.org/officeDocument/2006/math">
                    <m:func>
                      <m:funcPr>
                        <m:ctrlPr>
                          <a:rPr lang="en-US" i="1">
                            <a:latin typeface="Cambria Math"/>
                          </a:rPr>
                        </m:ctrlPr>
                      </m:funcPr>
                      <m:fName>
                        <m:sSub>
                          <m:sSubPr>
                            <m:ctrlPr>
                              <a:rPr lang="en-US" i="1">
                                <a:latin typeface="Cambria Math"/>
                              </a:rPr>
                            </m:ctrlPr>
                          </m:sSubPr>
                          <m:e>
                            <m:r>
                              <m:rPr>
                                <m:sty m:val="p"/>
                              </m:rPr>
                              <a:rPr lang="en-US">
                                <a:latin typeface="Cambria Math"/>
                              </a:rPr>
                              <m:t>log</m:t>
                            </m:r>
                          </m:e>
                          <m:sub>
                            <m:r>
                              <a:rPr lang="en-IN" i="1">
                                <a:latin typeface="Cambria Math"/>
                              </a:rPr>
                              <m:t>2</m:t>
                            </m:r>
                          </m:sub>
                        </m:sSub>
                      </m:fName>
                      <m:e>
                        <m:r>
                          <m:rPr>
                            <m:nor/>
                          </m:rPr>
                          <a:rPr lang="en-US" dirty="0"/>
                          <m:t>(1 )</m:t>
                        </m:r>
                      </m:e>
                    </m:func>
                    <m:r>
                      <a:rPr lang="en-US" i="1" dirty="0">
                        <a:latin typeface="Cambria Math"/>
                      </a:rPr>
                      <m:t> </m:t>
                    </m:r>
                  </m:oMath>
                </a14:m>
                <a:r>
                  <a:rPr lang="en-US" dirty="0"/>
                  <a:t>= B x 0 =0 </a:t>
                </a:r>
              </a:p>
              <a:p>
                <a:pPr marL="0" indent="0" algn="just">
                  <a:buNone/>
                </a:pPr>
                <a:r>
                  <a:rPr lang="en-US" dirty="0"/>
                  <a:t>This means that the capacity of this channel is zero regardless of the bandwidth. In other words, we cannot receive any data through this channel.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7" t="-1468" r="-1017"/>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97799C9-84D9-46D2-A11E-BCF8A720529D}" type="slidenum">
              <a:rPr lang="en-US" smtClean="0"/>
              <a:t>60</a:t>
            </a:fld>
            <a:endParaRPr lang="en-US" dirty="0"/>
          </a:p>
        </p:txBody>
      </p:sp>
    </p:spTree>
    <p:extLst>
      <p:ext uri="{BB962C8B-B14F-4D97-AF65-F5344CB8AC3E}">
        <p14:creationId xmlns:p14="http://schemas.microsoft.com/office/powerpoint/2010/main" val="233697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endParaRPr lang="en-IN" dirty="0"/>
          </a:p>
        </p:txBody>
      </p:sp>
      <p:sp>
        <p:nvSpPr>
          <p:cNvPr id="3" name="Subtitle 2"/>
          <p:cNvSpPr>
            <a:spLocks noGrp="1"/>
          </p:cNvSpPr>
          <p:nvPr>
            <p:ph type="subTitle" idx="1"/>
          </p:nvPr>
        </p:nvSpPr>
        <p:spPr/>
        <p:txBody>
          <a:bodyPr/>
          <a:lstStyle/>
          <a:p>
            <a:endParaRPr lang="en-IN"/>
          </a:p>
        </p:txBody>
      </p:sp>
      <p:sp>
        <p:nvSpPr>
          <p:cNvPr id="5" name="Slide Number Placeholder 4"/>
          <p:cNvSpPr>
            <a:spLocks noGrp="1"/>
          </p:cNvSpPr>
          <p:nvPr>
            <p:ph type="sldNum" sz="quarter" idx="11"/>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89403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49" y="557790"/>
            <a:ext cx="9753600" cy="1154097"/>
          </a:xfrm>
        </p:spPr>
        <p:txBody>
          <a:bodyPr/>
          <a:lstStyle/>
          <a:p>
            <a:r>
              <a:rPr lang="en-US" dirty="0" smtClean="0"/>
              <a:t>Types of switching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7</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39815"/>
            <a:ext cx="9788291" cy="4185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1688123" y="4689231"/>
            <a:ext cx="0" cy="23155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219200" y="4920789"/>
            <a:ext cx="11957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1.Crossbar switches</a:t>
            </a:r>
          </a:p>
          <a:p>
            <a:r>
              <a:rPr lang="en-US" sz="1200" b="1" dirty="0">
                <a:solidFill>
                  <a:schemeClr val="bg1"/>
                </a:solidFill>
              </a:rPr>
              <a:t>2.Multistage switches</a:t>
            </a:r>
          </a:p>
          <a:p>
            <a:pPr algn="ctr"/>
            <a:endParaRPr lang="en-US" dirty="0"/>
          </a:p>
        </p:txBody>
      </p:sp>
      <p:cxnSp>
        <p:nvCxnSpPr>
          <p:cNvPr id="10" name="Straight Arrow Connector 9"/>
          <p:cNvCxnSpPr/>
          <p:nvPr/>
        </p:nvCxnSpPr>
        <p:spPr>
          <a:xfrm>
            <a:off x="4267200" y="4689231"/>
            <a:ext cx="0" cy="23155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669323" y="4917886"/>
            <a:ext cx="11957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bg1"/>
                </a:solidFill>
              </a:rPr>
              <a:t>1.Time slot Interchange </a:t>
            </a:r>
            <a:endParaRPr lang="en-US" sz="1200" b="1" dirty="0">
              <a:solidFill>
                <a:schemeClr val="bg1"/>
              </a:solidFill>
            </a:endParaRPr>
          </a:p>
          <a:p>
            <a:r>
              <a:rPr lang="en-US" sz="1200" b="1" dirty="0" smtClean="0">
                <a:solidFill>
                  <a:schemeClr val="bg1"/>
                </a:solidFill>
              </a:rPr>
              <a:t>2.TDM bus</a:t>
            </a:r>
            <a:endParaRPr lang="en-US" sz="1200" b="1" dirty="0">
              <a:solidFill>
                <a:schemeClr val="bg1"/>
              </a:solidFill>
            </a:endParaRPr>
          </a:p>
          <a:p>
            <a:pPr algn="ctr"/>
            <a:endParaRPr lang="en-US" dirty="0"/>
          </a:p>
        </p:txBody>
      </p:sp>
    </p:spTree>
    <p:extLst>
      <p:ext uri="{BB962C8B-B14F-4D97-AF65-F5344CB8AC3E}">
        <p14:creationId xmlns:p14="http://schemas.microsoft.com/office/powerpoint/2010/main" val="31247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53" y="173116"/>
            <a:ext cx="9753600" cy="1154097"/>
          </a:xfrm>
        </p:spPr>
        <p:txBody>
          <a:bodyPr/>
          <a:lstStyle/>
          <a:p>
            <a:r>
              <a:rPr lang="en-IN" dirty="0" smtClean="0"/>
              <a:t>Circuit </a:t>
            </a:r>
            <a:r>
              <a:rPr lang="en-IN" dirty="0"/>
              <a:t>Switching</a:t>
            </a:r>
          </a:p>
        </p:txBody>
      </p:sp>
      <p:sp>
        <p:nvSpPr>
          <p:cNvPr id="3" name="Content Placeholder 2"/>
          <p:cNvSpPr>
            <a:spLocks noGrp="1"/>
          </p:cNvSpPr>
          <p:nvPr>
            <p:ph idx="1"/>
          </p:nvPr>
        </p:nvSpPr>
        <p:spPr>
          <a:xfrm>
            <a:off x="457200" y="1477108"/>
            <a:ext cx="10515600" cy="4832253"/>
          </a:xfrm>
        </p:spPr>
        <p:txBody>
          <a:bodyPr>
            <a:normAutofit/>
          </a:bodyPr>
          <a:lstStyle/>
          <a:p>
            <a:pPr algn="just"/>
            <a:r>
              <a:rPr lang="en-US" altLang="en-US" sz="2400" dirty="0">
                <a:latin typeface="Calibri" panose="020F0502020204030204" pitchFamily="34" charset="0"/>
              </a:rPr>
              <a:t>A circuit-switched network consists of a set of switches connected by physical links. A connection between two stations is a dedicated path made of one or more links. However, each connection uses only one dedicated channel on each link. Each link is normally divided into n channels by using </a:t>
            </a:r>
            <a:r>
              <a:rPr lang="en-US" altLang="en-US" sz="2400" dirty="0" smtClean="0">
                <a:latin typeface="Calibri" panose="020F0502020204030204" pitchFamily="34" charset="0"/>
              </a:rPr>
              <a:t>Frequency Division Multiplexing (FDM) </a:t>
            </a:r>
            <a:r>
              <a:rPr lang="en-US" altLang="en-US" sz="2400" dirty="0">
                <a:latin typeface="Calibri" panose="020F0502020204030204" pitchFamily="34" charset="0"/>
              </a:rPr>
              <a:t>or </a:t>
            </a:r>
            <a:r>
              <a:rPr lang="en-US" altLang="en-US" sz="2400" dirty="0" smtClean="0">
                <a:latin typeface="Calibri" panose="020F0502020204030204" pitchFamily="34" charset="0"/>
              </a:rPr>
              <a:t>Time division Multiplexing (TDM).</a:t>
            </a:r>
          </a:p>
          <a:p>
            <a:pPr algn="just"/>
            <a:endParaRPr lang="en-US" i="1" dirty="0">
              <a:effectLst>
                <a:outerShdw blurRad="38100" dist="38100" dir="2700000" algn="tl">
                  <a:srgbClr val="C0C0C0"/>
                </a:outerShdw>
              </a:effectLst>
              <a:latin typeface="Times New Roman" pitchFamily="18" charset="0"/>
            </a:endParaRPr>
          </a:p>
          <a:p>
            <a:pPr algn="just"/>
            <a:r>
              <a:rPr lang="en-IN" dirty="0"/>
              <a:t>Example </a:t>
            </a:r>
            <a:endParaRPr lang="en-IN" dirty="0" smtClean="0"/>
          </a:p>
          <a:p>
            <a:pPr lvl="1" algn="just"/>
            <a:r>
              <a:rPr lang="en-US" dirty="0" smtClean="0"/>
              <a:t>A </a:t>
            </a:r>
            <a:r>
              <a:rPr lang="en-US" dirty="0"/>
              <a:t>good example of a circuit-switched network is the early telephone systems in which the path was established between a caller and a </a:t>
            </a:r>
            <a:r>
              <a:rPr lang="en-US" dirty="0" err="1"/>
              <a:t>callee</a:t>
            </a:r>
            <a:r>
              <a:rPr lang="en-US" dirty="0"/>
              <a:t> when the telephone number of the </a:t>
            </a:r>
            <a:r>
              <a:rPr lang="en-US" dirty="0" err="1"/>
              <a:t>callee</a:t>
            </a:r>
            <a:r>
              <a:rPr lang="en-US" dirty="0"/>
              <a:t> was dialed by the caller. When the </a:t>
            </a:r>
            <a:r>
              <a:rPr lang="en-US" dirty="0" err="1"/>
              <a:t>callee</a:t>
            </a:r>
            <a:r>
              <a:rPr lang="en-US" dirty="0"/>
              <a:t> responded to the call, the circuit was established. The voice message could now flow between the two parties, in both directions, while all of the connecting devices maintained the circuit. When the caller or </a:t>
            </a:r>
            <a:r>
              <a:rPr lang="en-US" dirty="0" err="1"/>
              <a:t>callee</a:t>
            </a:r>
            <a:r>
              <a:rPr lang="en-US" dirty="0"/>
              <a:t> hung up, the circuit was disconnected. The telephone network is not totally a circuit-switched network today.</a:t>
            </a:r>
          </a:p>
          <a:p>
            <a:endParaRPr lang="en-IN" dirty="0"/>
          </a:p>
        </p:txBody>
      </p:sp>
      <p:sp>
        <p:nvSpPr>
          <p:cNvPr id="5" name="Slide Number Placeholder 4"/>
          <p:cNvSpPr>
            <a:spLocks noGrp="1"/>
          </p:cNvSpPr>
          <p:nvPr>
            <p:ph type="sldNum" sz="quarter" idx="12"/>
          </p:nvPr>
        </p:nvSpPr>
        <p:spPr/>
        <p:txBody>
          <a:bodyPr/>
          <a:lstStyle/>
          <a:p>
            <a:fld id="{E97799C9-84D9-46D2-A11E-BCF8A720529D}" type="slidenum">
              <a:rPr lang="en-US" smtClean="0"/>
              <a:t>8</a:t>
            </a:fld>
            <a:endParaRPr lang="en-US" dirty="0"/>
          </a:p>
        </p:txBody>
      </p:sp>
    </p:spTree>
    <p:extLst>
      <p:ext uri="{BB962C8B-B14F-4D97-AF65-F5344CB8AC3E}">
        <p14:creationId xmlns:p14="http://schemas.microsoft.com/office/powerpoint/2010/main" val="139044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90619"/>
            <a:ext cx="9753600" cy="1154097"/>
          </a:xfrm>
        </p:spPr>
        <p:txBody>
          <a:bodyPr/>
          <a:lstStyle/>
          <a:p>
            <a:endParaRPr lang="en-US"/>
          </a:p>
        </p:txBody>
      </p:sp>
      <p:sp>
        <p:nvSpPr>
          <p:cNvPr id="3" name="Content Placeholder 2"/>
          <p:cNvSpPr>
            <a:spLocks noGrp="1"/>
          </p:cNvSpPr>
          <p:nvPr>
            <p:ph idx="1"/>
          </p:nvPr>
        </p:nvSpPr>
        <p:spPr>
          <a:xfrm>
            <a:off x="1066800" y="1659236"/>
            <a:ext cx="9753600" cy="4389872"/>
          </a:xfrm>
        </p:spPr>
        <p:txBody>
          <a:bodyPr/>
          <a:lstStyle/>
          <a:p>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9</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70" y="850550"/>
            <a:ext cx="10171329" cy="5265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063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2659</TotalTime>
  <Words>2875</Words>
  <Application>Microsoft Office PowerPoint</Application>
  <PresentationFormat>Custom</PresentationFormat>
  <Paragraphs>298</Paragraphs>
  <Slides>61</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Perspective</vt:lpstr>
      <vt:lpstr>Equation</vt:lpstr>
      <vt:lpstr>Module 2 – Switched Communication Networks Circuit Switching and Packet Switching</vt:lpstr>
      <vt:lpstr>PowerPoint Presentation</vt:lpstr>
      <vt:lpstr>Internet as a combination of LANs and WANs connected together </vt:lpstr>
      <vt:lpstr>Switched Communications Networks</vt:lpstr>
      <vt:lpstr>PowerPoint Presentation</vt:lpstr>
      <vt:lpstr>Switched network</vt:lpstr>
      <vt:lpstr>Types of switching</vt:lpstr>
      <vt:lpstr>Circuit Switching</vt:lpstr>
      <vt:lpstr>PowerPoint Presentation</vt:lpstr>
      <vt:lpstr>Circuit Switching</vt:lpstr>
      <vt:lpstr>Circuit Switching</vt:lpstr>
      <vt:lpstr>Circuit Switching- Phases</vt:lpstr>
      <vt:lpstr>Circuit Switching- Technology in Telephone Networks</vt:lpstr>
      <vt:lpstr>Types of  circuit switching</vt:lpstr>
      <vt:lpstr>Cross-bar switch</vt:lpstr>
      <vt:lpstr>PowerPoint Presentation</vt:lpstr>
      <vt:lpstr>PowerPoint Presentation</vt:lpstr>
      <vt:lpstr>Three Stage Switch</vt:lpstr>
      <vt:lpstr>PowerPoint Presentation</vt:lpstr>
      <vt:lpstr>PowerPoint Presentation</vt:lpstr>
      <vt:lpstr>PowerPoint Presentation</vt:lpstr>
      <vt:lpstr>PowerPoint Presentation</vt:lpstr>
      <vt:lpstr>PowerPoint Presentation</vt:lpstr>
      <vt:lpstr>Packet Switching</vt:lpstr>
      <vt:lpstr>Packet Switching</vt:lpstr>
      <vt:lpstr>Example for  Packet Switching</vt:lpstr>
      <vt:lpstr>Packet Switching</vt:lpstr>
      <vt:lpstr>PowerPoint Presentation</vt:lpstr>
      <vt:lpstr>Two major packet switching modes exist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Circuit Switching and Packet Switching</vt:lpstr>
      <vt:lpstr>Implementing Network Software</vt:lpstr>
      <vt:lpstr>Implementing Network Software- Application Programming Interface (Sockets)</vt:lpstr>
      <vt:lpstr>Implementing Network Software- Application Programming Interface (Sockets)</vt:lpstr>
      <vt:lpstr>Stage of server and client</vt:lpstr>
      <vt:lpstr>Implementing Network Software- Application Programming Interface (Sockets)</vt:lpstr>
      <vt:lpstr>Implementing Network Software- Application Programming Interface (Sockets)</vt:lpstr>
      <vt:lpstr>Implementing Network Software- Application Programming Interface (Sockets)</vt:lpstr>
      <vt:lpstr>Implementing Network Software- Application Programming Interface (Sockets)</vt:lpstr>
      <vt:lpstr>Networking Parameters(Transmission Impairment, Data Rate and Performance)</vt:lpstr>
      <vt:lpstr>Transmission Impairment - Attenuation</vt:lpstr>
      <vt:lpstr>Transmission Impairment - Attenuation</vt:lpstr>
      <vt:lpstr>Transmission Impairment - Attenuation</vt:lpstr>
      <vt:lpstr>Transmission Impairment - Attenuation</vt:lpstr>
      <vt:lpstr>Transmission Impairment - Distortion</vt:lpstr>
      <vt:lpstr>Transmission Impairment - Noise</vt:lpstr>
      <vt:lpstr>Transmission Impairment - Noise</vt:lpstr>
      <vt:lpstr>Data Rate</vt:lpstr>
      <vt:lpstr>Data Rate - Noiseless Channel: Nyquist Bit Rate </vt:lpstr>
      <vt:lpstr>Data Rate - Noiseless Channel: Nyquist Bit Rate </vt:lpstr>
      <vt:lpstr>Data Rate - Noisy Channel: Shannon Capacity</vt:lpstr>
      <vt:lpstr>Data Rate - Noisy Channel: Shannon Capacity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I prepare E-Content for fall Semester course?</dc:title>
  <dc:creator>Kanchana Devi V</dc:creator>
  <cp:lastModifiedBy>Sugee</cp:lastModifiedBy>
  <cp:revision>78</cp:revision>
  <dcterms:created xsi:type="dcterms:W3CDTF">2020-06-03T09:36:48Z</dcterms:created>
  <dcterms:modified xsi:type="dcterms:W3CDTF">2020-08-04T09:20:05Z</dcterms:modified>
</cp:coreProperties>
</file>