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85" r:id="rId3"/>
    <p:sldId id="286" r:id="rId4"/>
    <p:sldId id="318" r:id="rId5"/>
    <p:sldId id="319" r:id="rId6"/>
    <p:sldId id="288" r:id="rId7"/>
    <p:sldId id="320" r:id="rId8"/>
    <p:sldId id="321" r:id="rId9"/>
    <p:sldId id="292" r:id="rId10"/>
    <p:sldId id="322" r:id="rId11"/>
    <p:sldId id="273" r:id="rId12"/>
    <p:sldId id="274" r:id="rId13"/>
    <p:sldId id="279" r:id="rId14"/>
    <p:sldId id="324" r:id="rId15"/>
    <p:sldId id="282" r:id="rId16"/>
    <p:sldId id="323" r:id="rId17"/>
    <p:sldId id="334" r:id="rId18"/>
    <p:sldId id="325" r:id="rId19"/>
    <p:sldId id="326" r:id="rId20"/>
    <p:sldId id="327" r:id="rId21"/>
    <p:sldId id="328" r:id="rId22"/>
    <p:sldId id="329" r:id="rId23"/>
    <p:sldId id="330" r:id="rId24"/>
    <p:sldId id="331" r:id="rId25"/>
    <p:sldId id="332" r:id="rId26"/>
    <p:sldId id="333"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276"/>
  </p:normalViewPr>
  <p:slideViewPr>
    <p:cSldViewPr>
      <p:cViewPr varScale="1">
        <p:scale>
          <a:sx n="90" d="100"/>
          <a:sy n="90" d="100"/>
        </p:scale>
        <p:origin x="-121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18-08-2020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10049-888C-4F82-B253-0589CBD15BD7}" type="datetime1">
              <a:rPr lang="en-IN" smtClean="0"/>
              <a:t>18-08-2020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Kanchana Devi V,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17150-29B1-46EA-BFB0-EE236634DA3D}" type="datetime1">
              <a:rPr lang="en-IN" smtClean="0"/>
              <a:t>18-08-2020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CB511-FAA4-43C5-ACF0-DF3EF62C2720}" type="datetime1">
              <a:rPr lang="en-IN" smtClean="0"/>
              <a:t>18-08-2020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0EC38-7498-4258-A99F-27B54FAF025D}" type="datetime1">
              <a:rPr lang="en-IN" smtClean="0"/>
              <a:t>18-08-2020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65ABF-08BB-4A8E-9A67-9549A98C55B0}" type="datetime1">
              <a:rPr lang="en-IN" smtClean="0"/>
              <a:t>18-08-2020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599E1C-38D9-4254-9278-3A5C0A5D3C9B}" type="datetime1">
              <a:rPr lang="en-IN" smtClean="0"/>
              <a:t>18-08-2020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343E1A4-8CA1-4320-8104-938717CEF76C}" type="datetime1">
              <a:rPr lang="en-IN" smtClean="0"/>
              <a:t>18-08-2020</a:t>
            </a:fld>
            <a:endParaRPr lang="en-US"/>
          </a:p>
        </p:txBody>
      </p:sp>
      <p:sp>
        <p:nvSpPr>
          <p:cNvPr id="8" name="Footer Placeholder 7"/>
          <p:cNvSpPr>
            <a:spLocks noGrp="1"/>
          </p:cNvSpPr>
          <p:nvPr>
            <p:ph type="ftr" sz="quarter" idx="11"/>
          </p:nvPr>
        </p:nvSpPr>
        <p:spPr/>
        <p:txBody>
          <a:bodyPr/>
          <a:lstStyle/>
          <a:p>
            <a:r>
              <a:rPr lang="en-US"/>
              <a:t>Dr. Kanchana Devi V,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98AABF-A2C1-41DB-9F32-080BC8A795D9}" type="datetime1">
              <a:rPr lang="en-IN" smtClean="0"/>
              <a:t>18-08-2020</a:t>
            </a:fld>
            <a:endParaRPr lang="en-US"/>
          </a:p>
        </p:txBody>
      </p:sp>
      <p:sp>
        <p:nvSpPr>
          <p:cNvPr id="4" name="Footer Placeholder 3"/>
          <p:cNvSpPr>
            <a:spLocks noGrp="1"/>
          </p:cNvSpPr>
          <p:nvPr>
            <p:ph type="ftr" sz="quarter" idx="11"/>
          </p:nvPr>
        </p:nvSpPr>
        <p:spPr/>
        <p:txBody>
          <a:bodyPr/>
          <a:lstStyle/>
          <a:p>
            <a:r>
              <a:rPr lang="en-US"/>
              <a:t>Dr. Kanchana Devi V,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6CA35-4DD3-4908-ACD7-09237C035C98}" type="datetime1">
              <a:rPr lang="en-IN" smtClean="0"/>
              <a:t>18-08-2020</a:t>
            </a:fld>
            <a:endParaRPr lang="en-US"/>
          </a:p>
        </p:txBody>
      </p:sp>
      <p:sp>
        <p:nvSpPr>
          <p:cNvPr id="3" name="Footer Placeholder 2"/>
          <p:cNvSpPr>
            <a:spLocks noGrp="1"/>
          </p:cNvSpPr>
          <p:nvPr>
            <p:ph type="ftr" sz="quarter" idx="11"/>
          </p:nvPr>
        </p:nvSpPr>
        <p:spPr/>
        <p:txBody>
          <a:bodyPr/>
          <a:lstStyle/>
          <a:p>
            <a:r>
              <a:rPr lang="en-US"/>
              <a:t>Dr. Kanchana Devi V,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E58B3-2E43-4C9C-A894-EA2B5C8B7B85}" type="datetime1">
              <a:rPr lang="en-IN" smtClean="0"/>
              <a:t>18-08-2020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C213B-0594-4472-A2D9-3409ED3C338D}" type="datetime1">
              <a:rPr lang="en-IN" smtClean="0"/>
              <a:t>18-08-2020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02FADC36-BAEC-4A26-AE79-B265EC9CC4A6}" type="datetime1">
              <a:rPr lang="en-IN" smtClean="0"/>
              <a:t>18-08-2020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Dr. Kanchana Devi V,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171450"/>
            <a:ext cx="4724400" cy="1946269"/>
          </a:xfrm>
        </p:spPr>
        <p:txBody>
          <a:bodyPr>
            <a:normAutofit/>
          </a:bodyPr>
          <a:lstStyle/>
          <a:p>
            <a:r>
              <a:rPr lang="en-US" dirty="0"/>
              <a:t>Module </a:t>
            </a:r>
            <a:r>
              <a:rPr lang="en-US" dirty="0" smtClean="0"/>
              <a:t>3</a:t>
            </a:r>
            <a:endParaRPr lang="en-IN" dirty="0"/>
          </a:p>
        </p:txBody>
      </p:sp>
      <p:sp>
        <p:nvSpPr>
          <p:cNvPr id="3" name="Subtitle 2"/>
          <p:cNvSpPr>
            <a:spLocks noGrp="1"/>
          </p:cNvSpPr>
          <p:nvPr>
            <p:ph type="subTitle" idx="1"/>
          </p:nvPr>
        </p:nvSpPr>
        <p:spPr>
          <a:xfrm>
            <a:off x="4038600" y="2647950"/>
            <a:ext cx="4724400" cy="1905000"/>
          </a:xfrm>
        </p:spPr>
        <p:txBody>
          <a:bodyPr>
            <a:normAutofit lnSpcReduction="10000"/>
          </a:bodyPr>
          <a:lstStyle/>
          <a:p>
            <a:r>
              <a:rPr lang="en-IN" dirty="0" smtClean="0"/>
              <a:t>Data </a:t>
            </a:r>
            <a:r>
              <a:rPr lang="en-IN" dirty="0"/>
              <a:t>Link </a:t>
            </a:r>
            <a:r>
              <a:rPr lang="en-IN" dirty="0" smtClean="0"/>
              <a:t>Layer</a:t>
            </a:r>
          </a:p>
          <a:p>
            <a:r>
              <a:rPr lang="en-IN" dirty="0" smtClean="0"/>
              <a:t>Flow control</a:t>
            </a:r>
            <a:endParaRPr lang="en-IN" dirty="0"/>
          </a:p>
          <a:p>
            <a:endParaRPr lang="en-IN" dirty="0"/>
          </a:p>
          <a:p>
            <a:r>
              <a:rPr lang="en-IN" dirty="0" err="1">
                <a:solidFill>
                  <a:schemeClr val="tx2"/>
                </a:solidFill>
              </a:rPr>
              <a:t>Dr.</a:t>
            </a:r>
            <a:r>
              <a:rPr lang="en-IN" dirty="0">
                <a:solidFill>
                  <a:schemeClr val="tx2"/>
                </a:solidFill>
              </a:rPr>
              <a:t> </a:t>
            </a:r>
            <a:r>
              <a:rPr lang="en-IN" dirty="0" smtClean="0">
                <a:solidFill>
                  <a:schemeClr val="tx2"/>
                </a:solidFill>
              </a:rPr>
              <a:t>S.L.JAYALAKSHMI, </a:t>
            </a:r>
            <a:endParaRPr lang="en-IN" dirty="0">
              <a:solidFill>
                <a:schemeClr val="tx2"/>
              </a:solidFill>
            </a:endParaRPr>
          </a:p>
          <a:p>
            <a:r>
              <a:rPr lang="en-IN" dirty="0">
                <a:solidFill>
                  <a:schemeClr val="tx2"/>
                </a:solidFill>
              </a:rPr>
              <a:t>VIT Chennai</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924800" cy="838200"/>
          </a:xfrm>
        </p:spPr>
        <p:txBody>
          <a:bodyPr>
            <a:normAutofit/>
          </a:bodyPr>
          <a:lstStyle/>
          <a:p>
            <a:r>
              <a:rPr lang="en-US" altLang="en-US" dirty="0"/>
              <a:t>Disadvantage of Stop-and-Wait</a:t>
            </a:r>
            <a:endParaRPr lang="en-IN" dirty="0"/>
          </a:p>
        </p:txBody>
      </p:sp>
      <p:sp>
        <p:nvSpPr>
          <p:cNvPr id="3" name="Content Placeholder 2"/>
          <p:cNvSpPr>
            <a:spLocks noGrp="1"/>
          </p:cNvSpPr>
          <p:nvPr>
            <p:ph idx="1"/>
          </p:nvPr>
        </p:nvSpPr>
        <p:spPr>
          <a:xfrm>
            <a:off x="381000" y="1047750"/>
            <a:ext cx="8001000" cy="3455670"/>
          </a:xfrm>
        </p:spPr>
        <p:txBody>
          <a:bodyPr>
            <a:normAutofit/>
          </a:bodyPr>
          <a:lstStyle/>
          <a:p>
            <a:r>
              <a:rPr lang="en-US" altLang="en-US" dirty="0"/>
              <a:t>In stop-and-wait, at any point in time, there is only one frame that is sent and waiting to be acknowledged.</a:t>
            </a:r>
          </a:p>
          <a:p>
            <a:r>
              <a:rPr lang="en-US" altLang="en-US" dirty="0"/>
              <a:t>This is not a good use of transmission medium.</a:t>
            </a:r>
          </a:p>
          <a:p>
            <a:pPr algn="just"/>
            <a:r>
              <a:rPr lang="en-US" altLang="en-US" dirty="0"/>
              <a:t>To improve efficiency, </a:t>
            </a:r>
            <a:r>
              <a:rPr lang="en-US" altLang="en-US" dirty="0">
                <a:solidFill>
                  <a:schemeClr val="tx2"/>
                </a:solidFill>
              </a:rPr>
              <a:t>multiple frames should be in transition while waiting for ACK</a:t>
            </a:r>
            <a:r>
              <a:rPr lang="en-US" altLang="en-US" dirty="0"/>
              <a:t>.</a:t>
            </a:r>
          </a:p>
          <a:p>
            <a:r>
              <a:rPr lang="en-US" altLang="en-US" dirty="0"/>
              <a:t>Two protocol use the above concept,</a:t>
            </a:r>
          </a:p>
          <a:p>
            <a:pPr lvl="1"/>
            <a:r>
              <a:rPr lang="en-US" altLang="en-US" b="1" dirty="0"/>
              <a:t>Go-Back-N ARQ</a:t>
            </a:r>
          </a:p>
          <a:p>
            <a:pPr lvl="1"/>
            <a:r>
              <a:rPr lang="en-US" altLang="en-US" b="1" dirty="0"/>
              <a:t>Selective Repeat ARQ</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641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543800" cy="865573"/>
          </a:xfrm>
        </p:spPr>
        <p:txBody>
          <a:bodyPr>
            <a:normAutofit/>
          </a:bodyPr>
          <a:lstStyle/>
          <a:p>
            <a:r>
              <a:rPr lang="en-US" altLang="en-US" dirty="0"/>
              <a:t>Go-Back-N ARQ</a:t>
            </a:r>
            <a:endParaRPr lang="en-IN" dirty="0"/>
          </a:p>
        </p:txBody>
      </p:sp>
      <p:sp>
        <p:nvSpPr>
          <p:cNvPr id="3" name="Content Placeholder 2"/>
          <p:cNvSpPr>
            <a:spLocks noGrp="1"/>
          </p:cNvSpPr>
          <p:nvPr>
            <p:ph idx="1"/>
          </p:nvPr>
        </p:nvSpPr>
        <p:spPr>
          <a:xfrm>
            <a:off x="228600" y="1173480"/>
            <a:ext cx="7391400" cy="3455670"/>
          </a:xfrm>
        </p:spPr>
        <p:txBody>
          <a:bodyPr>
            <a:normAutofit/>
          </a:bodyPr>
          <a:lstStyle/>
          <a:p>
            <a:pPr algn="just"/>
            <a:r>
              <a:rPr lang="en-US" altLang="en-US" sz="2800" dirty="0"/>
              <a:t>Sender can send up to </a:t>
            </a:r>
            <a:r>
              <a:rPr lang="en-US" altLang="en-US" sz="2800" dirty="0">
                <a:solidFill>
                  <a:schemeClr val="tx2"/>
                </a:solidFill>
              </a:rPr>
              <a:t>W frames </a:t>
            </a:r>
            <a:r>
              <a:rPr lang="en-US" altLang="en-US" sz="2800" dirty="0"/>
              <a:t>before worrying about ACKs.</a:t>
            </a:r>
          </a:p>
          <a:p>
            <a:pPr algn="just"/>
            <a:r>
              <a:rPr lang="en-US" altLang="en-US" sz="2800" dirty="0"/>
              <a:t>Sender </a:t>
            </a:r>
            <a:r>
              <a:rPr lang="en-US" altLang="en-US" sz="2800" dirty="0">
                <a:solidFill>
                  <a:schemeClr val="tx2"/>
                </a:solidFill>
              </a:rPr>
              <a:t>keeps the copy of these frames </a:t>
            </a:r>
            <a:r>
              <a:rPr lang="en-US" altLang="en-US" sz="2800" dirty="0"/>
              <a:t>until the ACKs arrive.</a:t>
            </a:r>
          </a:p>
          <a:p>
            <a:pPr algn="just"/>
            <a:r>
              <a:rPr lang="en-US" altLang="en-US" sz="2800" dirty="0"/>
              <a:t>This procedure requires additional features to be added to Stop-and-Wait ARQ. </a:t>
            </a:r>
          </a:p>
          <a:p>
            <a:pPr marL="0" indent="0" algn="just">
              <a:buNone/>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580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56" y="152595"/>
            <a:ext cx="4495800" cy="838199"/>
          </a:xfrm>
        </p:spPr>
        <p:txBody>
          <a:bodyPr>
            <a:normAutofit/>
          </a:bodyPr>
          <a:lstStyle/>
          <a:p>
            <a:r>
              <a:rPr lang="en-US" altLang="en-US" dirty="0"/>
              <a:t>Sequence Numbers</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Content Placeholder 2">
            <a:extLst>
              <a:ext uri="{FF2B5EF4-FFF2-40B4-BE49-F238E27FC236}">
                <a16:creationId xmlns="" xmlns:a16="http://schemas.microsoft.com/office/drawing/2014/main" id="{D08E8068-15A5-B14B-9C5E-83254CC2BBDD}"/>
              </a:ext>
            </a:extLst>
          </p:cNvPr>
          <p:cNvSpPr>
            <a:spLocks noGrp="1"/>
          </p:cNvSpPr>
          <p:nvPr>
            <p:ph idx="1"/>
          </p:nvPr>
        </p:nvSpPr>
        <p:spPr>
          <a:xfrm>
            <a:off x="304800" y="1241324"/>
            <a:ext cx="8229600" cy="3540226"/>
          </a:xfrm>
        </p:spPr>
        <p:txBody>
          <a:bodyPr>
            <a:normAutofit lnSpcReduction="10000"/>
          </a:bodyPr>
          <a:lstStyle/>
          <a:p>
            <a:pPr marL="380171" indent="-266120" algn="just">
              <a:spcAft>
                <a:spcPts val="0"/>
              </a:spcAft>
              <a:buFont typeface="Arial" pitchFamily="34" charset="0"/>
              <a:buChar char="•"/>
              <a:defRPr/>
            </a:pPr>
            <a:r>
              <a:rPr lang="en-US" sz="2400" dirty="0"/>
              <a:t>Frames from a sender are </a:t>
            </a:r>
            <a:r>
              <a:rPr lang="en-US" sz="2400" dirty="0">
                <a:solidFill>
                  <a:schemeClr val="tx2"/>
                </a:solidFill>
              </a:rPr>
              <a:t>numbered sequentially</a:t>
            </a:r>
            <a:r>
              <a:rPr lang="en-US" sz="2400" dirty="0"/>
              <a:t>.</a:t>
            </a:r>
          </a:p>
          <a:p>
            <a:pPr marL="380171" indent="-266120" algn="just">
              <a:spcAft>
                <a:spcPts val="0"/>
              </a:spcAft>
              <a:buFont typeface="Arial" pitchFamily="34" charset="0"/>
              <a:buChar char="•"/>
              <a:defRPr/>
            </a:pPr>
            <a:r>
              <a:rPr lang="en-US" sz="2400" dirty="0"/>
              <a:t>We need to set a limit since we need to include the sequence number of each frame in the header.</a:t>
            </a:r>
          </a:p>
          <a:p>
            <a:pPr marL="380171" indent="-266120" algn="just">
              <a:spcAft>
                <a:spcPts val="0"/>
              </a:spcAft>
              <a:buFont typeface="Arial" pitchFamily="34" charset="0"/>
              <a:buChar char="•"/>
              <a:defRPr/>
            </a:pPr>
            <a:r>
              <a:rPr lang="en-US" sz="2400" dirty="0"/>
              <a:t>If the header of the frame allows m bits, the sequence numbers range from </a:t>
            </a:r>
            <a:r>
              <a:rPr lang="en-US" sz="2400" dirty="0">
                <a:solidFill>
                  <a:schemeClr val="tx2"/>
                </a:solidFill>
              </a:rPr>
              <a:t>0 to 2</a:t>
            </a:r>
            <a:r>
              <a:rPr lang="en-US" sz="2400" baseline="30000" dirty="0">
                <a:solidFill>
                  <a:schemeClr val="tx2"/>
                </a:solidFill>
              </a:rPr>
              <a:t>m</a:t>
            </a:r>
            <a:r>
              <a:rPr lang="en-US" sz="2400" dirty="0">
                <a:solidFill>
                  <a:schemeClr val="tx2"/>
                </a:solidFill>
              </a:rPr>
              <a:t> – 1</a:t>
            </a:r>
            <a:r>
              <a:rPr lang="en-US" sz="2400" dirty="0"/>
              <a:t>. </a:t>
            </a:r>
          </a:p>
          <a:p>
            <a:pPr marL="380171" indent="-266120" algn="just">
              <a:spcAft>
                <a:spcPts val="0"/>
              </a:spcAft>
              <a:buFont typeface="Arial" pitchFamily="34" charset="0"/>
              <a:buChar char="•"/>
              <a:defRPr/>
            </a:pPr>
            <a:r>
              <a:rPr lang="en-US" sz="2400" dirty="0"/>
              <a:t>for </a:t>
            </a:r>
            <a:r>
              <a:rPr lang="en-US" sz="2400" dirty="0">
                <a:solidFill>
                  <a:schemeClr val="tx2"/>
                </a:solidFill>
              </a:rPr>
              <a:t>m = 3</a:t>
            </a:r>
            <a:r>
              <a:rPr lang="en-US" sz="2400" dirty="0"/>
              <a:t>, sequence numbers are: 1, 2, 3, 4, 5, 6, 7.</a:t>
            </a:r>
          </a:p>
          <a:p>
            <a:pPr marL="380171" indent="-266120" algn="just">
              <a:spcAft>
                <a:spcPts val="0"/>
              </a:spcAft>
              <a:buFont typeface="Arial" pitchFamily="34" charset="0"/>
              <a:buChar char="•"/>
              <a:defRPr/>
            </a:pPr>
            <a:r>
              <a:rPr lang="en-US" sz="2400" dirty="0"/>
              <a:t>We can </a:t>
            </a:r>
            <a:r>
              <a:rPr lang="en-US" sz="2400" dirty="0">
                <a:solidFill>
                  <a:schemeClr val="tx2"/>
                </a:solidFill>
              </a:rPr>
              <a:t>repeat the sequence number</a:t>
            </a:r>
            <a:r>
              <a:rPr lang="en-US" sz="2400" dirty="0"/>
              <a:t>.</a:t>
            </a:r>
          </a:p>
          <a:p>
            <a:pPr marL="380171" indent="-266120" algn="just">
              <a:spcAft>
                <a:spcPts val="0"/>
              </a:spcAft>
              <a:buFont typeface="Arial" pitchFamily="34" charset="0"/>
              <a:buChar char="•"/>
              <a:defRPr/>
            </a:pPr>
            <a:r>
              <a:rPr lang="en-US" sz="2400" dirty="0"/>
              <a:t>Sequence numbers are:</a:t>
            </a:r>
          </a:p>
          <a:p>
            <a:pPr marL="380171" indent="-266120" algn="just">
              <a:spcAft>
                <a:spcPts val="0"/>
              </a:spcAft>
              <a:buNone/>
              <a:defRPr/>
            </a:pPr>
            <a:r>
              <a:rPr lang="en-US" sz="2400" dirty="0"/>
              <a:t>	0, 1, 2, 3, 4, 5, 6, 7, 0, 1, 2, 3, 4, 5, 6, 7, 0, 1,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8081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itle 1">
            <a:extLst>
              <a:ext uri="{FF2B5EF4-FFF2-40B4-BE49-F238E27FC236}">
                <a16:creationId xmlns="" xmlns:a16="http://schemas.microsoft.com/office/drawing/2014/main" id="{98732FD5-E698-BC44-837D-B54A270BB6A2}"/>
              </a:ext>
            </a:extLst>
          </p:cNvPr>
          <p:cNvSpPr txBox="1">
            <a:spLocks/>
          </p:cNvSpPr>
          <p:nvPr/>
        </p:nvSpPr>
        <p:spPr>
          <a:xfrm>
            <a:off x="3429884" y="130312"/>
            <a:ext cx="5486400" cy="831663"/>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Sender Sliding Window</a:t>
            </a:r>
            <a:endParaRPr lang="en-US" dirty="0"/>
          </a:p>
        </p:txBody>
      </p:sp>
      <p:sp>
        <p:nvSpPr>
          <p:cNvPr id="13" name="Content Placeholder 2">
            <a:extLst>
              <a:ext uri="{FF2B5EF4-FFF2-40B4-BE49-F238E27FC236}">
                <a16:creationId xmlns="" xmlns:a16="http://schemas.microsoft.com/office/drawing/2014/main" id="{523EF2FA-AB71-5E48-867D-B11A24B19731}"/>
              </a:ext>
            </a:extLst>
          </p:cNvPr>
          <p:cNvSpPr>
            <a:spLocks noGrp="1"/>
          </p:cNvSpPr>
          <p:nvPr>
            <p:ph idx="1"/>
          </p:nvPr>
        </p:nvSpPr>
        <p:spPr>
          <a:xfrm>
            <a:off x="4037715" y="1191495"/>
            <a:ext cx="4878569" cy="3412068"/>
          </a:xfrm>
        </p:spPr>
        <p:txBody>
          <a:bodyPr>
            <a:normAutofit/>
          </a:bodyPr>
          <a:lstStyle/>
          <a:p>
            <a:pPr algn="just">
              <a:buSzTx/>
            </a:pPr>
            <a:r>
              <a:rPr lang="en-US" altLang="en-US" dirty="0"/>
              <a:t>At the sending </a:t>
            </a:r>
            <a:r>
              <a:rPr lang="en-US" altLang="en-US" dirty="0" smtClean="0"/>
              <a:t>side</a:t>
            </a:r>
            <a:r>
              <a:rPr lang="en-US" altLang="en-US" dirty="0"/>
              <a:t>, to hold the outstanding frames until they are acknowledged, the </a:t>
            </a:r>
            <a:r>
              <a:rPr lang="en-US" altLang="en-US" dirty="0">
                <a:solidFill>
                  <a:schemeClr val="tx2"/>
                </a:solidFill>
              </a:rPr>
              <a:t>concept of a window is used</a:t>
            </a:r>
            <a:r>
              <a:rPr lang="en-US" altLang="en-US" dirty="0"/>
              <a:t>.</a:t>
            </a:r>
          </a:p>
          <a:p>
            <a:pPr algn="just">
              <a:buSzTx/>
            </a:pPr>
            <a:r>
              <a:rPr lang="en-US" altLang="en-US" dirty="0"/>
              <a:t>The size of the window is at most 2</a:t>
            </a:r>
            <a:r>
              <a:rPr lang="en-US" altLang="en-US" baseline="30000" dirty="0"/>
              <a:t>m</a:t>
            </a:r>
            <a:r>
              <a:rPr lang="en-US" altLang="en-US" dirty="0"/>
              <a:t> -1 where m is the number of bits for the sequence number.</a:t>
            </a:r>
          </a:p>
          <a:p>
            <a:pPr algn="just">
              <a:buSzTx/>
            </a:pPr>
            <a:r>
              <a:rPr lang="en-US" altLang="en-US" dirty="0"/>
              <a:t>Size of the window can be variable.</a:t>
            </a:r>
          </a:p>
          <a:p>
            <a:pPr algn="just">
              <a:buSzTx/>
            </a:pPr>
            <a:r>
              <a:rPr lang="en-US" altLang="en-US" dirty="0"/>
              <a:t>The </a:t>
            </a:r>
            <a:r>
              <a:rPr lang="en-US" altLang="en-US" dirty="0">
                <a:solidFill>
                  <a:schemeClr val="tx2"/>
                </a:solidFill>
              </a:rPr>
              <a:t>window slides to include new unsent frames </a:t>
            </a:r>
            <a:r>
              <a:rPr lang="en-US" altLang="en-US" dirty="0"/>
              <a:t>when the </a:t>
            </a:r>
            <a:r>
              <a:rPr lang="en-US" altLang="en-US" dirty="0">
                <a:solidFill>
                  <a:schemeClr val="tx2"/>
                </a:solidFill>
              </a:rPr>
              <a:t>correct ACKs are received</a:t>
            </a:r>
          </a:p>
          <a:p>
            <a:pPr algn="just"/>
            <a:endParaRPr lang="en-US" dirty="0"/>
          </a:p>
        </p:txBody>
      </p:sp>
      <p:pic>
        <p:nvPicPr>
          <p:cNvPr id="14" name="Picture 11">
            <a:extLst>
              <a:ext uri="{FF2B5EF4-FFF2-40B4-BE49-F238E27FC236}">
                <a16:creationId xmlns="" xmlns:a16="http://schemas.microsoft.com/office/drawing/2014/main" id="{F7456994-9603-5142-913A-649D9E523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163" y="819150"/>
            <a:ext cx="4037715" cy="2190749"/>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09899"/>
            <a:ext cx="4095750"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01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itle 1">
            <a:extLst>
              <a:ext uri="{FF2B5EF4-FFF2-40B4-BE49-F238E27FC236}">
                <a16:creationId xmlns="" xmlns:a16="http://schemas.microsoft.com/office/drawing/2014/main" id="{2742EF81-1739-794C-A68B-12672179BC8A}"/>
              </a:ext>
            </a:extLst>
          </p:cNvPr>
          <p:cNvSpPr txBox="1">
            <a:spLocks/>
          </p:cNvSpPr>
          <p:nvPr/>
        </p:nvSpPr>
        <p:spPr>
          <a:xfrm>
            <a:off x="3048000" y="209550"/>
            <a:ext cx="6248400" cy="77046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Receiver Sliding Window</a:t>
            </a:r>
            <a:endParaRPr lang="en-US" dirty="0"/>
          </a:p>
        </p:txBody>
      </p:sp>
      <p:sp>
        <p:nvSpPr>
          <p:cNvPr id="11" name="Content Placeholder 2">
            <a:extLst>
              <a:ext uri="{FF2B5EF4-FFF2-40B4-BE49-F238E27FC236}">
                <a16:creationId xmlns="" xmlns:a16="http://schemas.microsoft.com/office/drawing/2014/main" id="{1047AF0F-0AEC-1949-BBBE-750AEE3425B9}"/>
              </a:ext>
            </a:extLst>
          </p:cNvPr>
          <p:cNvSpPr>
            <a:spLocks noGrp="1"/>
          </p:cNvSpPr>
          <p:nvPr>
            <p:ph idx="1"/>
          </p:nvPr>
        </p:nvSpPr>
        <p:spPr>
          <a:xfrm>
            <a:off x="4175938" y="1284817"/>
            <a:ext cx="4602123" cy="3318936"/>
          </a:xfrm>
        </p:spPr>
        <p:txBody>
          <a:bodyPr>
            <a:normAutofit fontScale="92500" lnSpcReduction="10000"/>
          </a:bodyPr>
          <a:lstStyle/>
          <a:p>
            <a:pPr algn="just">
              <a:buSzTx/>
            </a:pPr>
            <a:r>
              <a:rPr lang="en-US" altLang="en-US" sz="2400" dirty="0"/>
              <a:t>Size of the window at the receiving site is always 1 in this protocol.</a:t>
            </a:r>
          </a:p>
          <a:p>
            <a:pPr algn="just">
              <a:buSzTx/>
            </a:pPr>
            <a:r>
              <a:rPr lang="en-US" altLang="en-US" sz="2400" dirty="0"/>
              <a:t>Receiver is always looking for a specific frame to arrive in a specific order.</a:t>
            </a:r>
          </a:p>
          <a:p>
            <a:pPr algn="just">
              <a:buSzTx/>
            </a:pPr>
            <a:r>
              <a:rPr lang="en-US" altLang="en-US" sz="2400" dirty="0"/>
              <a:t>Any frame arriving out of order is discarded and needs to be resent.</a:t>
            </a:r>
          </a:p>
          <a:p>
            <a:pPr algn="just">
              <a:buSzTx/>
            </a:pPr>
            <a:r>
              <a:rPr lang="en-US" altLang="en-US" sz="2400" dirty="0"/>
              <a:t>Receiver window slides as shown in fig. Receiver is waiting for frame 0 in part a.</a:t>
            </a:r>
          </a:p>
          <a:p>
            <a:pPr algn="just">
              <a:buSzTx/>
            </a:pPr>
            <a:endParaRPr lang="en-US" altLang="en-US" sz="2400" dirty="0"/>
          </a:p>
          <a:p>
            <a:pPr algn="just"/>
            <a:endParaRPr lang="en-US" sz="2400" dirty="0"/>
          </a:p>
        </p:txBody>
      </p:sp>
      <p:pic>
        <p:nvPicPr>
          <p:cNvPr id="12" name="Picture 10">
            <a:extLst>
              <a:ext uri="{FF2B5EF4-FFF2-40B4-BE49-F238E27FC236}">
                <a16:creationId xmlns="" xmlns:a16="http://schemas.microsoft.com/office/drawing/2014/main" id="{D191D9D2-0D0B-C24A-9445-B6E1546A2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1657350"/>
            <a:ext cx="3877881" cy="2081376"/>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7402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71449"/>
            <a:ext cx="4419600" cy="1142999"/>
          </a:xfrm>
        </p:spPr>
        <p:txBody>
          <a:bodyPr>
            <a:normAutofit/>
          </a:bodyPr>
          <a:lstStyle/>
          <a:p>
            <a:r>
              <a:rPr lang="en-US" altLang="en-US" dirty="0"/>
              <a:t>Control Variables</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10">
            <a:extLst>
              <a:ext uri="{FF2B5EF4-FFF2-40B4-BE49-F238E27FC236}">
                <a16:creationId xmlns="" xmlns:a16="http://schemas.microsoft.com/office/drawing/2014/main" id="{D3650805-54E4-4246-ABC3-2D6ADDA95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000" y="1733466"/>
            <a:ext cx="7772400" cy="2266950"/>
          </a:xfrm>
          <a:prstGeom prst="rect">
            <a:avLst/>
          </a:prstGeom>
          <a:noFill/>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8758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668601DA-CC1C-954B-A9EA-105BB67B15D7}"/>
              </a:ext>
            </a:extLst>
          </p:cNvPr>
          <p:cNvSpPr>
            <a:spLocks noGrp="1"/>
          </p:cNvSpPr>
          <p:nvPr>
            <p:ph type="title"/>
          </p:nvPr>
        </p:nvSpPr>
        <p:spPr>
          <a:xfrm>
            <a:off x="4052617" y="19907"/>
            <a:ext cx="4405583" cy="1027843"/>
          </a:xfrm>
        </p:spPr>
        <p:txBody>
          <a:bodyPr/>
          <a:lstStyle/>
          <a:p>
            <a:r>
              <a:rPr lang="en-US" dirty="0"/>
              <a:t>Control Variables …</a:t>
            </a:r>
          </a:p>
        </p:txBody>
      </p:sp>
      <p:sp>
        <p:nvSpPr>
          <p:cNvPr id="13" name="Content Placeholder 2">
            <a:extLst>
              <a:ext uri="{FF2B5EF4-FFF2-40B4-BE49-F238E27FC236}">
                <a16:creationId xmlns="" xmlns:a16="http://schemas.microsoft.com/office/drawing/2014/main" id="{F8E48E37-0D97-A643-8D89-3F2305E7E1FF}"/>
              </a:ext>
            </a:extLst>
          </p:cNvPr>
          <p:cNvSpPr>
            <a:spLocks noGrp="1"/>
          </p:cNvSpPr>
          <p:nvPr>
            <p:ph idx="1"/>
          </p:nvPr>
        </p:nvSpPr>
        <p:spPr>
          <a:xfrm>
            <a:off x="228601" y="1047750"/>
            <a:ext cx="8229600" cy="3581400"/>
          </a:xfrm>
        </p:spPr>
        <p:txBody>
          <a:bodyPr>
            <a:normAutofit/>
          </a:bodyPr>
          <a:lstStyle/>
          <a:p>
            <a:pPr algn="just">
              <a:buSzTx/>
            </a:pPr>
            <a:r>
              <a:rPr lang="en-US" altLang="en-US" sz="2400" dirty="0"/>
              <a:t>Sender has 3 variables: S, S</a:t>
            </a:r>
            <a:r>
              <a:rPr lang="en-US" altLang="en-US" sz="2400" baseline="-25000" dirty="0"/>
              <a:t>F </a:t>
            </a:r>
            <a:r>
              <a:rPr lang="en-US" altLang="en-US" sz="2400" dirty="0"/>
              <a:t> and S</a:t>
            </a:r>
            <a:r>
              <a:rPr lang="en-US" altLang="en-US" sz="2400" baseline="-25000" dirty="0"/>
              <a:t>L</a:t>
            </a:r>
            <a:endParaRPr lang="en-US" altLang="en-US" sz="2400" dirty="0"/>
          </a:p>
          <a:p>
            <a:pPr algn="just">
              <a:buSzTx/>
            </a:pPr>
            <a:r>
              <a:rPr lang="en-US" altLang="en-US" sz="2400" dirty="0"/>
              <a:t>S holds the </a:t>
            </a:r>
            <a:r>
              <a:rPr lang="en-US" altLang="en-US" sz="2400" dirty="0">
                <a:solidFill>
                  <a:schemeClr val="tx2"/>
                </a:solidFill>
              </a:rPr>
              <a:t>sequence number of recently sent frame</a:t>
            </a:r>
          </a:p>
          <a:p>
            <a:pPr algn="just">
              <a:buSzTx/>
            </a:pPr>
            <a:r>
              <a:rPr lang="en-US" altLang="en-US" sz="2400" dirty="0"/>
              <a:t>S</a:t>
            </a:r>
            <a:r>
              <a:rPr lang="en-US" altLang="en-US" sz="2400" baseline="-25000" dirty="0"/>
              <a:t>F</a:t>
            </a:r>
            <a:r>
              <a:rPr lang="en-US" altLang="en-US" sz="2400" dirty="0"/>
              <a:t> holds the </a:t>
            </a:r>
            <a:r>
              <a:rPr lang="en-US" altLang="en-US" sz="2400" dirty="0">
                <a:solidFill>
                  <a:schemeClr val="tx2"/>
                </a:solidFill>
              </a:rPr>
              <a:t>sequence number of the first frame</a:t>
            </a:r>
          </a:p>
          <a:p>
            <a:pPr algn="just">
              <a:buSzTx/>
            </a:pPr>
            <a:r>
              <a:rPr lang="en-US" altLang="en-US" sz="2400" dirty="0"/>
              <a:t>S</a:t>
            </a:r>
            <a:r>
              <a:rPr lang="en-US" altLang="en-US" sz="2400" baseline="-25000" dirty="0"/>
              <a:t>L</a:t>
            </a:r>
            <a:r>
              <a:rPr lang="en-US" altLang="en-US" sz="2400" dirty="0"/>
              <a:t> holds the </a:t>
            </a:r>
            <a:r>
              <a:rPr lang="en-US" altLang="en-US" sz="2400" dirty="0">
                <a:solidFill>
                  <a:schemeClr val="tx2"/>
                </a:solidFill>
              </a:rPr>
              <a:t>sequence number of the last frame</a:t>
            </a:r>
          </a:p>
          <a:p>
            <a:pPr algn="just">
              <a:buSzTx/>
            </a:pPr>
            <a:r>
              <a:rPr lang="en-US" altLang="en-US" sz="2400" dirty="0"/>
              <a:t>Receiver only has the one variable, R, that holds the sequence number of the frame it expects to receive. If the seq. no. is the same as the value of R, the frame is accepted, otherwise rejected.</a:t>
            </a:r>
          </a:p>
          <a:p>
            <a:pPr algn="just"/>
            <a:endParaRPr lang="en-US" sz="2400" dirty="0"/>
          </a:p>
          <a:p>
            <a:pPr algn="just"/>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1210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66751"/>
            <a:ext cx="7696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76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9616A15F-C760-E74F-8DEF-1FADF51CA593}"/>
              </a:ext>
            </a:extLst>
          </p:cNvPr>
          <p:cNvSpPr>
            <a:spLocks noGrp="1"/>
          </p:cNvSpPr>
          <p:nvPr>
            <p:ph type="title"/>
          </p:nvPr>
        </p:nvSpPr>
        <p:spPr>
          <a:xfrm>
            <a:off x="4267200" y="35885"/>
            <a:ext cx="4038598" cy="1011865"/>
          </a:xfrm>
        </p:spPr>
        <p:txBody>
          <a:bodyPr/>
          <a:lstStyle/>
          <a:p>
            <a:r>
              <a:rPr lang="en-US" dirty="0"/>
              <a:t>Acknowledgement</a:t>
            </a:r>
          </a:p>
        </p:txBody>
      </p:sp>
      <p:sp>
        <p:nvSpPr>
          <p:cNvPr id="6" name="Content Placeholder 2">
            <a:extLst>
              <a:ext uri="{FF2B5EF4-FFF2-40B4-BE49-F238E27FC236}">
                <a16:creationId xmlns="" xmlns:a16="http://schemas.microsoft.com/office/drawing/2014/main" id="{CCFEB2E6-25DD-124E-908D-4D4F82D19545}"/>
              </a:ext>
            </a:extLst>
          </p:cNvPr>
          <p:cNvSpPr>
            <a:spLocks noGrp="1"/>
          </p:cNvSpPr>
          <p:nvPr>
            <p:ph idx="1"/>
          </p:nvPr>
        </p:nvSpPr>
        <p:spPr>
          <a:xfrm>
            <a:off x="609601" y="1203042"/>
            <a:ext cx="7620000" cy="3691468"/>
          </a:xfrm>
        </p:spPr>
        <p:txBody>
          <a:bodyPr>
            <a:normAutofit/>
          </a:bodyPr>
          <a:lstStyle/>
          <a:p>
            <a:pPr marL="456951" indent="-342900" algn="just">
              <a:spcAft>
                <a:spcPts val="0"/>
              </a:spcAft>
              <a:defRPr/>
            </a:pPr>
            <a:r>
              <a:rPr lang="en-US" sz="1800" dirty="0"/>
              <a:t>Receiver sends </a:t>
            </a:r>
            <a:r>
              <a:rPr lang="en-US" sz="1800" dirty="0">
                <a:solidFill>
                  <a:schemeClr val="tx2"/>
                </a:solidFill>
              </a:rPr>
              <a:t>positive ACK </a:t>
            </a:r>
            <a:r>
              <a:rPr lang="en-US" sz="1800" dirty="0"/>
              <a:t>if a frame is arrived safe and in order. </a:t>
            </a:r>
          </a:p>
          <a:p>
            <a:pPr marL="456951" indent="-342900" algn="just">
              <a:spcAft>
                <a:spcPts val="0"/>
              </a:spcAft>
              <a:defRPr/>
            </a:pPr>
            <a:r>
              <a:rPr lang="en-US" sz="1800" dirty="0"/>
              <a:t>If the frames are damaged/out of order, receiver doesn’t respond and </a:t>
            </a:r>
            <a:r>
              <a:rPr lang="en-US" sz="1800" dirty="0">
                <a:solidFill>
                  <a:schemeClr val="tx2"/>
                </a:solidFill>
              </a:rPr>
              <a:t>discard all subsequent frames </a:t>
            </a:r>
            <a:r>
              <a:rPr lang="en-US" sz="1800" dirty="0"/>
              <a:t>until it receives the one it is expecting.</a:t>
            </a:r>
          </a:p>
          <a:p>
            <a:pPr marL="456951" indent="-342900" algn="just">
              <a:spcAft>
                <a:spcPts val="0"/>
              </a:spcAft>
              <a:defRPr/>
            </a:pPr>
            <a:r>
              <a:rPr lang="en-US" sz="1800" dirty="0"/>
              <a:t>The </a:t>
            </a:r>
            <a:r>
              <a:rPr lang="en-US" sz="1800" dirty="0">
                <a:solidFill>
                  <a:schemeClr val="tx2"/>
                </a:solidFill>
              </a:rPr>
              <a:t>silence of the receiver</a:t>
            </a:r>
            <a:r>
              <a:rPr lang="en-US" sz="1800" dirty="0"/>
              <a:t> causes the timer of the unacknowledged frame to expire.</a:t>
            </a:r>
          </a:p>
          <a:p>
            <a:pPr marL="456951" indent="-342900" algn="just">
              <a:spcAft>
                <a:spcPts val="0"/>
              </a:spcAft>
              <a:defRPr/>
            </a:pPr>
            <a:r>
              <a:rPr lang="en-US" sz="1800" dirty="0"/>
              <a:t>Then the sender </a:t>
            </a:r>
            <a:r>
              <a:rPr lang="en-US" sz="1800" dirty="0">
                <a:solidFill>
                  <a:schemeClr val="tx2"/>
                </a:solidFill>
              </a:rPr>
              <a:t>resends all frames</a:t>
            </a:r>
            <a:r>
              <a:rPr lang="en-US" sz="1800" dirty="0"/>
              <a:t>, beginning with the one with the expired timer.</a:t>
            </a:r>
          </a:p>
          <a:p>
            <a:pPr marL="456951" indent="-342900" algn="just">
              <a:spcAft>
                <a:spcPts val="0"/>
              </a:spcAft>
              <a:defRPr/>
            </a:pPr>
            <a:r>
              <a:rPr lang="en-US" sz="1800" dirty="0"/>
              <a:t>For example, suppose the sender has sent frame 6, but the timer for frame 3 expires (i.e. frame 3 has not been acknowledged), then the sender goes back and sends frames 3, 4, 5, 6 again. </a:t>
            </a:r>
            <a:r>
              <a:rPr lang="en-US" sz="1800" dirty="0">
                <a:solidFill>
                  <a:schemeClr val="tx2"/>
                </a:solidFill>
              </a:rPr>
              <a:t>Thus it is called Go-Back-N-ARQ</a:t>
            </a:r>
          </a:p>
          <a:p>
            <a:pPr marL="456951" indent="-342900" algn="just">
              <a:spcAft>
                <a:spcPts val="0"/>
              </a:spcAft>
              <a:defRPr/>
            </a:pPr>
            <a:r>
              <a:rPr lang="en-US" sz="1800" dirty="0"/>
              <a:t>The receiver does not have to acknowledge each frame received, it can send </a:t>
            </a:r>
            <a:r>
              <a:rPr lang="en-US" sz="1800" dirty="0">
                <a:solidFill>
                  <a:schemeClr val="tx2"/>
                </a:solidFill>
              </a:rPr>
              <a:t>one cumulative ACK for several frames</a:t>
            </a:r>
            <a:r>
              <a:rPr lang="en-US" sz="1800" dirty="0"/>
              <a:t>.</a:t>
            </a:r>
          </a:p>
          <a:p>
            <a:pPr marL="571251" indent="-457200" algn="just">
              <a:spcAft>
                <a:spcPts val="0"/>
              </a:spcAft>
              <a:defRPr/>
            </a:pPr>
            <a:endParaRPr lang="en-US" sz="1800" dirty="0"/>
          </a:p>
          <a:p>
            <a:pPr algn="just"/>
            <a:endParaRPr lang="en-US" sz="1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2301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1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1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1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1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1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1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9EE024E8-D078-0942-9E72-6896EBDCD38D}"/>
              </a:ext>
            </a:extLst>
          </p:cNvPr>
          <p:cNvSpPr>
            <a:spLocks noGrp="1"/>
          </p:cNvSpPr>
          <p:nvPr>
            <p:ph type="title"/>
          </p:nvPr>
        </p:nvSpPr>
        <p:spPr>
          <a:xfrm>
            <a:off x="990600" y="-400050"/>
            <a:ext cx="7428087" cy="1303867"/>
          </a:xfrm>
        </p:spPr>
        <p:txBody>
          <a:bodyPr/>
          <a:lstStyle/>
          <a:p>
            <a:r>
              <a:rPr lang="en-US" altLang="en-US" dirty="0"/>
              <a:t>Go-Back-N ARQ, normal operation</a:t>
            </a:r>
            <a:endParaRPr lang="en-US" dirty="0"/>
          </a:p>
        </p:txBody>
      </p:sp>
      <p:sp>
        <p:nvSpPr>
          <p:cNvPr id="6" name="Content Placeholder 2">
            <a:extLst>
              <a:ext uri="{FF2B5EF4-FFF2-40B4-BE49-F238E27FC236}">
                <a16:creationId xmlns="" xmlns:a16="http://schemas.microsoft.com/office/drawing/2014/main" id="{E6D8BCF8-7415-DC4D-9E12-3CAE0DA5E807}"/>
              </a:ext>
            </a:extLst>
          </p:cNvPr>
          <p:cNvSpPr>
            <a:spLocks noGrp="1"/>
          </p:cNvSpPr>
          <p:nvPr>
            <p:ph idx="1"/>
          </p:nvPr>
        </p:nvSpPr>
        <p:spPr>
          <a:xfrm>
            <a:off x="990599" y="1174750"/>
            <a:ext cx="7428087" cy="717896"/>
          </a:xfrm>
        </p:spPr>
        <p:txBody>
          <a:bodyPr>
            <a:normAutofit/>
          </a:bodyPr>
          <a:lstStyle/>
          <a:p>
            <a:r>
              <a:rPr lang="en-US" altLang="en-US" dirty="0"/>
              <a:t>The sender keeps track of the outstanding frames and updates the variables and windows as the ACKs arrive. </a:t>
            </a:r>
          </a:p>
        </p:txBody>
      </p:sp>
      <p:pic>
        <p:nvPicPr>
          <p:cNvPr id="7" name="Picture 10">
            <a:extLst>
              <a:ext uri="{FF2B5EF4-FFF2-40B4-BE49-F238E27FC236}">
                <a16:creationId xmlns="" xmlns:a16="http://schemas.microsoft.com/office/drawing/2014/main" id="{3FDA7E38-55F3-C340-A990-0522FAC11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892646"/>
            <a:ext cx="4876801" cy="28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1295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209549"/>
            <a:ext cx="2590800" cy="838201"/>
          </a:xfrm>
        </p:spPr>
        <p:txBody>
          <a:bodyPr>
            <a:noAutofit/>
          </a:bodyPr>
          <a:lstStyle/>
          <a:p>
            <a:r>
              <a:rPr lang="en-US" dirty="0"/>
              <a:t>Outline</a:t>
            </a:r>
            <a:endParaRPr lang="en-IN" dirty="0"/>
          </a:p>
        </p:txBody>
      </p:sp>
      <p:sp>
        <p:nvSpPr>
          <p:cNvPr id="3" name="Content Placeholder 2"/>
          <p:cNvSpPr>
            <a:spLocks noGrp="1"/>
          </p:cNvSpPr>
          <p:nvPr>
            <p:ph idx="1"/>
          </p:nvPr>
        </p:nvSpPr>
        <p:spPr>
          <a:xfrm>
            <a:off x="4419600" y="1809751"/>
            <a:ext cx="4343400" cy="2922270"/>
          </a:xfrm>
        </p:spPr>
        <p:txBody>
          <a:bodyPr>
            <a:normAutofit/>
          </a:bodyPr>
          <a:lstStyle/>
          <a:p>
            <a:pPr marL="800100" lvl="1" indent="-342900">
              <a:buFont typeface="Arial" panose="020B0604020202020204" pitchFamily="34" charset="0"/>
              <a:buChar char="•"/>
            </a:pPr>
            <a:r>
              <a:rPr lang="en-IN" sz="2000" dirty="0">
                <a:solidFill>
                  <a:schemeClr val="tx2"/>
                </a:solidFill>
              </a:rPr>
              <a:t>Flow Control Mechanism </a:t>
            </a:r>
          </a:p>
          <a:p>
            <a:pPr marL="982980" lvl="2" indent="-342900">
              <a:buFont typeface="Arial" panose="020B0604020202020204" pitchFamily="34" charset="0"/>
              <a:buChar char="•"/>
            </a:pPr>
            <a:r>
              <a:rPr lang="en-IN" sz="1800" dirty="0" smtClean="0"/>
              <a:t>Stop and wait ARQ Protocol </a:t>
            </a:r>
            <a:endParaRPr lang="en-IN" sz="1800" dirty="0"/>
          </a:p>
          <a:p>
            <a:pPr marL="982980" lvl="2" indent="-342900">
              <a:buFont typeface="Arial" panose="020B0604020202020204" pitchFamily="34" charset="0"/>
              <a:buChar char="•"/>
            </a:pPr>
            <a:r>
              <a:rPr lang="en-IN" sz="1800" dirty="0" smtClean="0"/>
              <a:t>Sliding Window protocol</a:t>
            </a:r>
          </a:p>
          <a:p>
            <a:pPr marL="1211580" lvl="3" indent="-342900">
              <a:buFont typeface="Arial" panose="020B0604020202020204" pitchFamily="34" charset="0"/>
              <a:buChar char="•"/>
            </a:pPr>
            <a:r>
              <a:rPr lang="en-IN" dirty="0" smtClean="0"/>
              <a:t>Go </a:t>
            </a:r>
            <a:r>
              <a:rPr lang="en-IN" dirty="0"/>
              <a:t>- Back - N Protocol</a:t>
            </a:r>
          </a:p>
          <a:p>
            <a:pPr marL="1211580" lvl="3" indent="-342900">
              <a:buFont typeface="Arial" panose="020B0604020202020204" pitchFamily="34" charset="0"/>
              <a:buChar char="•"/>
            </a:pPr>
            <a:r>
              <a:rPr lang="en-IN" dirty="0"/>
              <a:t>Selective Repeat Protocol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226B6-022B-974F-85B6-096FC7D091E6}"/>
              </a:ext>
            </a:extLst>
          </p:cNvPr>
          <p:cNvSpPr>
            <a:spLocks noGrp="1"/>
          </p:cNvSpPr>
          <p:nvPr>
            <p:ph type="title"/>
          </p:nvPr>
        </p:nvSpPr>
        <p:spPr>
          <a:xfrm>
            <a:off x="2590800" y="160019"/>
            <a:ext cx="6246628" cy="865573"/>
          </a:xfrm>
        </p:spPr>
        <p:txBody>
          <a:bodyPr>
            <a:normAutofit/>
          </a:bodyPr>
          <a:lstStyle/>
          <a:p>
            <a:r>
              <a:rPr lang="en-US" altLang="en-US" dirty="0"/>
              <a:t>Go-Back-N ARQ, </a:t>
            </a:r>
            <a:r>
              <a:rPr lang="en-US" altLang="en-US" b="1" dirty="0"/>
              <a:t>lost frame</a:t>
            </a:r>
            <a:endParaRPr lang="en-US" dirty="0"/>
          </a:p>
        </p:txBody>
      </p:sp>
      <p:sp>
        <p:nvSpPr>
          <p:cNvPr id="3" name="Content Placeholder 2">
            <a:extLst>
              <a:ext uri="{FF2B5EF4-FFF2-40B4-BE49-F238E27FC236}">
                <a16:creationId xmlns="" xmlns:a16="http://schemas.microsoft.com/office/drawing/2014/main" id="{72C82E20-5088-7C4F-9D8F-E4A8BFE1EAA8}"/>
              </a:ext>
            </a:extLst>
          </p:cNvPr>
          <p:cNvSpPr>
            <a:spLocks noGrp="1"/>
          </p:cNvSpPr>
          <p:nvPr>
            <p:ph idx="1"/>
          </p:nvPr>
        </p:nvSpPr>
        <p:spPr>
          <a:xfrm>
            <a:off x="4495800" y="1504950"/>
            <a:ext cx="4419600" cy="3227070"/>
          </a:xfrm>
        </p:spPr>
        <p:txBody>
          <a:bodyPr>
            <a:normAutofit/>
          </a:bodyPr>
          <a:lstStyle/>
          <a:p>
            <a:pPr algn="just">
              <a:buSzTx/>
            </a:pPr>
            <a:r>
              <a:rPr lang="en-US" altLang="en-US" dirty="0"/>
              <a:t>Frame 2 is lost</a:t>
            </a:r>
          </a:p>
          <a:p>
            <a:pPr algn="just">
              <a:buSzTx/>
            </a:pPr>
            <a:r>
              <a:rPr lang="en-US" altLang="en-US" dirty="0"/>
              <a:t>When the receiver receives frame 3, it discards frame 3 as it is expecting frame 2 (according to window).</a:t>
            </a:r>
          </a:p>
          <a:p>
            <a:pPr algn="just">
              <a:buSzTx/>
            </a:pPr>
            <a:r>
              <a:rPr lang="en-US" altLang="en-US" dirty="0"/>
              <a:t>After the timer for frame 2 expires at the sender site, the sender sends frame 2 and 3. (go back to 2)</a:t>
            </a:r>
          </a:p>
          <a:p>
            <a:endParaRPr lang="en-US" dirty="0"/>
          </a:p>
        </p:txBody>
      </p:sp>
      <p:pic>
        <p:nvPicPr>
          <p:cNvPr id="5" name="Picture 10">
            <a:extLst>
              <a:ext uri="{FF2B5EF4-FFF2-40B4-BE49-F238E27FC236}">
                <a16:creationId xmlns="" xmlns:a16="http://schemas.microsoft.com/office/drawing/2014/main" id="{81386680-F4B5-F748-87EC-6FF569C6F43B}"/>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1000" y="1227523"/>
            <a:ext cx="3962400" cy="340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9141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7F65D2-90DB-1049-9EAE-2BE8E2E5B949}"/>
              </a:ext>
            </a:extLst>
          </p:cNvPr>
          <p:cNvSpPr>
            <a:spLocks noGrp="1"/>
          </p:cNvSpPr>
          <p:nvPr>
            <p:ph type="title"/>
          </p:nvPr>
        </p:nvSpPr>
        <p:spPr>
          <a:xfrm>
            <a:off x="-24276" y="133350"/>
            <a:ext cx="8576405" cy="865573"/>
          </a:xfrm>
        </p:spPr>
        <p:txBody>
          <a:bodyPr>
            <a:normAutofit fontScale="90000"/>
          </a:bodyPr>
          <a:lstStyle/>
          <a:p>
            <a:r>
              <a:rPr lang="en-US" altLang="en-US" dirty="0"/>
              <a:t>Go-Back-N ARQ, </a:t>
            </a:r>
            <a:r>
              <a:rPr lang="en-US" altLang="en-US" b="1" dirty="0"/>
              <a:t>damaged/lost/delayed ACK</a:t>
            </a:r>
            <a:endParaRPr lang="en-US" dirty="0"/>
          </a:p>
        </p:txBody>
      </p:sp>
      <p:sp>
        <p:nvSpPr>
          <p:cNvPr id="3" name="Content Placeholder 2">
            <a:extLst>
              <a:ext uri="{FF2B5EF4-FFF2-40B4-BE49-F238E27FC236}">
                <a16:creationId xmlns="" xmlns:a16="http://schemas.microsoft.com/office/drawing/2014/main" id="{9464337E-DA77-084F-9CBD-1D293CFFFF98}"/>
              </a:ext>
            </a:extLst>
          </p:cNvPr>
          <p:cNvSpPr>
            <a:spLocks noGrp="1"/>
          </p:cNvSpPr>
          <p:nvPr>
            <p:ph idx="1"/>
          </p:nvPr>
        </p:nvSpPr>
        <p:spPr>
          <a:xfrm>
            <a:off x="685801" y="1200853"/>
            <a:ext cx="7391399" cy="3656897"/>
          </a:xfrm>
        </p:spPr>
        <p:txBody>
          <a:bodyPr/>
          <a:lstStyle/>
          <a:p>
            <a:pPr algn="just">
              <a:buSzTx/>
            </a:pPr>
            <a:r>
              <a:rPr lang="en-US" altLang="en-US" dirty="0"/>
              <a:t>If an ACK is damaged/lost, we can have two situations:</a:t>
            </a:r>
          </a:p>
          <a:p>
            <a:pPr lvl="1" algn="just"/>
            <a:r>
              <a:rPr lang="en-US" altLang="en-US" dirty="0"/>
              <a:t>If the next ACK arrives before the expiration of any timer, there is no need for retransmission of frames because ACKs are cumulative in this protocol.</a:t>
            </a:r>
          </a:p>
          <a:p>
            <a:pPr lvl="1" algn="just"/>
            <a:r>
              <a:rPr lang="en-US" altLang="en-US" dirty="0"/>
              <a:t>If ACK1, ACK2, and ACK3 are lost, ACK4 covers them if it arrives before the timer expires.</a:t>
            </a:r>
          </a:p>
          <a:p>
            <a:pPr algn="just">
              <a:buSzTx/>
            </a:pPr>
            <a:r>
              <a:rPr lang="en-US" altLang="en-US" dirty="0"/>
              <a:t>If ACK4 arrives after time-out, the last frame and all the frames after that are resent.</a:t>
            </a:r>
          </a:p>
          <a:p>
            <a:pPr algn="just">
              <a:buSzTx/>
            </a:pPr>
            <a:r>
              <a:rPr lang="en-US" altLang="en-US" dirty="0"/>
              <a:t>Receiver never resends an ACK.</a:t>
            </a:r>
          </a:p>
          <a:p>
            <a:pPr algn="just">
              <a:buSzTx/>
            </a:pPr>
            <a:r>
              <a:rPr lang="en-US" altLang="en-US" dirty="0"/>
              <a:t>A </a:t>
            </a:r>
            <a:r>
              <a:rPr lang="en-US" altLang="en-US" dirty="0">
                <a:solidFill>
                  <a:schemeClr val="tx2"/>
                </a:solidFill>
              </a:rPr>
              <a:t>delayed ACK also triggers the resending of frames</a:t>
            </a:r>
            <a:r>
              <a:rPr lang="en-US" alt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48427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C380F-265E-DC43-9071-7E6DE94223A0}"/>
              </a:ext>
            </a:extLst>
          </p:cNvPr>
          <p:cNvSpPr>
            <a:spLocks noGrp="1"/>
          </p:cNvSpPr>
          <p:nvPr>
            <p:ph type="title"/>
          </p:nvPr>
        </p:nvSpPr>
        <p:spPr>
          <a:xfrm>
            <a:off x="1447800" y="277314"/>
            <a:ext cx="7924800" cy="671560"/>
          </a:xfrm>
        </p:spPr>
        <p:txBody>
          <a:bodyPr>
            <a:normAutofit fontScale="90000"/>
          </a:bodyPr>
          <a:lstStyle/>
          <a:p>
            <a:r>
              <a:rPr lang="en-US" altLang="en-US" dirty="0"/>
              <a:t>Go-Back-N ARQ, sender window size</a:t>
            </a:r>
            <a:endParaRPr lang="en-US" dirty="0"/>
          </a:p>
        </p:txBody>
      </p:sp>
      <p:sp>
        <p:nvSpPr>
          <p:cNvPr id="3" name="Content Placeholder 2">
            <a:extLst>
              <a:ext uri="{FF2B5EF4-FFF2-40B4-BE49-F238E27FC236}">
                <a16:creationId xmlns="" xmlns:a16="http://schemas.microsoft.com/office/drawing/2014/main" id="{05B0AF45-B5DA-A640-ACE5-4C3D45F31E34}"/>
              </a:ext>
            </a:extLst>
          </p:cNvPr>
          <p:cNvSpPr>
            <a:spLocks noGrp="1"/>
          </p:cNvSpPr>
          <p:nvPr>
            <p:ph idx="1"/>
          </p:nvPr>
        </p:nvSpPr>
        <p:spPr>
          <a:xfrm>
            <a:off x="5029200" y="1657349"/>
            <a:ext cx="3962400" cy="3074671"/>
          </a:xfrm>
        </p:spPr>
        <p:txBody>
          <a:bodyPr/>
          <a:lstStyle/>
          <a:p>
            <a:pPr>
              <a:buSzTx/>
            </a:pPr>
            <a:r>
              <a:rPr lang="en-US" altLang="en-US" dirty="0"/>
              <a:t>Size of the sender window must be less than 2 </a:t>
            </a:r>
            <a:r>
              <a:rPr lang="en-US" altLang="en-US" baseline="30000" dirty="0"/>
              <a:t>m</a:t>
            </a:r>
            <a:r>
              <a:rPr lang="en-US" altLang="en-US" dirty="0"/>
              <a:t>. </a:t>
            </a:r>
          </a:p>
          <a:p>
            <a:pPr>
              <a:buSzTx/>
            </a:pPr>
            <a:r>
              <a:rPr lang="en-US" altLang="en-US" dirty="0"/>
              <a:t>Size of the receiver is always 1. </a:t>
            </a:r>
          </a:p>
          <a:p>
            <a:pPr>
              <a:buSzTx/>
            </a:pPr>
            <a:r>
              <a:rPr lang="en-US" altLang="en-US" dirty="0"/>
              <a:t>If m = 2, window size = 2 </a:t>
            </a:r>
            <a:r>
              <a:rPr lang="en-US" altLang="en-US" baseline="30000" dirty="0"/>
              <a:t>m</a:t>
            </a:r>
            <a:r>
              <a:rPr lang="en-US" altLang="en-US" dirty="0"/>
              <a:t> – 1 = 3. </a:t>
            </a:r>
          </a:p>
          <a:p>
            <a:pPr>
              <a:buSzTx/>
            </a:pPr>
            <a:r>
              <a:rPr lang="en-US" altLang="en-US" dirty="0"/>
              <a:t>Fig compares a window size of 3 and 4.</a:t>
            </a:r>
          </a:p>
          <a:p>
            <a:pPr marL="45720" indent="0">
              <a:buNone/>
            </a:pPr>
            <a:endParaRPr lang="en-US" dirty="0"/>
          </a:p>
        </p:txBody>
      </p:sp>
      <p:pic>
        <p:nvPicPr>
          <p:cNvPr id="5" name="Picture 10">
            <a:extLst>
              <a:ext uri="{FF2B5EF4-FFF2-40B4-BE49-F238E27FC236}">
                <a16:creationId xmlns="" xmlns:a16="http://schemas.microsoft.com/office/drawing/2014/main" id="{82CBD4EA-92C2-CF41-B3AE-E1F640B66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8310"/>
            <a:ext cx="4571999"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8960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748B8D-0263-C644-BDBF-343C18E2FE0A}"/>
              </a:ext>
            </a:extLst>
          </p:cNvPr>
          <p:cNvSpPr>
            <a:spLocks noGrp="1"/>
          </p:cNvSpPr>
          <p:nvPr>
            <p:ph type="title"/>
          </p:nvPr>
        </p:nvSpPr>
        <p:spPr>
          <a:xfrm>
            <a:off x="76200" y="133350"/>
            <a:ext cx="8763000" cy="762000"/>
          </a:xfrm>
        </p:spPr>
        <p:txBody>
          <a:bodyPr>
            <a:noAutofit/>
          </a:bodyPr>
          <a:lstStyle/>
          <a:p>
            <a:r>
              <a:rPr lang="en-US" altLang="en-US" sz="3000" dirty="0"/>
              <a:t>Selective Repeat ARQ, </a:t>
            </a:r>
            <a:r>
              <a:rPr lang="en-US" altLang="en-US" sz="3000" b="1" dirty="0"/>
              <a:t>sender and receiver windows</a:t>
            </a:r>
            <a:endParaRPr lang="en-US" sz="3000" dirty="0"/>
          </a:p>
        </p:txBody>
      </p:sp>
      <p:sp>
        <p:nvSpPr>
          <p:cNvPr id="3" name="Content Placeholder 2">
            <a:extLst>
              <a:ext uri="{FF2B5EF4-FFF2-40B4-BE49-F238E27FC236}">
                <a16:creationId xmlns="" xmlns:a16="http://schemas.microsoft.com/office/drawing/2014/main" id="{4FED013C-9897-9D43-93CA-FBACA028737B}"/>
              </a:ext>
            </a:extLst>
          </p:cNvPr>
          <p:cNvSpPr>
            <a:spLocks noGrp="1"/>
          </p:cNvSpPr>
          <p:nvPr>
            <p:ph idx="1"/>
          </p:nvPr>
        </p:nvSpPr>
        <p:spPr>
          <a:xfrm>
            <a:off x="304800" y="1123950"/>
            <a:ext cx="8229600" cy="3733800"/>
          </a:xfrm>
        </p:spPr>
        <p:txBody>
          <a:bodyPr>
            <a:noAutofit/>
          </a:bodyPr>
          <a:lstStyle/>
          <a:p>
            <a:pPr algn="just">
              <a:buSzTx/>
            </a:pPr>
            <a:r>
              <a:rPr lang="en-US" altLang="en-US" sz="2400" dirty="0"/>
              <a:t>Go-Back-N ARQ simplifies the process at the receiver site.</a:t>
            </a:r>
          </a:p>
          <a:p>
            <a:pPr lvl="1" algn="just"/>
            <a:r>
              <a:rPr lang="en-US" altLang="en-US" sz="2000" dirty="0"/>
              <a:t>Receiver only keeps track of only one variable</a:t>
            </a:r>
          </a:p>
          <a:p>
            <a:pPr lvl="1" algn="just"/>
            <a:r>
              <a:rPr lang="en-US" altLang="en-US" sz="2000" dirty="0">
                <a:solidFill>
                  <a:schemeClr val="tx2"/>
                </a:solidFill>
              </a:rPr>
              <a:t>There is no need to buffer out-of-order frames, they are simply discarded</a:t>
            </a:r>
            <a:r>
              <a:rPr lang="en-US" altLang="en-US" sz="2000" dirty="0"/>
              <a:t>.</a:t>
            </a:r>
          </a:p>
          <a:p>
            <a:pPr lvl="1" algn="just"/>
            <a:r>
              <a:rPr lang="en-US" altLang="en-US" sz="2000" dirty="0">
                <a:solidFill>
                  <a:schemeClr val="tx2"/>
                </a:solidFill>
              </a:rPr>
              <a:t>Go-Back-N ARQ protocol is inefficient for noisy link</a:t>
            </a:r>
            <a:r>
              <a:rPr lang="en-US" altLang="en-US" sz="2000" dirty="0"/>
              <a:t>. </a:t>
            </a:r>
          </a:p>
          <a:p>
            <a:pPr lvl="1" algn="just"/>
            <a:r>
              <a:rPr lang="en-US" altLang="en-US" sz="2000" dirty="0"/>
              <a:t>It bandwidth inefficient and slows down the transmission.</a:t>
            </a:r>
          </a:p>
          <a:p>
            <a:pPr algn="just">
              <a:buSzTx/>
            </a:pPr>
            <a:r>
              <a:rPr lang="en-US" altLang="en-US" sz="2400" dirty="0"/>
              <a:t>In Selective Repeat ARQ, only the damaged frame is resent. </a:t>
            </a:r>
          </a:p>
          <a:p>
            <a:pPr lvl="1" algn="just"/>
            <a:r>
              <a:rPr lang="en-US" altLang="en-US" sz="2000" dirty="0">
                <a:solidFill>
                  <a:schemeClr val="tx2"/>
                </a:solidFill>
              </a:rPr>
              <a:t>More bandwidth efficient  </a:t>
            </a:r>
            <a:r>
              <a:rPr lang="en-US" altLang="en-US" sz="2000" dirty="0"/>
              <a:t>but more complex processing at receiver.</a:t>
            </a:r>
          </a:p>
          <a:p>
            <a:pPr lvl="1" algn="just"/>
            <a:r>
              <a:rPr lang="en-US" altLang="en-US" sz="2000" dirty="0"/>
              <a:t>It defines a </a:t>
            </a:r>
            <a:r>
              <a:rPr lang="en-US" altLang="en-US" sz="2000" dirty="0">
                <a:solidFill>
                  <a:schemeClr val="tx2"/>
                </a:solidFill>
              </a:rPr>
              <a:t>Negative ACK (NAK) </a:t>
            </a:r>
            <a:r>
              <a:rPr lang="en-US" altLang="en-US" sz="2000" dirty="0"/>
              <a:t>to report the sequence number of a damaged frame before the timer expires.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9159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a:extLst>
              <a:ext uri="{FF2B5EF4-FFF2-40B4-BE49-F238E27FC236}">
                <a16:creationId xmlns="" xmlns:a16="http://schemas.microsoft.com/office/drawing/2014/main" id="{A7CFB9FC-A9AB-EE4A-9A43-65E05FAD7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569"/>
            <a:ext cx="9144000" cy="511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59337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368165-4CCB-7A48-9AF9-AF4B9001F414}"/>
              </a:ext>
            </a:extLst>
          </p:cNvPr>
          <p:cNvSpPr>
            <a:spLocks noGrp="1"/>
          </p:cNvSpPr>
          <p:nvPr>
            <p:ph type="title"/>
          </p:nvPr>
        </p:nvSpPr>
        <p:spPr>
          <a:xfrm>
            <a:off x="1600200" y="98751"/>
            <a:ext cx="6781800" cy="865573"/>
          </a:xfrm>
        </p:spPr>
        <p:txBody>
          <a:bodyPr>
            <a:normAutofit fontScale="90000"/>
          </a:bodyPr>
          <a:lstStyle/>
          <a:p>
            <a:r>
              <a:rPr lang="en-US" altLang="en-US" dirty="0"/>
              <a:t>Selective Repeat ARQ - </a:t>
            </a:r>
            <a:r>
              <a:rPr lang="en-US" altLang="en-US" b="1" dirty="0"/>
              <a:t>lost frame</a:t>
            </a:r>
            <a:endParaRPr lang="en-US" dirty="0"/>
          </a:p>
        </p:txBody>
      </p:sp>
      <p:sp>
        <p:nvSpPr>
          <p:cNvPr id="3" name="Content Placeholder 2">
            <a:extLst>
              <a:ext uri="{FF2B5EF4-FFF2-40B4-BE49-F238E27FC236}">
                <a16:creationId xmlns="" xmlns:a16="http://schemas.microsoft.com/office/drawing/2014/main" id="{3B253967-6437-D946-9424-EA0411906141}"/>
              </a:ext>
            </a:extLst>
          </p:cNvPr>
          <p:cNvSpPr>
            <a:spLocks noGrp="1"/>
          </p:cNvSpPr>
          <p:nvPr>
            <p:ph idx="1"/>
          </p:nvPr>
        </p:nvSpPr>
        <p:spPr>
          <a:xfrm>
            <a:off x="4343400" y="1554480"/>
            <a:ext cx="4648200" cy="3227070"/>
          </a:xfrm>
        </p:spPr>
        <p:txBody>
          <a:bodyPr>
            <a:normAutofit fontScale="92500"/>
          </a:bodyPr>
          <a:lstStyle/>
          <a:p>
            <a:pPr algn="just">
              <a:buSzTx/>
            </a:pPr>
            <a:r>
              <a:rPr lang="en-US" altLang="en-US" sz="2400" dirty="0"/>
              <a:t>Frames 0 and 1 are accepted when received because they are in the range specified by the receiver window. Same for frame 3.</a:t>
            </a:r>
          </a:p>
          <a:p>
            <a:pPr algn="just">
              <a:buSzTx/>
            </a:pPr>
            <a:r>
              <a:rPr lang="en-US" altLang="en-US" sz="2400" dirty="0"/>
              <a:t>Receiver sends a NAK2 to show that frame 2 has not been received and then sender resends only frame 2 and it is accepted as it is in the range of the window.</a:t>
            </a:r>
          </a:p>
          <a:p>
            <a:endParaRPr lang="en-US" sz="2400" dirty="0"/>
          </a:p>
        </p:txBody>
      </p:sp>
      <p:pic>
        <p:nvPicPr>
          <p:cNvPr id="6" name="Picture 10">
            <a:extLst>
              <a:ext uri="{FF2B5EF4-FFF2-40B4-BE49-F238E27FC236}">
                <a16:creationId xmlns="" xmlns:a16="http://schemas.microsoft.com/office/drawing/2014/main" id="{00B43DB0-1EEE-A947-83D9-A7F236041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200150"/>
            <a:ext cx="3922889" cy="37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5363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F0DF4-B296-C343-848A-F5324A8C5535}"/>
              </a:ext>
            </a:extLst>
          </p:cNvPr>
          <p:cNvSpPr>
            <a:spLocks noGrp="1"/>
          </p:cNvSpPr>
          <p:nvPr>
            <p:ph type="title"/>
          </p:nvPr>
        </p:nvSpPr>
        <p:spPr>
          <a:xfrm>
            <a:off x="5867400" y="133350"/>
            <a:ext cx="2514600" cy="865573"/>
          </a:xfrm>
        </p:spPr>
        <p:txBody>
          <a:bodyPr/>
          <a:lstStyle/>
          <a:p>
            <a:r>
              <a:rPr lang="en-US" dirty="0"/>
              <a:t>References</a:t>
            </a:r>
          </a:p>
        </p:txBody>
      </p:sp>
      <p:sp>
        <p:nvSpPr>
          <p:cNvPr id="3" name="Content Placeholder 2">
            <a:extLst>
              <a:ext uri="{FF2B5EF4-FFF2-40B4-BE49-F238E27FC236}">
                <a16:creationId xmlns="" xmlns:a16="http://schemas.microsoft.com/office/drawing/2014/main" id="{15369682-41AC-D04B-AED0-3E16C6C08770}"/>
              </a:ext>
            </a:extLst>
          </p:cNvPr>
          <p:cNvSpPr>
            <a:spLocks noGrp="1"/>
          </p:cNvSpPr>
          <p:nvPr>
            <p:ph idx="1"/>
          </p:nvPr>
        </p:nvSpPr>
        <p:spPr>
          <a:xfrm>
            <a:off x="914400" y="1276351"/>
            <a:ext cx="7315200" cy="3455670"/>
          </a:xfrm>
        </p:spPr>
        <p:txBody>
          <a:bodyPr>
            <a:normAutofit lnSpcReduction="10000"/>
          </a:bodyPr>
          <a:lstStyle/>
          <a:p>
            <a:pPr algn="just"/>
            <a:r>
              <a:rPr lang="en-IN" dirty="0">
                <a:solidFill>
                  <a:schemeClr val="tx2"/>
                </a:solidFill>
              </a:rPr>
              <a:t>Computer Networks: A Systems Approach</a:t>
            </a:r>
            <a:r>
              <a:rPr lang="en-IN" dirty="0"/>
              <a:t>, Larry Peterson and Bruce Davie, 5th Ed</a:t>
            </a:r>
            <a:r>
              <a:rPr lang="en-IN" b="1" dirty="0"/>
              <a:t>, </a:t>
            </a:r>
            <a:r>
              <a:rPr lang="en-IN" dirty="0"/>
              <a:t>The Morgan Kaufmann Series, Elsevier, 2011. </a:t>
            </a:r>
          </a:p>
          <a:p>
            <a:pPr algn="just"/>
            <a:r>
              <a:rPr lang="en-IN" dirty="0">
                <a:solidFill>
                  <a:schemeClr val="tx2"/>
                </a:solidFill>
              </a:rPr>
              <a:t>Computer Networking: A Top-Down Approach Featuring the Internet</a:t>
            </a:r>
            <a:r>
              <a:rPr lang="en-IN" dirty="0"/>
              <a:t>, J. F. Kurose and K. W. Ross, 6th Ed., Pearson Education,2012.</a:t>
            </a:r>
          </a:p>
          <a:p>
            <a:pPr algn="just"/>
            <a:r>
              <a:rPr lang="en-IN" dirty="0">
                <a:solidFill>
                  <a:schemeClr val="tx2"/>
                </a:solidFill>
              </a:rPr>
              <a:t>Data Communications and Networking</a:t>
            </a:r>
            <a:r>
              <a:rPr lang="en-IN" dirty="0"/>
              <a:t>, Behrouz A. </a:t>
            </a:r>
            <a:r>
              <a:rPr lang="en-IN" dirty="0" err="1"/>
              <a:t>Forouzan</a:t>
            </a:r>
            <a:r>
              <a:rPr lang="en-IN" dirty="0"/>
              <a:t>, McGraw Hill Education, 5th Ed., 2012 </a:t>
            </a:r>
          </a:p>
          <a:p>
            <a:pPr algn="just"/>
            <a:r>
              <a:rPr lang="en-IN" dirty="0">
                <a:solidFill>
                  <a:schemeClr val="tx2"/>
                </a:solidFill>
              </a:rPr>
              <a:t>TCP/IP Protocol Suite</a:t>
            </a:r>
            <a:r>
              <a:rPr lang="en-IN" dirty="0"/>
              <a:t>, Behrouz A. </a:t>
            </a:r>
            <a:r>
              <a:rPr lang="en-IN" dirty="0" err="1"/>
              <a:t>Forouzan</a:t>
            </a:r>
            <a:r>
              <a:rPr lang="en-IN" dirty="0"/>
              <a:t>, McGraw-Hill Education, 4 Ed., 2009 </a:t>
            </a:r>
          </a:p>
          <a:p>
            <a:pPr algn="just"/>
            <a:r>
              <a:rPr lang="en-IN" dirty="0">
                <a:solidFill>
                  <a:schemeClr val="tx2"/>
                </a:solidFill>
              </a:rPr>
              <a:t>Data and Computer Communications</a:t>
            </a:r>
            <a:r>
              <a:rPr lang="en-IN" dirty="0"/>
              <a:t>, William Stallings, Pearson Education,10th Ed,2013.  </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882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33351"/>
            <a:ext cx="3505200" cy="914399"/>
          </a:xfrm>
        </p:spPr>
        <p:txBody>
          <a:bodyPr/>
          <a:lstStyle/>
          <a:p>
            <a:r>
              <a:rPr lang="en-US" dirty="0"/>
              <a:t>Data link Layer</a:t>
            </a:r>
            <a:endParaRPr lang="en-IN" dirty="0"/>
          </a:p>
        </p:txBody>
      </p:sp>
      <p:sp>
        <p:nvSpPr>
          <p:cNvPr id="3" name="Content Placeholder 2"/>
          <p:cNvSpPr>
            <a:spLocks noGrp="1"/>
          </p:cNvSpPr>
          <p:nvPr>
            <p:ph idx="1"/>
          </p:nvPr>
        </p:nvSpPr>
        <p:spPr>
          <a:xfrm>
            <a:off x="228600" y="1329928"/>
            <a:ext cx="8763000" cy="3299222"/>
          </a:xfrm>
        </p:spPr>
        <p:txBody>
          <a:bodyPr>
            <a:normAutofit/>
          </a:bodyPr>
          <a:lstStyle/>
          <a:p>
            <a:pPr marL="342900" indent="-342900" algn="just"/>
            <a:r>
              <a:rPr lang="en-US" sz="2400" b="1" dirty="0">
                <a:solidFill>
                  <a:schemeClr val="tx2"/>
                </a:solidFill>
              </a:rPr>
              <a:t>Error Control (Check Part I of Module III)</a:t>
            </a:r>
          </a:p>
          <a:p>
            <a:pPr marL="800100" lvl="1" indent="-342900" algn="just">
              <a:buFont typeface="Arial" panose="020B0604020202020204" pitchFamily="34" charset="0"/>
              <a:buChar char="•"/>
            </a:pPr>
            <a:r>
              <a:rPr lang="en-IN" sz="2000" dirty="0"/>
              <a:t>Error Control in the data link layer is a process of detecting and retransmitting the data which has been lost or corrupted during the transmission of data. </a:t>
            </a:r>
            <a:endParaRPr lang="en-US" sz="2000" dirty="0"/>
          </a:p>
          <a:p>
            <a:pPr algn="just"/>
            <a:r>
              <a:rPr lang="en-US" sz="2400" b="1" dirty="0"/>
              <a:t>  </a:t>
            </a:r>
            <a:r>
              <a:rPr lang="en-US" sz="2400" b="1" dirty="0">
                <a:solidFill>
                  <a:schemeClr val="tx2"/>
                </a:solidFill>
              </a:rPr>
              <a:t>Flow Control</a:t>
            </a:r>
          </a:p>
          <a:p>
            <a:pPr lvl="1" algn="just"/>
            <a:r>
              <a:rPr lang="en-IN" sz="2000" dirty="0"/>
              <a:t>Flow control is the process of managing the rate of data transmission between two nodes to prevent a fast sender from overwhelming a slow receiver.</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291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57150"/>
            <a:ext cx="3505200" cy="914399"/>
          </a:xfrm>
        </p:spPr>
        <p:txBody>
          <a:bodyPr/>
          <a:lstStyle/>
          <a:p>
            <a:r>
              <a:rPr lang="en-US" dirty="0"/>
              <a:t>Flow Control</a:t>
            </a:r>
            <a:endParaRPr lang="en-IN" dirty="0"/>
          </a:p>
        </p:txBody>
      </p:sp>
      <p:sp>
        <p:nvSpPr>
          <p:cNvPr id="3" name="Content Placeholder 2"/>
          <p:cNvSpPr>
            <a:spLocks noGrp="1"/>
          </p:cNvSpPr>
          <p:nvPr>
            <p:ph idx="1"/>
          </p:nvPr>
        </p:nvSpPr>
        <p:spPr>
          <a:xfrm>
            <a:off x="267101" y="1047751"/>
            <a:ext cx="8038699" cy="3581399"/>
          </a:xfrm>
        </p:spPr>
        <p:txBody>
          <a:bodyPr>
            <a:noAutofit/>
          </a:bodyPr>
          <a:lstStyle/>
          <a:p>
            <a:pPr algn="just"/>
            <a:r>
              <a:rPr lang="en-IN" sz="2200" dirty="0"/>
              <a:t>Process of managing the rate of data transmission between two nodes </a:t>
            </a:r>
            <a:r>
              <a:rPr lang="en-IN" sz="2200" dirty="0">
                <a:solidFill>
                  <a:schemeClr val="tx2"/>
                </a:solidFill>
              </a:rPr>
              <a:t>to prevent a fast sender from overwhelming a slow receiver</a:t>
            </a:r>
            <a:r>
              <a:rPr lang="en-IN" sz="2200" dirty="0"/>
              <a:t>.</a:t>
            </a:r>
            <a:endParaRPr lang="en-US" altLang="en-US" sz="2200" dirty="0"/>
          </a:p>
          <a:p>
            <a:pPr algn="just"/>
            <a:r>
              <a:rPr lang="en-US" altLang="en-US" sz="2200" dirty="0"/>
              <a:t>Receiver has </a:t>
            </a:r>
            <a:r>
              <a:rPr lang="en-US" altLang="en-US" sz="2200" dirty="0">
                <a:solidFill>
                  <a:schemeClr val="tx2"/>
                </a:solidFill>
              </a:rPr>
              <a:t>limited speed </a:t>
            </a:r>
            <a:r>
              <a:rPr lang="en-US" altLang="en-US" sz="2200" dirty="0"/>
              <a:t>to process incoming data and a </a:t>
            </a:r>
            <a:r>
              <a:rPr lang="en-US" altLang="en-US" sz="2200" dirty="0">
                <a:solidFill>
                  <a:schemeClr val="tx2"/>
                </a:solidFill>
              </a:rPr>
              <a:t>limited memory </a:t>
            </a:r>
            <a:r>
              <a:rPr lang="en-US" altLang="en-US" sz="2200" dirty="0"/>
              <a:t>to store incoming data.</a:t>
            </a:r>
          </a:p>
          <a:p>
            <a:pPr algn="just"/>
            <a:r>
              <a:rPr lang="en-US" altLang="en-US" sz="2200" dirty="0"/>
              <a:t>Receiver must inform the sender before the limits are reached and request that the transmitter </a:t>
            </a:r>
            <a:r>
              <a:rPr lang="en-US" altLang="en-US" sz="2200" dirty="0">
                <a:solidFill>
                  <a:schemeClr val="tx2"/>
                </a:solidFill>
              </a:rPr>
              <a:t>to send fewer frames or stop temporarily.</a:t>
            </a:r>
          </a:p>
          <a:p>
            <a:pPr algn="just"/>
            <a:r>
              <a:rPr lang="en-US" altLang="en-US" sz="2200" dirty="0"/>
              <a:t>When the rate of processing is often slower than the rate of transmission, receiver has a block of memory (</a:t>
            </a:r>
            <a:r>
              <a:rPr lang="en-US" altLang="en-US" sz="2200" dirty="0">
                <a:solidFill>
                  <a:schemeClr val="tx2"/>
                </a:solidFill>
              </a:rPr>
              <a:t>buffer</a:t>
            </a:r>
            <a:r>
              <a:rPr lang="en-US" altLang="en-US" sz="2200" dirty="0"/>
              <a:t>) for storing incoming  data until they are processed.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357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85750"/>
            <a:ext cx="4648200" cy="609600"/>
          </a:xfrm>
        </p:spPr>
        <p:txBody>
          <a:bodyPr>
            <a:noAutofit/>
          </a:bodyPr>
          <a:lstStyle/>
          <a:p>
            <a:r>
              <a:rPr lang="en-US" altLang="en-US" sz="3200" dirty="0"/>
              <a:t>Flow Control Mechanisms</a:t>
            </a:r>
            <a:endParaRPr lang="en-IN" sz="3200" dirty="0"/>
          </a:p>
        </p:txBody>
      </p:sp>
      <p:sp>
        <p:nvSpPr>
          <p:cNvPr id="3" name="Content Placeholder 2"/>
          <p:cNvSpPr>
            <a:spLocks noGrp="1"/>
          </p:cNvSpPr>
          <p:nvPr>
            <p:ph idx="1"/>
          </p:nvPr>
        </p:nvSpPr>
        <p:spPr>
          <a:xfrm>
            <a:off x="381000" y="998339"/>
            <a:ext cx="7924800" cy="3680222"/>
          </a:xfrm>
        </p:spPr>
        <p:txBody>
          <a:bodyPr>
            <a:normAutofit lnSpcReduction="10000"/>
          </a:bodyPr>
          <a:lstStyle/>
          <a:p>
            <a:r>
              <a:rPr lang="en-US" altLang="en-US" dirty="0"/>
              <a:t>There are </a:t>
            </a:r>
            <a:r>
              <a:rPr lang="en-US" altLang="en-US" b="1" dirty="0">
                <a:solidFill>
                  <a:schemeClr val="tx2"/>
                </a:solidFill>
              </a:rPr>
              <a:t>three types </a:t>
            </a:r>
            <a:r>
              <a:rPr lang="en-US" altLang="en-US" dirty="0"/>
              <a:t>of flow control mechanism</a:t>
            </a:r>
          </a:p>
          <a:p>
            <a:pPr lvl="1"/>
            <a:r>
              <a:rPr lang="en-US" altLang="en-US" dirty="0">
                <a:solidFill>
                  <a:schemeClr val="tx2"/>
                </a:solidFill>
              </a:rPr>
              <a:t>Stop-and-Wait</a:t>
            </a:r>
            <a:r>
              <a:rPr lang="en-US" altLang="en-US" dirty="0"/>
              <a:t> </a:t>
            </a:r>
            <a:r>
              <a:rPr lang="en-US" altLang="en-US" dirty="0">
                <a:solidFill>
                  <a:srgbClr val="0070C0"/>
                </a:solidFill>
              </a:rPr>
              <a:t>ARQ (Automatic Repeat Request)</a:t>
            </a:r>
          </a:p>
          <a:p>
            <a:pPr lvl="2"/>
            <a:r>
              <a:rPr lang="en-US" altLang="en-US" dirty="0"/>
              <a:t>Stop-and-Wait ARQ - </a:t>
            </a:r>
            <a:r>
              <a:rPr lang="en-US" altLang="en-US" b="1" dirty="0"/>
              <a:t>lost ACK frame</a:t>
            </a:r>
          </a:p>
          <a:p>
            <a:pPr lvl="2"/>
            <a:r>
              <a:rPr lang="en-US" altLang="en-US" dirty="0"/>
              <a:t>Stop-and-Wait - </a:t>
            </a:r>
            <a:r>
              <a:rPr lang="en-US" altLang="en-US" b="1" dirty="0"/>
              <a:t>delayed ACK frame</a:t>
            </a:r>
          </a:p>
          <a:p>
            <a:pPr lvl="2"/>
            <a:r>
              <a:rPr lang="en-US" altLang="en-US" dirty="0"/>
              <a:t>Piggybacking</a:t>
            </a:r>
            <a:endParaRPr lang="en-US" altLang="en-US" b="1" dirty="0">
              <a:solidFill>
                <a:srgbClr val="0070C0"/>
              </a:solidFill>
            </a:endParaRPr>
          </a:p>
          <a:p>
            <a:pPr lvl="1"/>
            <a:r>
              <a:rPr lang="en-US" altLang="en-US" dirty="0" smtClean="0">
                <a:solidFill>
                  <a:schemeClr val="tx2"/>
                </a:solidFill>
              </a:rPr>
              <a:t>Sliding window Protocol</a:t>
            </a:r>
          </a:p>
          <a:p>
            <a:pPr lvl="2"/>
            <a:r>
              <a:rPr lang="en-US" altLang="en-US" dirty="0" smtClean="0">
                <a:solidFill>
                  <a:schemeClr val="tx2"/>
                </a:solidFill>
              </a:rPr>
              <a:t>Go-Back-N </a:t>
            </a:r>
            <a:r>
              <a:rPr lang="en-US" altLang="en-US" dirty="0">
                <a:solidFill>
                  <a:srgbClr val="0070C0"/>
                </a:solidFill>
              </a:rPr>
              <a:t>ARQ</a:t>
            </a:r>
          </a:p>
          <a:p>
            <a:pPr lvl="3"/>
            <a:r>
              <a:rPr lang="en-US" altLang="en-US" dirty="0"/>
              <a:t>Go-Back-N ARQ - </a:t>
            </a:r>
            <a:r>
              <a:rPr lang="en-US" altLang="en-US" b="1" dirty="0"/>
              <a:t>normal operation</a:t>
            </a:r>
          </a:p>
          <a:p>
            <a:pPr lvl="3"/>
            <a:r>
              <a:rPr lang="en-US" altLang="en-US" dirty="0"/>
              <a:t>Go-Back-N ARQ - </a:t>
            </a:r>
            <a:r>
              <a:rPr lang="en-US" altLang="en-US" b="1" dirty="0"/>
              <a:t>lost frame</a:t>
            </a:r>
          </a:p>
          <a:p>
            <a:pPr lvl="3"/>
            <a:r>
              <a:rPr lang="en-US" altLang="en-US" dirty="0"/>
              <a:t>Go-Back-N ARQ - </a:t>
            </a:r>
            <a:r>
              <a:rPr lang="en-US" altLang="en-US" b="1" dirty="0"/>
              <a:t>damaged/lost/delayed ACK</a:t>
            </a:r>
            <a:endParaRPr lang="en-US" altLang="en-US" b="1" dirty="0">
              <a:solidFill>
                <a:srgbClr val="0070C0"/>
              </a:solidFill>
            </a:endParaRPr>
          </a:p>
          <a:p>
            <a:pPr lvl="2"/>
            <a:r>
              <a:rPr lang="en-US" altLang="en-US" dirty="0">
                <a:solidFill>
                  <a:schemeClr val="tx2"/>
                </a:solidFill>
              </a:rPr>
              <a:t>Selective-Repeat </a:t>
            </a:r>
            <a:r>
              <a:rPr lang="en-US" altLang="en-US" dirty="0">
                <a:solidFill>
                  <a:srgbClr val="0070C0"/>
                </a:solidFill>
              </a:rPr>
              <a:t>ARQ</a:t>
            </a:r>
          </a:p>
          <a:p>
            <a:pPr lvl="3"/>
            <a:r>
              <a:rPr lang="en-US" altLang="en-US" dirty="0"/>
              <a:t>Sender and receiver windows</a:t>
            </a:r>
          </a:p>
          <a:p>
            <a:pPr lvl="3"/>
            <a:r>
              <a:rPr lang="en-US" altLang="en-US" dirty="0"/>
              <a:t>Selective Repeat ARQ - </a:t>
            </a:r>
            <a:r>
              <a:rPr lang="en-US" altLang="en-US" b="1" dirty="0"/>
              <a:t>lost frame</a:t>
            </a:r>
            <a:endParaRPr lang="en-US" altLang="en-US" b="1"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090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6" dur="3250" fill="hold"/>
                                        <p:tgtEl>
                                          <p:spTgt spid="3">
                                            <p:txEl>
                                              <p:pRg st="0" end="0"/>
                                            </p:txEl>
                                          </p:spTgt>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8" dur="3250" fill="hold"/>
                                        <p:tgtEl>
                                          <p:spTgt spid="3">
                                            <p:txEl>
                                              <p:pRg st="1" end="1"/>
                                            </p:txEl>
                                          </p:spTgt>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0" dur="3250" fill="hold"/>
                                        <p:tgtEl>
                                          <p:spTgt spid="3">
                                            <p:txEl>
                                              <p:pRg st="2" end="2"/>
                                            </p:txEl>
                                          </p:spTgt>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2" dur="3250" fill="hold"/>
                                        <p:tgtEl>
                                          <p:spTgt spid="3">
                                            <p:txEl>
                                              <p:pRg st="3" end="3"/>
                                            </p:txEl>
                                          </p:spTgt>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4" dur="3250" fill="hold"/>
                                        <p:tgtEl>
                                          <p:spTgt spid="3">
                                            <p:txEl>
                                              <p:pRg st="4" end="4"/>
                                            </p:txEl>
                                          </p:spTgt>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6" dur="3250" fill="hold"/>
                                        <p:tgtEl>
                                          <p:spTgt spid="3">
                                            <p:txEl>
                                              <p:pRg st="5" end="5"/>
                                            </p:txEl>
                                          </p:spTgt>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8" dur="3250" fill="hold"/>
                                        <p:tgtEl>
                                          <p:spTgt spid="3">
                                            <p:txEl>
                                              <p:pRg st="6" end="6"/>
                                            </p:txEl>
                                          </p:spTgt>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0" dur="3250" fill="hold"/>
                                        <p:tgtEl>
                                          <p:spTgt spid="3">
                                            <p:txEl>
                                              <p:pRg st="7" end="7"/>
                                            </p:txEl>
                                          </p:spTgt>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2" dur="3250" fill="hold"/>
                                        <p:tgtEl>
                                          <p:spTgt spid="3">
                                            <p:txEl>
                                              <p:pRg st="8" end="8"/>
                                            </p:txEl>
                                          </p:spTgt>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4" dur="3250" fill="hold"/>
                                        <p:tgtEl>
                                          <p:spTgt spid="3">
                                            <p:txEl>
                                              <p:pRg st="9" end="9"/>
                                            </p:txEl>
                                          </p:spTgt>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6" dur="3250" fill="hold"/>
                                        <p:tgtEl>
                                          <p:spTgt spid="3">
                                            <p:txEl>
                                              <p:pRg st="10" end="10"/>
                                            </p:txEl>
                                          </p:spTgt>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8" dur="3250" fill="hold"/>
                                        <p:tgtEl>
                                          <p:spTgt spid="3">
                                            <p:txEl>
                                              <p:pRg st="11" end="11"/>
                                            </p:txEl>
                                          </p:spTgt>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30" dur="3250" fill="hold"/>
                                        <p:tgtEl>
                                          <p:spTgt spid="3">
                                            <p:txEl>
                                              <p:pRg st="12" end="1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304802"/>
            <a:ext cx="3962400" cy="609599"/>
          </a:xfrm>
        </p:spPr>
        <p:txBody>
          <a:bodyPr>
            <a:normAutofit fontScale="90000"/>
          </a:bodyPr>
          <a:lstStyle/>
          <a:p>
            <a:r>
              <a:rPr lang="en-US" altLang="en-US" dirty="0"/>
              <a:t>Stop-and-Wait ARQ</a:t>
            </a:r>
            <a:endParaRPr lang="en-IN" dirty="0"/>
          </a:p>
        </p:txBody>
      </p:sp>
      <p:sp>
        <p:nvSpPr>
          <p:cNvPr id="3" name="Content Placeholder 2"/>
          <p:cNvSpPr>
            <a:spLocks noGrp="1"/>
          </p:cNvSpPr>
          <p:nvPr>
            <p:ph idx="1"/>
          </p:nvPr>
        </p:nvSpPr>
        <p:spPr>
          <a:xfrm>
            <a:off x="4038600" y="914401"/>
            <a:ext cx="5029200" cy="3790949"/>
          </a:xfrm>
        </p:spPr>
        <p:txBody>
          <a:bodyPr>
            <a:normAutofit fontScale="92500" lnSpcReduction="10000"/>
          </a:bodyPr>
          <a:lstStyle/>
          <a:p>
            <a:pPr algn="just">
              <a:buFont typeface="Wingdings" pitchFamily="2" charset="2"/>
              <a:buChar char="§"/>
            </a:pPr>
            <a:r>
              <a:rPr lang="en-US" altLang="en-US" dirty="0"/>
              <a:t>Sender keeps a copy of the last frame until it receives an acknowledgement.</a:t>
            </a:r>
          </a:p>
          <a:p>
            <a:pPr algn="just">
              <a:buFont typeface="Wingdings" pitchFamily="2" charset="2"/>
              <a:buChar char="§"/>
            </a:pPr>
            <a:r>
              <a:rPr lang="en-US" altLang="en-US" dirty="0"/>
              <a:t>Both data frames and acknowledgement (ACK) frames are numbered alternatively 0 and 1.</a:t>
            </a:r>
          </a:p>
          <a:p>
            <a:pPr algn="just">
              <a:buFont typeface="Wingdings" pitchFamily="2" charset="2"/>
              <a:buChar char="§"/>
            </a:pPr>
            <a:r>
              <a:rPr lang="en-US" altLang="en-US" dirty="0"/>
              <a:t>Sender has a control variable (S) that holds the number of the recently sent frame. (0 or 1)</a:t>
            </a:r>
          </a:p>
          <a:p>
            <a:pPr algn="just">
              <a:buFont typeface="Wingdings" pitchFamily="2" charset="2"/>
              <a:buChar char="§"/>
            </a:pPr>
            <a:r>
              <a:rPr lang="en-US" altLang="en-US" dirty="0"/>
              <a:t>Receiver has a control variable (R) that holds the number of the next frame expected (0 or 1).</a:t>
            </a:r>
          </a:p>
          <a:p>
            <a:pPr algn="just">
              <a:buFont typeface="Wingdings" pitchFamily="2" charset="2"/>
              <a:buChar char="§"/>
            </a:pPr>
            <a:r>
              <a:rPr lang="en-US" altLang="en-US" dirty="0"/>
              <a:t>Receiver send only positive ACK if the frame is intact.</a:t>
            </a:r>
          </a:p>
          <a:p>
            <a:pPr algn="just">
              <a:buFont typeface="Wingdings" pitchFamily="2" charset="2"/>
              <a:buChar char="§"/>
            </a:pPr>
            <a:r>
              <a:rPr lang="en-US" altLang="en-US" dirty="0"/>
              <a:t>ACK number always defines the number of the next expected frame</a:t>
            </a:r>
          </a:p>
        </p:txBody>
      </p:sp>
      <p:pic>
        <p:nvPicPr>
          <p:cNvPr id="11" name="Picture 10">
            <a:extLst>
              <a:ext uri="{FF2B5EF4-FFF2-40B4-BE49-F238E27FC236}">
                <a16:creationId xmlns="" xmlns:a16="http://schemas.microsoft.com/office/drawing/2014/main" id="{6E72C5A5-3297-B344-AE0A-C121AD412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5" y="1083932"/>
            <a:ext cx="380346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012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37" y="209550"/>
            <a:ext cx="6934200" cy="762001"/>
          </a:xfrm>
        </p:spPr>
        <p:txBody>
          <a:bodyPr>
            <a:noAutofit/>
          </a:bodyPr>
          <a:lstStyle/>
          <a:p>
            <a:r>
              <a:rPr lang="en-US" altLang="en-US" dirty="0"/>
              <a:t>Stop-and-Wait, </a:t>
            </a:r>
            <a:r>
              <a:rPr lang="en-US" altLang="en-US" b="1" dirty="0"/>
              <a:t>lost ACK frame</a:t>
            </a:r>
            <a:endParaRPr lang="en-IN" b="1" dirty="0"/>
          </a:p>
        </p:txBody>
      </p:sp>
      <p:sp>
        <p:nvSpPr>
          <p:cNvPr id="3" name="Content Placeholder 2"/>
          <p:cNvSpPr>
            <a:spLocks noGrp="1"/>
          </p:cNvSpPr>
          <p:nvPr>
            <p:ph idx="1"/>
          </p:nvPr>
        </p:nvSpPr>
        <p:spPr>
          <a:xfrm>
            <a:off x="4495800" y="1143001"/>
            <a:ext cx="4564914" cy="3562349"/>
          </a:xfrm>
        </p:spPr>
        <p:txBody>
          <a:bodyPr>
            <a:normAutofit lnSpcReduction="10000"/>
          </a:bodyPr>
          <a:lstStyle/>
          <a:p>
            <a:pPr marL="379413" indent="-265113" algn="just"/>
            <a:r>
              <a:rPr lang="en-US" altLang="en-US" sz="2400" dirty="0"/>
              <a:t>If the sender receives a damaged ACK, it discards it.</a:t>
            </a:r>
          </a:p>
          <a:p>
            <a:pPr marL="379413" indent="-265113" algn="just"/>
            <a:r>
              <a:rPr lang="en-US" altLang="en-US" sz="2400" dirty="0"/>
              <a:t>When the timer of the sender expires, the sender retransmits frame 1.</a:t>
            </a:r>
          </a:p>
          <a:p>
            <a:pPr marL="379413" indent="-265113" algn="just"/>
            <a:r>
              <a:rPr lang="en-US" altLang="en-US" sz="2400" dirty="0"/>
              <a:t>Receiver has already received frame 1 and expecting to receive frame 0 (R=0). Therefore it discards the second copy of frame 1.</a:t>
            </a:r>
          </a:p>
        </p:txBody>
      </p:sp>
      <p:pic>
        <p:nvPicPr>
          <p:cNvPr id="12" name="Picture 10">
            <a:extLst>
              <a:ext uri="{FF2B5EF4-FFF2-40B4-BE49-F238E27FC236}">
                <a16:creationId xmlns="" xmlns:a16="http://schemas.microsoft.com/office/drawing/2014/main" id="{9152B5A1-5377-364A-BE55-9EE05A74A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6350"/>
            <a:ext cx="3817086" cy="361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4879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5023"/>
            <a:ext cx="6858000" cy="609599"/>
          </a:xfrm>
        </p:spPr>
        <p:txBody>
          <a:bodyPr>
            <a:normAutofit fontScale="90000"/>
          </a:bodyPr>
          <a:lstStyle/>
          <a:p>
            <a:r>
              <a:rPr lang="en-US" altLang="en-US" dirty="0"/>
              <a:t>Stop-and-Wait, </a:t>
            </a:r>
            <a:r>
              <a:rPr lang="en-US" altLang="en-US" b="1" dirty="0"/>
              <a:t>delayed ACK frame</a:t>
            </a:r>
            <a:endParaRPr lang="en-IN" dirty="0"/>
          </a:p>
        </p:txBody>
      </p:sp>
      <p:sp>
        <p:nvSpPr>
          <p:cNvPr id="3" name="Content Placeholder 2"/>
          <p:cNvSpPr>
            <a:spLocks noGrp="1"/>
          </p:cNvSpPr>
          <p:nvPr>
            <p:ph idx="1"/>
          </p:nvPr>
        </p:nvSpPr>
        <p:spPr>
          <a:xfrm>
            <a:off x="4038600" y="1047750"/>
            <a:ext cx="4876800" cy="3733800"/>
          </a:xfrm>
        </p:spPr>
        <p:txBody>
          <a:bodyPr>
            <a:normAutofit/>
          </a:bodyPr>
          <a:lstStyle/>
          <a:p>
            <a:pPr marL="380171" indent="-266120" algn="just">
              <a:spcAft>
                <a:spcPts val="0"/>
              </a:spcAft>
              <a:buFont typeface="Arial" pitchFamily="34" charset="0"/>
              <a:buChar char="•"/>
              <a:defRPr/>
            </a:pPr>
            <a:r>
              <a:rPr lang="en-US" dirty="0"/>
              <a:t>The ACK can be delayed at the receiver or due to some problem</a:t>
            </a:r>
          </a:p>
          <a:p>
            <a:pPr marL="380171" indent="-266120" algn="just">
              <a:spcAft>
                <a:spcPts val="0"/>
              </a:spcAft>
              <a:buFont typeface="Arial" pitchFamily="34" charset="0"/>
              <a:buChar char="•"/>
              <a:defRPr/>
            </a:pPr>
            <a:r>
              <a:rPr lang="en-US" dirty="0"/>
              <a:t>It is received after the timer for frame 0 has expired.</a:t>
            </a:r>
          </a:p>
          <a:p>
            <a:pPr marL="380171" indent="-266120" algn="just">
              <a:spcAft>
                <a:spcPts val="0"/>
              </a:spcAft>
              <a:buFont typeface="Arial" pitchFamily="34" charset="0"/>
              <a:buChar char="•"/>
              <a:defRPr/>
            </a:pPr>
            <a:r>
              <a:rPr lang="en-US" dirty="0"/>
              <a:t>Sender retransmitted a copy of frame 0. However, since R =0 which means receiver already has frame 0. Receiver discards the duplicate frame 0.</a:t>
            </a:r>
          </a:p>
          <a:p>
            <a:pPr marL="380171" indent="-266120" algn="just">
              <a:spcAft>
                <a:spcPts val="0"/>
              </a:spcAft>
              <a:buFont typeface="Arial" pitchFamily="34" charset="0"/>
              <a:buChar char="•"/>
              <a:defRPr/>
            </a:pPr>
            <a:r>
              <a:rPr lang="en-US" dirty="0"/>
              <a:t>Sender receives 2 ACKs, it discards the second ACK.</a:t>
            </a:r>
          </a:p>
        </p:txBody>
      </p:sp>
      <p:pic>
        <p:nvPicPr>
          <p:cNvPr id="9" name="Picture 6">
            <a:extLst>
              <a:ext uri="{FF2B5EF4-FFF2-40B4-BE49-F238E27FC236}">
                <a16:creationId xmlns="" xmlns:a16="http://schemas.microsoft.com/office/drawing/2014/main" id="{4969D1F9-96B0-804B-BF87-A1C1CC540EF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0999" y="1123950"/>
            <a:ext cx="402267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104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57150"/>
            <a:ext cx="3429000" cy="838200"/>
          </a:xfrm>
        </p:spPr>
        <p:txBody>
          <a:bodyPr>
            <a:normAutofit/>
          </a:bodyPr>
          <a:lstStyle/>
          <a:p>
            <a:r>
              <a:rPr lang="en-US" altLang="en-US" dirty="0"/>
              <a:t>Piggybacking</a:t>
            </a:r>
            <a:endParaRPr lang="en-IN" dirty="0"/>
          </a:p>
        </p:txBody>
      </p:sp>
      <p:sp>
        <p:nvSpPr>
          <p:cNvPr id="3" name="Content Placeholder 2"/>
          <p:cNvSpPr>
            <a:spLocks noGrp="1"/>
          </p:cNvSpPr>
          <p:nvPr>
            <p:ph idx="1"/>
          </p:nvPr>
        </p:nvSpPr>
        <p:spPr>
          <a:xfrm>
            <a:off x="4724400" y="895351"/>
            <a:ext cx="4267200" cy="3836670"/>
          </a:xfrm>
        </p:spPr>
        <p:txBody>
          <a:bodyPr>
            <a:normAutofit/>
          </a:bodyPr>
          <a:lstStyle/>
          <a:p>
            <a:pPr marL="380171" indent="-266120">
              <a:spcAft>
                <a:spcPts val="0"/>
              </a:spcAft>
              <a:buFont typeface="Arial" pitchFamily="34" charset="0"/>
              <a:buChar char="•"/>
              <a:defRPr/>
            </a:pPr>
            <a:r>
              <a:rPr lang="en-US" dirty="0"/>
              <a:t>A method to combine a data frame with ACK. </a:t>
            </a:r>
          </a:p>
          <a:p>
            <a:pPr marL="380171" indent="-266120">
              <a:spcAft>
                <a:spcPts val="0"/>
              </a:spcAft>
              <a:buFont typeface="Arial" pitchFamily="34" charset="0"/>
              <a:buChar char="•"/>
              <a:defRPr/>
            </a:pPr>
            <a:r>
              <a:rPr lang="en-US" dirty="0"/>
              <a:t>Station A and B both have data to send.</a:t>
            </a:r>
          </a:p>
          <a:p>
            <a:pPr marL="380171" indent="-266120">
              <a:spcAft>
                <a:spcPts val="0"/>
              </a:spcAft>
              <a:buFont typeface="Arial" pitchFamily="34" charset="0"/>
              <a:buChar char="•"/>
              <a:defRPr/>
            </a:pPr>
            <a:r>
              <a:rPr lang="en-US" dirty="0"/>
              <a:t>Instead of sending separately, station A  sends a data frame that includes an ACK.</a:t>
            </a:r>
          </a:p>
          <a:p>
            <a:pPr marL="380171" indent="-266120">
              <a:spcAft>
                <a:spcPts val="0"/>
              </a:spcAft>
              <a:buFont typeface="Arial" pitchFamily="34" charset="0"/>
              <a:buChar char="•"/>
              <a:defRPr/>
            </a:pPr>
            <a:r>
              <a:rPr lang="en-US" dirty="0"/>
              <a:t>Station B does the same thing.</a:t>
            </a:r>
          </a:p>
          <a:p>
            <a:pPr marL="380171" indent="-266120">
              <a:spcAft>
                <a:spcPts val="0"/>
              </a:spcAft>
              <a:buFont typeface="Arial" pitchFamily="34" charset="0"/>
              <a:buChar char="•"/>
              <a:defRPr/>
            </a:pPr>
            <a:r>
              <a:rPr lang="en-US" dirty="0"/>
              <a:t>Piggybacking saves bandwidth.</a:t>
            </a:r>
          </a:p>
          <a:p>
            <a:pPr marL="380171" indent="-266120">
              <a:spcAft>
                <a:spcPts val="0"/>
              </a:spcAft>
              <a:buFont typeface="Arial" pitchFamily="34" charset="0"/>
              <a:buChar char="•"/>
              <a:defRPr/>
            </a:pPr>
            <a:endParaRPr lang="en-US" dirty="0"/>
          </a:p>
          <a:p>
            <a:endParaRPr lang="en-US" dirty="0"/>
          </a:p>
        </p:txBody>
      </p:sp>
      <p:pic>
        <p:nvPicPr>
          <p:cNvPr id="5" name="Picture 10">
            <a:extLst>
              <a:ext uri="{FF2B5EF4-FFF2-40B4-BE49-F238E27FC236}">
                <a16:creationId xmlns="" xmlns:a16="http://schemas.microsoft.com/office/drawing/2014/main" id="{0D08BBD5-BDD5-4749-9F63-84A4A81F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8150"/>
            <a:ext cx="396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48362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5052</TotalTime>
  <Words>1583</Words>
  <Application>Microsoft Office PowerPoint</Application>
  <PresentationFormat>On-screen Show (16:9)</PresentationFormat>
  <Paragraphs>163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Module 3</vt:lpstr>
      <vt:lpstr>Outline</vt:lpstr>
      <vt:lpstr>Data link Layer</vt:lpstr>
      <vt:lpstr>Flow Control</vt:lpstr>
      <vt:lpstr>Flow Control Mechanisms</vt:lpstr>
      <vt:lpstr>Stop-and-Wait ARQ</vt:lpstr>
      <vt:lpstr>Stop-and-Wait, lost ACK frame</vt:lpstr>
      <vt:lpstr>Stop-and-Wait, delayed ACK frame</vt:lpstr>
      <vt:lpstr>Piggybacking</vt:lpstr>
      <vt:lpstr>Disadvantage of Stop-and-Wait</vt:lpstr>
      <vt:lpstr>Go-Back-N ARQ</vt:lpstr>
      <vt:lpstr>Sequence Numbers</vt:lpstr>
      <vt:lpstr>PowerPoint Presentation</vt:lpstr>
      <vt:lpstr>PowerPoint Presentation</vt:lpstr>
      <vt:lpstr>Control Variables</vt:lpstr>
      <vt:lpstr>Control Variables …</vt:lpstr>
      <vt:lpstr>PowerPoint Presentation</vt:lpstr>
      <vt:lpstr>Acknowledgement</vt:lpstr>
      <vt:lpstr>Go-Back-N ARQ, normal operation</vt:lpstr>
      <vt:lpstr>Go-Back-N ARQ, lost frame</vt:lpstr>
      <vt:lpstr>Go-Back-N ARQ, damaged/lost/delayed ACK</vt:lpstr>
      <vt:lpstr>Go-Back-N ARQ, sender window size</vt:lpstr>
      <vt:lpstr>Selective Repeat ARQ, sender and receiver windows</vt:lpstr>
      <vt:lpstr>PowerPoint Presentation</vt:lpstr>
      <vt:lpstr>Selective Repeat ARQ - lost frame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135</cp:revision>
  <dcterms:created xsi:type="dcterms:W3CDTF">2006-08-16T00:00:00Z</dcterms:created>
  <dcterms:modified xsi:type="dcterms:W3CDTF">2020-08-19T03:27:26Z</dcterms:modified>
</cp:coreProperties>
</file>