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75" r:id="rId4"/>
    <p:sldId id="274" r:id="rId5"/>
    <p:sldId id="276" r:id="rId6"/>
    <p:sldId id="258" r:id="rId7"/>
    <p:sldId id="259" r:id="rId8"/>
    <p:sldId id="260" r:id="rId9"/>
    <p:sldId id="261" r:id="rId10"/>
    <p:sldId id="262" r:id="rId11"/>
    <p:sldId id="279" r:id="rId12"/>
    <p:sldId id="277" r:id="rId13"/>
    <p:sldId id="278" r:id="rId14"/>
    <p:sldId id="263" r:id="rId15"/>
    <p:sldId id="280" r:id="rId16"/>
    <p:sldId id="281" r:id="rId17"/>
    <p:sldId id="282" r:id="rId18"/>
    <p:sldId id="283" r:id="rId19"/>
    <p:sldId id="285" r:id="rId20"/>
    <p:sldId id="286" r:id="rId21"/>
    <p:sldId id="287" r:id="rId22"/>
    <p:sldId id="288" r:id="rId23"/>
    <p:sldId id="289" r:id="rId24"/>
    <p:sldId id="264" r:id="rId25"/>
    <p:sldId id="265" r:id="rId26"/>
    <p:sldId id="290" r:id="rId27"/>
    <p:sldId id="266" r:id="rId28"/>
    <p:sldId id="267" r:id="rId29"/>
    <p:sldId id="268" r:id="rId30"/>
    <p:sldId id="269" r:id="rId31"/>
    <p:sldId id="293" r:id="rId32"/>
    <p:sldId id="294" r:id="rId33"/>
    <p:sldId id="270" r:id="rId34"/>
    <p:sldId id="292" r:id="rId35"/>
    <p:sldId id="271" r:id="rId36"/>
    <p:sldId id="272" r:id="rId3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320" autoAdjust="0"/>
  </p:normalViewPr>
  <p:slideViewPr>
    <p:cSldViewPr>
      <p:cViewPr varScale="1">
        <p:scale>
          <a:sx n="98" d="100"/>
          <a:sy n="98" d="100"/>
        </p:scale>
        <p:origin x="-57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676E7E8-8FE8-43E6-9344-4E723EB678E8}" type="datetimeFigureOut">
              <a:rPr lang="en-US" smtClean="0"/>
              <a:t>8/31/2020</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CEA8CB92-D1BC-4005-A1B3-84436B20A2D7}" type="slidenum">
              <a:rPr lang="en-US" smtClean="0"/>
              <a:t>‹#›</a:t>
            </a:fld>
            <a:endParaRPr lang="en-US"/>
          </a:p>
        </p:txBody>
      </p:sp>
    </p:spTree>
    <p:extLst>
      <p:ext uri="{BB962C8B-B14F-4D97-AF65-F5344CB8AC3E}">
        <p14:creationId xmlns:p14="http://schemas.microsoft.com/office/powerpoint/2010/main" val="266580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ifewire.com/what-is-ethernet-3426740"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lifewire.com/what-is-lan-4684071" TargetMode="External"/><Relationship Id="rId5" Type="http://schemas.openxmlformats.org/officeDocument/2006/relationships/hyperlink" Target="https://www.lifewire.com/definition-of-network-switch-817588" TargetMode="External"/><Relationship Id="rId4" Type="http://schemas.openxmlformats.org/officeDocument/2006/relationships/hyperlink" Target="https://www.lifewire.com/what-is-a-router-2618162"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collision-detection-csmac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0" u="none" strike="noStrike" kern="1200" dirty="0" smtClean="0">
                <a:solidFill>
                  <a:schemeClr val="tx1"/>
                </a:solidFill>
                <a:effectLst/>
                <a:latin typeface="+mn-lt"/>
                <a:ea typeface="+mn-ea"/>
                <a:cs typeface="+mn-cs"/>
                <a:hlinkClick r:id="rId3"/>
              </a:rPr>
              <a:t>Ethernet</a:t>
            </a:r>
            <a:r>
              <a:rPr lang="en-US" sz="1200" b="0" i="0" kern="1200" dirty="0" smtClean="0">
                <a:solidFill>
                  <a:schemeClr val="tx1"/>
                </a:solidFill>
                <a:effectLst/>
                <a:latin typeface="+mn-lt"/>
                <a:ea typeface="+mn-ea"/>
                <a:cs typeface="+mn-cs"/>
              </a:rPr>
              <a:t> cable is a common type of network cable used with wired networks. Ethernet cables connect devices such as PCs, </a:t>
            </a:r>
            <a:r>
              <a:rPr lang="en-US" sz="1200" b="0" i="0" u="none" strike="noStrike" kern="1200" dirty="0" smtClean="0">
                <a:solidFill>
                  <a:schemeClr val="tx1"/>
                </a:solidFill>
                <a:effectLst/>
                <a:latin typeface="+mn-lt"/>
                <a:ea typeface="+mn-ea"/>
                <a:cs typeface="+mn-cs"/>
                <a:hlinkClick r:id="rId4"/>
              </a:rPr>
              <a:t>routers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switches</a:t>
            </a:r>
            <a:r>
              <a:rPr lang="en-US" sz="1200" b="0" i="0" kern="1200" dirty="0" smtClean="0">
                <a:solidFill>
                  <a:schemeClr val="tx1"/>
                </a:solidFill>
                <a:effectLst/>
                <a:latin typeface="+mn-lt"/>
                <a:ea typeface="+mn-ea"/>
                <a:cs typeface="+mn-cs"/>
              </a:rPr>
              <a:t> within a </a:t>
            </a:r>
            <a:r>
              <a:rPr lang="en-US" sz="1200" b="0" i="0" u="none" strike="noStrike" kern="1200" dirty="0" smtClean="0">
                <a:solidFill>
                  <a:schemeClr val="tx1"/>
                </a:solidFill>
                <a:effectLst/>
                <a:latin typeface="+mn-lt"/>
                <a:ea typeface="+mn-ea"/>
                <a:cs typeface="+mn-cs"/>
                <a:hlinkClick r:id="rId6"/>
              </a:rPr>
              <a:t>local area network</a:t>
            </a:r>
            <a:r>
              <a:rPr lang="en-US" sz="1200" b="0" i="0" kern="1200" dirty="0" smtClean="0">
                <a:solidFill>
                  <a:schemeClr val="tx1"/>
                </a:solidFill>
                <a:effectLst/>
                <a:latin typeface="+mn-lt"/>
                <a:ea typeface="+mn-ea"/>
                <a:cs typeface="+mn-cs"/>
              </a:rPr>
              <a:t>. These physical cables are limited by length and durability. If a network cable is too long or of poor quality, it won't carry a good network signal. These limits are one reason there are different types of Ethernet cables that are optimized to perform certain tasks in specific situations.</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6</a:t>
            </a:fld>
            <a:endParaRPr lang="en-US"/>
          </a:p>
        </p:txBody>
      </p:sp>
    </p:spTree>
    <p:extLst>
      <p:ext uri="{BB962C8B-B14F-4D97-AF65-F5344CB8AC3E}">
        <p14:creationId xmlns:p14="http://schemas.microsoft.com/office/powerpoint/2010/main" val="1750943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8 priority levels (a 3 bit number)</a:t>
            </a:r>
          </a:p>
          <a:p>
            <a:r>
              <a:rPr lang="en-US" sz="1200" b="0" i="0" kern="1200" dirty="0" smtClean="0">
                <a:solidFill>
                  <a:schemeClr val="tx1"/>
                </a:solidFill>
                <a:effectLst/>
                <a:latin typeface="+mn-lt"/>
                <a:ea typeface="+mn-ea"/>
                <a:cs typeface="+mn-cs"/>
              </a:rPr>
              <a:t>Both frames and the token have priority levels</a:t>
            </a:r>
          </a:p>
          <a:p>
            <a:r>
              <a:rPr lang="en-US" sz="1200" b="0" i="0" kern="1200" dirty="0" smtClean="0">
                <a:solidFill>
                  <a:schemeClr val="tx1"/>
                </a:solidFill>
                <a:effectLst/>
                <a:latin typeface="+mn-lt"/>
                <a:ea typeface="+mn-ea"/>
                <a:cs typeface="+mn-cs"/>
              </a:rPr>
              <a:t>A node may only take the token if it has a frame to send with equal or higher priority (than the token's priority)</a:t>
            </a:r>
          </a:p>
          <a:p>
            <a:r>
              <a:rPr lang="en-US" sz="1200" b="0" i="0" kern="1200" dirty="0" smtClean="0">
                <a:solidFill>
                  <a:schemeClr val="tx1"/>
                </a:solidFill>
                <a:effectLst/>
                <a:latin typeface="+mn-lt"/>
                <a:ea typeface="+mn-ea"/>
                <a:cs typeface="+mn-cs"/>
              </a:rPr>
              <a:t>A node with a higher-priority frame to send can set </a:t>
            </a:r>
            <a:r>
              <a:rPr lang="en-US" sz="1200" b="0" i="1" kern="1200" dirty="0" smtClean="0">
                <a:solidFill>
                  <a:schemeClr val="tx1"/>
                </a:solidFill>
                <a:effectLst/>
                <a:latin typeface="+mn-lt"/>
                <a:ea typeface="+mn-ea"/>
                <a:cs typeface="+mn-cs"/>
              </a:rPr>
              <a:t>reservation bits</a:t>
            </a:r>
            <a:r>
              <a:rPr lang="en-US" sz="1200" b="0" i="0" kern="1200" dirty="0" smtClean="0">
                <a:solidFill>
                  <a:schemeClr val="tx1"/>
                </a:solidFill>
                <a:effectLst/>
                <a:latin typeface="+mn-lt"/>
                <a:ea typeface="+mn-ea"/>
                <a:cs typeface="+mn-cs"/>
              </a:rPr>
              <a:t> in the header of a data frame as it goes by. When the data frame gets back to its sender, the sender will elevate the token to that priority and release it.</a:t>
            </a:r>
          </a:p>
          <a:p>
            <a:r>
              <a:rPr lang="en-US" sz="1200" b="0" i="0" kern="1200" dirty="0" smtClean="0">
                <a:solidFill>
                  <a:schemeClr val="tx1"/>
                </a:solidFill>
                <a:effectLst/>
                <a:latin typeface="+mn-lt"/>
                <a:ea typeface="+mn-ea"/>
                <a:cs typeface="+mn-cs"/>
              </a:rPr>
              <a:t>Multiple nodes may have made a reservation, for ever-higher priorities. And once the (now higher- priority) token is released any node with enough priority can take it.</a:t>
            </a:r>
          </a:p>
          <a:p>
            <a:r>
              <a:rPr lang="en-US" sz="1200" b="0" i="0" kern="1200" dirty="0" smtClean="0">
                <a:solidFill>
                  <a:schemeClr val="tx1"/>
                </a:solidFill>
                <a:effectLst/>
                <a:latin typeface="+mn-lt"/>
                <a:ea typeface="+mn-ea"/>
                <a:cs typeface="+mn-cs"/>
              </a:rPr>
              <a:t>But every node that made a reservation will lower the token to its pre-reservation priority when it releases the token. (It all works out.)</a:t>
            </a:r>
          </a:p>
          <a:p>
            <a:r>
              <a:rPr lang="en-US" sz="1200" b="0" i="0" kern="1200" dirty="0" smtClean="0">
                <a:solidFill>
                  <a:schemeClr val="tx1"/>
                </a:solidFill>
                <a:effectLst/>
                <a:latin typeface="+mn-lt"/>
                <a:ea typeface="+mn-ea"/>
                <a:cs typeface="+mn-cs"/>
              </a:rPr>
              <a:t>NOTE lower-priority data starves while there's higher-priority data on the ring</a:t>
            </a:r>
          </a:p>
          <a:p>
            <a:r>
              <a:rPr lang="en-US" sz="1200" b="1" i="0" kern="1200" dirty="0" smtClean="0">
                <a:solidFill>
                  <a:schemeClr val="tx1"/>
                </a:solidFill>
                <a:effectLst/>
                <a:latin typeface="+mn-lt"/>
                <a:ea typeface="+mn-ea"/>
                <a:cs typeface="+mn-cs"/>
              </a:rPr>
              <a:t>Reliability</a:t>
            </a:r>
          </a:p>
          <a:p>
            <a:r>
              <a:rPr lang="en-US" dirty="0" smtClean="0"/>
              <a:t>802.5 provides reliable delivery by piggybacking frame acknowledgement on the circulating </a:t>
            </a:r>
            <a:r>
              <a:rPr lang="en-US" dirty="0" err="1" smtClean="0"/>
              <a:t>frameFrame</a:t>
            </a:r>
            <a:r>
              <a:rPr lang="en-US" dirty="0" smtClean="0"/>
              <a:t> </a:t>
            </a:r>
            <a:r>
              <a:rPr lang="en-US" dirty="0" err="1" smtClean="0"/>
              <a:t>StatusThe</a:t>
            </a:r>
            <a:r>
              <a:rPr lang="en-US" dirty="0" smtClean="0"/>
              <a:t> last byte of a frame, even after the end delimiter, has A and C </a:t>
            </a:r>
            <a:r>
              <a:rPr lang="en-US" dirty="0" err="1" smtClean="0"/>
              <a:t>bitsInitiallySet</a:t>
            </a:r>
            <a:r>
              <a:rPr lang="en-US" dirty="0" smtClean="0"/>
              <a:t> by the sender to both 0At the </a:t>
            </a:r>
            <a:r>
              <a:rPr lang="en-US" dirty="0" err="1" smtClean="0"/>
              <a:t>DestinationSets</a:t>
            </a:r>
            <a:r>
              <a:rPr lang="en-US" dirty="0" smtClean="0"/>
              <a:t> A </a:t>
            </a:r>
            <a:r>
              <a:rPr lang="en-US" i="1" dirty="0" smtClean="0"/>
              <a:t>(address recognized)</a:t>
            </a:r>
            <a:r>
              <a:rPr lang="en-US" dirty="0" smtClean="0"/>
              <a:t> to 1 when it sees the frame is for it. Sets C </a:t>
            </a:r>
            <a:r>
              <a:rPr lang="en-US" i="1" dirty="0" smtClean="0"/>
              <a:t>(frame copied)</a:t>
            </a:r>
            <a:r>
              <a:rPr lang="en-US" dirty="0" smtClean="0"/>
              <a:t> to 1 if it copied the frame to its buffer </a:t>
            </a:r>
            <a:r>
              <a:rPr lang="en-US" dirty="0" err="1" smtClean="0"/>
              <a:t>correctlyBack</a:t>
            </a:r>
            <a:r>
              <a:rPr lang="en-US" dirty="0" smtClean="0"/>
              <a:t> at the </a:t>
            </a:r>
            <a:r>
              <a:rPr lang="en-US" dirty="0" err="1" smtClean="0"/>
              <a:t>SenderIf</a:t>
            </a:r>
            <a:r>
              <a:rPr lang="en-US" dirty="0" smtClean="0"/>
              <a:t> A is 0, the destination is not on this ring or is down. If A is 1 but C is 0, the destination is up but dropped the frame (perhaps its buffer is full, or the frame CRC failed) and the sender must retransmit</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33</a:t>
            </a:fld>
            <a:endParaRPr lang="en-US"/>
          </a:p>
        </p:txBody>
      </p:sp>
    </p:spTree>
    <p:extLst>
      <p:ext uri="{BB962C8B-B14F-4D97-AF65-F5344CB8AC3E}">
        <p14:creationId xmlns:p14="http://schemas.microsoft.com/office/powerpoint/2010/main" val="321306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A node has data to send. It takes the token off the ring and successfully transmits one frame before someone trips on its power cord. The MSAU preserves the ring connectivity, but that node was responsible for draining that frame back off the ring, and putting the token on. Now </a:t>
            </a:r>
            <a:r>
              <a:rPr lang="en-US" sz="1200" b="0" i="1" kern="1200" dirty="0" err="1" smtClean="0">
                <a:solidFill>
                  <a:schemeClr val="tx1"/>
                </a:solidFill>
                <a:effectLst/>
                <a:latin typeface="+mn-lt"/>
                <a:ea typeface="+mn-ea"/>
                <a:cs typeface="+mn-cs"/>
              </a:rPr>
              <a:t>what?</a:t>
            </a:r>
            <a:r>
              <a:rPr lang="en-US" dirty="0" err="1" smtClean="0"/>
              <a:t>MonitorOne</a:t>
            </a:r>
            <a:r>
              <a:rPr lang="en-US" dirty="0" smtClean="0"/>
              <a:t> node on the ring has the job of </a:t>
            </a:r>
            <a:r>
              <a:rPr lang="en-US" i="1" dirty="0" err="1" smtClean="0"/>
              <a:t>monitor</a:t>
            </a:r>
            <a:r>
              <a:rPr lang="en-US" dirty="0" err="1" smtClean="0"/>
              <a:t>Roles</a:t>
            </a:r>
            <a:r>
              <a:rPr lang="en-US" dirty="0" smtClean="0"/>
              <a:t> of the </a:t>
            </a:r>
            <a:r>
              <a:rPr lang="en-US" dirty="0" err="1" smtClean="0"/>
              <a:t>MonitorBuffer</a:t>
            </a:r>
            <a:r>
              <a:rPr lang="en-US" dirty="0" smtClean="0"/>
              <a:t> the ring to ensure enough delay to hold a token</a:t>
            </a:r>
          </a:p>
          <a:p>
            <a:r>
              <a:rPr lang="en-US" dirty="0" smtClean="0"/>
              <a:t>Restore a missing token: it knows the number of nodes on the ring and so calculates </a:t>
            </a:r>
            <a:r>
              <a:rPr lang="en-US" sz="1200" kern="1200" dirty="0" err="1" smtClean="0">
                <a:solidFill>
                  <a:schemeClr val="tx1"/>
                </a:solidFill>
                <a:effectLst/>
                <a:latin typeface="+mn-lt"/>
                <a:ea typeface="+mn-ea"/>
                <a:cs typeface="+mn-cs"/>
              </a:rPr>
              <a:t>maxTRT</a:t>
            </a:r>
            <a:r>
              <a:rPr lang="en-US" dirty="0" smtClean="0"/>
              <a:t>. It keeps a timer of how long since it last saw the token pass by. If more than </a:t>
            </a:r>
            <a:r>
              <a:rPr lang="en-US" sz="1200" kern="1200" dirty="0" err="1" smtClean="0">
                <a:solidFill>
                  <a:schemeClr val="tx1"/>
                </a:solidFill>
                <a:effectLst/>
                <a:latin typeface="+mn-lt"/>
                <a:ea typeface="+mn-ea"/>
                <a:cs typeface="+mn-cs"/>
              </a:rPr>
              <a:t>maxTRT</a:t>
            </a:r>
            <a:r>
              <a:rPr lang="en-US" dirty="0" smtClean="0"/>
              <a:t>, it injects a new token on the ring</a:t>
            </a:r>
          </a:p>
          <a:p>
            <a:r>
              <a:rPr lang="en-US" dirty="0" smtClean="0"/>
              <a:t>Remove corrupted or orphaned frames: as a frame passes by it sets the "monitor" bit in the header. If it sees a frame with the bit already set, it drains it</a:t>
            </a:r>
          </a:p>
          <a:p>
            <a:r>
              <a:rPr lang="en-US" dirty="0" smtClean="0"/>
              <a:t>Choosing a </a:t>
            </a:r>
            <a:r>
              <a:rPr lang="en-US" dirty="0" err="1" smtClean="0"/>
              <a:t>MonitorA</a:t>
            </a:r>
            <a:r>
              <a:rPr lang="en-US" dirty="0" smtClean="0"/>
              <a:t> new monitor is needed when the ring starts up, or when the existing monitor fails</a:t>
            </a:r>
          </a:p>
          <a:p>
            <a:r>
              <a:rPr lang="en-US" dirty="0" smtClean="0"/>
              <a:t>A monitor periodically announces itself by circulating a particular control frame; if a node hasn't seen this frame within a certain time, it may assume the old monitor failed</a:t>
            </a:r>
          </a:p>
          <a:p>
            <a:r>
              <a:rPr lang="en-US" dirty="0" smtClean="0"/>
              <a:t>When a node decides a new monitor is needed, it volunteers by circulating a </a:t>
            </a:r>
            <a:r>
              <a:rPr lang="en-US" i="1" dirty="0" smtClean="0"/>
              <a:t>claim token</a:t>
            </a:r>
            <a:r>
              <a:rPr lang="en-US" dirty="0" smtClean="0"/>
              <a:t>. If that token returns unchanged and it hasn't seen any other claim tokens, it "wins" and becomes the monitor</a:t>
            </a:r>
          </a:p>
          <a:p>
            <a:r>
              <a:rPr lang="en-US" dirty="0" smtClean="0"/>
              <a:t>If two or more nodes transmit a claim token near the same time, they check the MAC address of all claim tokens passing by. The node with the highest MAC address wins</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35</a:t>
            </a:fld>
            <a:endParaRPr lang="en-US"/>
          </a:p>
        </p:txBody>
      </p:sp>
    </p:spTree>
    <p:extLst>
      <p:ext uri="{BB962C8B-B14F-4D97-AF65-F5344CB8AC3E}">
        <p14:creationId xmlns:p14="http://schemas.microsoft.com/office/powerpoint/2010/main" val="285848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LAN adapters</a:t>
            </a:r>
          </a:p>
          <a:p>
            <a:r>
              <a:rPr lang="en-US" sz="1200" b="0" i="0" kern="1200" dirty="0" smtClean="0">
                <a:solidFill>
                  <a:schemeClr val="tx1"/>
                </a:solidFill>
                <a:effectLst/>
                <a:latin typeface="+mn-lt"/>
                <a:ea typeface="+mn-ea"/>
                <a:cs typeface="+mn-cs"/>
              </a:rPr>
              <a:t>www.amazon.com</a:t>
            </a:r>
          </a:p>
          <a:p>
            <a:r>
              <a:rPr lang="en-US" sz="1200" b="1" i="0" kern="1200" dirty="0" smtClean="0">
                <a:solidFill>
                  <a:schemeClr val="tx1"/>
                </a:solidFill>
                <a:effectLst/>
                <a:latin typeface="+mn-lt"/>
                <a:ea typeface="+mn-ea"/>
                <a:cs typeface="+mn-cs"/>
              </a:rPr>
              <a:t>Featured snippet from the web</a:t>
            </a:r>
          </a:p>
          <a:p>
            <a:r>
              <a:rPr lang="en-US" sz="1200" b="0" i="0" kern="1200" dirty="0" smtClean="0">
                <a:solidFill>
                  <a:schemeClr val="tx1"/>
                </a:solidFill>
                <a:effectLst/>
                <a:latin typeface="+mn-lt"/>
                <a:ea typeface="+mn-ea"/>
                <a:cs typeface="+mn-cs"/>
              </a:rPr>
              <a:t>Features : Give Your Laptop Or Desktop Computer More Connectivity With An Rj-45 (Aka Ethernet) </a:t>
            </a:r>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Simply Plug It Into Your </a:t>
            </a:r>
            <a:r>
              <a:rPr lang="en-US" sz="1200" b="0" i="0" kern="1200" dirty="0" err="1" smtClean="0">
                <a:solidFill>
                  <a:schemeClr val="tx1"/>
                </a:solidFill>
                <a:effectLst/>
                <a:latin typeface="+mn-lt"/>
                <a:ea typeface="+mn-ea"/>
                <a:cs typeface="+mn-cs"/>
              </a:rPr>
              <a:t>Computer'S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Port And Hook Up! ... New </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2.0 To </a:t>
            </a:r>
            <a:r>
              <a:rPr lang="en-US" sz="1200" b="1" i="0" kern="1200" dirty="0" err="1" smtClean="0">
                <a:solidFill>
                  <a:schemeClr val="tx1"/>
                </a:solidFill>
                <a:effectLst/>
                <a:latin typeface="+mn-lt"/>
                <a:ea typeface="+mn-ea"/>
                <a:cs typeface="+mn-cs"/>
              </a:rPr>
              <a:t>Lan</a:t>
            </a:r>
            <a:r>
              <a:rPr lang="en-US" sz="1200" b="1" i="0" kern="1200" dirty="0" smtClean="0">
                <a:solidFill>
                  <a:schemeClr val="tx1"/>
                </a:solidFill>
                <a:effectLst/>
                <a:latin typeface="+mn-lt"/>
                <a:ea typeface="+mn-ea"/>
                <a:cs typeface="+mn-cs"/>
              </a:rPr>
              <a:t> Adapter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2.0 Ethernet 10/100 Network </a:t>
            </a:r>
            <a:r>
              <a:rPr lang="en-US" sz="1200" b="1" i="0" kern="1200" dirty="0" err="1" smtClean="0">
                <a:solidFill>
                  <a:schemeClr val="tx1"/>
                </a:solidFill>
                <a:effectLst/>
                <a:latin typeface="+mn-lt"/>
                <a:ea typeface="+mn-ea"/>
                <a:cs typeface="+mn-cs"/>
              </a:rPr>
              <a:t>Lan</a:t>
            </a:r>
            <a:r>
              <a:rPr lang="en-US" sz="1200" b="0" i="0" kern="1200" dirty="0" smtClean="0">
                <a:solidFill>
                  <a:schemeClr val="tx1"/>
                </a:solidFill>
                <a:effectLst/>
                <a:latin typeface="+mn-lt"/>
                <a:ea typeface="+mn-ea"/>
                <a:cs typeface="+mn-cs"/>
              </a:rPr>
              <a:t> Rj45 </a:t>
            </a:r>
            <a:r>
              <a:rPr lang="en-US" sz="1200" b="1" i="0" kern="1200" dirty="0" smtClean="0">
                <a:solidFill>
                  <a:schemeClr val="tx1"/>
                </a:solidFill>
                <a:effectLst/>
                <a:latin typeface="+mn-lt"/>
                <a:ea typeface="+mn-ea"/>
                <a:cs typeface="+mn-cs"/>
              </a:rPr>
              <a:t>Adapter</a:t>
            </a:r>
            <a:r>
              <a:rPr lang="en-US" sz="1200" b="0" i="0" kern="1200" dirty="0" smtClean="0">
                <a:solidFill>
                  <a:schemeClr val="tx1"/>
                </a:solidFill>
                <a:effectLst/>
                <a:latin typeface="+mn-lt"/>
                <a:ea typeface="+mn-ea"/>
                <a:cs typeface="+mn-cs"/>
              </a:rPr>
              <a:t> For Windows </a:t>
            </a:r>
            <a:r>
              <a:rPr lang="en-US" sz="1200" b="0" i="0" kern="1200" dirty="0" err="1" smtClean="0">
                <a:solidFill>
                  <a:schemeClr val="tx1"/>
                </a:solidFill>
                <a:effectLst/>
                <a:latin typeface="+mn-lt"/>
                <a:ea typeface="+mn-ea"/>
                <a:cs typeface="+mn-cs"/>
              </a:rPr>
              <a:t>Os</a:t>
            </a:r>
            <a:r>
              <a:rPr lang="en-US" sz="1200" b="0" i="0" kern="1200" dirty="0" smtClean="0">
                <a:solidFill>
                  <a:schemeClr val="tx1"/>
                </a:solidFill>
                <a:effectLst/>
                <a:latin typeface="+mn-lt"/>
                <a:ea typeface="+mn-ea"/>
                <a:cs typeface="+mn-cs"/>
              </a:rPr>
              <a:t> - Turn Your </a:t>
            </a:r>
            <a:r>
              <a:rPr lang="en-US" sz="1200" b="0" i="0" kern="1200" dirty="0" err="1" smtClean="0">
                <a:solidFill>
                  <a:schemeClr val="tx1"/>
                </a:solidFill>
                <a:effectLst/>
                <a:latin typeface="+mn-lt"/>
                <a:ea typeface="+mn-ea"/>
                <a:cs typeface="+mn-cs"/>
              </a:rPr>
              <a:t>Usb</a:t>
            </a:r>
            <a:r>
              <a:rPr lang="en-US" sz="1200" b="0" i="0" kern="1200" dirty="0" smtClean="0">
                <a:solidFill>
                  <a:schemeClr val="tx1"/>
                </a:solidFill>
                <a:effectLst/>
                <a:latin typeface="+mn-lt"/>
                <a:ea typeface="+mn-ea"/>
                <a:cs typeface="+mn-cs"/>
              </a:rPr>
              <a:t> 2.0 Port Into </a:t>
            </a:r>
            <a:r>
              <a:rPr lang="en-US" sz="1200" b="1" i="0" kern="1200" dirty="0" err="1" smtClean="0">
                <a:solidFill>
                  <a:schemeClr val="tx1"/>
                </a:solidFill>
                <a:effectLst/>
                <a:latin typeface="+mn-lt"/>
                <a:ea typeface="+mn-ea"/>
                <a:cs typeface="+mn-cs"/>
              </a:rPr>
              <a:t>Lan</a:t>
            </a:r>
            <a:r>
              <a:rPr lang="en-US" sz="1200" b="0" i="0" kern="1200" dirty="0" smtClean="0">
                <a:solidFill>
                  <a:schemeClr val="tx1"/>
                </a:solidFill>
                <a:effectLst/>
                <a:latin typeface="+mn-lt"/>
                <a:ea typeface="+mn-ea"/>
                <a:cs typeface="+mn-cs"/>
              </a:rPr>
              <a:t> Input!</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7</a:t>
            </a:fld>
            <a:endParaRPr lang="en-US"/>
          </a:p>
        </p:txBody>
      </p:sp>
    </p:spTree>
    <p:extLst>
      <p:ext uri="{BB962C8B-B14F-4D97-AF65-F5344CB8AC3E}">
        <p14:creationId xmlns:p14="http://schemas.microsoft.com/office/powerpoint/2010/main" val="369785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unicast destination address defines only one recipient; the relationship between</a:t>
            </a:r>
          </a:p>
          <a:p>
            <a:r>
              <a:rPr lang="en-US" sz="1200" b="0" i="0" u="none" strike="noStrike" kern="1200" baseline="0" dirty="0" smtClean="0">
                <a:solidFill>
                  <a:schemeClr val="tx1"/>
                </a:solidFill>
                <a:latin typeface="+mn-lt"/>
                <a:ea typeface="+mn-ea"/>
                <a:cs typeface="+mn-cs"/>
              </a:rPr>
              <a:t>the sender and the receiver is one-to-one. A multicast destination address defines a group</a:t>
            </a:r>
          </a:p>
          <a:p>
            <a:r>
              <a:rPr lang="en-US" sz="1200" b="0" i="0" u="none" strike="noStrike" kern="1200" baseline="0" dirty="0" smtClean="0">
                <a:solidFill>
                  <a:schemeClr val="tx1"/>
                </a:solidFill>
                <a:latin typeface="+mn-lt"/>
                <a:ea typeface="+mn-ea"/>
                <a:cs typeface="+mn-cs"/>
              </a:rPr>
              <a:t>of addresses; the relationship between the sender and the receivers is one-to-many.</a:t>
            </a:r>
          </a:p>
          <a:p>
            <a:r>
              <a:rPr lang="en-US" sz="1200" b="0" i="0" u="none" strike="noStrike" kern="1200" baseline="0" dirty="0" smtClean="0">
                <a:solidFill>
                  <a:schemeClr val="tx1"/>
                </a:solidFill>
                <a:latin typeface="+mn-lt"/>
                <a:ea typeface="+mn-ea"/>
                <a:cs typeface="+mn-cs"/>
              </a:rPr>
              <a:t>The broadcast address is a special case of the multicast address; the recipients are</a:t>
            </a:r>
          </a:p>
          <a:p>
            <a:r>
              <a:rPr lang="en-US" sz="1200" b="0" i="0" u="none" strike="noStrike" kern="1200" baseline="0" dirty="0" smtClean="0">
                <a:solidFill>
                  <a:schemeClr val="tx1"/>
                </a:solidFill>
                <a:latin typeface="+mn-lt"/>
                <a:ea typeface="+mn-ea"/>
                <a:cs typeface="+mn-cs"/>
              </a:rPr>
              <a:t>all the stations on the LAN. A broadcast destination address is forty-eight Is.</a:t>
            </a:r>
          </a:p>
          <a:p>
            <a:r>
              <a:rPr lang="en-US" sz="1200" b="0" i="0" u="none" strike="noStrike" kern="1200" baseline="0" dirty="0" smtClean="0">
                <a:solidFill>
                  <a:schemeClr val="tx1"/>
                </a:solidFill>
                <a:latin typeface="+mn-lt"/>
                <a:ea typeface="+mn-ea"/>
                <a:cs typeface="+mn-cs"/>
              </a:rPr>
              <a:t>The broadcast destination address is a special case of</a:t>
            </a:r>
          </a:p>
          <a:p>
            <a:r>
              <a:rPr lang="en-US" sz="1200" b="0" i="0" u="none" strike="noStrike" kern="1200" baseline="0" dirty="0" smtClean="0">
                <a:solidFill>
                  <a:schemeClr val="tx1"/>
                </a:solidFill>
                <a:latin typeface="+mn-lt"/>
                <a:ea typeface="+mn-ea"/>
                <a:cs typeface="+mn-cs"/>
              </a:rPr>
              <a:t>the multicast address in which all bits are Is.</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15</a:t>
            </a:fld>
            <a:endParaRPr lang="en-US"/>
          </a:p>
        </p:txBody>
      </p:sp>
    </p:spTree>
    <p:extLst>
      <p:ext uri="{BB962C8B-B14F-4D97-AF65-F5344CB8AC3E}">
        <p14:creationId xmlns:p14="http://schemas.microsoft.com/office/powerpoint/2010/main" val="404012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dirty="0" err="1" smtClean="0"/>
              <a:t>sequence</a:t>
            </a:r>
            <a:r>
              <a:rPr lang="en-US" sz="1200" dirty="0" err="1" smtClean="0"/>
              <a:t>.</a:t>
            </a:r>
            <a:r>
              <a:rPr lang="en-US" sz="1200" b="1" dirty="0" err="1" smtClean="0"/>
              <a:t>Note</a:t>
            </a:r>
            <a:r>
              <a:rPr lang="en-US" sz="1200" b="1" dirty="0" smtClean="0"/>
              <a:t> –</a:t>
            </a:r>
            <a:r>
              <a:rPr lang="en-US" sz="1200" dirty="0" smtClean="0"/>
              <a:t/>
            </a:r>
            <a:br>
              <a:rPr lang="en-US" sz="1200" dirty="0" smtClean="0"/>
            </a:br>
            <a:r>
              <a:rPr lang="en-US" sz="1200" dirty="0" smtClean="0"/>
              <a:t>A preamble is used for bit synchronization, in E. 8 bytes of preamble and start of frame create pattern of 64 bits.</a:t>
            </a:r>
          </a:p>
          <a:p>
            <a:pPr fontAlgn="base"/>
            <a:r>
              <a:rPr lang="en-US" sz="1200" dirty="0" smtClean="0"/>
              <a:t>The reason why host computer needs to send 96 bits: host computer should send 32-bit jamming sequence to point collision went on and just 32 bits is insufficient. Hence, it must append 64-bit preamble.</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19</a:t>
            </a:fld>
            <a:endParaRPr lang="en-US"/>
          </a:p>
        </p:txBody>
      </p:sp>
    </p:spTree>
    <p:extLst>
      <p:ext uri="{BB962C8B-B14F-4D97-AF65-F5344CB8AC3E}">
        <p14:creationId xmlns:p14="http://schemas.microsoft.com/office/powerpoint/2010/main" val="191171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receiver side of the </a:t>
            </a:r>
            <a:r>
              <a:rPr lang="en-US" sz="1200" b="1" i="0" kern="1200" dirty="0" smtClean="0">
                <a:solidFill>
                  <a:schemeClr val="tx1"/>
                </a:solidFill>
                <a:effectLst/>
                <a:latin typeface="+mn-lt"/>
                <a:ea typeface="+mn-ea"/>
                <a:cs typeface="+mn-cs"/>
              </a:rPr>
              <a:t>Ethernet</a:t>
            </a:r>
            <a:r>
              <a:rPr lang="en-US" sz="1200" b="0" i="0" kern="1200" dirty="0" smtClean="0">
                <a:solidFill>
                  <a:schemeClr val="tx1"/>
                </a:solidFill>
                <a:effectLst/>
                <a:latin typeface="+mn-lt"/>
                <a:ea typeface="+mn-ea"/>
                <a:cs typeface="+mn-cs"/>
              </a:rPr>
              <a:t> protocol is simple; the real smarts are implemented at the </a:t>
            </a:r>
            <a:r>
              <a:rPr lang="en-US" sz="1200" b="0" i="0" kern="1200" dirty="0" err="1" smtClean="0">
                <a:solidFill>
                  <a:schemeClr val="tx1"/>
                </a:solidFill>
                <a:effectLst/>
                <a:latin typeface="+mn-lt"/>
                <a:ea typeface="+mn-ea"/>
                <a:cs typeface="+mn-cs"/>
              </a:rPr>
              <a:t>sender‟s</a:t>
            </a:r>
            <a:r>
              <a:rPr lang="en-US" sz="1200" b="0" i="0" kern="1200" dirty="0" smtClean="0">
                <a:solidFill>
                  <a:schemeClr val="tx1"/>
                </a:solidFill>
                <a:effectLst/>
                <a:latin typeface="+mn-lt"/>
                <a:ea typeface="+mn-ea"/>
                <a:cs typeface="+mn-cs"/>
              </a:rPr>
              <a:t> side. The </a:t>
            </a:r>
            <a:r>
              <a:rPr lang="en-US" sz="1200" b="1" i="0" kern="1200" dirty="0" smtClean="0">
                <a:solidFill>
                  <a:schemeClr val="tx1"/>
                </a:solidFill>
                <a:effectLst/>
                <a:latin typeface="+mn-lt"/>
                <a:ea typeface="+mn-ea"/>
                <a:cs typeface="+mn-cs"/>
              </a:rPr>
              <a:t>transmitter algorithm</a:t>
            </a:r>
            <a:r>
              <a:rPr lang="en-US" sz="1200" b="0" i="0" kern="1200" dirty="0" smtClean="0">
                <a:solidFill>
                  <a:schemeClr val="tx1"/>
                </a:solidFill>
                <a:effectLst/>
                <a:latin typeface="+mn-lt"/>
                <a:ea typeface="+mn-ea"/>
                <a:cs typeface="+mn-cs"/>
              </a:rPr>
              <a:t> is defined as follows: When the adaptor has a frame to send and the line is busy, it waits for the line to go idle and then transmits immediately.</a:t>
            </a:r>
          </a:p>
          <a:p>
            <a:pPr fontAlgn="base"/>
            <a:r>
              <a:rPr lang="en-US" b="1" dirty="0" smtClean="0">
                <a:effectLst/>
              </a:rPr>
              <a:t>Access Protocol for Ethernet :</a:t>
            </a:r>
            <a:endParaRPr lang="en-US" dirty="0" smtClean="0">
              <a:effectLst/>
            </a:endParaRPr>
          </a:p>
          <a:p>
            <a:pPr fontAlgn="base"/>
            <a:r>
              <a:rPr lang="en-US" dirty="0" smtClean="0">
                <a:effectLst/>
              </a:rPr>
              <a:t>Algorithm is usually called </a:t>
            </a:r>
            <a:r>
              <a:rPr lang="en-US" b="1" dirty="0" smtClean="0">
                <a:effectLst/>
              </a:rPr>
              <a:t>Ethernet Media Access Control (MAC)</a:t>
            </a:r>
            <a:r>
              <a:rPr lang="en-US" dirty="0" smtClean="0">
                <a:effectLst/>
              </a:rPr>
              <a:t> and is implemented in hardware on Ethernet Adapter (NIC).</a:t>
            </a:r>
          </a:p>
          <a:p>
            <a:pPr fontAlgn="base"/>
            <a:r>
              <a:rPr lang="en-US" dirty="0" smtClean="0">
                <a:effectLst/>
              </a:rPr>
              <a:t>Access method of Ethernet is </a:t>
            </a:r>
            <a:r>
              <a:rPr lang="en-US" sz="1200" b="1" u="none" strike="noStrike" kern="1200" dirty="0" smtClean="0">
                <a:solidFill>
                  <a:schemeClr val="tx1"/>
                </a:solidFill>
                <a:effectLst/>
                <a:latin typeface="+mn-lt"/>
                <a:ea typeface="+mn-ea"/>
                <a:cs typeface="+mn-cs"/>
                <a:hlinkClick r:id="rId3"/>
              </a:rPr>
              <a:t>CSMA/CD</a:t>
            </a:r>
            <a:r>
              <a:rPr lang="en-US" b="1" dirty="0" smtClean="0">
                <a:effectLst/>
              </a:rPr>
              <a:t> (Carrier-Sense Multiple Access with Collision Detection).</a:t>
            </a:r>
            <a:endParaRPr lang="en-US" dirty="0" smtClean="0">
              <a:effectLst/>
            </a:endParaRPr>
          </a:p>
          <a:p>
            <a:pPr fontAlgn="base"/>
            <a:r>
              <a:rPr lang="en-US" dirty="0" smtClean="0">
                <a:effectLst/>
              </a:rPr>
              <a:t>Encoding method is </a:t>
            </a:r>
            <a:r>
              <a:rPr lang="en-US" b="1" dirty="0" smtClean="0">
                <a:effectLst/>
              </a:rPr>
              <a:t>Manchester Encoding technique</a:t>
            </a:r>
            <a:r>
              <a:rPr lang="en-US" dirty="0" smtClean="0">
                <a:effectLst/>
              </a:rPr>
              <a:t> for converting data bits into signals.</a:t>
            </a:r>
          </a:p>
          <a:p>
            <a:pPr fontAlgn="base"/>
            <a:r>
              <a:rPr lang="en-US" dirty="0" smtClean="0">
                <a:effectLst/>
              </a:rPr>
              <a:t>The reason why Manchester Encoding technique is employed – Ethernet cable is connected through port, to Ethernet Adapter. So, application layer data is given to transport layer and is forwarded to network layer and then it comes to data link layer (where NIC card is present now).</a:t>
            </a:r>
          </a:p>
          <a:p>
            <a:pPr fontAlgn="base"/>
            <a:r>
              <a:rPr lang="en-US" dirty="0" smtClean="0">
                <a:effectLst/>
              </a:rPr>
              <a:t>So, frames that are created by host computer, need to be placed on Ethernet cable (on channel). When host computer, wants to place data/information on channel, we want to use some encoding technique.</a:t>
            </a:r>
          </a:p>
          <a:p>
            <a:pPr fontAlgn="base"/>
            <a:r>
              <a:rPr lang="en-US" dirty="0" smtClean="0">
                <a:effectLst/>
              </a:rPr>
              <a:t>Encoding is vital to convert particular data/frames, created by host computer, into signals because Ethernet cable For example, copper cable carries data in form of electric signals) will only carry signals.</a:t>
            </a:r>
          </a:p>
          <a:p>
            <a:r>
              <a:rPr lang="en-US" dirty="0" smtClean="0">
                <a:effectLst/>
              </a:rPr>
              <a:t/>
            </a:r>
            <a:br>
              <a:rPr lang="en-US" dirty="0" smtClean="0">
                <a:effectLst/>
              </a:rPr>
            </a:b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24</a:t>
            </a:fld>
            <a:endParaRPr lang="en-US"/>
          </a:p>
        </p:txBody>
      </p:sp>
    </p:spTree>
    <p:extLst>
      <p:ext uri="{BB962C8B-B14F-4D97-AF65-F5344CB8AC3E}">
        <p14:creationId xmlns:p14="http://schemas.microsoft.com/office/powerpoint/2010/main" val="334012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Topology –</a:t>
            </a:r>
            <a:r>
              <a:rPr lang="en-US" sz="1200" b="0" i="0" kern="1200" dirty="0" smtClean="0">
                <a:solidFill>
                  <a:schemeClr val="tx1"/>
                </a:solidFill>
                <a:effectLst/>
                <a:latin typeface="+mn-lt"/>
                <a:ea typeface="+mn-ea"/>
                <a:cs typeface="+mn-cs"/>
              </a:rPr>
              <a:t> Ring topology</a:t>
            </a:r>
          </a:p>
          <a:p>
            <a:pPr fontAlgn="base"/>
            <a:r>
              <a:rPr lang="en-US" sz="1200" b="1" i="0" kern="1200" dirty="0" smtClean="0">
                <a:solidFill>
                  <a:schemeClr val="tx1"/>
                </a:solidFill>
                <a:effectLst/>
                <a:latin typeface="+mn-lt"/>
                <a:ea typeface="+mn-ea"/>
                <a:cs typeface="+mn-cs"/>
              </a:rPr>
              <a:t>Transmission –</a:t>
            </a:r>
            <a:r>
              <a:rPr lang="en-US" sz="1200" b="0" i="0" kern="1200" dirty="0" smtClean="0">
                <a:solidFill>
                  <a:schemeClr val="tx1"/>
                </a:solidFill>
                <a:effectLst/>
                <a:latin typeface="+mn-lt"/>
                <a:ea typeface="+mn-ea"/>
                <a:cs typeface="+mn-cs"/>
              </a:rPr>
              <a:t> Unidirectional</a:t>
            </a:r>
          </a:p>
          <a:p>
            <a:pPr fontAlgn="base"/>
            <a:r>
              <a:rPr lang="en-US" sz="1200" b="1" i="0" kern="1200" dirty="0" smtClean="0">
                <a:solidFill>
                  <a:schemeClr val="tx1"/>
                </a:solidFill>
                <a:effectLst/>
                <a:latin typeface="+mn-lt"/>
                <a:ea typeface="+mn-ea"/>
                <a:cs typeface="+mn-cs"/>
              </a:rPr>
              <a:t>Encoding –</a:t>
            </a:r>
            <a:r>
              <a:rPr lang="en-US" sz="1200" b="0" i="0" kern="1200" dirty="0" smtClean="0">
                <a:solidFill>
                  <a:schemeClr val="tx1"/>
                </a:solidFill>
                <a:effectLst/>
                <a:latin typeface="+mn-lt"/>
                <a:ea typeface="+mn-ea"/>
                <a:cs typeface="+mn-cs"/>
              </a:rPr>
              <a:t> Differential Manchester encoding</a:t>
            </a:r>
          </a:p>
          <a:p>
            <a:pPr fontAlgn="base"/>
            <a:r>
              <a:rPr lang="en-US" sz="1200" b="1" i="0" kern="1200" dirty="0" smtClean="0">
                <a:solidFill>
                  <a:schemeClr val="tx1"/>
                </a:solidFill>
                <a:effectLst/>
                <a:latin typeface="+mn-lt"/>
                <a:ea typeface="+mn-ea"/>
                <a:cs typeface="+mn-cs"/>
              </a:rPr>
              <a:t>Access control –</a:t>
            </a:r>
            <a:r>
              <a:rPr lang="en-US" sz="1200" b="0" i="0" kern="1200" dirty="0" smtClean="0">
                <a:solidFill>
                  <a:schemeClr val="tx1"/>
                </a:solidFill>
                <a:effectLst/>
                <a:latin typeface="+mn-lt"/>
                <a:ea typeface="+mn-ea"/>
                <a:cs typeface="+mn-cs"/>
              </a:rPr>
              <a:t> Token passing</a:t>
            </a:r>
          </a:p>
          <a:p>
            <a:pPr fontAlgn="base"/>
            <a:r>
              <a:rPr lang="en-US" sz="1200" b="1" i="0" kern="1200" dirty="0" smtClean="0">
                <a:solidFill>
                  <a:schemeClr val="tx1"/>
                </a:solidFill>
                <a:effectLst/>
                <a:latin typeface="+mn-lt"/>
                <a:ea typeface="+mn-ea"/>
                <a:cs typeface="+mn-cs"/>
              </a:rPr>
              <a:t>Data rates –</a:t>
            </a:r>
            <a:r>
              <a:rPr lang="en-US" sz="1200" b="0" i="0" kern="1200" dirty="0" smtClean="0">
                <a:solidFill>
                  <a:schemeClr val="tx1"/>
                </a:solidFill>
                <a:effectLst/>
                <a:latin typeface="+mn-lt"/>
                <a:ea typeface="+mn-ea"/>
                <a:cs typeface="+mn-cs"/>
              </a:rPr>
              <a:t> 4 Mbps, 16 Mbps</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27</a:t>
            </a:fld>
            <a:endParaRPr lang="en-US"/>
          </a:p>
        </p:txBody>
      </p:sp>
    </p:spTree>
    <p:extLst>
      <p:ext uri="{BB962C8B-B14F-4D97-AF65-F5344CB8AC3E}">
        <p14:creationId xmlns:p14="http://schemas.microsoft.com/office/powerpoint/2010/main" val="90152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Token Passing Concept</a:t>
            </a:r>
          </a:p>
          <a:p>
            <a:r>
              <a:rPr lang="en-US" sz="1200" b="0" i="0" kern="1200" dirty="0" smtClean="0">
                <a:solidFill>
                  <a:schemeClr val="tx1"/>
                </a:solidFill>
                <a:effectLst/>
                <a:latin typeface="+mn-lt"/>
                <a:ea typeface="+mn-ea"/>
                <a:cs typeface="+mn-cs"/>
              </a:rPr>
              <a:t>The token bit sequence circulates around the ring</a:t>
            </a:r>
          </a:p>
          <a:p>
            <a:r>
              <a:rPr lang="en-US" sz="1200" b="0" i="0" kern="1200" dirty="0" smtClean="0">
                <a:solidFill>
                  <a:schemeClr val="tx1"/>
                </a:solidFill>
                <a:effectLst/>
                <a:latin typeface="+mn-lt"/>
                <a:ea typeface="+mn-ea"/>
                <a:cs typeface="+mn-cs"/>
              </a:rPr>
              <a:t>Each node forwards the token (typically one bit at a time)</a:t>
            </a:r>
          </a:p>
          <a:p>
            <a:r>
              <a:rPr lang="en-US" sz="1200" b="0" i="0" kern="1200" dirty="0" smtClean="0">
                <a:solidFill>
                  <a:schemeClr val="tx1"/>
                </a:solidFill>
                <a:effectLst/>
                <a:latin typeface="+mn-lt"/>
                <a:ea typeface="+mn-ea"/>
                <a:cs typeface="+mn-cs"/>
              </a:rPr>
              <a:t>A note with data to send drains the token off the ring, and begins sending one or more frames</a:t>
            </a:r>
          </a:p>
          <a:p>
            <a:r>
              <a:rPr lang="en-US" sz="1200" b="0" i="0" kern="1200" dirty="0" smtClean="0">
                <a:solidFill>
                  <a:schemeClr val="tx1"/>
                </a:solidFill>
                <a:effectLst/>
                <a:latin typeface="+mn-lt"/>
                <a:ea typeface="+mn-ea"/>
                <a:cs typeface="+mn-cs"/>
              </a:rPr>
              <a:t>Each node forwards the frame(s) like any other bits</a:t>
            </a:r>
          </a:p>
          <a:p>
            <a:r>
              <a:rPr lang="en-US" sz="1200" b="0" i="0" kern="1200" dirty="0" smtClean="0">
                <a:solidFill>
                  <a:schemeClr val="tx1"/>
                </a:solidFill>
                <a:effectLst/>
                <a:latin typeface="+mn-lt"/>
                <a:ea typeface="+mn-ea"/>
                <a:cs typeface="+mn-cs"/>
              </a:rPr>
              <a:t>The destination node notices its address and saves a copy of the data as it passes by</a:t>
            </a:r>
          </a:p>
          <a:p>
            <a:r>
              <a:rPr lang="en-US" sz="1200" b="0" i="0" kern="1200" dirty="0" smtClean="0">
                <a:solidFill>
                  <a:schemeClr val="tx1"/>
                </a:solidFill>
                <a:effectLst/>
                <a:latin typeface="+mn-lt"/>
                <a:ea typeface="+mn-ea"/>
                <a:cs typeface="+mn-cs"/>
              </a:rPr>
              <a:t>When the sender sees its frame(s) return, it drains them off the ring and reinserts the token</a:t>
            </a:r>
          </a:p>
          <a:p>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30</a:t>
            </a:fld>
            <a:endParaRPr lang="en-US"/>
          </a:p>
        </p:txBody>
      </p:sp>
    </p:spTree>
    <p:extLst>
      <p:ext uri="{BB962C8B-B14F-4D97-AF65-F5344CB8AC3E}">
        <p14:creationId xmlns:p14="http://schemas.microsoft.com/office/powerpoint/2010/main" val="84732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Priority bits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reservation bits</a:t>
            </a:r>
            <a:r>
              <a:rPr lang="en-US" sz="1200" b="0" i="0" kern="1200" dirty="0" smtClean="0">
                <a:solidFill>
                  <a:schemeClr val="tx1"/>
                </a:solidFill>
                <a:effectLst/>
                <a:latin typeface="+mn-lt"/>
                <a:ea typeface="+mn-ea"/>
                <a:cs typeface="+mn-cs"/>
              </a:rPr>
              <a:t> help in implementing priority. Priority bits = reservation bits = 3.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server is given priority = 7 and client is given priority = 0.</a:t>
            </a:r>
          </a:p>
          <a:p>
            <a:pPr fontAlgn="base"/>
            <a:r>
              <a:rPr lang="en-US" sz="1200" b="1" i="0" kern="1200" dirty="0" smtClean="0">
                <a:solidFill>
                  <a:schemeClr val="tx1"/>
                </a:solidFill>
                <a:effectLst/>
                <a:latin typeface="+mn-lt"/>
                <a:ea typeface="+mn-ea"/>
                <a:cs typeface="+mn-cs"/>
              </a:rPr>
              <a:t>Token bit</a:t>
            </a:r>
            <a:r>
              <a:rPr lang="en-US" sz="1200" b="0" i="0" kern="1200" dirty="0" smtClean="0">
                <a:solidFill>
                  <a:schemeClr val="tx1"/>
                </a:solidFill>
                <a:effectLst/>
                <a:latin typeface="+mn-lt"/>
                <a:ea typeface="+mn-ea"/>
                <a:cs typeface="+mn-cs"/>
              </a:rPr>
              <a:t> is used to indicate presence of token frame. If token bit = 1 –&gt; token frame and if token bit = 0 –&gt; not a token frame.</a:t>
            </a:r>
          </a:p>
          <a:p>
            <a:pPr fontAlgn="base"/>
            <a:r>
              <a:rPr lang="en-US" sz="1200" b="1" i="0" kern="1200" dirty="0" smtClean="0">
                <a:solidFill>
                  <a:schemeClr val="tx1"/>
                </a:solidFill>
                <a:effectLst/>
                <a:latin typeface="+mn-lt"/>
                <a:ea typeface="+mn-ea"/>
                <a:cs typeface="+mn-cs"/>
              </a:rPr>
              <a:t>Monitor bit </a:t>
            </a:r>
            <a:r>
              <a:rPr lang="en-US" sz="1200" b="0" i="0" kern="1200" dirty="0" smtClean="0">
                <a:solidFill>
                  <a:schemeClr val="tx1"/>
                </a:solidFill>
                <a:effectLst/>
                <a:latin typeface="+mn-lt"/>
                <a:ea typeface="+mn-ea"/>
                <a:cs typeface="+mn-cs"/>
              </a:rPr>
              <a:t>helps in solving orphan packet problem. It is covered by CRC as monitor are powerful machines which can recalculate CRC when modifying monitor bit. If monitor bit = 1 –&gt; stamped by monitor and if monitor bit = 0 –&gt; not yet stamped by monitor.</a:t>
            </a:r>
          </a:p>
          <a:p>
            <a:endParaRPr lang="en-US" dirty="0" smtClean="0"/>
          </a:p>
          <a:p>
            <a:r>
              <a:rPr lang="en-US" sz="1200" b="1" i="0" kern="1200" dirty="0" smtClean="0">
                <a:solidFill>
                  <a:schemeClr val="tx1"/>
                </a:solidFill>
                <a:effectLst/>
                <a:latin typeface="+mn-lt"/>
                <a:ea typeface="+mn-ea"/>
                <a:cs typeface="+mn-cs"/>
              </a:rPr>
              <a:t>Frame control (FC) –</a:t>
            </a:r>
            <a:r>
              <a:rPr lang="en-US" sz="1200" b="0" i="0" kern="1200" dirty="0" smtClean="0">
                <a:solidFill>
                  <a:schemeClr val="tx1"/>
                </a:solidFill>
                <a:effectLst/>
                <a:latin typeface="+mn-lt"/>
                <a:ea typeface="+mn-ea"/>
                <a:cs typeface="+mn-cs"/>
              </a:rPr>
              <a:t> First 2 bits indicates whether the frame contains data or control information. In control frames, this byte specifies the type of control information.</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31</a:t>
            </a:fld>
            <a:endParaRPr lang="en-US"/>
          </a:p>
        </p:txBody>
      </p:sp>
    </p:spTree>
    <p:extLst>
      <p:ext uri="{BB962C8B-B14F-4D97-AF65-F5344CB8AC3E}">
        <p14:creationId xmlns:p14="http://schemas.microsoft.com/office/powerpoint/2010/main" val="21137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Reliability</a:t>
            </a:r>
          </a:p>
          <a:p>
            <a:r>
              <a:rPr lang="en-US" dirty="0" smtClean="0"/>
              <a:t>802.5 provides reliable delivery by piggybacking frame acknowledgement on the circulating </a:t>
            </a:r>
            <a:r>
              <a:rPr lang="en-US" dirty="0" err="1" smtClean="0"/>
              <a:t>frameFrame</a:t>
            </a:r>
            <a:r>
              <a:rPr lang="en-US" dirty="0" smtClean="0"/>
              <a:t> </a:t>
            </a:r>
            <a:r>
              <a:rPr lang="en-US" dirty="0" err="1" smtClean="0"/>
              <a:t>StatusThe</a:t>
            </a:r>
            <a:r>
              <a:rPr lang="en-US" dirty="0" smtClean="0"/>
              <a:t> last byte of a frame, even after the end delimiter, has A and C </a:t>
            </a:r>
            <a:r>
              <a:rPr lang="en-US" dirty="0" err="1" smtClean="0"/>
              <a:t>bitsInitiallySet</a:t>
            </a:r>
            <a:r>
              <a:rPr lang="en-US" dirty="0" smtClean="0"/>
              <a:t> by the sender to both 0At the </a:t>
            </a:r>
            <a:r>
              <a:rPr lang="en-US" dirty="0" err="1" smtClean="0"/>
              <a:t>DestinationSets</a:t>
            </a:r>
            <a:r>
              <a:rPr lang="en-US" dirty="0" smtClean="0"/>
              <a:t> A </a:t>
            </a:r>
            <a:r>
              <a:rPr lang="en-US" i="1" dirty="0" smtClean="0"/>
              <a:t>(address recognized)</a:t>
            </a:r>
            <a:r>
              <a:rPr lang="en-US" dirty="0" smtClean="0"/>
              <a:t> to 1 when it sees the frame is for it. Sets C </a:t>
            </a:r>
            <a:r>
              <a:rPr lang="en-US" i="1" dirty="0" smtClean="0"/>
              <a:t>(frame copied)</a:t>
            </a:r>
            <a:r>
              <a:rPr lang="en-US" dirty="0" smtClean="0"/>
              <a:t> to 1 if it copied the frame to its buffer </a:t>
            </a:r>
            <a:r>
              <a:rPr lang="en-US" dirty="0" err="1" smtClean="0"/>
              <a:t>correctlyBack</a:t>
            </a:r>
            <a:r>
              <a:rPr lang="en-US" dirty="0" smtClean="0"/>
              <a:t> at the </a:t>
            </a:r>
            <a:r>
              <a:rPr lang="en-US" dirty="0" err="1" smtClean="0"/>
              <a:t>SenderIf</a:t>
            </a:r>
            <a:r>
              <a:rPr lang="en-US" dirty="0" smtClean="0"/>
              <a:t> A is 0, the destination is not on this ring or is down. If A is 1 but C is 0, the destination is up but dropped the frame (perhaps its buffer is full, or the frame CRC failed) and the sender must retransmit</a:t>
            </a:r>
            <a:endParaRPr lang="en-US" dirty="0"/>
          </a:p>
        </p:txBody>
      </p:sp>
      <p:sp>
        <p:nvSpPr>
          <p:cNvPr id="4" name="Slide Number Placeholder 3"/>
          <p:cNvSpPr>
            <a:spLocks noGrp="1"/>
          </p:cNvSpPr>
          <p:nvPr>
            <p:ph type="sldNum" sz="quarter" idx="10"/>
          </p:nvPr>
        </p:nvSpPr>
        <p:spPr/>
        <p:txBody>
          <a:bodyPr/>
          <a:lstStyle/>
          <a:p>
            <a:fld id="{CEA8CB92-D1BC-4005-A1B3-84436B20A2D7}" type="slidenum">
              <a:rPr lang="en-US" smtClean="0"/>
              <a:t>32</a:t>
            </a:fld>
            <a:endParaRPr lang="en-US"/>
          </a:p>
        </p:txBody>
      </p:sp>
    </p:spTree>
    <p:extLst>
      <p:ext uri="{BB962C8B-B14F-4D97-AF65-F5344CB8AC3E}">
        <p14:creationId xmlns:p14="http://schemas.microsoft.com/office/powerpoint/2010/main" val="5367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62380" y="1635378"/>
            <a:ext cx="6619239" cy="758825"/>
          </a:xfrm>
          <a:prstGeom prst="rect">
            <a:avLst/>
          </a:prstGeom>
        </p:spPr>
        <p:txBody>
          <a:bodyPr wrap="square" lIns="0" tIns="0" rIns="0" bIns="0">
            <a:spAutoFit/>
          </a:bodyPr>
          <a:lstStyle>
            <a:lvl1pPr>
              <a:defRPr sz="4800" b="0" i="0">
                <a:solidFill>
                  <a:srgbClr val="FF8500"/>
                </a:solidFill>
                <a:latin typeface="Carlito"/>
                <a:cs typeface="Carlito"/>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700" b="0"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FF850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283038"/>
          </a:solidFill>
        </p:spPr>
        <p:txBody>
          <a:bodyPr wrap="square" lIns="0" tIns="0" rIns="0" bIns="0" rtlCol="0"/>
          <a:lstStyle/>
          <a:p>
            <a:endParaRPr/>
          </a:p>
        </p:txBody>
      </p:sp>
      <p:sp>
        <p:nvSpPr>
          <p:cNvPr id="17" name="bg object 17"/>
          <p:cNvSpPr/>
          <p:nvPr/>
        </p:nvSpPr>
        <p:spPr>
          <a:xfrm>
            <a:off x="8439150" y="428625"/>
            <a:ext cx="85725" cy="428625"/>
          </a:xfrm>
          <a:custGeom>
            <a:avLst/>
            <a:gdLst/>
            <a:ahLst/>
            <a:cxnLst/>
            <a:rect l="l" t="t" r="r" b="b"/>
            <a:pathLst>
              <a:path w="85725" h="428625">
                <a:moveTo>
                  <a:pt x="85725" y="0"/>
                </a:moveTo>
                <a:lnTo>
                  <a:pt x="0" y="0"/>
                </a:lnTo>
                <a:lnTo>
                  <a:pt x="0" y="428625"/>
                </a:lnTo>
                <a:lnTo>
                  <a:pt x="85725" y="428625"/>
                </a:lnTo>
                <a:lnTo>
                  <a:pt x="85725" y="0"/>
                </a:lnTo>
                <a:close/>
              </a:path>
            </a:pathLst>
          </a:custGeom>
          <a:solidFill>
            <a:srgbClr val="FF8500"/>
          </a:solidFill>
        </p:spPr>
        <p:txBody>
          <a:bodyPr wrap="square" lIns="0" tIns="0" rIns="0" bIns="0" rtlCol="0"/>
          <a:lstStyle/>
          <a:p>
            <a:endParaRPr/>
          </a:p>
        </p:txBody>
      </p:sp>
      <p:sp>
        <p:nvSpPr>
          <p:cNvPr id="18" name="bg object 18"/>
          <p:cNvSpPr/>
          <p:nvPr/>
        </p:nvSpPr>
        <p:spPr>
          <a:xfrm>
            <a:off x="8572500" y="428625"/>
            <a:ext cx="571500" cy="428625"/>
          </a:xfrm>
          <a:custGeom>
            <a:avLst/>
            <a:gdLst/>
            <a:ahLst/>
            <a:cxnLst/>
            <a:rect l="l" t="t" r="r" b="b"/>
            <a:pathLst>
              <a:path w="571500" h="428625">
                <a:moveTo>
                  <a:pt x="571500" y="0"/>
                </a:moveTo>
                <a:lnTo>
                  <a:pt x="0" y="0"/>
                </a:lnTo>
                <a:lnTo>
                  <a:pt x="0" y="428625"/>
                </a:lnTo>
                <a:lnTo>
                  <a:pt x="571500" y="428625"/>
                </a:lnTo>
                <a:lnTo>
                  <a:pt x="571500" y="0"/>
                </a:lnTo>
                <a:close/>
              </a:path>
            </a:pathLst>
          </a:custGeom>
          <a:solidFill>
            <a:srgbClr val="FF8500"/>
          </a:solidFill>
        </p:spPr>
        <p:txBody>
          <a:bodyPr wrap="square" lIns="0" tIns="0" rIns="0" bIns="0" rtlCol="0"/>
          <a:lstStyle/>
          <a:p>
            <a:endParaRPr/>
          </a:p>
        </p:txBody>
      </p:sp>
      <p:sp>
        <p:nvSpPr>
          <p:cNvPr id="2" name="Holder 2"/>
          <p:cNvSpPr>
            <a:spLocks noGrp="1"/>
          </p:cNvSpPr>
          <p:nvPr>
            <p:ph type="title"/>
          </p:nvPr>
        </p:nvSpPr>
        <p:spPr>
          <a:xfrm>
            <a:off x="994092" y="1330007"/>
            <a:ext cx="7155814" cy="632460"/>
          </a:xfrm>
          <a:prstGeom prst="rect">
            <a:avLst/>
          </a:prstGeom>
        </p:spPr>
        <p:txBody>
          <a:bodyPr wrap="square" lIns="0" tIns="0" rIns="0" bIns="0">
            <a:spAutoFit/>
          </a:bodyPr>
          <a:lstStyle>
            <a:lvl1pPr>
              <a:defRPr sz="3950" b="0" i="0">
                <a:solidFill>
                  <a:srgbClr val="FF8500"/>
                </a:solidFill>
                <a:latin typeface="Carlito"/>
                <a:cs typeface="Carlito"/>
              </a:defRPr>
            </a:lvl1pPr>
          </a:lstStyle>
          <a:p>
            <a:endParaRPr/>
          </a:p>
        </p:txBody>
      </p:sp>
      <p:sp>
        <p:nvSpPr>
          <p:cNvPr id="3" name="Holder 3"/>
          <p:cNvSpPr>
            <a:spLocks noGrp="1"/>
          </p:cNvSpPr>
          <p:nvPr>
            <p:ph type="body" idx="1"/>
          </p:nvPr>
        </p:nvSpPr>
        <p:spPr>
          <a:xfrm>
            <a:off x="1041717" y="2043164"/>
            <a:ext cx="6881495" cy="2784475"/>
          </a:xfrm>
          <a:prstGeom prst="rect">
            <a:avLst/>
          </a:prstGeom>
        </p:spPr>
        <p:txBody>
          <a:bodyPr wrap="square" lIns="0" tIns="0" rIns="0" bIns="0">
            <a:spAutoFit/>
          </a:bodyPr>
          <a:lstStyle>
            <a:lvl1pPr>
              <a:defRPr sz="1700" b="0" i="0">
                <a:solidFill>
                  <a:schemeClr val="bg1"/>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s.montana.edu/~halla/csci466/lectures/lec10-2.7-token.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09193" y="590550"/>
            <a:ext cx="7424419" cy="752770"/>
          </a:xfrm>
          <a:prstGeom prst="rect">
            <a:avLst/>
          </a:prstGeom>
        </p:spPr>
        <p:txBody>
          <a:bodyPr vert="horz" wrap="square" lIns="0" tIns="13970" rIns="0" bIns="0" rtlCol="0">
            <a:spAutoFit/>
          </a:bodyPr>
          <a:lstStyle/>
          <a:p>
            <a:pPr marL="2947670">
              <a:lnSpc>
                <a:spcPct val="100000"/>
              </a:lnSpc>
              <a:spcBef>
                <a:spcPts val="110"/>
              </a:spcBef>
            </a:pPr>
            <a:r>
              <a:rPr spc="-15" dirty="0"/>
              <a:t>IEEE</a:t>
            </a:r>
            <a:r>
              <a:rPr spc="20" dirty="0"/>
              <a:t> </a:t>
            </a:r>
            <a:r>
              <a:rPr spc="-15" dirty="0"/>
              <a:t>Standards</a:t>
            </a:r>
          </a:p>
        </p:txBody>
      </p:sp>
      <p:sp>
        <p:nvSpPr>
          <p:cNvPr id="3" name="object 3"/>
          <p:cNvSpPr txBox="1"/>
          <p:nvPr/>
        </p:nvSpPr>
        <p:spPr>
          <a:xfrm>
            <a:off x="3425442" y="1581150"/>
            <a:ext cx="3965958" cy="832279"/>
          </a:xfrm>
          <a:prstGeom prst="rect">
            <a:avLst/>
          </a:prstGeom>
        </p:spPr>
        <p:txBody>
          <a:bodyPr vert="horz" wrap="square" lIns="0" tIns="12065" rIns="0" bIns="0" rtlCol="0">
            <a:spAutoFit/>
          </a:bodyPr>
          <a:lstStyle/>
          <a:p>
            <a:pPr marL="12700" marR="5080">
              <a:lnSpc>
                <a:spcPct val="122300"/>
              </a:lnSpc>
              <a:spcBef>
                <a:spcPts val="95"/>
              </a:spcBef>
            </a:pPr>
            <a:r>
              <a:rPr sz="2150" spc="-65" dirty="0">
                <a:solidFill>
                  <a:srgbClr val="FF8500"/>
                </a:solidFill>
                <a:latin typeface="Carlito"/>
                <a:cs typeface="Carlito"/>
              </a:rPr>
              <a:t>Dr. </a:t>
            </a:r>
            <a:r>
              <a:rPr lang="en-US" sz="2150" spc="10" dirty="0" smtClean="0">
                <a:solidFill>
                  <a:srgbClr val="FF8500"/>
                </a:solidFill>
                <a:latin typeface="Carlito"/>
                <a:cs typeface="Carlito"/>
              </a:rPr>
              <a:t>S.L.JAYALAKSHMI</a:t>
            </a:r>
            <a:r>
              <a:rPr sz="2150" spc="10" dirty="0" smtClean="0">
                <a:solidFill>
                  <a:srgbClr val="FF8500"/>
                </a:solidFill>
                <a:latin typeface="Carlito"/>
                <a:cs typeface="Carlito"/>
              </a:rPr>
              <a:t>, </a:t>
            </a:r>
            <a:endParaRPr lang="en-US" sz="2150" spc="10" dirty="0" smtClean="0">
              <a:solidFill>
                <a:srgbClr val="FF8500"/>
              </a:solidFill>
              <a:latin typeface="Carlito"/>
              <a:cs typeface="Carlito"/>
            </a:endParaRPr>
          </a:p>
          <a:p>
            <a:pPr marL="12700" marR="5080">
              <a:lnSpc>
                <a:spcPct val="122300"/>
              </a:lnSpc>
              <a:spcBef>
                <a:spcPts val="95"/>
              </a:spcBef>
            </a:pPr>
            <a:r>
              <a:rPr sz="2150" spc="10" dirty="0" smtClean="0">
                <a:solidFill>
                  <a:srgbClr val="FF8500"/>
                </a:solidFill>
                <a:latin typeface="Carlito"/>
                <a:cs typeface="Carlito"/>
              </a:rPr>
              <a:t> </a:t>
            </a:r>
            <a:r>
              <a:rPr sz="2150" spc="-10" dirty="0" smtClean="0">
                <a:solidFill>
                  <a:srgbClr val="FF8500"/>
                </a:solidFill>
                <a:latin typeface="Carlito"/>
                <a:cs typeface="Carlito"/>
              </a:rPr>
              <a:t>VIT</a:t>
            </a:r>
            <a:r>
              <a:rPr lang="en-US" sz="2150" spc="-10" dirty="0" smtClean="0">
                <a:solidFill>
                  <a:srgbClr val="FF8500"/>
                </a:solidFill>
                <a:latin typeface="Carlito"/>
                <a:cs typeface="Carlito"/>
              </a:rPr>
              <a:t>,</a:t>
            </a:r>
            <a:r>
              <a:rPr sz="2150" spc="40" dirty="0" smtClean="0">
                <a:solidFill>
                  <a:srgbClr val="FF8500"/>
                </a:solidFill>
                <a:latin typeface="Carlito"/>
                <a:cs typeface="Carlito"/>
              </a:rPr>
              <a:t> </a:t>
            </a:r>
            <a:r>
              <a:rPr sz="2150" spc="-5" dirty="0">
                <a:solidFill>
                  <a:srgbClr val="FF8500"/>
                </a:solidFill>
                <a:latin typeface="Carlito"/>
                <a:cs typeface="Carlito"/>
              </a:rPr>
              <a:t>Chennai</a:t>
            </a:r>
            <a:endParaRPr sz="215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85750"/>
            <a:ext cx="6778308" cy="386003"/>
          </a:xfrm>
          <a:prstGeom prst="rect">
            <a:avLst/>
          </a:prstGeom>
        </p:spPr>
        <p:txBody>
          <a:bodyPr vert="horz" wrap="square" lIns="0" tIns="16510" rIns="0" bIns="0" rtlCol="0">
            <a:spAutoFit/>
          </a:bodyPr>
          <a:lstStyle/>
          <a:p>
            <a:pPr marL="12700">
              <a:lnSpc>
                <a:spcPct val="100000"/>
              </a:lnSpc>
              <a:spcBef>
                <a:spcPts val="130"/>
              </a:spcBef>
            </a:pPr>
            <a:r>
              <a:rPr sz="2400" spc="5" dirty="0"/>
              <a:t>Medium </a:t>
            </a:r>
            <a:r>
              <a:rPr sz="2400" dirty="0"/>
              <a:t>Access</a:t>
            </a:r>
            <a:r>
              <a:rPr sz="2400" spc="150" dirty="0"/>
              <a:t> </a:t>
            </a:r>
            <a:r>
              <a:rPr sz="2400" spc="-5" dirty="0" smtClean="0"/>
              <a:t>Control</a:t>
            </a:r>
            <a:r>
              <a:rPr lang="en-US" sz="2400" spc="-5" dirty="0" smtClean="0"/>
              <a:t> </a:t>
            </a:r>
            <a:r>
              <a:rPr lang="en-US" sz="2400" spc="-5" dirty="0" err="1" smtClean="0"/>
              <a:t>Sublayer</a:t>
            </a:r>
            <a:endParaRPr sz="2400" spc="-5" dirty="0"/>
          </a:p>
        </p:txBody>
      </p:sp>
      <p:sp>
        <p:nvSpPr>
          <p:cNvPr id="3" name="object 3"/>
          <p:cNvSpPr txBox="1"/>
          <p:nvPr/>
        </p:nvSpPr>
        <p:spPr>
          <a:xfrm>
            <a:off x="407350" y="971550"/>
            <a:ext cx="2463483" cy="278281"/>
          </a:xfrm>
          <a:prstGeom prst="rect">
            <a:avLst/>
          </a:prstGeom>
        </p:spPr>
        <p:txBody>
          <a:bodyPr vert="horz" wrap="square" lIns="0" tIns="16510" rIns="0" bIns="0" rtlCol="0">
            <a:spAutoFit/>
          </a:bodyPr>
          <a:lstStyle/>
          <a:p>
            <a:pPr marL="193675" indent="-181610">
              <a:lnSpc>
                <a:spcPct val="100000"/>
              </a:lnSpc>
              <a:spcBef>
                <a:spcPts val="130"/>
              </a:spcBef>
              <a:buClr>
                <a:srgbClr val="FF8500"/>
              </a:buClr>
              <a:buFont typeface="Wingdings"/>
              <a:buChar char=""/>
              <a:tabLst>
                <a:tab pos="194310" algn="l"/>
              </a:tabLst>
            </a:pPr>
            <a:r>
              <a:rPr sz="1700" spc="10" dirty="0" smtClean="0">
                <a:solidFill>
                  <a:srgbClr val="FFFFFF"/>
                </a:solidFill>
                <a:latin typeface="Carlito"/>
                <a:cs typeface="Carlito"/>
              </a:rPr>
              <a:t>Frame</a:t>
            </a:r>
            <a:r>
              <a:rPr lang="en-US" sz="1700" spc="10" dirty="0" smtClean="0">
                <a:solidFill>
                  <a:srgbClr val="FFFFFF"/>
                </a:solidFill>
                <a:latin typeface="Carlito"/>
                <a:cs typeface="Carlito"/>
              </a:rPr>
              <a:t> </a:t>
            </a:r>
            <a:r>
              <a:rPr sz="1700" spc="10" dirty="0" smtClean="0">
                <a:solidFill>
                  <a:srgbClr val="FFFFFF"/>
                </a:solidFill>
                <a:latin typeface="Carlito"/>
                <a:cs typeface="Carlito"/>
              </a:rPr>
              <a:t>Format</a:t>
            </a:r>
            <a:endParaRPr sz="1700" dirty="0">
              <a:latin typeface="Carlito"/>
              <a:cs typeface="Carlito"/>
            </a:endParaRPr>
          </a:p>
        </p:txBody>
      </p:sp>
      <p:sp>
        <p:nvSpPr>
          <p:cNvPr id="5" name="object 5"/>
          <p:cNvSpPr txBox="1"/>
          <p:nvPr/>
        </p:nvSpPr>
        <p:spPr>
          <a:xfrm>
            <a:off x="26668" y="4948872"/>
            <a:ext cx="5688331" cy="162224"/>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5 </a:t>
            </a:r>
            <a:r>
              <a:rPr sz="975" spc="7" baseline="25641" dirty="0">
                <a:solidFill>
                  <a:srgbClr val="FFFFFF"/>
                </a:solidFill>
                <a:latin typeface="Carlito"/>
                <a:cs typeface="Carlito"/>
              </a:rPr>
              <a:t>th</a:t>
            </a:r>
            <a:r>
              <a:rPr sz="975" spc="-112" baseline="25641" dirty="0">
                <a:solidFill>
                  <a:srgbClr val="FFFFFF"/>
                </a:solidFill>
                <a:latin typeface="Carlito"/>
                <a:cs typeface="Carlito"/>
              </a:rPr>
              <a:t> </a:t>
            </a:r>
            <a:r>
              <a:rPr sz="950" spc="20" dirty="0">
                <a:solidFill>
                  <a:srgbClr val="FFFFFF"/>
                </a:solidFill>
                <a:latin typeface="Carlito"/>
                <a:cs typeface="Carlito"/>
              </a:rPr>
              <a:t>Edition</a:t>
            </a:r>
            <a:endParaRPr sz="950" dirty="0">
              <a:latin typeface="Carlito"/>
              <a:cs typeface="Carlito"/>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83" y="1249831"/>
            <a:ext cx="8660450" cy="253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7155814" cy="1215717"/>
          </a:xfrm>
        </p:spPr>
        <p:txBody>
          <a:bodyPr/>
          <a:lstStyle/>
          <a:p>
            <a:r>
              <a:rPr lang="en-US" i="1" dirty="0"/>
              <a:t>Frame Length</a:t>
            </a:r>
            <a:br>
              <a:rPr lang="en-US" i="1" dirty="0"/>
            </a:br>
            <a:endParaRPr lang="en-US" dirty="0"/>
          </a:p>
        </p:txBody>
      </p:sp>
      <p:sp>
        <p:nvSpPr>
          <p:cNvPr id="3" name="Text Placeholder 2"/>
          <p:cNvSpPr>
            <a:spLocks noGrp="1"/>
          </p:cNvSpPr>
          <p:nvPr>
            <p:ph type="body" idx="1"/>
          </p:nvPr>
        </p:nvSpPr>
        <p:spPr>
          <a:xfrm>
            <a:off x="1066800" y="2043165"/>
            <a:ext cx="6856412" cy="1976386"/>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84683"/>
            <a:ext cx="6858000" cy="285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2666" y="4019550"/>
            <a:ext cx="8606267" cy="923330"/>
          </a:xfrm>
          <a:prstGeom prst="rect">
            <a:avLst/>
          </a:prstGeom>
          <a:noFill/>
        </p:spPr>
        <p:txBody>
          <a:bodyPr wrap="none" rtlCol="0">
            <a:spAutoFit/>
          </a:bodyPr>
          <a:lstStyle/>
          <a:p>
            <a:r>
              <a:rPr lang="en-US" i="1" dirty="0">
                <a:solidFill>
                  <a:schemeClr val="bg1"/>
                </a:solidFill>
              </a:rPr>
              <a:t>Frame </a:t>
            </a:r>
            <a:r>
              <a:rPr lang="en-US" i="1" dirty="0" smtClean="0">
                <a:solidFill>
                  <a:schemeClr val="bg1"/>
                </a:solidFill>
              </a:rPr>
              <a:t>Length:</a:t>
            </a:r>
            <a:endParaRPr lang="en-US" i="1" dirty="0">
              <a:solidFill>
                <a:schemeClr val="bg1"/>
              </a:solidFill>
            </a:endParaRPr>
          </a:p>
          <a:p>
            <a:r>
              <a:rPr lang="en-US" dirty="0">
                <a:solidFill>
                  <a:schemeClr val="bg1"/>
                </a:solidFill>
              </a:rPr>
              <a:t>Ethernet has imposed restrictions on both the minimum and maximum lengths of a </a:t>
            </a:r>
            <a:r>
              <a:rPr lang="en-US" dirty="0" smtClean="0">
                <a:solidFill>
                  <a:schemeClr val="bg1"/>
                </a:solidFill>
              </a:rPr>
              <a:t>frame.</a:t>
            </a:r>
          </a:p>
          <a:p>
            <a:r>
              <a:rPr lang="en-US" dirty="0" smtClean="0">
                <a:solidFill>
                  <a:schemeClr val="bg1"/>
                </a:solidFill>
              </a:rPr>
              <a:t>Frame length: Minimum: 64 bytes (512 bits) Maximum: 1518 bytes (12,144 bits).</a:t>
            </a:r>
            <a:endParaRPr lang="en-US" dirty="0">
              <a:solidFill>
                <a:schemeClr val="bg1"/>
              </a:solidFill>
            </a:endParaRPr>
          </a:p>
        </p:txBody>
      </p:sp>
    </p:spTree>
    <p:extLst>
      <p:ext uri="{BB962C8B-B14F-4D97-AF65-F5344CB8AC3E}">
        <p14:creationId xmlns:p14="http://schemas.microsoft.com/office/powerpoint/2010/main" val="47202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7155814" cy="607859"/>
          </a:xfrm>
        </p:spPr>
        <p:txBody>
          <a:bodyPr/>
          <a:lstStyle/>
          <a:p>
            <a:r>
              <a:rPr lang="en-US" dirty="0" smtClean="0"/>
              <a:t>Frame format</a:t>
            </a:r>
            <a:endParaRPr lang="en-US" dirty="0"/>
          </a:p>
        </p:txBody>
      </p:sp>
      <p:sp>
        <p:nvSpPr>
          <p:cNvPr id="3" name="Text Placeholder 2"/>
          <p:cNvSpPr>
            <a:spLocks noGrp="1"/>
          </p:cNvSpPr>
          <p:nvPr>
            <p:ph type="body" idx="1"/>
          </p:nvPr>
        </p:nvSpPr>
        <p:spPr>
          <a:xfrm>
            <a:off x="381000" y="1047750"/>
            <a:ext cx="6881495" cy="3662541"/>
          </a:xfrm>
        </p:spPr>
        <p:txBody>
          <a:bodyPr/>
          <a:lstStyle/>
          <a:p>
            <a:pPr marL="285750" indent="-285750">
              <a:buFont typeface="Arial" pitchFamily="34" charset="0"/>
              <a:buChar char="•"/>
            </a:pPr>
            <a:r>
              <a:rPr lang="en-US" sz="1400" dirty="0"/>
              <a:t>Preamble. The first field of the 802.3 frame contains 7 bytes (56 bits) of alternating</a:t>
            </a:r>
          </a:p>
          <a:p>
            <a:r>
              <a:rPr lang="en-US" sz="1400" dirty="0" err="1"/>
              <a:t>Os</a:t>
            </a:r>
            <a:r>
              <a:rPr lang="en-US" sz="1400" dirty="0"/>
              <a:t> and Is that alerts the receiving system to the coming frame and enables it to</a:t>
            </a:r>
          </a:p>
          <a:p>
            <a:r>
              <a:rPr lang="en-US" sz="1400" dirty="0"/>
              <a:t>synchronize its input timing. The pattern provides only an alert and a timing pulse.</a:t>
            </a:r>
          </a:p>
          <a:p>
            <a:r>
              <a:rPr lang="en-US" sz="1400" dirty="0"/>
              <a:t>The 56-bit pattern allows the stations to miss some bits at the beginning of the</a:t>
            </a:r>
          </a:p>
          <a:p>
            <a:r>
              <a:rPr lang="en-US" sz="1400" dirty="0"/>
              <a:t>frame. The preamble is actually added at the physical layer and is not (formally)</a:t>
            </a:r>
          </a:p>
          <a:p>
            <a:r>
              <a:rPr lang="en-US" sz="1400" dirty="0"/>
              <a:t>part of the frame</a:t>
            </a:r>
            <a:r>
              <a:rPr lang="en-US" sz="1400" dirty="0" smtClean="0"/>
              <a:t>.</a:t>
            </a:r>
          </a:p>
          <a:p>
            <a:endParaRPr lang="en-US" sz="1400" dirty="0"/>
          </a:p>
          <a:p>
            <a:pPr marL="285750" indent="-285750">
              <a:buFont typeface="Arial" pitchFamily="34" charset="0"/>
              <a:buChar char="•"/>
            </a:pPr>
            <a:r>
              <a:rPr lang="en-US" sz="1400" dirty="0" smtClean="0"/>
              <a:t>Start </a:t>
            </a:r>
            <a:r>
              <a:rPr lang="en-US" sz="1400" dirty="0"/>
              <a:t>frame delimiter (SFD). The second field (l byte: 10101011) signals the</a:t>
            </a:r>
          </a:p>
          <a:p>
            <a:r>
              <a:rPr lang="en-US" sz="1400" dirty="0"/>
              <a:t>beginning of the frame. The SFD warns the station or stations that this is the last</a:t>
            </a:r>
          </a:p>
          <a:p>
            <a:r>
              <a:rPr lang="en-US" sz="1400" dirty="0"/>
              <a:t>chance for synchronization. The last 2 bits is 11 and alerts the receiver that the next</a:t>
            </a:r>
          </a:p>
          <a:p>
            <a:r>
              <a:rPr lang="en-US" sz="1400" dirty="0"/>
              <a:t>field is the destination address</a:t>
            </a:r>
            <a:r>
              <a:rPr lang="en-US" sz="1400" dirty="0" smtClean="0"/>
              <a:t>.</a:t>
            </a:r>
          </a:p>
          <a:p>
            <a:pPr marL="285750" indent="-285750">
              <a:buFont typeface="Arial" pitchFamily="34" charset="0"/>
              <a:buChar char="•"/>
            </a:pPr>
            <a:r>
              <a:rPr lang="en-US" sz="1400" dirty="0"/>
              <a:t>Destination address (DA). The DA field is 6 bytes and contains the physical</a:t>
            </a:r>
          </a:p>
          <a:p>
            <a:r>
              <a:rPr lang="en-US" sz="1400" dirty="0"/>
              <a:t>address of the destination station or stations to receive the </a:t>
            </a:r>
            <a:r>
              <a:rPr lang="en-US" sz="1400" dirty="0" smtClean="0"/>
              <a:t>packet.</a:t>
            </a:r>
            <a:endParaRPr lang="en-US" sz="1400" dirty="0"/>
          </a:p>
          <a:p>
            <a:pPr marL="285750" indent="-285750">
              <a:buFont typeface="Arial" pitchFamily="34" charset="0"/>
              <a:buChar char="•"/>
            </a:pPr>
            <a:r>
              <a:rPr lang="en-US" sz="1400" dirty="0" smtClean="0"/>
              <a:t> </a:t>
            </a:r>
            <a:r>
              <a:rPr lang="en-US" sz="1400" dirty="0"/>
              <a:t>Source address (SA). The SA field is also 6 bytes and contains the physical</a:t>
            </a:r>
          </a:p>
          <a:p>
            <a:r>
              <a:rPr lang="en-US" sz="1400" dirty="0"/>
              <a:t>address of the sender of the </a:t>
            </a:r>
            <a:r>
              <a:rPr lang="en-US" sz="1400" dirty="0" smtClean="0"/>
              <a:t>packet</a:t>
            </a:r>
            <a:endParaRPr lang="en-US" sz="1400" dirty="0"/>
          </a:p>
          <a:p>
            <a:r>
              <a:rPr lang="en-US" sz="1400" dirty="0" smtClean="0"/>
              <a:t>.</a:t>
            </a:r>
            <a:endParaRPr lang="en-US" sz="1400" dirty="0"/>
          </a:p>
          <a:p>
            <a:endParaRPr lang="en-US" sz="1400" dirty="0"/>
          </a:p>
        </p:txBody>
      </p:sp>
    </p:spTree>
    <p:extLst>
      <p:ext uri="{BB962C8B-B14F-4D97-AF65-F5344CB8AC3E}">
        <p14:creationId xmlns:p14="http://schemas.microsoft.com/office/powerpoint/2010/main" val="149980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7155814" cy="607859"/>
          </a:xfrm>
        </p:spPr>
        <p:txBody>
          <a:bodyPr/>
          <a:lstStyle/>
          <a:p>
            <a:r>
              <a:rPr lang="en-US" dirty="0"/>
              <a:t>Frame format</a:t>
            </a:r>
          </a:p>
        </p:txBody>
      </p:sp>
      <p:sp>
        <p:nvSpPr>
          <p:cNvPr id="3" name="Text Placeholder 2"/>
          <p:cNvSpPr>
            <a:spLocks noGrp="1"/>
          </p:cNvSpPr>
          <p:nvPr>
            <p:ph type="body" idx="1"/>
          </p:nvPr>
        </p:nvSpPr>
        <p:spPr>
          <a:xfrm>
            <a:off x="609600" y="1123950"/>
            <a:ext cx="6881495" cy="1769715"/>
          </a:xfrm>
        </p:spPr>
        <p:txBody>
          <a:bodyPr/>
          <a:lstStyle/>
          <a:p>
            <a:pPr marL="285750" indent="-285750">
              <a:buFont typeface="Arial" pitchFamily="34" charset="0"/>
              <a:buChar char="•"/>
            </a:pPr>
            <a:r>
              <a:rPr lang="en-US" sz="1400" dirty="0"/>
              <a:t>Length or type. This field is defined as a type field or length field. The original</a:t>
            </a:r>
          </a:p>
          <a:p>
            <a:r>
              <a:rPr lang="en-US" sz="1400" dirty="0"/>
              <a:t>Ethernet used this field as the type field to define the upper-layer protocol using the</a:t>
            </a:r>
          </a:p>
          <a:p>
            <a:r>
              <a:rPr lang="en-US" sz="1400" dirty="0"/>
              <a:t>MAC frame. The IEEE standard used it as the length field to define the number of</a:t>
            </a:r>
          </a:p>
          <a:p>
            <a:r>
              <a:rPr lang="en-US" sz="1400" dirty="0"/>
              <a:t>bytes in the data field. Both uses are common today.</a:t>
            </a:r>
          </a:p>
          <a:p>
            <a:pPr marL="285750" indent="-285750">
              <a:buFont typeface="Arial" pitchFamily="34" charset="0"/>
              <a:buChar char="•"/>
            </a:pPr>
            <a:r>
              <a:rPr lang="en-US" sz="1400" dirty="0" smtClean="0"/>
              <a:t>Data</a:t>
            </a:r>
            <a:r>
              <a:rPr lang="en-US" sz="1400" dirty="0"/>
              <a:t>. This field carries data encapsulated from the upper-layer protocols. It is a</a:t>
            </a:r>
          </a:p>
          <a:p>
            <a:r>
              <a:rPr lang="en-US" sz="1400" dirty="0"/>
              <a:t>minimum of 46 and a maximum of 1500 </a:t>
            </a:r>
            <a:r>
              <a:rPr lang="en-US" sz="1400" dirty="0" smtClean="0"/>
              <a:t>bytes</a:t>
            </a:r>
            <a:r>
              <a:rPr lang="en-US" sz="1400" dirty="0"/>
              <a:t>.</a:t>
            </a:r>
          </a:p>
          <a:p>
            <a:pPr marL="285750" indent="-285750">
              <a:buFont typeface="Arial" pitchFamily="34" charset="0"/>
              <a:buChar char="•"/>
            </a:pPr>
            <a:r>
              <a:rPr lang="en-US" sz="1400" dirty="0" smtClean="0"/>
              <a:t>CRC</a:t>
            </a:r>
            <a:r>
              <a:rPr lang="en-US" sz="1400" dirty="0"/>
              <a:t>. The last field contains error detection information, in this case a CRC-32</a:t>
            </a:r>
          </a:p>
          <a:p>
            <a:endParaRPr lang="en-US" dirty="0"/>
          </a:p>
        </p:txBody>
      </p:sp>
    </p:spTree>
    <p:extLst>
      <p:ext uri="{BB962C8B-B14F-4D97-AF65-F5344CB8AC3E}">
        <p14:creationId xmlns:p14="http://schemas.microsoft.com/office/powerpoint/2010/main" val="274705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750"/>
            <a:ext cx="2892108" cy="632460"/>
          </a:xfrm>
          <a:prstGeom prst="rect">
            <a:avLst/>
          </a:prstGeom>
        </p:spPr>
        <p:txBody>
          <a:bodyPr vert="horz" wrap="square" lIns="0" tIns="16510" rIns="0" bIns="0" rtlCol="0">
            <a:spAutoFit/>
          </a:bodyPr>
          <a:lstStyle/>
          <a:p>
            <a:pPr marL="12700">
              <a:lnSpc>
                <a:spcPct val="100000"/>
              </a:lnSpc>
              <a:spcBef>
                <a:spcPts val="130"/>
              </a:spcBef>
            </a:pPr>
            <a:r>
              <a:rPr dirty="0"/>
              <a:t>Addressing</a:t>
            </a:r>
          </a:p>
        </p:txBody>
      </p:sp>
      <p:sp>
        <p:nvSpPr>
          <p:cNvPr id="3" name="object 3"/>
          <p:cNvSpPr txBox="1"/>
          <p:nvPr/>
        </p:nvSpPr>
        <p:spPr>
          <a:xfrm>
            <a:off x="685800" y="895350"/>
            <a:ext cx="6819583" cy="2649443"/>
          </a:xfrm>
          <a:prstGeom prst="rect">
            <a:avLst/>
          </a:prstGeom>
        </p:spPr>
        <p:txBody>
          <a:bodyPr vert="horz" wrap="square" lIns="0" tIns="15875" rIns="0" bIns="0" rtlCol="0">
            <a:spAutoFit/>
          </a:bodyPr>
          <a:lstStyle/>
          <a:p>
            <a:pPr marL="206375" indent="-181610">
              <a:lnSpc>
                <a:spcPct val="100000"/>
              </a:lnSpc>
              <a:spcBef>
                <a:spcPts val="125"/>
              </a:spcBef>
              <a:buClr>
                <a:srgbClr val="FF8500"/>
              </a:buClr>
              <a:buFont typeface="Wingdings"/>
              <a:buChar char=""/>
              <a:tabLst>
                <a:tab pos="207010" algn="l"/>
              </a:tabLst>
            </a:pPr>
            <a:r>
              <a:rPr lang="en-US" sz="1700" dirty="0" smtClean="0">
                <a:solidFill>
                  <a:schemeClr val="bg1"/>
                </a:solidFill>
                <a:latin typeface="Carlito"/>
                <a:cs typeface="Carlito"/>
              </a:rPr>
              <a:t>Each station on an Ethernet network (such as a PC, workstation, or printer) has its own network interface card (NIC). The NIC fits inside the station and provides the station with a 6-byte physical address. the Ethernet address is 6 bytes (48 bits), normally written in hexadecimal notation, with a colon between the bytes.</a:t>
            </a:r>
            <a:endParaRPr sz="1700" dirty="0" smtClean="0">
              <a:solidFill>
                <a:schemeClr val="bg1"/>
              </a:solidFill>
              <a:latin typeface="Carlito"/>
              <a:cs typeface="Carlito"/>
            </a:endParaRPr>
          </a:p>
          <a:p>
            <a:pPr marL="25400" marR="17780">
              <a:lnSpc>
                <a:spcPct val="169400"/>
              </a:lnSpc>
              <a:spcBef>
                <a:spcPts val="5"/>
              </a:spcBef>
              <a:buClr>
                <a:srgbClr val="FF8500"/>
              </a:buClr>
              <a:tabLst>
                <a:tab pos="207010" algn="l"/>
              </a:tabLst>
            </a:pPr>
            <a:r>
              <a:rPr lang="en-US" sz="1700" dirty="0" smtClean="0">
                <a:solidFill>
                  <a:srgbClr val="FFFFFF"/>
                </a:solidFill>
                <a:latin typeface="Carlito"/>
                <a:cs typeface="Carlito"/>
              </a:rPr>
              <a:t>        </a:t>
            </a:r>
          </a:p>
          <a:p>
            <a:pPr marL="25400" marR="17780">
              <a:lnSpc>
                <a:spcPct val="169400"/>
              </a:lnSpc>
              <a:spcBef>
                <a:spcPts val="5"/>
              </a:spcBef>
              <a:buClr>
                <a:srgbClr val="FF8500"/>
              </a:buClr>
              <a:tabLst>
                <a:tab pos="207010" algn="l"/>
              </a:tabLst>
            </a:pPr>
            <a:r>
              <a:rPr lang="en-US" sz="1700" spc="10" dirty="0">
                <a:solidFill>
                  <a:srgbClr val="FFFFFF"/>
                </a:solidFill>
                <a:latin typeface="Carlito"/>
                <a:cs typeface="Carlito"/>
              </a:rPr>
              <a:t> </a:t>
            </a:r>
            <a:r>
              <a:rPr lang="en-US" sz="1700" spc="10" dirty="0" smtClean="0">
                <a:solidFill>
                  <a:srgbClr val="FFFFFF"/>
                </a:solidFill>
                <a:latin typeface="Carlito"/>
                <a:cs typeface="Carlito"/>
              </a:rPr>
              <a:t> </a:t>
            </a:r>
            <a:endParaRPr sz="1700" dirty="0">
              <a:latin typeface="Carlito"/>
              <a:cs typeface="Carlito"/>
            </a:endParaRPr>
          </a:p>
          <a:p>
            <a:pPr marL="206375" indent="-181610">
              <a:lnSpc>
                <a:spcPct val="100000"/>
              </a:lnSpc>
              <a:spcBef>
                <a:spcPts val="1415"/>
              </a:spcBef>
              <a:buClr>
                <a:srgbClr val="FF8500"/>
              </a:buClr>
              <a:buFont typeface="Wingdings"/>
              <a:buChar char=""/>
              <a:tabLst>
                <a:tab pos="207010" algn="l"/>
              </a:tabLst>
            </a:pPr>
            <a:r>
              <a:rPr sz="1700" spc="5" dirty="0">
                <a:solidFill>
                  <a:srgbClr val="FFFFFF"/>
                </a:solidFill>
                <a:latin typeface="Carlito"/>
                <a:cs typeface="Carlito"/>
              </a:rPr>
              <a:t>Manufacturer-specific </a:t>
            </a:r>
            <a:r>
              <a:rPr sz="1700" spc="20" dirty="0">
                <a:solidFill>
                  <a:srgbClr val="FFFFFF"/>
                </a:solidFill>
                <a:latin typeface="Carlito"/>
                <a:cs typeface="Carlito"/>
              </a:rPr>
              <a:t>24</a:t>
            </a:r>
            <a:r>
              <a:rPr sz="1700" spc="-305" dirty="0">
                <a:solidFill>
                  <a:srgbClr val="FFFFFF"/>
                </a:solidFill>
                <a:latin typeface="Carlito"/>
                <a:cs typeface="Carlito"/>
              </a:rPr>
              <a:t> </a:t>
            </a:r>
            <a:r>
              <a:rPr sz="1700" spc="5" dirty="0">
                <a:solidFill>
                  <a:srgbClr val="FFFFFF"/>
                </a:solidFill>
                <a:latin typeface="Carlito"/>
                <a:cs typeface="Carlito"/>
              </a:rPr>
              <a:t>bits </a:t>
            </a:r>
            <a:r>
              <a:rPr sz="1700" spc="-5" dirty="0" smtClean="0">
                <a:solidFill>
                  <a:srgbClr val="FFFFFF"/>
                </a:solidFill>
                <a:latin typeface="Carlito"/>
                <a:cs typeface="Carlito"/>
              </a:rPr>
              <a:t>prepended</a:t>
            </a:r>
            <a:endParaRPr sz="1700" dirty="0">
              <a:latin typeface="Carlito"/>
              <a:cs typeface="Carlito"/>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678" y="2266950"/>
            <a:ext cx="3171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1950"/>
            <a:ext cx="7155814" cy="307777"/>
          </a:xfrm>
        </p:spPr>
        <p:txBody>
          <a:bodyPr/>
          <a:lstStyle/>
          <a:p>
            <a:r>
              <a:rPr lang="en-US" sz="2000" dirty="0"/>
              <a:t>Unicast, Multicast, and Broadcast Addresses</a:t>
            </a:r>
          </a:p>
        </p:txBody>
      </p:sp>
      <p:sp>
        <p:nvSpPr>
          <p:cNvPr id="3" name="Text Placeholder 2"/>
          <p:cNvSpPr>
            <a:spLocks noGrp="1"/>
          </p:cNvSpPr>
          <p:nvPr>
            <p:ph type="body" idx="1"/>
          </p:nvPr>
        </p:nvSpPr>
        <p:spPr>
          <a:xfrm>
            <a:off x="381000" y="742950"/>
            <a:ext cx="6881495" cy="2092881"/>
          </a:xfrm>
        </p:spPr>
        <p:txBody>
          <a:bodyPr/>
          <a:lstStyle/>
          <a:p>
            <a:pPr marL="285750" indent="-285750">
              <a:buFont typeface="Arial" pitchFamily="34" charset="0"/>
              <a:buChar char="•"/>
            </a:pPr>
            <a:r>
              <a:rPr lang="en-US" dirty="0"/>
              <a:t>Unicast, Multicast, and Broadcast </a:t>
            </a:r>
            <a:r>
              <a:rPr lang="en-US" dirty="0" smtClean="0"/>
              <a:t>Addresses.</a:t>
            </a:r>
          </a:p>
          <a:p>
            <a:pPr marL="285750" indent="-285750">
              <a:buFont typeface="Arial" pitchFamily="34" charset="0"/>
              <a:buChar char="•"/>
            </a:pPr>
            <a:r>
              <a:rPr lang="en-US" dirty="0" smtClean="0"/>
              <a:t>A </a:t>
            </a:r>
            <a:r>
              <a:rPr lang="en-US" dirty="0"/>
              <a:t>source address is always a </a:t>
            </a:r>
            <a:r>
              <a:rPr lang="en-US" dirty="0" smtClean="0"/>
              <a:t>unicast address-the </a:t>
            </a:r>
            <a:r>
              <a:rPr lang="en-US" dirty="0"/>
              <a:t>frame comes from only one station. </a:t>
            </a:r>
            <a:endParaRPr lang="en-US" dirty="0" smtClean="0"/>
          </a:p>
          <a:p>
            <a:pPr marL="285750" indent="-285750">
              <a:buFont typeface="Arial" pitchFamily="34" charset="0"/>
              <a:buChar char="•"/>
            </a:pPr>
            <a:r>
              <a:rPr lang="en-US" dirty="0" smtClean="0"/>
              <a:t>The </a:t>
            </a:r>
            <a:r>
              <a:rPr lang="en-US" dirty="0"/>
              <a:t>destination address, however</a:t>
            </a:r>
            <a:r>
              <a:rPr lang="en-US" dirty="0" smtClean="0"/>
              <a:t>, can </a:t>
            </a:r>
            <a:r>
              <a:rPr lang="en-US" dirty="0"/>
              <a:t>be </a:t>
            </a:r>
            <a:r>
              <a:rPr lang="en-US" dirty="0" smtClean="0"/>
              <a:t>unicast(one-one), multicast(one-many), </a:t>
            </a:r>
            <a:r>
              <a:rPr lang="en-US" dirty="0"/>
              <a:t>or </a:t>
            </a:r>
            <a:r>
              <a:rPr lang="en-US" dirty="0" smtClean="0"/>
              <a:t>broadcast(one-all). </a:t>
            </a:r>
          </a:p>
          <a:p>
            <a:pPr marL="285750" indent="-285750">
              <a:buFont typeface="Arial" pitchFamily="34" charset="0"/>
              <a:buChar char="•"/>
            </a:pPr>
            <a:r>
              <a:rPr lang="en-US" dirty="0" smtClean="0"/>
              <a:t>Figure </a:t>
            </a:r>
            <a:r>
              <a:rPr lang="en-US" dirty="0" smtClean="0"/>
              <a:t>shows </a:t>
            </a:r>
            <a:r>
              <a:rPr lang="en-US" dirty="0"/>
              <a:t>how to distinguish a </a:t>
            </a:r>
            <a:r>
              <a:rPr lang="en-US" dirty="0" smtClean="0"/>
              <a:t>unicast  address </a:t>
            </a:r>
            <a:r>
              <a:rPr lang="en-US" dirty="0"/>
              <a:t>from a multicast address. If the least significant bit of the first byte in a </a:t>
            </a:r>
            <a:r>
              <a:rPr lang="en-US" dirty="0" smtClean="0"/>
              <a:t>destination address </a:t>
            </a:r>
            <a:r>
              <a:rPr lang="en-US" dirty="0"/>
              <a:t>is 0, the address is unicast; otherwise, it is multicast.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028950"/>
            <a:ext cx="5105400" cy="156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10200" y="2985018"/>
            <a:ext cx="3733800" cy="1384995"/>
          </a:xfrm>
          <a:prstGeom prst="rect">
            <a:avLst/>
          </a:prstGeom>
          <a:noFill/>
        </p:spPr>
        <p:txBody>
          <a:bodyPr wrap="square" rtlCol="0">
            <a:spAutoFit/>
          </a:bodyPr>
          <a:lstStyle/>
          <a:p>
            <a:pPr marL="171450" indent="-171450">
              <a:buFont typeface="Arial" pitchFamily="34" charset="0"/>
              <a:buChar char="•"/>
            </a:pPr>
            <a:r>
              <a:rPr lang="en-US" sz="1200" dirty="0">
                <a:solidFill>
                  <a:schemeClr val="bg1"/>
                </a:solidFill>
              </a:rPr>
              <a:t>The broadcast address is a special case of the multicast address; the recipients </a:t>
            </a:r>
            <a:r>
              <a:rPr lang="en-US" sz="1200" dirty="0" smtClean="0">
                <a:solidFill>
                  <a:schemeClr val="bg1"/>
                </a:solidFill>
              </a:rPr>
              <a:t>are all </a:t>
            </a:r>
            <a:r>
              <a:rPr lang="en-US" sz="1200" dirty="0">
                <a:solidFill>
                  <a:schemeClr val="bg1"/>
                </a:solidFill>
              </a:rPr>
              <a:t>the stations on the LAN. A broadcast destination address is forty-eight Is.</a:t>
            </a:r>
          </a:p>
          <a:p>
            <a:pPr marL="171450" indent="-171450">
              <a:buFont typeface="Arial" pitchFamily="34" charset="0"/>
              <a:buChar char="•"/>
            </a:pPr>
            <a:r>
              <a:rPr lang="en-US" sz="1200" dirty="0">
                <a:solidFill>
                  <a:schemeClr val="bg1"/>
                </a:solidFill>
              </a:rPr>
              <a:t>The broadcast destination address is a special case </a:t>
            </a:r>
            <a:r>
              <a:rPr lang="en-US" sz="1200" dirty="0" smtClean="0">
                <a:solidFill>
                  <a:schemeClr val="bg1"/>
                </a:solidFill>
              </a:rPr>
              <a:t>of the </a:t>
            </a:r>
            <a:r>
              <a:rPr lang="en-US" sz="1200" dirty="0">
                <a:solidFill>
                  <a:schemeClr val="bg1"/>
                </a:solidFill>
              </a:rPr>
              <a:t>multicast address in which all bits are </a:t>
            </a:r>
            <a:r>
              <a:rPr lang="en-US" sz="1200" dirty="0" smtClean="0">
                <a:solidFill>
                  <a:schemeClr val="bg1"/>
                </a:solidFill>
              </a:rPr>
              <a:t>ones.</a:t>
            </a:r>
          </a:p>
          <a:p>
            <a:endParaRPr lang="en-US" sz="1200" dirty="0">
              <a:solidFill>
                <a:schemeClr val="bg1"/>
              </a:solidFill>
            </a:endParaRPr>
          </a:p>
        </p:txBody>
      </p:sp>
    </p:spTree>
    <p:extLst>
      <p:ext uri="{BB962C8B-B14F-4D97-AF65-F5344CB8AC3E}">
        <p14:creationId xmlns:p14="http://schemas.microsoft.com/office/powerpoint/2010/main" val="426777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7155814" cy="607859"/>
          </a:xfrm>
        </p:spPr>
        <p:txBody>
          <a:bodyPr/>
          <a:lstStyle/>
          <a:p>
            <a:r>
              <a:rPr lang="en-US" dirty="0" smtClean="0"/>
              <a:t>Example </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5350"/>
            <a:ext cx="7543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58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1950"/>
            <a:ext cx="7155814" cy="607859"/>
          </a:xfrm>
        </p:spPr>
        <p:txBody>
          <a:bodyPr/>
          <a:lstStyle/>
          <a:p>
            <a:r>
              <a:rPr lang="en-US" dirty="0" smtClean="0"/>
              <a:t>Categories of standard Ethernet</a:t>
            </a:r>
            <a:endParaRPr lang="en-US" dirty="0"/>
          </a:p>
        </p:txBody>
      </p:sp>
      <p:sp>
        <p:nvSpPr>
          <p:cNvPr id="3" name="Text Placeholder 2"/>
          <p:cNvSpPr>
            <a:spLocks noGrp="1"/>
          </p:cNvSpPr>
          <p:nvPr>
            <p:ph type="body" idx="1"/>
          </p:nvPr>
        </p:nvSpPr>
        <p:spPr>
          <a:xfrm>
            <a:off x="1041717" y="2043164"/>
            <a:ext cx="6730683" cy="2289175"/>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23950"/>
            <a:ext cx="7010400" cy="320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44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1950"/>
            <a:ext cx="7155814" cy="607859"/>
          </a:xfrm>
        </p:spPr>
        <p:txBody>
          <a:bodyPr/>
          <a:lstStyle/>
          <a:p>
            <a:r>
              <a:rPr lang="en-US" dirty="0"/>
              <a:t>I</a:t>
            </a:r>
            <a:r>
              <a:rPr lang="en-US" dirty="0" smtClean="0"/>
              <a:t>mplementation</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750"/>
            <a:ext cx="76771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028950"/>
            <a:ext cx="7677151"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02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7155814" cy="607859"/>
          </a:xfrm>
        </p:spPr>
        <p:txBody>
          <a:bodyPr/>
          <a:lstStyle/>
          <a:p>
            <a:r>
              <a:rPr lang="en-US" spc="-35" dirty="0"/>
              <a:t>Transmitter</a:t>
            </a:r>
            <a:r>
              <a:rPr lang="en-US" spc="114" dirty="0"/>
              <a:t> </a:t>
            </a:r>
            <a:r>
              <a:rPr lang="en-US" spc="10" dirty="0"/>
              <a:t>Algorithm</a:t>
            </a:r>
            <a:endParaRPr lang="en-US" dirty="0"/>
          </a:p>
        </p:txBody>
      </p:sp>
      <p:sp>
        <p:nvSpPr>
          <p:cNvPr id="3" name="Text Placeholder 2"/>
          <p:cNvSpPr>
            <a:spLocks noGrp="1"/>
          </p:cNvSpPr>
          <p:nvPr>
            <p:ph type="body" idx="1"/>
          </p:nvPr>
        </p:nvSpPr>
        <p:spPr>
          <a:xfrm>
            <a:off x="381000" y="971550"/>
            <a:ext cx="6881495" cy="3447098"/>
          </a:xfrm>
        </p:spPr>
        <p:txBody>
          <a:bodyPr/>
          <a:lstStyle/>
          <a:p>
            <a:pPr algn="just" fontAlgn="base"/>
            <a:r>
              <a:rPr lang="en-US" sz="1400" dirty="0" smtClean="0"/>
              <a:t>1.When </a:t>
            </a:r>
            <a:r>
              <a:rPr lang="en-US" sz="1400" dirty="0"/>
              <a:t>adapter (host computer) contains frame to send and if line (channel) is idle, it transmits frame immediately.</a:t>
            </a:r>
          </a:p>
          <a:p>
            <a:pPr algn="just" fontAlgn="base"/>
            <a:r>
              <a:rPr lang="en-US" sz="1400" dirty="0" smtClean="0"/>
              <a:t>2.The </a:t>
            </a:r>
            <a:r>
              <a:rPr lang="en-US" sz="1400" dirty="0"/>
              <a:t>upper bound of 1500 bytes (maximum size of data or payload in Ethernet frame) within message means, that adapter can occupy line for fixed length of.</a:t>
            </a:r>
          </a:p>
          <a:p>
            <a:pPr algn="just" fontAlgn="base"/>
            <a:r>
              <a:rPr lang="en-US" sz="1400" dirty="0" smtClean="0"/>
              <a:t>3.When </a:t>
            </a:r>
            <a:r>
              <a:rPr lang="en-US" sz="1400" dirty="0"/>
              <a:t>adapter encompasses frame to send and if line (channel) is busy, it waits for line to go idle and transmits immediately.</a:t>
            </a:r>
          </a:p>
          <a:p>
            <a:pPr algn="just" fontAlgn="base"/>
            <a:r>
              <a:rPr lang="en-US" sz="1400" dirty="0" smtClean="0"/>
              <a:t>4.Ethernet </a:t>
            </a:r>
            <a:r>
              <a:rPr lang="en-US" sz="1400" dirty="0"/>
              <a:t>is claimed to be CSMA-1 persistent protocol because adapter with frame to send, transmits with probability 1, whenever busy line goes idle.</a:t>
            </a:r>
          </a:p>
          <a:p>
            <a:pPr algn="just" fontAlgn="base"/>
            <a:r>
              <a:rPr lang="en-US" sz="1400" dirty="0" smtClean="0"/>
              <a:t>5.Since</a:t>
            </a:r>
            <a:r>
              <a:rPr lang="en-US" sz="1400" dirty="0"/>
              <a:t>, Ethernet has no polarized/centralized control, it is possible for two (or more) Ethernet Adapters to start transmitting frames at identical time, either because both found path/line to be idle or both had been watching for busy line to become idle. Example – Let us assume that there are 2 host computers, connected to Ethernet cable. When both find line idle, they place their frames at identical time and this results in collision</a:t>
            </a:r>
            <a:r>
              <a:rPr lang="en-US" sz="1400" dirty="0" smtClean="0"/>
              <a:t>. Ethernet </a:t>
            </a:r>
            <a:r>
              <a:rPr lang="en-US" sz="1400" dirty="0"/>
              <a:t>has no centralized control when frames hit one another, and this algorithm (Ethernet transmitter algorithm) will intimate host that collision has occurred. This is the reason, why Ethernet access method is named as CSMA/CD</a:t>
            </a:r>
            <a:r>
              <a:rPr lang="en-US" sz="1400" dirty="0" smtClean="0"/>
              <a:t>.</a:t>
            </a:r>
            <a:endParaRPr lang="en-US" sz="1400" dirty="0"/>
          </a:p>
        </p:txBody>
      </p:sp>
    </p:spTree>
    <p:extLst>
      <p:ext uri="{BB962C8B-B14F-4D97-AF65-F5344CB8AC3E}">
        <p14:creationId xmlns:p14="http://schemas.microsoft.com/office/powerpoint/2010/main" val="87028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2358708" cy="632460"/>
          </a:xfrm>
          <a:prstGeom prst="rect">
            <a:avLst/>
          </a:prstGeom>
        </p:spPr>
        <p:txBody>
          <a:bodyPr vert="horz" wrap="square" lIns="0" tIns="16510" rIns="0" bIns="0" rtlCol="0">
            <a:spAutoFit/>
          </a:bodyPr>
          <a:lstStyle/>
          <a:p>
            <a:pPr marL="12700">
              <a:lnSpc>
                <a:spcPct val="100000"/>
              </a:lnSpc>
              <a:spcBef>
                <a:spcPts val="130"/>
              </a:spcBef>
            </a:pPr>
            <a:r>
              <a:rPr spc="10" dirty="0"/>
              <a:t>Ou</a:t>
            </a:r>
            <a:r>
              <a:rPr spc="25" dirty="0"/>
              <a:t>t</a:t>
            </a:r>
            <a:r>
              <a:rPr spc="-5" dirty="0"/>
              <a:t>li</a:t>
            </a:r>
            <a:r>
              <a:rPr spc="10" dirty="0"/>
              <a:t>ne</a:t>
            </a:r>
          </a:p>
        </p:txBody>
      </p:sp>
      <p:sp>
        <p:nvSpPr>
          <p:cNvPr id="3" name="object 3"/>
          <p:cNvSpPr txBox="1"/>
          <p:nvPr/>
        </p:nvSpPr>
        <p:spPr>
          <a:xfrm>
            <a:off x="1041717" y="2190686"/>
            <a:ext cx="2387283" cy="1167130"/>
          </a:xfrm>
          <a:prstGeom prst="rect">
            <a:avLst/>
          </a:prstGeom>
        </p:spPr>
        <p:txBody>
          <a:bodyPr vert="horz" wrap="square" lIns="0" tIns="15875" rIns="0" bIns="0" rtlCol="0">
            <a:spAutoFit/>
          </a:bodyPr>
          <a:lstStyle/>
          <a:p>
            <a:pPr marL="193675" indent="-181610">
              <a:lnSpc>
                <a:spcPct val="100000"/>
              </a:lnSpc>
              <a:spcBef>
                <a:spcPts val="125"/>
              </a:spcBef>
              <a:buClr>
                <a:srgbClr val="FF8500"/>
              </a:buClr>
              <a:buFont typeface="Wingdings"/>
              <a:buChar char=""/>
              <a:tabLst>
                <a:tab pos="194310" algn="l"/>
              </a:tabLst>
            </a:pPr>
            <a:r>
              <a:rPr sz="1700" spc="-10" dirty="0">
                <a:solidFill>
                  <a:srgbClr val="FFFFFF"/>
                </a:solidFill>
                <a:latin typeface="Carlito"/>
                <a:cs typeface="Carlito"/>
              </a:rPr>
              <a:t>Wired</a:t>
            </a:r>
            <a:endParaRPr sz="1700" dirty="0">
              <a:latin typeface="Carlito"/>
              <a:cs typeface="Carlito"/>
            </a:endParaRPr>
          </a:p>
          <a:p>
            <a:pPr marL="469900" lvl="1" indent="-181610">
              <a:lnSpc>
                <a:spcPct val="100000"/>
              </a:lnSpc>
              <a:spcBef>
                <a:spcPts val="1420"/>
              </a:spcBef>
              <a:buClr>
                <a:srgbClr val="FF8500"/>
              </a:buClr>
              <a:buFont typeface="Wingdings"/>
              <a:buChar char=""/>
              <a:tabLst>
                <a:tab pos="470534" algn="l"/>
              </a:tabLst>
            </a:pPr>
            <a:r>
              <a:rPr sz="1700" dirty="0">
                <a:solidFill>
                  <a:srgbClr val="FFFFFF"/>
                </a:solidFill>
                <a:latin typeface="Carlito"/>
                <a:cs typeface="Carlito"/>
              </a:rPr>
              <a:t>IEEE</a:t>
            </a:r>
            <a:r>
              <a:rPr sz="1700" spc="-110" dirty="0">
                <a:solidFill>
                  <a:srgbClr val="FFFFFF"/>
                </a:solidFill>
                <a:latin typeface="Carlito"/>
                <a:cs typeface="Carlito"/>
              </a:rPr>
              <a:t> </a:t>
            </a:r>
            <a:r>
              <a:rPr sz="1700" spc="25" dirty="0">
                <a:solidFill>
                  <a:srgbClr val="FFFFFF"/>
                </a:solidFill>
                <a:latin typeface="Carlito"/>
                <a:cs typeface="Carlito"/>
              </a:rPr>
              <a:t>802.3</a:t>
            </a:r>
            <a:endParaRPr sz="1700" dirty="0">
              <a:latin typeface="Carlito"/>
              <a:cs typeface="Carlito"/>
            </a:endParaRPr>
          </a:p>
          <a:p>
            <a:pPr marL="469900" lvl="1" indent="-181610">
              <a:lnSpc>
                <a:spcPct val="100000"/>
              </a:lnSpc>
              <a:spcBef>
                <a:spcPts val="1415"/>
              </a:spcBef>
              <a:buClr>
                <a:srgbClr val="FF8500"/>
              </a:buClr>
              <a:buFont typeface="Wingdings"/>
              <a:buChar char=""/>
              <a:tabLst>
                <a:tab pos="470534" algn="l"/>
              </a:tabLst>
            </a:pPr>
            <a:r>
              <a:rPr sz="1700" dirty="0">
                <a:solidFill>
                  <a:srgbClr val="FFFFFF"/>
                </a:solidFill>
                <a:latin typeface="Carlito"/>
                <a:cs typeface="Carlito"/>
              </a:rPr>
              <a:t>IEEE</a:t>
            </a:r>
            <a:r>
              <a:rPr sz="1700" spc="-110" dirty="0">
                <a:solidFill>
                  <a:srgbClr val="FFFFFF"/>
                </a:solidFill>
                <a:latin typeface="Carlito"/>
                <a:cs typeface="Carlito"/>
              </a:rPr>
              <a:t> </a:t>
            </a:r>
            <a:r>
              <a:rPr sz="1700" spc="25" dirty="0">
                <a:solidFill>
                  <a:srgbClr val="FFFFFF"/>
                </a:solidFill>
                <a:latin typeface="Carlito"/>
                <a:cs typeface="Carlito"/>
              </a:rPr>
              <a:t>802.5</a:t>
            </a:r>
            <a:endParaRPr sz="1700" dirty="0">
              <a:latin typeface="Carlito"/>
              <a:cs typeface="Carlito"/>
            </a:endParaRPr>
          </a:p>
        </p:txBody>
      </p:sp>
      <p:sp>
        <p:nvSpPr>
          <p:cNvPr id="4" name="object 4"/>
          <p:cNvSpPr txBox="1"/>
          <p:nvPr/>
        </p:nvSpPr>
        <p:spPr>
          <a:xfrm>
            <a:off x="6562470" y="4767897"/>
            <a:ext cx="1304290" cy="174625"/>
          </a:xfrm>
          <a:prstGeom prst="rect">
            <a:avLst/>
          </a:prstGeom>
        </p:spPr>
        <p:txBody>
          <a:bodyPr vert="horz" wrap="square" lIns="0" tIns="15875" rIns="0" bIns="0" rtlCol="0">
            <a:spAutoFit/>
          </a:bodyPr>
          <a:lstStyle/>
          <a:p>
            <a:pPr marL="12700">
              <a:lnSpc>
                <a:spcPct val="100000"/>
              </a:lnSpc>
              <a:spcBef>
                <a:spcPts val="125"/>
              </a:spcBef>
            </a:pPr>
            <a:r>
              <a:rPr sz="950" spc="20" dirty="0">
                <a:solidFill>
                  <a:srgbClr val="A6A6A6"/>
                </a:solidFill>
                <a:latin typeface="Carlito"/>
                <a:cs typeface="Carlito"/>
              </a:rPr>
              <a:t>Dr. R.Radha, </a:t>
            </a:r>
            <a:r>
              <a:rPr sz="950" spc="15" dirty="0">
                <a:solidFill>
                  <a:srgbClr val="A6A6A6"/>
                </a:solidFill>
                <a:latin typeface="Carlito"/>
                <a:cs typeface="Carlito"/>
              </a:rPr>
              <a:t>VIT</a:t>
            </a:r>
            <a:r>
              <a:rPr sz="950" spc="-125" dirty="0">
                <a:solidFill>
                  <a:srgbClr val="A6A6A6"/>
                </a:solidFill>
                <a:latin typeface="Carlito"/>
                <a:cs typeface="Carlito"/>
              </a:rPr>
              <a:t> </a:t>
            </a:r>
            <a:r>
              <a:rPr sz="950" spc="20" dirty="0">
                <a:solidFill>
                  <a:srgbClr val="A6A6A6"/>
                </a:solidFill>
                <a:latin typeface="Carlito"/>
                <a:cs typeface="Carlito"/>
              </a:rPr>
              <a:t>Chennai</a:t>
            </a:r>
            <a:endParaRPr sz="9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7155814" cy="632460"/>
          </a:xfrm>
        </p:spPr>
        <p:txBody>
          <a:bodyPr/>
          <a:lstStyle/>
          <a:p>
            <a:endParaRPr lang="en-US"/>
          </a:p>
        </p:txBody>
      </p:sp>
      <p:sp>
        <p:nvSpPr>
          <p:cNvPr id="3" name="Text Placeholder 2"/>
          <p:cNvSpPr>
            <a:spLocks noGrp="1"/>
          </p:cNvSpPr>
          <p:nvPr>
            <p:ph type="body" idx="1"/>
          </p:nvPr>
        </p:nvSpPr>
        <p:spPr>
          <a:xfrm>
            <a:off x="228600" y="971550"/>
            <a:ext cx="6881495" cy="3231654"/>
          </a:xfrm>
        </p:spPr>
        <p:txBody>
          <a:bodyPr/>
          <a:lstStyle/>
          <a:p>
            <a:pPr fontAlgn="base"/>
            <a:r>
              <a:rPr lang="en-US" sz="1400" dirty="0" smtClean="0"/>
              <a:t>6.When </a:t>
            </a:r>
            <a:r>
              <a:rPr lang="en-US" sz="1400" dirty="0"/>
              <a:t>both Ethernet Adapters begin transmitting frames at a time, frames tend to collide on network.</a:t>
            </a:r>
          </a:p>
          <a:p>
            <a:pPr fontAlgn="base"/>
            <a:r>
              <a:rPr lang="en-US" sz="1400" dirty="0" smtClean="0"/>
              <a:t>7.Since</a:t>
            </a:r>
            <a:r>
              <a:rPr lang="en-US" sz="1400" dirty="0"/>
              <a:t>, Ethernet supports collision detection each sender is in position to see that collision is in progress.</a:t>
            </a:r>
          </a:p>
          <a:p>
            <a:pPr fontAlgn="base"/>
            <a:r>
              <a:rPr lang="en-US" sz="1400" dirty="0" smtClean="0"/>
              <a:t>8.At </a:t>
            </a:r>
            <a:r>
              <a:rPr lang="en-US" sz="1400" dirty="0"/>
              <a:t>the instant, when adapter detects that its frame is striking another frame, it makes it obvious to transmit 32-bit jamming sequence instantly (so that, other hosts know that collision has happened) and thus, host computer stops transmission presently</a:t>
            </a:r>
            <a:r>
              <a:rPr lang="en-US" sz="1400" dirty="0" smtClean="0"/>
              <a:t>.</a:t>
            </a:r>
          </a:p>
          <a:p>
            <a:pPr fontAlgn="base"/>
            <a:r>
              <a:rPr lang="en-US" sz="1400" b="1" dirty="0" smtClean="0"/>
              <a:t>Note </a:t>
            </a:r>
            <a:r>
              <a:rPr lang="en-US" sz="1400" b="1" dirty="0"/>
              <a:t>–</a:t>
            </a:r>
            <a:r>
              <a:rPr lang="en-US" sz="1400" dirty="0"/>
              <a:t/>
            </a:r>
            <a:br>
              <a:rPr lang="en-US" sz="1400" dirty="0"/>
            </a:br>
            <a:r>
              <a:rPr lang="en-US" sz="1400" dirty="0"/>
              <a:t>A Jamming sequence is signal sent by tool on Ethernet network to point that collision has occurred on network. The 32-bit length is required and, is long enough to traverse whole collision domain in order that all transmitting stations can detect collision).</a:t>
            </a:r>
          </a:p>
          <a:p>
            <a:pPr fontAlgn="base"/>
            <a:r>
              <a:rPr lang="en-US" sz="1400" dirty="0"/>
              <a:t/>
            </a:r>
            <a:br>
              <a:rPr lang="en-US" sz="1400" dirty="0"/>
            </a:br>
            <a:r>
              <a:rPr lang="en-US" sz="1400" dirty="0" smtClean="0"/>
              <a:t>9.Thus</a:t>
            </a:r>
            <a:r>
              <a:rPr lang="en-US" sz="1400" dirty="0"/>
              <a:t>, transmitter will minimally send 96 bits just in case of collision. </a:t>
            </a:r>
            <a:r>
              <a:rPr lang="en-US" sz="1400" b="1" dirty="0"/>
              <a:t>64-bit preamble + 32-bit jamming</a:t>
            </a:r>
            <a:endParaRPr lang="en-US" sz="1400" dirty="0"/>
          </a:p>
          <a:p>
            <a:endParaRPr lang="en-US" sz="1400" dirty="0"/>
          </a:p>
        </p:txBody>
      </p:sp>
    </p:spTree>
    <p:extLst>
      <p:ext uri="{BB962C8B-B14F-4D97-AF65-F5344CB8AC3E}">
        <p14:creationId xmlns:p14="http://schemas.microsoft.com/office/powerpoint/2010/main" val="377219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7155814" cy="632460"/>
          </a:xfrm>
        </p:spPr>
        <p:txBody>
          <a:bodyPr/>
          <a:lstStyle/>
          <a:p>
            <a:endParaRPr lang="en-US"/>
          </a:p>
        </p:txBody>
      </p:sp>
      <p:sp>
        <p:nvSpPr>
          <p:cNvPr id="3" name="Text Placeholder 2"/>
          <p:cNvSpPr>
            <a:spLocks noGrp="1"/>
          </p:cNvSpPr>
          <p:nvPr>
            <p:ph type="body" idx="1"/>
          </p:nvPr>
        </p:nvSpPr>
        <p:spPr>
          <a:xfrm>
            <a:off x="685800" y="1123950"/>
            <a:ext cx="7237412" cy="3631763"/>
          </a:xfrm>
        </p:spPr>
        <p:txBody>
          <a:bodyPr/>
          <a:lstStyle/>
          <a:p>
            <a:pPr fontAlgn="base"/>
            <a:r>
              <a:rPr lang="en-US" b="1" dirty="0"/>
              <a:t>Runt Frame :</a:t>
            </a:r>
            <a:r>
              <a:rPr lang="en-US" dirty="0"/>
              <a:t/>
            </a:r>
            <a:br>
              <a:rPr lang="en-US" dirty="0"/>
            </a:br>
            <a:r>
              <a:rPr lang="en-US" sz="1800" dirty="0"/>
              <a:t>We know that Ethernet will not create any frame that is less than minimum length of 64 bytes. It can be seen that runt frames are commonly caused by collisions. When 2 frames collide, it leads to collision, giving rise to “Runt frame”.</a:t>
            </a:r>
          </a:p>
          <a:p>
            <a:pPr fontAlgn="base"/>
            <a:r>
              <a:rPr lang="en-US" sz="1800" dirty="0"/>
              <a:t>The other causes of runt frames are :</a:t>
            </a:r>
          </a:p>
          <a:p>
            <a:pPr lvl="1" fontAlgn="base"/>
            <a:r>
              <a:rPr lang="en-US" sz="1900" dirty="0" smtClean="0">
                <a:solidFill>
                  <a:schemeClr val="bg1"/>
                </a:solidFill>
              </a:rPr>
              <a:t>-Malfunctioning </a:t>
            </a:r>
            <a:r>
              <a:rPr lang="en-US" sz="1900" dirty="0">
                <a:solidFill>
                  <a:schemeClr val="bg1"/>
                </a:solidFill>
              </a:rPr>
              <a:t>of network card / NIC card.</a:t>
            </a:r>
          </a:p>
          <a:p>
            <a:pPr lvl="1" fontAlgn="base"/>
            <a:r>
              <a:rPr lang="en-US" sz="1900" dirty="0" smtClean="0">
                <a:solidFill>
                  <a:schemeClr val="bg1"/>
                </a:solidFill>
              </a:rPr>
              <a:t>-Buffer </a:t>
            </a:r>
            <a:r>
              <a:rPr lang="en-US" sz="1900" dirty="0">
                <a:solidFill>
                  <a:schemeClr val="bg1"/>
                </a:solidFill>
              </a:rPr>
              <a:t>under-run (It is state occurring when buffer is accustomed to communicating between two devices or processes is fed with data at slower speed than data/information that is being read from it).</a:t>
            </a:r>
          </a:p>
          <a:p>
            <a:pPr lvl="1" fontAlgn="base"/>
            <a:r>
              <a:rPr lang="en-US" sz="1900" dirty="0" smtClean="0">
                <a:solidFill>
                  <a:schemeClr val="bg1"/>
                </a:solidFill>
              </a:rPr>
              <a:t>-Duplex </a:t>
            </a:r>
            <a:r>
              <a:rPr lang="en-US" sz="1900" dirty="0">
                <a:solidFill>
                  <a:schemeClr val="bg1"/>
                </a:solidFill>
              </a:rPr>
              <a:t>Mismatch (one side of line is running in half duplex mode &amp; other side in fully duplex mode) / software issues.</a:t>
            </a:r>
          </a:p>
          <a:p>
            <a:endParaRPr lang="en-US" dirty="0"/>
          </a:p>
        </p:txBody>
      </p:sp>
    </p:spTree>
    <p:extLst>
      <p:ext uri="{BB962C8B-B14F-4D97-AF65-F5344CB8AC3E}">
        <p14:creationId xmlns:p14="http://schemas.microsoft.com/office/powerpoint/2010/main" val="411749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092" y="1330007"/>
            <a:ext cx="7155814" cy="307777"/>
          </a:xfrm>
        </p:spPr>
        <p:txBody>
          <a:bodyPr/>
          <a:lstStyle/>
          <a:p>
            <a:r>
              <a:rPr lang="en-US" sz="2000" dirty="0"/>
              <a:t>Ethernet Transmitter Algorithm – Worst Case Scenarios :</a:t>
            </a:r>
          </a:p>
        </p:txBody>
      </p:sp>
      <p:sp>
        <p:nvSpPr>
          <p:cNvPr id="3" name="Text Placeholder 2"/>
          <p:cNvSpPr>
            <a:spLocks noGrp="1"/>
          </p:cNvSpPr>
          <p:nvPr>
            <p:ph type="body" idx="1"/>
          </p:nvPr>
        </p:nvSpPr>
        <p:spPr>
          <a:xfrm>
            <a:off x="609601" y="2043164"/>
            <a:ext cx="4800600" cy="2092881"/>
          </a:xfrm>
        </p:spPr>
        <p:txBody>
          <a:bodyPr/>
          <a:lstStyle/>
          <a:p>
            <a:r>
              <a:rPr lang="en-US" dirty="0" smtClean="0"/>
              <a:t>a)‘A</a:t>
            </a:r>
            <a:r>
              <a:rPr lang="en-US" dirty="0"/>
              <a:t>’ (host computer) sends frame at time ‘t1’.</a:t>
            </a:r>
          </a:p>
          <a:p>
            <a:r>
              <a:rPr lang="en-US" dirty="0" smtClean="0"/>
              <a:t>b)A’s </a:t>
            </a:r>
            <a:r>
              <a:rPr lang="en-US" dirty="0"/>
              <a:t>frame arrives at ‘B’ (destination computer</a:t>
            </a:r>
            <a:r>
              <a:rPr lang="en-US" dirty="0" smtClean="0"/>
              <a:t>)</a:t>
            </a:r>
          </a:p>
          <a:p>
            <a:r>
              <a:rPr lang="en-US" dirty="0" smtClean="0"/>
              <a:t> </a:t>
            </a:r>
            <a:r>
              <a:rPr lang="en-US" dirty="0"/>
              <a:t>at time ‘t1+d1’. (‘d1’ : delay in transmission or propagation).</a:t>
            </a:r>
          </a:p>
          <a:p>
            <a:r>
              <a:rPr lang="en-US" dirty="0" smtClean="0"/>
              <a:t>c)‘B</a:t>
            </a:r>
            <a:r>
              <a:rPr lang="en-US" dirty="0"/>
              <a:t>’ begins transmitting at time ‘t1+d1’ and collides with A’s frame.</a:t>
            </a:r>
          </a:p>
          <a:p>
            <a:r>
              <a:rPr lang="en-US" dirty="0" smtClean="0"/>
              <a:t>d)‘B</a:t>
            </a:r>
            <a:r>
              <a:rPr lang="en-US" dirty="0"/>
              <a:t>’ runt frames (32 bit) arrives at A, at time ‘t1+2d1’.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965128"/>
            <a:ext cx="2362200" cy="320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93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7155814" cy="615553"/>
          </a:xfrm>
        </p:spPr>
        <p:txBody>
          <a:bodyPr/>
          <a:lstStyle/>
          <a:p>
            <a:r>
              <a:rPr lang="en-US" sz="2000" dirty="0"/>
              <a:t>Exponential Back-off </a:t>
            </a:r>
            <a:r>
              <a:rPr lang="en-US" sz="2000" dirty="0" smtClean="0"/>
              <a:t>(To avoid collision)</a:t>
            </a:r>
            <a:r>
              <a:rPr lang="en-US" sz="2000" dirty="0"/>
              <a:t/>
            </a:r>
            <a:br>
              <a:rPr lang="en-US" sz="2000" dirty="0"/>
            </a:br>
            <a:endParaRPr lang="en-US" sz="2000" dirty="0"/>
          </a:p>
        </p:txBody>
      </p:sp>
      <p:sp>
        <p:nvSpPr>
          <p:cNvPr id="3" name="Text Placeholder 2"/>
          <p:cNvSpPr>
            <a:spLocks noGrp="1"/>
          </p:cNvSpPr>
          <p:nvPr>
            <p:ph type="body" idx="1"/>
          </p:nvPr>
        </p:nvSpPr>
        <p:spPr>
          <a:xfrm>
            <a:off x="609600" y="895350"/>
            <a:ext cx="6881495" cy="3400931"/>
          </a:xfrm>
        </p:spPr>
        <p:txBody>
          <a:bodyPr/>
          <a:lstStyle/>
          <a:p>
            <a:endParaRPr lang="en-US" dirty="0"/>
          </a:p>
          <a:p>
            <a:r>
              <a:rPr lang="en-US" dirty="0" smtClean="0"/>
              <a:t>-Exponential </a:t>
            </a:r>
            <a:r>
              <a:rPr lang="en-US" dirty="0"/>
              <a:t>Back-off is technique utilized by Ethernet to cut back probability of collision.</a:t>
            </a:r>
          </a:p>
          <a:p>
            <a:r>
              <a:rPr lang="en-US" dirty="0" smtClean="0"/>
              <a:t>-Once </a:t>
            </a:r>
            <a:r>
              <a:rPr lang="en-US" dirty="0"/>
              <a:t>Ethernet Adapter detect collision and stops, it’s transmission/conveyance, it waits for certain amount of time.</a:t>
            </a:r>
          </a:p>
          <a:p>
            <a:r>
              <a:rPr lang="en-US" dirty="0" smtClean="0"/>
              <a:t>-After </a:t>
            </a:r>
            <a:r>
              <a:rPr lang="en-US" dirty="0"/>
              <a:t>looking ahead to certain amount of time, Ethernet Adapter tries transmitting again. If Ethernet algorithm still finds channel busy, it doubles waiting time before trying again. If node waited for 1 second initially, it would then wait for 2 seconds, then 4 seconds, then 8 seconds, until channel goes idle.</a:t>
            </a:r>
          </a:p>
          <a:p>
            <a:r>
              <a:rPr lang="en-US" dirty="0" smtClean="0"/>
              <a:t>-When </a:t>
            </a:r>
            <a:r>
              <a:rPr lang="en-US" dirty="0"/>
              <a:t>channel is finally idle, Ethernet Adapter places frame in channel.</a:t>
            </a:r>
          </a:p>
          <a:p>
            <a:r>
              <a:rPr lang="en-US" dirty="0" smtClean="0"/>
              <a:t>-This </a:t>
            </a:r>
            <a:r>
              <a:rPr lang="en-US" dirty="0"/>
              <a:t>strategy of multiplying delay interval by two times between each re-conveyance attempt is ‘Exponential Back-off’.</a:t>
            </a:r>
          </a:p>
        </p:txBody>
      </p:sp>
    </p:spTree>
    <p:extLst>
      <p:ext uri="{BB962C8B-B14F-4D97-AF65-F5344CB8AC3E}">
        <p14:creationId xmlns:p14="http://schemas.microsoft.com/office/powerpoint/2010/main" val="2510431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38150"/>
            <a:ext cx="5406708" cy="632460"/>
          </a:xfrm>
          <a:prstGeom prst="rect">
            <a:avLst/>
          </a:prstGeom>
        </p:spPr>
        <p:txBody>
          <a:bodyPr vert="horz" wrap="square" lIns="0" tIns="16510" rIns="0" bIns="0" rtlCol="0">
            <a:spAutoFit/>
          </a:bodyPr>
          <a:lstStyle/>
          <a:p>
            <a:pPr marL="12700">
              <a:lnSpc>
                <a:spcPct val="100000"/>
              </a:lnSpc>
              <a:spcBef>
                <a:spcPts val="130"/>
              </a:spcBef>
            </a:pPr>
            <a:r>
              <a:rPr spc="-35" dirty="0"/>
              <a:t>Transmitter</a:t>
            </a:r>
            <a:r>
              <a:rPr spc="114" dirty="0"/>
              <a:t> </a:t>
            </a:r>
            <a:r>
              <a:rPr spc="10" dirty="0"/>
              <a:t>Algorithm</a:t>
            </a:r>
          </a:p>
        </p:txBody>
      </p:sp>
      <p:sp>
        <p:nvSpPr>
          <p:cNvPr id="3" name="object 3"/>
          <p:cNvSpPr txBox="1"/>
          <p:nvPr/>
        </p:nvSpPr>
        <p:spPr>
          <a:xfrm>
            <a:off x="609599" y="1283970"/>
            <a:ext cx="8001001" cy="2506980"/>
          </a:xfrm>
          <a:prstGeom prst="rect">
            <a:avLst/>
          </a:prstGeom>
        </p:spPr>
        <p:txBody>
          <a:bodyPr vert="horz" wrap="square" lIns="0" tIns="163195" rIns="0" bIns="0" rtlCol="0">
            <a:spAutoFit/>
          </a:bodyPr>
          <a:lstStyle/>
          <a:p>
            <a:pPr marL="193675" indent="-181610">
              <a:lnSpc>
                <a:spcPct val="100000"/>
              </a:lnSpc>
              <a:spcBef>
                <a:spcPts val="1285"/>
              </a:spcBef>
              <a:buClr>
                <a:srgbClr val="FF8500"/>
              </a:buClr>
              <a:buFont typeface="Wingdings"/>
              <a:buChar char=""/>
              <a:tabLst>
                <a:tab pos="194310" algn="l"/>
              </a:tabLst>
            </a:pPr>
            <a:r>
              <a:rPr sz="1700" dirty="0">
                <a:solidFill>
                  <a:srgbClr val="FFFFFF"/>
                </a:solidFill>
                <a:latin typeface="Carlito"/>
                <a:cs typeface="Carlito"/>
              </a:rPr>
              <a:t>1-persistent</a:t>
            </a:r>
            <a:r>
              <a:rPr sz="1700" spc="-150" dirty="0">
                <a:solidFill>
                  <a:srgbClr val="FFFFFF"/>
                </a:solidFill>
                <a:latin typeface="Carlito"/>
                <a:cs typeface="Carlito"/>
              </a:rPr>
              <a:t> </a:t>
            </a:r>
            <a:r>
              <a:rPr sz="1700" spc="5" dirty="0">
                <a:solidFill>
                  <a:srgbClr val="FFFFFF"/>
                </a:solidFill>
                <a:latin typeface="Carlito"/>
                <a:cs typeface="Carlito"/>
              </a:rPr>
              <a:t>protocol</a:t>
            </a:r>
            <a:endParaRPr sz="1700" dirty="0">
              <a:latin typeface="Carlito"/>
              <a:cs typeface="Carlito"/>
            </a:endParaRPr>
          </a:p>
          <a:p>
            <a:pPr marL="181610" marR="4827270" lvl="1" indent="-181610" algn="r">
              <a:lnSpc>
                <a:spcPct val="100000"/>
              </a:lnSpc>
              <a:spcBef>
                <a:spcPts val="1190"/>
              </a:spcBef>
              <a:buClr>
                <a:srgbClr val="FF8500"/>
              </a:buClr>
              <a:buFont typeface="Wingdings"/>
              <a:buChar char=""/>
              <a:tabLst>
                <a:tab pos="181610" algn="l"/>
              </a:tabLst>
            </a:pPr>
            <a:r>
              <a:rPr sz="1700" spc="-10" dirty="0">
                <a:solidFill>
                  <a:srgbClr val="FFFFFF"/>
                </a:solidFill>
                <a:latin typeface="Carlito"/>
                <a:cs typeface="Carlito"/>
              </a:rPr>
              <a:t>Transmit if</a:t>
            </a:r>
            <a:r>
              <a:rPr sz="1700" spc="-155" dirty="0">
                <a:solidFill>
                  <a:srgbClr val="FFFFFF"/>
                </a:solidFill>
                <a:latin typeface="Carlito"/>
                <a:cs typeface="Carlito"/>
              </a:rPr>
              <a:t> </a:t>
            </a:r>
            <a:r>
              <a:rPr sz="1700" spc="-5" dirty="0">
                <a:solidFill>
                  <a:srgbClr val="FFFFFF"/>
                </a:solidFill>
                <a:latin typeface="Carlito"/>
                <a:cs typeface="Carlito"/>
              </a:rPr>
              <a:t>idle</a:t>
            </a:r>
            <a:endParaRPr sz="1700" dirty="0">
              <a:latin typeface="Carlito"/>
              <a:cs typeface="Carlito"/>
            </a:endParaRPr>
          </a:p>
          <a:p>
            <a:pPr marL="181610" marR="4827905" lvl="1" indent="-181610" algn="r">
              <a:lnSpc>
                <a:spcPct val="100000"/>
              </a:lnSpc>
              <a:spcBef>
                <a:spcPts val="1265"/>
              </a:spcBef>
              <a:buClr>
                <a:srgbClr val="FF8500"/>
              </a:buClr>
              <a:buFont typeface="Wingdings"/>
              <a:buChar char=""/>
              <a:tabLst>
                <a:tab pos="181610" algn="l"/>
              </a:tabLst>
            </a:pPr>
            <a:r>
              <a:rPr sz="1700" spc="-25" dirty="0">
                <a:solidFill>
                  <a:srgbClr val="FFFFFF"/>
                </a:solidFill>
                <a:latin typeface="Carlito"/>
                <a:cs typeface="Carlito"/>
              </a:rPr>
              <a:t>Wait </a:t>
            </a:r>
            <a:r>
              <a:rPr sz="1700" spc="-10" dirty="0">
                <a:solidFill>
                  <a:srgbClr val="FFFFFF"/>
                </a:solidFill>
                <a:latin typeface="Carlito"/>
                <a:cs typeface="Carlito"/>
              </a:rPr>
              <a:t>if </a:t>
            </a:r>
            <a:r>
              <a:rPr sz="1700" dirty="0">
                <a:solidFill>
                  <a:srgbClr val="FFFFFF"/>
                </a:solidFill>
                <a:latin typeface="Carlito"/>
                <a:cs typeface="Carlito"/>
              </a:rPr>
              <a:t>not</a:t>
            </a:r>
            <a:r>
              <a:rPr sz="1700" spc="-25" dirty="0">
                <a:solidFill>
                  <a:srgbClr val="FFFFFF"/>
                </a:solidFill>
                <a:latin typeface="Carlito"/>
                <a:cs typeface="Carlito"/>
              </a:rPr>
              <a:t> </a:t>
            </a:r>
            <a:r>
              <a:rPr sz="1700" spc="-5" dirty="0">
                <a:solidFill>
                  <a:srgbClr val="FFFFFF"/>
                </a:solidFill>
                <a:latin typeface="Carlito"/>
                <a:cs typeface="Carlito"/>
              </a:rPr>
              <a:t>idle</a:t>
            </a:r>
            <a:endParaRPr sz="1700" dirty="0">
              <a:latin typeface="Carlito"/>
              <a:cs typeface="Carlito"/>
            </a:endParaRPr>
          </a:p>
          <a:p>
            <a:pPr marL="651510" lvl="2" indent="-182245">
              <a:lnSpc>
                <a:spcPct val="100000"/>
              </a:lnSpc>
              <a:spcBef>
                <a:spcPts val="1190"/>
              </a:spcBef>
              <a:buClr>
                <a:srgbClr val="FF8500"/>
              </a:buClr>
              <a:buFont typeface="Wingdings"/>
              <a:buChar char=""/>
              <a:tabLst>
                <a:tab pos="652145" algn="l"/>
              </a:tabLst>
            </a:pPr>
            <a:r>
              <a:rPr sz="1700" spc="-10" dirty="0">
                <a:solidFill>
                  <a:srgbClr val="FFFFFF"/>
                </a:solidFill>
                <a:latin typeface="Carlito"/>
                <a:cs typeface="Carlito"/>
              </a:rPr>
              <a:t>Transmit </a:t>
            </a:r>
            <a:r>
              <a:rPr sz="1700" spc="10" dirty="0">
                <a:solidFill>
                  <a:srgbClr val="FFFFFF"/>
                </a:solidFill>
                <a:latin typeface="Carlito"/>
                <a:cs typeface="Carlito"/>
              </a:rPr>
              <a:t>once</a:t>
            </a:r>
            <a:r>
              <a:rPr sz="1700" spc="-105" dirty="0">
                <a:solidFill>
                  <a:srgbClr val="FFFFFF"/>
                </a:solidFill>
                <a:latin typeface="Carlito"/>
                <a:cs typeface="Carlito"/>
              </a:rPr>
              <a:t> </a:t>
            </a:r>
            <a:r>
              <a:rPr sz="1700" spc="-5" dirty="0">
                <a:solidFill>
                  <a:srgbClr val="FFFFFF"/>
                </a:solidFill>
                <a:latin typeface="Carlito"/>
                <a:cs typeface="Carlito"/>
              </a:rPr>
              <a:t>idle</a:t>
            </a:r>
            <a:endParaRPr sz="1700" dirty="0">
              <a:latin typeface="Carlito"/>
              <a:cs typeface="Carlito"/>
            </a:endParaRPr>
          </a:p>
          <a:p>
            <a:pPr marL="193675" marR="4885055" indent="-194310" algn="r">
              <a:lnSpc>
                <a:spcPct val="100000"/>
              </a:lnSpc>
              <a:spcBef>
                <a:spcPts val="1265"/>
              </a:spcBef>
              <a:buClr>
                <a:srgbClr val="FF8500"/>
              </a:buClr>
              <a:buFont typeface="Wingdings"/>
              <a:buChar char=""/>
              <a:tabLst>
                <a:tab pos="194310" algn="l"/>
              </a:tabLst>
            </a:pPr>
            <a:r>
              <a:rPr sz="1700" spc="-10" dirty="0">
                <a:solidFill>
                  <a:srgbClr val="FFFFFF"/>
                </a:solidFill>
                <a:latin typeface="Carlito"/>
                <a:cs typeface="Carlito"/>
              </a:rPr>
              <a:t>Collision</a:t>
            </a:r>
            <a:r>
              <a:rPr sz="1700" spc="20" dirty="0">
                <a:solidFill>
                  <a:srgbClr val="FFFFFF"/>
                </a:solidFill>
                <a:latin typeface="Carlito"/>
                <a:cs typeface="Carlito"/>
              </a:rPr>
              <a:t> </a:t>
            </a:r>
            <a:r>
              <a:rPr sz="1700" spc="-5" dirty="0">
                <a:solidFill>
                  <a:srgbClr val="FFFFFF"/>
                </a:solidFill>
                <a:latin typeface="Carlito"/>
                <a:cs typeface="Carlito"/>
              </a:rPr>
              <a:t>possible</a:t>
            </a:r>
            <a:endParaRPr sz="1700" dirty="0">
              <a:latin typeface="Carlito"/>
              <a:cs typeface="Carlito"/>
            </a:endParaRPr>
          </a:p>
          <a:p>
            <a:pPr marL="469900" lvl="1" indent="-181610">
              <a:lnSpc>
                <a:spcPct val="100000"/>
              </a:lnSpc>
              <a:spcBef>
                <a:spcPts val="1195"/>
              </a:spcBef>
              <a:buClr>
                <a:srgbClr val="FF8500"/>
              </a:buClr>
              <a:buFont typeface="Wingdings"/>
              <a:buChar char=""/>
              <a:tabLst>
                <a:tab pos="470534" algn="l"/>
              </a:tabLst>
            </a:pPr>
            <a:r>
              <a:rPr sz="1700" spc="-10" dirty="0">
                <a:solidFill>
                  <a:srgbClr val="FFFFFF"/>
                </a:solidFill>
                <a:latin typeface="Carlito"/>
                <a:cs typeface="Carlito"/>
              </a:rPr>
              <a:t>Transmit</a:t>
            </a:r>
            <a:r>
              <a:rPr sz="1700" spc="-70" dirty="0">
                <a:solidFill>
                  <a:srgbClr val="FFFFFF"/>
                </a:solidFill>
                <a:latin typeface="Carlito"/>
                <a:cs typeface="Carlito"/>
              </a:rPr>
              <a:t> </a:t>
            </a:r>
            <a:r>
              <a:rPr sz="1700" spc="20" dirty="0">
                <a:solidFill>
                  <a:srgbClr val="FFFFFF"/>
                </a:solidFill>
                <a:latin typeface="Carlito"/>
                <a:cs typeface="Carlito"/>
              </a:rPr>
              <a:t>32</a:t>
            </a:r>
            <a:r>
              <a:rPr sz="1700" spc="-65" dirty="0">
                <a:solidFill>
                  <a:srgbClr val="FFFFFF"/>
                </a:solidFill>
                <a:latin typeface="Carlito"/>
                <a:cs typeface="Carlito"/>
              </a:rPr>
              <a:t> </a:t>
            </a:r>
            <a:r>
              <a:rPr sz="1700" spc="-5" dirty="0">
                <a:solidFill>
                  <a:srgbClr val="FFFFFF"/>
                </a:solidFill>
                <a:latin typeface="Carlito"/>
                <a:cs typeface="Carlito"/>
              </a:rPr>
              <a:t>bit</a:t>
            </a:r>
            <a:r>
              <a:rPr sz="1700" spc="5" dirty="0">
                <a:solidFill>
                  <a:srgbClr val="FFFFFF"/>
                </a:solidFill>
                <a:latin typeface="Carlito"/>
                <a:cs typeface="Carlito"/>
              </a:rPr>
              <a:t> </a:t>
            </a:r>
            <a:r>
              <a:rPr sz="1700" dirty="0">
                <a:solidFill>
                  <a:srgbClr val="FFFFFF"/>
                </a:solidFill>
                <a:latin typeface="Carlito"/>
                <a:cs typeface="Carlito"/>
              </a:rPr>
              <a:t>jamming</a:t>
            </a:r>
            <a:r>
              <a:rPr sz="1700" spc="-80" dirty="0">
                <a:solidFill>
                  <a:srgbClr val="FFFFFF"/>
                </a:solidFill>
                <a:latin typeface="Carlito"/>
                <a:cs typeface="Carlito"/>
              </a:rPr>
              <a:t> </a:t>
            </a:r>
            <a:r>
              <a:rPr sz="1700" dirty="0">
                <a:solidFill>
                  <a:srgbClr val="FFFFFF"/>
                </a:solidFill>
                <a:latin typeface="Carlito"/>
                <a:cs typeface="Carlito"/>
              </a:rPr>
              <a:t>sequence</a:t>
            </a:r>
            <a:r>
              <a:rPr sz="1700" spc="-45" dirty="0">
                <a:solidFill>
                  <a:srgbClr val="FFFFFF"/>
                </a:solidFill>
                <a:latin typeface="Carlito"/>
                <a:cs typeface="Carlito"/>
              </a:rPr>
              <a:t> </a:t>
            </a:r>
            <a:r>
              <a:rPr sz="1700" spc="5" dirty="0">
                <a:solidFill>
                  <a:srgbClr val="FFFFFF"/>
                </a:solidFill>
                <a:latin typeface="Carlito"/>
                <a:cs typeface="Carlito"/>
              </a:rPr>
              <a:t>(totally</a:t>
            </a:r>
            <a:r>
              <a:rPr sz="1700" spc="-45" dirty="0">
                <a:solidFill>
                  <a:srgbClr val="FFFFFF"/>
                </a:solidFill>
                <a:latin typeface="Carlito"/>
                <a:cs typeface="Carlito"/>
              </a:rPr>
              <a:t> </a:t>
            </a:r>
            <a:r>
              <a:rPr sz="1700" spc="20" dirty="0">
                <a:solidFill>
                  <a:srgbClr val="FFFFFF"/>
                </a:solidFill>
                <a:latin typeface="Carlito"/>
                <a:cs typeface="Carlito"/>
              </a:rPr>
              <a:t>96</a:t>
            </a:r>
            <a:r>
              <a:rPr sz="1700" spc="-65" dirty="0">
                <a:solidFill>
                  <a:srgbClr val="FFFFFF"/>
                </a:solidFill>
                <a:latin typeface="Carlito"/>
                <a:cs typeface="Carlito"/>
              </a:rPr>
              <a:t> </a:t>
            </a:r>
            <a:r>
              <a:rPr sz="1700" spc="5" dirty="0">
                <a:solidFill>
                  <a:srgbClr val="FFFFFF"/>
                </a:solidFill>
                <a:latin typeface="Carlito"/>
                <a:cs typeface="Carlito"/>
              </a:rPr>
              <a:t>bits</a:t>
            </a:r>
            <a:r>
              <a:rPr sz="1700" spc="-95" dirty="0">
                <a:solidFill>
                  <a:srgbClr val="FFFFFF"/>
                </a:solidFill>
                <a:latin typeface="Carlito"/>
                <a:cs typeface="Carlito"/>
              </a:rPr>
              <a:t> </a:t>
            </a:r>
            <a:r>
              <a:rPr sz="1700" dirty="0">
                <a:solidFill>
                  <a:srgbClr val="FFFFFF"/>
                </a:solidFill>
                <a:latin typeface="Carlito"/>
                <a:cs typeface="Carlito"/>
              </a:rPr>
              <a:t>including </a:t>
            </a:r>
            <a:r>
              <a:rPr sz="1700" spc="-5" dirty="0">
                <a:solidFill>
                  <a:srgbClr val="FFFFFF"/>
                </a:solidFill>
                <a:latin typeface="Carlito"/>
                <a:cs typeface="Carlito"/>
              </a:rPr>
              <a:t>preamble)</a:t>
            </a:r>
            <a:endParaRPr sz="1700" dirty="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14350"/>
            <a:ext cx="7620000" cy="632460"/>
          </a:xfrm>
          <a:prstGeom prst="rect">
            <a:avLst/>
          </a:prstGeom>
        </p:spPr>
        <p:txBody>
          <a:bodyPr vert="horz" wrap="square" lIns="0" tIns="16510" rIns="0" bIns="0" rtlCol="0">
            <a:spAutoFit/>
          </a:bodyPr>
          <a:lstStyle/>
          <a:p>
            <a:pPr marL="12700">
              <a:lnSpc>
                <a:spcPct val="100000"/>
              </a:lnSpc>
              <a:spcBef>
                <a:spcPts val="130"/>
              </a:spcBef>
            </a:pPr>
            <a:r>
              <a:rPr spc="-35" dirty="0"/>
              <a:t>Transmitter </a:t>
            </a:r>
            <a:r>
              <a:rPr spc="10" dirty="0"/>
              <a:t>Algorithm</a:t>
            </a:r>
            <a:r>
              <a:rPr spc="229" dirty="0"/>
              <a:t> </a:t>
            </a:r>
            <a:r>
              <a:rPr spc="-5" dirty="0"/>
              <a:t>(contd.)</a:t>
            </a:r>
          </a:p>
        </p:txBody>
      </p:sp>
      <p:sp>
        <p:nvSpPr>
          <p:cNvPr id="3" name="object 3"/>
          <p:cNvSpPr txBox="1"/>
          <p:nvPr/>
        </p:nvSpPr>
        <p:spPr>
          <a:xfrm>
            <a:off x="345671" y="1276350"/>
            <a:ext cx="7873683" cy="2435860"/>
          </a:xfrm>
          <a:prstGeom prst="rect">
            <a:avLst/>
          </a:prstGeom>
        </p:spPr>
        <p:txBody>
          <a:bodyPr vert="horz" wrap="square" lIns="0" tIns="15875" rIns="0" bIns="0" rtlCol="0">
            <a:spAutoFit/>
          </a:bodyPr>
          <a:lstStyle/>
          <a:p>
            <a:pPr marL="193675" indent="-181610">
              <a:lnSpc>
                <a:spcPct val="100000"/>
              </a:lnSpc>
              <a:spcBef>
                <a:spcPts val="125"/>
              </a:spcBef>
              <a:buClr>
                <a:srgbClr val="FF8500"/>
              </a:buClr>
              <a:buFont typeface="Wingdings"/>
              <a:buChar char=""/>
              <a:tabLst>
                <a:tab pos="194310" algn="l"/>
              </a:tabLst>
            </a:pPr>
            <a:r>
              <a:rPr sz="1700" spc="-75" dirty="0">
                <a:solidFill>
                  <a:srgbClr val="FFFFFF"/>
                </a:solidFill>
                <a:latin typeface="Carlito"/>
                <a:cs typeface="Carlito"/>
              </a:rPr>
              <a:t>To </a:t>
            </a:r>
            <a:r>
              <a:rPr sz="1700" dirty="0">
                <a:solidFill>
                  <a:srgbClr val="FFFFFF"/>
                </a:solidFill>
                <a:latin typeface="Carlito"/>
                <a:cs typeface="Carlito"/>
              </a:rPr>
              <a:t>detect</a:t>
            </a:r>
            <a:r>
              <a:rPr sz="1700" spc="-20" dirty="0">
                <a:solidFill>
                  <a:srgbClr val="FFFFFF"/>
                </a:solidFill>
                <a:latin typeface="Carlito"/>
                <a:cs typeface="Carlito"/>
              </a:rPr>
              <a:t> </a:t>
            </a:r>
            <a:r>
              <a:rPr sz="1700" spc="-5" dirty="0">
                <a:solidFill>
                  <a:srgbClr val="FFFFFF"/>
                </a:solidFill>
                <a:latin typeface="Carlito"/>
                <a:cs typeface="Carlito"/>
              </a:rPr>
              <a:t>collision</a:t>
            </a:r>
            <a:endParaRPr sz="1700" dirty="0">
              <a:latin typeface="Carlito"/>
              <a:cs typeface="Carlito"/>
            </a:endParaRPr>
          </a:p>
          <a:p>
            <a:pPr marL="469900" lvl="1" indent="-181610">
              <a:lnSpc>
                <a:spcPct val="100000"/>
              </a:lnSpc>
              <a:spcBef>
                <a:spcPts val="1420"/>
              </a:spcBef>
              <a:buClr>
                <a:srgbClr val="FF8500"/>
              </a:buClr>
              <a:buFont typeface="Wingdings"/>
              <a:buChar char=""/>
              <a:tabLst>
                <a:tab pos="470534" algn="l"/>
              </a:tabLst>
            </a:pPr>
            <a:r>
              <a:rPr sz="1700" dirty="0">
                <a:solidFill>
                  <a:srgbClr val="FFFFFF"/>
                </a:solidFill>
                <a:latin typeface="Carlito"/>
                <a:cs typeface="Carlito"/>
              </a:rPr>
              <a:t>Ethernet</a:t>
            </a:r>
            <a:r>
              <a:rPr sz="1700" spc="-65" dirty="0">
                <a:solidFill>
                  <a:srgbClr val="FFFFFF"/>
                </a:solidFill>
                <a:latin typeface="Carlito"/>
                <a:cs typeface="Carlito"/>
              </a:rPr>
              <a:t> </a:t>
            </a:r>
            <a:r>
              <a:rPr sz="1700" dirty="0">
                <a:solidFill>
                  <a:srgbClr val="FFFFFF"/>
                </a:solidFill>
                <a:latin typeface="Carlito"/>
                <a:cs typeface="Carlito"/>
              </a:rPr>
              <a:t>frame</a:t>
            </a:r>
            <a:r>
              <a:rPr sz="1700" spc="-40" dirty="0">
                <a:solidFill>
                  <a:srgbClr val="FFFFFF"/>
                </a:solidFill>
                <a:latin typeface="Carlito"/>
                <a:cs typeface="Carlito"/>
              </a:rPr>
              <a:t> </a:t>
            </a:r>
            <a:r>
              <a:rPr sz="1700" dirty="0">
                <a:solidFill>
                  <a:srgbClr val="FFFFFF"/>
                </a:solidFill>
                <a:latin typeface="Carlito"/>
                <a:cs typeface="Carlito"/>
              </a:rPr>
              <a:t>length</a:t>
            </a:r>
            <a:r>
              <a:rPr sz="1700" spc="-90" dirty="0">
                <a:solidFill>
                  <a:srgbClr val="FFFFFF"/>
                </a:solidFill>
                <a:latin typeface="Carlito"/>
                <a:cs typeface="Carlito"/>
              </a:rPr>
              <a:t> </a:t>
            </a:r>
            <a:r>
              <a:rPr sz="1700" spc="10" dirty="0">
                <a:solidFill>
                  <a:srgbClr val="FFFFFF"/>
                </a:solidFill>
                <a:latin typeface="Carlito"/>
                <a:cs typeface="Carlito"/>
              </a:rPr>
              <a:t>≥</a:t>
            </a:r>
            <a:r>
              <a:rPr sz="1700" spc="30" dirty="0">
                <a:solidFill>
                  <a:srgbClr val="FFFFFF"/>
                </a:solidFill>
                <a:latin typeface="Carlito"/>
                <a:cs typeface="Carlito"/>
              </a:rPr>
              <a:t> </a:t>
            </a:r>
            <a:r>
              <a:rPr sz="1700" spc="25" dirty="0">
                <a:solidFill>
                  <a:srgbClr val="FFFFFF"/>
                </a:solidFill>
                <a:latin typeface="Carlito"/>
                <a:cs typeface="Carlito"/>
              </a:rPr>
              <a:t>512</a:t>
            </a:r>
            <a:r>
              <a:rPr sz="1700" spc="-60" dirty="0">
                <a:solidFill>
                  <a:srgbClr val="FFFFFF"/>
                </a:solidFill>
                <a:latin typeface="Carlito"/>
                <a:cs typeface="Carlito"/>
              </a:rPr>
              <a:t> </a:t>
            </a:r>
            <a:r>
              <a:rPr sz="1700" spc="5" dirty="0">
                <a:solidFill>
                  <a:srgbClr val="FFFFFF"/>
                </a:solidFill>
                <a:latin typeface="Carlito"/>
                <a:cs typeface="Carlito"/>
              </a:rPr>
              <a:t>bits</a:t>
            </a:r>
            <a:r>
              <a:rPr sz="1700" spc="-90" dirty="0">
                <a:solidFill>
                  <a:srgbClr val="FFFFFF"/>
                </a:solidFill>
                <a:latin typeface="Carlito"/>
                <a:cs typeface="Carlito"/>
              </a:rPr>
              <a:t> </a:t>
            </a:r>
            <a:r>
              <a:rPr sz="1700" spc="15" dirty="0">
                <a:solidFill>
                  <a:srgbClr val="FFFFFF"/>
                </a:solidFill>
                <a:latin typeface="Carlito"/>
                <a:cs typeface="Carlito"/>
              </a:rPr>
              <a:t>(14</a:t>
            </a:r>
            <a:r>
              <a:rPr sz="1700" spc="-60" dirty="0">
                <a:solidFill>
                  <a:srgbClr val="FFFFFF"/>
                </a:solidFill>
                <a:latin typeface="Carlito"/>
                <a:cs typeface="Carlito"/>
              </a:rPr>
              <a:t> </a:t>
            </a:r>
            <a:r>
              <a:rPr sz="1700" spc="-5" dirty="0">
                <a:solidFill>
                  <a:srgbClr val="FFFFFF"/>
                </a:solidFill>
                <a:latin typeface="Carlito"/>
                <a:cs typeface="Carlito"/>
              </a:rPr>
              <a:t>bytes </a:t>
            </a:r>
            <a:r>
              <a:rPr sz="1700" dirty="0">
                <a:solidFill>
                  <a:srgbClr val="FFFFFF"/>
                </a:solidFill>
                <a:latin typeface="Carlito"/>
                <a:cs typeface="Carlito"/>
              </a:rPr>
              <a:t>of</a:t>
            </a:r>
            <a:r>
              <a:rPr sz="1700" spc="-10" dirty="0">
                <a:solidFill>
                  <a:srgbClr val="FFFFFF"/>
                </a:solidFill>
                <a:latin typeface="Carlito"/>
                <a:cs typeface="Carlito"/>
              </a:rPr>
              <a:t> </a:t>
            </a:r>
            <a:r>
              <a:rPr sz="1700" spc="-5" dirty="0">
                <a:solidFill>
                  <a:srgbClr val="FFFFFF"/>
                </a:solidFill>
                <a:latin typeface="Carlito"/>
                <a:cs typeface="Carlito"/>
              </a:rPr>
              <a:t>header</a:t>
            </a:r>
            <a:r>
              <a:rPr sz="1700" spc="65" dirty="0">
                <a:solidFill>
                  <a:srgbClr val="FFFFFF"/>
                </a:solidFill>
                <a:latin typeface="Carlito"/>
                <a:cs typeface="Carlito"/>
              </a:rPr>
              <a:t> </a:t>
            </a:r>
            <a:r>
              <a:rPr sz="1700" spc="10" dirty="0">
                <a:solidFill>
                  <a:srgbClr val="FFFFFF"/>
                </a:solidFill>
                <a:latin typeface="Carlito"/>
                <a:cs typeface="Carlito"/>
              </a:rPr>
              <a:t>+</a:t>
            </a:r>
            <a:r>
              <a:rPr sz="1700" spc="-40" dirty="0">
                <a:solidFill>
                  <a:srgbClr val="FFFFFF"/>
                </a:solidFill>
                <a:latin typeface="Carlito"/>
                <a:cs typeface="Carlito"/>
              </a:rPr>
              <a:t> </a:t>
            </a:r>
            <a:r>
              <a:rPr sz="1700" spc="20" dirty="0">
                <a:solidFill>
                  <a:srgbClr val="FFFFFF"/>
                </a:solidFill>
                <a:latin typeface="Carlito"/>
                <a:cs typeface="Carlito"/>
              </a:rPr>
              <a:t>46</a:t>
            </a:r>
            <a:r>
              <a:rPr sz="1700" spc="-60" dirty="0">
                <a:solidFill>
                  <a:srgbClr val="FFFFFF"/>
                </a:solidFill>
                <a:latin typeface="Carlito"/>
                <a:cs typeface="Carlito"/>
              </a:rPr>
              <a:t> </a:t>
            </a:r>
            <a:r>
              <a:rPr sz="1700" spc="-5" dirty="0">
                <a:solidFill>
                  <a:srgbClr val="FFFFFF"/>
                </a:solidFill>
                <a:latin typeface="Carlito"/>
                <a:cs typeface="Carlito"/>
              </a:rPr>
              <a:t>bytes </a:t>
            </a:r>
            <a:r>
              <a:rPr sz="1700" dirty="0">
                <a:solidFill>
                  <a:srgbClr val="FFFFFF"/>
                </a:solidFill>
                <a:latin typeface="Carlito"/>
                <a:cs typeface="Carlito"/>
              </a:rPr>
              <a:t>of</a:t>
            </a:r>
            <a:r>
              <a:rPr sz="1700" spc="-10" dirty="0">
                <a:solidFill>
                  <a:srgbClr val="FFFFFF"/>
                </a:solidFill>
                <a:latin typeface="Carlito"/>
                <a:cs typeface="Carlito"/>
              </a:rPr>
              <a:t> </a:t>
            </a:r>
            <a:r>
              <a:rPr sz="1700" spc="10" dirty="0">
                <a:solidFill>
                  <a:srgbClr val="FFFFFF"/>
                </a:solidFill>
                <a:latin typeface="Carlito"/>
                <a:cs typeface="Carlito"/>
              </a:rPr>
              <a:t>data</a:t>
            </a:r>
            <a:r>
              <a:rPr sz="1700" spc="-85" dirty="0">
                <a:solidFill>
                  <a:srgbClr val="FFFFFF"/>
                </a:solidFill>
                <a:latin typeface="Carlito"/>
                <a:cs typeface="Carlito"/>
              </a:rPr>
              <a:t> </a:t>
            </a:r>
            <a:r>
              <a:rPr sz="1700" spc="10" dirty="0">
                <a:solidFill>
                  <a:srgbClr val="FFFFFF"/>
                </a:solidFill>
                <a:latin typeface="Carlito"/>
                <a:cs typeface="Carlito"/>
              </a:rPr>
              <a:t>+</a:t>
            </a:r>
            <a:r>
              <a:rPr sz="1700" spc="30" dirty="0">
                <a:solidFill>
                  <a:srgbClr val="FFFFFF"/>
                </a:solidFill>
                <a:latin typeface="Carlito"/>
                <a:cs typeface="Carlito"/>
              </a:rPr>
              <a:t> </a:t>
            </a:r>
            <a:r>
              <a:rPr sz="1700" spc="10" dirty="0">
                <a:solidFill>
                  <a:srgbClr val="FFFFFF"/>
                </a:solidFill>
                <a:latin typeface="Carlito"/>
                <a:cs typeface="Carlito"/>
              </a:rPr>
              <a:t>4</a:t>
            </a:r>
            <a:endParaRPr sz="1700" dirty="0">
              <a:latin typeface="Carlito"/>
              <a:cs typeface="Carlito"/>
            </a:endParaRPr>
          </a:p>
          <a:p>
            <a:pPr marL="469900">
              <a:lnSpc>
                <a:spcPct val="100000"/>
              </a:lnSpc>
              <a:spcBef>
                <a:spcPts val="1040"/>
              </a:spcBef>
            </a:pPr>
            <a:r>
              <a:rPr sz="1700" spc="-5" dirty="0">
                <a:solidFill>
                  <a:srgbClr val="FFFFFF"/>
                </a:solidFill>
                <a:latin typeface="Carlito"/>
                <a:cs typeface="Carlito"/>
              </a:rPr>
              <a:t>bytes </a:t>
            </a:r>
            <a:r>
              <a:rPr sz="1700" dirty="0">
                <a:solidFill>
                  <a:srgbClr val="FFFFFF"/>
                </a:solidFill>
                <a:latin typeface="Carlito"/>
                <a:cs typeface="Carlito"/>
              </a:rPr>
              <a:t>of</a:t>
            </a:r>
            <a:r>
              <a:rPr sz="1700" spc="-25" dirty="0">
                <a:solidFill>
                  <a:srgbClr val="FFFFFF"/>
                </a:solidFill>
                <a:latin typeface="Carlito"/>
                <a:cs typeface="Carlito"/>
              </a:rPr>
              <a:t> </a:t>
            </a:r>
            <a:r>
              <a:rPr sz="1700" spc="-10" dirty="0">
                <a:solidFill>
                  <a:srgbClr val="FFFFFF"/>
                </a:solidFill>
                <a:latin typeface="Carlito"/>
                <a:cs typeface="Carlito"/>
              </a:rPr>
              <a:t>CRC)</a:t>
            </a:r>
            <a:endParaRPr sz="1700" dirty="0">
              <a:latin typeface="Carlito"/>
              <a:cs typeface="Carlito"/>
            </a:endParaRPr>
          </a:p>
          <a:p>
            <a:pPr marL="193675" indent="-181610">
              <a:lnSpc>
                <a:spcPct val="100000"/>
              </a:lnSpc>
              <a:spcBef>
                <a:spcPts val="1415"/>
              </a:spcBef>
              <a:buClr>
                <a:srgbClr val="FF8500"/>
              </a:buClr>
              <a:buFont typeface="Wingdings"/>
              <a:buChar char=""/>
              <a:tabLst>
                <a:tab pos="194310" algn="l"/>
              </a:tabLst>
            </a:pPr>
            <a:r>
              <a:rPr sz="1700" spc="10" dirty="0">
                <a:solidFill>
                  <a:srgbClr val="FFFFFF"/>
                </a:solidFill>
                <a:latin typeface="Carlito"/>
                <a:cs typeface="Carlito"/>
              </a:rPr>
              <a:t>If </a:t>
            </a:r>
            <a:r>
              <a:rPr sz="1700" spc="-5" dirty="0">
                <a:solidFill>
                  <a:srgbClr val="FFFFFF"/>
                </a:solidFill>
                <a:latin typeface="Carlito"/>
                <a:cs typeface="Carlito"/>
              </a:rPr>
              <a:t>collision</a:t>
            </a:r>
            <a:r>
              <a:rPr sz="1700" spc="-50" dirty="0">
                <a:solidFill>
                  <a:srgbClr val="FFFFFF"/>
                </a:solidFill>
                <a:latin typeface="Carlito"/>
                <a:cs typeface="Carlito"/>
              </a:rPr>
              <a:t> </a:t>
            </a:r>
            <a:r>
              <a:rPr sz="1700" dirty="0">
                <a:solidFill>
                  <a:srgbClr val="FFFFFF"/>
                </a:solidFill>
                <a:latin typeface="Carlito"/>
                <a:cs typeface="Carlito"/>
              </a:rPr>
              <a:t>detected</a:t>
            </a:r>
            <a:endParaRPr sz="1700" dirty="0">
              <a:latin typeface="Carlito"/>
              <a:cs typeface="Carlito"/>
            </a:endParaRPr>
          </a:p>
          <a:p>
            <a:pPr marL="469900" lvl="1" indent="-181610">
              <a:lnSpc>
                <a:spcPct val="100000"/>
              </a:lnSpc>
              <a:spcBef>
                <a:spcPts val="1415"/>
              </a:spcBef>
              <a:buClr>
                <a:srgbClr val="FF8500"/>
              </a:buClr>
              <a:buFont typeface="Wingdings"/>
              <a:buChar char=""/>
              <a:tabLst>
                <a:tab pos="470534" algn="l"/>
              </a:tabLst>
            </a:pPr>
            <a:r>
              <a:rPr sz="1700" dirty="0">
                <a:solidFill>
                  <a:srgbClr val="FFFFFF"/>
                </a:solidFill>
                <a:latin typeface="Carlito"/>
                <a:cs typeface="Carlito"/>
              </a:rPr>
              <a:t>Exponential</a:t>
            </a:r>
            <a:r>
              <a:rPr sz="1700" spc="-114" dirty="0">
                <a:solidFill>
                  <a:srgbClr val="FFFFFF"/>
                </a:solidFill>
                <a:latin typeface="Carlito"/>
                <a:cs typeface="Carlito"/>
              </a:rPr>
              <a:t> </a:t>
            </a:r>
            <a:r>
              <a:rPr sz="1700" spc="10" dirty="0">
                <a:solidFill>
                  <a:srgbClr val="FFFFFF"/>
                </a:solidFill>
                <a:latin typeface="Carlito"/>
                <a:cs typeface="Carlito"/>
              </a:rPr>
              <a:t>Back-off</a:t>
            </a:r>
            <a:endParaRPr sz="1700" dirty="0">
              <a:latin typeface="Carlito"/>
              <a:cs typeface="Carlito"/>
            </a:endParaRPr>
          </a:p>
          <a:p>
            <a:pPr marL="651510" lvl="2" indent="-182245">
              <a:lnSpc>
                <a:spcPct val="100000"/>
              </a:lnSpc>
              <a:spcBef>
                <a:spcPts val="1415"/>
              </a:spcBef>
              <a:buClr>
                <a:srgbClr val="FF8500"/>
              </a:buClr>
              <a:buFont typeface="Wingdings"/>
              <a:buChar char=""/>
              <a:tabLst>
                <a:tab pos="652145" algn="l"/>
              </a:tabLst>
            </a:pPr>
            <a:r>
              <a:rPr sz="1700" dirty="0">
                <a:solidFill>
                  <a:srgbClr val="FFFFFF"/>
                </a:solidFill>
                <a:latin typeface="Carlito"/>
                <a:cs typeface="Carlito"/>
              </a:rPr>
              <a:t>Double </a:t>
            </a:r>
            <a:r>
              <a:rPr sz="1700" spc="-5" dirty="0">
                <a:solidFill>
                  <a:srgbClr val="FFFFFF"/>
                </a:solidFill>
                <a:latin typeface="Carlito"/>
                <a:cs typeface="Carlito"/>
              </a:rPr>
              <a:t>delay interval </a:t>
            </a:r>
            <a:r>
              <a:rPr sz="1700" spc="5" dirty="0">
                <a:solidFill>
                  <a:srgbClr val="FFFFFF"/>
                </a:solidFill>
                <a:latin typeface="Carlito"/>
                <a:cs typeface="Carlito"/>
              </a:rPr>
              <a:t>for</a:t>
            </a:r>
            <a:r>
              <a:rPr sz="1700" spc="-140" dirty="0">
                <a:solidFill>
                  <a:srgbClr val="FFFFFF"/>
                </a:solidFill>
                <a:latin typeface="Carlito"/>
                <a:cs typeface="Carlito"/>
              </a:rPr>
              <a:t> </a:t>
            </a:r>
            <a:r>
              <a:rPr sz="1700" dirty="0">
                <a:solidFill>
                  <a:srgbClr val="FFFFFF"/>
                </a:solidFill>
                <a:latin typeface="Carlito"/>
                <a:cs typeface="Carlito"/>
              </a:rPr>
              <a:t>re-transmission</a:t>
            </a:r>
            <a:endParaRPr sz="1700" dirty="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092" y="1330007"/>
            <a:ext cx="7155814" cy="607859"/>
          </a:xfrm>
        </p:spPr>
        <p:txBody>
          <a:bodyPr/>
          <a:lstStyle/>
          <a:p>
            <a:r>
              <a:rPr lang="en-US" dirty="0" smtClean="0"/>
              <a:t>Fast Ethernet</a:t>
            </a:r>
            <a:endParaRPr lang="en-US" dirty="0"/>
          </a:p>
        </p:txBody>
      </p:sp>
      <p:sp>
        <p:nvSpPr>
          <p:cNvPr id="3" name="Text Placeholder 2"/>
          <p:cNvSpPr>
            <a:spLocks noGrp="1"/>
          </p:cNvSpPr>
          <p:nvPr>
            <p:ph type="body" idx="1"/>
          </p:nvPr>
        </p:nvSpPr>
        <p:spPr>
          <a:xfrm>
            <a:off x="1041717" y="2043164"/>
            <a:ext cx="7340283" cy="1831271"/>
          </a:xfrm>
        </p:spPr>
        <p:txBody>
          <a:bodyPr/>
          <a:lstStyle/>
          <a:p>
            <a:pPr algn="just"/>
            <a:r>
              <a:rPr lang="en-US" dirty="0"/>
              <a:t>Fast Ethernet was designed to compete with LAN</a:t>
            </a:r>
          </a:p>
          <a:p>
            <a:pPr algn="just"/>
            <a:r>
              <a:rPr lang="en-US" dirty="0"/>
              <a:t>protocols such as Search Results</a:t>
            </a:r>
          </a:p>
          <a:p>
            <a:pPr algn="just"/>
            <a:r>
              <a:rPr lang="en-US" dirty="0"/>
              <a:t>Web </a:t>
            </a:r>
            <a:r>
              <a:rPr lang="en-US" dirty="0" smtClean="0"/>
              <a:t>results Fiber </a:t>
            </a:r>
            <a:r>
              <a:rPr lang="en-US" dirty="0"/>
              <a:t>Distributed Data </a:t>
            </a:r>
            <a:r>
              <a:rPr lang="en-US" dirty="0" smtClean="0"/>
              <a:t>Interface(FDDI) </a:t>
            </a:r>
            <a:r>
              <a:rPr lang="en-US" dirty="0"/>
              <a:t>or Fiber Channel</a:t>
            </a:r>
            <a:r>
              <a:rPr lang="en-US" dirty="0" smtClean="0"/>
              <a:t>.</a:t>
            </a:r>
          </a:p>
          <a:p>
            <a:pPr algn="just"/>
            <a:r>
              <a:rPr lang="en-US" dirty="0" smtClean="0"/>
              <a:t> IEEE created </a:t>
            </a:r>
            <a:r>
              <a:rPr lang="en-US" dirty="0"/>
              <a:t>Fast Ethernet under the name 802.3u. Fast</a:t>
            </a:r>
          </a:p>
          <a:p>
            <a:pPr algn="just"/>
            <a:r>
              <a:rPr lang="en-US" dirty="0"/>
              <a:t>Ethernet is backward-compatible with Standard</a:t>
            </a:r>
          </a:p>
          <a:p>
            <a:pPr algn="just"/>
            <a:r>
              <a:rPr lang="en-US" dirty="0"/>
              <a:t>Ethernet, but it can transmit data 10 times faster at a</a:t>
            </a:r>
          </a:p>
          <a:p>
            <a:pPr algn="just"/>
            <a:r>
              <a:rPr lang="en-US" dirty="0"/>
              <a:t>rate of 100 Mbps. </a:t>
            </a:r>
          </a:p>
        </p:txBody>
      </p:sp>
    </p:spTree>
    <p:extLst>
      <p:ext uri="{BB962C8B-B14F-4D97-AF65-F5344CB8AC3E}">
        <p14:creationId xmlns:p14="http://schemas.microsoft.com/office/powerpoint/2010/main" val="2638807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4092" y="1330007"/>
            <a:ext cx="1901508" cy="105410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FF8500"/>
                </a:solidFill>
                <a:latin typeface="Carlito"/>
                <a:cs typeface="Carlito"/>
              </a:rPr>
              <a:t>Basics</a:t>
            </a:r>
            <a:endParaRPr sz="3950" dirty="0">
              <a:latin typeface="Carlito"/>
              <a:cs typeface="Carlito"/>
            </a:endParaRPr>
          </a:p>
          <a:p>
            <a:pPr marL="241300" indent="-181610">
              <a:lnSpc>
                <a:spcPct val="100000"/>
              </a:lnSpc>
              <a:spcBef>
                <a:spcPts val="1280"/>
              </a:spcBef>
              <a:buClr>
                <a:srgbClr val="FF8500"/>
              </a:buClr>
              <a:buFont typeface="Wingdings"/>
              <a:buChar char=""/>
              <a:tabLst>
                <a:tab pos="241935" algn="l"/>
              </a:tabLst>
            </a:pPr>
            <a:r>
              <a:rPr sz="1700" spc="-55" dirty="0">
                <a:solidFill>
                  <a:srgbClr val="FFFFFF"/>
                </a:solidFill>
                <a:latin typeface="Carlito"/>
                <a:cs typeface="Carlito"/>
              </a:rPr>
              <a:t>Token</a:t>
            </a:r>
            <a:r>
              <a:rPr sz="1700" spc="-5" dirty="0">
                <a:solidFill>
                  <a:srgbClr val="FFFFFF"/>
                </a:solidFill>
                <a:latin typeface="Carlito"/>
                <a:cs typeface="Carlito"/>
              </a:rPr>
              <a:t> Rings</a:t>
            </a:r>
            <a:endParaRPr sz="1700" dirty="0">
              <a:latin typeface="Carlito"/>
              <a:cs typeface="Carlito"/>
            </a:endParaRPr>
          </a:p>
        </p:txBody>
      </p:sp>
      <p:sp>
        <p:nvSpPr>
          <p:cNvPr id="3" name="object 3"/>
          <p:cNvSpPr txBox="1"/>
          <p:nvPr/>
        </p:nvSpPr>
        <p:spPr>
          <a:xfrm>
            <a:off x="762000" y="3137469"/>
            <a:ext cx="2819400" cy="277640"/>
          </a:xfrm>
          <a:prstGeom prst="rect">
            <a:avLst/>
          </a:prstGeom>
        </p:spPr>
        <p:txBody>
          <a:bodyPr vert="horz" wrap="square" lIns="0" tIns="15875" rIns="0" bIns="0" rtlCol="0">
            <a:spAutoFit/>
          </a:bodyPr>
          <a:lstStyle/>
          <a:p>
            <a:pPr marL="193675" indent="-181610">
              <a:lnSpc>
                <a:spcPct val="100000"/>
              </a:lnSpc>
              <a:spcBef>
                <a:spcPts val="125"/>
              </a:spcBef>
              <a:buClr>
                <a:srgbClr val="FF8500"/>
              </a:buClr>
              <a:buFont typeface="Wingdings"/>
              <a:buChar char=""/>
              <a:tabLst>
                <a:tab pos="194310" algn="l"/>
              </a:tabLst>
            </a:pPr>
            <a:r>
              <a:rPr sz="1700" spc="-5" dirty="0">
                <a:solidFill>
                  <a:srgbClr val="FFFFFF"/>
                </a:solidFill>
                <a:latin typeface="Carlito"/>
                <a:cs typeface="Carlito"/>
              </a:rPr>
              <a:t>Useless </a:t>
            </a:r>
            <a:r>
              <a:rPr sz="1700" spc="-10" dirty="0">
                <a:solidFill>
                  <a:srgbClr val="FFFFFF"/>
                </a:solidFill>
                <a:latin typeface="Carlito"/>
                <a:cs typeface="Carlito"/>
              </a:rPr>
              <a:t>if link </a:t>
            </a:r>
            <a:r>
              <a:rPr sz="1700" dirty="0">
                <a:solidFill>
                  <a:srgbClr val="FFFFFF"/>
                </a:solidFill>
                <a:latin typeface="Carlito"/>
                <a:cs typeface="Carlito"/>
              </a:rPr>
              <a:t>or </a:t>
            </a:r>
            <a:r>
              <a:rPr sz="1700" spc="5" dirty="0">
                <a:solidFill>
                  <a:srgbClr val="FFFFFF"/>
                </a:solidFill>
                <a:latin typeface="Carlito"/>
                <a:cs typeface="Carlito"/>
              </a:rPr>
              <a:t>node</a:t>
            </a:r>
            <a:r>
              <a:rPr sz="1700" spc="-70" dirty="0">
                <a:solidFill>
                  <a:srgbClr val="FFFFFF"/>
                </a:solidFill>
                <a:latin typeface="Carlito"/>
                <a:cs typeface="Carlito"/>
              </a:rPr>
              <a:t> </a:t>
            </a:r>
            <a:r>
              <a:rPr sz="1700" spc="-5" dirty="0">
                <a:solidFill>
                  <a:srgbClr val="FFFFFF"/>
                </a:solidFill>
                <a:latin typeface="Carlito"/>
                <a:cs typeface="Carlito"/>
              </a:rPr>
              <a:t>fails</a:t>
            </a:r>
            <a:endParaRPr sz="1700" dirty="0">
              <a:latin typeface="Carlito"/>
              <a:cs typeface="Carlito"/>
            </a:endParaRPr>
          </a:p>
        </p:txBody>
      </p:sp>
      <p:grpSp>
        <p:nvGrpSpPr>
          <p:cNvPr id="4" name="object 4"/>
          <p:cNvGrpSpPr/>
          <p:nvPr/>
        </p:nvGrpSpPr>
        <p:grpSpPr>
          <a:xfrm>
            <a:off x="3857625" y="1800225"/>
            <a:ext cx="2781300" cy="3219450"/>
            <a:chOff x="3857625" y="1800225"/>
            <a:chExt cx="2781300" cy="3219450"/>
          </a:xfrm>
        </p:grpSpPr>
        <p:sp>
          <p:nvSpPr>
            <p:cNvPr id="5" name="object 5"/>
            <p:cNvSpPr/>
            <p:nvPr/>
          </p:nvSpPr>
          <p:spPr>
            <a:xfrm>
              <a:off x="3867150" y="2114550"/>
              <a:ext cx="2762250" cy="2590800"/>
            </a:xfrm>
            <a:custGeom>
              <a:avLst/>
              <a:gdLst/>
              <a:ahLst/>
              <a:cxnLst/>
              <a:rect l="l" t="t" r="r" b="b"/>
              <a:pathLst>
                <a:path w="2762250" h="2590800">
                  <a:moveTo>
                    <a:pt x="1576519" y="2578100"/>
                  </a:moveTo>
                  <a:lnTo>
                    <a:pt x="1185730" y="2578100"/>
                  </a:lnTo>
                  <a:lnTo>
                    <a:pt x="1233862" y="2590800"/>
                  </a:lnTo>
                  <a:lnTo>
                    <a:pt x="1528387" y="2590800"/>
                  </a:lnTo>
                  <a:lnTo>
                    <a:pt x="1576519" y="2578100"/>
                  </a:lnTo>
                  <a:close/>
                </a:path>
                <a:path w="2762250" h="2590800">
                  <a:moveTo>
                    <a:pt x="1717640" y="2552700"/>
                  </a:moveTo>
                  <a:lnTo>
                    <a:pt x="1044609" y="2552700"/>
                  </a:lnTo>
                  <a:lnTo>
                    <a:pt x="1138125" y="2578100"/>
                  </a:lnTo>
                  <a:lnTo>
                    <a:pt x="1624124" y="2578100"/>
                  </a:lnTo>
                  <a:lnTo>
                    <a:pt x="1717640" y="2552700"/>
                  </a:lnTo>
                  <a:close/>
                </a:path>
                <a:path w="2762250" h="2590800">
                  <a:moveTo>
                    <a:pt x="1763492" y="50800"/>
                  </a:moveTo>
                  <a:lnTo>
                    <a:pt x="998757" y="50800"/>
                  </a:lnTo>
                  <a:lnTo>
                    <a:pt x="953549" y="63500"/>
                  </a:lnTo>
                  <a:lnTo>
                    <a:pt x="909013" y="88900"/>
                  </a:lnTo>
                  <a:lnTo>
                    <a:pt x="822075" y="114300"/>
                  </a:lnTo>
                  <a:lnTo>
                    <a:pt x="779731" y="139700"/>
                  </a:lnTo>
                  <a:lnTo>
                    <a:pt x="738177" y="152400"/>
                  </a:lnTo>
                  <a:lnTo>
                    <a:pt x="697441" y="177800"/>
                  </a:lnTo>
                  <a:lnTo>
                    <a:pt x="657553" y="203200"/>
                  </a:lnTo>
                  <a:lnTo>
                    <a:pt x="618542" y="215900"/>
                  </a:lnTo>
                  <a:lnTo>
                    <a:pt x="580437" y="241300"/>
                  </a:lnTo>
                  <a:lnTo>
                    <a:pt x="543267" y="266700"/>
                  </a:lnTo>
                  <a:lnTo>
                    <a:pt x="507062" y="304800"/>
                  </a:lnTo>
                  <a:lnTo>
                    <a:pt x="471851" y="330200"/>
                  </a:lnTo>
                  <a:lnTo>
                    <a:pt x="437662" y="355600"/>
                  </a:lnTo>
                  <a:lnTo>
                    <a:pt x="404526" y="381000"/>
                  </a:lnTo>
                  <a:lnTo>
                    <a:pt x="372471" y="419100"/>
                  </a:lnTo>
                  <a:lnTo>
                    <a:pt x="341527" y="444500"/>
                  </a:lnTo>
                  <a:lnTo>
                    <a:pt x="311723" y="482600"/>
                  </a:lnTo>
                  <a:lnTo>
                    <a:pt x="283088" y="520700"/>
                  </a:lnTo>
                  <a:lnTo>
                    <a:pt x="255651" y="546100"/>
                  </a:lnTo>
                  <a:lnTo>
                    <a:pt x="229442" y="584200"/>
                  </a:lnTo>
                  <a:lnTo>
                    <a:pt x="204489" y="622300"/>
                  </a:lnTo>
                  <a:lnTo>
                    <a:pt x="180822" y="660400"/>
                  </a:lnTo>
                  <a:lnTo>
                    <a:pt x="158470" y="698500"/>
                  </a:lnTo>
                  <a:lnTo>
                    <a:pt x="137463" y="736600"/>
                  </a:lnTo>
                  <a:lnTo>
                    <a:pt x="117829" y="774700"/>
                  </a:lnTo>
                  <a:lnTo>
                    <a:pt x="99599" y="812800"/>
                  </a:lnTo>
                  <a:lnTo>
                    <a:pt x="82800" y="863600"/>
                  </a:lnTo>
                  <a:lnTo>
                    <a:pt x="67462" y="901700"/>
                  </a:lnTo>
                  <a:lnTo>
                    <a:pt x="53615" y="939800"/>
                  </a:lnTo>
                  <a:lnTo>
                    <a:pt x="41287" y="990600"/>
                  </a:lnTo>
                  <a:lnTo>
                    <a:pt x="30509" y="1028700"/>
                  </a:lnTo>
                  <a:lnTo>
                    <a:pt x="21308" y="1079500"/>
                  </a:lnTo>
                  <a:lnTo>
                    <a:pt x="13715" y="1117600"/>
                  </a:lnTo>
                  <a:lnTo>
                    <a:pt x="7758" y="1168400"/>
                  </a:lnTo>
                  <a:lnTo>
                    <a:pt x="3467" y="1206500"/>
                  </a:lnTo>
                  <a:lnTo>
                    <a:pt x="871" y="1257300"/>
                  </a:lnTo>
                  <a:lnTo>
                    <a:pt x="0" y="1295400"/>
                  </a:lnTo>
                  <a:lnTo>
                    <a:pt x="871" y="1346200"/>
                  </a:lnTo>
                  <a:lnTo>
                    <a:pt x="3467" y="1397000"/>
                  </a:lnTo>
                  <a:lnTo>
                    <a:pt x="7758" y="1435100"/>
                  </a:lnTo>
                  <a:lnTo>
                    <a:pt x="13715" y="1485900"/>
                  </a:lnTo>
                  <a:lnTo>
                    <a:pt x="21308" y="1524000"/>
                  </a:lnTo>
                  <a:lnTo>
                    <a:pt x="30509" y="1574800"/>
                  </a:lnTo>
                  <a:lnTo>
                    <a:pt x="41287" y="1612900"/>
                  </a:lnTo>
                  <a:lnTo>
                    <a:pt x="53615" y="1663700"/>
                  </a:lnTo>
                  <a:lnTo>
                    <a:pt x="67462" y="1701800"/>
                  </a:lnTo>
                  <a:lnTo>
                    <a:pt x="82800" y="1739900"/>
                  </a:lnTo>
                  <a:lnTo>
                    <a:pt x="99599" y="1790700"/>
                  </a:lnTo>
                  <a:lnTo>
                    <a:pt x="117829" y="1828800"/>
                  </a:lnTo>
                  <a:lnTo>
                    <a:pt x="137463" y="1866900"/>
                  </a:lnTo>
                  <a:lnTo>
                    <a:pt x="158470" y="1905000"/>
                  </a:lnTo>
                  <a:lnTo>
                    <a:pt x="180822" y="1943100"/>
                  </a:lnTo>
                  <a:lnTo>
                    <a:pt x="204489" y="1981200"/>
                  </a:lnTo>
                  <a:lnTo>
                    <a:pt x="229442" y="2019300"/>
                  </a:lnTo>
                  <a:lnTo>
                    <a:pt x="255651" y="2057400"/>
                  </a:lnTo>
                  <a:lnTo>
                    <a:pt x="283088" y="2082800"/>
                  </a:lnTo>
                  <a:lnTo>
                    <a:pt x="311723" y="2120900"/>
                  </a:lnTo>
                  <a:lnTo>
                    <a:pt x="341527" y="2159000"/>
                  </a:lnTo>
                  <a:lnTo>
                    <a:pt x="372471" y="2184400"/>
                  </a:lnTo>
                  <a:lnTo>
                    <a:pt x="404526" y="2222500"/>
                  </a:lnTo>
                  <a:lnTo>
                    <a:pt x="437662" y="2247900"/>
                  </a:lnTo>
                  <a:lnTo>
                    <a:pt x="471851" y="2273300"/>
                  </a:lnTo>
                  <a:lnTo>
                    <a:pt x="507062" y="2298700"/>
                  </a:lnTo>
                  <a:lnTo>
                    <a:pt x="543267" y="2336800"/>
                  </a:lnTo>
                  <a:lnTo>
                    <a:pt x="580437" y="2362200"/>
                  </a:lnTo>
                  <a:lnTo>
                    <a:pt x="618542" y="2387600"/>
                  </a:lnTo>
                  <a:lnTo>
                    <a:pt x="657553" y="2400300"/>
                  </a:lnTo>
                  <a:lnTo>
                    <a:pt x="697441" y="2425700"/>
                  </a:lnTo>
                  <a:lnTo>
                    <a:pt x="738177" y="2451100"/>
                  </a:lnTo>
                  <a:lnTo>
                    <a:pt x="779731" y="2463800"/>
                  </a:lnTo>
                  <a:lnTo>
                    <a:pt x="822075" y="2489200"/>
                  </a:lnTo>
                  <a:lnTo>
                    <a:pt x="909013" y="2514600"/>
                  </a:lnTo>
                  <a:lnTo>
                    <a:pt x="953549" y="2540000"/>
                  </a:lnTo>
                  <a:lnTo>
                    <a:pt x="998757" y="2552700"/>
                  </a:lnTo>
                  <a:lnTo>
                    <a:pt x="1763492" y="2552700"/>
                  </a:lnTo>
                  <a:lnTo>
                    <a:pt x="1808700" y="2540000"/>
                  </a:lnTo>
                  <a:lnTo>
                    <a:pt x="1853236" y="2514600"/>
                  </a:lnTo>
                  <a:lnTo>
                    <a:pt x="1940174" y="2489200"/>
                  </a:lnTo>
                  <a:lnTo>
                    <a:pt x="1982518" y="2463800"/>
                  </a:lnTo>
                  <a:lnTo>
                    <a:pt x="2024072" y="2451100"/>
                  </a:lnTo>
                  <a:lnTo>
                    <a:pt x="2064808" y="2425700"/>
                  </a:lnTo>
                  <a:lnTo>
                    <a:pt x="2104696" y="2400300"/>
                  </a:lnTo>
                  <a:lnTo>
                    <a:pt x="2143707" y="2387600"/>
                  </a:lnTo>
                  <a:lnTo>
                    <a:pt x="2181812" y="2362200"/>
                  </a:lnTo>
                  <a:lnTo>
                    <a:pt x="2218982" y="2336800"/>
                  </a:lnTo>
                  <a:lnTo>
                    <a:pt x="2255187" y="2298700"/>
                  </a:lnTo>
                  <a:lnTo>
                    <a:pt x="2290398" y="2273300"/>
                  </a:lnTo>
                  <a:lnTo>
                    <a:pt x="2324587" y="2247900"/>
                  </a:lnTo>
                  <a:lnTo>
                    <a:pt x="2357723" y="2222500"/>
                  </a:lnTo>
                  <a:lnTo>
                    <a:pt x="2368408" y="2209800"/>
                  </a:lnTo>
                  <a:lnTo>
                    <a:pt x="1330075" y="2209800"/>
                  </a:lnTo>
                  <a:lnTo>
                    <a:pt x="1279696" y="2197100"/>
                  </a:lnTo>
                  <a:lnTo>
                    <a:pt x="1230050" y="2197100"/>
                  </a:lnTo>
                  <a:lnTo>
                    <a:pt x="1181199" y="2184400"/>
                  </a:lnTo>
                  <a:lnTo>
                    <a:pt x="1133205" y="2184400"/>
                  </a:lnTo>
                  <a:lnTo>
                    <a:pt x="1040037" y="2159000"/>
                  </a:lnTo>
                  <a:lnTo>
                    <a:pt x="994989" y="2133600"/>
                  </a:lnTo>
                  <a:lnTo>
                    <a:pt x="951047" y="2120900"/>
                  </a:lnTo>
                  <a:lnTo>
                    <a:pt x="908274" y="2095500"/>
                  </a:lnTo>
                  <a:lnTo>
                    <a:pt x="866732" y="2082800"/>
                  </a:lnTo>
                  <a:lnTo>
                    <a:pt x="826484" y="2057400"/>
                  </a:lnTo>
                  <a:lnTo>
                    <a:pt x="787591" y="2032000"/>
                  </a:lnTo>
                  <a:lnTo>
                    <a:pt x="750117" y="2006600"/>
                  </a:lnTo>
                  <a:lnTo>
                    <a:pt x="714123" y="1968500"/>
                  </a:lnTo>
                  <a:lnTo>
                    <a:pt x="679672" y="1943100"/>
                  </a:lnTo>
                  <a:lnTo>
                    <a:pt x="646826" y="1905000"/>
                  </a:lnTo>
                  <a:lnTo>
                    <a:pt x="615647" y="1879600"/>
                  </a:lnTo>
                  <a:lnTo>
                    <a:pt x="586198" y="1841500"/>
                  </a:lnTo>
                  <a:lnTo>
                    <a:pt x="558542" y="1803400"/>
                  </a:lnTo>
                  <a:lnTo>
                    <a:pt x="532739" y="1778000"/>
                  </a:lnTo>
                  <a:lnTo>
                    <a:pt x="508854" y="1739900"/>
                  </a:lnTo>
                  <a:lnTo>
                    <a:pt x="486947" y="1689100"/>
                  </a:lnTo>
                  <a:lnTo>
                    <a:pt x="467082" y="1651000"/>
                  </a:lnTo>
                  <a:lnTo>
                    <a:pt x="449320" y="1612900"/>
                  </a:lnTo>
                  <a:lnTo>
                    <a:pt x="433725" y="1574800"/>
                  </a:lnTo>
                  <a:lnTo>
                    <a:pt x="420357" y="1524000"/>
                  </a:lnTo>
                  <a:lnTo>
                    <a:pt x="409281" y="1485900"/>
                  </a:lnTo>
                  <a:lnTo>
                    <a:pt x="400557" y="1435100"/>
                  </a:lnTo>
                  <a:lnTo>
                    <a:pt x="394249" y="1397000"/>
                  </a:lnTo>
                  <a:lnTo>
                    <a:pt x="390418" y="1346200"/>
                  </a:lnTo>
                  <a:lnTo>
                    <a:pt x="389127" y="1295400"/>
                  </a:lnTo>
                  <a:lnTo>
                    <a:pt x="390418" y="1257300"/>
                  </a:lnTo>
                  <a:lnTo>
                    <a:pt x="394249" y="1206500"/>
                  </a:lnTo>
                  <a:lnTo>
                    <a:pt x="400557" y="1168400"/>
                  </a:lnTo>
                  <a:lnTo>
                    <a:pt x="409281" y="1117600"/>
                  </a:lnTo>
                  <a:lnTo>
                    <a:pt x="420357" y="1079500"/>
                  </a:lnTo>
                  <a:lnTo>
                    <a:pt x="433725" y="1028700"/>
                  </a:lnTo>
                  <a:lnTo>
                    <a:pt x="449320" y="990600"/>
                  </a:lnTo>
                  <a:lnTo>
                    <a:pt x="467082" y="952500"/>
                  </a:lnTo>
                  <a:lnTo>
                    <a:pt x="486947" y="914400"/>
                  </a:lnTo>
                  <a:lnTo>
                    <a:pt x="508854" y="863600"/>
                  </a:lnTo>
                  <a:lnTo>
                    <a:pt x="532739" y="825500"/>
                  </a:lnTo>
                  <a:lnTo>
                    <a:pt x="558542" y="800100"/>
                  </a:lnTo>
                  <a:lnTo>
                    <a:pt x="586198" y="762000"/>
                  </a:lnTo>
                  <a:lnTo>
                    <a:pt x="615647" y="723900"/>
                  </a:lnTo>
                  <a:lnTo>
                    <a:pt x="646826" y="698500"/>
                  </a:lnTo>
                  <a:lnTo>
                    <a:pt x="679672" y="660400"/>
                  </a:lnTo>
                  <a:lnTo>
                    <a:pt x="714123" y="635000"/>
                  </a:lnTo>
                  <a:lnTo>
                    <a:pt x="750117" y="596900"/>
                  </a:lnTo>
                  <a:lnTo>
                    <a:pt x="787591" y="571500"/>
                  </a:lnTo>
                  <a:lnTo>
                    <a:pt x="826484" y="546100"/>
                  </a:lnTo>
                  <a:lnTo>
                    <a:pt x="866732" y="520700"/>
                  </a:lnTo>
                  <a:lnTo>
                    <a:pt x="908274" y="508000"/>
                  </a:lnTo>
                  <a:lnTo>
                    <a:pt x="951047" y="482600"/>
                  </a:lnTo>
                  <a:lnTo>
                    <a:pt x="994989" y="469900"/>
                  </a:lnTo>
                  <a:lnTo>
                    <a:pt x="1040037" y="444500"/>
                  </a:lnTo>
                  <a:lnTo>
                    <a:pt x="1133205" y="419100"/>
                  </a:lnTo>
                  <a:lnTo>
                    <a:pt x="1181199" y="419100"/>
                  </a:lnTo>
                  <a:lnTo>
                    <a:pt x="1230050" y="406400"/>
                  </a:lnTo>
                  <a:lnTo>
                    <a:pt x="1279696" y="406400"/>
                  </a:lnTo>
                  <a:lnTo>
                    <a:pt x="1330075" y="393700"/>
                  </a:lnTo>
                  <a:lnTo>
                    <a:pt x="2368408" y="393700"/>
                  </a:lnTo>
                  <a:lnTo>
                    <a:pt x="2357723" y="381000"/>
                  </a:lnTo>
                  <a:lnTo>
                    <a:pt x="2324587" y="355600"/>
                  </a:lnTo>
                  <a:lnTo>
                    <a:pt x="2290398" y="330200"/>
                  </a:lnTo>
                  <a:lnTo>
                    <a:pt x="2255187" y="304800"/>
                  </a:lnTo>
                  <a:lnTo>
                    <a:pt x="2218982" y="266700"/>
                  </a:lnTo>
                  <a:lnTo>
                    <a:pt x="2181812" y="241300"/>
                  </a:lnTo>
                  <a:lnTo>
                    <a:pt x="2143707" y="215900"/>
                  </a:lnTo>
                  <a:lnTo>
                    <a:pt x="2104696" y="203200"/>
                  </a:lnTo>
                  <a:lnTo>
                    <a:pt x="2064808" y="177800"/>
                  </a:lnTo>
                  <a:lnTo>
                    <a:pt x="2024072" y="152400"/>
                  </a:lnTo>
                  <a:lnTo>
                    <a:pt x="1982518" y="139700"/>
                  </a:lnTo>
                  <a:lnTo>
                    <a:pt x="1940174" y="114300"/>
                  </a:lnTo>
                  <a:lnTo>
                    <a:pt x="1853236" y="88900"/>
                  </a:lnTo>
                  <a:lnTo>
                    <a:pt x="1808700" y="63500"/>
                  </a:lnTo>
                  <a:lnTo>
                    <a:pt x="1763492" y="50800"/>
                  </a:lnTo>
                  <a:close/>
                </a:path>
                <a:path w="2762250" h="2590800">
                  <a:moveTo>
                    <a:pt x="2368408" y="393700"/>
                  </a:moveTo>
                  <a:lnTo>
                    <a:pt x="1432174" y="393700"/>
                  </a:lnTo>
                  <a:lnTo>
                    <a:pt x="1482553" y="406400"/>
                  </a:lnTo>
                  <a:lnTo>
                    <a:pt x="1532199" y="406400"/>
                  </a:lnTo>
                  <a:lnTo>
                    <a:pt x="1581050" y="419100"/>
                  </a:lnTo>
                  <a:lnTo>
                    <a:pt x="1629044" y="419100"/>
                  </a:lnTo>
                  <a:lnTo>
                    <a:pt x="1722212" y="444500"/>
                  </a:lnTo>
                  <a:lnTo>
                    <a:pt x="1767260" y="469900"/>
                  </a:lnTo>
                  <a:lnTo>
                    <a:pt x="1811202" y="482600"/>
                  </a:lnTo>
                  <a:lnTo>
                    <a:pt x="1853975" y="508000"/>
                  </a:lnTo>
                  <a:lnTo>
                    <a:pt x="1895517" y="520700"/>
                  </a:lnTo>
                  <a:lnTo>
                    <a:pt x="1935765" y="546100"/>
                  </a:lnTo>
                  <a:lnTo>
                    <a:pt x="1974658" y="571500"/>
                  </a:lnTo>
                  <a:lnTo>
                    <a:pt x="2012132" y="596900"/>
                  </a:lnTo>
                  <a:lnTo>
                    <a:pt x="2048126" y="635000"/>
                  </a:lnTo>
                  <a:lnTo>
                    <a:pt x="2082577" y="660400"/>
                  </a:lnTo>
                  <a:lnTo>
                    <a:pt x="2115423" y="698500"/>
                  </a:lnTo>
                  <a:lnTo>
                    <a:pt x="2146602" y="723900"/>
                  </a:lnTo>
                  <a:lnTo>
                    <a:pt x="2176051" y="762000"/>
                  </a:lnTo>
                  <a:lnTo>
                    <a:pt x="2203707" y="800100"/>
                  </a:lnTo>
                  <a:lnTo>
                    <a:pt x="2229510" y="825500"/>
                  </a:lnTo>
                  <a:lnTo>
                    <a:pt x="2253395" y="863600"/>
                  </a:lnTo>
                  <a:lnTo>
                    <a:pt x="2275302" y="914400"/>
                  </a:lnTo>
                  <a:lnTo>
                    <a:pt x="2295167" y="952500"/>
                  </a:lnTo>
                  <a:lnTo>
                    <a:pt x="2312929" y="990600"/>
                  </a:lnTo>
                  <a:lnTo>
                    <a:pt x="2328524" y="1028700"/>
                  </a:lnTo>
                  <a:lnTo>
                    <a:pt x="2341892" y="1079500"/>
                  </a:lnTo>
                  <a:lnTo>
                    <a:pt x="2352968" y="1117600"/>
                  </a:lnTo>
                  <a:lnTo>
                    <a:pt x="2361692" y="1168400"/>
                  </a:lnTo>
                  <a:lnTo>
                    <a:pt x="2368000" y="1206500"/>
                  </a:lnTo>
                  <a:lnTo>
                    <a:pt x="2371831" y="1257300"/>
                  </a:lnTo>
                  <a:lnTo>
                    <a:pt x="2373122" y="1295400"/>
                  </a:lnTo>
                  <a:lnTo>
                    <a:pt x="2371831" y="1346200"/>
                  </a:lnTo>
                  <a:lnTo>
                    <a:pt x="2368000" y="1397000"/>
                  </a:lnTo>
                  <a:lnTo>
                    <a:pt x="2361692" y="1435100"/>
                  </a:lnTo>
                  <a:lnTo>
                    <a:pt x="2352968" y="1485900"/>
                  </a:lnTo>
                  <a:lnTo>
                    <a:pt x="2341892" y="1524000"/>
                  </a:lnTo>
                  <a:lnTo>
                    <a:pt x="2328524" y="1574800"/>
                  </a:lnTo>
                  <a:lnTo>
                    <a:pt x="2312929" y="1612900"/>
                  </a:lnTo>
                  <a:lnTo>
                    <a:pt x="2295167" y="1651000"/>
                  </a:lnTo>
                  <a:lnTo>
                    <a:pt x="2275302" y="1689100"/>
                  </a:lnTo>
                  <a:lnTo>
                    <a:pt x="2253395" y="1739900"/>
                  </a:lnTo>
                  <a:lnTo>
                    <a:pt x="2229510" y="1778000"/>
                  </a:lnTo>
                  <a:lnTo>
                    <a:pt x="2203707" y="1803400"/>
                  </a:lnTo>
                  <a:lnTo>
                    <a:pt x="2176051" y="1841500"/>
                  </a:lnTo>
                  <a:lnTo>
                    <a:pt x="2146602" y="1879600"/>
                  </a:lnTo>
                  <a:lnTo>
                    <a:pt x="2115423" y="1905000"/>
                  </a:lnTo>
                  <a:lnTo>
                    <a:pt x="2082577" y="1943100"/>
                  </a:lnTo>
                  <a:lnTo>
                    <a:pt x="2048126" y="1968500"/>
                  </a:lnTo>
                  <a:lnTo>
                    <a:pt x="2012132" y="2006600"/>
                  </a:lnTo>
                  <a:lnTo>
                    <a:pt x="1974658" y="2032000"/>
                  </a:lnTo>
                  <a:lnTo>
                    <a:pt x="1935765" y="2057400"/>
                  </a:lnTo>
                  <a:lnTo>
                    <a:pt x="1895517" y="2082800"/>
                  </a:lnTo>
                  <a:lnTo>
                    <a:pt x="1853975" y="2095500"/>
                  </a:lnTo>
                  <a:lnTo>
                    <a:pt x="1811202" y="2120900"/>
                  </a:lnTo>
                  <a:lnTo>
                    <a:pt x="1767260" y="2133600"/>
                  </a:lnTo>
                  <a:lnTo>
                    <a:pt x="1722212" y="2159000"/>
                  </a:lnTo>
                  <a:lnTo>
                    <a:pt x="1629044" y="2184400"/>
                  </a:lnTo>
                  <a:lnTo>
                    <a:pt x="1581050" y="2184400"/>
                  </a:lnTo>
                  <a:lnTo>
                    <a:pt x="1532199" y="2197100"/>
                  </a:lnTo>
                  <a:lnTo>
                    <a:pt x="1482553" y="2197100"/>
                  </a:lnTo>
                  <a:lnTo>
                    <a:pt x="1432174" y="2209800"/>
                  </a:lnTo>
                  <a:lnTo>
                    <a:pt x="2368408" y="2209800"/>
                  </a:lnTo>
                  <a:lnTo>
                    <a:pt x="2389778" y="2184400"/>
                  </a:lnTo>
                  <a:lnTo>
                    <a:pt x="2420722" y="2159000"/>
                  </a:lnTo>
                  <a:lnTo>
                    <a:pt x="2450526" y="2120900"/>
                  </a:lnTo>
                  <a:lnTo>
                    <a:pt x="2479161" y="2082800"/>
                  </a:lnTo>
                  <a:lnTo>
                    <a:pt x="2506598" y="2057400"/>
                  </a:lnTo>
                  <a:lnTo>
                    <a:pt x="2532807" y="2019300"/>
                  </a:lnTo>
                  <a:lnTo>
                    <a:pt x="2557760" y="1981200"/>
                  </a:lnTo>
                  <a:lnTo>
                    <a:pt x="2581427" y="1943100"/>
                  </a:lnTo>
                  <a:lnTo>
                    <a:pt x="2603779" y="1905000"/>
                  </a:lnTo>
                  <a:lnTo>
                    <a:pt x="2624786" y="1866900"/>
                  </a:lnTo>
                  <a:lnTo>
                    <a:pt x="2644420" y="1828800"/>
                  </a:lnTo>
                  <a:lnTo>
                    <a:pt x="2662650" y="1790700"/>
                  </a:lnTo>
                  <a:lnTo>
                    <a:pt x="2679449" y="1739900"/>
                  </a:lnTo>
                  <a:lnTo>
                    <a:pt x="2694787" y="1701800"/>
                  </a:lnTo>
                  <a:lnTo>
                    <a:pt x="2708634" y="1663700"/>
                  </a:lnTo>
                  <a:lnTo>
                    <a:pt x="2720962" y="1612900"/>
                  </a:lnTo>
                  <a:lnTo>
                    <a:pt x="2731740" y="1574800"/>
                  </a:lnTo>
                  <a:lnTo>
                    <a:pt x="2740941" y="1524000"/>
                  </a:lnTo>
                  <a:lnTo>
                    <a:pt x="2748534" y="1485900"/>
                  </a:lnTo>
                  <a:lnTo>
                    <a:pt x="2754491" y="1435100"/>
                  </a:lnTo>
                  <a:lnTo>
                    <a:pt x="2758782" y="1397000"/>
                  </a:lnTo>
                  <a:lnTo>
                    <a:pt x="2761378" y="1346200"/>
                  </a:lnTo>
                  <a:lnTo>
                    <a:pt x="2762250" y="1295400"/>
                  </a:lnTo>
                  <a:lnTo>
                    <a:pt x="2761378" y="1257300"/>
                  </a:lnTo>
                  <a:lnTo>
                    <a:pt x="2758782" y="1206500"/>
                  </a:lnTo>
                  <a:lnTo>
                    <a:pt x="2754491" y="1168400"/>
                  </a:lnTo>
                  <a:lnTo>
                    <a:pt x="2748534" y="1117600"/>
                  </a:lnTo>
                  <a:lnTo>
                    <a:pt x="2740941" y="1079500"/>
                  </a:lnTo>
                  <a:lnTo>
                    <a:pt x="2731740" y="1028700"/>
                  </a:lnTo>
                  <a:lnTo>
                    <a:pt x="2720962" y="990600"/>
                  </a:lnTo>
                  <a:lnTo>
                    <a:pt x="2708634" y="939800"/>
                  </a:lnTo>
                  <a:lnTo>
                    <a:pt x="2694787" y="901700"/>
                  </a:lnTo>
                  <a:lnTo>
                    <a:pt x="2679449" y="863600"/>
                  </a:lnTo>
                  <a:lnTo>
                    <a:pt x="2662650" y="812800"/>
                  </a:lnTo>
                  <a:lnTo>
                    <a:pt x="2644420" y="774700"/>
                  </a:lnTo>
                  <a:lnTo>
                    <a:pt x="2624786" y="736600"/>
                  </a:lnTo>
                  <a:lnTo>
                    <a:pt x="2603779" y="698500"/>
                  </a:lnTo>
                  <a:lnTo>
                    <a:pt x="2581427" y="660400"/>
                  </a:lnTo>
                  <a:lnTo>
                    <a:pt x="2557760" y="622300"/>
                  </a:lnTo>
                  <a:lnTo>
                    <a:pt x="2532807" y="584200"/>
                  </a:lnTo>
                  <a:lnTo>
                    <a:pt x="2506598" y="546100"/>
                  </a:lnTo>
                  <a:lnTo>
                    <a:pt x="2479161" y="520700"/>
                  </a:lnTo>
                  <a:lnTo>
                    <a:pt x="2450526" y="482600"/>
                  </a:lnTo>
                  <a:lnTo>
                    <a:pt x="2420722" y="444500"/>
                  </a:lnTo>
                  <a:lnTo>
                    <a:pt x="2389778" y="419100"/>
                  </a:lnTo>
                  <a:lnTo>
                    <a:pt x="2368408" y="393700"/>
                  </a:lnTo>
                  <a:close/>
                </a:path>
                <a:path w="2762250" h="2590800">
                  <a:moveTo>
                    <a:pt x="1624124" y="25400"/>
                  </a:moveTo>
                  <a:lnTo>
                    <a:pt x="1138125" y="25400"/>
                  </a:lnTo>
                  <a:lnTo>
                    <a:pt x="1044609" y="50800"/>
                  </a:lnTo>
                  <a:lnTo>
                    <a:pt x="1717640" y="50800"/>
                  </a:lnTo>
                  <a:lnTo>
                    <a:pt x="1624124" y="25400"/>
                  </a:lnTo>
                  <a:close/>
                </a:path>
                <a:path w="2762250" h="2590800">
                  <a:moveTo>
                    <a:pt x="1528387" y="12700"/>
                  </a:moveTo>
                  <a:lnTo>
                    <a:pt x="1233862" y="12700"/>
                  </a:lnTo>
                  <a:lnTo>
                    <a:pt x="1185730" y="25400"/>
                  </a:lnTo>
                  <a:lnTo>
                    <a:pt x="1576519" y="25400"/>
                  </a:lnTo>
                  <a:lnTo>
                    <a:pt x="1528387" y="12700"/>
                  </a:lnTo>
                  <a:close/>
                </a:path>
                <a:path w="2762250" h="2590800">
                  <a:moveTo>
                    <a:pt x="1381125" y="0"/>
                  </a:moveTo>
                  <a:lnTo>
                    <a:pt x="1331589" y="12700"/>
                  </a:lnTo>
                  <a:lnTo>
                    <a:pt x="1430660" y="12700"/>
                  </a:lnTo>
                  <a:lnTo>
                    <a:pt x="1381125" y="0"/>
                  </a:lnTo>
                  <a:close/>
                </a:path>
              </a:pathLst>
            </a:custGeom>
            <a:solidFill>
              <a:srgbClr val="838D9B"/>
            </a:solidFill>
          </p:spPr>
          <p:txBody>
            <a:bodyPr wrap="square" lIns="0" tIns="0" rIns="0" bIns="0" rtlCol="0"/>
            <a:lstStyle/>
            <a:p>
              <a:endParaRPr/>
            </a:p>
          </p:txBody>
        </p:sp>
        <p:sp>
          <p:nvSpPr>
            <p:cNvPr id="6" name="object 6"/>
            <p:cNvSpPr/>
            <p:nvPr/>
          </p:nvSpPr>
          <p:spPr>
            <a:xfrm>
              <a:off x="3867150" y="2114550"/>
              <a:ext cx="2762250" cy="2590800"/>
            </a:xfrm>
            <a:custGeom>
              <a:avLst/>
              <a:gdLst/>
              <a:ahLst/>
              <a:cxnLst/>
              <a:rect l="l" t="t" r="r" b="b"/>
              <a:pathLst>
                <a:path w="2762250" h="2590800">
                  <a:moveTo>
                    <a:pt x="0" y="1295400"/>
                  </a:moveTo>
                  <a:lnTo>
                    <a:pt x="871" y="1248940"/>
                  </a:lnTo>
                  <a:lnTo>
                    <a:pt x="3467" y="1202892"/>
                  </a:lnTo>
                  <a:lnTo>
                    <a:pt x="7758" y="1157282"/>
                  </a:lnTo>
                  <a:lnTo>
                    <a:pt x="13715" y="1112139"/>
                  </a:lnTo>
                  <a:lnTo>
                    <a:pt x="21308" y="1067489"/>
                  </a:lnTo>
                  <a:lnTo>
                    <a:pt x="30509" y="1023360"/>
                  </a:lnTo>
                  <a:lnTo>
                    <a:pt x="41287" y="979780"/>
                  </a:lnTo>
                  <a:lnTo>
                    <a:pt x="53615" y="936775"/>
                  </a:lnTo>
                  <a:lnTo>
                    <a:pt x="67462" y="894373"/>
                  </a:lnTo>
                  <a:lnTo>
                    <a:pt x="82800" y="852602"/>
                  </a:lnTo>
                  <a:lnTo>
                    <a:pt x="99599" y="811489"/>
                  </a:lnTo>
                  <a:lnTo>
                    <a:pt x="117829" y="771061"/>
                  </a:lnTo>
                  <a:lnTo>
                    <a:pt x="137463" y="731346"/>
                  </a:lnTo>
                  <a:lnTo>
                    <a:pt x="158470" y="692371"/>
                  </a:lnTo>
                  <a:lnTo>
                    <a:pt x="180822" y="654164"/>
                  </a:lnTo>
                  <a:lnTo>
                    <a:pt x="204489" y="616752"/>
                  </a:lnTo>
                  <a:lnTo>
                    <a:pt x="229442" y="580162"/>
                  </a:lnTo>
                  <a:lnTo>
                    <a:pt x="255651" y="544422"/>
                  </a:lnTo>
                  <a:lnTo>
                    <a:pt x="283088" y="509559"/>
                  </a:lnTo>
                  <a:lnTo>
                    <a:pt x="311723" y="475601"/>
                  </a:lnTo>
                  <a:lnTo>
                    <a:pt x="341527" y="442574"/>
                  </a:lnTo>
                  <a:lnTo>
                    <a:pt x="372471" y="410508"/>
                  </a:lnTo>
                  <a:lnTo>
                    <a:pt x="404526" y="379428"/>
                  </a:lnTo>
                  <a:lnTo>
                    <a:pt x="437662" y="349362"/>
                  </a:lnTo>
                  <a:lnTo>
                    <a:pt x="471851" y="320338"/>
                  </a:lnTo>
                  <a:lnTo>
                    <a:pt x="507062" y="292383"/>
                  </a:lnTo>
                  <a:lnTo>
                    <a:pt x="543267" y="265525"/>
                  </a:lnTo>
                  <a:lnTo>
                    <a:pt x="580437" y="239791"/>
                  </a:lnTo>
                  <a:lnTo>
                    <a:pt x="618542" y="215207"/>
                  </a:lnTo>
                  <a:lnTo>
                    <a:pt x="657553" y="191803"/>
                  </a:lnTo>
                  <a:lnTo>
                    <a:pt x="697441" y="169604"/>
                  </a:lnTo>
                  <a:lnTo>
                    <a:pt x="738177" y="148640"/>
                  </a:lnTo>
                  <a:lnTo>
                    <a:pt x="779731" y="128936"/>
                  </a:lnTo>
                  <a:lnTo>
                    <a:pt x="822075" y="110520"/>
                  </a:lnTo>
                  <a:lnTo>
                    <a:pt x="865178" y="93420"/>
                  </a:lnTo>
                  <a:lnTo>
                    <a:pt x="909013" y="77663"/>
                  </a:lnTo>
                  <a:lnTo>
                    <a:pt x="953549" y="63277"/>
                  </a:lnTo>
                  <a:lnTo>
                    <a:pt x="998757" y="50289"/>
                  </a:lnTo>
                  <a:lnTo>
                    <a:pt x="1044609" y="38726"/>
                  </a:lnTo>
                  <a:lnTo>
                    <a:pt x="1091074" y="28616"/>
                  </a:lnTo>
                  <a:lnTo>
                    <a:pt x="1138125" y="19986"/>
                  </a:lnTo>
                  <a:lnTo>
                    <a:pt x="1185730" y="12864"/>
                  </a:lnTo>
                  <a:lnTo>
                    <a:pt x="1233862" y="7277"/>
                  </a:lnTo>
                  <a:lnTo>
                    <a:pt x="1282492" y="3252"/>
                  </a:lnTo>
                  <a:lnTo>
                    <a:pt x="1331589" y="817"/>
                  </a:lnTo>
                  <a:lnTo>
                    <a:pt x="1381125" y="0"/>
                  </a:lnTo>
                  <a:lnTo>
                    <a:pt x="1430660" y="817"/>
                  </a:lnTo>
                  <a:lnTo>
                    <a:pt x="1479757" y="3252"/>
                  </a:lnTo>
                  <a:lnTo>
                    <a:pt x="1528387" y="7277"/>
                  </a:lnTo>
                  <a:lnTo>
                    <a:pt x="1576519" y="12864"/>
                  </a:lnTo>
                  <a:lnTo>
                    <a:pt x="1624124" y="19986"/>
                  </a:lnTo>
                  <a:lnTo>
                    <a:pt x="1671175" y="28616"/>
                  </a:lnTo>
                  <a:lnTo>
                    <a:pt x="1717640" y="38726"/>
                  </a:lnTo>
                  <a:lnTo>
                    <a:pt x="1763492" y="50289"/>
                  </a:lnTo>
                  <a:lnTo>
                    <a:pt x="1808700" y="63277"/>
                  </a:lnTo>
                  <a:lnTo>
                    <a:pt x="1853236" y="77663"/>
                  </a:lnTo>
                  <a:lnTo>
                    <a:pt x="1897071" y="93420"/>
                  </a:lnTo>
                  <a:lnTo>
                    <a:pt x="1940174" y="110520"/>
                  </a:lnTo>
                  <a:lnTo>
                    <a:pt x="1982518" y="128936"/>
                  </a:lnTo>
                  <a:lnTo>
                    <a:pt x="2024072" y="148640"/>
                  </a:lnTo>
                  <a:lnTo>
                    <a:pt x="2064808" y="169604"/>
                  </a:lnTo>
                  <a:lnTo>
                    <a:pt x="2104696" y="191803"/>
                  </a:lnTo>
                  <a:lnTo>
                    <a:pt x="2143707" y="215207"/>
                  </a:lnTo>
                  <a:lnTo>
                    <a:pt x="2181812" y="239791"/>
                  </a:lnTo>
                  <a:lnTo>
                    <a:pt x="2218982" y="265525"/>
                  </a:lnTo>
                  <a:lnTo>
                    <a:pt x="2255187" y="292383"/>
                  </a:lnTo>
                  <a:lnTo>
                    <a:pt x="2290398" y="320338"/>
                  </a:lnTo>
                  <a:lnTo>
                    <a:pt x="2324587" y="349362"/>
                  </a:lnTo>
                  <a:lnTo>
                    <a:pt x="2357723" y="379428"/>
                  </a:lnTo>
                  <a:lnTo>
                    <a:pt x="2389778" y="410508"/>
                  </a:lnTo>
                  <a:lnTo>
                    <a:pt x="2420722" y="442574"/>
                  </a:lnTo>
                  <a:lnTo>
                    <a:pt x="2450526" y="475601"/>
                  </a:lnTo>
                  <a:lnTo>
                    <a:pt x="2479161" y="509559"/>
                  </a:lnTo>
                  <a:lnTo>
                    <a:pt x="2506598" y="544422"/>
                  </a:lnTo>
                  <a:lnTo>
                    <a:pt x="2532807" y="580162"/>
                  </a:lnTo>
                  <a:lnTo>
                    <a:pt x="2557760" y="616752"/>
                  </a:lnTo>
                  <a:lnTo>
                    <a:pt x="2581427" y="654164"/>
                  </a:lnTo>
                  <a:lnTo>
                    <a:pt x="2603779" y="692371"/>
                  </a:lnTo>
                  <a:lnTo>
                    <a:pt x="2624786" y="731346"/>
                  </a:lnTo>
                  <a:lnTo>
                    <a:pt x="2644420" y="771061"/>
                  </a:lnTo>
                  <a:lnTo>
                    <a:pt x="2662650" y="811489"/>
                  </a:lnTo>
                  <a:lnTo>
                    <a:pt x="2679449" y="852602"/>
                  </a:lnTo>
                  <a:lnTo>
                    <a:pt x="2694787" y="894373"/>
                  </a:lnTo>
                  <a:lnTo>
                    <a:pt x="2708634" y="936775"/>
                  </a:lnTo>
                  <a:lnTo>
                    <a:pt x="2720962" y="979780"/>
                  </a:lnTo>
                  <a:lnTo>
                    <a:pt x="2731740" y="1023360"/>
                  </a:lnTo>
                  <a:lnTo>
                    <a:pt x="2740941" y="1067489"/>
                  </a:lnTo>
                  <a:lnTo>
                    <a:pt x="2748534" y="1112139"/>
                  </a:lnTo>
                  <a:lnTo>
                    <a:pt x="2754491" y="1157282"/>
                  </a:lnTo>
                  <a:lnTo>
                    <a:pt x="2758782" y="1202892"/>
                  </a:lnTo>
                  <a:lnTo>
                    <a:pt x="2761378" y="1248940"/>
                  </a:lnTo>
                  <a:lnTo>
                    <a:pt x="2762250" y="1295400"/>
                  </a:lnTo>
                  <a:lnTo>
                    <a:pt x="2761378" y="1341861"/>
                  </a:lnTo>
                  <a:lnTo>
                    <a:pt x="2758782" y="1387912"/>
                  </a:lnTo>
                  <a:lnTo>
                    <a:pt x="2754491" y="1433523"/>
                  </a:lnTo>
                  <a:lnTo>
                    <a:pt x="2748534" y="1478668"/>
                  </a:lnTo>
                  <a:lnTo>
                    <a:pt x="2740941" y="1523320"/>
                  </a:lnTo>
                  <a:lnTo>
                    <a:pt x="2731740" y="1567450"/>
                  </a:lnTo>
                  <a:lnTo>
                    <a:pt x="2720962" y="1611032"/>
                  </a:lnTo>
                  <a:lnTo>
                    <a:pt x="2708634" y="1654038"/>
                  </a:lnTo>
                  <a:lnTo>
                    <a:pt x="2694787" y="1696440"/>
                  </a:lnTo>
                  <a:lnTo>
                    <a:pt x="2679449" y="1738212"/>
                  </a:lnTo>
                  <a:lnTo>
                    <a:pt x="2662650" y="1779326"/>
                  </a:lnTo>
                  <a:lnTo>
                    <a:pt x="2644420" y="1819754"/>
                  </a:lnTo>
                  <a:lnTo>
                    <a:pt x="2624786" y="1859470"/>
                  </a:lnTo>
                  <a:lnTo>
                    <a:pt x="2603779" y="1898445"/>
                  </a:lnTo>
                  <a:lnTo>
                    <a:pt x="2581427" y="1936652"/>
                  </a:lnTo>
                  <a:lnTo>
                    <a:pt x="2557760" y="1974064"/>
                  </a:lnTo>
                  <a:lnTo>
                    <a:pt x="2532807" y="2010654"/>
                  </a:lnTo>
                  <a:lnTo>
                    <a:pt x="2506598" y="2046394"/>
                  </a:lnTo>
                  <a:lnTo>
                    <a:pt x="2479161" y="2081256"/>
                  </a:lnTo>
                  <a:lnTo>
                    <a:pt x="2450526" y="2115214"/>
                  </a:lnTo>
                  <a:lnTo>
                    <a:pt x="2420722" y="2148240"/>
                  </a:lnTo>
                  <a:lnTo>
                    <a:pt x="2389778" y="2180306"/>
                  </a:lnTo>
                  <a:lnTo>
                    <a:pt x="2357723" y="2211385"/>
                  </a:lnTo>
                  <a:lnTo>
                    <a:pt x="2324587" y="2241450"/>
                  </a:lnTo>
                  <a:lnTo>
                    <a:pt x="2290398" y="2270474"/>
                  </a:lnTo>
                  <a:lnTo>
                    <a:pt x="2255187" y="2298428"/>
                  </a:lnTo>
                  <a:lnTo>
                    <a:pt x="2218982" y="2325285"/>
                  </a:lnTo>
                  <a:lnTo>
                    <a:pt x="2181812" y="2351019"/>
                  </a:lnTo>
                  <a:lnTo>
                    <a:pt x="2143707" y="2375602"/>
                  </a:lnTo>
                  <a:lnTo>
                    <a:pt x="2104696" y="2399005"/>
                  </a:lnTo>
                  <a:lnTo>
                    <a:pt x="2064808" y="2421203"/>
                  </a:lnTo>
                  <a:lnTo>
                    <a:pt x="2024072" y="2442167"/>
                  </a:lnTo>
                  <a:lnTo>
                    <a:pt x="1982518" y="2461870"/>
                  </a:lnTo>
                  <a:lnTo>
                    <a:pt x="1940174" y="2480285"/>
                  </a:lnTo>
                  <a:lnTo>
                    <a:pt x="1897071" y="2497384"/>
                  </a:lnTo>
                  <a:lnTo>
                    <a:pt x="1853236" y="2513140"/>
                  </a:lnTo>
                  <a:lnTo>
                    <a:pt x="1808700" y="2527525"/>
                  </a:lnTo>
                  <a:lnTo>
                    <a:pt x="1763492" y="2540513"/>
                  </a:lnTo>
                  <a:lnTo>
                    <a:pt x="1717640" y="2552075"/>
                  </a:lnTo>
                  <a:lnTo>
                    <a:pt x="1671175" y="2562184"/>
                  </a:lnTo>
                  <a:lnTo>
                    <a:pt x="1624124" y="2570814"/>
                  </a:lnTo>
                  <a:lnTo>
                    <a:pt x="1576519" y="2577936"/>
                  </a:lnTo>
                  <a:lnTo>
                    <a:pt x="1528387" y="2583522"/>
                  </a:lnTo>
                  <a:lnTo>
                    <a:pt x="1479757" y="2587547"/>
                  </a:lnTo>
                  <a:lnTo>
                    <a:pt x="1430660" y="2589982"/>
                  </a:lnTo>
                  <a:lnTo>
                    <a:pt x="1381125" y="2590800"/>
                  </a:lnTo>
                  <a:lnTo>
                    <a:pt x="1331589" y="2589982"/>
                  </a:lnTo>
                  <a:lnTo>
                    <a:pt x="1282492" y="2587547"/>
                  </a:lnTo>
                  <a:lnTo>
                    <a:pt x="1233862" y="2583522"/>
                  </a:lnTo>
                  <a:lnTo>
                    <a:pt x="1185730" y="2577936"/>
                  </a:lnTo>
                  <a:lnTo>
                    <a:pt x="1138125" y="2570814"/>
                  </a:lnTo>
                  <a:lnTo>
                    <a:pt x="1091074" y="2562184"/>
                  </a:lnTo>
                  <a:lnTo>
                    <a:pt x="1044609" y="2552075"/>
                  </a:lnTo>
                  <a:lnTo>
                    <a:pt x="998757" y="2540513"/>
                  </a:lnTo>
                  <a:lnTo>
                    <a:pt x="953549" y="2527525"/>
                  </a:lnTo>
                  <a:lnTo>
                    <a:pt x="909013" y="2513140"/>
                  </a:lnTo>
                  <a:lnTo>
                    <a:pt x="865178" y="2497384"/>
                  </a:lnTo>
                  <a:lnTo>
                    <a:pt x="822075" y="2480285"/>
                  </a:lnTo>
                  <a:lnTo>
                    <a:pt x="779731" y="2461870"/>
                  </a:lnTo>
                  <a:lnTo>
                    <a:pt x="738177" y="2442167"/>
                  </a:lnTo>
                  <a:lnTo>
                    <a:pt x="697441" y="2421203"/>
                  </a:lnTo>
                  <a:lnTo>
                    <a:pt x="657553" y="2399005"/>
                  </a:lnTo>
                  <a:lnTo>
                    <a:pt x="618542" y="2375602"/>
                  </a:lnTo>
                  <a:lnTo>
                    <a:pt x="580437" y="2351019"/>
                  </a:lnTo>
                  <a:lnTo>
                    <a:pt x="543267" y="2325285"/>
                  </a:lnTo>
                  <a:lnTo>
                    <a:pt x="507062" y="2298428"/>
                  </a:lnTo>
                  <a:lnTo>
                    <a:pt x="471851" y="2270474"/>
                  </a:lnTo>
                  <a:lnTo>
                    <a:pt x="437662" y="2241450"/>
                  </a:lnTo>
                  <a:lnTo>
                    <a:pt x="404526" y="2211385"/>
                  </a:lnTo>
                  <a:lnTo>
                    <a:pt x="372471" y="2180306"/>
                  </a:lnTo>
                  <a:lnTo>
                    <a:pt x="341527" y="2148240"/>
                  </a:lnTo>
                  <a:lnTo>
                    <a:pt x="311723" y="2115214"/>
                  </a:lnTo>
                  <a:lnTo>
                    <a:pt x="283088" y="2081256"/>
                  </a:lnTo>
                  <a:lnTo>
                    <a:pt x="255651" y="2046394"/>
                  </a:lnTo>
                  <a:lnTo>
                    <a:pt x="229442" y="2010654"/>
                  </a:lnTo>
                  <a:lnTo>
                    <a:pt x="204489" y="1974064"/>
                  </a:lnTo>
                  <a:lnTo>
                    <a:pt x="180822" y="1936652"/>
                  </a:lnTo>
                  <a:lnTo>
                    <a:pt x="158470" y="1898445"/>
                  </a:lnTo>
                  <a:lnTo>
                    <a:pt x="137463" y="1859470"/>
                  </a:lnTo>
                  <a:lnTo>
                    <a:pt x="117829" y="1819754"/>
                  </a:lnTo>
                  <a:lnTo>
                    <a:pt x="99599" y="1779326"/>
                  </a:lnTo>
                  <a:lnTo>
                    <a:pt x="82800" y="1738212"/>
                  </a:lnTo>
                  <a:lnTo>
                    <a:pt x="67462" y="1696440"/>
                  </a:lnTo>
                  <a:lnTo>
                    <a:pt x="53615" y="1654038"/>
                  </a:lnTo>
                  <a:lnTo>
                    <a:pt x="41287" y="1611032"/>
                  </a:lnTo>
                  <a:lnTo>
                    <a:pt x="30509" y="1567450"/>
                  </a:lnTo>
                  <a:lnTo>
                    <a:pt x="21308" y="1523320"/>
                  </a:lnTo>
                  <a:lnTo>
                    <a:pt x="13715" y="1478668"/>
                  </a:lnTo>
                  <a:lnTo>
                    <a:pt x="7758" y="1433523"/>
                  </a:lnTo>
                  <a:lnTo>
                    <a:pt x="3467" y="1387912"/>
                  </a:lnTo>
                  <a:lnTo>
                    <a:pt x="871" y="1341861"/>
                  </a:lnTo>
                  <a:lnTo>
                    <a:pt x="0" y="1295400"/>
                  </a:lnTo>
                  <a:close/>
                </a:path>
                <a:path w="2762250" h="2590800">
                  <a:moveTo>
                    <a:pt x="389127" y="1295400"/>
                  </a:moveTo>
                  <a:lnTo>
                    <a:pt x="390418" y="1342036"/>
                  </a:lnTo>
                  <a:lnTo>
                    <a:pt x="394249" y="1388060"/>
                  </a:lnTo>
                  <a:lnTo>
                    <a:pt x="400557" y="1433415"/>
                  </a:lnTo>
                  <a:lnTo>
                    <a:pt x="409281" y="1478044"/>
                  </a:lnTo>
                  <a:lnTo>
                    <a:pt x="420357" y="1521890"/>
                  </a:lnTo>
                  <a:lnTo>
                    <a:pt x="433725" y="1564896"/>
                  </a:lnTo>
                  <a:lnTo>
                    <a:pt x="449320" y="1607004"/>
                  </a:lnTo>
                  <a:lnTo>
                    <a:pt x="467082" y="1648159"/>
                  </a:lnTo>
                  <a:lnTo>
                    <a:pt x="486947" y="1688303"/>
                  </a:lnTo>
                  <a:lnTo>
                    <a:pt x="508854" y="1727379"/>
                  </a:lnTo>
                  <a:lnTo>
                    <a:pt x="532739" y="1765331"/>
                  </a:lnTo>
                  <a:lnTo>
                    <a:pt x="558542" y="1802101"/>
                  </a:lnTo>
                  <a:lnTo>
                    <a:pt x="586198" y="1837632"/>
                  </a:lnTo>
                  <a:lnTo>
                    <a:pt x="615647" y="1871867"/>
                  </a:lnTo>
                  <a:lnTo>
                    <a:pt x="646826" y="1904750"/>
                  </a:lnTo>
                  <a:lnTo>
                    <a:pt x="679672" y="1936224"/>
                  </a:lnTo>
                  <a:lnTo>
                    <a:pt x="714123" y="1966231"/>
                  </a:lnTo>
                  <a:lnTo>
                    <a:pt x="750117" y="1994715"/>
                  </a:lnTo>
                  <a:lnTo>
                    <a:pt x="787591" y="2021619"/>
                  </a:lnTo>
                  <a:lnTo>
                    <a:pt x="826484" y="2046886"/>
                  </a:lnTo>
                  <a:lnTo>
                    <a:pt x="866732" y="2070458"/>
                  </a:lnTo>
                  <a:lnTo>
                    <a:pt x="908274" y="2092280"/>
                  </a:lnTo>
                  <a:lnTo>
                    <a:pt x="951047" y="2112293"/>
                  </a:lnTo>
                  <a:lnTo>
                    <a:pt x="994989" y="2130441"/>
                  </a:lnTo>
                  <a:lnTo>
                    <a:pt x="1040037" y="2146668"/>
                  </a:lnTo>
                  <a:lnTo>
                    <a:pt x="1086130" y="2160916"/>
                  </a:lnTo>
                  <a:lnTo>
                    <a:pt x="1133205" y="2173128"/>
                  </a:lnTo>
                  <a:lnTo>
                    <a:pt x="1181199" y="2183247"/>
                  </a:lnTo>
                  <a:lnTo>
                    <a:pt x="1230050" y="2191217"/>
                  </a:lnTo>
                  <a:lnTo>
                    <a:pt x="1279696" y="2196980"/>
                  </a:lnTo>
                  <a:lnTo>
                    <a:pt x="1330075" y="2200480"/>
                  </a:lnTo>
                  <a:lnTo>
                    <a:pt x="1381125" y="2201659"/>
                  </a:lnTo>
                  <a:lnTo>
                    <a:pt x="1432174" y="2200480"/>
                  </a:lnTo>
                  <a:lnTo>
                    <a:pt x="1482553" y="2196980"/>
                  </a:lnTo>
                  <a:lnTo>
                    <a:pt x="1532199" y="2191217"/>
                  </a:lnTo>
                  <a:lnTo>
                    <a:pt x="1581050" y="2183247"/>
                  </a:lnTo>
                  <a:lnTo>
                    <a:pt x="1629044" y="2173128"/>
                  </a:lnTo>
                  <a:lnTo>
                    <a:pt x="1676119" y="2160916"/>
                  </a:lnTo>
                  <a:lnTo>
                    <a:pt x="1722212" y="2146668"/>
                  </a:lnTo>
                  <a:lnTo>
                    <a:pt x="1767260" y="2130441"/>
                  </a:lnTo>
                  <a:lnTo>
                    <a:pt x="1811202" y="2112293"/>
                  </a:lnTo>
                  <a:lnTo>
                    <a:pt x="1853975" y="2092280"/>
                  </a:lnTo>
                  <a:lnTo>
                    <a:pt x="1895517" y="2070458"/>
                  </a:lnTo>
                  <a:lnTo>
                    <a:pt x="1935765" y="2046886"/>
                  </a:lnTo>
                  <a:lnTo>
                    <a:pt x="1974658" y="2021619"/>
                  </a:lnTo>
                  <a:lnTo>
                    <a:pt x="2012132" y="1994715"/>
                  </a:lnTo>
                  <a:lnTo>
                    <a:pt x="2048126" y="1966231"/>
                  </a:lnTo>
                  <a:lnTo>
                    <a:pt x="2082577" y="1936224"/>
                  </a:lnTo>
                  <a:lnTo>
                    <a:pt x="2115423" y="1904750"/>
                  </a:lnTo>
                  <a:lnTo>
                    <a:pt x="2146602" y="1871867"/>
                  </a:lnTo>
                  <a:lnTo>
                    <a:pt x="2176051" y="1837632"/>
                  </a:lnTo>
                  <a:lnTo>
                    <a:pt x="2203707" y="1802101"/>
                  </a:lnTo>
                  <a:lnTo>
                    <a:pt x="2229510" y="1765331"/>
                  </a:lnTo>
                  <a:lnTo>
                    <a:pt x="2253395" y="1727379"/>
                  </a:lnTo>
                  <a:lnTo>
                    <a:pt x="2275302" y="1688303"/>
                  </a:lnTo>
                  <a:lnTo>
                    <a:pt x="2295167" y="1648159"/>
                  </a:lnTo>
                  <a:lnTo>
                    <a:pt x="2312929" y="1607004"/>
                  </a:lnTo>
                  <a:lnTo>
                    <a:pt x="2328524" y="1564896"/>
                  </a:lnTo>
                  <a:lnTo>
                    <a:pt x="2341892" y="1521890"/>
                  </a:lnTo>
                  <a:lnTo>
                    <a:pt x="2352968" y="1478044"/>
                  </a:lnTo>
                  <a:lnTo>
                    <a:pt x="2361692" y="1433415"/>
                  </a:lnTo>
                  <a:lnTo>
                    <a:pt x="2368000" y="1388060"/>
                  </a:lnTo>
                  <a:lnTo>
                    <a:pt x="2371831" y="1342036"/>
                  </a:lnTo>
                  <a:lnTo>
                    <a:pt x="2373122" y="1295400"/>
                  </a:lnTo>
                  <a:lnTo>
                    <a:pt x="2371831" y="1248764"/>
                  </a:lnTo>
                  <a:lnTo>
                    <a:pt x="2368000" y="1202741"/>
                  </a:lnTo>
                  <a:lnTo>
                    <a:pt x="2361692" y="1157386"/>
                  </a:lnTo>
                  <a:lnTo>
                    <a:pt x="2352968" y="1112758"/>
                  </a:lnTo>
                  <a:lnTo>
                    <a:pt x="2341892" y="1068912"/>
                  </a:lnTo>
                  <a:lnTo>
                    <a:pt x="2328524" y="1025907"/>
                  </a:lnTo>
                  <a:lnTo>
                    <a:pt x="2312929" y="983798"/>
                  </a:lnTo>
                  <a:lnTo>
                    <a:pt x="2295167" y="942643"/>
                  </a:lnTo>
                  <a:lnTo>
                    <a:pt x="2275302" y="902499"/>
                  </a:lnTo>
                  <a:lnTo>
                    <a:pt x="2253395" y="863422"/>
                  </a:lnTo>
                  <a:lnTo>
                    <a:pt x="2229510" y="825470"/>
                  </a:lnTo>
                  <a:lnTo>
                    <a:pt x="2203707" y="788700"/>
                  </a:lnTo>
                  <a:lnTo>
                    <a:pt x="2176051" y="753168"/>
                  </a:lnTo>
                  <a:lnTo>
                    <a:pt x="2146602" y="718932"/>
                  </a:lnTo>
                  <a:lnTo>
                    <a:pt x="2115423" y="686048"/>
                  </a:lnTo>
                  <a:lnTo>
                    <a:pt x="2082577" y="654573"/>
                  </a:lnTo>
                  <a:lnTo>
                    <a:pt x="2048126" y="624565"/>
                  </a:lnTo>
                  <a:lnTo>
                    <a:pt x="2012132" y="596080"/>
                  </a:lnTo>
                  <a:lnTo>
                    <a:pt x="1974658" y="569176"/>
                  </a:lnTo>
                  <a:lnTo>
                    <a:pt x="1935765" y="543908"/>
                  </a:lnTo>
                  <a:lnTo>
                    <a:pt x="1895517" y="520335"/>
                  </a:lnTo>
                  <a:lnTo>
                    <a:pt x="1853975" y="498512"/>
                  </a:lnTo>
                  <a:lnTo>
                    <a:pt x="1811202" y="478498"/>
                  </a:lnTo>
                  <a:lnTo>
                    <a:pt x="1767260" y="460349"/>
                  </a:lnTo>
                  <a:lnTo>
                    <a:pt x="1722212" y="444121"/>
                  </a:lnTo>
                  <a:lnTo>
                    <a:pt x="1676119" y="429873"/>
                  </a:lnTo>
                  <a:lnTo>
                    <a:pt x="1629044" y="417660"/>
                  </a:lnTo>
                  <a:lnTo>
                    <a:pt x="1581050" y="407540"/>
                  </a:lnTo>
                  <a:lnTo>
                    <a:pt x="1532199" y="399570"/>
                  </a:lnTo>
                  <a:lnTo>
                    <a:pt x="1482553" y="393807"/>
                  </a:lnTo>
                  <a:lnTo>
                    <a:pt x="1432174" y="390307"/>
                  </a:lnTo>
                  <a:lnTo>
                    <a:pt x="1381125" y="389127"/>
                  </a:lnTo>
                  <a:lnTo>
                    <a:pt x="1330075" y="390307"/>
                  </a:lnTo>
                  <a:lnTo>
                    <a:pt x="1279696" y="393807"/>
                  </a:lnTo>
                  <a:lnTo>
                    <a:pt x="1230050" y="399570"/>
                  </a:lnTo>
                  <a:lnTo>
                    <a:pt x="1181199" y="407540"/>
                  </a:lnTo>
                  <a:lnTo>
                    <a:pt x="1133205" y="417660"/>
                  </a:lnTo>
                  <a:lnTo>
                    <a:pt x="1086130" y="429873"/>
                  </a:lnTo>
                  <a:lnTo>
                    <a:pt x="1040037" y="444121"/>
                  </a:lnTo>
                  <a:lnTo>
                    <a:pt x="994989" y="460349"/>
                  </a:lnTo>
                  <a:lnTo>
                    <a:pt x="951047" y="478498"/>
                  </a:lnTo>
                  <a:lnTo>
                    <a:pt x="908274" y="498512"/>
                  </a:lnTo>
                  <a:lnTo>
                    <a:pt x="866732" y="520335"/>
                  </a:lnTo>
                  <a:lnTo>
                    <a:pt x="826484" y="543908"/>
                  </a:lnTo>
                  <a:lnTo>
                    <a:pt x="787591" y="569176"/>
                  </a:lnTo>
                  <a:lnTo>
                    <a:pt x="750117" y="596080"/>
                  </a:lnTo>
                  <a:lnTo>
                    <a:pt x="714123" y="624565"/>
                  </a:lnTo>
                  <a:lnTo>
                    <a:pt x="679672" y="654573"/>
                  </a:lnTo>
                  <a:lnTo>
                    <a:pt x="646826" y="686048"/>
                  </a:lnTo>
                  <a:lnTo>
                    <a:pt x="615647" y="718932"/>
                  </a:lnTo>
                  <a:lnTo>
                    <a:pt x="586198" y="753168"/>
                  </a:lnTo>
                  <a:lnTo>
                    <a:pt x="558542" y="788700"/>
                  </a:lnTo>
                  <a:lnTo>
                    <a:pt x="532739" y="825470"/>
                  </a:lnTo>
                  <a:lnTo>
                    <a:pt x="508854" y="863422"/>
                  </a:lnTo>
                  <a:lnTo>
                    <a:pt x="486947" y="902499"/>
                  </a:lnTo>
                  <a:lnTo>
                    <a:pt x="467082" y="942643"/>
                  </a:lnTo>
                  <a:lnTo>
                    <a:pt x="449320" y="983798"/>
                  </a:lnTo>
                  <a:lnTo>
                    <a:pt x="433725" y="1025907"/>
                  </a:lnTo>
                  <a:lnTo>
                    <a:pt x="420357" y="1068912"/>
                  </a:lnTo>
                  <a:lnTo>
                    <a:pt x="409281" y="1112758"/>
                  </a:lnTo>
                  <a:lnTo>
                    <a:pt x="400557" y="1157386"/>
                  </a:lnTo>
                  <a:lnTo>
                    <a:pt x="394249" y="1202741"/>
                  </a:lnTo>
                  <a:lnTo>
                    <a:pt x="390418" y="1248764"/>
                  </a:lnTo>
                  <a:lnTo>
                    <a:pt x="389127" y="1295400"/>
                  </a:lnTo>
                  <a:close/>
                </a:path>
              </a:pathLst>
            </a:custGeom>
            <a:ln w="19050">
              <a:solidFill>
                <a:srgbClr val="5F6670"/>
              </a:solidFill>
            </a:ln>
          </p:spPr>
          <p:txBody>
            <a:bodyPr wrap="square" lIns="0" tIns="0" rIns="0" bIns="0" rtlCol="0"/>
            <a:lstStyle/>
            <a:p>
              <a:endParaRPr/>
            </a:p>
          </p:txBody>
        </p:sp>
        <p:sp>
          <p:nvSpPr>
            <p:cNvPr id="7" name="object 7"/>
            <p:cNvSpPr/>
            <p:nvPr/>
          </p:nvSpPr>
          <p:spPr>
            <a:xfrm>
              <a:off x="4124325" y="2571750"/>
              <a:ext cx="342900" cy="3619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24325" y="3771900"/>
              <a:ext cx="342900" cy="37147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076825" y="4286250"/>
              <a:ext cx="342900" cy="36195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076825" y="2152650"/>
              <a:ext cx="342900" cy="36195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086475" y="2571750"/>
              <a:ext cx="342900" cy="36195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086475" y="3771900"/>
              <a:ext cx="342900" cy="37147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124958" y="1809750"/>
              <a:ext cx="1231265" cy="485775"/>
            </a:xfrm>
            <a:custGeom>
              <a:avLst/>
              <a:gdLst/>
              <a:ahLst/>
              <a:cxnLst/>
              <a:rect l="l" t="t" r="r" b="b"/>
              <a:pathLst>
                <a:path w="1231264" h="485775">
                  <a:moveTo>
                    <a:pt x="121792" y="0"/>
                  </a:moveTo>
                  <a:lnTo>
                    <a:pt x="0" y="0"/>
                  </a:lnTo>
                  <a:lnTo>
                    <a:pt x="61483" y="761"/>
                  </a:lnTo>
                  <a:lnTo>
                    <a:pt x="122278" y="3021"/>
                  </a:lnTo>
                  <a:lnTo>
                    <a:pt x="182274" y="6748"/>
                  </a:lnTo>
                  <a:lnTo>
                    <a:pt x="241358" y="11907"/>
                  </a:lnTo>
                  <a:lnTo>
                    <a:pt x="299421" y="18464"/>
                  </a:lnTo>
                  <a:lnTo>
                    <a:pt x="356351" y="26386"/>
                  </a:lnTo>
                  <a:lnTo>
                    <a:pt x="412037" y="35638"/>
                  </a:lnTo>
                  <a:lnTo>
                    <a:pt x="466369" y="46187"/>
                  </a:lnTo>
                  <a:lnTo>
                    <a:pt x="519234" y="58000"/>
                  </a:lnTo>
                  <a:lnTo>
                    <a:pt x="570523" y="71042"/>
                  </a:lnTo>
                  <a:lnTo>
                    <a:pt x="620125" y="85280"/>
                  </a:lnTo>
                  <a:lnTo>
                    <a:pt x="667927" y="100680"/>
                  </a:lnTo>
                  <a:lnTo>
                    <a:pt x="713820" y="117207"/>
                  </a:lnTo>
                  <a:lnTo>
                    <a:pt x="757692" y="134830"/>
                  </a:lnTo>
                  <a:lnTo>
                    <a:pt x="799432" y="153512"/>
                  </a:lnTo>
                  <a:lnTo>
                    <a:pt x="838930" y="173222"/>
                  </a:lnTo>
                  <a:lnTo>
                    <a:pt x="876074" y="193924"/>
                  </a:lnTo>
                  <a:lnTo>
                    <a:pt x="910753" y="215586"/>
                  </a:lnTo>
                  <a:lnTo>
                    <a:pt x="942857" y="238173"/>
                  </a:lnTo>
                  <a:lnTo>
                    <a:pt x="998893" y="285989"/>
                  </a:lnTo>
                  <a:lnTo>
                    <a:pt x="1022603" y="311150"/>
                  </a:lnTo>
                  <a:lnTo>
                    <a:pt x="935736" y="311150"/>
                  </a:lnTo>
                  <a:lnTo>
                    <a:pt x="1156715" y="485775"/>
                  </a:lnTo>
                  <a:lnTo>
                    <a:pt x="1231264" y="311150"/>
                  </a:lnTo>
                  <a:lnTo>
                    <a:pt x="1144396" y="311150"/>
                  </a:lnTo>
                  <a:lnTo>
                    <a:pt x="1120687" y="285989"/>
                  </a:lnTo>
                  <a:lnTo>
                    <a:pt x="1064656" y="238173"/>
                  </a:lnTo>
                  <a:lnTo>
                    <a:pt x="1032557" y="215586"/>
                  </a:lnTo>
                  <a:lnTo>
                    <a:pt x="997882" y="193924"/>
                  </a:lnTo>
                  <a:lnTo>
                    <a:pt x="960744" y="173222"/>
                  </a:lnTo>
                  <a:lnTo>
                    <a:pt x="921252" y="153512"/>
                  </a:lnTo>
                  <a:lnTo>
                    <a:pt x="879517" y="134830"/>
                  </a:lnTo>
                  <a:lnTo>
                    <a:pt x="835651" y="117207"/>
                  </a:lnTo>
                  <a:lnTo>
                    <a:pt x="789763" y="100680"/>
                  </a:lnTo>
                  <a:lnTo>
                    <a:pt x="741965" y="85280"/>
                  </a:lnTo>
                  <a:lnTo>
                    <a:pt x="692368" y="71042"/>
                  </a:lnTo>
                  <a:lnTo>
                    <a:pt x="641082" y="58000"/>
                  </a:lnTo>
                  <a:lnTo>
                    <a:pt x="588218" y="46187"/>
                  </a:lnTo>
                  <a:lnTo>
                    <a:pt x="533887" y="35638"/>
                  </a:lnTo>
                  <a:lnTo>
                    <a:pt x="478199" y="26386"/>
                  </a:lnTo>
                  <a:lnTo>
                    <a:pt x="421266" y="18464"/>
                  </a:lnTo>
                  <a:lnTo>
                    <a:pt x="363198" y="11907"/>
                  </a:lnTo>
                  <a:lnTo>
                    <a:pt x="304106" y="6748"/>
                  </a:lnTo>
                  <a:lnTo>
                    <a:pt x="244100" y="3021"/>
                  </a:lnTo>
                  <a:lnTo>
                    <a:pt x="183292" y="761"/>
                  </a:lnTo>
                  <a:lnTo>
                    <a:pt x="121792" y="0"/>
                  </a:lnTo>
                  <a:close/>
                </a:path>
              </a:pathLst>
            </a:custGeom>
            <a:solidFill>
              <a:srgbClr val="D2600C"/>
            </a:solidFill>
          </p:spPr>
          <p:txBody>
            <a:bodyPr wrap="square" lIns="0" tIns="0" rIns="0" bIns="0" rtlCol="0"/>
            <a:lstStyle/>
            <a:p>
              <a:endParaRPr/>
            </a:p>
          </p:txBody>
        </p:sp>
        <p:sp>
          <p:nvSpPr>
            <p:cNvPr id="14" name="object 14"/>
            <p:cNvSpPr/>
            <p:nvPr/>
          </p:nvSpPr>
          <p:spPr>
            <a:xfrm>
              <a:off x="4029075" y="1809750"/>
              <a:ext cx="1156970" cy="485775"/>
            </a:xfrm>
            <a:custGeom>
              <a:avLst/>
              <a:gdLst/>
              <a:ahLst/>
              <a:cxnLst/>
              <a:rect l="l" t="t" r="r" b="b"/>
              <a:pathLst>
                <a:path w="1156970" h="485775">
                  <a:moveTo>
                    <a:pt x="1095883" y="0"/>
                  </a:moveTo>
                  <a:lnTo>
                    <a:pt x="1031487" y="824"/>
                  </a:lnTo>
                  <a:lnTo>
                    <a:pt x="968072" y="3269"/>
                  </a:lnTo>
                  <a:lnTo>
                    <a:pt x="905739" y="7286"/>
                  </a:lnTo>
                  <a:lnTo>
                    <a:pt x="844593" y="12832"/>
                  </a:lnTo>
                  <a:lnTo>
                    <a:pt x="784736" y="19861"/>
                  </a:lnTo>
                  <a:lnTo>
                    <a:pt x="726269" y="28326"/>
                  </a:lnTo>
                  <a:lnTo>
                    <a:pt x="669297" y="38183"/>
                  </a:lnTo>
                  <a:lnTo>
                    <a:pt x="613922" y="49385"/>
                  </a:lnTo>
                  <a:lnTo>
                    <a:pt x="560247" y="61887"/>
                  </a:lnTo>
                  <a:lnTo>
                    <a:pt x="508374" y="75644"/>
                  </a:lnTo>
                  <a:lnTo>
                    <a:pt x="458406" y="90610"/>
                  </a:lnTo>
                  <a:lnTo>
                    <a:pt x="410446" y="106738"/>
                  </a:lnTo>
                  <a:lnTo>
                    <a:pt x="364596" y="123985"/>
                  </a:lnTo>
                  <a:lnTo>
                    <a:pt x="320960" y="142303"/>
                  </a:lnTo>
                  <a:lnTo>
                    <a:pt x="279640" y="161648"/>
                  </a:lnTo>
                  <a:lnTo>
                    <a:pt x="240739" y="181973"/>
                  </a:lnTo>
                  <a:lnTo>
                    <a:pt x="204360" y="203234"/>
                  </a:lnTo>
                  <a:lnTo>
                    <a:pt x="170605" y="225384"/>
                  </a:lnTo>
                  <a:lnTo>
                    <a:pt x="139577" y="248378"/>
                  </a:lnTo>
                  <a:lnTo>
                    <a:pt x="86113" y="296715"/>
                  </a:lnTo>
                  <a:lnTo>
                    <a:pt x="44791" y="347881"/>
                  </a:lnTo>
                  <a:lnTo>
                    <a:pt x="16433" y="401510"/>
                  </a:lnTo>
                  <a:lnTo>
                    <a:pt x="1860" y="457238"/>
                  </a:lnTo>
                  <a:lnTo>
                    <a:pt x="0" y="485775"/>
                  </a:lnTo>
                  <a:lnTo>
                    <a:pt x="121792" y="485775"/>
                  </a:lnTo>
                  <a:lnTo>
                    <a:pt x="123790" y="456235"/>
                  </a:lnTo>
                  <a:lnTo>
                    <a:pt x="129707" y="427148"/>
                  </a:lnTo>
                  <a:lnTo>
                    <a:pt x="152855" y="370537"/>
                  </a:lnTo>
                  <a:lnTo>
                    <a:pt x="190340" y="316360"/>
                  </a:lnTo>
                  <a:lnTo>
                    <a:pt x="241266" y="265038"/>
                  </a:lnTo>
                  <a:lnTo>
                    <a:pt x="271490" y="240578"/>
                  </a:lnTo>
                  <a:lnTo>
                    <a:pt x="304739" y="216989"/>
                  </a:lnTo>
                  <a:lnTo>
                    <a:pt x="340900" y="194323"/>
                  </a:lnTo>
                  <a:lnTo>
                    <a:pt x="379862" y="172633"/>
                  </a:lnTo>
                  <a:lnTo>
                    <a:pt x="421513" y="151971"/>
                  </a:lnTo>
                  <a:lnTo>
                    <a:pt x="465740" y="132389"/>
                  </a:lnTo>
                  <a:lnTo>
                    <a:pt x="512432" y="113940"/>
                  </a:lnTo>
                  <a:lnTo>
                    <a:pt x="561478" y="96677"/>
                  </a:lnTo>
                  <a:lnTo>
                    <a:pt x="612764" y="80651"/>
                  </a:lnTo>
                  <a:lnTo>
                    <a:pt x="666179" y="65915"/>
                  </a:lnTo>
                  <a:lnTo>
                    <a:pt x="721612" y="52521"/>
                  </a:lnTo>
                  <a:lnTo>
                    <a:pt x="778950" y="40523"/>
                  </a:lnTo>
                  <a:lnTo>
                    <a:pt x="838080" y="29972"/>
                  </a:lnTo>
                  <a:lnTo>
                    <a:pt x="898893" y="20921"/>
                  </a:lnTo>
                  <a:lnTo>
                    <a:pt x="961274" y="13422"/>
                  </a:lnTo>
                  <a:lnTo>
                    <a:pt x="1025113" y="7527"/>
                  </a:lnTo>
                  <a:lnTo>
                    <a:pt x="1090298" y="3290"/>
                  </a:lnTo>
                  <a:lnTo>
                    <a:pt x="1156715" y="762"/>
                  </a:lnTo>
                  <a:lnTo>
                    <a:pt x="1141495" y="428"/>
                  </a:lnTo>
                  <a:lnTo>
                    <a:pt x="1095883" y="0"/>
                  </a:lnTo>
                  <a:close/>
                </a:path>
              </a:pathLst>
            </a:custGeom>
            <a:solidFill>
              <a:srgbClr val="A94E09"/>
            </a:solidFill>
          </p:spPr>
          <p:txBody>
            <a:bodyPr wrap="square" lIns="0" tIns="0" rIns="0" bIns="0" rtlCol="0"/>
            <a:lstStyle/>
            <a:p>
              <a:endParaRPr/>
            </a:p>
          </p:txBody>
        </p:sp>
        <p:sp>
          <p:nvSpPr>
            <p:cNvPr id="15" name="object 15"/>
            <p:cNvSpPr/>
            <p:nvPr/>
          </p:nvSpPr>
          <p:spPr>
            <a:xfrm>
              <a:off x="4029075" y="1809750"/>
              <a:ext cx="2327275" cy="485775"/>
            </a:xfrm>
            <a:custGeom>
              <a:avLst/>
              <a:gdLst/>
              <a:ahLst/>
              <a:cxnLst/>
              <a:rect l="l" t="t" r="r" b="b"/>
              <a:pathLst>
                <a:path w="2327275" h="485775">
                  <a:moveTo>
                    <a:pt x="1156715" y="762"/>
                  </a:moveTo>
                  <a:lnTo>
                    <a:pt x="1090298" y="3290"/>
                  </a:lnTo>
                  <a:lnTo>
                    <a:pt x="1025113" y="7527"/>
                  </a:lnTo>
                  <a:lnTo>
                    <a:pt x="961274" y="13422"/>
                  </a:lnTo>
                  <a:lnTo>
                    <a:pt x="898893" y="20921"/>
                  </a:lnTo>
                  <a:lnTo>
                    <a:pt x="838080" y="29972"/>
                  </a:lnTo>
                  <a:lnTo>
                    <a:pt x="778950" y="40523"/>
                  </a:lnTo>
                  <a:lnTo>
                    <a:pt x="721612" y="52521"/>
                  </a:lnTo>
                  <a:lnTo>
                    <a:pt x="666179" y="65915"/>
                  </a:lnTo>
                  <a:lnTo>
                    <a:pt x="612764" y="80651"/>
                  </a:lnTo>
                  <a:lnTo>
                    <a:pt x="561478" y="96677"/>
                  </a:lnTo>
                  <a:lnTo>
                    <a:pt x="512432" y="113940"/>
                  </a:lnTo>
                  <a:lnTo>
                    <a:pt x="465740" y="132389"/>
                  </a:lnTo>
                  <a:lnTo>
                    <a:pt x="421513" y="151971"/>
                  </a:lnTo>
                  <a:lnTo>
                    <a:pt x="379862" y="172633"/>
                  </a:lnTo>
                  <a:lnTo>
                    <a:pt x="340900" y="194323"/>
                  </a:lnTo>
                  <a:lnTo>
                    <a:pt x="304739" y="216989"/>
                  </a:lnTo>
                  <a:lnTo>
                    <a:pt x="271490" y="240578"/>
                  </a:lnTo>
                  <a:lnTo>
                    <a:pt x="241266" y="265038"/>
                  </a:lnTo>
                  <a:lnTo>
                    <a:pt x="190340" y="316360"/>
                  </a:lnTo>
                  <a:lnTo>
                    <a:pt x="152855" y="370537"/>
                  </a:lnTo>
                  <a:lnTo>
                    <a:pt x="129707" y="427148"/>
                  </a:lnTo>
                  <a:lnTo>
                    <a:pt x="121792" y="485775"/>
                  </a:lnTo>
                  <a:lnTo>
                    <a:pt x="0" y="485775"/>
                  </a:lnTo>
                  <a:lnTo>
                    <a:pt x="7372" y="429134"/>
                  </a:lnTo>
                  <a:lnTo>
                    <a:pt x="28940" y="374410"/>
                  </a:lnTo>
                  <a:lnTo>
                    <a:pt x="63883" y="321967"/>
                  </a:lnTo>
                  <a:lnTo>
                    <a:pt x="111379" y="272170"/>
                  </a:lnTo>
                  <a:lnTo>
                    <a:pt x="170605" y="225384"/>
                  </a:lnTo>
                  <a:lnTo>
                    <a:pt x="204360" y="203234"/>
                  </a:lnTo>
                  <a:lnTo>
                    <a:pt x="240739" y="181973"/>
                  </a:lnTo>
                  <a:lnTo>
                    <a:pt x="279640" y="161648"/>
                  </a:lnTo>
                  <a:lnTo>
                    <a:pt x="320960" y="142303"/>
                  </a:lnTo>
                  <a:lnTo>
                    <a:pt x="364596" y="123985"/>
                  </a:lnTo>
                  <a:lnTo>
                    <a:pt x="410446" y="106738"/>
                  </a:lnTo>
                  <a:lnTo>
                    <a:pt x="458406" y="90610"/>
                  </a:lnTo>
                  <a:lnTo>
                    <a:pt x="508374" y="75644"/>
                  </a:lnTo>
                  <a:lnTo>
                    <a:pt x="560247" y="61887"/>
                  </a:lnTo>
                  <a:lnTo>
                    <a:pt x="613922" y="49385"/>
                  </a:lnTo>
                  <a:lnTo>
                    <a:pt x="669297" y="38183"/>
                  </a:lnTo>
                  <a:lnTo>
                    <a:pt x="726269" y="28326"/>
                  </a:lnTo>
                  <a:lnTo>
                    <a:pt x="784736" y="19861"/>
                  </a:lnTo>
                  <a:lnTo>
                    <a:pt x="844593" y="12832"/>
                  </a:lnTo>
                  <a:lnTo>
                    <a:pt x="905739" y="7286"/>
                  </a:lnTo>
                  <a:lnTo>
                    <a:pt x="968072" y="3269"/>
                  </a:lnTo>
                  <a:lnTo>
                    <a:pt x="1031487" y="824"/>
                  </a:lnTo>
                  <a:lnTo>
                    <a:pt x="1095883" y="0"/>
                  </a:lnTo>
                  <a:lnTo>
                    <a:pt x="1217676" y="0"/>
                  </a:lnTo>
                  <a:lnTo>
                    <a:pt x="1279175" y="761"/>
                  </a:lnTo>
                  <a:lnTo>
                    <a:pt x="1339983" y="3021"/>
                  </a:lnTo>
                  <a:lnTo>
                    <a:pt x="1399989" y="6748"/>
                  </a:lnTo>
                  <a:lnTo>
                    <a:pt x="1459081" y="11907"/>
                  </a:lnTo>
                  <a:lnTo>
                    <a:pt x="1517149" y="18464"/>
                  </a:lnTo>
                  <a:lnTo>
                    <a:pt x="1574082" y="26386"/>
                  </a:lnTo>
                  <a:lnTo>
                    <a:pt x="1629770" y="35638"/>
                  </a:lnTo>
                  <a:lnTo>
                    <a:pt x="1684101" y="46187"/>
                  </a:lnTo>
                  <a:lnTo>
                    <a:pt x="1736965" y="58000"/>
                  </a:lnTo>
                  <a:lnTo>
                    <a:pt x="1788251" y="71042"/>
                  </a:lnTo>
                  <a:lnTo>
                    <a:pt x="1837848" y="85280"/>
                  </a:lnTo>
                  <a:lnTo>
                    <a:pt x="1885646" y="100680"/>
                  </a:lnTo>
                  <a:lnTo>
                    <a:pt x="1931534" y="117207"/>
                  </a:lnTo>
                  <a:lnTo>
                    <a:pt x="1975400" y="134830"/>
                  </a:lnTo>
                  <a:lnTo>
                    <a:pt x="2017135" y="153512"/>
                  </a:lnTo>
                  <a:lnTo>
                    <a:pt x="2056627" y="173222"/>
                  </a:lnTo>
                  <a:lnTo>
                    <a:pt x="2093765" y="193924"/>
                  </a:lnTo>
                  <a:lnTo>
                    <a:pt x="2128440" y="215586"/>
                  </a:lnTo>
                  <a:lnTo>
                    <a:pt x="2160539" y="238173"/>
                  </a:lnTo>
                  <a:lnTo>
                    <a:pt x="2216570" y="285989"/>
                  </a:lnTo>
                  <a:lnTo>
                    <a:pt x="2240279" y="311150"/>
                  </a:lnTo>
                  <a:lnTo>
                    <a:pt x="2327148" y="311150"/>
                  </a:lnTo>
                  <a:lnTo>
                    <a:pt x="2252599" y="485775"/>
                  </a:lnTo>
                  <a:lnTo>
                    <a:pt x="2031619" y="311150"/>
                  </a:lnTo>
                  <a:lnTo>
                    <a:pt x="2118487" y="311150"/>
                  </a:lnTo>
                  <a:lnTo>
                    <a:pt x="2094776" y="285989"/>
                  </a:lnTo>
                  <a:lnTo>
                    <a:pt x="2038740" y="238173"/>
                  </a:lnTo>
                  <a:lnTo>
                    <a:pt x="2006636" y="215586"/>
                  </a:lnTo>
                  <a:lnTo>
                    <a:pt x="1971957" y="193924"/>
                  </a:lnTo>
                  <a:lnTo>
                    <a:pt x="1934813" y="173222"/>
                  </a:lnTo>
                  <a:lnTo>
                    <a:pt x="1895315" y="153512"/>
                  </a:lnTo>
                  <a:lnTo>
                    <a:pt x="1853575" y="134830"/>
                  </a:lnTo>
                  <a:lnTo>
                    <a:pt x="1809703" y="117207"/>
                  </a:lnTo>
                  <a:lnTo>
                    <a:pt x="1763810" y="100680"/>
                  </a:lnTo>
                  <a:lnTo>
                    <a:pt x="1716008" y="85280"/>
                  </a:lnTo>
                  <a:lnTo>
                    <a:pt x="1666406" y="71042"/>
                  </a:lnTo>
                  <a:lnTo>
                    <a:pt x="1615117" y="58000"/>
                  </a:lnTo>
                  <a:lnTo>
                    <a:pt x="1562252" y="46187"/>
                  </a:lnTo>
                  <a:lnTo>
                    <a:pt x="1507920" y="35638"/>
                  </a:lnTo>
                  <a:lnTo>
                    <a:pt x="1452234" y="26386"/>
                  </a:lnTo>
                  <a:lnTo>
                    <a:pt x="1395304" y="18464"/>
                  </a:lnTo>
                  <a:lnTo>
                    <a:pt x="1337241" y="11907"/>
                  </a:lnTo>
                  <a:lnTo>
                    <a:pt x="1278157" y="6748"/>
                  </a:lnTo>
                  <a:lnTo>
                    <a:pt x="1218161" y="3021"/>
                  </a:lnTo>
                  <a:lnTo>
                    <a:pt x="1157366" y="761"/>
                  </a:lnTo>
                  <a:lnTo>
                    <a:pt x="1095883" y="0"/>
                  </a:lnTo>
                </a:path>
              </a:pathLst>
            </a:custGeom>
            <a:ln w="19050">
              <a:solidFill>
                <a:srgbClr val="9A4505"/>
              </a:solidFill>
            </a:ln>
          </p:spPr>
          <p:txBody>
            <a:bodyPr wrap="square" lIns="0" tIns="0" rIns="0" bIns="0" rtlCol="0"/>
            <a:lstStyle/>
            <a:p>
              <a:endParaRPr/>
            </a:p>
          </p:txBody>
        </p:sp>
        <p:sp>
          <p:nvSpPr>
            <p:cNvPr id="16" name="object 16"/>
            <p:cNvSpPr/>
            <p:nvPr/>
          </p:nvSpPr>
          <p:spPr>
            <a:xfrm>
              <a:off x="4102227" y="4524375"/>
              <a:ext cx="1231265" cy="485775"/>
            </a:xfrm>
            <a:custGeom>
              <a:avLst/>
              <a:gdLst/>
              <a:ahLst/>
              <a:cxnLst/>
              <a:rect l="l" t="t" r="r" b="b"/>
              <a:pathLst>
                <a:path w="1231264" h="485775">
                  <a:moveTo>
                    <a:pt x="74549" y="0"/>
                  </a:moveTo>
                  <a:lnTo>
                    <a:pt x="0" y="174574"/>
                  </a:lnTo>
                  <a:lnTo>
                    <a:pt x="86868" y="174574"/>
                  </a:lnTo>
                  <a:lnTo>
                    <a:pt x="110577" y="199741"/>
                  </a:lnTo>
                  <a:lnTo>
                    <a:pt x="166608" y="247568"/>
                  </a:lnTo>
                  <a:lnTo>
                    <a:pt x="198707" y="270160"/>
                  </a:lnTo>
                  <a:lnTo>
                    <a:pt x="233382" y="291826"/>
                  </a:lnTo>
                  <a:lnTo>
                    <a:pt x="270520" y="312533"/>
                  </a:lnTo>
                  <a:lnTo>
                    <a:pt x="310012" y="332246"/>
                  </a:lnTo>
                  <a:lnTo>
                    <a:pt x="351747" y="350931"/>
                  </a:lnTo>
                  <a:lnTo>
                    <a:pt x="395613" y="368556"/>
                  </a:lnTo>
                  <a:lnTo>
                    <a:pt x="441501" y="385086"/>
                  </a:lnTo>
                  <a:lnTo>
                    <a:pt x="489299" y="400488"/>
                  </a:lnTo>
                  <a:lnTo>
                    <a:pt x="538896" y="414727"/>
                  </a:lnTo>
                  <a:lnTo>
                    <a:pt x="590182" y="427770"/>
                  </a:lnTo>
                  <a:lnTo>
                    <a:pt x="643046" y="439584"/>
                  </a:lnTo>
                  <a:lnTo>
                    <a:pt x="697377" y="450134"/>
                  </a:lnTo>
                  <a:lnTo>
                    <a:pt x="753065" y="459387"/>
                  </a:lnTo>
                  <a:lnTo>
                    <a:pt x="809998" y="467310"/>
                  </a:lnTo>
                  <a:lnTo>
                    <a:pt x="868066" y="473867"/>
                  </a:lnTo>
                  <a:lnTo>
                    <a:pt x="927158" y="479026"/>
                  </a:lnTo>
                  <a:lnTo>
                    <a:pt x="987164" y="482753"/>
                  </a:lnTo>
                  <a:lnTo>
                    <a:pt x="1047972" y="485013"/>
                  </a:lnTo>
                  <a:lnTo>
                    <a:pt x="1109472" y="485775"/>
                  </a:lnTo>
                  <a:lnTo>
                    <a:pt x="1231264" y="485775"/>
                  </a:lnTo>
                  <a:lnTo>
                    <a:pt x="1169781" y="485013"/>
                  </a:lnTo>
                  <a:lnTo>
                    <a:pt x="1108986" y="482753"/>
                  </a:lnTo>
                  <a:lnTo>
                    <a:pt x="1048990" y="479026"/>
                  </a:lnTo>
                  <a:lnTo>
                    <a:pt x="989906" y="473867"/>
                  </a:lnTo>
                  <a:lnTo>
                    <a:pt x="931843" y="467310"/>
                  </a:lnTo>
                  <a:lnTo>
                    <a:pt x="874913" y="459387"/>
                  </a:lnTo>
                  <a:lnTo>
                    <a:pt x="819227" y="450134"/>
                  </a:lnTo>
                  <a:lnTo>
                    <a:pt x="764895" y="439584"/>
                  </a:lnTo>
                  <a:lnTo>
                    <a:pt x="712030" y="427770"/>
                  </a:lnTo>
                  <a:lnTo>
                    <a:pt x="660741" y="414727"/>
                  </a:lnTo>
                  <a:lnTo>
                    <a:pt x="611139" y="400488"/>
                  </a:lnTo>
                  <a:lnTo>
                    <a:pt x="563337" y="385086"/>
                  </a:lnTo>
                  <a:lnTo>
                    <a:pt x="517444" y="368556"/>
                  </a:lnTo>
                  <a:lnTo>
                    <a:pt x="473572" y="350931"/>
                  </a:lnTo>
                  <a:lnTo>
                    <a:pt x="431832" y="332246"/>
                  </a:lnTo>
                  <a:lnTo>
                    <a:pt x="392334" y="312533"/>
                  </a:lnTo>
                  <a:lnTo>
                    <a:pt x="355190" y="291826"/>
                  </a:lnTo>
                  <a:lnTo>
                    <a:pt x="320511" y="270160"/>
                  </a:lnTo>
                  <a:lnTo>
                    <a:pt x="288407" y="247568"/>
                  </a:lnTo>
                  <a:lnTo>
                    <a:pt x="232371" y="199741"/>
                  </a:lnTo>
                  <a:lnTo>
                    <a:pt x="208661" y="174574"/>
                  </a:lnTo>
                  <a:lnTo>
                    <a:pt x="295528" y="174574"/>
                  </a:lnTo>
                  <a:lnTo>
                    <a:pt x="74549" y="0"/>
                  </a:lnTo>
                  <a:close/>
                </a:path>
              </a:pathLst>
            </a:custGeom>
            <a:solidFill>
              <a:srgbClr val="D2600C"/>
            </a:solidFill>
          </p:spPr>
          <p:txBody>
            <a:bodyPr wrap="square" lIns="0" tIns="0" rIns="0" bIns="0" rtlCol="0"/>
            <a:lstStyle/>
            <a:p>
              <a:endParaRPr/>
            </a:p>
          </p:txBody>
        </p:sp>
        <p:sp>
          <p:nvSpPr>
            <p:cNvPr id="17" name="object 17"/>
            <p:cNvSpPr/>
            <p:nvPr/>
          </p:nvSpPr>
          <p:spPr>
            <a:xfrm>
              <a:off x="5272658" y="4524375"/>
              <a:ext cx="1156970" cy="485775"/>
            </a:xfrm>
            <a:custGeom>
              <a:avLst/>
              <a:gdLst/>
              <a:ahLst/>
              <a:cxnLst/>
              <a:rect l="l" t="t" r="r" b="b"/>
              <a:pathLst>
                <a:path w="1156970" h="485775">
                  <a:moveTo>
                    <a:pt x="1156715" y="0"/>
                  </a:moveTo>
                  <a:lnTo>
                    <a:pt x="1034923" y="0"/>
                  </a:lnTo>
                  <a:lnTo>
                    <a:pt x="1032925" y="29537"/>
                  </a:lnTo>
                  <a:lnTo>
                    <a:pt x="1027008" y="58624"/>
                  </a:lnTo>
                  <a:lnTo>
                    <a:pt x="1003860" y="115235"/>
                  </a:lnTo>
                  <a:lnTo>
                    <a:pt x="966375" y="169413"/>
                  </a:lnTo>
                  <a:lnTo>
                    <a:pt x="915449" y="220738"/>
                  </a:lnTo>
                  <a:lnTo>
                    <a:pt x="885225" y="245200"/>
                  </a:lnTo>
                  <a:lnTo>
                    <a:pt x="851976" y="268790"/>
                  </a:lnTo>
                  <a:lnTo>
                    <a:pt x="815815" y="291458"/>
                  </a:lnTo>
                  <a:lnTo>
                    <a:pt x="776853" y="313150"/>
                  </a:lnTo>
                  <a:lnTo>
                    <a:pt x="735202" y="333814"/>
                  </a:lnTo>
                  <a:lnTo>
                    <a:pt x="690975" y="353398"/>
                  </a:lnTo>
                  <a:lnTo>
                    <a:pt x="644283" y="371848"/>
                  </a:lnTo>
                  <a:lnTo>
                    <a:pt x="595237" y="389114"/>
                  </a:lnTo>
                  <a:lnTo>
                    <a:pt x="543951" y="405141"/>
                  </a:lnTo>
                  <a:lnTo>
                    <a:pt x="490536" y="419878"/>
                  </a:lnTo>
                  <a:lnTo>
                    <a:pt x="435103" y="433272"/>
                  </a:lnTo>
                  <a:lnTo>
                    <a:pt x="377765" y="445271"/>
                  </a:lnTo>
                  <a:lnTo>
                    <a:pt x="318635" y="455822"/>
                  </a:lnTo>
                  <a:lnTo>
                    <a:pt x="257822" y="464873"/>
                  </a:lnTo>
                  <a:lnTo>
                    <a:pt x="195441" y="472371"/>
                  </a:lnTo>
                  <a:lnTo>
                    <a:pt x="131602" y="478264"/>
                  </a:lnTo>
                  <a:lnTo>
                    <a:pt x="66417" y="482500"/>
                  </a:lnTo>
                  <a:lnTo>
                    <a:pt x="0" y="485025"/>
                  </a:lnTo>
                  <a:lnTo>
                    <a:pt x="15220" y="485351"/>
                  </a:lnTo>
                  <a:lnTo>
                    <a:pt x="60832" y="485775"/>
                  </a:lnTo>
                  <a:lnTo>
                    <a:pt x="125228" y="484950"/>
                  </a:lnTo>
                  <a:lnTo>
                    <a:pt x="188643" y="482506"/>
                  </a:lnTo>
                  <a:lnTo>
                    <a:pt x="250976" y="478490"/>
                  </a:lnTo>
                  <a:lnTo>
                    <a:pt x="312122" y="472945"/>
                  </a:lnTo>
                  <a:lnTo>
                    <a:pt x="371979" y="465918"/>
                  </a:lnTo>
                  <a:lnTo>
                    <a:pt x="430446" y="457455"/>
                  </a:lnTo>
                  <a:lnTo>
                    <a:pt x="487418" y="447600"/>
                  </a:lnTo>
                  <a:lnTo>
                    <a:pt x="542793" y="436400"/>
                  </a:lnTo>
                  <a:lnTo>
                    <a:pt x="596468" y="423900"/>
                  </a:lnTo>
                  <a:lnTo>
                    <a:pt x="648341" y="410146"/>
                  </a:lnTo>
                  <a:lnTo>
                    <a:pt x="698309" y="395182"/>
                  </a:lnTo>
                  <a:lnTo>
                    <a:pt x="746269" y="379056"/>
                  </a:lnTo>
                  <a:lnTo>
                    <a:pt x="792119" y="361811"/>
                  </a:lnTo>
                  <a:lnTo>
                    <a:pt x="835755" y="343495"/>
                  </a:lnTo>
                  <a:lnTo>
                    <a:pt x="877075" y="324152"/>
                  </a:lnTo>
                  <a:lnTo>
                    <a:pt x="915976" y="303828"/>
                  </a:lnTo>
                  <a:lnTo>
                    <a:pt x="952355" y="282568"/>
                  </a:lnTo>
                  <a:lnTo>
                    <a:pt x="986110" y="260418"/>
                  </a:lnTo>
                  <a:lnTo>
                    <a:pt x="1017138" y="237424"/>
                  </a:lnTo>
                  <a:lnTo>
                    <a:pt x="1070602" y="189086"/>
                  </a:lnTo>
                  <a:lnTo>
                    <a:pt x="1111924" y="137916"/>
                  </a:lnTo>
                  <a:lnTo>
                    <a:pt x="1140282" y="84280"/>
                  </a:lnTo>
                  <a:lnTo>
                    <a:pt x="1154855" y="28543"/>
                  </a:lnTo>
                  <a:lnTo>
                    <a:pt x="1156715" y="0"/>
                  </a:lnTo>
                  <a:close/>
                </a:path>
              </a:pathLst>
            </a:custGeom>
            <a:solidFill>
              <a:srgbClr val="A94E09"/>
            </a:solidFill>
          </p:spPr>
          <p:txBody>
            <a:bodyPr wrap="square" lIns="0" tIns="0" rIns="0" bIns="0" rtlCol="0"/>
            <a:lstStyle/>
            <a:p>
              <a:endParaRPr/>
            </a:p>
          </p:txBody>
        </p:sp>
        <p:sp>
          <p:nvSpPr>
            <p:cNvPr id="18" name="object 18"/>
            <p:cNvSpPr/>
            <p:nvPr/>
          </p:nvSpPr>
          <p:spPr>
            <a:xfrm>
              <a:off x="4102227" y="4524375"/>
              <a:ext cx="2327275" cy="485775"/>
            </a:xfrm>
            <a:custGeom>
              <a:avLst/>
              <a:gdLst/>
              <a:ahLst/>
              <a:cxnLst/>
              <a:rect l="l" t="t" r="r" b="b"/>
              <a:pathLst>
                <a:path w="2327275" h="485775">
                  <a:moveTo>
                    <a:pt x="1170432" y="485025"/>
                  </a:moveTo>
                  <a:lnTo>
                    <a:pt x="1236849" y="482500"/>
                  </a:lnTo>
                  <a:lnTo>
                    <a:pt x="1302034" y="478264"/>
                  </a:lnTo>
                  <a:lnTo>
                    <a:pt x="1365873" y="472371"/>
                  </a:lnTo>
                  <a:lnTo>
                    <a:pt x="1428254" y="464873"/>
                  </a:lnTo>
                  <a:lnTo>
                    <a:pt x="1489067" y="455822"/>
                  </a:lnTo>
                  <a:lnTo>
                    <a:pt x="1548197" y="445271"/>
                  </a:lnTo>
                  <a:lnTo>
                    <a:pt x="1605535" y="433272"/>
                  </a:lnTo>
                  <a:lnTo>
                    <a:pt x="1660968" y="419878"/>
                  </a:lnTo>
                  <a:lnTo>
                    <a:pt x="1714383" y="405141"/>
                  </a:lnTo>
                  <a:lnTo>
                    <a:pt x="1765669" y="389114"/>
                  </a:lnTo>
                  <a:lnTo>
                    <a:pt x="1814715" y="371848"/>
                  </a:lnTo>
                  <a:lnTo>
                    <a:pt x="1861407" y="353398"/>
                  </a:lnTo>
                  <a:lnTo>
                    <a:pt x="1905635" y="333814"/>
                  </a:lnTo>
                  <a:lnTo>
                    <a:pt x="1947285" y="313150"/>
                  </a:lnTo>
                  <a:lnTo>
                    <a:pt x="1986247" y="291458"/>
                  </a:lnTo>
                  <a:lnTo>
                    <a:pt x="2022408" y="268790"/>
                  </a:lnTo>
                  <a:lnTo>
                    <a:pt x="2055657" y="245200"/>
                  </a:lnTo>
                  <a:lnTo>
                    <a:pt x="2085881" y="220738"/>
                  </a:lnTo>
                  <a:lnTo>
                    <a:pt x="2136807" y="169413"/>
                  </a:lnTo>
                  <a:lnTo>
                    <a:pt x="2174292" y="115235"/>
                  </a:lnTo>
                  <a:lnTo>
                    <a:pt x="2197440" y="58624"/>
                  </a:lnTo>
                  <a:lnTo>
                    <a:pt x="2205355" y="0"/>
                  </a:lnTo>
                  <a:lnTo>
                    <a:pt x="2327148" y="0"/>
                  </a:lnTo>
                  <a:lnTo>
                    <a:pt x="2319775" y="56651"/>
                  </a:lnTo>
                  <a:lnTo>
                    <a:pt x="2298207" y="111384"/>
                  </a:lnTo>
                  <a:lnTo>
                    <a:pt x="2263264" y="163832"/>
                  </a:lnTo>
                  <a:lnTo>
                    <a:pt x="2215768" y="213632"/>
                  </a:lnTo>
                  <a:lnTo>
                    <a:pt x="2156542" y="260418"/>
                  </a:lnTo>
                  <a:lnTo>
                    <a:pt x="2122787" y="282568"/>
                  </a:lnTo>
                  <a:lnTo>
                    <a:pt x="2086408" y="303828"/>
                  </a:lnTo>
                  <a:lnTo>
                    <a:pt x="2047507" y="324152"/>
                  </a:lnTo>
                  <a:lnTo>
                    <a:pt x="2006187" y="343495"/>
                  </a:lnTo>
                  <a:lnTo>
                    <a:pt x="1962551" y="361811"/>
                  </a:lnTo>
                  <a:lnTo>
                    <a:pt x="1916701" y="379056"/>
                  </a:lnTo>
                  <a:lnTo>
                    <a:pt x="1868741" y="395182"/>
                  </a:lnTo>
                  <a:lnTo>
                    <a:pt x="1818773" y="410146"/>
                  </a:lnTo>
                  <a:lnTo>
                    <a:pt x="1766900" y="423900"/>
                  </a:lnTo>
                  <a:lnTo>
                    <a:pt x="1713225" y="436400"/>
                  </a:lnTo>
                  <a:lnTo>
                    <a:pt x="1657850" y="447600"/>
                  </a:lnTo>
                  <a:lnTo>
                    <a:pt x="1600878" y="457455"/>
                  </a:lnTo>
                  <a:lnTo>
                    <a:pt x="1542411" y="465918"/>
                  </a:lnTo>
                  <a:lnTo>
                    <a:pt x="1482554" y="472945"/>
                  </a:lnTo>
                  <a:lnTo>
                    <a:pt x="1421408" y="478490"/>
                  </a:lnTo>
                  <a:lnTo>
                    <a:pt x="1359075" y="482506"/>
                  </a:lnTo>
                  <a:lnTo>
                    <a:pt x="1295660" y="484950"/>
                  </a:lnTo>
                  <a:lnTo>
                    <a:pt x="1231264" y="485775"/>
                  </a:lnTo>
                  <a:lnTo>
                    <a:pt x="1109472" y="485775"/>
                  </a:lnTo>
                  <a:lnTo>
                    <a:pt x="1047972" y="485013"/>
                  </a:lnTo>
                  <a:lnTo>
                    <a:pt x="987164" y="482753"/>
                  </a:lnTo>
                  <a:lnTo>
                    <a:pt x="927158" y="479026"/>
                  </a:lnTo>
                  <a:lnTo>
                    <a:pt x="868066" y="473867"/>
                  </a:lnTo>
                  <a:lnTo>
                    <a:pt x="809998" y="467310"/>
                  </a:lnTo>
                  <a:lnTo>
                    <a:pt x="753065" y="459387"/>
                  </a:lnTo>
                  <a:lnTo>
                    <a:pt x="697377" y="450134"/>
                  </a:lnTo>
                  <a:lnTo>
                    <a:pt x="643046" y="439584"/>
                  </a:lnTo>
                  <a:lnTo>
                    <a:pt x="590182" y="427770"/>
                  </a:lnTo>
                  <a:lnTo>
                    <a:pt x="538896" y="414727"/>
                  </a:lnTo>
                  <a:lnTo>
                    <a:pt x="489299" y="400488"/>
                  </a:lnTo>
                  <a:lnTo>
                    <a:pt x="441501" y="385086"/>
                  </a:lnTo>
                  <a:lnTo>
                    <a:pt x="395613" y="368556"/>
                  </a:lnTo>
                  <a:lnTo>
                    <a:pt x="351747" y="350931"/>
                  </a:lnTo>
                  <a:lnTo>
                    <a:pt x="310012" y="332246"/>
                  </a:lnTo>
                  <a:lnTo>
                    <a:pt x="270520" y="312533"/>
                  </a:lnTo>
                  <a:lnTo>
                    <a:pt x="233382" y="291826"/>
                  </a:lnTo>
                  <a:lnTo>
                    <a:pt x="198707" y="270160"/>
                  </a:lnTo>
                  <a:lnTo>
                    <a:pt x="166608" y="247568"/>
                  </a:lnTo>
                  <a:lnTo>
                    <a:pt x="110577" y="199741"/>
                  </a:lnTo>
                  <a:lnTo>
                    <a:pt x="86868" y="174574"/>
                  </a:lnTo>
                  <a:lnTo>
                    <a:pt x="0" y="174574"/>
                  </a:lnTo>
                  <a:lnTo>
                    <a:pt x="74549" y="0"/>
                  </a:lnTo>
                  <a:lnTo>
                    <a:pt x="295528" y="174574"/>
                  </a:lnTo>
                  <a:lnTo>
                    <a:pt x="208661" y="174574"/>
                  </a:lnTo>
                  <a:lnTo>
                    <a:pt x="232371" y="199741"/>
                  </a:lnTo>
                  <a:lnTo>
                    <a:pt x="288407" y="247568"/>
                  </a:lnTo>
                  <a:lnTo>
                    <a:pt x="320511" y="270160"/>
                  </a:lnTo>
                  <a:lnTo>
                    <a:pt x="355190" y="291826"/>
                  </a:lnTo>
                  <a:lnTo>
                    <a:pt x="392334" y="312533"/>
                  </a:lnTo>
                  <a:lnTo>
                    <a:pt x="431832" y="332246"/>
                  </a:lnTo>
                  <a:lnTo>
                    <a:pt x="473572" y="350931"/>
                  </a:lnTo>
                  <a:lnTo>
                    <a:pt x="517444" y="368556"/>
                  </a:lnTo>
                  <a:lnTo>
                    <a:pt x="563337" y="385086"/>
                  </a:lnTo>
                  <a:lnTo>
                    <a:pt x="611139" y="400488"/>
                  </a:lnTo>
                  <a:lnTo>
                    <a:pt x="660741" y="414727"/>
                  </a:lnTo>
                  <a:lnTo>
                    <a:pt x="712030" y="427770"/>
                  </a:lnTo>
                  <a:lnTo>
                    <a:pt x="764895" y="439584"/>
                  </a:lnTo>
                  <a:lnTo>
                    <a:pt x="819227" y="450134"/>
                  </a:lnTo>
                  <a:lnTo>
                    <a:pt x="874913" y="459387"/>
                  </a:lnTo>
                  <a:lnTo>
                    <a:pt x="931843" y="467310"/>
                  </a:lnTo>
                  <a:lnTo>
                    <a:pt x="989906" y="473867"/>
                  </a:lnTo>
                  <a:lnTo>
                    <a:pt x="1048990" y="479026"/>
                  </a:lnTo>
                  <a:lnTo>
                    <a:pt x="1108986" y="482753"/>
                  </a:lnTo>
                  <a:lnTo>
                    <a:pt x="1169781" y="485013"/>
                  </a:lnTo>
                  <a:lnTo>
                    <a:pt x="1231264" y="485775"/>
                  </a:lnTo>
                </a:path>
              </a:pathLst>
            </a:custGeom>
            <a:ln w="19050">
              <a:solidFill>
                <a:srgbClr val="9A4505"/>
              </a:solidFill>
            </a:ln>
          </p:spPr>
          <p:txBody>
            <a:bodyPr wrap="square" lIns="0" tIns="0" rIns="0" bIns="0" rtlCol="0"/>
            <a:lstStyle/>
            <a:p>
              <a:endParaRPr/>
            </a:p>
          </p:txBody>
        </p:sp>
      </p:grpSp>
      <p:sp>
        <p:nvSpPr>
          <p:cNvPr id="19" name="object 19"/>
          <p:cNvSpPr txBox="1">
            <a:spLocks noGrp="1"/>
          </p:cNvSpPr>
          <p:nvPr>
            <p:ph type="title"/>
          </p:nvPr>
        </p:nvSpPr>
        <p:spPr>
          <a:xfrm>
            <a:off x="2286000" y="140271"/>
            <a:ext cx="3186684" cy="632460"/>
          </a:xfrm>
          <a:prstGeom prst="rect">
            <a:avLst/>
          </a:prstGeom>
        </p:spPr>
        <p:txBody>
          <a:bodyPr vert="horz" wrap="square" lIns="0" tIns="16510" rIns="0" bIns="0" rtlCol="0">
            <a:spAutoFit/>
          </a:bodyPr>
          <a:lstStyle/>
          <a:p>
            <a:pPr marL="12700">
              <a:lnSpc>
                <a:spcPct val="100000"/>
              </a:lnSpc>
              <a:spcBef>
                <a:spcPts val="130"/>
              </a:spcBef>
            </a:pPr>
            <a:r>
              <a:rPr spc="5" dirty="0"/>
              <a:t>IEEE</a:t>
            </a:r>
            <a:r>
              <a:rPr spc="-70" dirty="0"/>
              <a:t> </a:t>
            </a:r>
            <a:r>
              <a:rPr spc="10" dirty="0"/>
              <a:t>802.5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276350"/>
            <a:ext cx="7566661" cy="334645"/>
          </a:xfrm>
          <a:prstGeom prst="rect">
            <a:avLst/>
          </a:prstGeom>
        </p:spPr>
        <p:txBody>
          <a:bodyPr vert="horz" wrap="square" lIns="0" tIns="15875" rIns="0" bIns="0" rtlCol="0">
            <a:spAutoFit/>
          </a:bodyPr>
          <a:lstStyle/>
          <a:p>
            <a:pPr marL="12700">
              <a:lnSpc>
                <a:spcPct val="100000"/>
              </a:lnSpc>
              <a:spcBef>
                <a:spcPts val="125"/>
              </a:spcBef>
              <a:tabLst>
                <a:tab pos="3785235" algn="l"/>
              </a:tabLst>
            </a:pPr>
            <a:r>
              <a:rPr sz="2000" b="1" spc="10" dirty="0">
                <a:solidFill>
                  <a:srgbClr val="FF8500"/>
                </a:solidFill>
                <a:latin typeface="Carlito"/>
                <a:cs typeface="Carlito"/>
              </a:rPr>
              <a:t>Relay </a:t>
            </a:r>
            <a:r>
              <a:rPr sz="2000" b="1" spc="5" dirty="0">
                <a:solidFill>
                  <a:srgbClr val="FF8500"/>
                </a:solidFill>
                <a:latin typeface="Carlito"/>
                <a:cs typeface="Carlito"/>
              </a:rPr>
              <a:t>open:</a:t>
            </a:r>
            <a:r>
              <a:rPr sz="2000" b="1" spc="-170" dirty="0">
                <a:solidFill>
                  <a:srgbClr val="FF8500"/>
                </a:solidFill>
                <a:latin typeface="Carlito"/>
                <a:cs typeface="Carlito"/>
              </a:rPr>
              <a:t> </a:t>
            </a:r>
            <a:r>
              <a:rPr sz="2000" b="1" spc="20" dirty="0">
                <a:solidFill>
                  <a:srgbClr val="FF8500"/>
                </a:solidFill>
                <a:latin typeface="Carlito"/>
                <a:cs typeface="Carlito"/>
              </a:rPr>
              <a:t>Host</a:t>
            </a:r>
            <a:r>
              <a:rPr sz="2000" b="1" spc="-175" dirty="0">
                <a:solidFill>
                  <a:srgbClr val="FF8500"/>
                </a:solidFill>
                <a:latin typeface="Carlito"/>
                <a:cs typeface="Carlito"/>
              </a:rPr>
              <a:t> </a:t>
            </a:r>
            <a:r>
              <a:rPr sz="2000" b="1" spc="-5" dirty="0">
                <a:solidFill>
                  <a:srgbClr val="FF8500"/>
                </a:solidFill>
                <a:latin typeface="Carlito"/>
                <a:cs typeface="Carlito"/>
              </a:rPr>
              <a:t>Included	</a:t>
            </a:r>
            <a:r>
              <a:rPr sz="2000" b="1" spc="10" dirty="0">
                <a:solidFill>
                  <a:srgbClr val="FF8500"/>
                </a:solidFill>
                <a:latin typeface="Carlito"/>
                <a:cs typeface="Carlito"/>
              </a:rPr>
              <a:t>Relay</a:t>
            </a:r>
            <a:r>
              <a:rPr sz="2000" b="1" spc="-150" dirty="0">
                <a:solidFill>
                  <a:srgbClr val="FF8500"/>
                </a:solidFill>
                <a:latin typeface="Carlito"/>
                <a:cs typeface="Carlito"/>
              </a:rPr>
              <a:t> </a:t>
            </a:r>
            <a:r>
              <a:rPr sz="2000" b="1" spc="15" dirty="0">
                <a:solidFill>
                  <a:srgbClr val="FF8500"/>
                </a:solidFill>
                <a:latin typeface="Carlito"/>
                <a:cs typeface="Carlito"/>
              </a:rPr>
              <a:t>closed:</a:t>
            </a:r>
            <a:r>
              <a:rPr sz="2000" b="1" spc="-130" dirty="0">
                <a:solidFill>
                  <a:srgbClr val="FF8500"/>
                </a:solidFill>
                <a:latin typeface="Carlito"/>
                <a:cs typeface="Carlito"/>
              </a:rPr>
              <a:t> </a:t>
            </a:r>
            <a:r>
              <a:rPr sz="2000" b="1" spc="20" dirty="0">
                <a:solidFill>
                  <a:srgbClr val="FF8500"/>
                </a:solidFill>
                <a:latin typeface="Carlito"/>
                <a:cs typeface="Carlito"/>
              </a:rPr>
              <a:t>Host</a:t>
            </a:r>
            <a:r>
              <a:rPr sz="2000" b="1" spc="-190" dirty="0">
                <a:solidFill>
                  <a:srgbClr val="FF8500"/>
                </a:solidFill>
                <a:latin typeface="Carlito"/>
                <a:cs typeface="Carlito"/>
              </a:rPr>
              <a:t> </a:t>
            </a:r>
            <a:r>
              <a:rPr sz="2000" b="1" spc="5" dirty="0">
                <a:solidFill>
                  <a:srgbClr val="FF8500"/>
                </a:solidFill>
                <a:latin typeface="Carlito"/>
                <a:cs typeface="Carlito"/>
              </a:rPr>
              <a:t>Bypassed</a:t>
            </a:r>
            <a:endParaRPr sz="2000" dirty="0">
              <a:latin typeface="Carlito"/>
              <a:cs typeface="Carlito"/>
            </a:endParaRPr>
          </a:p>
        </p:txBody>
      </p:sp>
      <p:sp>
        <p:nvSpPr>
          <p:cNvPr id="3" name="object 3"/>
          <p:cNvSpPr txBox="1"/>
          <p:nvPr/>
        </p:nvSpPr>
        <p:spPr>
          <a:xfrm>
            <a:off x="655066" y="209550"/>
            <a:ext cx="7041134"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FF8500"/>
                </a:solidFill>
                <a:latin typeface="Carlito"/>
                <a:cs typeface="Carlito"/>
              </a:rPr>
              <a:t>Solution </a:t>
            </a:r>
            <a:r>
              <a:rPr sz="3950" spc="-20" dirty="0">
                <a:solidFill>
                  <a:srgbClr val="FF8500"/>
                </a:solidFill>
                <a:latin typeface="Carlito"/>
                <a:cs typeface="Carlito"/>
              </a:rPr>
              <a:t>to </a:t>
            </a:r>
            <a:r>
              <a:rPr sz="3950" spc="-25" dirty="0">
                <a:solidFill>
                  <a:srgbClr val="FF8500"/>
                </a:solidFill>
                <a:latin typeface="Carlito"/>
                <a:cs typeface="Carlito"/>
              </a:rPr>
              <a:t>Overcome</a:t>
            </a:r>
            <a:r>
              <a:rPr sz="3950" spc="365" dirty="0">
                <a:solidFill>
                  <a:srgbClr val="FF8500"/>
                </a:solidFill>
                <a:latin typeface="Carlito"/>
                <a:cs typeface="Carlito"/>
              </a:rPr>
              <a:t> </a:t>
            </a:r>
            <a:r>
              <a:rPr sz="3950" spc="-30" dirty="0">
                <a:solidFill>
                  <a:srgbClr val="FF8500"/>
                </a:solidFill>
                <a:latin typeface="Carlito"/>
                <a:cs typeface="Carlito"/>
              </a:rPr>
              <a:t>Failure</a:t>
            </a:r>
            <a:endParaRPr sz="3950" dirty="0">
              <a:latin typeface="Carlito"/>
              <a:cs typeface="Carlito"/>
            </a:endParaRPr>
          </a:p>
        </p:txBody>
      </p:sp>
      <p:grpSp>
        <p:nvGrpSpPr>
          <p:cNvPr id="4" name="object 4"/>
          <p:cNvGrpSpPr/>
          <p:nvPr/>
        </p:nvGrpSpPr>
        <p:grpSpPr>
          <a:xfrm>
            <a:off x="1267777" y="1809750"/>
            <a:ext cx="2703195" cy="957580"/>
            <a:chOff x="1128712" y="2876550"/>
            <a:chExt cx="2703195" cy="957580"/>
          </a:xfrm>
        </p:grpSpPr>
        <p:sp>
          <p:nvSpPr>
            <p:cNvPr id="5" name="object 5"/>
            <p:cNvSpPr/>
            <p:nvPr/>
          </p:nvSpPr>
          <p:spPr>
            <a:xfrm>
              <a:off x="2276475" y="2876550"/>
              <a:ext cx="342900" cy="3619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38425" y="3243325"/>
              <a:ext cx="685800" cy="552450"/>
            </a:xfrm>
            <a:custGeom>
              <a:avLst/>
              <a:gdLst/>
              <a:ahLst/>
              <a:cxnLst/>
              <a:rect l="l" t="t" r="r" b="b"/>
              <a:pathLst>
                <a:path w="685800" h="552450">
                  <a:moveTo>
                    <a:pt x="0" y="552450"/>
                  </a:moveTo>
                  <a:lnTo>
                    <a:pt x="152400" y="400050"/>
                  </a:lnTo>
                </a:path>
                <a:path w="685800" h="552450">
                  <a:moveTo>
                    <a:pt x="152400" y="396240"/>
                  </a:moveTo>
                  <a:lnTo>
                    <a:pt x="152400" y="0"/>
                  </a:lnTo>
                </a:path>
                <a:path w="685800" h="552450">
                  <a:moveTo>
                    <a:pt x="685800" y="552450"/>
                  </a:moveTo>
                  <a:lnTo>
                    <a:pt x="457200" y="400050"/>
                  </a:lnTo>
                </a:path>
                <a:path w="685800" h="552450">
                  <a:moveTo>
                    <a:pt x="457200" y="396240"/>
                  </a:moveTo>
                  <a:lnTo>
                    <a:pt x="457200" y="0"/>
                  </a:lnTo>
                </a:path>
              </a:pathLst>
            </a:custGeom>
            <a:ln w="9534">
              <a:solidFill>
                <a:srgbClr val="D2600C"/>
              </a:solidFill>
            </a:ln>
          </p:spPr>
          <p:txBody>
            <a:bodyPr wrap="square" lIns="0" tIns="0" rIns="0" bIns="0" rtlCol="0"/>
            <a:lstStyle/>
            <a:p>
              <a:endParaRPr/>
            </a:p>
          </p:txBody>
        </p:sp>
        <p:sp>
          <p:nvSpPr>
            <p:cNvPr id="7" name="object 7"/>
            <p:cNvSpPr/>
            <p:nvPr/>
          </p:nvSpPr>
          <p:spPr>
            <a:xfrm>
              <a:off x="2290825" y="3643376"/>
              <a:ext cx="161925" cy="152400"/>
            </a:xfrm>
            <a:custGeom>
              <a:avLst/>
              <a:gdLst/>
              <a:ahLst/>
              <a:cxnLst/>
              <a:rect l="l" t="t" r="r" b="b"/>
              <a:pathLst>
                <a:path w="161925" h="152400">
                  <a:moveTo>
                    <a:pt x="0" y="0"/>
                  </a:moveTo>
                  <a:lnTo>
                    <a:pt x="161798" y="152400"/>
                  </a:lnTo>
                </a:path>
              </a:pathLst>
            </a:custGeom>
            <a:ln w="9534">
              <a:solidFill>
                <a:srgbClr val="838D9B"/>
              </a:solidFill>
            </a:ln>
          </p:spPr>
          <p:txBody>
            <a:bodyPr wrap="square" lIns="0" tIns="0" rIns="0" bIns="0" rtlCol="0"/>
            <a:lstStyle/>
            <a:p>
              <a:endParaRPr/>
            </a:p>
          </p:txBody>
        </p:sp>
        <p:sp>
          <p:nvSpPr>
            <p:cNvPr id="8" name="object 8"/>
            <p:cNvSpPr/>
            <p:nvPr/>
          </p:nvSpPr>
          <p:spPr>
            <a:xfrm>
              <a:off x="1128712" y="3757675"/>
              <a:ext cx="2169795" cy="76200"/>
            </a:xfrm>
            <a:custGeom>
              <a:avLst/>
              <a:gdLst/>
              <a:ahLst/>
              <a:cxnLst/>
              <a:rect l="l" t="t" r="r" b="b"/>
              <a:pathLst>
                <a:path w="2169795" h="76200">
                  <a:moveTo>
                    <a:pt x="474154" y="38100"/>
                  </a:moveTo>
                  <a:lnTo>
                    <a:pt x="464502" y="33274"/>
                  </a:lnTo>
                  <a:lnTo>
                    <a:pt x="397954" y="0"/>
                  </a:lnTo>
                  <a:lnTo>
                    <a:pt x="397954" y="33274"/>
                  </a:lnTo>
                  <a:lnTo>
                    <a:pt x="0" y="33274"/>
                  </a:lnTo>
                  <a:lnTo>
                    <a:pt x="0" y="42799"/>
                  </a:lnTo>
                  <a:lnTo>
                    <a:pt x="397954" y="42799"/>
                  </a:lnTo>
                  <a:lnTo>
                    <a:pt x="397954" y="76200"/>
                  </a:lnTo>
                  <a:lnTo>
                    <a:pt x="464743" y="42799"/>
                  </a:lnTo>
                  <a:lnTo>
                    <a:pt x="474154" y="38100"/>
                  </a:lnTo>
                  <a:close/>
                </a:path>
                <a:path w="2169795" h="76200">
                  <a:moveTo>
                    <a:pt x="2169591" y="38100"/>
                  </a:moveTo>
                  <a:lnTo>
                    <a:pt x="2159952" y="33274"/>
                  </a:lnTo>
                  <a:lnTo>
                    <a:pt x="2093404" y="0"/>
                  </a:lnTo>
                  <a:lnTo>
                    <a:pt x="2093404" y="33274"/>
                  </a:lnTo>
                  <a:lnTo>
                    <a:pt x="1695513" y="33274"/>
                  </a:lnTo>
                  <a:lnTo>
                    <a:pt x="1695513" y="42799"/>
                  </a:lnTo>
                  <a:lnTo>
                    <a:pt x="2093404" y="42799"/>
                  </a:lnTo>
                  <a:lnTo>
                    <a:pt x="2093404" y="76200"/>
                  </a:lnTo>
                  <a:lnTo>
                    <a:pt x="2160193" y="42799"/>
                  </a:lnTo>
                  <a:lnTo>
                    <a:pt x="2169591" y="38100"/>
                  </a:lnTo>
                  <a:close/>
                </a:path>
              </a:pathLst>
            </a:custGeom>
            <a:solidFill>
              <a:srgbClr val="838D9B"/>
            </a:solidFill>
          </p:spPr>
          <p:txBody>
            <a:bodyPr wrap="square" lIns="0" tIns="0" rIns="0" bIns="0" rtlCol="0"/>
            <a:lstStyle/>
            <a:p>
              <a:endParaRPr/>
            </a:p>
          </p:txBody>
        </p:sp>
        <p:sp>
          <p:nvSpPr>
            <p:cNvPr id="9" name="object 9"/>
            <p:cNvSpPr/>
            <p:nvPr/>
          </p:nvSpPr>
          <p:spPr>
            <a:xfrm>
              <a:off x="1128712" y="3795775"/>
              <a:ext cx="2703195" cy="0"/>
            </a:xfrm>
            <a:custGeom>
              <a:avLst/>
              <a:gdLst/>
              <a:ahLst/>
              <a:cxnLst/>
              <a:rect l="l" t="t" r="r" b="b"/>
              <a:pathLst>
                <a:path w="2703195">
                  <a:moveTo>
                    <a:pt x="0" y="0"/>
                  </a:moveTo>
                  <a:lnTo>
                    <a:pt x="1007554" y="0"/>
                  </a:lnTo>
                </a:path>
                <a:path w="2703195">
                  <a:moveTo>
                    <a:pt x="1695513" y="0"/>
                  </a:moveTo>
                  <a:lnTo>
                    <a:pt x="2703004" y="0"/>
                  </a:lnTo>
                </a:path>
              </a:pathLst>
            </a:custGeom>
            <a:ln w="9534">
              <a:solidFill>
                <a:srgbClr val="D2600C"/>
              </a:solidFill>
            </a:ln>
          </p:spPr>
          <p:txBody>
            <a:bodyPr wrap="square" lIns="0" tIns="0" rIns="0" bIns="0" rtlCol="0"/>
            <a:lstStyle/>
            <a:p>
              <a:endParaRPr/>
            </a:p>
          </p:txBody>
        </p:sp>
      </p:grpSp>
      <p:grpSp>
        <p:nvGrpSpPr>
          <p:cNvPr id="10" name="object 10"/>
          <p:cNvGrpSpPr/>
          <p:nvPr/>
        </p:nvGrpSpPr>
        <p:grpSpPr>
          <a:xfrm>
            <a:off x="5181600" y="1809750"/>
            <a:ext cx="2703195" cy="957580"/>
            <a:chOff x="5300726" y="2876550"/>
            <a:chExt cx="2703195" cy="957580"/>
          </a:xfrm>
        </p:grpSpPr>
        <p:sp>
          <p:nvSpPr>
            <p:cNvPr id="11" name="object 11"/>
            <p:cNvSpPr/>
            <p:nvPr/>
          </p:nvSpPr>
          <p:spPr>
            <a:xfrm>
              <a:off x="6448425" y="2876550"/>
              <a:ext cx="342900" cy="36195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310376" y="3243325"/>
              <a:ext cx="685800" cy="552450"/>
            </a:xfrm>
            <a:custGeom>
              <a:avLst/>
              <a:gdLst/>
              <a:ahLst/>
              <a:cxnLst/>
              <a:rect l="l" t="t" r="r" b="b"/>
              <a:pathLst>
                <a:path w="685800" h="552450">
                  <a:moveTo>
                    <a:pt x="0" y="552450"/>
                  </a:moveTo>
                  <a:lnTo>
                    <a:pt x="152400" y="400050"/>
                  </a:lnTo>
                </a:path>
                <a:path w="685800" h="552450">
                  <a:moveTo>
                    <a:pt x="152400" y="396240"/>
                  </a:moveTo>
                  <a:lnTo>
                    <a:pt x="152400" y="0"/>
                  </a:lnTo>
                </a:path>
                <a:path w="685800" h="552450">
                  <a:moveTo>
                    <a:pt x="685800" y="552450"/>
                  </a:moveTo>
                  <a:lnTo>
                    <a:pt x="457200" y="400050"/>
                  </a:lnTo>
                </a:path>
                <a:path w="685800" h="552450">
                  <a:moveTo>
                    <a:pt x="457200" y="396240"/>
                  </a:moveTo>
                  <a:lnTo>
                    <a:pt x="457200" y="0"/>
                  </a:lnTo>
                </a:path>
              </a:pathLst>
            </a:custGeom>
            <a:ln w="9534">
              <a:solidFill>
                <a:srgbClr val="D2600C"/>
              </a:solidFill>
            </a:ln>
          </p:spPr>
          <p:txBody>
            <a:bodyPr wrap="square" lIns="0" tIns="0" rIns="0" bIns="0" rtlCol="0"/>
            <a:lstStyle/>
            <a:p>
              <a:endParaRPr/>
            </a:p>
          </p:txBody>
        </p:sp>
        <p:sp>
          <p:nvSpPr>
            <p:cNvPr id="13" name="object 13"/>
            <p:cNvSpPr/>
            <p:nvPr/>
          </p:nvSpPr>
          <p:spPr>
            <a:xfrm>
              <a:off x="6462776" y="3643376"/>
              <a:ext cx="304800" cy="0"/>
            </a:xfrm>
            <a:custGeom>
              <a:avLst/>
              <a:gdLst/>
              <a:ahLst/>
              <a:cxnLst/>
              <a:rect l="l" t="t" r="r" b="b"/>
              <a:pathLst>
                <a:path w="304800">
                  <a:moveTo>
                    <a:pt x="0" y="0"/>
                  </a:moveTo>
                  <a:lnTo>
                    <a:pt x="304673" y="0"/>
                  </a:lnTo>
                </a:path>
              </a:pathLst>
            </a:custGeom>
            <a:ln w="9534">
              <a:solidFill>
                <a:srgbClr val="838D9B"/>
              </a:solidFill>
            </a:ln>
          </p:spPr>
          <p:txBody>
            <a:bodyPr wrap="square" lIns="0" tIns="0" rIns="0" bIns="0" rtlCol="0"/>
            <a:lstStyle/>
            <a:p>
              <a:endParaRPr/>
            </a:p>
          </p:txBody>
        </p:sp>
        <p:sp>
          <p:nvSpPr>
            <p:cNvPr id="14" name="object 14"/>
            <p:cNvSpPr/>
            <p:nvPr/>
          </p:nvSpPr>
          <p:spPr>
            <a:xfrm>
              <a:off x="5338699" y="3757675"/>
              <a:ext cx="2150745" cy="76200"/>
            </a:xfrm>
            <a:custGeom>
              <a:avLst/>
              <a:gdLst/>
              <a:ahLst/>
              <a:cxnLst/>
              <a:rect l="l" t="t" r="r" b="b"/>
              <a:pathLst>
                <a:path w="2150745" h="76200">
                  <a:moveTo>
                    <a:pt x="474218" y="38100"/>
                  </a:moveTo>
                  <a:lnTo>
                    <a:pt x="464566" y="33274"/>
                  </a:lnTo>
                  <a:lnTo>
                    <a:pt x="398018" y="0"/>
                  </a:lnTo>
                  <a:lnTo>
                    <a:pt x="398018" y="33274"/>
                  </a:lnTo>
                  <a:lnTo>
                    <a:pt x="0" y="33274"/>
                  </a:lnTo>
                  <a:lnTo>
                    <a:pt x="0" y="42799"/>
                  </a:lnTo>
                  <a:lnTo>
                    <a:pt x="398018" y="42799"/>
                  </a:lnTo>
                  <a:lnTo>
                    <a:pt x="398018" y="76200"/>
                  </a:lnTo>
                  <a:lnTo>
                    <a:pt x="464807" y="42799"/>
                  </a:lnTo>
                  <a:lnTo>
                    <a:pt x="474218" y="38100"/>
                  </a:lnTo>
                  <a:close/>
                </a:path>
                <a:path w="2150745" h="76200">
                  <a:moveTo>
                    <a:pt x="2150618" y="38100"/>
                  </a:moveTo>
                  <a:lnTo>
                    <a:pt x="2140966" y="33274"/>
                  </a:lnTo>
                  <a:lnTo>
                    <a:pt x="2074418" y="0"/>
                  </a:lnTo>
                  <a:lnTo>
                    <a:pt x="2074418" y="33274"/>
                  </a:lnTo>
                  <a:lnTo>
                    <a:pt x="1676400" y="33274"/>
                  </a:lnTo>
                  <a:lnTo>
                    <a:pt x="1676400" y="42799"/>
                  </a:lnTo>
                  <a:lnTo>
                    <a:pt x="2074418" y="42799"/>
                  </a:lnTo>
                  <a:lnTo>
                    <a:pt x="2074418" y="76200"/>
                  </a:lnTo>
                  <a:lnTo>
                    <a:pt x="2141220" y="42799"/>
                  </a:lnTo>
                  <a:lnTo>
                    <a:pt x="2150618" y="38100"/>
                  </a:lnTo>
                  <a:close/>
                </a:path>
              </a:pathLst>
            </a:custGeom>
            <a:solidFill>
              <a:srgbClr val="838D9B"/>
            </a:solidFill>
          </p:spPr>
          <p:txBody>
            <a:bodyPr wrap="square" lIns="0" tIns="0" rIns="0" bIns="0" rtlCol="0"/>
            <a:lstStyle/>
            <a:p>
              <a:endParaRPr/>
            </a:p>
          </p:txBody>
        </p:sp>
        <p:sp>
          <p:nvSpPr>
            <p:cNvPr id="15" name="object 15"/>
            <p:cNvSpPr/>
            <p:nvPr/>
          </p:nvSpPr>
          <p:spPr>
            <a:xfrm>
              <a:off x="5300726" y="3795775"/>
              <a:ext cx="2703195" cy="0"/>
            </a:xfrm>
            <a:custGeom>
              <a:avLst/>
              <a:gdLst/>
              <a:ahLst/>
              <a:cxnLst/>
              <a:rect l="l" t="t" r="r" b="b"/>
              <a:pathLst>
                <a:path w="2703195">
                  <a:moveTo>
                    <a:pt x="0" y="0"/>
                  </a:moveTo>
                  <a:lnTo>
                    <a:pt x="1007490" y="0"/>
                  </a:lnTo>
                </a:path>
                <a:path w="2703195">
                  <a:moveTo>
                    <a:pt x="1695450" y="0"/>
                  </a:moveTo>
                  <a:lnTo>
                    <a:pt x="2702941" y="0"/>
                  </a:lnTo>
                </a:path>
              </a:pathLst>
            </a:custGeom>
            <a:ln w="9534">
              <a:solidFill>
                <a:srgbClr val="D2600C"/>
              </a:solidFill>
            </a:ln>
          </p:spPr>
          <p:txBody>
            <a:bodyPr wrap="square" lIns="0" tIns="0" rIns="0" bIns="0" rtlCol="0"/>
            <a:lstStyle/>
            <a:p>
              <a:endParaRPr/>
            </a:p>
          </p:txBody>
        </p:sp>
      </p:grpSp>
      <p:sp>
        <p:nvSpPr>
          <p:cNvPr id="17" name="object 17"/>
          <p:cNvSpPr txBox="1"/>
          <p:nvPr/>
        </p:nvSpPr>
        <p:spPr>
          <a:xfrm>
            <a:off x="52069" y="4953292"/>
            <a:ext cx="5010150" cy="179070"/>
          </a:xfrm>
          <a:prstGeom prst="rect">
            <a:avLst/>
          </a:prstGeom>
        </p:spPr>
        <p:txBody>
          <a:bodyPr vert="horz" wrap="square" lIns="0" tIns="11430" rIns="0" bIns="0" rtlCol="0">
            <a:spAutoFit/>
          </a:bodyPr>
          <a:lstStyle/>
          <a:p>
            <a:pPr marL="12700">
              <a:lnSpc>
                <a:spcPct val="100000"/>
              </a:lnSpc>
              <a:spcBef>
                <a:spcPts val="90"/>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4 </a:t>
            </a:r>
            <a:r>
              <a:rPr sz="975" spc="7" baseline="25641" dirty="0">
                <a:solidFill>
                  <a:srgbClr val="FFFFFF"/>
                </a:solidFill>
                <a:latin typeface="Carlito"/>
                <a:cs typeface="Carlito"/>
              </a:rPr>
              <a:t>th</a:t>
            </a:r>
            <a:r>
              <a:rPr sz="975" spc="-104" baseline="25641" dirty="0">
                <a:solidFill>
                  <a:srgbClr val="FFFFFF"/>
                </a:solidFill>
                <a:latin typeface="Carlito"/>
                <a:cs typeface="Carlito"/>
              </a:rPr>
              <a:t> </a:t>
            </a:r>
            <a:r>
              <a:rPr sz="950" spc="20" dirty="0">
                <a:solidFill>
                  <a:srgbClr val="FFFFFF"/>
                </a:solidFill>
                <a:latin typeface="Carlito"/>
                <a:cs typeface="Carlito"/>
              </a:rPr>
              <a:t>Edition</a:t>
            </a:r>
            <a:endParaRPr sz="950">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68743"/>
            <a:ext cx="8153400" cy="624530"/>
          </a:xfrm>
          <a:prstGeom prst="rect">
            <a:avLst/>
          </a:prstGeom>
        </p:spPr>
        <p:txBody>
          <a:bodyPr vert="horz" wrap="square" lIns="0" tIns="16510" rIns="0" bIns="0" rtlCol="0">
            <a:spAutoFit/>
          </a:bodyPr>
          <a:lstStyle/>
          <a:p>
            <a:pPr marL="12700">
              <a:lnSpc>
                <a:spcPct val="100000"/>
              </a:lnSpc>
              <a:spcBef>
                <a:spcPts val="130"/>
              </a:spcBef>
            </a:pPr>
            <a:r>
              <a:rPr spc="-5" dirty="0"/>
              <a:t>Multi-station </a:t>
            </a:r>
            <a:r>
              <a:rPr dirty="0"/>
              <a:t>Access </a:t>
            </a:r>
            <a:r>
              <a:rPr spc="10" dirty="0"/>
              <a:t>Unit</a:t>
            </a:r>
            <a:r>
              <a:rPr spc="245" dirty="0"/>
              <a:t> </a:t>
            </a:r>
            <a:r>
              <a:rPr spc="-5" dirty="0"/>
              <a:t>(MSAU)</a:t>
            </a:r>
          </a:p>
        </p:txBody>
      </p:sp>
      <p:grpSp>
        <p:nvGrpSpPr>
          <p:cNvPr id="3" name="object 3"/>
          <p:cNvGrpSpPr/>
          <p:nvPr/>
        </p:nvGrpSpPr>
        <p:grpSpPr>
          <a:xfrm>
            <a:off x="2652776" y="2038350"/>
            <a:ext cx="3557904" cy="2637790"/>
            <a:chOff x="2652776" y="2038350"/>
            <a:chExt cx="3557904" cy="2637790"/>
          </a:xfrm>
        </p:grpSpPr>
        <p:sp>
          <p:nvSpPr>
            <p:cNvPr id="4" name="object 4"/>
            <p:cNvSpPr/>
            <p:nvPr/>
          </p:nvSpPr>
          <p:spPr>
            <a:xfrm>
              <a:off x="4314825" y="2038350"/>
              <a:ext cx="342900" cy="361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67126" y="2405125"/>
              <a:ext cx="2703195" cy="552450"/>
            </a:xfrm>
            <a:custGeom>
              <a:avLst/>
              <a:gdLst/>
              <a:ahLst/>
              <a:cxnLst/>
              <a:rect l="l" t="t" r="r" b="b"/>
              <a:pathLst>
                <a:path w="2703195" h="552450">
                  <a:moveTo>
                    <a:pt x="1009650" y="552450"/>
                  </a:moveTo>
                  <a:lnTo>
                    <a:pt x="1162050" y="400050"/>
                  </a:lnTo>
                </a:path>
                <a:path w="2703195" h="552450">
                  <a:moveTo>
                    <a:pt x="1162050" y="396240"/>
                  </a:moveTo>
                  <a:lnTo>
                    <a:pt x="1162050" y="0"/>
                  </a:lnTo>
                </a:path>
                <a:path w="2703195" h="552450">
                  <a:moveTo>
                    <a:pt x="1695450" y="552450"/>
                  </a:moveTo>
                  <a:lnTo>
                    <a:pt x="1466850" y="400050"/>
                  </a:lnTo>
                </a:path>
                <a:path w="2703195" h="552450">
                  <a:moveTo>
                    <a:pt x="1466850" y="396240"/>
                  </a:moveTo>
                  <a:lnTo>
                    <a:pt x="1466850" y="0"/>
                  </a:lnTo>
                </a:path>
                <a:path w="2703195" h="552450">
                  <a:moveTo>
                    <a:pt x="1162050" y="400050"/>
                  </a:moveTo>
                  <a:lnTo>
                    <a:pt x="1323848" y="552450"/>
                  </a:lnTo>
                </a:path>
                <a:path w="2703195" h="552450">
                  <a:moveTo>
                    <a:pt x="0" y="552450"/>
                  </a:moveTo>
                  <a:lnTo>
                    <a:pt x="1007490" y="552450"/>
                  </a:lnTo>
                </a:path>
                <a:path w="2703195" h="552450">
                  <a:moveTo>
                    <a:pt x="1695450" y="552450"/>
                  </a:moveTo>
                  <a:lnTo>
                    <a:pt x="2702941" y="552450"/>
                  </a:lnTo>
                </a:path>
              </a:pathLst>
            </a:custGeom>
            <a:ln w="9534">
              <a:solidFill>
                <a:srgbClr val="838D9B"/>
              </a:solidFill>
            </a:ln>
          </p:spPr>
          <p:txBody>
            <a:bodyPr wrap="square" lIns="0" tIns="0" rIns="0" bIns="0" rtlCol="0"/>
            <a:lstStyle/>
            <a:p>
              <a:endParaRPr/>
            </a:p>
          </p:txBody>
        </p:sp>
        <p:sp>
          <p:nvSpPr>
            <p:cNvPr id="6" name="object 6"/>
            <p:cNvSpPr/>
            <p:nvPr/>
          </p:nvSpPr>
          <p:spPr>
            <a:xfrm>
              <a:off x="2828925" y="2924175"/>
              <a:ext cx="333375" cy="36195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867400" y="2924175"/>
              <a:ext cx="342900" cy="36195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3186176" y="3262375"/>
              <a:ext cx="2684145" cy="0"/>
            </a:xfrm>
            <a:custGeom>
              <a:avLst/>
              <a:gdLst/>
              <a:ahLst/>
              <a:cxnLst/>
              <a:rect l="l" t="t" r="r" b="b"/>
              <a:pathLst>
                <a:path w="2684145">
                  <a:moveTo>
                    <a:pt x="0" y="0"/>
                  </a:moveTo>
                  <a:lnTo>
                    <a:pt x="1007490" y="0"/>
                  </a:lnTo>
                </a:path>
                <a:path w="2684145">
                  <a:moveTo>
                    <a:pt x="1676400" y="0"/>
                  </a:moveTo>
                  <a:lnTo>
                    <a:pt x="2683891" y="0"/>
                  </a:lnTo>
                </a:path>
              </a:pathLst>
            </a:custGeom>
            <a:ln w="9534">
              <a:solidFill>
                <a:srgbClr val="838D9B"/>
              </a:solidFill>
            </a:ln>
          </p:spPr>
          <p:txBody>
            <a:bodyPr wrap="square" lIns="0" tIns="0" rIns="0" bIns="0" rtlCol="0"/>
            <a:lstStyle/>
            <a:p>
              <a:endParaRPr/>
            </a:p>
          </p:txBody>
        </p:sp>
        <p:sp>
          <p:nvSpPr>
            <p:cNvPr id="9" name="object 9"/>
            <p:cNvSpPr/>
            <p:nvPr/>
          </p:nvSpPr>
          <p:spPr>
            <a:xfrm>
              <a:off x="4314825" y="3943350"/>
              <a:ext cx="342900" cy="36195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195826" y="2957575"/>
              <a:ext cx="685165" cy="986790"/>
            </a:xfrm>
            <a:custGeom>
              <a:avLst/>
              <a:gdLst/>
              <a:ahLst/>
              <a:cxnLst/>
              <a:rect l="l" t="t" r="r" b="b"/>
              <a:pathLst>
                <a:path w="685164" h="986789">
                  <a:moveTo>
                    <a:pt x="133350" y="986726"/>
                  </a:moveTo>
                  <a:lnTo>
                    <a:pt x="133350" y="590550"/>
                  </a:lnTo>
                </a:path>
                <a:path w="685164" h="986789">
                  <a:moveTo>
                    <a:pt x="438150" y="986726"/>
                  </a:moveTo>
                  <a:lnTo>
                    <a:pt x="438150" y="590550"/>
                  </a:lnTo>
                </a:path>
                <a:path w="685164" h="986789">
                  <a:moveTo>
                    <a:pt x="684657" y="304800"/>
                  </a:moveTo>
                  <a:lnTo>
                    <a:pt x="447675" y="609600"/>
                  </a:lnTo>
                </a:path>
                <a:path w="685164" h="986789">
                  <a:moveTo>
                    <a:pt x="285750" y="457200"/>
                  </a:moveTo>
                  <a:lnTo>
                    <a:pt x="447548" y="609600"/>
                  </a:lnTo>
                </a:path>
                <a:path w="685164" h="986789">
                  <a:moveTo>
                    <a:pt x="514350" y="152273"/>
                  </a:moveTo>
                  <a:lnTo>
                    <a:pt x="666750" y="0"/>
                  </a:lnTo>
                </a:path>
                <a:path w="685164" h="986789">
                  <a:moveTo>
                    <a:pt x="0" y="304673"/>
                  </a:moveTo>
                  <a:lnTo>
                    <a:pt x="152400" y="152400"/>
                  </a:lnTo>
                </a:path>
              </a:pathLst>
            </a:custGeom>
            <a:ln w="9534">
              <a:solidFill>
                <a:srgbClr val="838D9B"/>
              </a:solidFill>
            </a:ln>
          </p:spPr>
          <p:txBody>
            <a:bodyPr wrap="square" lIns="0" tIns="0" rIns="0" bIns="0" rtlCol="0"/>
            <a:lstStyle/>
            <a:p>
              <a:endParaRPr/>
            </a:p>
          </p:txBody>
        </p:sp>
        <p:sp>
          <p:nvSpPr>
            <p:cNvPr id="11" name="object 11"/>
            <p:cNvSpPr/>
            <p:nvPr/>
          </p:nvSpPr>
          <p:spPr>
            <a:xfrm>
              <a:off x="3652901" y="3243325"/>
              <a:ext cx="672465" cy="609600"/>
            </a:xfrm>
            <a:custGeom>
              <a:avLst/>
              <a:gdLst/>
              <a:ahLst/>
              <a:cxnLst/>
              <a:rect l="l" t="t" r="r" b="b"/>
              <a:pathLst>
                <a:path w="672464" h="609600">
                  <a:moveTo>
                    <a:pt x="542925" y="91440"/>
                  </a:moveTo>
                  <a:lnTo>
                    <a:pt x="542925" y="0"/>
                  </a:lnTo>
                </a:path>
                <a:path w="672464" h="609600">
                  <a:moveTo>
                    <a:pt x="581025" y="323850"/>
                  </a:moveTo>
                  <a:lnTo>
                    <a:pt x="672464" y="323850"/>
                  </a:lnTo>
                </a:path>
                <a:path w="672464" h="609600">
                  <a:moveTo>
                    <a:pt x="0" y="399542"/>
                  </a:moveTo>
                  <a:lnTo>
                    <a:pt x="539876" y="95250"/>
                  </a:lnTo>
                </a:path>
                <a:path w="672464" h="609600">
                  <a:moveTo>
                    <a:pt x="47625" y="609092"/>
                  </a:moveTo>
                  <a:lnTo>
                    <a:pt x="587501" y="304800"/>
                  </a:lnTo>
                </a:path>
              </a:pathLst>
            </a:custGeom>
            <a:ln w="9534">
              <a:solidFill>
                <a:srgbClr val="D2600C"/>
              </a:solidFill>
            </a:ln>
          </p:spPr>
          <p:txBody>
            <a:bodyPr wrap="square" lIns="0" tIns="0" rIns="0" bIns="0" rtlCol="0"/>
            <a:lstStyle/>
            <a:p>
              <a:endParaRPr/>
            </a:p>
          </p:txBody>
        </p:sp>
        <p:sp>
          <p:nvSpPr>
            <p:cNvPr id="12" name="object 12"/>
            <p:cNvSpPr/>
            <p:nvPr/>
          </p:nvSpPr>
          <p:spPr>
            <a:xfrm>
              <a:off x="2671826" y="3614800"/>
              <a:ext cx="474345" cy="76200"/>
            </a:xfrm>
            <a:custGeom>
              <a:avLst/>
              <a:gdLst/>
              <a:ahLst/>
              <a:cxnLst/>
              <a:rect l="l" t="t" r="r" b="b"/>
              <a:pathLst>
                <a:path w="474344" h="76200">
                  <a:moveTo>
                    <a:pt x="397891" y="0"/>
                  </a:moveTo>
                  <a:lnTo>
                    <a:pt x="397891" y="76200"/>
                  </a:lnTo>
                  <a:lnTo>
                    <a:pt x="464693" y="42799"/>
                  </a:lnTo>
                  <a:lnTo>
                    <a:pt x="410591" y="42799"/>
                  </a:lnTo>
                  <a:lnTo>
                    <a:pt x="410591" y="33274"/>
                  </a:lnTo>
                  <a:lnTo>
                    <a:pt x="464439" y="33274"/>
                  </a:lnTo>
                  <a:lnTo>
                    <a:pt x="397891" y="0"/>
                  </a:lnTo>
                  <a:close/>
                </a:path>
                <a:path w="474344" h="76200">
                  <a:moveTo>
                    <a:pt x="397891" y="33274"/>
                  </a:moveTo>
                  <a:lnTo>
                    <a:pt x="0" y="33274"/>
                  </a:lnTo>
                  <a:lnTo>
                    <a:pt x="0" y="42799"/>
                  </a:lnTo>
                  <a:lnTo>
                    <a:pt x="397891" y="42799"/>
                  </a:lnTo>
                  <a:lnTo>
                    <a:pt x="397891" y="33274"/>
                  </a:lnTo>
                  <a:close/>
                </a:path>
                <a:path w="474344" h="76200">
                  <a:moveTo>
                    <a:pt x="464439" y="33274"/>
                  </a:moveTo>
                  <a:lnTo>
                    <a:pt x="410591" y="33274"/>
                  </a:lnTo>
                  <a:lnTo>
                    <a:pt x="410591" y="42799"/>
                  </a:lnTo>
                  <a:lnTo>
                    <a:pt x="464693" y="42799"/>
                  </a:lnTo>
                  <a:lnTo>
                    <a:pt x="474091" y="38100"/>
                  </a:lnTo>
                  <a:lnTo>
                    <a:pt x="464439" y="33274"/>
                  </a:lnTo>
                  <a:close/>
                </a:path>
              </a:pathLst>
            </a:custGeom>
            <a:solidFill>
              <a:srgbClr val="838D9B"/>
            </a:solidFill>
          </p:spPr>
          <p:txBody>
            <a:bodyPr wrap="square" lIns="0" tIns="0" rIns="0" bIns="0" rtlCol="0"/>
            <a:lstStyle/>
            <a:p>
              <a:endParaRPr/>
            </a:p>
          </p:txBody>
        </p:sp>
        <p:sp>
          <p:nvSpPr>
            <p:cNvPr id="13" name="object 13"/>
            <p:cNvSpPr/>
            <p:nvPr/>
          </p:nvSpPr>
          <p:spPr>
            <a:xfrm>
              <a:off x="2652776" y="3652900"/>
              <a:ext cx="1007744" cy="0"/>
            </a:xfrm>
            <a:custGeom>
              <a:avLst/>
              <a:gdLst/>
              <a:ahLst/>
              <a:cxnLst/>
              <a:rect l="l" t="t" r="r" b="b"/>
              <a:pathLst>
                <a:path w="1007745">
                  <a:moveTo>
                    <a:pt x="0" y="0"/>
                  </a:moveTo>
                  <a:lnTo>
                    <a:pt x="1007490" y="0"/>
                  </a:lnTo>
                </a:path>
              </a:pathLst>
            </a:custGeom>
            <a:ln w="9534">
              <a:solidFill>
                <a:srgbClr val="D2600C"/>
              </a:solidFill>
            </a:ln>
          </p:spPr>
          <p:txBody>
            <a:bodyPr wrap="square" lIns="0" tIns="0" rIns="0" bIns="0" rtlCol="0"/>
            <a:lstStyle/>
            <a:p>
              <a:endParaRPr/>
            </a:p>
          </p:txBody>
        </p:sp>
        <p:sp>
          <p:nvSpPr>
            <p:cNvPr id="14" name="object 14"/>
            <p:cNvSpPr/>
            <p:nvPr/>
          </p:nvSpPr>
          <p:spPr>
            <a:xfrm>
              <a:off x="3671951" y="3852798"/>
              <a:ext cx="76200" cy="458470"/>
            </a:xfrm>
            <a:custGeom>
              <a:avLst/>
              <a:gdLst/>
              <a:ahLst/>
              <a:cxnLst/>
              <a:rect l="l" t="t" r="r" b="b"/>
              <a:pathLst>
                <a:path w="76200" h="458470">
                  <a:moveTo>
                    <a:pt x="33274" y="382244"/>
                  </a:moveTo>
                  <a:lnTo>
                    <a:pt x="0" y="382244"/>
                  </a:lnTo>
                  <a:lnTo>
                    <a:pt x="38100" y="458444"/>
                  </a:lnTo>
                  <a:lnTo>
                    <a:pt x="69850" y="394944"/>
                  </a:lnTo>
                  <a:lnTo>
                    <a:pt x="33274" y="394944"/>
                  </a:lnTo>
                  <a:lnTo>
                    <a:pt x="33274" y="382244"/>
                  </a:lnTo>
                  <a:close/>
                </a:path>
                <a:path w="76200" h="458470">
                  <a:moveTo>
                    <a:pt x="42799" y="0"/>
                  </a:moveTo>
                  <a:lnTo>
                    <a:pt x="33274" y="0"/>
                  </a:lnTo>
                  <a:lnTo>
                    <a:pt x="33274" y="394944"/>
                  </a:lnTo>
                  <a:lnTo>
                    <a:pt x="42799" y="394944"/>
                  </a:lnTo>
                  <a:lnTo>
                    <a:pt x="42799" y="0"/>
                  </a:lnTo>
                  <a:close/>
                </a:path>
                <a:path w="76200" h="458470">
                  <a:moveTo>
                    <a:pt x="76200" y="382244"/>
                  </a:moveTo>
                  <a:lnTo>
                    <a:pt x="42799" y="382244"/>
                  </a:lnTo>
                  <a:lnTo>
                    <a:pt x="42799" y="394944"/>
                  </a:lnTo>
                  <a:lnTo>
                    <a:pt x="69850" y="394944"/>
                  </a:lnTo>
                  <a:lnTo>
                    <a:pt x="76200" y="382244"/>
                  </a:lnTo>
                  <a:close/>
                </a:path>
              </a:pathLst>
            </a:custGeom>
            <a:solidFill>
              <a:srgbClr val="838D9B"/>
            </a:solidFill>
          </p:spPr>
          <p:txBody>
            <a:bodyPr wrap="square" lIns="0" tIns="0" rIns="0" bIns="0" rtlCol="0"/>
            <a:lstStyle/>
            <a:p>
              <a:endParaRPr/>
            </a:p>
          </p:txBody>
        </p:sp>
        <p:sp>
          <p:nvSpPr>
            <p:cNvPr id="15" name="object 15"/>
            <p:cNvSpPr/>
            <p:nvPr/>
          </p:nvSpPr>
          <p:spPr>
            <a:xfrm>
              <a:off x="3710051" y="3852926"/>
              <a:ext cx="0" cy="822960"/>
            </a:xfrm>
            <a:custGeom>
              <a:avLst/>
              <a:gdLst/>
              <a:ahLst/>
              <a:cxnLst/>
              <a:rect l="l" t="t" r="r" b="b"/>
              <a:pathLst>
                <a:path h="822960">
                  <a:moveTo>
                    <a:pt x="0" y="822896"/>
                  </a:moveTo>
                  <a:lnTo>
                    <a:pt x="0" y="0"/>
                  </a:lnTo>
                </a:path>
              </a:pathLst>
            </a:custGeom>
            <a:ln w="9534">
              <a:solidFill>
                <a:srgbClr val="D2600C"/>
              </a:solidFill>
            </a:ln>
          </p:spPr>
          <p:txBody>
            <a:bodyPr wrap="square" lIns="0" tIns="0" rIns="0" bIns="0" rtlCol="0"/>
            <a:lstStyle/>
            <a:p>
              <a:endParaRPr/>
            </a:p>
          </p:txBody>
        </p:sp>
      </p:grpSp>
      <p:sp>
        <p:nvSpPr>
          <p:cNvPr id="17" name="object 17"/>
          <p:cNvSpPr txBox="1"/>
          <p:nvPr/>
        </p:nvSpPr>
        <p:spPr>
          <a:xfrm>
            <a:off x="52069" y="4953292"/>
            <a:ext cx="5010150" cy="179070"/>
          </a:xfrm>
          <a:prstGeom prst="rect">
            <a:avLst/>
          </a:prstGeom>
        </p:spPr>
        <p:txBody>
          <a:bodyPr vert="horz" wrap="square" lIns="0" tIns="11430" rIns="0" bIns="0" rtlCol="0">
            <a:spAutoFit/>
          </a:bodyPr>
          <a:lstStyle/>
          <a:p>
            <a:pPr marL="12700">
              <a:lnSpc>
                <a:spcPct val="100000"/>
              </a:lnSpc>
              <a:spcBef>
                <a:spcPts val="90"/>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4 </a:t>
            </a:r>
            <a:r>
              <a:rPr sz="975" spc="7" baseline="25641" dirty="0">
                <a:solidFill>
                  <a:srgbClr val="FFFFFF"/>
                </a:solidFill>
                <a:latin typeface="Carlito"/>
                <a:cs typeface="Carlito"/>
              </a:rPr>
              <a:t>th</a:t>
            </a:r>
            <a:r>
              <a:rPr sz="975" spc="-104" baseline="25641" dirty="0">
                <a:solidFill>
                  <a:srgbClr val="FFFFFF"/>
                </a:solidFill>
                <a:latin typeface="Carlito"/>
                <a:cs typeface="Carlito"/>
              </a:rPr>
              <a:t> </a:t>
            </a:r>
            <a:r>
              <a:rPr sz="950" spc="20" dirty="0">
                <a:solidFill>
                  <a:srgbClr val="FFFFFF"/>
                </a:solidFill>
                <a:latin typeface="Carlito"/>
                <a:cs typeface="Carlito"/>
              </a:rPr>
              <a:t>Edition</a:t>
            </a:r>
            <a:endParaRPr sz="950">
              <a:latin typeface="Carlito"/>
              <a:cs typeface="Carlito"/>
            </a:endParaRPr>
          </a:p>
        </p:txBody>
      </p:sp>
      <p:sp>
        <p:nvSpPr>
          <p:cNvPr id="18" name="TextBox 17"/>
          <p:cNvSpPr txBox="1"/>
          <p:nvPr/>
        </p:nvSpPr>
        <p:spPr>
          <a:xfrm>
            <a:off x="6248400" y="1619160"/>
            <a:ext cx="2555636" cy="1200329"/>
          </a:xfrm>
          <a:prstGeom prst="rect">
            <a:avLst/>
          </a:prstGeom>
          <a:noFill/>
        </p:spPr>
        <p:txBody>
          <a:bodyPr wrap="none" rtlCol="0">
            <a:spAutoFit/>
          </a:bodyPr>
          <a:lstStyle/>
          <a:p>
            <a:r>
              <a:rPr lang="en-US" dirty="0">
                <a:solidFill>
                  <a:schemeClr val="bg1"/>
                </a:solidFill>
              </a:rPr>
              <a:t>Combine relays, and fold </a:t>
            </a:r>
            <a:endParaRPr lang="en-US" dirty="0" smtClean="0">
              <a:solidFill>
                <a:schemeClr val="bg1"/>
              </a:solidFill>
            </a:endParaRPr>
          </a:p>
          <a:p>
            <a:r>
              <a:rPr lang="en-US" dirty="0" smtClean="0">
                <a:solidFill>
                  <a:schemeClr val="bg1"/>
                </a:solidFill>
              </a:rPr>
              <a:t>the </a:t>
            </a:r>
            <a:r>
              <a:rPr lang="en-US" dirty="0">
                <a:solidFill>
                  <a:schemeClr val="bg1"/>
                </a:solidFill>
              </a:rPr>
              <a:t>logical ring into a </a:t>
            </a:r>
            <a:endParaRPr lang="en-US" dirty="0" smtClean="0">
              <a:solidFill>
                <a:schemeClr val="bg1"/>
              </a:solidFill>
            </a:endParaRPr>
          </a:p>
          <a:p>
            <a:r>
              <a:rPr lang="en-US" dirty="0" smtClean="0">
                <a:solidFill>
                  <a:schemeClr val="bg1"/>
                </a:solidFill>
              </a:rPr>
              <a:t>geometric star.</a:t>
            </a:r>
            <a:r>
              <a:rPr lang="en-US" dirty="0">
                <a:solidFill>
                  <a:schemeClr val="bg1"/>
                </a:solidFill>
              </a:rPr>
              <a:t/>
            </a:r>
            <a:br>
              <a:rPr lang="en-US" dirty="0">
                <a:solidFill>
                  <a:schemeClr val="bg1"/>
                </a:solidFill>
              </a:rPr>
            </a:b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155814" cy="607859"/>
          </a:xfrm>
        </p:spPr>
        <p:txBody>
          <a:bodyPr/>
          <a:lstStyle/>
          <a:p>
            <a:r>
              <a:rPr lang="en-US" dirty="0"/>
              <a:t>IEEE PROJECT 802</a:t>
            </a:r>
          </a:p>
        </p:txBody>
      </p:sp>
      <p:sp>
        <p:nvSpPr>
          <p:cNvPr id="3" name="Text Placeholder 2"/>
          <p:cNvSpPr>
            <a:spLocks noGrp="1"/>
          </p:cNvSpPr>
          <p:nvPr>
            <p:ph type="body" idx="1"/>
          </p:nvPr>
        </p:nvSpPr>
        <p:spPr>
          <a:xfrm>
            <a:off x="381000" y="895350"/>
            <a:ext cx="6881495" cy="2057400"/>
          </a:xfrm>
        </p:spPr>
        <p:txBody>
          <a:bodyPr/>
          <a:lstStyle/>
          <a:p>
            <a:r>
              <a:rPr lang="en-US" dirty="0"/>
              <a:t>In 1985, the Computer Society of the IEEE started a project, called Project 802, to set standards to enable intercommunication among equipment from a variety of manufacturers. </a:t>
            </a:r>
            <a:endParaRPr lang="en-US" dirty="0" smtClean="0"/>
          </a:p>
          <a:p>
            <a:r>
              <a:rPr lang="en-US" dirty="0" smtClean="0"/>
              <a:t>Project </a:t>
            </a:r>
            <a:r>
              <a:rPr lang="en-US" dirty="0"/>
              <a:t>802 is a way of specifying functions of the physical layer and the data link layer of major LAN protocols</a:t>
            </a:r>
          </a:p>
        </p:txBody>
      </p:sp>
    </p:spTree>
    <p:extLst>
      <p:ext uri="{BB962C8B-B14F-4D97-AF65-F5344CB8AC3E}">
        <p14:creationId xmlns:p14="http://schemas.microsoft.com/office/powerpoint/2010/main" val="2306510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85750"/>
            <a:ext cx="5715000" cy="632460"/>
          </a:xfrm>
          <a:prstGeom prst="rect">
            <a:avLst/>
          </a:prstGeom>
        </p:spPr>
        <p:txBody>
          <a:bodyPr vert="horz" wrap="square" lIns="0" tIns="16510" rIns="0" bIns="0" rtlCol="0">
            <a:spAutoFit/>
          </a:bodyPr>
          <a:lstStyle/>
          <a:p>
            <a:pPr marL="12700">
              <a:lnSpc>
                <a:spcPct val="100000"/>
              </a:lnSpc>
              <a:spcBef>
                <a:spcPts val="130"/>
              </a:spcBef>
            </a:pPr>
            <a:r>
              <a:rPr dirty="0"/>
              <a:t>Media Access</a:t>
            </a:r>
            <a:r>
              <a:rPr spc="145" dirty="0"/>
              <a:t> </a:t>
            </a:r>
            <a:r>
              <a:rPr spc="-5" dirty="0"/>
              <a:t>Control</a:t>
            </a:r>
          </a:p>
        </p:txBody>
      </p:sp>
      <p:sp>
        <p:nvSpPr>
          <p:cNvPr id="3" name="object 3"/>
          <p:cNvSpPr txBox="1"/>
          <p:nvPr/>
        </p:nvSpPr>
        <p:spPr>
          <a:xfrm>
            <a:off x="533400" y="971550"/>
            <a:ext cx="7620000" cy="2526665"/>
          </a:xfrm>
          <a:prstGeom prst="rect">
            <a:avLst/>
          </a:prstGeom>
        </p:spPr>
        <p:txBody>
          <a:bodyPr vert="horz" wrap="square" lIns="0" tIns="67945" rIns="0" bIns="0" rtlCol="0">
            <a:spAutoFit/>
          </a:bodyPr>
          <a:lstStyle/>
          <a:p>
            <a:pPr marL="193675" indent="-181610">
              <a:lnSpc>
                <a:spcPct val="100000"/>
              </a:lnSpc>
              <a:spcBef>
                <a:spcPts val="535"/>
              </a:spcBef>
              <a:buClr>
                <a:srgbClr val="FF8500"/>
              </a:buClr>
              <a:buFont typeface="Wingdings"/>
              <a:buChar char=""/>
              <a:tabLst>
                <a:tab pos="194310" algn="l"/>
              </a:tabLst>
            </a:pPr>
            <a:r>
              <a:rPr sz="1700" spc="5" dirty="0">
                <a:solidFill>
                  <a:srgbClr val="FFFFFF"/>
                </a:solidFill>
                <a:latin typeface="Carlito"/>
                <a:cs typeface="Carlito"/>
              </a:rPr>
              <a:t>Network Adaptor </a:t>
            </a:r>
            <a:r>
              <a:rPr sz="1700" spc="10" dirty="0">
                <a:solidFill>
                  <a:srgbClr val="FFFFFF"/>
                </a:solidFill>
                <a:latin typeface="Carlito"/>
                <a:cs typeface="Carlito"/>
              </a:rPr>
              <a:t>has </a:t>
            </a:r>
            <a:r>
              <a:rPr sz="1700" spc="-10" dirty="0">
                <a:solidFill>
                  <a:srgbClr val="FFFFFF"/>
                </a:solidFill>
                <a:latin typeface="Carlito"/>
                <a:cs typeface="Carlito"/>
              </a:rPr>
              <a:t>receiver </a:t>
            </a:r>
            <a:r>
              <a:rPr sz="1700" spc="20" dirty="0">
                <a:solidFill>
                  <a:srgbClr val="FFFFFF"/>
                </a:solidFill>
                <a:latin typeface="Carlito"/>
                <a:cs typeface="Carlito"/>
              </a:rPr>
              <a:t>&amp;</a:t>
            </a:r>
            <a:r>
              <a:rPr sz="1700" spc="-280" dirty="0">
                <a:solidFill>
                  <a:srgbClr val="FFFFFF"/>
                </a:solidFill>
                <a:latin typeface="Carlito"/>
                <a:cs typeface="Carlito"/>
              </a:rPr>
              <a:t> </a:t>
            </a:r>
            <a:r>
              <a:rPr sz="1700" spc="5" dirty="0">
                <a:solidFill>
                  <a:srgbClr val="FFFFFF"/>
                </a:solidFill>
                <a:latin typeface="Carlito"/>
                <a:cs typeface="Carlito"/>
              </a:rPr>
              <a:t>transmitter</a:t>
            </a:r>
            <a:endParaRPr sz="1700" dirty="0">
              <a:latin typeface="Carlito"/>
              <a:cs typeface="Carlito"/>
            </a:endParaRPr>
          </a:p>
          <a:p>
            <a:pPr marL="193675" indent="-181610">
              <a:lnSpc>
                <a:spcPct val="100000"/>
              </a:lnSpc>
              <a:spcBef>
                <a:spcPts val="440"/>
              </a:spcBef>
              <a:buClr>
                <a:srgbClr val="FF8500"/>
              </a:buClr>
              <a:buFont typeface="Wingdings"/>
              <a:buChar char=""/>
              <a:tabLst>
                <a:tab pos="194310" algn="l"/>
              </a:tabLst>
            </a:pPr>
            <a:r>
              <a:rPr sz="1700" spc="10" dirty="0">
                <a:solidFill>
                  <a:srgbClr val="FFFFFF"/>
                </a:solidFill>
                <a:latin typeface="Carlito"/>
                <a:cs typeface="Carlito"/>
              </a:rPr>
              <a:t>If </a:t>
            </a:r>
            <a:r>
              <a:rPr sz="1700" dirty="0">
                <a:solidFill>
                  <a:srgbClr val="FFFFFF"/>
                </a:solidFill>
                <a:latin typeface="Carlito"/>
                <a:cs typeface="Carlito"/>
              </a:rPr>
              <a:t>nothing </a:t>
            </a:r>
            <a:r>
              <a:rPr sz="1700" spc="15" dirty="0">
                <a:solidFill>
                  <a:srgbClr val="FFFFFF"/>
                </a:solidFill>
                <a:latin typeface="Carlito"/>
                <a:cs typeface="Carlito"/>
              </a:rPr>
              <a:t>to </a:t>
            </a:r>
            <a:r>
              <a:rPr sz="1700" spc="5" dirty="0">
                <a:solidFill>
                  <a:srgbClr val="FFFFFF"/>
                </a:solidFill>
                <a:latin typeface="Carlito"/>
                <a:cs typeface="Carlito"/>
              </a:rPr>
              <a:t>transmit,</a:t>
            </a:r>
            <a:r>
              <a:rPr sz="1700" spc="-290" dirty="0">
                <a:solidFill>
                  <a:srgbClr val="FFFFFF"/>
                </a:solidFill>
                <a:latin typeface="Carlito"/>
                <a:cs typeface="Carlito"/>
              </a:rPr>
              <a:t> </a:t>
            </a:r>
            <a:r>
              <a:rPr sz="1700" spc="-20" dirty="0">
                <a:solidFill>
                  <a:srgbClr val="FFFFFF"/>
                </a:solidFill>
                <a:latin typeface="Carlito"/>
                <a:cs typeface="Carlito"/>
              </a:rPr>
              <a:t>token </a:t>
            </a:r>
            <a:r>
              <a:rPr sz="1700" spc="5" dirty="0">
                <a:solidFill>
                  <a:srgbClr val="FFFFFF"/>
                </a:solidFill>
                <a:latin typeface="Carlito"/>
                <a:cs typeface="Carlito"/>
              </a:rPr>
              <a:t>circulates</a:t>
            </a:r>
            <a:endParaRPr sz="1700" dirty="0">
              <a:latin typeface="Carlito"/>
              <a:cs typeface="Carlito"/>
            </a:endParaRPr>
          </a:p>
          <a:p>
            <a:pPr marL="193675" indent="-181610">
              <a:lnSpc>
                <a:spcPct val="100000"/>
              </a:lnSpc>
              <a:spcBef>
                <a:spcPts val="365"/>
              </a:spcBef>
              <a:buClr>
                <a:srgbClr val="FF8500"/>
              </a:buClr>
              <a:buFont typeface="Wingdings"/>
              <a:buChar char=""/>
              <a:tabLst>
                <a:tab pos="194310" algn="l"/>
              </a:tabLst>
            </a:pPr>
            <a:r>
              <a:rPr sz="1700" spc="-75" dirty="0">
                <a:solidFill>
                  <a:srgbClr val="FFFFFF"/>
                </a:solidFill>
                <a:latin typeface="Carlito"/>
                <a:cs typeface="Carlito"/>
              </a:rPr>
              <a:t>To </a:t>
            </a:r>
            <a:r>
              <a:rPr sz="1700" dirty="0">
                <a:solidFill>
                  <a:srgbClr val="FFFFFF"/>
                </a:solidFill>
                <a:latin typeface="Carlito"/>
                <a:cs typeface="Carlito"/>
              </a:rPr>
              <a:t>transmit</a:t>
            </a:r>
            <a:r>
              <a:rPr sz="1700" spc="-20" dirty="0">
                <a:solidFill>
                  <a:srgbClr val="FFFFFF"/>
                </a:solidFill>
                <a:latin typeface="Carlito"/>
                <a:cs typeface="Carlito"/>
              </a:rPr>
              <a:t> </a:t>
            </a:r>
            <a:r>
              <a:rPr sz="1700" spc="10" dirty="0">
                <a:solidFill>
                  <a:srgbClr val="FFFFFF"/>
                </a:solidFill>
                <a:latin typeface="Carlito"/>
                <a:cs typeface="Carlito"/>
              </a:rPr>
              <a:t>data,</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dirty="0">
                <a:solidFill>
                  <a:srgbClr val="FFFFFF"/>
                </a:solidFill>
                <a:latin typeface="Carlito"/>
                <a:cs typeface="Carlito"/>
              </a:rPr>
              <a:t>Sender </a:t>
            </a:r>
            <a:r>
              <a:rPr sz="1700" spc="-5" dirty="0">
                <a:solidFill>
                  <a:srgbClr val="FFFFFF"/>
                </a:solidFill>
                <a:latin typeface="Carlito"/>
                <a:cs typeface="Carlito"/>
              </a:rPr>
              <a:t>picks </a:t>
            </a:r>
            <a:r>
              <a:rPr sz="1700" spc="-20" dirty="0">
                <a:solidFill>
                  <a:srgbClr val="FFFFFF"/>
                </a:solidFill>
                <a:latin typeface="Carlito"/>
                <a:cs typeface="Carlito"/>
              </a:rPr>
              <a:t>token </a:t>
            </a:r>
            <a:r>
              <a:rPr sz="1700" spc="10" dirty="0">
                <a:solidFill>
                  <a:srgbClr val="FFFFFF"/>
                </a:solidFill>
                <a:latin typeface="Carlito"/>
                <a:cs typeface="Carlito"/>
              </a:rPr>
              <a:t>and </a:t>
            </a:r>
            <a:r>
              <a:rPr sz="1700" spc="5" dirty="0">
                <a:solidFill>
                  <a:srgbClr val="FFFFFF"/>
                </a:solidFill>
                <a:latin typeface="Carlito"/>
                <a:cs typeface="Carlito"/>
              </a:rPr>
              <a:t>transmits</a:t>
            </a:r>
            <a:r>
              <a:rPr sz="1700" spc="-225" dirty="0">
                <a:solidFill>
                  <a:srgbClr val="FFFFFF"/>
                </a:solidFill>
                <a:latin typeface="Carlito"/>
                <a:cs typeface="Carlito"/>
              </a:rPr>
              <a:t> </a:t>
            </a:r>
            <a:r>
              <a:rPr sz="1700" spc="10" dirty="0">
                <a:solidFill>
                  <a:srgbClr val="FFFFFF"/>
                </a:solidFill>
                <a:latin typeface="Carlito"/>
                <a:cs typeface="Carlito"/>
              </a:rPr>
              <a:t>data</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25" dirty="0">
                <a:solidFill>
                  <a:srgbClr val="FFFFFF"/>
                </a:solidFill>
                <a:latin typeface="Carlito"/>
                <a:cs typeface="Carlito"/>
              </a:rPr>
              <a:t>Every </a:t>
            </a:r>
            <a:r>
              <a:rPr sz="1700" dirty="0">
                <a:solidFill>
                  <a:srgbClr val="FFFFFF"/>
                </a:solidFill>
                <a:latin typeface="Carlito"/>
                <a:cs typeface="Carlito"/>
              </a:rPr>
              <a:t>host checks </a:t>
            </a:r>
            <a:r>
              <a:rPr sz="1700" spc="-10" dirty="0">
                <a:solidFill>
                  <a:srgbClr val="FFFFFF"/>
                </a:solidFill>
                <a:latin typeface="Carlito"/>
                <a:cs typeface="Carlito"/>
              </a:rPr>
              <a:t>if </a:t>
            </a:r>
            <a:r>
              <a:rPr sz="1700" spc="10" dirty="0">
                <a:solidFill>
                  <a:srgbClr val="FFFFFF"/>
                </a:solidFill>
                <a:latin typeface="Carlito"/>
                <a:cs typeface="Carlito"/>
              </a:rPr>
              <a:t>it’s the</a:t>
            </a:r>
            <a:r>
              <a:rPr sz="1700" spc="-180" dirty="0">
                <a:solidFill>
                  <a:srgbClr val="FFFFFF"/>
                </a:solidFill>
                <a:latin typeface="Carlito"/>
                <a:cs typeface="Carlito"/>
              </a:rPr>
              <a:t> </a:t>
            </a:r>
            <a:r>
              <a:rPr sz="1700" spc="-5" dirty="0">
                <a:solidFill>
                  <a:srgbClr val="FFFFFF"/>
                </a:solidFill>
                <a:latin typeface="Carlito"/>
                <a:cs typeface="Carlito"/>
              </a:rPr>
              <a:t>recipient</a:t>
            </a:r>
            <a:endParaRPr sz="1700" dirty="0">
              <a:latin typeface="Carlito"/>
              <a:cs typeface="Carlito"/>
            </a:endParaRPr>
          </a:p>
          <a:p>
            <a:pPr marL="651510" lvl="2" indent="-182245">
              <a:lnSpc>
                <a:spcPct val="100000"/>
              </a:lnSpc>
              <a:spcBef>
                <a:spcPts val="365"/>
              </a:spcBef>
              <a:buClr>
                <a:srgbClr val="FF8500"/>
              </a:buClr>
              <a:buFont typeface="Wingdings"/>
              <a:buChar char=""/>
              <a:tabLst>
                <a:tab pos="652145" algn="l"/>
              </a:tabLst>
            </a:pPr>
            <a:r>
              <a:rPr sz="1700" spc="-10" dirty="0">
                <a:solidFill>
                  <a:srgbClr val="FFFFFF"/>
                </a:solidFill>
                <a:latin typeface="Carlito"/>
                <a:cs typeface="Carlito"/>
              </a:rPr>
              <a:t>Copies </a:t>
            </a:r>
            <a:r>
              <a:rPr sz="1700" spc="-5" dirty="0">
                <a:solidFill>
                  <a:srgbClr val="FFFFFF"/>
                </a:solidFill>
                <a:latin typeface="Carlito"/>
                <a:cs typeface="Carlito"/>
              </a:rPr>
              <a:t>if it is </a:t>
            </a:r>
            <a:r>
              <a:rPr sz="1700" spc="15" dirty="0">
                <a:solidFill>
                  <a:srgbClr val="FFFFFF"/>
                </a:solidFill>
                <a:latin typeface="Carlito"/>
                <a:cs typeface="Carlito"/>
              </a:rPr>
              <a:t>the </a:t>
            </a:r>
            <a:r>
              <a:rPr sz="1700" spc="-5" dirty="0">
                <a:solidFill>
                  <a:srgbClr val="FFFFFF"/>
                </a:solidFill>
                <a:latin typeface="Carlito"/>
                <a:cs typeface="Carlito"/>
              </a:rPr>
              <a:t>recipient </a:t>
            </a:r>
            <a:r>
              <a:rPr sz="1700" spc="10" dirty="0">
                <a:solidFill>
                  <a:srgbClr val="FFFFFF"/>
                </a:solidFill>
                <a:latin typeface="Carlito"/>
                <a:cs typeface="Carlito"/>
              </a:rPr>
              <a:t>and</a:t>
            </a:r>
            <a:r>
              <a:rPr sz="1700" spc="-90" dirty="0">
                <a:solidFill>
                  <a:srgbClr val="FFFFFF"/>
                </a:solidFill>
                <a:latin typeface="Carlito"/>
                <a:cs typeface="Carlito"/>
              </a:rPr>
              <a:t> </a:t>
            </a:r>
            <a:r>
              <a:rPr sz="1700" dirty="0">
                <a:solidFill>
                  <a:srgbClr val="FFFFFF"/>
                </a:solidFill>
                <a:latin typeface="Carlito"/>
                <a:cs typeface="Carlito"/>
              </a:rPr>
              <a:t>transmit</a:t>
            </a:r>
            <a:endParaRPr sz="1700" dirty="0">
              <a:latin typeface="Carlito"/>
              <a:cs typeface="Carlito"/>
            </a:endParaRPr>
          </a:p>
          <a:p>
            <a:pPr marL="651510" lvl="2" indent="-182245">
              <a:lnSpc>
                <a:spcPct val="100000"/>
              </a:lnSpc>
              <a:spcBef>
                <a:spcPts val="439"/>
              </a:spcBef>
              <a:buClr>
                <a:srgbClr val="FF8500"/>
              </a:buClr>
              <a:buFont typeface="Wingdings"/>
              <a:buChar char=""/>
              <a:tabLst>
                <a:tab pos="652145" algn="l"/>
              </a:tabLst>
            </a:pPr>
            <a:r>
              <a:rPr sz="1700" dirty="0">
                <a:solidFill>
                  <a:srgbClr val="FFFFFF"/>
                </a:solidFill>
                <a:latin typeface="Carlito"/>
                <a:cs typeface="Carlito"/>
              </a:rPr>
              <a:t>Simply </a:t>
            </a:r>
            <a:r>
              <a:rPr sz="1700" spc="5" dirty="0">
                <a:solidFill>
                  <a:srgbClr val="FFFFFF"/>
                </a:solidFill>
                <a:latin typeface="Carlito"/>
                <a:cs typeface="Carlito"/>
              </a:rPr>
              <a:t>transmit, </a:t>
            </a:r>
            <a:r>
              <a:rPr sz="1700" spc="-10" dirty="0">
                <a:solidFill>
                  <a:srgbClr val="FFFFFF"/>
                </a:solidFill>
                <a:latin typeface="Carlito"/>
                <a:cs typeface="Carlito"/>
              </a:rPr>
              <a:t>if</a:t>
            </a:r>
            <a:r>
              <a:rPr sz="1700" spc="-140" dirty="0">
                <a:solidFill>
                  <a:srgbClr val="FFFFFF"/>
                </a:solidFill>
                <a:latin typeface="Carlito"/>
                <a:cs typeface="Carlito"/>
              </a:rPr>
              <a:t> </a:t>
            </a:r>
            <a:r>
              <a:rPr sz="1700" dirty="0">
                <a:solidFill>
                  <a:srgbClr val="FFFFFF"/>
                </a:solidFill>
                <a:latin typeface="Carlito"/>
                <a:cs typeface="Carlito"/>
              </a:rPr>
              <a:t>not</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dirty="0">
                <a:solidFill>
                  <a:srgbClr val="FFFFFF"/>
                </a:solidFill>
                <a:latin typeface="Carlito"/>
                <a:cs typeface="Carlito"/>
              </a:rPr>
              <a:t>Sender </a:t>
            </a:r>
            <a:r>
              <a:rPr sz="1700" spc="-10" dirty="0">
                <a:solidFill>
                  <a:srgbClr val="FFFFFF"/>
                </a:solidFill>
                <a:latin typeface="Carlito"/>
                <a:cs typeface="Carlito"/>
              </a:rPr>
              <a:t>removes </a:t>
            </a:r>
            <a:r>
              <a:rPr sz="1700" spc="10" dirty="0">
                <a:solidFill>
                  <a:srgbClr val="FFFFFF"/>
                </a:solidFill>
                <a:latin typeface="Carlito"/>
                <a:cs typeface="Carlito"/>
              </a:rPr>
              <a:t>data and </a:t>
            </a:r>
            <a:r>
              <a:rPr sz="1700" dirty="0">
                <a:solidFill>
                  <a:srgbClr val="FFFFFF"/>
                </a:solidFill>
                <a:latin typeface="Carlito"/>
                <a:cs typeface="Carlito"/>
              </a:rPr>
              <a:t>re-transmit</a:t>
            </a:r>
            <a:r>
              <a:rPr sz="1700" spc="-280" dirty="0">
                <a:solidFill>
                  <a:srgbClr val="FFFFFF"/>
                </a:solidFill>
                <a:latin typeface="Carlito"/>
                <a:cs typeface="Carlito"/>
              </a:rPr>
              <a:t> </a:t>
            </a:r>
            <a:r>
              <a:rPr sz="1700" spc="-20" dirty="0">
                <a:solidFill>
                  <a:srgbClr val="FFFFFF"/>
                </a:solidFill>
                <a:latin typeface="Carlito"/>
                <a:cs typeface="Carlito"/>
              </a:rPr>
              <a:t>token</a:t>
            </a:r>
            <a:endParaRPr sz="1700" dirty="0">
              <a:latin typeface="Carlito"/>
              <a:cs typeface="Carlito"/>
            </a:endParaRPr>
          </a:p>
        </p:txBody>
      </p:sp>
      <p:sp>
        <p:nvSpPr>
          <p:cNvPr id="5" name="Rectangle 4"/>
          <p:cNvSpPr/>
          <p:nvPr/>
        </p:nvSpPr>
        <p:spPr>
          <a:xfrm>
            <a:off x="762000" y="3943350"/>
            <a:ext cx="8077200" cy="369332"/>
          </a:xfrm>
          <a:prstGeom prst="rect">
            <a:avLst/>
          </a:prstGeom>
        </p:spPr>
        <p:txBody>
          <a:bodyPr wrap="square">
            <a:spAutoFit/>
          </a:bodyPr>
          <a:lstStyle/>
          <a:p>
            <a:r>
              <a:rPr lang="en-US" dirty="0">
                <a:hlinkClick r:id="rId3"/>
              </a:rPr>
              <a:t>http://www.cs.montana.edu/~halla/csci466/lectures/lec10-2.7-token.html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61950"/>
            <a:ext cx="3962400" cy="632460"/>
          </a:xfrm>
          <a:prstGeom prst="rect">
            <a:avLst/>
          </a:prstGeom>
        </p:spPr>
        <p:txBody>
          <a:bodyPr vert="horz" wrap="square" lIns="0" tIns="16510" rIns="0" bIns="0" rtlCol="0">
            <a:spAutoFit/>
          </a:bodyPr>
          <a:lstStyle/>
          <a:p>
            <a:pPr marL="12700">
              <a:lnSpc>
                <a:spcPct val="100000"/>
              </a:lnSpc>
              <a:spcBef>
                <a:spcPts val="130"/>
              </a:spcBef>
            </a:pPr>
            <a:r>
              <a:rPr spc="-25" dirty="0"/>
              <a:t>Frame</a:t>
            </a:r>
            <a:r>
              <a:rPr spc="114" dirty="0"/>
              <a:t> </a:t>
            </a:r>
            <a:r>
              <a:rPr spc="-20" dirty="0"/>
              <a:t>Format</a:t>
            </a:r>
          </a:p>
        </p:txBody>
      </p:sp>
      <p:sp>
        <p:nvSpPr>
          <p:cNvPr id="5" name="object 5"/>
          <p:cNvSpPr txBox="1"/>
          <p:nvPr/>
        </p:nvSpPr>
        <p:spPr>
          <a:xfrm>
            <a:off x="52069" y="4953292"/>
            <a:ext cx="5010150" cy="179070"/>
          </a:xfrm>
          <a:prstGeom prst="rect">
            <a:avLst/>
          </a:prstGeom>
        </p:spPr>
        <p:txBody>
          <a:bodyPr vert="horz" wrap="square" lIns="0" tIns="11430" rIns="0" bIns="0" rtlCol="0">
            <a:spAutoFit/>
          </a:bodyPr>
          <a:lstStyle/>
          <a:p>
            <a:pPr marL="12700">
              <a:lnSpc>
                <a:spcPct val="100000"/>
              </a:lnSpc>
              <a:spcBef>
                <a:spcPts val="90"/>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4 </a:t>
            </a:r>
            <a:r>
              <a:rPr sz="975" spc="7" baseline="25641" dirty="0">
                <a:solidFill>
                  <a:srgbClr val="FFFFFF"/>
                </a:solidFill>
                <a:latin typeface="Carlito"/>
                <a:cs typeface="Carlito"/>
              </a:rPr>
              <a:t>th</a:t>
            </a:r>
            <a:r>
              <a:rPr sz="975" spc="-104" baseline="25641" dirty="0">
                <a:solidFill>
                  <a:srgbClr val="FFFFFF"/>
                </a:solidFill>
                <a:latin typeface="Carlito"/>
                <a:cs typeface="Carlito"/>
              </a:rPr>
              <a:t> </a:t>
            </a:r>
            <a:r>
              <a:rPr sz="950" spc="20" dirty="0">
                <a:solidFill>
                  <a:srgbClr val="FFFFFF"/>
                </a:solidFill>
                <a:latin typeface="Carlito"/>
                <a:cs typeface="Carlito"/>
              </a:rPr>
              <a:t>Edition</a:t>
            </a:r>
            <a:endParaRPr sz="950">
              <a:latin typeface="Carlito"/>
              <a:cs typeface="Carlito"/>
            </a:endParaRPr>
          </a:p>
        </p:txBody>
      </p:sp>
      <p:graphicFrame>
        <p:nvGraphicFramePr>
          <p:cNvPr id="3" name="object 3"/>
          <p:cNvGraphicFramePr>
            <a:graphicFrameLocks noGrp="1"/>
          </p:cNvGraphicFramePr>
          <p:nvPr>
            <p:extLst>
              <p:ext uri="{D42A27DB-BD31-4B8C-83A1-F6EECF244321}">
                <p14:modId xmlns:p14="http://schemas.microsoft.com/office/powerpoint/2010/main" val="213821594"/>
              </p:ext>
            </p:extLst>
          </p:nvPr>
        </p:nvGraphicFramePr>
        <p:xfrm>
          <a:off x="304801" y="1200151"/>
          <a:ext cx="8839202" cy="1219199"/>
        </p:xfrm>
        <a:graphic>
          <a:graphicData uri="http://schemas.openxmlformats.org/drawingml/2006/table">
            <a:tbl>
              <a:tblPr firstRow="1" bandRow="1">
                <a:tableStyleId>{2D5ABB26-0587-4C30-8999-92F81FD0307C}</a:tableStyleId>
              </a:tblPr>
              <a:tblGrid>
                <a:gridCol w="1048867"/>
                <a:gridCol w="899029"/>
                <a:gridCol w="899029"/>
                <a:gridCol w="1273624"/>
                <a:gridCol w="973948"/>
                <a:gridCol w="973948"/>
                <a:gridCol w="807253"/>
                <a:gridCol w="1140018"/>
                <a:gridCol w="823486"/>
              </a:tblGrid>
              <a:tr h="368782">
                <a:tc>
                  <a:txBody>
                    <a:bodyPr/>
                    <a:lstStyle/>
                    <a:p>
                      <a:pPr marL="292100">
                        <a:lnSpc>
                          <a:spcPct val="100000"/>
                        </a:lnSpc>
                        <a:spcBef>
                          <a:spcPts val="275"/>
                        </a:spcBef>
                      </a:pPr>
                      <a:r>
                        <a:rPr sz="1700" spc="10" dirty="0">
                          <a:solidFill>
                            <a:srgbClr val="FFFFFF"/>
                          </a:solidFill>
                          <a:latin typeface="Carlito"/>
                          <a:cs typeface="Carlito"/>
                        </a:rPr>
                        <a:t>8</a:t>
                      </a:r>
                      <a:r>
                        <a:rPr sz="1700" dirty="0">
                          <a:solidFill>
                            <a:srgbClr val="FFFFFF"/>
                          </a:solidFill>
                          <a:latin typeface="Carlito"/>
                          <a:cs typeface="Carlito"/>
                        </a:rPr>
                        <a:t> </a:t>
                      </a:r>
                      <a:r>
                        <a:rPr sz="1700" spc="5" dirty="0">
                          <a:solidFill>
                            <a:srgbClr val="FFFFFF"/>
                          </a:solidFill>
                          <a:latin typeface="Carlito"/>
                          <a:cs typeface="Carlito"/>
                        </a:rPr>
                        <a:t>bits</a:t>
                      </a:r>
                      <a:endParaRPr sz="1700" dirty="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217170">
                        <a:lnSpc>
                          <a:spcPct val="100000"/>
                        </a:lnSpc>
                        <a:spcBef>
                          <a:spcPts val="275"/>
                        </a:spcBef>
                      </a:pPr>
                      <a:r>
                        <a:rPr sz="1700" spc="10" dirty="0">
                          <a:solidFill>
                            <a:srgbClr val="FFFFFF"/>
                          </a:solidFill>
                          <a:latin typeface="Carlito"/>
                          <a:cs typeface="Carlito"/>
                        </a:rPr>
                        <a:t>8</a:t>
                      </a:r>
                      <a:r>
                        <a:rPr sz="1700" spc="-10"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217804">
                        <a:lnSpc>
                          <a:spcPct val="100000"/>
                        </a:lnSpc>
                        <a:spcBef>
                          <a:spcPts val="275"/>
                        </a:spcBef>
                      </a:pPr>
                      <a:r>
                        <a:rPr sz="1700" spc="10" dirty="0">
                          <a:solidFill>
                            <a:srgbClr val="FFFFFF"/>
                          </a:solidFill>
                          <a:latin typeface="Carlito"/>
                          <a:cs typeface="Carlito"/>
                        </a:rPr>
                        <a:t>8</a:t>
                      </a:r>
                      <a:r>
                        <a:rPr sz="1700" spc="-10"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352425">
                        <a:lnSpc>
                          <a:spcPct val="100000"/>
                        </a:lnSpc>
                        <a:spcBef>
                          <a:spcPts val="275"/>
                        </a:spcBef>
                      </a:pPr>
                      <a:r>
                        <a:rPr sz="1700" spc="20" dirty="0">
                          <a:solidFill>
                            <a:srgbClr val="FFFFFF"/>
                          </a:solidFill>
                          <a:latin typeface="Carlito"/>
                          <a:cs typeface="Carlito"/>
                        </a:rPr>
                        <a:t>48</a:t>
                      </a:r>
                      <a:r>
                        <a:rPr sz="1700" spc="-75" dirty="0">
                          <a:solidFill>
                            <a:srgbClr val="FFFFFF"/>
                          </a:solidFill>
                          <a:latin typeface="Carlito"/>
                          <a:cs typeface="Carlito"/>
                        </a:rPr>
                        <a:t> </a:t>
                      </a:r>
                      <a:r>
                        <a:rPr sz="1700" spc="5" dirty="0">
                          <a:solidFill>
                            <a:srgbClr val="FFFFFF"/>
                          </a:solidFill>
                          <a:latin typeface="Carlito"/>
                          <a:cs typeface="Carlito"/>
                        </a:rPr>
                        <a:t>bits</a:t>
                      </a:r>
                      <a:endParaRPr sz="1700" dirty="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201295">
                        <a:lnSpc>
                          <a:spcPct val="100000"/>
                        </a:lnSpc>
                        <a:spcBef>
                          <a:spcPts val="275"/>
                        </a:spcBef>
                      </a:pPr>
                      <a:r>
                        <a:rPr sz="1700" spc="20" dirty="0">
                          <a:solidFill>
                            <a:srgbClr val="FFFFFF"/>
                          </a:solidFill>
                          <a:latin typeface="Carlito"/>
                          <a:cs typeface="Carlito"/>
                        </a:rPr>
                        <a:t>48</a:t>
                      </a:r>
                      <a:r>
                        <a:rPr sz="1700" spc="-85"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19050" algn="ctr">
                        <a:lnSpc>
                          <a:spcPct val="100000"/>
                        </a:lnSpc>
                        <a:spcBef>
                          <a:spcPts val="275"/>
                        </a:spcBef>
                      </a:pPr>
                      <a:r>
                        <a:rPr sz="1700" spc="-10" dirty="0">
                          <a:solidFill>
                            <a:srgbClr val="FFFFFF"/>
                          </a:solidFill>
                          <a:latin typeface="Carlito"/>
                          <a:cs typeface="Carlito"/>
                        </a:rPr>
                        <a:t>Variable</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116839">
                        <a:lnSpc>
                          <a:spcPct val="100000"/>
                        </a:lnSpc>
                        <a:spcBef>
                          <a:spcPts val="275"/>
                        </a:spcBef>
                      </a:pPr>
                      <a:r>
                        <a:rPr sz="1700" spc="20" dirty="0">
                          <a:solidFill>
                            <a:srgbClr val="FFFFFF"/>
                          </a:solidFill>
                          <a:latin typeface="Carlito"/>
                          <a:cs typeface="Carlito"/>
                        </a:rPr>
                        <a:t>32</a:t>
                      </a:r>
                      <a:r>
                        <a:rPr sz="1700" spc="-90"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346710">
                        <a:lnSpc>
                          <a:spcPct val="100000"/>
                        </a:lnSpc>
                        <a:spcBef>
                          <a:spcPts val="275"/>
                        </a:spcBef>
                      </a:pPr>
                      <a:r>
                        <a:rPr sz="1700" spc="10" dirty="0">
                          <a:solidFill>
                            <a:srgbClr val="FFFFFF"/>
                          </a:solidFill>
                          <a:latin typeface="Carlito"/>
                          <a:cs typeface="Carlito"/>
                        </a:rPr>
                        <a:t>8</a:t>
                      </a:r>
                      <a:r>
                        <a:rPr sz="1700" spc="-5"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c>
                  <a:txBody>
                    <a:bodyPr/>
                    <a:lstStyle/>
                    <a:p>
                      <a:pPr marL="186690">
                        <a:lnSpc>
                          <a:spcPct val="100000"/>
                        </a:lnSpc>
                        <a:spcBef>
                          <a:spcPts val="275"/>
                        </a:spcBef>
                      </a:pPr>
                      <a:r>
                        <a:rPr sz="1700" spc="10" dirty="0">
                          <a:solidFill>
                            <a:srgbClr val="FFFFFF"/>
                          </a:solidFill>
                          <a:latin typeface="Carlito"/>
                          <a:cs typeface="Carlito"/>
                        </a:rPr>
                        <a:t>8</a:t>
                      </a:r>
                      <a:r>
                        <a:rPr sz="1700" spc="-15" dirty="0">
                          <a:solidFill>
                            <a:srgbClr val="FFFFFF"/>
                          </a:solidFill>
                          <a:latin typeface="Carlito"/>
                          <a:cs typeface="Carlito"/>
                        </a:rPr>
                        <a:t> </a:t>
                      </a:r>
                      <a:r>
                        <a:rPr sz="1700" spc="5" dirty="0">
                          <a:solidFill>
                            <a:srgbClr val="FFFFFF"/>
                          </a:solidFill>
                          <a:latin typeface="Carlito"/>
                          <a:cs typeface="Carlito"/>
                        </a:rPr>
                        <a:t>bits</a:t>
                      </a:r>
                      <a:endParaRPr sz="1700">
                        <a:latin typeface="Carlito"/>
                        <a:cs typeface="Carlito"/>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38D9B"/>
                    </a:solidFill>
                  </a:tcPr>
                </a:tc>
              </a:tr>
              <a:tr h="850417">
                <a:tc>
                  <a:txBody>
                    <a:bodyPr/>
                    <a:lstStyle/>
                    <a:p>
                      <a:pPr algn="ctr">
                        <a:lnSpc>
                          <a:spcPts val="2035"/>
                        </a:lnSpc>
                        <a:spcBef>
                          <a:spcPts val="280"/>
                        </a:spcBef>
                      </a:pPr>
                      <a:r>
                        <a:rPr sz="1700" spc="20" dirty="0">
                          <a:latin typeface="Carlito"/>
                          <a:cs typeface="Carlito"/>
                        </a:rPr>
                        <a:t>Start</a:t>
                      </a:r>
                      <a:endParaRPr sz="1700">
                        <a:latin typeface="Carlito"/>
                        <a:cs typeface="Carlito"/>
                      </a:endParaRPr>
                    </a:p>
                    <a:p>
                      <a:pPr marL="3810" algn="ctr">
                        <a:lnSpc>
                          <a:spcPts val="2035"/>
                        </a:lnSpc>
                      </a:pPr>
                      <a:r>
                        <a:rPr sz="1700" spc="-10" dirty="0">
                          <a:latin typeface="Carlito"/>
                          <a:cs typeface="Carlito"/>
                        </a:rPr>
                        <a:t>Delimiter</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59385">
                        <a:lnSpc>
                          <a:spcPts val="2035"/>
                        </a:lnSpc>
                        <a:spcBef>
                          <a:spcPts val="280"/>
                        </a:spcBef>
                      </a:pPr>
                      <a:r>
                        <a:rPr sz="1700" spc="5" dirty="0">
                          <a:latin typeface="Carlito"/>
                          <a:cs typeface="Carlito"/>
                        </a:rPr>
                        <a:t>Access</a:t>
                      </a:r>
                      <a:endParaRPr sz="1700">
                        <a:latin typeface="Carlito"/>
                        <a:cs typeface="Carlito"/>
                      </a:endParaRPr>
                    </a:p>
                    <a:p>
                      <a:pPr marL="130810">
                        <a:lnSpc>
                          <a:spcPts val="2035"/>
                        </a:lnSpc>
                      </a:pPr>
                      <a:r>
                        <a:rPr sz="1700" spc="5" dirty="0">
                          <a:latin typeface="Carlito"/>
                          <a:cs typeface="Carlito"/>
                        </a:rPr>
                        <a:t>Control</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79705">
                        <a:lnSpc>
                          <a:spcPts val="2035"/>
                        </a:lnSpc>
                        <a:spcBef>
                          <a:spcPts val="280"/>
                        </a:spcBef>
                      </a:pPr>
                      <a:r>
                        <a:rPr sz="1700" spc="10" dirty="0">
                          <a:latin typeface="Carlito"/>
                          <a:cs typeface="Carlito"/>
                        </a:rPr>
                        <a:t>Frame</a:t>
                      </a:r>
                      <a:endParaRPr sz="1700">
                        <a:latin typeface="Carlito"/>
                        <a:cs typeface="Carlito"/>
                      </a:endParaRPr>
                    </a:p>
                    <a:p>
                      <a:pPr marL="132080">
                        <a:lnSpc>
                          <a:spcPts val="2035"/>
                        </a:lnSpc>
                      </a:pPr>
                      <a:r>
                        <a:rPr sz="1700" spc="5" dirty="0">
                          <a:latin typeface="Carlito"/>
                          <a:cs typeface="Carlito"/>
                        </a:rPr>
                        <a:t>Control</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0795" algn="ctr">
                        <a:lnSpc>
                          <a:spcPts val="2035"/>
                        </a:lnSpc>
                        <a:spcBef>
                          <a:spcPts val="280"/>
                        </a:spcBef>
                      </a:pPr>
                      <a:r>
                        <a:rPr sz="1700" dirty="0">
                          <a:latin typeface="Carlito"/>
                          <a:cs typeface="Carlito"/>
                        </a:rPr>
                        <a:t>Destination</a:t>
                      </a:r>
                      <a:endParaRPr sz="1700">
                        <a:latin typeface="Carlito"/>
                        <a:cs typeface="Carlito"/>
                      </a:endParaRPr>
                    </a:p>
                    <a:p>
                      <a:pPr algn="ctr">
                        <a:lnSpc>
                          <a:spcPts val="2035"/>
                        </a:lnSpc>
                      </a:pPr>
                      <a:r>
                        <a:rPr sz="1700" spc="-5" dirty="0">
                          <a:latin typeface="Carlito"/>
                          <a:cs typeface="Carlito"/>
                        </a:rPr>
                        <a:t>Address</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91770">
                        <a:lnSpc>
                          <a:spcPts val="2035"/>
                        </a:lnSpc>
                        <a:spcBef>
                          <a:spcPts val="280"/>
                        </a:spcBef>
                      </a:pPr>
                      <a:r>
                        <a:rPr sz="1700" spc="15" dirty="0">
                          <a:latin typeface="Carlito"/>
                          <a:cs typeface="Carlito"/>
                        </a:rPr>
                        <a:t>Source</a:t>
                      </a:r>
                      <a:endParaRPr sz="1700">
                        <a:latin typeface="Carlito"/>
                        <a:cs typeface="Carlito"/>
                      </a:endParaRPr>
                    </a:p>
                    <a:p>
                      <a:pPr marL="144145">
                        <a:lnSpc>
                          <a:spcPts val="2035"/>
                        </a:lnSpc>
                      </a:pPr>
                      <a:r>
                        <a:rPr sz="1700" dirty="0">
                          <a:latin typeface="Carlito"/>
                          <a:cs typeface="Carlito"/>
                        </a:rPr>
                        <a:t>Address</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9050" algn="ctr">
                        <a:lnSpc>
                          <a:spcPct val="100000"/>
                        </a:lnSpc>
                        <a:spcBef>
                          <a:spcPts val="280"/>
                        </a:spcBef>
                      </a:pPr>
                      <a:r>
                        <a:rPr sz="1700" spc="15" dirty="0">
                          <a:latin typeface="Carlito"/>
                          <a:cs typeface="Carlito"/>
                        </a:rPr>
                        <a:t>Body</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4445" algn="ctr">
                        <a:lnSpc>
                          <a:spcPts val="2035"/>
                        </a:lnSpc>
                        <a:spcBef>
                          <a:spcPts val="280"/>
                        </a:spcBef>
                      </a:pPr>
                      <a:r>
                        <a:rPr sz="1700" spc="-5" dirty="0" smtClean="0">
                          <a:latin typeface="Carlito"/>
                          <a:cs typeface="Carlito"/>
                        </a:rPr>
                        <a:t>C</a:t>
                      </a:r>
                      <a:r>
                        <a:rPr lang="en-US" sz="1700" spc="-5" dirty="0" smtClean="0">
                          <a:latin typeface="Carlito"/>
                          <a:cs typeface="Carlito"/>
                        </a:rPr>
                        <a:t>RC</a:t>
                      </a:r>
                      <a:endParaRPr sz="1700" dirty="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21590" algn="ctr">
                        <a:lnSpc>
                          <a:spcPts val="2035"/>
                        </a:lnSpc>
                        <a:spcBef>
                          <a:spcPts val="280"/>
                        </a:spcBef>
                      </a:pPr>
                      <a:r>
                        <a:rPr sz="1700" spc="5" dirty="0">
                          <a:latin typeface="Carlito"/>
                          <a:cs typeface="Carlito"/>
                        </a:rPr>
                        <a:t>End</a:t>
                      </a:r>
                      <a:endParaRPr sz="1700">
                        <a:latin typeface="Carlito"/>
                        <a:cs typeface="Carlito"/>
                      </a:endParaRPr>
                    </a:p>
                    <a:p>
                      <a:pPr marL="19685" algn="ctr">
                        <a:lnSpc>
                          <a:spcPts val="2035"/>
                        </a:lnSpc>
                      </a:pPr>
                      <a:r>
                        <a:rPr sz="1700" spc="-10" dirty="0">
                          <a:latin typeface="Carlito"/>
                          <a:cs typeface="Carlito"/>
                        </a:rPr>
                        <a:t>Delimiter</a:t>
                      </a:r>
                      <a:endParaRPr sz="170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c>
                  <a:txBody>
                    <a:bodyPr/>
                    <a:lstStyle/>
                    <a:p>
                      <a:pPr marL="147955">
                        <a:lnSpc>
                          <a:spcPts val="2035"/>
                        </a:lnSpc>
                        <a:spcBef>
                          <a:spcPts val="280"/>
                        </a:spcBef>
                      </a:pPr>
                      <a:r>
                        <a:rPr sz="1700" spc="10" dirty="0">
                          <a:latin typeface="Carlito"/>
                          <a:cs typeface="Carlito"/>
                        </a:rPr>
                        <a:t>Frame</a:t>
                      </a:r>
                      <a:endParaRPr sz="1700" dirty="0">
                        <a:latin typeface="Carlito"/>
                        <a:cs typeface="Carlito"/>
                      </a:endParaRPr>
                    </a:p>
                    <a:p>
                      <a:pPr marL="157480">
                        <a:lnSpc>
                          <a:spcPts val="2035"/>
                        </a:lnSpc>
                      </a:pPr>
                      <a:r>
                        <a:rPr sz="1700" spc="15" dirty="0">
                          <a:latin typeface="Carlito"/>
                          <a:cs typeface="Carlito"/>
                        </a:rPr>
                        <a:t>status</a:t>
                      </a:r>
                      <a:endParaRPr sz="1700" dirty="0">
                        <a:latin typeface="Carlito"/>
                        <a:cs typeface="Carlito"/>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BDE"/>
                    </a:solidFill>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2647950"/>
            <a:ext cx="27527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952750"/>
            <a:ext cx="3733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56193" y="4561567"/>
            <a:ext cx="1526636" cy="369332"/>
          </a:xfrm>
          <a:prstGeom prst="rect">
            <a:avLst/>
          </a:prstGeom>
          <a:noFill/>
        </p:spPr>
        <p:txBody>
          <a:bodyPr wrap="none" rtlCol="0">
            <a:spAutoFit/>
          </a:bodyPr>
          <a:lstStyle/>
          <a:p>
            <a:r>
              <a:rPr lang="en-US" dirty="0" smtClean="0"/>
              <a:t>Access control</a:t>
            </a:r>
            <a:endParaRPr lang="en-US" dirty="0"/>
          </a:p>
        </p:txBody>
      </p:sp>
      <p:sp>
        <p:nvSpPr>
          <p:cNvPr id="9" name="TextBox 8"/>
          <p:cNvSpPr txBox="1"/>
          <p:nvPr/>
        </p:nvSpPr>
        <p:spPr>
          <a:xfrm>
            <a:off x="4455064" y="4273034"/>
            <a:ext cx="1494640" cy="369332"/>
          </a:xfrm>
          <a:prstGeom prst="rect">
            <a:avLst/>
          </a:prstGeom>
          <a:noFill/>
        </p:spPr>
        <p:txBody>
          <a:bodyPr wrap="none" rtlCol="0">
            <a:spAutoFit/>
          </a:bodyPr>
          <a:lstStyle/>
          <a:p>
            <a:r>
              <a:rPr lang="en-US" dirty="0" smtClean="0"/>
              <a:t>Frame control</a:t>
            </a:r>
            <a:endParaRPr lang="en-US" dirty="0"/>
          </a:p>
        </p:txBody>
      </p:sp>
    </p:spTree>
    <p:extLst>
      <p:ext uri="{BB962C8B-B14F-4D97-AF65-F5344CB8AC3E}">
        <p14:creationId xmlns:p14="http://schemas.microsoft.com/office/powerpoint/2010/main" val="832911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7155814" cy="607859"/>
          </a:xfrm>
        </p:spPr>
        <p:txBody>
          <a:bodyPr/>
          <a:lstStyle/>
          <a:p>
            <a:r>
              <a:rPr lang="en-US" dirty="0" smtClean="0"/>
              <a:t>Frame format</a:t>
            </a:r>
            <a:endParaRPr lang="en-US" dirty="0"/>
          </a:p>
        </p:txBody>
      </p:sp>
      <p:sp>
        <p:nvSpPr>
          <p:cNvPr id="3" name="Text Placeholder 2"/>
          <p:cNvSpPr>
            <a:spLocks noGrp="1"/>
          </p:cNvSpPr>
          <p:nvPr>
            <p:ph type="body" idx="1"/>
          </p:nvPr>
        </p:nvSpPr>
        <p:spPr>
          <a:xfrm>
            <a:off x="228600" y="1032629"/>
            <a:ext cx="7620000" cy="3139321"/>
          </a:xfrm>
        </p:spPr>
        <p:txBody>
          <a:bodyPr/>
          <a:lstStyle/>
          <a:p>
            <a:pPr marL="285750" indent="-285750">
              <a:buFont typeface="Arial" pitchFamily="34" charset="0"/>
              <a:buChar char="•"/>
            </a:pPr>
            <a:r>
              <a:rPr lang="en-US" dirty="0"/>
              <a:t>Start/End delimiters use Manchester-violating symbols (steady high or steady low) that don't need escaping or stuffing</a:t>
            </a:r>
          </a:p>
          <a:p>
            <a:pPr marL="285750" indent="-285750">
              <a:buFont typeface="Arial" pitchFamily="34" charset="0"/>
              <a:buChar char="•"/>
            </a:pPr>
            <a:r>
              <a:rPr lang="en-US" dirty="0"/>
              <a:t>Access control and Frame control support miscellaneous protocol overhead</a:t>
            </a:r>
          </a:p>
          <a:p>
            <a:pPr marL="285750" indent="-285750">
              <a:buFont typeface="Arial" pitchFamily="34" charset="0"/>
              <a:buChar char="•"/>
            </a:pPr>
            <a:r>
              <a:rPr lang="en-US" dirty="0" smtClean="0"/>
              <a:t>Addresses </a:t>
            </a:r>
            <a:r>
              <a:rPr lang="en-US" dirty="0"/>
              <a:t>are 48 bits like Ethernet. They can be locally assigned or </a:t>
            </a:r>
            <a:endParaRPr lang="en-US" dirty="0" smtClean="0"/>
          </a:p>
          <a:p>
            <a:r>
              <a:rPr lang="en-US" dirty="0"/>
              <a:t> </a:t>
            </a:r>
            <a:r>
              <a:rPr lang="en-US" dirty="0" smtClean="0"/>
              <a:t>    universally </a:t>
            </a:r>
            <a:r>
              <a:rPr lang="en-US" dirty="0"/>
              <a:t>assigned (which are set in </a:t>
            </a:r>
            <a:r>
              <a:rPr lang="en-US" dirty="0" err="1"/>
              <a:t>harware</a:t>
            </a:r>
            <a:r>
              <a:rPr lang="en-US" dirty="0"/>
              <a:t> and allocated like Ethernet </a:t>
            </a:r>
            <a:endParaRPr lang="en-US" dirty="0" smtClean="0"/>
          </a:p>
          <a:p>
            <a:r>
              <a:rPr lang="en-US" dirty="0"/>
              <a:t> </a:t>
            </a:r>
            <a:r>
              <a:rPr lang="en-US" dirty="0" smtClean="0"/>
              <a:t>    addresses</a:t>
            </a:r>
            <a:r>
              <a:rPr lang="en-US" dirty="0"/>
              <a:t>). There are also </a:t>
            </a:r>
            <a:r>
              <a:rPr lang="en-US" i="1" dirty="0"/>
              <a:t>Functional addresses</a:t>
            </a:r>
            <a:r>
              <a:rPr lang="en-US" dirty="0"/>
              <a:t> for broadcast, or for </a:t>
            </a:r>
            <a:r>
              <a:rPr lang="en-US" dirty="0" smtClean="0"/>
              <a:t> </a:t>
            </a:r>
          </a:p>
          <a:p>
            <a:r>
              <a:rPr lang="en-US" dirty="0"/>
              <a:t> </a:t>
            </a:r>
            <a:r>
              <a:rPr lang="en-US" dirty="0" smtClean="0"/>
              <a:t>    sending </a:t>
            </a:r>
            <a:r>
              <a:rPr lang="en-US" dirty="0"/>
              <a:t>messages to hosts based on their function, like the Active Monitor </a:t>
            </a:r>
            <a:endParaRPr lang="en-US" dirty="0" smtClean="0"/>
          </a:p>
          <a:p>
            <a:r>
              <a:rPr lang="en-US" dirty="0"/>
              <a:t> </a:t>
            </a:r>
            <a:r>
              <a:rPr lang="en-US" dirty="0" smtClean="0"/>
              <a:t>    or </a:t>
            </a:r>
            <a:r>
              <a:rPr lang="en-US" dirty="0"/>
              <a:t>Ring Parameter Server</a:t>
            </a:r>
          </a:p>
          <a:p>
            <a:pPr marL="285750" indent="-285750">
              <a:buFont typeface="Arial" pitchFamily="34" charset="0"/>
              <a:buChar char="•"/>
            </a:pPr>
            <a:r>
              <a:rPr lang="en-US" dirty="0"/>
              <a:t>CRC error detection</a:t>
            </a:r>
          </a:p>
          <a:p>
            <a:pPr marL="285750" indent="-285750">
              <a:buFont typeface="Arial" pitchFamily="34" charset="0"/>
              <a:buChar char="•"/>
            </a:pPr>
            <a:r>
              <a:rPr lang="en-US" dirty="0"/>
              <a:t>Frame Status byte allows the receiver to piggyback an ACK on the original frame</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56180"/>
            <a:ext cx="2392058" cy="128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81400" y="3879660"/>
            <a:ext cx="5583965" cy="1200329"/>
          </a:xfrm>
          <a:prstGeom prst="rect">
            <a:avLst/>
          </a:prstGeom>
          <a:noFill/>
        </p:spPr>
        <p:txBody>
          <a:bodyPr wrap="none" rtlCol="0">
            <a:spAutoFit/>
          </a:bodyPr>
          <a:lstStyle/>
          <a:p>
            <a:r>
              <a:rPr lang="en-US" dirty="0">
                <a:solidFill>
                  <a:schemeClr val="bg1"/>
                </a:solidFill>
              </a:rPr>
              <a:t>It makes use of 2 copies of AC bits are used as </a:t>
            </a:r>
            <a:r>
              <a:rPr lang="en-US" dirty="0" smtClean="0">
                <a:solidFill>
                  <a:schemeClr val="bg1"/>
                </a:solidFill>
              </a:rPr>
              <a:t>a</a:t>
            </a:r>
          </a:p>
          <a:p>
            <a:r>
              <a:rPr lang="en-US" dirty="0" smtClean="0">
                <a:solidFill>
                  <a:schemeClr val="bg1"/>
                </a:solidFill>
              </a:rPr>
              <a:t> </a:t>
            </a:r>
            <a:r>
              <a:rPr lang="en-US" dirty="0">
                <a:solidFill>
                  <a:schemeClr val="bg1"/>
                </a:solidFill>
              </a:rPr>
              <a:t>error detection mechanism (100% redundancy) </a:t>
            </a:r>
            <a:endParaRPr lang="en-US" dirty="0" smtClean="0">
              <a:solidFill>
                <a:schemeClr val="bg1"/>
              </a:solidFill>
            </a:endParaRPr>
          </a:p>
          <a:p>
            <a:r>
              <a:rPr lang="en-US" dirty="0" smtClean="0">
                <a:solidFill>
                  <a:schemeClr val="bg1"/>
                </a:solidFill>
              </a:rPr>
              <a:t>as </a:t>
            </a:r>
            <a:r>
              <a:rPr lang="en-US" dirty="0">
                <a:solidFill>
                  <a:schemeClr val="bg1"/>
                </a:solidFill>
              </a:rPr>
              <a:t>CRC does not cover FS byte so that destination </a:t>
            </a:r>
            <a:endParaRPr lang="en-US" dirty="0" smtClean="0">
              <a:solidFill>
                <a:schemeClr val="bg1"/>
              </a:solidFill>
            </a:endParaRPr>
          </a:p>
          <a:p>
            <a:r>
              <a:rPr lang="en-US" dirty="0" smtClean="0">
                <a:solidFill>
                  <a:schemeClr val="bg1"/>
                </a:solidFill>
              </a:rPr>
              <a:t>does </a:t>
            </a:r>
            <a:r>
              <a:rPr lang="en-US" dirty="0">
                <a:solidFill>
                  <a:schemeClr val="bg1"/>
                </a:solidFill>
              </a:rPr>
              <a:t>not have to recalculate CRC when modifying AC bits</a:t>
            </a:r>
            <a:r>
              <a:rPr lang="en-US" dirty="0"/>
              <a:t>.</a:t>
            </a:r>
          </a:p>
        </p:txBody>
      </p:sp>
    </p:spTree>
    <p:extLst>
      <p:ext uri="{BB962C8B-B14F-4D97-AF65-F5344CB8AC3E}">
        <p14:creationId xmlns:p14="http://schemas.microsoft.com/office/powerpoint/2010/main" val="185038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5750"/>
            <a:ext cx="5562600" cy="632460"/>
          </a:xfrm>
          <a:prstGeom prst="rect">
            <a:avLst/>
          </a:prstGeom>
        </p:spPr>
        <p:txBody>
          <a:bodyPr vert="horz" wrap="square" lIns="0" tIns="16510" rIns="0" bIns="0" rtlCol="0">
            <a:spAutoFit/>
          </a:bodyPr>
          <a:lstStyle/>
          <a:p>
            <a:pPr marL="12700">
              <a:lnSpc>
                <a:spcPct val="100000"/>
              </a:lnSpc>
              <a:spcBef>
                <a:spcPts val="130"/>
              </a:spcBef>
            </a:pPr>
            <a:r>
              <a:rPr spc="10" dirty="0"/>
              <a:t>Issue </a:t>
            </a:r>
            <a:r>
              <a:rPr dirty="0"/>
              <a:t>and</a:t>
            </a:r>
            <a:r>
              <a:rPr spc="10" dirty="0"/>
              <a:t> </a:t>
            </a:r>
            <a:r>
              <a:rPr spc="5" dirty="0"/>
              <a:t>Solution</a:t>
            </a:r>
          </a:p>
        </p:txBody>
      </p:sp>
      <p:sp>
        <p:nvSpPr>
          <p:cNvPr id="3" name="object 3"/>
          <p:cNvSpPr txBox="1">
            <a:spLocks noGrp="1"/>
          </p:cNvSpPr>
          <p:nvPr>
            <p:ph type="body" idx="1"/>
          </p:nvPr>
        </p:nvSpPr>
        <p:spPr>
          <a:xfrm>
            <a:off x="685800" y="1047750"/>
            <a:ext cx="7772400" cy="3046347"/>
          </a:xfrm>
          <a:prstGeom prst="rect">
            <a:avLst/>
          </a:prstGeom>
        </p:spPr>
        <p:txBody>
          <a:bodyPr vert="horz" wrap="square" lIns="0" tIns="67945" rIns="0" bIns="0" rtlCol="0">
            <a:spAutoFit/>
          </a:bodyPr>
          <a:lstStyle/>
          <a:p>
            <a:pPr marL="193675" indent="-181610">
              <a:lnSpc>
                <a:spcPct val="100000"/>
              </a:lnSpc>
              <a:spcBef>
                <a:spcPts val="535"/>
              </a:spcBef>
              <a:buClr>
                <a:srgbClr val="FF8500"/>
              </a:buClr>
              <a:buFont typeface="Wingdings"/>
              <a:buChar char=""/>
              <a:tabLst>
                <a:tab pos="194310" algn="l"/>
              </a:tabLst>
            </a:pPr>
            <a:r>
              <a:rPr spc="-55" dirty="0"/>
              <a:t>Token </a:t>
            </a:r>
            <a:r>
              <a:rPr spc="-5" dirty="0"/>
              <a:t>Holding </a:t>
            </a:r>
            <a:r>
              <a:rPr spc="-5" dirty="0" smtClean="0"/>
              <a:t>Time</a:t>
            </a:r>
            <a:r>
              <a:rPr lang="en-US" spc="-5" dirty="0" smtClean="0"/>
              <a:t> (</a:t>
            </a:r>
            <a:r>
              <a:rPr lang="en-US" dirty="0"/>
              <a:t>How long may a node hold on to the token while transmitting data?</a:t>
            </a:r>
            <a:r>
              <a:rPr lang="en-US" spc="-5" dirty="0" smtClean="0"/>
              <a:t>)</a:t>
            </a:r>
            <a:r>
              <a:rPr spc="-5" dirty="0" smtClean="0"/>
              <a:t> </a:t>
            </a:r>
            <a:r>
              <a:rPr spc="-5" dirty="0"/>
              <a:t>is</a:t>
            </a:r>
            <a:r>
              <a:rPr spc="120" dirty="0"/>
              <a:t> </a:t>
            </a:r>
            <a:r>
              <a:rPr spc="-5" dirty="0" smtClean="0"/>
              <a:t>infinity</a:t>
            </a:r>
            <a:r>
              <a:rPr lang="en-US" spc="-5" dirty="0" smtClean="0"/>
              <a:t>.</a:t>
            </a:r>
            <a:endParaRPr spc="-5" dirty="0"/>
          </a:p>
          <a:p>
            <a:pPr marL="193675" indent="-181610">
              <a:lnSpc>
                <a:spcPct val="100000"/>
              </a:lnSpc>
              <a:spcBef>
                <a:spcPts val="440"/>
              </a:spcBef>
              <a:buClr>
                <a:srgbClr val="FF8500"/>
              </a:buClr>
              <a:buFont typeface="Wingdings"/>
              <a:buChar char=""/>
              <a:tabLst>
                <a:tab pos="194310" algn="l"/>
              </a:tabLst>
            </a:pPr>
            <a:r>
              <a:rPr spc="5" dirty="0"/>
              <a:t>3-bit</a:t>
            </a:r>
            <a:r>
              <a:rPr spc="-70" dirty="0"/>
              <a:t> </a:t>
            </a:r>
            <a:r>
              <a:rPr dirty="0"/>
              <a:t>priority</a:t>
            </a:r>
          </a:p>
          <a:p>
            <a:pPr marL="469900" lvl="1" indent="-181610">
              <a:lnSpc>
                <a:spcPct val="100000"/>
              </a:lnSpc>
              <a:spcBef>
                <a:spcPts val="365"/>
              </a:spcBef>
              <a:buClr>
                <a:srgbClr val="FF8500"/>
              </a:buClr>
              <a:buFont typeface="Wingdings"/>
              <a:buChar char=""/>
              <a:tabLst>
                <a:tab pos="470534" algn="l"/>
              </a:tabLst>
            </a:pPr>
            <a:r>
              <a:rPr sz="1700" dirty="0">
                <a:solidFill>
                  <a:srgbClr val="FFFFFF"/>
                </a:solidFill>
                <a:latin typeface="Carlito"/>
                <a:cs typeface="Carlito"/>
              </a:rPr>
              <a:t>Host</a:t>
            </a:r>
            <a:r>
              <a:rPr sz="1700" spc="5" dirty="0">
                <a:solidFill>
                  <a:srgbClr val="FFFFFF"/>
                </a:solidFill>
                <a:latin typeface="Carlito"/>
                <a:cs typeface="Carlito"/>
              </a:rPr>
              <a:t> </a:t>
            </a:r>
            <a:r>
              <a:rPr sz="1700" spc="-5" dirty="0">
                <a:solidFill>
                  <a:srgbClr val="FFFFFF"/>
                </a:solidFill>
                <a:latin typeface="Carlito"/>
                <a:cs typeface="Carlito"/>
              </a:rPr>
              <a:t>intending</a:t>
            </a:r>
            <a:r>
              <a:rPr sz="1700" spc="-70" dirty="0">
                <a:solidFill>
                  <a:srgbClr val="FFFFFF"/>
                </a:solidFill>
                <a:latin typeface="Carlito"/>
                <a:cs typeface="Carlito"/>
              </a:rPr>
              <a:t> </a:t>
            </a:r>
            <a:r>
              <a:rPr sz="1700" spc="15" dirty="0">
                <a:solidFill>
                  <a:srgbClr val="FFFFFF"/>
                </a:solidFill>
                <a:latin typeface="Carlito"/>
                <a:cs typeface="Carlito"/>
              </a:rPr>
              <a:t>to</a:t>
            </a:r>
            <a:r>
              <a:rPr sz="1700" spc="-95" dirty="0">
                <a:solidFill>
                  <a:srgbClr val="FFFFFF"/>
                </a:solidFill>
                <a:latin typeface="Carlito"/>
                <a:cs typeface="Carlito"/>
              </a:rPr>
              <a:t> </a:t>
            </a:r>
            <a:r>
              <a:rPr sz="1700" spc="-5" dirty="0">
                <a:solidFill>
                  <a:srgbClr val="FFFFFF"/>
                </a:solidFill>
                <a:latin typeface="Carlito"/>
                <a:cs typeface="Carlito"/>
              </a:rPr>
              <a:t>send</a:t>
            </a:r>
            <a:r>
              <a:rPr sz="1700" spc="-15" dirty="0">
                <a:solidFill>
                  <a:srgbClr val="FFFFFF"/>
                </a:solidFill>
                <a:latin typeface="Carlito"/>
                <a:cs typeface="Carlito"/>
              </a:rPr>
              <a:t> </a:t>
            </a:r>
            <a:r>
              <a:rPr sz="1700" spc="10" dirty="0">
                <a:solidFill>
                  <a:srgbClr val="FFFFFF"/>
                </a:solidFill>
                <a:latin typeface="Carlito"/>
                <a:cs typeface="Carlito"/>
              </a:rPr>
              <a:t>data,</a:t>
            </a:r>
            <a:r>
              <a:rPr sz="1700" spc="-70" dirty="0">
                <a:solidFill>
                  <a:srgbClr val="FFFFFF"/>
                </a:solidFill>
                <a:latin typeface="Carlito"/>
                <a:cs typeface="Carlito"/>
              </a:rPr>
              <a:t> </a:t>
            </a:r>
            <a:r>
              <a:rPr sz="1700" dirty="0">
                <a:solidFill>
                  <a:srgbClr val="FFFFFF"/>
                </a:solidFill>
                <a:latin typeface="Carlito"/>
                <a:cs typeface="Carlito"/>
              </a:rPr>
              <a:t>sets</a:t>
            </a:r>
            <a:r>
              <a:rPr sz="1700" spc="-85" dirty="0">
                <a:solidFill>
                  <a:srgbClr val="FFFFFF"/>
                </a:solidFill>
                <a:latin typeface="Carlito"/>
                <a:cs typeface="Carlito"/>
              </a:rPr>
              <a:t> </a:t>
            </a:r>
            <a:r>
              <a:rPr sz="1700" dirty="0">
                <a:solidFill>
                  <a:srgbClr val="FFFFFF"/>
                </a:solidFill>
                <a:latin typeface="Carlito"/>
                <a:cs typeface="Carlito"/>
              </a:rPr>
              <a:t>priority</a:t>
            </a:r>
            <a:r>
              <a:rPr sz="1700" spc="-45" dirty="0">
                <a:solidFill>
                  <a:srgbClr val="FFFFFF"/>
                </a:solidFill>
                <a:latin typeface="Carlito"/>
                <a:cs typeface="Carlito"/>
              </a:rPr>
              <a:t> </a:t>
            </a:r>
            <a:r>
              <a:rPr sz="1700" spc="-5" dirty="0">
                <a:solidFill>
                  <a:srgbClr val="FFFFFF"/>
                </a:solidFill>
                <a:latin typeface="Carlito"/>
                <a:cs typeface="Carlito"/>
              </a:rPr>
              <a:t>in</a:t>
            </a:r>
            <a:r>
              <a:rPr sz="1700" spc="60" dirty="0">
                <a:solidFill>
                  <a:srgbClr val="FFFFFF"/>
                </a:solidFill>
                <a:latin typeface="Carlito"/>
                <a:cs typeface="Carlito"/>
              </a:rPr>
              <a:t> </a:t>
            </a:r>
            <a:r>
              <a:rPr sz="1700" spc="10" dirty="0">
                <a:solidFill>
                  <a:srgbClr val="FFFFFF"/>
                </a:solidFill>
                <a:latin typeface="Carlito"/>
                <a:cs typeface="Carlito"/>
              </a:rPr>
              <a:t>the</a:t>
            </a:r>
            <a:r>
              <a:rPr sz="1700" spc="-45" dirty="0">
                <a:solidFill>
                  <a:srgbClr val="FFFFFF"/>
                </a:solidFill>
                <a:latin typeface="Carlito"/>
                <a:cs typeface="Carlito"/>
              </a:rPr>
              <a:t> </a:t>
            </a:r>
            <a:r>
              <a:rPr sz="1700" spc="-15" dirty="0">
                <a:solidFill>
                  <a:srgbClr val="FFFFFF"/>
                </a:solidFill>
                <a:latin typeface="Carlito"/>
                <a:cs typeface="Carlito"/>
              </a:rPr>
              <a:t>packet</a:t>
            </a:r>
            <a:r>
              <a:rPr sz="1700" spc="10" dirty="0">
                <a:solidFill>
                  <a:srgbClr val="FFFFFF"/>
                </a:solidFill>
                <a:latin typeface="Carlito"/>
                <a:cs typeface="Carlito"/>
              </a:rPr>
              <a:t> </a:t>
            </a:r>
            <a:r>
              <a:rPr sz="1700" spc="5" dirty="0">
                <a:solidFill>
                  <a:srgbClr val="FFFFFF"/>
                </a:solidFill>
                <a:latin typeface="Carlito"/>
                <a:cs typeface="Carlito"/>
              </a:rPr>
              <a:t>transmitted</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dirty="0">
                <a:solidFill>
                  <a:srgbClr val="FFFFFF"/>
                </a:solidFill>
                <a:latin typeface="Carlito"/>
                <a:cs typeface="Carlito"/>
              </a:rPr>
              <a:t>Disadvantage:</a:t>
            </a:r>
            <a:r>
              <a:rPr sz="1700" spc="-175" dirty="0">
                <a:solidFill>
                  <a:srgbClr val="FFFFFF"/>
                </a:solidFill>
                <a:latin typeface="Carlito"/>
                <a:cs typeface="Carlito"/>
              </a:rPr>
              <a:t> </a:t>
            </a:r>
            <a:r>
              <a:rPr sz="1700" spc="-5" dirty="0">
                <a:solidFill>
                  <a:srgbClr val="FFFFFF"/>
                </a:solidFill>
                <a:latin typeface="Carlito"/>
                <a:cs typeface="Carlito"/>
              </a:rPr>
              <a:t>delay</a:t>
            </a:r>
            <a:r>
              <a:rPr sz="1700" spc="-45" dirty="0">
                <a:solidFill>
                  <a:srgbClr val="FFFFFF"/>
                </a:solidFill>
                <a:latin typeface="Carlito"/>
                <a:cs typeface="Carlito"/>
              </a:rPr>
              <a:t> </a:t>
            </a:r>
            <a:r>
              <a:rPr sz="1700" spc="-5" dirty="0">
                <a:solidFill>
                  <a:srgbClr val="FFFFFF"/>
                </a:solidFill>
                <a:latin typeface="Carlito"/>
                <a:cs typeface="Carlito"/>
              </a:rPr>
              <a:t>in</a:t>
            </a:r>
            <a:r>
              <a:rPr sz="1700" spc="55" dirty="0">
                <a:solidFill>
                  <a:srgbClr val="FFFFFF"/>
                </a:solidFill>
                <a:latin typeface="Carlito"/>
                <a:cs typeface="Carlito"/>
              </a:rPr>
              <a:t> </a:t>
            </a:r>
            <a:r>
              <a:rPr sz="1700" dirty="0">
                <a:solidFill>
                  <a:srgbClr val="FFFFFF"/>
                </a:solidFill>
                <a:latin typeface="Carlito"/>
                <a:cs typeface="Carlito"/>
              </a:rPr>
              <a:t>transmission</a:t>
            </a:r>
            <a:r>
              <a:rPr sz="1700" spc="-170" dirty="0">
                <a:solidFill>
                  <a:srgbClr val="FFFFFF"/>
                </a:solidFill>
                <a:latin typeface="Carlito"/>
                <a:cs typeface="Carlito"/>
              </a:rPr>
              <a:t> </a:t>
            </a:r>
            <a:r>
              <a:rPr sz="1700" dirty="0">
                <a:solidFill>
                  <a:srgbClr val="FFFFFF"/>
                </a:solidFill>
                <a:latin typeface="Carlito"/>
                <a:cs typeface="Carlito"/>
              </a:rPr>
              <a:t>of</a:t>
            </a:r>
            <a:r>
              <a:rPr sz="1700" spc="-15" dirty="0">
                <a:solidFill>
                  <a:srgbClr val="FFFFFF"/>
                </a:solidFill>
                <a:latin typeface="Carlito"/>
                <a:cs typeface="Carlito"/>
              </a:rPr>
              <a:t> </a:t>
            </a:r>
            <a:r>
              <a:rPr sz="1700" dirty="0">
                <a:solidFill>
                  <a:srgbClr val="FFFFFF"/>
                </a:solidFill>
                <a:latin typeface="Carlito"/>
                <a:cs typeface="Carlito"/>
              </a:rPr>
              <a:t>low</a:t>
            </a:r>
            <a:r>
              <a:rPr sz="1700" spc="30" dirty="0">
                <a:solidFill>
                  <a:srgbClr val="FFFFFF"/>
                </a:solidFill>
                <a:latin typeface="Carlito"/>
                <a:cs typeface="Carlito"/>
              </a:rPr>
              <a:t> </a:t>
            </a:r>
            <a:r>
              <a:rPr sz="1700" dirty="0">
                <a:solidFill>
                  <a:srgbClr val="FFFFFF"/>
                </a:solidFill>
                <a:latin typeface="Carlito"/>
                <a:cs typeface="Carlito"/>
              </a:rPr>
              <a:t>priority</a:t>
            </a:r>
            <a:r>
              <a:rPr sz="1700" spc="-45" dirty="0">
                <a:solidFill>
                  <a:srgbClr val="FFFFFF"/>
                </a:solidFill>
                <a:latin typeface="Carlito"/>
                <a:cs typeface="Carlito"/>
              </a:rPr>
              <a:t> </a:t>
            </a:r>
            <a:r>
              <a:rPr sz="1700" spc="-10" dirty="0">
                <a:solidFill>
                  <a:srgbClr val="FFFFFF"/>
                </a:solidFill>
                <a:latin typeface="Carlito"/>
                <a:cs typeface="Carlito"/>
              </a:rPr>
              <a:t>packets</a:t>
            </a:r>
            <a:endParaRPr sz="1700" dirty="0">
              <a:latin typeface="Carlito"/>
              <a:cs typeface="Carlito"/>
            </a:endParaRPr>
          </a:p>
          <a:p>
            <a:pPr marL="193675" indent="-181610">
              <a:lnSpc>
                <a:spcPct val="100000"/>
              </a:lnSpc>
              <a:spcBef>
                <a:spcPts val="440"/>
              </a:spcBef>
              <a:buClr>
                <a:srgbClr val="FF8500"/>
              </a:buClr>
              <a:buFont typeface="Wingdings"/>
              <a:buChar char=""/>
              <a:tabLst>
                <a:tab pos="194310" algn="l"/>
              </a:tabLst>
            </a:pPr>
            <a:r>
              <a:rPr spc="-10" dirty="0"/>
              <a:t>Reliable</a:t>
            </a:r>
            <a:r>
              <a:rPr spc="20" dirty="0"/>
              <a:t> </a:t>
            </a:r>
            <a:r>
              <a:rPr dirty="0"/>
              <a:t>transmission</a:t>
            </a:r>
          </a:p>
          <a:p>
            <a:pPr marL="469900" lvl="1" indent="-181610">
              <a:lnSpc>
                <a:spcPct val="100000"/>
              </a:lnSpc>
              <a:spcBef>
                <a:spcPts val="365"/>
              </a:spcBef>
              <a:buClr>
                <a:srgbClr val="FF8500"/>
              </a:buClr>
              <a:buFont typeface="Wingdings"/>
              <a:buChar char=""/>
              <a:tabLst>
                <a:tab pos="470534" algn="l"/>
              </a:tabLst>
            </a:pPr>
            <a:r>
              <a:rPr sz="1700" spc="15" dirty="0">
                <a:solidFill>
                  <a:srgbClr val="FFFFFF"/>
                </a:solidFill>
                <a:latin typeface="Carlito"/>
                <a:cs typeface="Carlito"/>
              </a:rPr>
              <a:t>2 </a:t>
            </a:r>
            <a:r>
              <a:rPr sz="1700" spc="5" dirty="0">
                <a:solidFill>
                  <a:srgbClr val="FFFFFF"/>
                </a:solidFill>
                <a:latin typeface="Carlito"/>
                <a:cs typeface="Carlito"/>
              </a:rPr>
              <a:t>bits: </a:t>
            </a:r>
            <a:r>
              <a:rPr sz="1700" spc="15" dirty="0">
                <a:solidFill>
                  <a:srgbClr val="FFFFFF"/>
                </a:solidFill>
                <a:latin typeface="Carlito"/>
                <a:cs typeface="Carlito"/>
              </a:rPr>
              <a:t>A </a:t>
            </a:r>
            <a:r>
              <a:rPr sz="1700" spc="10" dirty="0">
                <a:solidFill>
                  <a:srgbClr val="FFFFFF"/>
                </a:solidFill>
                <a:latin typeface="Carlito"/>
                <a:cs typeface="Carlito"/>
              </a:rPr>
              <a:t>and </a:t>
            </a:r>
            <a:r>
              <a:rPr sz="1700" spc="15" dirty="0">
                <a:solidFill>
                  <a:srgbClr val="FFFFFF"/>
                </a:solidFill>
                <a:latin typeface="Carlito"/>
                <a:cs typeface="Carlito"/>
              </a:rPr>
              <a:t>C </a:t>
            </a:r>
            <a:r>
              <a:rPr sz="1700" spc="-5" dirty="0">
                <a:solidFill>
                  <a:srgbClr val="FFFFFF"/>
                </a:solidFill>
                <a:latin typeface="Carlito"/>
                <a:cs typeface="Carlito"/>
              </a:rPr>
              <a:t>initially set </a:t>
            </a:r>
            <a:r>
              <a:rPr sz="1700" spc="20" dirty="0">
                <a:solidFill>
                  <a:srgbClr val="FFFFFF"/>
                </a:solidFill>
                <a:latin typeface="Carlito"/>
                <a:cs typeface="Carlito"/>
              </a:rPr>
              <a:t>to</a:t>
            </a:r>
            <a:r>
              <a:rPr sz="1700" spc="-235" dirty="0">
                <a:solidFill>
                  <a:srgbClr val="FFFFFF"/>
                </a:solidFill>
                <a:latin typeface="Carlito"/>
                <a:cs typeface="Carlito"/>
              </a:rPr>
              <a:t> </a:t>
            </a:r>
            <a:r>
              <a:rPr sz="1700" spc="15" dirty="0">
                <a:solidFill>
                  <a:srgbClr val="FFFFFF"/>
                </a:solidFill>
                <a:latin typeface="Carlito"/>
                <a:cs typeface="Carlito"/>
              </a:rPr>
              <a:t>0</a:t>
            </a:r>
            <a:endParaRPr sz="1700" dirty="0">
              <a:latin typeface="Carlito"/>
              <a:cs typeface="Carlito"/>
            </a:endParaRPr>
          </a:p>
          <a:p>
            <a:pPr marL="469900" marR="5080" lvl="1" indent="-181610">
              <a:lnSpc>
                <a:spcPts val="2030"/>
              </a:lnSpc>
              <a:spcBef>
                <a:spcPts val="515"/>
              </a:spcBef>
              <a:buClr>
                <a:srgbClr val="FF8500"/>
              </a:buClr>
              <a:buFont typeface="Wingdings"/>
              <a:buChar char=""/>
              <a:tabLst>
                <a:tab pos="470534" algn="l"/>
              </a:tabLst>
            </a:pPr>
            <a:r>
              <a:rPr sz="1700" spc="-15" dirty="0">
                <a:solidFill>
                  <a:srgbClr val="FFFFFF"/>
                </a:solidFill>
                <a:latin typeface="Carlito"/>
                <a:cs typeface="Carlito"/>
              </a:rPr>
              <a:t>Receiver </a:t>
            </a:r>
            <a:r>
              <a:rPr sz="1700" dirty="0">
                <a:solidFill>
                  <a:srgbClr val="FFFFFF"/>
                </a:solidFill>
                <a:latin typeface="Carlito"/>
                <a:cs typeface="Carlito"/>
              </a:rPr>
              <a:t>sets </a:t>
            </a:r>
            <a:r>
              <a:rPr sz="1700" spc="15" dirty="0">
                <a:solidFill>
                  <a:srgbClr val="FFFFFF"/>
                </a:solidFill>
                <a:latin typeface="Carlito"/>
                <a:cs typeface="Carlito"/>
              </a:rPr>
              <a:t>A </a:t>
            </a:r>
            <a:r>
              <a:rPr sz="1700" spc="5" dirty="0">
                <a:solidFill>
                  <a:srgbClr val="FFFFFF"/>
                </a:solidFill>
                <a:latin typeface="Carlito"/>
                <a:cs typeface="Carlito"/>
              </a:rPr>
              <a:t>on </a:t>
            </a:r>
            <a:r>
              <a:rPr sz="1700" spc="-5" dirty="0">
                <a:solidFill>
                  <a:srgbClr val="FFFFFF"/>
                </a:solidFill>
                <a:latin typeface="Carlito"/>
                <a:cs typeface="Carlito"/>
              </a:rPr>
              <a:t>identifying it is </a:t>
            </a:r>
            <a:r>
              <a:rPr sz="1700" spc="10" dirty="0">
                <a:solidFill>
                  <a:srgbClr val="FFFFFF"/>
                </a:solidFill>
                <a:latin typeface="Carlito"/>
                <a:cs typeface="Carlito"/>
              </a:rPr>
              <a:t>the </a:t>
            </a:r>
            <a:r>
              <a:rPr sz="1700" spc="-5" dirty="0">
                <a:solidFill>
                  <a:srgbClr val="FFFFFF"/>
                </a:solidFill>
                <a:latin typeface="Carlito"/>
                <a:cs typeface="Carlito"/>
              </a:rPr>
              <a:t>intended recipient, </a:t>
            </a:r>
            <a:r>
              <a:rPr sz="1700" spc="10" dirty="0">
                <a:solidFill>
                  <a:srgbClr val="FFFFFF"/>
                </a:solidFill>
                <a:latin typeface="Carlito"/>
                <a:cs typeface="Carlito"/>
              </a:rPr>
              <a:t>and </a:t>
            </a:r>
            <a:r>
              <a:rPr sz="1700" dirty="0">
                <a:solidFill>
                  <a:srgbClr val="FFFFFF"/>
                </a:solidFill>
                <a:latin typeface="Carlito"/>
                <a:cs typeface="Carlito"/>
              </a:rPr>
              <a:t>sets </a:t>
            </a:r>
            <a:r>
              <a:rPr sz="1700" spc="10" dirty="0">
                <a:solidFill>
                  <a:srgbClr val="FFFFFF"/>
                </a:solidFill>
                <a:latin typeface="Carlito"/>
                <a:cs typeface="Carlito"/>
              </a:rPr>
              <a:t>C</a:t>
            </a:r>
            <a:r>
              <a:rPr sz="1700" spc="-229" dirty="0">
                <a:solidFill>
                  <a:srgbClr val="FFFFFF"/>
                </a:solidFill>
                <a:latin typeface="Carlito"/>
                <a:cs typeface="Carlito"/>
              </a:rPr>
              <a:t> </a:t>
            </a:r>
            <a:r>
              <a:rPr sz="1700" spc="5" dirty="0">
                <a:solidFill>
                  <a:srgbClr val="FFFFFF"/>
                </a:solidFill>
                <a:latin typeface="Carlito"/>
                <a:cs typeface="Carlito"/>
              </a:rPr>
              <a:t>after  </a:t>
            </a:r>
            <a:r>
              <a:rPr sz="1700" dirty="0">
                <a:solidFill>
                  <a:srgbClr val="FFFFFF"/>
                </a:solidFill>
                <a:latin typeface="Carlito"/>
                <a:cs typeface="Carlito"/>
              </a:rPr>
              <a:t>copying</a:t>
            </a:r>
            <a:endParaRPr sz="1700" dirty="0">
              <a:latin typeface="Carlito"/>
              <a:cs typeface="Carlito"/>
            </a:endParaRPr>
          </a:p>
          <a:p>
            <a:pPr marL="469900" lvl="1" indent="-181610">
              <a:lnSpc>
                <a:spcPct val="100000"/>
              </a:lnSpc>
              <a:spcBef>
                <a:spcPts val="375"/>
              </a:spcBef>
              <a:buClr>
                <a:srgbClr val="FF8500"/>
              </a:buClr>
              <a:buFont typeface="Wingdings"/>
              <a:buChar char=""/>
              <a:tabLst>
                <a:tab pos="470534" algn="l"/>
              </a:tabLst>
            </a:pPr>
            <a:r>
              <a:rPr sz="1700" spc="10" dirty="0">
                <a:solidFill>
                  <a:srgbClr val="FFFFFF"/>
                </a:solidFill>
                <a:latin typeface="Carlito"/>
                <a:cs typeface="Carlito"/>
              </a:rPr>
              <a:t>If both </a:t>
            </a:r>
            <a:r>
              <a:rPr sz="1700" spc="15" dirty="0">
                <a:solidFill>
                  <a:srgbClr val="FFFFFF"/>
                </a:solidFill>
                <a:latin typeface="Carlito"/>
                <a:cs typeface="Carlito"/>
              </a:rPr>
              <a:t>A </a:t>
            </a:r>
            <a:r>
              <a:rPr sz="1700" spc="10" dirty="0">
                <a:solidFill>
                  <a:srgbClr val="FFFFFF"/>
                </a:solidFill>
                <a:latin typeface="Carlito"/>
                <a:cs typeface="Carlito"/>
              </a:rPr>
              <a:t>and</a:t>
            </a:r>
            <a:r>
              <a:rPr sz="1700" spc="-290" dirty="0">
                <a:solidFill>
                  <a:srgbClr val="FFFFFF"/>
                </a:solidFill>
                <a:latin typeface="Carlito"/>
                <a:cs typeface="Carlito"/>
              </a:rPr>
              <a:t> </a:t>
            </a:r>
            <a:r>
              <a:rPr sz="1700" spc="10" dirty="0">
                <a:solidFill>
                  <a:srgbClr val="FFFFFF"/>
                </a:solidFill>
                <a:latin typeface="Carlito"/>
                <a:cs typeface="Carlito"/>
              </a:rPr>
              <a:t>C </a:t>
            </a:r>
            <a:r>
              <a:rPr sz="1700" spc="5" dirty="0">
                <a:solidFill>
                  <a:srgbClr val="FFFFFF"/>
                </a:solidFill>
                <a:latin typeface="Carlito"/>
                <a:cs typeface="Carlito"/>
              </a:rPr>
              <a:t>are </a:t>
            </a:r>
            <a:r>
              <a:rPr sz="1700" dirty="0">
                <a:solidFill>
                  <a:srgbClr val="FFFFFF"/>
                </a:solidFill>
                <a:latin typeface="Carlito"/>
                <a:cs typeface="Carlito"/>
              </a:rPr>
              <a:t>not set, retransmit</a:t>
            </a:r>
            <a:endParaRPr sz="1700" dirty="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819150"/>
            <a:ext cx="7542212" cy="1723549"/>
          </a:xfrm>
        </p:spPr>
        <p:txBody>
          <a:bodyPr/>
          <a:lstStyle/>
          <a:p>
            <a:pPr marL="285750" indent="-285750">
              <a:buFont typeface="Arial" pitchFamily="34" charset="0"/>
              <a:buChar char="•"/>
            </a:pPr>
            <a:r>
              <a:rPr lang="en-US" sz="1600" dirty="0"/>
              <a:t>Does the sender put the token back on the ring after its last frame circulates and has been removed, or immediately after sending the last frame?</a:t>
            </a:r>
          </a:p>
          <a:p>
            <a:pPr marL="285750" indent="-285750">
              <a:buFont typeface="Arial" pitchFamily="34" charset="0"/>
              <a:buChar char="•"/>
            </a:pPr>
            <a:r>
              <a:rPr lang="en-US" sz="1600" dirty="0"/>
              <a:t>Delayed release is simpler and the earlier design, early release improves throughput</a:t>
            </a:r>
          </a:p>
          <a:p>
            <a:pPr marL="285750" indent="-285750">
              <a:buFont typeface="Arial" pitchFamily="34" charset="0"/>
              <a:buChar char="•"/>
            </a:pPr>
            <a:r>
              <a:rPr lang="en-US" sz="1600" dirty="0"/>
              <a:t>The difference is minimal on low-bandwidth, low-delay rings; significant on high-bandwidth, high-delay rings</a:t>
            </a:r>
          </a:p>
          <a:p>
            <a:endParaRPr lang="en-US" sz="1600" dirty="0"/>
          </a:p>
        </p:txBody>
      </p:sp>
      <p:sp>
        <p:nvSpPr>
          <p:cNvPr id="4" name="object 4"/>
          <p:cNvSpPr txBox="1">
            <a:spLocks noGrp="1"/>
          </p:cNvSpPr>
          <p:nvPr>
            <p:ph type="title"/>
          </p:nvPr>
        </p:nvSpPr>
        <p:spPr>
          <a:xfrm>
            <a:off x="381000" y="285750"/>
            <a:ext cx="7155814" cy="386003"/>
          </a:xfrm>
          <a:prstGeom prst="rect">
            <a:avLst/>
          </a:prstGeom>
        </p:spPr>
        <p:txBody>
          <a:bodyPr vert="horz" wrap="square" lIns="0" tIns="16510" rIns="0" bIns="0" rtlCol="0">
            <a:spAutoFit/>
          </a:bodyPr>
          <a:lstStyle/>
          <a:p>
            <a:pPr marL="193675" indent="-181610">
              <a:lnSpc>
                <a:spcPct val="100000"/>
              </a:lnSpc>
              <a:spcBef>
                <a:spcPts val="130"/>
              </a:spcBef>
              <a:buClr>
                <a:srgbClr val="FF8500"/>
              </a:buClr>
              <a:buFont typeface="Wingdings"/>
              <a:buChar char=""/>
              <a:tabLst>
                <a:tab pos="194310" algn="l"/>
              </a:tabLst>
            </a:pPr>
            <a:r>
              <a:rPr sz="2400" spc="-10" dirty="0">
                <a:solidFill>
                  <a:schemeClr val="accent6">
                    <a:lumMod val="75000"/>
                  </a:schemeClr>
                </a:solidFill>
                <a:latin typeface="Carlito"/>
                <a:cs typeface="Carlito"/>
              </a:rPr>
              <a:t>Early/Delayed</a:t>
            </a:r>
            <a:r>
              <a:rPr sz="2400" spc="-45" dirty="0">
                <a:solidFill>
                  <a:schemeClr val="accent6">
                    <a:lumMod val="75000"/>
                  </a:schemeClr>
                </a:solidFill>
                <a:latin typeface="Carlito"/>
                <a:cs typeface="Carlito"/>
              </a:rPr>
              <a:t> </a:t>
            </a:r>
            <a:r>
              <a:rPr sz="2400" spc="-10" dirty="0" smtClean="0">
                <a:solidFill>
                  <a:schemeClr val="accent6">
                    <a:lumMod val="75000"/>
                  </a:schemeClr>
                </a:solidFill>
                <a:latin typeface="Carlito"/>
                <a:cs typeface="Carlito"/>
              </a:rPr>
              <a:t>Release</a:t>
            </a:r>
            <a:r>
              <a:rPr lang="en-US" sz="2400" spc="-10" dirty="0" smtClean="0">
                <a:solidFill>
                  <a:schemeClr val="accent6">
                    <a:lumMod val="75000"/>
                  </a:schemeClr>
                </a:solidFill>
                <a:latin typeface="Carlito"/>
                <a:cs typeface="Carlito"/>
              </a:rPr>
              <a:t> of token</a:t>
            </a:r>
            <a:endParaRPr sz="2400" dirty="0">
              <a:solidFill>
                <a:schemeClr val="accent6">
                  <a:lumMod val="75000"/>
                </a:schemeClr>
              </a:solidFill>
              <a:latin typeface="Carlito"/>
              <a:cs typeface="Carlito"/>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95551"/>
            <a:ext cx="5724525" cy="244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741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85750"/>
            <a:ext cx="3200400" cy="632460"/>
          </a:xfrm>
          <a:prstGeom prst="rect">
            <a:avLst/>
          </a:prstGeom>
        </p:spPr>
        <p:txBody>
          <a:bodyPr vert="horz" wrap="square" lIns="0" tIns="16510" rIns="0" bIns="0" rtlCol="0">
            <a:spAutoFit/>
          </a:bodyPr>
          <a:lstStyle/>
          <a:p>
            <a:pPr marL="12700">
              <a:lnSpc>
                <a:spcPct val="100000"/>
              </a:lnSpc>
              <a:spcBef>
                <a:spcPts val="130"/>
              </a:spcBef>
            </a:pPr>
            <a:r>
              <a:rPr dirty="0"/>
              <a:t>M</a:t>
            </a:r>
            <a:r>
              <a:rPr spc="-20" dirty="0"/>
              <a:t>a</a:t>
            </a:r>
            <a:r>
              <a:rPr spc="-5" dirty="0"/>
              <a:t>i</a:t>
            </a:r>
            <a:r>
              <a:rPr spc="10" dirty="0"/>
              <a:t>n</a:t>
            </a:r>
            <a:r>
              <a:rPr spc="-40" dirty="0"/>
              <a:t>t</a:t>
            </a:r>
            <a:r>
              <a:rPr spc="-20" dirty="0"/>
              <a:t>e</a:t>
            </a:r>
            <a:r>
              <a:rPr spc="10" dirty="0"/>
              <a:t>n</a:t>
            </a:r>
            <a:r>
              <a:rPr spc="-10" dirty="0"/>
              <a:t>a</a:t>
            </a:r>
            <a:r>
              <a:rPr spc="10" dirty="0"/>
              <a:t>n</a:t>
            </a:r>
            <a:r>
              <a:rPr spc="-15" dirty="0"/>
              <a:t>c</a:t>
            </a:r>
            <a:r>
              <a:rPr spc="15" dirty="0"/>
              <a:t>e</a:t>
            </a:r>
          </a:p>
        </p:txBody>
      </p:sp>
      <p:sp>
        <p:nvSpPr>
          <p:cNvPr id="3" name="object 3"/>
          <p:cNvSpPr txBox="1"/>
          <p:nvPr/>
        </p:nvSpPr>
        <p:spPr>
          <a:xfrm>
            <a:off x="762000" y="895350"/>
            <a:ext cx="7315200" cy="2831465"/>
          </a:xfrm>
          <a:prstGeom prst="rect">
            <a:avLst/>
          </a:prstGeom>
        </p:spPr>
        <p:txBody>
          <a:bodyPr vert="horz" wrap="square" lIns="0" tIns="67945" rIns="0" bIns="0" rtlCol="0">
            <a:spAutoFit/>
          </a:bodyPr>
          <a:lstStyle/>
          <a:p>
            <a:pPr marL="193040" indent="-180975">
              <a:lnSpc>
                <a:spcPct val="100000"/>
              </a:lnSpc>
              <a:spcBef>
                <a:spcPts val="535"/>
              </a:spcBef>
              <a:buClr>
                <a:srgbClr val="FF8500"/>
              </a:buClr>
              <a:buFont typeface="Wingdings"/>
              <a:buChar char=""/>
              <a:tabLst>
                <a:tab pos="193675" algn="l"/>
              </a:tabLst>
            </a:pPr>
            <a:r>
              <a:rPr sz="1700" spc="10" dirty="0">
                <a:solidFill>
                  <a:srgbClr val="FFFFFF"/>
                </a:solidFill>
                <a:latin typeface="Carlito"/>
                <a:cs typeface="Carlito"/>
              </a:rPr>
              <a:t>Monitor</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dirty="0">
                <a:solidFill>
                  <a:srgbClr val="FFFFFF"/>
                </a:solidFill>
                <a:latin typeface="Carlito"/>
                <a:cs typeface="Carlito"/>
              </a:rPr>
              <a:t>ensure non-loss of</a:t>
            </a:r>
            <a:r>
              <a:rPr sz="1700" spc="-75" dirty="0">
                <a:solidFill>
                  <a:srgbClr val="FFFFFF"/>
                </a:solidFill>
                <a:latin typeface="Carlito"/>
                <a:cs typeface="Carlito"/>
              </a:rPr>
              <a:t> </a:t>
            </a:r>
            <a:r>
              <a:rPr sz="1700" spc="-20" dirty="0">
                <a:solidFill>
                  <a:srgbClr val="FFFFFF"/>
                </a:solidFill>
                <a:latin typeface="Carlito"/>
                <a:cs typeface="Carlito"/>
              </a:rPr>
              <a:t>token</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dirty="0">
                <a:solidFill>
                  <a:srgbClr val="FFFFFF"/>
                </a:solidFill>
                <a:latin typeface="Carlito"/>
                <a:cs typeface="Carlito"/>
              </a:rPr>
              <a:t>presence indicated</a:t>
            </a:r>
            <a:r>
              <a:rPr sz="1700" spc="-140" dirty="0">
                <a:solidFill>
                  <a:srgbClr val="FFFFFF"/>
                </a:solidFill>
                <a:latin typeface="Carlito"/>
                <a:cs typeface="Carlito"/>
              </a:rPr>
              <a:t> </a:t>
            </a:r>
            <a:r>
              <a:rPr sz="1700" spc="-5" dirty="0">
                <a:solidFill>
                  <a:srgbClr val="FFFFFF"/>
                </a:solidFill>
                <a:latin typeface="Carlito"/>
                <a:cs typeface="Carlito"/>
              </a:rPr>
              <a:t>periodically</a:t>
            </a:r>
            <a:endParaRPr sz="1700" dirty="0">
              <a:latin typeface="Carlito"/>
              <a:cs typeface="Carlito"/>
            </a:endParaRPr>
          </a:p>
          <a:p>
            <a:pPr marL="193040" indent="-180975">
              <a:lnSpc>
                <a:spcPct val="100000"/>
              </a:lnSpc>
              <a:spcBef>
                <a:spcPts val="439"/>
              </a:spcBef>
              <a:buClr>
                <a:srgbClr val="FF8500"/>
              </a:buClr>
              <a:buFont typeface="Wingdings"/>
              <a:buChar char=""/>
              <a:tabLst>
                <a:tab pos="193675" algn="l"/>
              </a:tabLst>
            </a:pPr>
            <a:r>
              <a:rPr sz="1700" spc="15" dirty="0">
                <a:solidFill>
                  <a:srgbClr val="FFFFFF"/>
                </a:solidFill>
                <a:latin typeface="Carlito"/>
                <a:cs typeface="Carlito"/>
              </a:rPr>
              <a:t>For </a:t>
            </a:r>
            <a:r>
              <a:rPr sz="1700" spc="10" dirty="0">
                <a:solidFill>
                  <a:srgbClr val="FFFFFF"/>
                </a:solidFill>
                <a:latin typeface="Carlito"/>
                <a:cs typeface="Carlito"/>
              </a:rPr>
              <a:t>a </a:t>
            </a:r>
            <a:r>
              <a:rPr sz="1700" spc="5" dirty="0">
                <a:solidFill>
                  <a:srgbClr val="FFFFFF"/>
                </a:solidFill>
                <a:latin typeface="Carlito"/>
                <a:cs typeface="Carlito"/>
              </a:rPr>
              <a:t>host </a:t>
            </a:r>
            <a:r>
              <a:rPr sz="1700" spc="20" dirty="0">
                <a:solidFill>
                  <a:srgbClr val="FFFFFF"/>
                </a:solidFill>
                <a:latin typeface="Carlito"/>
                <a:cs typeface="Carlito"/>
              </a:rPr>
              <a:t>to </a:t>
            </a:r>
            <a:r>
              <a:rPr sz="1700" dirty="0">
                <a:solidFill>
                  <a:srgbClr val="FFFFFF"/>
                </a:solidFill>
                <a:latin typeface="Carlito"/>
                <a:cs typeface="Carlito"/>
              </a:rPr>
              <a:t>become</a:t>
            </a:r>
            <a:r>
              <a:rPr sz="1700" spc="-270" dirty="0">
                <a:solidFill>
                  <a:srgbClr val="FFFFFF"/>
                </a:solidFill>
                <a:latin typeface="Carlito"/>
                <a:cs typeface="Carlito"/>
              </a:rPr>
              <a:t> </a:t>
            </a:r>
            <a:r>
              <a:rPr sz="1700" spc="-15" dirty="0">
                <a:solidFill>
                  <a:srgbClr val="FFFFFF"/>
                </a:solidFill>
                <a:latin typeface="Carlito"/>
                <a:cs typeface="Carlito"/>
              </a:rPr>
              <a:t>monitor,</a:t>
            </a:r>
            <a:endParaRPr sz="1700" dirty="0">
              <a:latin typeface="Carlito"/>
              <a:cs typeface="Carlito"/>
            </a:endParaRPr>
          </a:p>
          <a:p>
            <a:pPr marL="469900" lvl="1" indent="-181610">
              <a:lnSpc>
                <a:spcPct val="100000"/>
              </a:lnSpc>
              <a:spcBef>
                <a:spcPts val="434"/>
              </a:spcBef>
              <a:buClr>
                <a:srgbClr val="FF8500"/>
              </a:buClr>
              <a:buFont typeface="Wingdings"/>
              <a:buChar char=""/>
              <a:tabLst>
                <a:tab pos="470534" algn="l"/>
              </a:tabLst>
            </a:pPr>
            <a:r>
              <a:rPr sz="1700" spc="10" dirty="0">
                <a:solidFill>
                  <a:srgbClr val="FFFFFF"/>
                </a:solidFill>
                <a:latin typeface="Carlito"/>
                <a:cs typeface="Carlito"/>
              </a:rPr>
              <a:t>Send </a:t>
            </a:r>
            <a:r>
              <a:rPr sz="1700" spc="5" dirty="0">
                <a:solidFill>
                  <a:srgbClr val="FFFFFF"/>
                </a:solidFill>
                <a:latin typeface="Carlito"/>
                <a:cs typeface="Carlito"/>
              </a:rPr>
              <a:t>claim</a:t>
            </a:r>
            <a:r>
              <a:rPr sz="1700" spc="-80" dirty="0">
                <a:solidFill>
                  <a:srgbClr val="FFFFFF"/>
                </a:solidFill>
                <a:latin typeface="Carlito"/>
                <a:cs typeface="Carlito"/>
              </a:rPr>
              <a:t> </a:t>
            </a:r>
            <a:r>
              <a:rPr sz="1700" spc="-15" dirty="0">
                <a:solidFill>
                  <a:srgbClr val="FFFFFF"/>
                </a:solidFill>
                <a:latin typeface="Carlito"/>
                <a:cs typeface="Carlito"/>
              </a:rPr>
              <a:t>token</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spc="10" dirty="0">
                <a:solidFill>
                  <a:srgbClr val="FFFFFF"/>
                </a:solidFill>
                <a:latin typeface="Carlito"/>
                <a:cs typeface="Carlito"/>
              </a:rPr>
              <a:t>If </a:t>
            </a:r>
            <a:r>
              <a:rPr sz="1700" spc="-5" dirty="0">
                <a:solidFill>
                  <a:srgbClr val="FFFFFF"/>
                </a:solidFill>
                <a:latin typeface="Carlito"/>
                <a:cs typeface="Carlito"/>
              </a:rPr>
              <a:t>sender </a:t>
            </a:r>
            <a:r>
              <a:rPr sz="1700" spc="-10" dirty="0">
                <a:solidFill>
                  <a:srgbClr val="FFFFFF"/>
                </a:solidFill>
                <a:latin typeface="Carlito"/>
                <a:cs typeface="Carlito"/>
              </a:rPr>
              <a:t>receives </a:t>
            </a:r>
            <a:r>
              <a:rPr sz="1700" spc="-5" dirty="0">
                <a:solidFill>
                  <a:srgbClr val="FFFFFF"/>
                </a:solidFill>
                <a:latin typeface="Carlito"/>
                <a:cs typeface="Carlito"/>
              </a:rPr>
              <a:t>it </a:t>
            </a:r>
            <a:r>
              <a:rPr sz="1700" dirty="0">
                <a:solidFill>
                  <a:srgbClr val="FFFFFF"/>
                </a:solidFill>
                <a:latin typeface="Carlito"/>
                <a:cs typeface="Carlito"/>
              </a:rPr>
              <a:t>back, </a:t>
            </a:r>
            <a:r>
              <a:rPr sz="1700" spc="5" dirty="0">
                <a:solidFill>
                  <a:srgbClr val="FFFFFF"/>
                </a:solidFill>
                <a:latin typeface="Carlito"/>
                <a:cs typeface="Carlito"/>
              </a:rPr>
              <a:t>then</a:t>
            </a:r>
            <a:r>
              <a:rPr sz="1700" spc="-25" dirty="0">
                <a:solidFill>
                  <a:srgbClr val="FFFFFF"/>
                </a:solidFill>
                <a:latin typeface="Carlito"/>
                <a:cs typeface="Carlito"/>
              </a:rPr>
              <a:t> </a:t>
            </a:r>
            <a:r>
              <a:rPr sz="1700" spc="5" dirty="0">
                <a:solidFill>
                  <a:srgbClr val="FFFFFF"/>
                </a:solidFill>
                <a:latin typeface="Carlito"/>
                <a:cs typeface="Carlito"/>
              </a:rPr>
              <a:t>confirm</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10" dirty="0">
                <a:solidFill>
                  <a:srgbClr val="FFFFFF"/>
                </a:solidFill>
                <a:latin typeface="Carlito"/>
                <a:cs typeface="Carlito"/>
              </a:rPr>
              <a:t>Else, </a:t>
            </a:r>
            <a:r>
              <a:rPr sz="1700" dirty="0">
                <a:solidFill>
                  <a:srgbClr val="FFFFFF"/>
                </a:solidFill>
                <a:latin typeface="Carlito"/>
                <a:cs typeface="Carlito"/>
              </a:rPr>
              <a:t>highest </a:t>
            </a:r>
            <a:r>
              <a:rPr sz="1700" spc="5" dirty="0">
                <a:solidFill>
                  <a:srgbClr val="FFFFFF"/>
                </a:solidFill>
                <a:latin typeface="Carlito"/>
                <a:cs typeface="Carlito"/>
              </a:rPr>
              <a:t>address</a:t>
            </a:r>
            <a:r>
              <a:rPr sz="1700" spc="-60" dirty="0">
                <a:solidFill>
                  <a:srgbClr val="FFFFFF"/>
                </a:solidFill>
                <a:latin typeface="Carlito"/>
                <a:cs typeface="Carlito"/>
              </a:rPr>
              <a:t> </a:t>
            </a:r>
            <a:r>
              <a:rPr sz="1700" spc="-5" dirty="0">
                <a:solidFill>
                  <a:srgbClr val="FFFFFF"/>
                </a:solidFill>
                <a:latin typeface="Carlito"/>
                <a:cs typeface="Carlito"/>
              </a:rPr>
              <a:t>wins</a:t>
            </a:r>
            <a:endParaRPr sz="1700" dirty="0">
              <a:latin typeface="Carlito"/>
              <a:cs typeface="Carlito"/>
            </a:endParaRPr>
          </a:p>
          <a:p>
            <a:pPr marL="193040" indent="-180975">
              <a:lnSpc>
                <a:spcPct val="100000"/>
              </a:lnSpc>
              <a:spcBef>
                <a:spcPts val="440"/>
              </a:spcBef>
              <a:buClr>
                <a:srgbClr val="FF8500"/>
              </a:buClr>
              <a:buFont typeface="Wingdings"/>
              <a:buChar char=""/>
              <a:tabLst>
                <a:tab pos="193675" algn="l"/>
              </a:tabLst>
            </a:pPr>
            <a:r>
              <a:rPr sz="1700" spc="5" dirty="0">
                <a:solidFill>
                  <a:srgbClr val="FFFFFF"/>
                </a:solidFill>
                <a:latin typeface="Carlito"/>
                <a:cs typeface="Carlito"/>
              </a:rPr>
              <a:t>Ensure</a:t>
            </a:r>
            <a:r>
              <a:rPr sz="1700" spc="-45" dirty="0">
                <a:solidFill>
                  <a:srgbClr val="FFFFFF"/>
                </a:solidFill>
                <a:latin typeface="Carlito"/>
                <a:cs typeface="Carlito"/>
              </a:rPr>
              <a:t> </a:t>
            </a:r>
            <a:r>
              <a:rPr sz="1700" dirty="0">
                <a:solidFill>
                  <a:srgbClr val="FFFFFF"/>
                </a:solidFill>
                <a:latin typeface="Carlito"/>
                <a:cs typeface="Carlito"/>
              </a:rPr>
              <a:t>presence</a:t>
            </a:r>
            <a:r>
              <a:rPr sz="1700" spc="-114" dirty="0">
                <a:solidFill>
                  <a:srgbClr val="FFFFFF"/>
                </a:solidFill>
                <a:latin typeface="Carlito"/>
                <a:cs typeface="Carlito"/>
              </a:rPr>
              <a:t> </a:t>
            </a:r>
            <a:r>
              <a:rPr sz="1700" spc="5" dirty="0">
                <a:solidFill>
                  <a:srgbClr val="FFFFFF"/>
                </a:solidFill>
                <a:latin typeface="Carlito"/>
                <a:cs typeface="Carlito"/>
              </a:rPr>
              <a:t>of</a:t>
            </a:r>
            <a:r>
              <a:rPr sz="1700" spc="65" dirty="0">
                <a:solidFill>
                  <a:srgbClr val="FFFFFF"/>
                </a:solidFill>
                <a:latin typeface="Carlito"/>
                <a:cs typeface="Carlito"/>
              </a:rPr>
              <a:t> </a:t>
            </a:r>
            <a:r>
              <a:rPr sz="1700" spc="-15" dirty="0">
                <a:solidFill>
                  <a:srgbClr val="FFFFFF"/>
                </a:solidFill>
                <a:latin typeface="Carlito"/>
                <a:cs typeface="Carlito"/>
              </a:rPr>
              <a:t>token</a:t>
            </a:r>
            <a:r>
              <a:rPr sz="1700" spc="-20" dirty="0">
                <a:solidFill>
                  <a:srgbClr val="FFFFFF"/>
                </a:solidFill>
                <a:latin typeface="Carlito"/>
                <a:cs typeface="Carlito"/>
              </a:rPr>
              <a:t> </a:t>
            </a:r>
            <a:r>
              <a:rPr sz="1700" spc="10" dirty="0">
                <a:solidFill>
                  <a:srgbClr val="FFFFFF"/>
                </a:solidFill>
                <a:latin typeface="Carlito"/>
                <a:cs typeface="Carlito"/>
              </a:rPr>
              <a:t>by</a:t>
            </a:r>
            <a:r>
              <a:rPr sz="1700" spc="-45" dirty="0">
                <a:solidFill>
                  <a:srgbClr val="FFFFFF"/>
                </a:solidFill>
                <a:latin typeface="Carlito"/>
                <a:cs typeface="Carlito"/>
              </a:rPr>
              <a:t> </a:t>
            </a:r>
            <a:r>
              <a:rPr sz="1700" spc="5" dirty="0">
                <a:solidFill>
                  <a:srgbClr val="FFFFFF"/>
                </a:solidFill>
                <a:latin typeface="Carlito"/>
                <a:cs typeface="Carlito"/>
              </a:rPr>
              <a:t>setting</a:t>
            </a:r>
            <a:r>
              <a:rPr sz="1700" spc="-80" dirty="0">
                <a:solidFill>
                  <a:srgbClr val="FFFFFF"/>
                </a:solidFill>
                <a:latin typeface="Carlito"/>
                <a:cs typeface="Carlito"/>
              </a:rPr>
              <a:t> </a:t>
            </a:r>
            <a:r>
              <a:rPr sz="1700" spc="-15" dirty="0">
                <a:solidFill>
                  <a:srgbClr val="FFFFFF"/>
                </a:solidFill>
                <a:latin typeface="Carlito"/>
                <a:cs typeface="Carlito"/>
              </a:rPr>
              <a:t>token </a:t>
            </a:r>
            <a:r>
              <a:rPr sz="1700" spc="10" dirty="0">
                <a:solidFill>
                  <a:srgbClr val="FFFFFF"/>
                </a:solidFill>
                <a:latin typeface="Carlito"/>
                <a:cs typeface="Carlito"/>
              </a:rPr>
              <a:t>rotation</a:t>
            </a:r>
            <a:r>
              <a:rPr sz="1700" spc="-95" dirty="0">
                <a:solidFill>
                  <a:srgbClr val="FFFFFF"/>
                </a:solidFill>
                <a:latin typeface="Carlito"/>
                <a:cs typeface="Carlito"/>
              </a:rPr>
              <a:t> </a:t>
            </a:r>
            <a:r>
              <a:rPr sz="1700" spc="5" dirty="0" smtClean="0">
                <a:solidFill>
                  <a:srgbClr val="FFFFFF"/>
                </a:solidFill>
                <a:latin typeface="Carlito"/>
                <a:cs typeface="Carlito"/>
              </a:rPr>
              <a:t>time</a:t>
            </a:r>
            <a:r>
              <a:rPr lang="en-US" sz="1700" spc="5" dirty="0" smtClean="0">
                <a:solidFill>
                  <a:srgbClr val="FFFFFF"/>
                </a:solidFill>
                <a:latin typeface="Carlito"/>
                <a:cs typeface="Carlito"/>
              </a:rPr>
              <a:t>(TRT)</a:t>
            </a:r>
            <a:endParaRPr sz="1700" dirty="0">
              <a:latin typeface="Carlito"/>
              <a:cs typeface="Carlito"/>
            </a:endParaRPr>
          </a:p>
          <a:p>
            <a:pPr marL="1214120">
              <a:lnSpc>
                <a:spcPct val="100000"/>
              </a:lnSpc>
              <a:spcBef>
                <a:spcPts val="365"/>
              </a:spcBef>
            </a:pPr>
            <a:r>
              <a:rPr sz="1700" spc="10" dirty="0">
                <a:solidFill>
                  <a:srgbClr val="FFFFFF"/>
                </a:solidFill>
                <a:latin typeface="Carlito"/>
                <a:cs typeface="Carlito"/>
              </a:rPr>
              <a:t>≤ </a:t>
            </a:r>
            <a:r>
              <a:rPr sz="1700" spc="-5" dirty="0">
                <a:solidFill>
                  <a:srgbClr val="FFFFFF"/>
                </a:solidFill>
                <a:latin typeface="Carlito"/>
                <a:cs typeface="Carlito"/>
              </a:rPr>
              <a:t>number </a:t>
            </a:r>
            <a:r>
              <a:rPr sz="1700" dirty="0">
                <a:solidFill>
                  <a:srgbClr val="FFFFFF"/>
                </a:solidFill>
                <a:latin typeface="Carlito"/>
                <a:cs typeface="Carlito"/>
              </a:rPr>
              <a:t>of </a:t>
            </a:r>
            <a:r>
              <a:rPr sz="1700" spc="5" dirty="0">
                <a:solidFill>
                  <a:srgbClr val="FFFFFF"/>
                </a:solidFill>
                <a:latin typeface="Carlito"/>
                <a:cs typeface="Carlito"/>
              </a:rPr>
              <a:t>hosts </a:t>
            </a:r>
            <a:r>
              <a:rPr sz="1700" spc="10" dirty="0">
                <a:solidFill>
                  <a:srgbClr val="FFFFFF"/>
                </a:solidFill>
                <a:latin typeface="Carlito"/>
                <a:cs typeface="Carlito"/>
              </a:rPr>
              <a:t>* </a:t>
            </a:r>
            <a:r>
              <a:rPr sz="1700" spc="-20" dirty="0">
                <a:solidFill>
                  <a:srgbClr val="FFFFFF"/>
                </a:solidFill>
                <a:latin typeface="Carlito"/>
                <a:cs typeface="Carlito"/>
              </a:rPr>
              <a:t>token </a:t>
            </a:r>
            <a:r>
              <a:rPr sz="1700" spc="-5" dirty="0">
                <a:solidFill>
                  <a:srgbClr val="FFFFFF"/>
                </a:solidFill>
                <a:latin typeface="Carlito"/>
                <a:cs typeface="Carlito"/>
              </a:rPr>
              <a:t>holding </a:t>
            </a:r>
            <a:r>
              <a:rPr sz="1700" dirty="0">
                <a:solidFill>
                  <a:srgbClr val="FFFFFF"/>
                </a:solidFill>
                <a:latin typeface="Carlito"/>
                <a:cs typeface="Carlito"/>
              </a:rPr>
              <a:t>time </a:t>
            </a:r>
            <a:r>
              <a:rPr sz="1700" spc="10" dirty="0">
                <a:solidFill>
                  <a:srgbClr val="FFFFFF"/>
                </a:solidFill>
                <a:latin typeface="Carlito"/>
                <a:cs typeface="Carlito"/>
              </a:rPr>
              <a:t>+ </a:t>
            </a:r>
            <a:r>
              <a:rPr sz="1700" dirty="0">
                <a:solidFill>
                  <a:srgbClr val="FFFFFF"/>
                </a:solidFill>
                <a:latin typeface="Carlito"/>
                <a:cs typeface="Carlito"/>
              </a:rPr>
              <a:t>ring</a:t>
            </a:r>
            <a:r>
              <a:rPr sz="1700" spc="-170" dirty="0">
                <a:solidFill>
                  <a:srgbClr val="FFFFFF"/>
                </a:solidFill>
                <a:latin typeface="Carlito"/>
                <a:cs typeface="Carlito"/>
              </a:rPr>
              <a:t> </a:t>
            </a:r>
            <a:r>
              <a:rPr sz="1700" spc="5" dirty="0">
                <a:solidFill>
                  <a:srgbClr val="FFFFFF"/>
                </a:solidFill>
                <a:latin typeface="Carlito"/>
                <a:cs typeface="Carlito"/>
              </a:rPr>
              <a:t>latency</a:t>
            </a:r>
            <a:endParaRPr sz="1700" dirty="0">
              <a:latin typeface="Carlito"/>
              <a:cs typeface="Carl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85750"/>
            <a:ext cx="5867400" cy="632460"/>
          </a:xfrm>
          <a:prstGeom prst="rect">
            <a:avLst/>
          </a:prstGeom>
        </p:spPr>
        <p:txBody>
          <a:bodyPr vert="horz" wrap="square" lIns="0" tIns="16510" rIns="0" bIns="0" rtlCol="0">
            <a:spAutoFit/>
          </a:bodyPr>
          <a:lstStyle/>
          <a:p>
            <a:pPr marL="12700">
              <a:lnSpc>
                <a:spcPct val="100000"/>
              </a:lnSpc>
              <a:spcBef>
                <a:spcPts val="130"/>
              </a:spcBef>
            </a:pPr>
            <a:r>
              <a:rPr spc="-5" dirty="0"/>
              <a:t>Maintenance</a:t>
            </a:r>
            <a:r>
              <a:rPr spc="135" dirty="0"/>
              <a:t> </a:t>
            </a:r>
            <a:r>
              <a:rPr spc="-5" dirty="0"/>
              <a:t>(contd.)</a:t>
            </a:r>
          </a:p>
        </p:txBody>
      </p:sp>
      <p:sp>
        <p:nvSpPr>
          <p:cNvPr id="3" name="object 3"/>
          <p:cNvSpPr txBox="1"/>
          <p:nvPr/>
        </p:nvSpPr>
        <p:spPr>
          <a:xfrm>
            <a:off x="685800" y="1047750"/>
            <a:ext cx="6858000" cy="2506980"/>
          </a:xfrm>
          <a:prstGeom prst="rect">
            <a:avLst/>
          </a:prstGeom>
        </p:spPr>
        <p:txBody>
          <a:bodyPr vert="horz" wrap="square" lIns="0" tIns="163195" rIns="0" bIns="0" rtlCol="0">
            <a:spAutoFit/>
          </a:bodyPr>
          <a:lstStyle/>
          <a:p>
            <a:pPr marL="193675" indent="-181610">
              <a:lnSpc>
                <a:spcPct val="100000"/>
              </a:lnSpc>
              <a:spcBef>
                <a:spcPts val="1285"/>
              </a:spcBef>
              <a:buClr>
                <a:srgbClr val="FF8500"/>
              </a:buClr>
              <a:buFont typeface="Wingdings"/>
              <a:buChar char=""/>
              <a:tabLst>
                <a:tab pos="194310" algn="l"/>
              </a:tabLst>
            </a:pPr>
            <a:r>
              <a:rPr sz="1700" dirty="0">
                <a:solidFill>
                  <a:srgbClr val="FFFFFF"/>
                </a:solidFill>
                <a:latin typeface="Carlito"/>
                <a:cs typeface="Carlito"/>
              </a:rPr>
              <a:t>Orphaned </a:t>
            </a:r>
            <a:r>
              <a:rPr sz="1700" spc="10" dirty="0">
                <a:solidFill>
                  <a:srgbClr val="FFFFFF"/>
                </a:solidFill>
                <a:latin typeface="Carlito"/>
                <a:cs typeface="Carlito"/>
              </a:rPr>
              <a:t>/ </a:t>
            </a:r>
            <a:r>
              <a:rPr sz="1700" dirty="0">
                <a:solidFill>
                  <a:srgbClr val="FFFFFF"/>
                </a:solidFill>
                <a:latin typeface="Carlito"/>
                <a:cs typeface="Carlito"/>
              </a:rPr>
              <a:t>Corrupted</a:t>
            </a:r>
            <a:r>
              <a:rPr sz="1700" spc="-135" dirty="0">
                <a:solidFill>
                  <a:srgbClr val="FFFFFF"/>
                </a:solidFill>
                <a:latin typeface="Carlito"/>
                <a:cs typeface="Carlito"/>
              </a:rPr>
              <a:t> </a:t>
            </a:r>
            <a:r>
              <a:rPr sz="1700" spc="-15" dirty="0">
                <a:solidFill>
                  <a:srgbClr val="FFFFFF"/>
                </a:solidFill>
                <a:latin typeface="Carlito"/>
                <a:cs typeface="Carlito"/>
              </a:rPr>
              <a:t>packet</a:t>
            </a:r>
            <a:endParaRPr sz="1700" dirty="0">
              <a:latin typeface="Carlito"/>
              <a:cs typeface="Carlito"/>
            </a:endParaRPr>
          </a:p>
          <a:p>
            <a:pPr marL="469900" lvl="1" indent="-181610">
              <a:lnSpc>
                <a:spcPct val="100000"/>
              </a:lnSpc>
              <a:spcBef>
                <a:spcPts val="1190"/>
              </a:spcBef>
              <a:buClr>
                <a:srgbClr val="FF8500"/>
              </a:buClr>
              <a:buFont typeface="Wingdings"/>
              <a:buChar char=""/>
              <a:tabLst>
                <a:tab pos="470534" algn="l"/>
              </a:tabLst>
            </a:pPr>
            <a:r>
              <a:rPr sz="1700" spc="5" dirty="0">
                <a:solidFill>
                  <a:srgbClr val="FFFFFF"/>
                </a:solidFill>
                <a:latin typeface="Carlito"/>
                <a:cs typeface="Carlito"/>
              </a:rPr>
              <a:t>Monitor </a:t>
            </a:r>
            <a:r>
              <a:rPr sz="1700" spc="-5" dirty="0">
                <a:solidFill>
                  <a:srgbClr val="FFFFFF"/>
                </a:solidFill>
                <a:latin typeface="Carlito"/>
                <a:cs typeface="Carlito"/>
              </a:rPr>
              <a:t>bit </a:t>
            </a:r>
            <a:r>
              <a:rPr sz="1700" spc="10" dirty="0">
                <a:solidFill>
                  <a:srgbClr val="FFFFFF"/>
                </a:solidFill>
                <a:latin typeface="Carlito"/>
                <a:cs typeface="Carlito"/>
              </a:rPr>
              <a:t>– </a:t>
            </a:r>
            <a:r>
              <a:rPr sz="1700" spc="-5" dirty="0">
                <a:solidFill>
                  <a:srgbClr val="FFFFFF"/>
                </a:solidFill>
                <a:latin typeface="Carlito"/>
                <a:cs typeface="Carlito"/>
              </a:rPr>
              <a:t>initially set </a:t>
            </a:r>
            <a:r>
              <a:rPr sz="1700" spc="10" dirty="0">
                <a:solidFill>
                  <a:srgbClr val="FFFFFF"/>
                </a:solidFill>
                <a:latin typeface="Carlito"/>
                <a:cs typeface="Carlito"/>
              </a:rPr>
              <a:t>as 0 </a:t>
            </a:r>
            <a:r>
              <a:rPr sz="1700" spc="5" dirty="0">
                <a:solidFill>
                  <a:srgbClr val="FFFFFF"/>
                </a:solidFill>
                <a:latin typeface="Carlito"/>
                <a:cs typeface="Carlito"/>
              </a:rPr>
              <a:t>by</a:t>
            </a:r>
            <a:r>
              <a:rPr sz="1700" spc="-235" dirty="0">
                <a:solidFill>
                  <a:srgbClr val="FFFFFF"/>
                </a:solidFill>
                <a:latin typeface="Carlito"/>
                <a:cs typeface="Carlito"/>
              </a:rPr>
              <a:t> </a:t>
            </a:r>
            <a:r>
              <a:rPr sz="1700" dirty="0">
                <a:solidFill>
                  <a:srgbClr val="FFFFFF"/>
                </a:solidFill>
                <a:latin typeface="Carlito"/>
                <a:cs typeface="Carlito"/>
              </a:rPr>
              <a:t>Sender</a:t>
            </a:r>
            <a:endParaRPr sz="1700" dirty="0">
              <a:latin typeface="Carlito"/>
              <a:cs typeface="Carlito"/>
            </a:endParaRPr>
          </a:p>
          <a:p>
            <a:pPr marL="469900" lvl="1" indent="-181610">
              <a:lnSpc>
                <a:spcPct val="100000"/>
              </a:lnSpc>
              <a:spcBef>
                <a:spcPts val="1265"/>
              </a:spcBef>
              <a:buClr>
                <a:srgbClr val="FF8500"/>
              </a:buClr>
              <a:buFont typeface="Wingdings"/>
              <a:buChar char=""/>
              <a:tabLst>
                <a:tab pos="470534" algn="l"/>
              </a:tabLst>
            </a:pPr>
            <a:r>
              <a:rPr sz="1700" spc="10" dirty="0">
                <a:solidFill>
                  <a:srgbClr val="FFFFFF"/>
                </a:solidFill>
                <a:latin typeface="Carlito"/>
                <a:cs typeface="Carlito"/>
              </a:rPr>
              <a:t>Set </a:t>
            </a:r>
            <a:r>
              <a:rPr sz="1700" spc="15" dirty="0">
                <a:solidFill>
                  <a:srgbClr val="FFFFFF"/>
                </a:solidFill>
                <a:latin typeface="Carlito"/>
                <a:cs typeface="Carlito"/>
              </a:rPr>
              <a:t>to </a:t>
            </a:r>
            <a:r>
              <a:rPr sz="1700" spc="10" dirty="0">
                <a:solidFill>
                  <a:srgbClr val="FFFFFF"/>
                </a:solidFill>
                <a:latin typeface="Carlito"/>
                <a:cs typeface="Carlito"/>
              </a:rPr>
              <a:t>1 </a:t>
            </a:r>
            <a:r>
              <a:rPr sz="1700" spc="5" dirty="0">
                <a:solidFill>
                  <a:srgbClr val="FFFFFF"/>
                </a:solidFill>
                <a:latin typeface="Carlito"/>
                <a:cs typeface="Carlito"/>
              </a:rPr>
              <a:t>by</a:t>
            </a:r>
            <a:r>
              <a:rPr sz="1700" spc="-165" dirty="0">
                <a:solidFill>
                  <a:srgbClr val="FFFFFF"/>
                </a:solidFill>
                <a:latin typeface="Carlito"/>
                <a:cs typeface="Carlito"/>
              </a:rPr>
              <a:t> </a:t>
            </a:r>
            <a:r>
              <a:rPr sz="1700" spc="5" dirty="0">
                <a:solidFill>
                  <a:srgbClr val="FFFFFF"/>
                </a:solidFill>
                <a:latin typeface="Carlito"/>
                <a:cs typeface="Carlito"/>
              </a:rPr>
              <a:t>Monitor</a:t>
            </a:r>
            <a:endParaRPr sz="1700" dirty="0">
              <a:latin typeface="Carlito"/>
              <a:cs typeface="Carlito"/>
            </a:endParaRPr>
          </a:p>
          <a:p>
            <a:pPr marL="469900" lvl="1" indent="-181610">
              <a:lnSpc>
                <a:spcPct val="100000"/>
              </a:lnSpc>
              <a:spcBef>
                <a:spcPts val="1190"/>
              </a:spcBef>
              <a:buClr>
                <a:srgbClr val="FF8500"/>
              </a:buClr>
              <a:buFont typeface="Wingdings"/>
              <a:buChar char=""/>
              <a:tabLst>
                <a:tab pos="470534" algn="l"/>
              </a:tabLst>
            </a:pPr>
            <a:r>
              <a:rPr sz="1700" spc="10" dirty="0">
                <a:solidFill>
                  <a:srgbClr val="FFFFFF"/>
                </a:solidFill>
                <a:latin typeface="Carlito"/>
                <a:cs typeface="Carlito"/>
              </a:rPr>
              <a:t>If</a:t>
            </a:r>
            <a:r>
              <a:rPr sz="1700" spc="-20" dirty="0">
                <a:solidFill>
                  <a:srgbClr val="FFFFFF"/>
                </a:solidFill>
                <a:latin typeface="Carlito"/>
                <a:cs typeface="Carlito"/>
              </a:rPr>
              <a:t> </a:t>
            </a:r>
            <a:r>
              <a:rPr sz="1700" dirty="0">
                <a:solidFill>
                  <a:srgbClr val="FFFFFF"/>
                </a:solidFill>
                <a:latin typeface="Carlito"/>
                <a:cs typeface="Carlito"/>
              </a:rPr>
              <a:t>passes</a:t>
            </a:r>
            <a:r>
              <a:rPr sz="1700" spc="-95" dirty="0">
                <a:solidFill>
                  <a:srgbClr val="FFFFFF"/>
                </a:solidFill>
                <a:latin typeface="Carlito"/>
                <a:cs typeface="Carlito"/>
              </a:rPr>
              <a:t> </a:t>
            </a:r>
            <a:r>
              <a:rPr sz="1700" spc="10" dirty="0">
                <a:solidFill>
                  <a:srgbClr val="FFFFFF"/>
                </a:solidFill>
                <a:latin typeface="Carlito"/>
                <a:cs typeface="Carlito"/>
              </a:rPr>
              <a:t>through</a:t>
            </a:r>
            <a:r>
              <a:rPr sz="1700" spc="-95" dirty="0">
                <a:solidFill>
                  <a:srgbClr val="FFFFFF"/>
                </a:solidFill>
                <a:latin typeface="Carlito"/>
                <a:cs typeface="Carlito"/>
              </a:rPr>
              <a:t> </a:t>
            </a:r>
            <a:r>
              <a:rPr sz="1700" dirty="0">
                <a:solidFill>
                  <a:srgbClr val="FFFFFF"/>
                </a:solidFill>
                <a:latin typeface="Carlito"/>
                <a:cs typeface="Carlito"/>
              </a:rPr>
              <a:t>monitor</a:t>
            </a:r>
            <a:r>
              <a:rPr sz="1700" spc="-20" dirty="0">
                <a:solidFill>
                  <a:srgbClr val="FFFFFF"/>
                </a:solidFill>
                <a:latin typeface="Carlito"/>
                <a:cs typeface="Carlito"/>
              </a:rPr>
              <a:t> </a:t>
            </a:r>
            <a:r>
              <a:rPr sz="1700" spc="5" dirty="0">
                <a:solidFill>
                  <a:srgbClr val="FFFFFF"/>
                </a:solidFill>
                <a:latin typeface="Carlito"/>
                <a:cs typeface="Carlito"/>
              </a:rPr>
              <a:t>again,</a:t>
            </a:r>
            <a:r>
              <a:rPr sz="1700" spc="-145" dirty="0">
                <a:solidFill>
                  <a:srgbClr val="FFFFFF"/>
                </a:solidFill>
                <a:latin typeface="Carlito"/>
                <a:cs typeface="Carlito"/>
              </a:rPr>
              <a:t> </a:t>
            </a:r>
            <a:r>
              <a:rPr sz="1700" spc="-15" dirty="0">
                <a:solidFill>
                  <a:srgbClr val="FFFFFF"/>
                </a:solidFill>
                <a:latin typeface="Carlito"/>
                <a:cs typeface="Carlito"/>
              </a:rPr>
              <a:t>packet</a:t>
            </a:r>
            <a:r>
              <a:rPr sz="1700" dirty="0">
                <a:solidFill>
                  <a:srgbClr val="FFFFFF"/>
                </a:solidFill>
                <a:latin typeface="Carlito"/>
                <a:cs typeface="Carlito"/>
              </a:rPr>
              <a:t> drained</a:t>
            </a:r>
            <a:endParaRPr sz="1700" dirty="0">
              <a:latin typeface="Carlito"/>
              <a:cs typeface="Carlito"/>
            </a:endParaRPr>
          </a:p>
          <a:p>
            <a:pPr marL="193675" indent="-181610">
              <a:lnSpc>
                <a:spcPct val="100000"/>
              </a:lnSpc>
              <a:spcBef>
                <a:spcPts val="1265"/>
              </a:spcBef>
              <a:buClr>
                <a:srgbClr val="FF8500"/>
              </a:buClr>
              <a:buFont typeface="Wingdings"/>
              <a:buChar char=""/>
              <a:tabLst>
                <a:tab pos="194310" algn="l"/>
              </a:tabLst>
            </a:pPr>
            <a:r>
              <a:rPr sz="1700" dirty="0">
                <a:solidFill>
                  <a:srgbClr val="FFFFFF"/>
                </a:solidFill>
                <a:latin typeface="Carlito"/>
                <a:cs typeface="Carlito"/>
              </a:rPr>
              <a:t>Dead</a:t>
            </a:r>
            <a:r>
              <a:rPr sz="1700" spc="-30" dirty="0">
                <a:solidFill>
                  <a:srgbClr val="FFFFFF"/>
                </a:solidFill>
                <a:latin typeface="Carlito"/>
                <a:cs typeface="Carlito"/>
              </a:rPr>
              <a:t> </a:t>
            </a:r>
            <a:r>
              <a:rPr sz="1700" dirty="0">
                <a:solidFill>
                  <a:srgbClr val="FFFFFF"/>
                </a:solidFill>
                <a:latin typeface="Carlito"/>
                <a:cs typeface="Carlito"/>
              </a:rPr>
              <a:t>Host</a:t>
            </a:r>
            <a:endParaRPr sz="1700" dirty="0">
              <a:latin typeface="Carlito"/>
              <a:cs typeface="Carlito"/>
            </a:endParaRPr>
          </a:p>
          <a:p>
            <a:pPr marL="469900" lvl="1" indent="-181610">
              <a:lnSpc>
                <a:spcPct val="100000"/>
              </a:lnSpc>
              <a:spcBef>
                <a:spcPts val="1195"/>
              </a:spcBef>
              <a:buClr>
                <a:srgbClr val="FF8500"/>
              </a:buClr>
              <a:buFont typeface="Wingdings"/>
              <a:buChar char=""/>
              <a:tabLst>
                <a:tab pos="470534" algn="l"/>
              </a:tabLst>
            </a:pPr>
            <a:r>
              <a:rPr sz="1700" spc="10" dirty="0">
                <a:solidFill>
                  <a:srgbClr val="FFFFFF"/>
                </a:solidFill>
                <a:latin typeface="Carlito"/>
                <a:cs typeface="Carlito"/>
              </a:rPr>
              <a:t>Beacon</a:t>
            </a:r>
            <a:r>
              <a:rPr sz="1700" spc="-100" dirty="0">
                <a:solidFill>
                  <a:srgbClr val="FFFFFF"/>
                </a:solidFill>
                <a:latin typeface="Carlito"/>
                <a:cs typeface="Carlito"/>
              </a:rPr>
              <a:t> </a:t>
            </a:r>
            <a:r>
              <a:rPr sz="1700" dirty="0">
                <a:solidFill>
                  <a:srgbClr val="FFFFFF"/>
                </a:solidFill>
                <a:latin typeface="Carlito"/>
                <a:cs typeface="Carlito"/>
              </a:rPr>
              <a:t>frame</a:t>
            </a:r>
            <a:endParaRPr sz="17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90550"/>
            <a:ext cx="7155814" cy="607859"/>
          </a:xfrm>
        </p:spPr>
        <p:txBody>
          <a:bodyPr/>
          <a:lstStyle/>
          <a:p>
            <a:r>
              <a:rPr lang="en-US" dirty="0"/>
              <a:t>IEEE standard for LANs</a:t>
            </a:r>
          </a:p>
        </p:txBody>
      </p:sp>
      <p:sp>
        <p:nvSpPr>
          <p:cNvPr id="3" name="Text Placeholder 2"/>
          <p:cNvSpPr>
            <a:spLocks noGrp="1"/>
          </p:cNvSpPr>
          <p:nvPr>
            <p:ph type="body"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76350"/>
            <a:ext cx="7553324" cy="376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5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2950"/>
            <a:ext cx="7155814" cy="607859"/>
          </a:xfrm>
        </p:spPr>
        <p:txBody>
          <a:bodyPr/>
          <a:lstStyle/>
          <a:p>
            <a:r>
              <a:rPr lang="en-US" dirty="0"/>
              <a:t>STANDARD ETHERNET</a:t>
            </a:r>
          </a:p>
        </p:txBody>
      </p:sp>
      <p:sp>
        <p:nvSpPr>
          <p:cNvPr id="3" name="Text Placeholder 2"/>
          <p:cNvSpPr>
            <a:spLocks noGrp="1"/>
          </p:cNvSpPr>
          <p:nvPr>
            <p:ph type="body" idx="1"/>
          </p:nvPr>
        </p:nvSpPr>
        <p:spPr>
          <a:xfrm>
            <a:off x="457201" y="1428750"/>
            <a:ext cx="7466012" cy="523220"/>
          </a:xfrm>
        </p:spPr>
        <p:txBody>
          <a:bodyPr/>
          <a:lstStyle/>
          <a:p>
            <a:r>
              <a:rPr lang="en-US" dirty="0"/>
              <a:t>The original Ethernet was created in 1976 at Xerox’s Palo Alto Research Center (PARC). Since then, it has gone through four generations</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24150"/>
            <a:ext cx="744855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04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819150"/>
            <a:ext cx="7845108" cy="4063933"/>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FF8500"/>
                </a:solidFill>
                <a:latin typeface="Carlito"/>
                <a:cs typeface="Carlito"/>
              </a:rPr>
              <a:t>Basics</a:t>
            </a:r>
            <a:endParaRPr sz="3950" dirty="0">
              <a:latin typeface="Carlito"/>
              <a:cs typeface="Carlito"/>
            </a:endParaRPr>
          </a:p>
          <a:p>
            <a:pPr marL="241300" indent="-181610">
              <a:lnSpc>
                <a:spcPct val="100000"/>
              </a:lnSpc>
              <a:spcBef>
                <a:spcPts val="2035"/>
              </a:spcBef>
              <a:buClr>
                <a:srgbClr val="FF8500"/>
              </a:buClr>
              <a:buFont typeface="Wingdings"/>
              <a:buChar char=""/>
              <a:tabLst>
                <a:tab pos="241935" algn="l"/>
              </a:tabLst>
            </a:pPr>
            <a:r>
              <a:rPr sz="1700" dirty="0">
                <a:solidFill>
                  <a:srgbClr val="FFFFFF"/>
                </a:solidFill>
                <a:latin typeface="Carlito"/>
                <a:cs typeface="Carlito"/>
              </a:rPr>
              <a:t>Ethernet</a:t>
            </a:r>
            <a:endParaRPr sz="1700" dirty="0">
              <a:latin typeface="Carlito"/>
              <a:cs typeface="Carlito"/>
            </a:endParaRPr>
          </a:p>
          <a:p>
            <a:pPr marL="517525" lvl="1" indent="-181610">
              <a:lnSpc>
                <a:spcPct val="100000"/>
              </a:lnSpc>
              <a:spcBef>
                <a:spcPts val="1415"/>
              </a:spcBef>
              <a:buClr>
                <a:srgbClr val="FF8500"/>
              </a:buClr>
              <a:buFont typeface="Wingdings"/>
              <a:buChar char=""/>
              <a:tabLst>
                <a:tab pos="518159" algn="l"/>
              </a:tabLst>
            </a:pPr>
            <a:r>
              <a:rPr sz="1700" spc="15" dirty="0">
                <a:solidFill>
                  <a:srgbClr val="FFFFFF"/>
                </a:solidFill>
                <a:latin typeface="Carlito"/>
                <a:cs typeface="Carlito"/>
              </a:rPr>
              <a:t>Local </a:t>
            </a:r>
            <a:r>
              <a:rPr sz="1700" dirty="0">
                <a:solidFill>
                  <a:srgbClr val="FFFFFF"/>
                </a:solidFill>
                <a:latin typeface="Carlito"/>
                <a:cs typeface="Carlito"/>
              </a:rPr>
              <a:t>area</a:t>
            </a:r>
            <a:r>
              <a:rPr sz="1700" spc="-145" dirty="0">
                <a:solidFill>
                  <a:srgbClr val="FFFFFF"/>
                </a:solidFill>
                <a:latin typeface="Carlito"/>
                <a:cs typeface="Carlito"/>
              </a:rPr>
              <a:t> </a:t>
            </a:r>
            <a:r>
              <a:rPr sz="1700" dirty="0" smtClean="0">
                <a:solidFill>
                  <a:srgbClr val="FFFFFF"/>
                </a:solidFill>
                <a:latin typeface="Carlito"/>
                <a:cs typeface="Carlito"/>
              </a:rPr>
              <a:t>network</a:t>
            </a:r>
            <a:endParaRPr lang="en-US" sz="1700" dirty="0" smtClean="0">
              <a:solidFill>
                <a:srgbClr val="FFFFFF"/>
              </a:solidFill>
              <a:latin typeface="Carlito"/>
              <a:cs typeface="Carlito"/>
            </a:endParaRPr>
          </a:p>
          <a:p>
            <a:pPr marL="517525" lvl="1" indent="-181610">
              <a:lnSpc>
                <a:spcPct val="100000"/>
              </a:lnSpc>
              <a:spcBef>
                <a:spcPts val="1415"/>
              </a:spcBef>
              <a:buClr>
                <a:srgbClr val="FF8500"/>
              </a:buClr>
              <a:buFont typeface="Wingdings"/>
              <a:buChar char=""/>
              <a:tabLst>
                <a:tab pos="518159" algn="l"/>
              </a:tabLst>
            </a:pPr>
            <a:r>
              <a:rPr lang="en-US" sz="1700" dirty="0" smtClean="0">
                <a:solidFill>
                  <a:srgbClr val="92D050"/>
                </a:solidFill>
                <a:latin typeface="Carlito"/>
                <a:cs typeface="Carlito"/>
              </a:rPr>
              <a:t>a common type of network cable used with wired networks</a:t>
            </a:r>
            <a:endParaRPr sz="1700" dirty="0">
              <a:solidFill>
                <a:srgbClr val="92D050"/>
              </a:solidFill>
              <a:latin typeface="Carlito"/>
              <a:cs typeface="Carlito"/>
            </a:endParaRPr>
          </a:p>
          <a:p>
            <a:pPr marL="565785" lvl="1" indent="-229870">
              <a:lnSpc>
                <a:spcPct val="100000"/>
              </a:lnSpc>
              <a:spcBef>
                <a:spcPts val="1415"/>
              </a:spcBef>
              <a:buClr>
                <a:srgbClr val="FF8500"/>
              </a:buClr>
              <a:buFont typeface="Wingdings"/>
              <a:buChar char=""/>
              <a:tabLst>
                <a:tab pos="565785" algn="l"/>
                <a:tab pos="566420" algn="l"/>
              </a:tabLst>
            </a:pPr>
            <a:r>
              <a:rPr sz="1700" dirty="0">
                <a:solidFill>
                  <a:srgbClr val="FFFFFF"/>
                </a:solidFill>
                <a:latin typeface="Carlito"/>
                <a:cs typeface="Carlito"/>
              </a:rPr>
              <a:t>Computers</a:t>
            </a:r>
            <a:r>
              <a:rPr sz="1700" spc="-90" dirty="0">
                <a:solidFill>
                  <a:srgbClr val="FFFFFF"/>
                </a:solidFill>
                <a:latin typeface="Carlito"/>
                <a:cs typeface="Carlito"/>
              </a:rPr>
              <a:t> </a:t>
            </a:r>
            <a:r>
              <a:rPr sz="1700" spc="5" dirty="0">
                <a:solidFill>
                  <a:srgbClr val="FFFFFF"/>
                </a:solidFill>
                <a:latin typeface="Carlito"/>
                <a:cs typeface="Carlito"/>
              </a:rPr>
              <a:t>connected</a:t>
            </a:r>
            <a:r>
              <a:rPr sz="1700" spc="-95" dirty="0">
                <a:solidFill>
                  <a:srgbClr val="FFFFFF"/>
                </a:solidFill>
                <a:latin typeface="Carlito"/>
                <a:cs typeface="Carlito"/>
              </a:rPr>
              <a:t> </a:t>
            </a:r>
            <a:r>
              <a:rPr sz="1700" spc="10" dirty="0">
                <a:solidFill>
                  <a:srgbClr val="FFFFFF"/>
                </a:solidFill>
                <a:latin typeface="Carlito"/>
                <a:cs typeface="Carlito"/>
              </a:rPr>
              <a:t>through</a:t>
            </a:r>
            <a:r>
              <a:rPr sz="1700" spc="-95" dirty="0">
                <a:solidFill>
                  <a:srgbClr val="FFFFFF"/>
                </a:solidFill>
                <a:latin typeface="Carlito"/>
                <a:cs typeface="Carlito"/>
              </a:rPr>
              <a:t> </a:t>
            </a:r>
            <a:r>
              <a:rPr sz="1700" spc="5" dirty="0">
                <a:solidFill>
                  <a:srgbClr val="FFFFFF"/>
                </a:solidFill>
                <a:latin typeface="Carlito"/>
                <a:cs typeface="Carlito"/>
              </a:rPr>
              <a:t>coaxial</a:t>
            </a:r>
            <a:r>
              <a:rPr sz="1700" spc="-110" dirty="0">
                <a:solidFill>
                  <a:srgbClr val="FFFFFF"/>
                </a:solidFill>
                <a:latin typeface="Carlito"/>
                <a:cs typeface="Carlito"/>
              </a:rPr>
              <a:t> </a:t>
            </a:r>
            <a:r>
              <a:rPr sz="1700" dirty="0">
                <a:solidFill>
                  <a:srgbClr val="FFFFFF"/>
                </a:solidFill>
                <a:latin typeface="Carlito"/>
                <a:cs typeface="Carlito"/>
              </a:rPr>
              <a:t>cables</a:t>
            </a:r>
            <a:r>
              <a:rPr sz="1700" spc="-5" dirty="0">
                <a:solidFill>
                  <a:srgbClr val="FFFFFF"/>
                </a:solidFill>
                <a:latin typeface="Carlito"/>
                <a:cs typeface="Carlito"/>
              </a:rPr>
              <a:t> </a:t>
            </a:r>
            <a:r>
              <a:rPr sz="1700" dirty="0">
                <a:solidFill>
                  <a:srgbClr val="FFFFFF"/>
                </a:solidFill>
                <a:latin typeface="Carlito"/>
                <a:cs typeface="Carlito"/>
              </a:rPr>
              <a:t>with</a:t>
            </a:r>
            <a:r>
              <a:rPr sz="1700" spc="-20" dirty="0">
                <a:solidFill>
                  <a:srgbClr val="FFFFFF"/>
                </a:solidFill>
                <a:latin typeface="Carlito"/>
                <a:cs typeface="Carlito"/>
              </a:rPr>
              <a:t> </a:t>
            </a:r>
            <a:r>
              <a:rPr sz="1700" spc="10" dirty="0">
                <a:solidFill>
                  <a:srgbClr val="FFFFFF"/>
                </a:solidFill>
                <a:latin typeface="Carlito"/>
                <a:cs typeface="Carlito"/>
              </a:rPr>
              <a:t>total</a:t>
            </a:r>
            <a:r>
              <a:rPr sz="1700" spc="-110" dirty="0">
                <a:solidFill>
                  <a:srgbClr val="FFFFFF"/>
                </a:solidFill>
                <a:latin typeface="Carlito"/>
                <a:cs typeface="Carlito"/>
              </a:rPr>
              <a:t> </a:t>
            </a:r>
            <a:r>
              <a:rPr sz="1700" dirty="0">
                <a:solidFill>
                  <a:srgbClr val="FFFFFF"/>
                </a:solidFill>
                <a:latin typeface="Carlito"/>
                <a:cs typeface="Carlito"/>
              </a:rPr>
              <a:t>area</a:t>
            </a:r>
            <a:r>
              <a:rPr sz="1700" spc="-90" dirty="0">
                <a:solidFill>
                  <a:srgbClr val="FFFFFF"/>
                </a:solidFill>
                <a:latin typeface="Carlito"/>
                <a:cs typeface="Carlito"/>
              </a:rPr>
              <a:t> </a:t>
            </a:r>
            <a:r>
              <a:rPr sz="1700" dirty="0">
                <a:solidFill>
                  <a:srgbClr val="FFFFFF"/>
                </a:solidFill>
                <a:latin typeface="Carlito"/>
                <a:cs typeface="Carlito"/>
              </a:rPr>
              <a:t>of</a:t>
            </a:r>
            <a:r>
              <a:rPr sz="1700" spc="120" dirty="0">
                <a:solidFill>
                  <a:srgbClr val="FFFFFF"/>
                </a:solidFill>
                <a:latin typeface="Carlito"/>
                <a:cs typeface="Carlito"/>
              </a:rPr>
              <a:t> </a:t>
            </a:r>
            <a:r>
              <a:rPr sz="1700" spc="5" dirty="0">
                <a:solidFill>
                  <a:srgbClr val="FFFFFF"/>
                </a:solidFill>
                <a:latin typeface="Carlito"/>
                <a:cs typeface="Carlito"/>
              </a:rPr>
              <a:t>of</a:t>
            </a:r>
            <a:r>
              <a:rPr sz="1700" spc="-15" dirty="0">
                <a:solidFill>
                  <a:srgbClr val="FFFFFF"/>
                </a:solidFill>
                <a:latin typeface="Carlito"/>
                <a:cs typeface="Carlito"/>
              </a:rPr>
              <a:t> </a:t>
            </a:r>
            <a:r>
              <a:rPr sz="1700" spc="20" dirty="0">
                <a:solidFill>
                  <a:srgbClr val="FFFFFF"/>
                </a:solidFill>
                <a:latin typeface="Carlito"/>
                <a:cs typeface="Carlito"/>
              </a:rPr>
              <a:t>2.5</a:t>
            </a:r>
            <a:r>
              <a:rPr sz="1700" spc="-65" dirty="0">
                <a:solidFill>
                  <a:srgbClr val="FFFFFF"/>
                </a:solidFill>
                <a:latin typeface="Carlito"/>
                <a:cs typeface="Carlito"/>
              </a:rPr>
              <a:t> </a:t>
            </a:r>
            <a:r>
              <a:rPr sz="1700" spc="-5" dirty="0" smtClean="0">
                <a:solidFill>
                  <a:srgbClr val="FFFFFF"/>
                </a:solidFill>
                <a:latin typeface="Carlito"/>
                <a:cs typeface="Carlito"/>
              </a:rPr>
              <a:t>km</a:t>
            </a:r>
            <a:endParaRPr lang="en-US" sz="1700" spc="-5" dirty="0" smtClean="0">
              <a:solidFill>
                <a:srgbClr val="FFFFFF"/>
              </a:solidFill>
              <a:latin typeface="Carlito"/>
              <a:cs typeface="Carlito"/>
            </a:endParaRPr>
          </a:p>
          <a:p>
            <a:pPr marL="565785" lvl="1" indent="-229870">
              <a:lnSpc>
                <a:spcPct val="100000"/>
              </a:lnSpc>
              <a:spcBef>
                <a:spcPts val="1415"/>
              </a:spcBef>
              <a:buClr>
                <a:srgbClr val="FF8500"/>
              </a:buClr>
              <a:buFont typeface="Wingdings"/>
              <a:buChar char=""/>
              <a:tabLst>
                <a:tab pos="565785" algn="l"/>
                <a:tab pos="566420" algn="l"/>
              </a:tabLst>
            </a:pPr>
            <a:r>
              <a:rPr lang="en-US" sz="1700" dirty="0" smtClean="0">
                <a:solidFill>
                  <a:schemeClr val="bg1"/>
                </a:solidFill>
                <a:latin typeface="Carlito"/>
                <a:cs typeface="Carlito"/>
              </a:rPr>
              <a:t>Ethernet cables connect devices such as PCs, routers, and switches within a local area network</a:t>
            </a:r>
            <a:endParaRPr sz="1700" dirty="0">
              <a:solidFill>
                <a:schemeClr val="bg1"/>
              </a:solidFill>
              <a:latin typeface="Carlito"/>
              <a:cs typeface="Carlito"/>
            </a:endParaRPr>
          </a:p>
          <a:p>
            <a:pPr marL="241300" indent="-181610">
              <a:lnSpc>
                <a:spcPct val="100000"/>
              </a:lnSpc>
              <a:spcBef>
                <a:spcPts val="1420"/>
              </a:spcBef>
              <a:buClr>
                <a:srgbClr val="FF8500"/>
              </a:buClr>
              <a:buFont typeface="Wingdings"/>
              <a:buChar char=""/>
              <a:tabLst>
                <a:tab pos="241935" algn="l"/>
              </a:tabLst>
            </a:pPr>
            <a:r>
              <a:rPr sz="1700" dirty="0">
                <a:solidFill>
                  <a:srgbClr val="FFFFFF"/>
                </a:solidFill>
                <a:latin typeface="Carlito"/>
                <a:cs typeface="Carlito"/>
              </a:rPr>
              <a:t>Uses</a:t>
            </a:r>
            <a:endParaRPr sz="1700" dirty="0">
              <a:latin typeface="Carlito"/>
              <a:cs typeface="Carlito"/>
            </a:endParaRPr>
          </a:p>
          <a:p>
            <a:pPr marL="517525" lvl="1" indent="-181610">
              <a:lnSpc>
                <a:spcPct val="100000"/>
              </a:lnSpc>
              <a:spcBef>
                <a:spcPts val="1490"/>
              </a:spcBef>
              <a:buClr>
                <a:srgbClr val="FF8500"/>
              </a:buClr>
              <a:buFont typeface="Wingdings"/>
              <a:buChar char=""/>
              <a:tabLst>
                <a:tab pos="518159" algn="l"/>
              </a:tabLst>
            </a:pPr>
            <a:r>
              <a:rPr sz="1700" spc="10" dirty="0">
                <a:solidFill>
                  <a:srgbClr val="FFFFFF"/>
                </a:solidFill>
                <a:latin typeface="Carlito"/>
                <a:cs typeface="Carlito"/>
              </a:rPr>
              <a:t>CSMA/CD</a:t>
            </a:r>
            <a:endParaRPr sz="1700" dirty="0">
              <a:latin typeface="Carlito"/>
              <a:cs typeface="Carlito"/>
            </a:endParaRPr>
          </a:p>
        </p:txBody>
      </p:sp>
      <p:sp>
        <p:nvSpPr>
          <p:cNvPr id="3" name="object 3"/>
          <p:cNvSpPr txBox="1">
            <a:spLocks noGrp="1"/>
          </p:cNvSpPr>
          <p:nvPr>
            <p:ph type="title"/>
          </p:nvPr>
        </p:nvSpPr>
        <p:spPr>
          <a:xfrm>
            <a:off x="1752601" y="171767"/>
            <a:ext cx="3585590" cy="632460"/>
          </a:xfrm>
          <a:prstGeom prst="rect">
            <a:avLst/>
          </a:prstGeom>
        </p:spPr>
        <p:txBody>
          <a:bodyPr vert="horz" wrap="square" lIns="0" tIns="16510" rIns="0" bIns="0" rtlCol="0">
            <a:spAutoFit/>
          </a:bodyPr>
          <a:lstStyle/>
          <a:p>
            <a:pPr marL="12700">
              <a:lnSpc>
                <a:spcPct val="100000"/>
              </a:lnSpc>
              <a:spcBef>
                <a:spcPts val="130"/>
              </a:spcBef>
            </a:pPr>
            <a:r>
              <a:rPr spc="5" dirty="0"/>
              <a:t>IEEE</a:t>
            </a:r>
            <a:r>
              <a:rPr spc="-65" dirty="0"/>
              <a:t> </a:t>
            </a:r>
            <a:r>
              <a:rPr spc="10" dirty="0"/>
              <a:t>802.3</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298516"/>
            <a:ext cx="18573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97" y="590550"/>
            <a:ext cx="6701803" cy="632460"/>
          </a:xfrm>
          <a:prstGeom prst="rect">
            <a:avLst/>
          </a:prstGeom>
        </p:spPr>
        <p:txBody>
          <a:bodyPr vert="horz" wrap="square" lIns="0" tIns="16510" rIns="0" bIns="0" rtlCol="0">
            <a:spAutoFit/>
          </a:bodyPr>
          <a:lstStyle/>
          <a:p>
            <a:pPr marL="12700">
              <a:lnSpc>
                <a:spcPct val="100000"/>
              </a:lnSpc>
              <a:spcBef>
                <a:spcPts val="130"/>
              </a:spcBef>
            </a:pPr>
            <a:r>
              <a:rPr spc="-35" dirty="0"/>
              <a:t>Transceiver </a:t>
            </a:r>
            <a:r>
              <a:rPr spc="20" dirty="0"/>
              <a:t>&amp;</a:t>
            </a:r>
            <a:r>
              <a:rPr spc="240" dirty="0"/>
              <a:t> </a:t>
            </a:r>
            <a:r>
              <a:rPr dirty="0"/>
              <a:t>Adaptor</a:t>
            </a:r>
          </a:p>
        </p:txBody>
      </p:sp>
      <p:grpSp>
        <p:nvGrpSpPr>
          <p:cNvPr id="3" name="object 3"/>
          <p:cNvGrpSpPr/>
          <p:nvPr/>
        </p:nvGrpSpPr>
        <p:grpSpPr>
          <a:xfrm>
            <a:off x="1333500" y="2390775"/>
            <a:ext cx="6096000" cy="2400300"/>
            <a:chOff x="1333500" y="2390775"/>
            <a:chExt cx="6096000" cy="2400300"/>
          </a:xfrm>
        </p:grpSpPr>
        <p:sp>
          <p:nvSpPr>
            <p:cNvPr id="4" name="object 4"/>
            <p:cNvSpPr/>
            <p:nvPr/>
          </p:nvSpPr>
          <p:spPr>
            <a:xfrm>
              <a:off x="1371600" y="2571750"/>
              <a:ext cx="6019800" cy="0"/>
            </a:xfrm>
            <a:custGeom>
              <a:avLst/>
              <a:gdLst/>
              <a:ahLst/>
              <a:cxnLst/>
              <a:rect l="l" t="t" r="r" b="b"/>
              <a:pathLst>
                <a:path w="6019800">
                  <a:moveTo>
                    <a:pt x="0" y="0"/>
                  </a:moveTo>
                  <a:lnTo>
                    <a:pt x="1552575" y="0"/>
                  </a:lnTo>
                </a:path>
                <a:path w="6019800">
                  <a:moveTo>
                    <a:pt x="1724025" y="0"/>
                  </a:moveTo>
                  <a:lnTo>
                    <a:pt x="6019800" y="0"/>
                  </a:lnTo>
                </a:path>
              </a:pathLst>
            </a:custGeom>
            <a:ln w="76200">
              <a:solidFill>
                <a:srgbClr val="838D9B"/>
              </a:solidFill>
            </a:ln>
          </p:spPr>
          <p:txBody>
            <a:bodyPr wrap="square" lIns="0" tIns="0" rIns="0" bIns="0" rtlCol="0"/>
            <a:lstStyle/>
            <a:p>
              <a:endParaRPr/>
            </a:p>
          </p:txBody>
        </p:sp>
        <p:sp>
          <p:nvSpPr>
            <p:cNvPr id="5" name="object 5"/>
            <p:cNvSpPr/>
            <p:nvPr/>
          </p:nvSpPr>
          <p:spPr>
            <a:xfrm>
              <a:off x="2924175" y="2457450"/>
              <a:ext cx="171450" cy="247650"/>
            </a:xfrm>
            <a:custGeom>
              <a:avLst/>
              <a:gdLst/>
              <a:ahLst/>
              <a:cxnLst/>
              <a:rect l="l" t="t" r="r" b="b"/>
              <a:pathLst>
                <a:path w="171450" h="247650">
                  <a:moveTo>
                    <a:pt x="171450" y="0"/>
                  </a:moveTo>
                  <a:lnTo>
                    <a:pt x="0" y="0"/>
                  </a:lnTo>
                  <a:lnTo>
                    <a:pt x="0" y="247650"/>
                  </a:lnTo>
                  <a:lnTo>
                    <a:pt x="171450" y="247650"/>
                  </a:lnTo>
                  <a:lnTo>
                    <a:pt x="171450" y="0"/>
                  </a:lnTo>
                  <a:close/>
                </a:path>
              </a:pathLst>
            </a:custGeom>
            <a:solidFill>
              <a:srgbClr val="FFFFFF"/>
            </a:solidFill>
          </p:spPr>
          <p:txBody>
            <a:bodyPr wrap="square" lIns="0" tIns="0" rIns="0" bIns="0" rtlCol="0"/>
            <a:lstStyle/>
            <a:p>
              <a:endParaRPr/>
            </a:p>
          </p:txBody>
        </p:sp>
        <p:sp>
          <p:nvSpPr>
            <p:cNvPr id="6" name="object 6"/>
            <p:cNvSpPr/>
            <p:nvPr/>
          </p:nvSpPr>
          <p:spPr>
            <a:xfrm>
              <a:off x="3095625" y="2400300"/>
              <a:ext cx="57150" cy="304800"/>
            </a:xfrm>
            <a:custGeom>
              <a:avLst/>
              <a:gdLst/>
              <a:ahLst/>
              <a:cxnLst/>
              <a:rect l="l" t="t" r="r" b="b"/>
              <a:pathLst>
                <a:path w="57150" h="304800">
                  <a:moveTo>
                    <a:pt x="57150" y="0"/>
                  </a:moveTo>
                  <a:lnTo>
                    <a:pt x="0" y="57150"/>
                  </a:lnTo>
                  <a:lnTo>
                    <a:pt x="0" y="304800"/>
                  </a:lnTo>
                  <a:lnTo>
                    <a:pt x="57150" y="247650"/>
                  </a:lnTo>
                  <a:lnTo>
                    <a:pt x="57150" y="0"/>
                  </a:lnTo>
                  <a:close/>
                </a:path>
              </a:pathLst>
            </a:custGeom>
            <a:solidFill>
              <a:srgbClr val="CDCDCD"/>
            </a:solidFill>
          </p:spPr>
          <p:txBody>
            <a:bodyPr wrap="square" lIns="0" tIns="0" rIns="0" bIns="0" rtlCol="0"/>
            <a:lstStyle/>
            <a:p>
              <a:endParaRPr/>
            </a:p>
          </p:txBody>
        </p:sp>
        <p:sp>
          <p:nvSpPr>
            <p:cNvPr id="7" name="object 7"/>
            <p:cNvSpPr/>
            <p:nvPr/>
          </p:nvSpPr>
          <p:spPr>
            <a:xfrm>
              <a:off x="2924175" y="2400300"/>
              <a:ext cx="228600" cy="57150"/>
            </a:xfrm>
            <a:custGeom>
              <a:avLst/>
              <a:gdLst/>
              <a:ahLst/>
              <a:cxnLst/>
              <a:rect l="l" t="t" r="r" b="b"/>
              <a:pathLst>
                <a:path w="228600" h="57150">
                  <a:moveTo>
                    <a:pt x="228600" y="0"/>
                  </a:moveTo>
                  <a:lnTo>
                    <a:pt x="57150" y="0"/>
                  </a:lnTo>
                  <a:lnTo>
                    <a:pt x="0" y="57150"/>
                  </a:lnTo>
                  <a:lnTo>
                    <a:pt x="171450" y="57150"/>
                  </a:lnTo>
                  <a:lnTo>
                    <a:pt x="228600" y="0"/>
                  </a:lnTo>
                  <a:close/>
                </a:path>
              </a:pathLst>
            </a:custGeom>
            <a:solidFill>
              <a:srgbClr val="FFFFFF"/>
            </a:solidFill>
          </p:spPr>
          <p:txBody>
            <a:bodyPr wrap="square" lIns="0" tIns="0" rIns="0" bIns="0" rtlCol="0"/>
            <a:lstStyle/>
            <a:p>
              <a:endParaRPr/>
            </a:p>
          </p:txBody>
        </p:sp>
        <p:sp>
          <p:nvSpPr>
            <p:cNvPr id="8" name="object 8"/>
            <p:cNvSpPr/>
            <p:nvPr/>
          </p:nvSpPr>
          <p:spPr>
            <a:xfrm>
              <a:off x="2924175" y="2400300"/>
              <a:ext cx="228600" cy="304800"/>
            </a:xfrm>
            <a:custGeom>
              <a:avLst/>
              <a:gdLst/>
              <a:ahLst/>
              <a:cxnLst/>
              <a:rect l="l" t="t" r="r" b="b"/>
              <a:pathLst>
                <a:path w="228600" h="304800">
                  <a:moveTo>
                    <a:pt x="0" y="57150"/>
                  </a:moveTo>
                  <a:lnTo>
                    <a:pt x="57150" y="0"/>
                  </a:lnTo>
                  <a:lnTo>
                    <a:pt x="228600" y="0"/>
                  </a:lnTo>
                  <a:lnTo>
                    <a:pt x="228600" y="247650"/>
                  </a:lnTo>
                  <a:lnTo>
                    <a:pt x="171450" y="304800"/>
                  </a:lnTo>
                  <a:lnTo>
                    <a:pt x="0" y="304800"/>
                  </a:lnTo>
                  <a:lnTo>
                    <a:pt x="0" y="57150"/>
                  </a:lnTo>
                  <a:close/>
                </a:path>
                <a:path w="228600" h="304800">
                  <a:moveTo>
                    <a:pt x="0" y="57150"/>
                  </a:moveTo>
                  <a:lnTo>
                    <a:pt x="171450" y="57150"/>
                  </a:lnTo>
                  <a:lnTo>
                    <a:pt x="228600" y="0"/>
                  </a:lnTo>
                </a:path>
                <a:path w="228600" h="304800">
                  <a:moveTo>
                    <a:pt x="171450" y="57150"/>
                  </a:moveTo>
                  <a:lnTo>
                    <a:pt x="171450" y="304800"/>
                  </a:lnTo>
                </a:path>
              </a:pathLst>
            </a:custGeom>
            <a:ln w="19050">
              <a:solidFill>
                <a:srgbClr val="6E6C7C"/>
              </a:solidFill>
            </a:ln>
          </p:spPr>
          <p:txBody>
            <a:bodyPr wrap="square" lIns="0" tIns="0" rIns="0" bIns="0" rtlCol="0"/>
            <a:lstStyle/>
            <a:p>
              <a:endParaRPr/>
            </a:p>
          </p:txBody>
        </p:sp>
        <p:sp>
          <p:nvSpPr>
            <p:cNvPr id="9" name="object 9"/>
            <p:cNvSpPr/>
            <p:nvPr/>
          </p:nvSpPr>
          <p:spPr>
            <a:xfrm>
              <a:off x="2514600" y="3562350"/>
              <a:ext cx="990600" cy="228600"/>
            </a:xfrm>
            <a:custGeom>
              <a:avLst/>
              <a:gdLst/>
              <a:ahLst/>
              <a:cxnLst/>
              <a:rect l="l" t="t" r="r" b="b"/>
              <a:pathLst>
                <a:path w="990600" h="228600">
                  <a:moveTo>
                    <a:pt x="0" y="228600"/>
                  </a:moveTo>
                  <a:lnTo>
                    <a:pt x="990600" y="228600"/>
                  </a:lnTo>
                  <a:lnTo>
                    <a:pt x="990600" y="0"/>
                  </a:lnTo>
                  <a:lnTo>
                    <a:pt x="0" y="0"/>
                  </a:lnTo>
                  <a:lnTo>
                    <a:pt x="0" y="228600"/>
                  </a:lnTo>
                  <a:close/>
                </a:path>
              </a:pathLst>
            </a:custGeom>
            <a:solidFill>
              <a:srgbClr val="838D9B"/>
            </a:solidFill>
          </p:spPr>
          <p:txBody>
            <a:bodyPr wrap="square" lIns="0" tIns="0" rIns="0" bIns="0" rtlCol="0"/>
            <a:lstStyle/>
            <a:p>
              <a:endParaRPr/>
            </a:p>
          </p:txBody>
        </p:sp>
        <p:sp>
          <p:nvSpPr>
            <p:cNvPr id="10" name="object 10"/>
            <p:cNvSpPr/>
            <p:nvPr/>
          </p:nvSpPr>
          <p:spPr>
            <a:xfrm>
              <a:off x="2514600" y="3562350"/>
              <a:ext cx="990600" cy="1219200"/>
            </a:xfrm>
            <a:custGeom>
              <a:avLst/>
              <a:gdLst/>
              <a:ahLst/>
              <a:cxnLst/>
              <a:rect l="l" t="t" r="r" b="b"/>
              <a:pathLst>
                <a:path w="990600" h="1219200">
                  <a:moveTo>
                    <a:pt x="0" y="1219200"/>
                  </a:moveTo>
                  <a:lnTo>
                    <a:pt x="990600" y="1219200"/>
                  </a:lnTo>
                  <a:lnTo>
                    <a:pt x="990600" y="0"/>
                  </a:lnTo>
                  <a:lnTo>
                    <a:pt x="0" y="0"/>
                  </a:lnTo>
                  <a:lnTo>
                    <a:pt x="0" y="1219200"/>
                  </a:lnTo>
                  <a:close/>
                </a:path>
              </a:pathLst>
            </a:custGeom>
            <a:ln w="19050">
              <a:solidFill>
                <a:srgbClr val="5F6670"/>
              </a:solidFill>
            </a:ln>
          </p:spPr>
          <p:txBody>
            <a:bodyPr wrap="square" lIns="0" tIns="0" rIns="0" bIns="0" rtlCol="0"/>
            <a:lstStyle/>
            <a:p>
              <a:endParaRPr/>
            </a:p>
          </p:txBody>
        </p:sp>
      </p:grpSp>
      <p:sp>
        <p:nvSpPr>
          <p:cNvPr id="11" name="object 11"/>
          <p:cNvSpPr txBox="1"/>
          <p:nvPr/>
        </p:nvSpPr>
        <p:spPr>
          <a:xfrm>
            <a:off x="2524125" y="3800475"/>
            <a:ext cx="971550" cy="971550"/>
          </a:xfrm>
          <a:prstGeom prst="rect">
            <a:avLst/>
          </a:prstGeom>
          <a:solidFill>
            <a:srgbClr val="838D9B"/>
          </a:solidFill>
        </p:spPr>
        <p:txBody>
          <a:bodyPr vert="horz" wrap="square" lIns="0" tIns="222885" rIns="0" bIns="0" rtlCol="0">
            <a:spAutoFit/>
          </a:bodyPr>
          <a:lstStyle/>
          <a:p>
            <a:pPr marL="275590">
              <a:lnSpc>
                <a:spcPct val="100000"/>
              </a:lnSpc>
              <a:spcBef>
                <a:spcPts val="1755"/>
              </a:spcBef>
            </a:pPr>
            <a:r>
              <a:rPr sz="1800" spc="-5" dirty="0">
                <a:solidFill>
                  <a:srgbClr val="FFFFFF"/>
                </a:solidFill>
                <a:latin typeface="Carlito"/>
                <a:cs typeface="Carlito"/>
              </a:rPr>
              <a:t>Host</a:t>
            </a:r>
            <a:endParaRPr sz="1800">
              <a:latin typeface="Carlito"/>
              <a:cs typeface="Carlito"/>
            </a:endParaRPr>
          </a:p>
        </p:txBody>
      </p:sp>
      <p:grpSp>
        <p:nvGrpSpPr>
          <p:cNvPr id="12" name="object 12"/>
          <p:cNvGrpSpPr/>
          <p:nvPr/>
        </p:nvGrpSpPr>
        <p:grpSpPr>
          <a:xfrm>
            <a:off x="2847975" y="2581333"/>
            <a:ext cx="2036445" cy="1219200"/>
            <a:chOff x="2847975" y="2581333"/>
            <a:chExt cx="2036445" cy="1219200"/>
          </a:xfrm>
        </p:grpSpPr>
        <p:sp>
          <p:nvSpPr>
            <p:cNvPr id="13" name="object 13"/>
            <p:cNvSpPr/>
            <p:nvPr/>
          </p:nvSpPr>
          <p:spPr>
            <a:xfrm>
              <a:off x="2857500" y="3114675"/>
              <a:ext cx="304800" cy="676275"/>
            </a:xfrm>
            <a:custGeom>
              <a:avLst/>
              <a:gdLst/>
              <a:ahLst/>
              <a:cxnLst/>
              <a:rect l="l" t="t" r="r" b="b"/>
              <a:pathLst>
                <a:path w="304800" h="676275">
                  <a:moveTo>
                    <a:pt x="304800" y="0"/>
                  </a:moveTo>
                  <a:lnTo>
                    <a:pt x="0" y="0"/>
                  </a:lnTo>
                  <a:lnTo>
                    <a:pt x="0" y="676275"/>
                  </a:lnTo>
                  <a:lnTo>
                    <a:pt x="304800" y="676275"/>
                  </a:lnTo>
                  <a:lnTo>
                    <a:pt x="304800" y="0"/>
                  </a:lnTo>
                  <a:close/>
                </a:path>
              </a:pathLst>
            </a:custGeom>
            <a:solidFill>
              <a:srgbClr val="FFFFFF"/>
            </a:solidFill>
          </p:spPr>
          <p:txBody>
            <a:bodyPr wrap="square" lIns="0" tIns="0" rIns="0" bIns="0" rtlCol="0"/>
            <a:lstStyle/>
            <a:p>
              <a:endParaRPr/>
            </a:p>
          </p:txBody>
        </p:sp>
        <p:sp>
          <p:nvSpPr>
            <p:cNvPr id="14" name="object 14"/>
            <p:cNvSpPr/>
            <p:nvPr/>
          </p:nvSpPr>
          <p:spPr>
            <a:xfrm>
              <a:off x="2857500" y="3114675"/>
              <a:ext cx="304800" cy="676275"/>
            </a:xfrm>
            <a:custGeom>
              <a:avLst/>
              <a:gdLst/>
              <a:ahLst/>
              <a:cxnLst/>
              <a:rect l="l" t="t" r="r" b="b"/>
              <a:pathLst>
                <a:path w="304800" h="676275">
                  <a:moveTo>
                    <a:pt x="0" y="676275"/>
                  </a:moveTo>
                  <a:lnTo>
                    <a:pt x="304800" y="676275"/>
                  </a:lnTo>
                  <a:lnTo>
                    <a:pt x="304800" y="0"/>
                  </a:lnTo>
                  <a:lnTo>
                    <a:pt x="0" y="0"/>
                  </a:lnTo>
                  <a:lnTo>
                    <a:pt x="0" y="676275"/>
                  </a:lnTo>
                  <a:close/>
                </a:path>
              </a:pathLst>
            </a:custGeom>
            <a:ln w="19050">
              <a:solidFill>
                <a:srgbClr val="6E6C7C"/>
              </a:solidFill>
            </a:ln>
          </p:spPr>
          <p:txBody>
            <a:bodyPr wrap="square" lIns="0" tIns="0" rIns="0" bIns="0" rtlCol="0"/>
            <a:lstStyle/>
            <a:p>
              <a:endParaRPr/>
            </a:p>
          </p:txBody>
        </p:sp>
        <p:sp>
          <p:nvSpPr>
            <p:cNvPr id="15" name="object 15"/>
            <p:cNvSpPr/>
            <p:nvPr/>
          </p:nvSpPr>
          <p:spPr>
            <a:xfrm>
              <a:off x="3014726" y="2709925"/>
              <a:ext cx="1905" cy="412115"/>
            </a:xfrm>
            <a:custGeom>
              <a:avLst/>
              <a:gdLst/>
              <a:ahLst/>
              <a:cxnLst/>
              <a:rect l="l" t="t" r="r" b="b"/>
              <a:pathLst>
                <a:path w="1905" h="412114">
                  <a:moveTo>
                    <a:pt x="1905" y="0"/>
                  </a:moveTo>
                  <a:lnTo>
                    <a:pt x="0" y="411734"/>
                  </a:lnTo>
                </a:path>
              </a:pathLst>
            </a:custGeom>
            <a:ln w="28575">
              <a:solidFill>
                <a:srgbClr val="838D9B"/>
              </a:solidFill>
            </a:ln>
          </p:spPr>
          <p:txBody>
            <a:bodyPr wrap="square" lIns="0" tIns="0" rIns="0" bIns="0" rtlCol="0"/>
            <a:lstStyle/>
            <a:p>
              <a:endParaRPr/>
            </a:p>
          </p:txBody>
        </p:sp>
        <p:sp>
          <p:nvSpPr>
            <p:cNvPr id="16" name="object 16"/>
            <p:cNvSpPr/>
            <p:nvPr/>
          </p:nvSpPr>
          <p:spPr>
            <a:xfrm>
              <a:off x="3100450" y="2586100"/>
              <a:ext cx="560070" cy="514350"/>
            </a:xfrm>
            <a:custGeom>
              <a:avLst/>
              <a:gdLst/>
              <a:ahLst/>
              <a:cxnLst/>
              <a:rect l="l" t="t" r="r" b="b"/>
              <a:pathLst>
                <a:path w="560070" h="514350">
                  <a:moveTo>
                    <a:pt x="0" y="0"/>
                  </a:moveTo>
                  <a:lnTo>
                    <a:pt x="560070" y="514350"/>
                  </a:lnTo>
                </a:path>
              </a:pathLst>
            </a:custGeom>
            <a:ln w="9534">
              <a:solidFill>
                <a:srgbClr val="D2600C"/>
              </a:solidFill>
            </a:ln>
          </p:spPr>
          <p:txBody>
            <a:bodyPr wrap="square" lIns="0" tIns="0" rIns="0" bIns="0" rtlCol="0"/>
            <a:lstStyle/>
            <a:p>
              <a:endParaRPr/>
            </a:p>
          </p:txBody>
        </p:sp>
        <p:sp>
          <p:nvSpPr>
            <p:cNvPr id="17" name="object 17"/>
            <p:cNvSpPr/>
            <p:nvPr/>
          </p:nvSpPr>
          <p:spPr>
            <a:xfrm>
              <a:off x="3167126" y="3062350"/>
              <a:ext cx="1717675" cy="441325"/>
            </a:xfrm>
            <a:custGeom>
              <a:avLst/>
              <a:gdLst/>
              <a:ahLst/>
              <a:cxnLst/>
              <a:rect l="l" t="t" r="r" b="b"/>
              <a:pathLst>
                <a:path w="1717675" h="441325">
                  <a:moveTo>
                    <a:pt x="1714373" y="402971"/>
                  </a:moveTo>
                  <a:lnTo>
                    <a:pt x="1704975" y="398272"/>
                  </a:lnTo>
                  <a:lnTo>
                    <a:pt x="1638173" y="364871"/>
                  </a:lnTo>
                  <a:lnTo>
                    <a:pt x="1638173" y="398272"/>
                  </a:lnTo>
                  <a:lnTo>
                    <a:pt x="861949" y="398272"/>
                  </a:lnTo>
                  <a:lnTo>
                    <a:pt x="861949" y="397383"/>
                  </a:lnTo>
                  <a:lnTo>
                    <a:pt x="859790" y="395224"/>
                  </a:lnTo>
                  <a:lnTo>
                    <a:pt x="0" y="395224"/>
                  </a:lnTo>
                  <a:lnTo>
                    <a:pt x="0" y="404749"/>
                  </a:lnTo>
                  <a:lnTo>
                    <a:pt x="852424" y="404749"/>
                  </a:lnTo>
                  <a:lnTo>
                    <a:pt x="852424" y="405638"/>
                  </a:lnTo>
                  <a:lnTo>
                    <a:pt x="854583" y="407797"/>
                  </a:lnTo>
                  <a:lnTo>
                    <a:pt x="1638173" y="407797"/>
                  </a:lnTo>
                  <a:lnTo>
                    <a:pt x="1638173" y="441083"/>
                  </a:lnTo>
                  <a:lnTo>
                    <a:pt x="1704721" y="407797"/>
                  </a:lnTo>
                  <a:lnTo>
                    <a:pt x="1714373" y="402971"/>
                  </a:lnTo>
                  <a:close/>
                </a:path>
                <a:path w="1717675" h="441325">
                  <a:moveTo>
                    <a:pt x="1717294" y="38100"/>
                  </a:moveTo>
                  <a:lnTo>
                    <a:pt x="1707642" y="33274"/>
                  </a:lnTo>
                  <a:lnTo>
                    <a:pt x="1641094" y="0"/>
                  </a:lnTo>
                  <a:lnTo>
                    <a:pt x="1641094" y="33274"/>
                  </a:lnTo>
                  <a:lnTo>
                    <a:pt x="504698" y="33274"/>
                  </a:lnTo>
                  <a:lnTo>
                    <a:pt x="504698" y="42799"/>
                  </a:lnTo>
                  <a:lnTo>
                    <a:pt x="1641094" y="42799"/>
                  </a:lnTo>
                  <a:lnTo>
                    <a:pt x="1641094" y="76200"/>
                  </a:lnTo>
                  <a:lnTo>
                    <a:pt x="1707896" y="42799"/>
                  </a:lnTo>
                  <a:lnTo>
                    <a:pt x="1717294" y="38100"/>
                  </a:lnTo>
                  <a:close/>
                </a:path>
              </a:pathLst>
            </a:custGeom>
            <a:solidFill>
              <a:srgbClr val="D2600C"/>
            </a:solidFill>
          </p:spPr>
          <p:txBody>
            <a:bodyPr wrap="square" lIns="0" tIns="0" rIns="0" bIns="0" rtlCol="0"/>
            <a:lstStyle/>
            <a:p>
              <a:endParaRPr/>
            </a:p>
          </p:txBody>
        </p:sp>
      </p:grpSp>
      <p:sp>
        <p:nvSpPr>
          <p:cNvPr id="18" name="object 18"/>
          <p:cNvSpPr txBox="1"/>
          <p:nvPr/>
        </p:nvSpPr>
        <p:spPr>
          <a:xfrm>
            <a:off x="4960620" y="2208529"/>
            <a:ext cx="3649980" cy="1385570"/>
          </a:xfrm>
          <a:prstGeom prst="rect">
            <a:avLst/>
          </a:prstGeom>
        </p:spPr>
        <p:txBody>
          <a:bodyPr vert="horz" wrap="square" lIns="0" tIns="13335" rIns="0" bIns="0" rtlCol="0">
            <a:spAutoFit/>
          </a:bodyPr>
          <a:lstStyle/>
          <a:p>
            <a:pPr marL="775335">
              <a:lnSpc>
                <a:spcPct val="100000"/>
              </a:lnSpc>
              <a:spcBef>
                <a:spcPts val="105"/>
              </a:spcBef>
            </a:pPr>
            <a:r>
              <a:rPr sz="1800" spc="5" dirty="0">
                <a:solidFill>
                  <a:srgbClr val="FFFFFF"/>
                </a:solidFill>
                <a:latin typeface="Carlito"/>
                <a:cs typeface="Carlito"/>
              </a:rPr>
              <a:t>Ethernet</a:t>
            </a:r>
            <a:r>
              <a:rPr sz="1800" spc="-135" dirty="0">
                <a:solidFill>
                  <a:srgbClr val="FFFFFF"/>
                </a:solidFill>
                <a:latin typeface="Carlito"/>
                <a:cs typeface="Carlito"/>
              </a:rPr>
              <a:t> </a:t>
            </a:r>
            <a:r>
              <a:rPr sz="1800" dirty="0">
                <a:solidFill>
                  <a:srgbClr val="FFFFFF"/>
                </a:solidFill>
                <a:latin typeface="Carlito"/>
                <a:cs typeface="Carlito"/>
              </a:rPr>
              <a:t>Cable(Segment)</a:t>
            </a:r>
            <a:endParaRPr sz="1800" dirty="0">
              <a:latin typeface="Carlito"/>
              <a:cs typeface="Carlito"/>
            </a:endParaRPr>
          </a:p>
          <a:p>
            <a:pPr>
              <a:lnSpc>
                <a:spcPct val="100000"/>
              </a:lnSpc>
              <a:spcBef>
                <a:spcPts val="50"/>
              </a:spcBef>
            </a:pPr>
            <a:endParaRPr sz="2300" dirty="0">
              <a:latin typeface="Carlito"/>
              <a:cs typeface="Carlito"/>
            </a:endParaRPr>
          </a:p>
          <a:p>
            <a:pPr marL="12700" marR="2041525">
              <a:lnSpc>
                <a:spcPct val="131500"/>
              </a:lnSpc>
            </a:pPr>
            <a:r>
              <a:rPr sz="1800" spc="-55" dirty="0">
                <a:solidFill>
                  <a:srgbClr val="FFFFFF"/>
                </a:solidFill>
                <a:latin typeface="Carlito"/>
                <a:cs typeface="Carlito"/>
              </a:rPr>
              <a:t>T</a:t>
            </a:r>
            <a:r>
              <a:rPr sz="1800" spc="-30" dirty="0">
                <a:solidFill>
                  <a:srgbClr val="FFFFFF"/>
                </a:solidFill>
                <a:latin typeface="Carlito"/>
                <a:cs typeface="Carlito"/>
              </a:rPr>
              <a:t>r</a:t>
            </a:r>
            <a:r>
              <a:rPr sz="1800" spc="35" dirty="0">
                <a:solidFill>
                  <a:srgbClr val="FFFFFF"/>
                </a:solidFill>
                <a:latin typeface="Carlito"/>
                <a:cs typeface="Carlito"/>
              </a:rPr>
              <a:t>a</a:t>
            </a:r>
            <a:r>
              <a:rPr sz="1800" spc="25" dirty="0">
                <a:solidFill>
                  <a:srgbClr val="FFFFFF"/>
                </a:solidFill>
                <a:latin typeface="Carlito"/>
                <a:cs typeface="Carlito"/>
              </a:rPr>
              <a:t>n</a:t>
            </a:r>
            <a:r>
              <a:rPr sz="1800" spc="-35" dirty="0">
                <a:solidFill>
                  <a:srgbClr val="FFFFFF"/>
                </a:solidFill>
                <a:latin typeface="Carlito"/>
                <a:cs typeface="Carlito"/>
              </a:rPr>
              <a:t>s</a:t>
            </a:r>
            <a:r>
              <a:rPr sz="1800" spc="-15" dirty="0">
                <a:solidFill>
                  <a:srgbClr val="FFFFFF"/>
                </a:solidFill>
                <a:latin typeface="Carlito"/>
                <a:cs typeface="Carlito"/>
              </a:rPr>
              <a:t>c</a:t>
            </a:r>
            <a:r>
              <a:rPr sz="1800" dirty="0">
                <a:solidFill>
                  <a:srgbClr val="FFFFFF"/>
                </a:solidFill>
                <a:latin typeface="Carlito"/>
                <a:cs typeface="Carlito"/>
              </a:rPr>
              <a:t>e</a:t>
            </a:r>
            <a:r>
              <a:rPr sz="1800" spc="35" dirty="0">
                <a:solidFill>
                  <a:srgbClr val="FFFFFF"/>
                </a:solidFill>
                <a:latin typeface="Carlito"/>
                <a:cs typeface="Carlito"/>
              </a:rPr>
              <a:t>i</a:t>
            </a:r>
            <a:r>
              <a:rPr sz="1800" spc="10" dirty="0">
                <a:solidFill>
                  <a:srgbClr val="FFFFFF"/>
                </a:solidFill>
                <a:latin typeface="Carlito"/>
                <a:cs typeface="Carlito"/>
              </a:rPr>
              <a:t>v</a:t>
            </a:r>
            <a:r>
              <a:rPr sz="1800" dirty="0">
                <a:solidFill>
                  <a:srgbClr val="FFFFFF"/>
                </a:solidFill>
                <a:latin typeface="Carlito"/>
                <a:cs typeface="Carlito"/>
              </a:rPr>
              <a:t>er  </a:t>
            </a:r>
            <a:r>
              <a:rPr sz="1800" spc="15" dirty="0">
                <a:solidFill>
                  <a:srgbClr val="FFFFFF"/>
                </a:solidFill>
                <a:latin typeface="Carlito"/>
                <a:cs typeface="Carlito"/>
              </a:rPr>
              <a:t>Adaptor</a:t>
            </a:r>
            <a:endParaRPr sz="1800" dirty="0">
              <a:latin typeface="Carlito"/>
              <a:cs typeface="Carlito"/>
            </a:endParaRPr>
          </a:p>
        </p:txBody>
      </p:sp>
      <p:sp>
        <p:nvSpPr>
          <p:cNvPr id="19" name="object 19"/>
          <p:cNvSpPr txBox="1"/>
          <p:nvPr/>
        </p:nvSpPr>
        <p:spPr>
          <a:xfrm>
            <a:off x="26668" y="4948872"/>
            <a:ext cx="5916931" cy="162224"/>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5 </a:t>
            </a:r>
            <a:r>
              <a:rPr sz="975" spc="7" baseline="25641" dirty="0">
                <a:solidFill>
                  <a:srgbClr val="FFFFFF"/>
                </a:solidFill>
                <a:latin typeface="Carlito"/>
                <a:cs typeface="Carlito"/>
              </a:rPr>
              <a:t>th</a:t>
            </a:r>
            <a:r>
              <a:rPr sz="975" spc="-112" baseline="25641" dirty="0">
                <a:solidFill>
                  <a:srgbClr val="FFFFFF"/>
                </a:solidFill>
                <a:latin typeface="Carlito"/>
                <a:cs typeface="Carlito"/>
              </a:rPr>
              <a:t> </a:t>
            </a:r>
            <a:r>
              <a:rPr sz="950" spc="20" dirty="0">
                <a:solidFill>
                  <a:srgbClr val="FFFFFF"/>
                </a:solidFill>
                <a:latin typeface="Carlito"/>
                <a:cs typeface="Carlito"/>
              </a:rPr>
              <a:t>Edition</a:t>
            </a:r>
            <a:endParaRPr sz="950" dirty="0">
              <a:latin typeface="Carlito"/>
              <a:cs typeface="Carlito"/>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837" y="2705100"/>
            <a:ext cx="1819738"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a:off x="6172200" y="3062350"/>
            <a:ext cx="685800" cy="59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751" y="3867150"/>
            <a:ext cx="1980416"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Arrow Connector 24"/>
          <p:cNvCxnSpPr/>
          <p:nvPr/>
        </p:nvCxnSpPr>
        <p:spPr>
          <a:xfrm>
            <a:off x="5600699" y="3503675"/>
            <a:ext cx="342900" cy="296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150"/>
            <a:ext cx="2892108" cy="632460"/>
          </a:xfrm>
          <a:prstGeom prst="rect">
            <a:avLst/>
          </a:prstGeom>
        </p:spPr>
        <p:txBody>
          <a:bodyPr vert="horz" wrap="square" lIns="0" tIns="16510" rIns="0" bIns="0" rtlCol="0">
            <a:spAutoFit/>
          </a:bodyPr>
          <a:lstStyle/>
          <a:p>
            <a:pPr marL="12700">
              <a:lnSpc>
                <a:spcPct val="100000"/>
              </a:lnSpc>
              <a:spcBef>
                <a:spcPts val="130"/>
              </a:spcBef>
            </a:pPr>
            <a:r>
              <a:rPr spc="-20" dirty="0"/>
              <a:t>Repeater</a:t>
            </a:r>
          </a:p>
        </p:txBody>
      </p:sp>
      <p:grpSp>
        <p:nvGrpSpPr>
          <p:cNvPr id="3" name="object 3"/>
          <p:cNvGrpSpPr/>
          <p:nvPr/>
        </p:nvGrpSpPr>
        <p:grpSpPr>
          <a:xfrm>
            <a:off x="1295146" y="1961895"/>
            <a:ext cx="6970395" cy="2600960"/>
            <a:chOff x="1295146" y="1961895"/>
            <a:chExt cx="6970395" cy="2600960"/>
          </a:xfrm>
        </p:grpSpPr>
        <p:sp>
          <p:nvSpPr>
            <p:cNvPr id="4" name="object 4"/>
            <p:cNvSpPr/>
            <p:nvPr/>
          </p:nvSpPr>
          <p:spPr>
            <a:xfrm>
              <a:off x="1300226" y="1966975"/>
              <a:ext cx="0" cy="2590800"/>
            </a:xfrm>
            <a:custGeom>
              <a:avLst/>
              <a:gdLst/>
              <a:ahLst/>
              <a:cxnLst/>
              <a:rect l="l" t="t" r="r" b="b"/>
              <a:pathLst>
                <a:path h="2590800">
                  <a:moveTo>
                    <a:pt x="0" y="0"/>
                  </a:moveTo>
                  <a:lnTo>
                    <a:pt x="0" y="2590736"/>
                  </a:lnTo>
                </a:path>
              </a:pathLst>
            </a:custGeom>
            <a:ln w="9534">
              <a:solidFill>
                <a:srgbClr val="D2600C"/>
              </a:solidFill>
            </a:ln>
          </p:spPr>
          <p:txBody>
            <a:bodyPr wrap="square" lIns="0" tIns="0" rIns="0" bIns="0" rtlCol="0"/>
            <a:lstStyle/>
            <a:p>
              <a:endParaRPr/>
            </a:p>
          </p:txBody>
        </p:sp>
        <p:sp>
          <p:nvSpPr>
            <p:cNvPr id="5" name="object 5"/>
            <p:cNvSpPr/>
            <p:nvPr/>
          </p:nvSpPr>
          <p:spPr>
            <a:xfrm>
              <a:off x="1300226" y="2347975"/>
              <a:ext cx="652780" cy="914400"/>
            </a:xfrm>
            <a:custGeom>
              <a:avLst/>
              <a:gdLst/>
              <a:ahLst/>
              <a:cxnLst/>
              <a:rect l="l" t="t" r="r" b="b"/>
              <a:pathLst>
                <a:path w="652780" h="914400">
                  <a:moveTo>
                    <a:pt x="0" y="0"/>
                  </a:moveTo>
                  <a:lnTo>
                    <a:pt x="652399" y="0"/>
                  </a:lnTo>
                </a:path>
                <a:path w="652780" h="914400">
                  <a:moveTo>
                    <a:pt x="0" y="914400"/>
                  </a:moveTo>
                  <a:lnTo>
                    <a:pt x="652399" y="914400"/>
                  </a:lnTo>
                </a:path>
              </a:pathLst>
            </a:custGeom>
            <a:ln w="9534">
              <a:solidFill>
                <a:srgbClr val="D2600C"/>
              </a:solidFill>
            </a:ln>
          </p:spPr>
          <p:txBody>
            <a:bodyPr wrap="square" lIns="0" tIns="0" rIns="0" bIns="0" rtlCol="0"/>
            <a:lstStyle/>
            <a:p>
              <a:endParaRPr/>
            </a:p>
          </p:txBody>
        </p:sp>
        <p:sp>
          <p:nvSpPr>
            <p:cNvPr id="6" name="object 6"/>
            <p:cNvSpPr/>
            <p:nvPr/>
          </p:nvSpPr>
          <p:spPr>
            <a:xfrm>
              <a:off x="1300226" y="4100512"/>
              <a:ext cx="652780" cy="0"/>
            </a:xfrm>
            <a:custGeom>
              <a:avLst/>
              <a:gdLst/>
              <a:ahLst/>
              <a:cxnLst/>
              <a:rect l="l" t="t" r="r" b="b"/>
              <a:pathLst>
                <a:path w="652780">
                  <a:moveTo>
                    <a:pt x="0" y="0"/>
                  </a:moveTo>
                  <a:lnTo>
                    <a:pt x="652399" y="0"/>
                  </a:lnTo>
                </a:path>
              </a:pathLst>
            </a:custGeom>
            <a:ln w="9534">
              <a:solidFill>
                <a:srgbClr val="D2600C"/>
              </a:solidFill>
            </a:ln>
          </p:spPr>
          <p:txBody>
            <a:bodyPr wrap="square" lIns="0" tIns="0" rIns="0" bIns="0" rtlCol="0"/>
            <a:lstStyle/>
            <a:p>
              <a:endParaRPr/>
            </a:p>
          </p:txBody>
        </p:sp>
        <p:sp>
          <p:nvSpPr>
            <p:cNvPr id="7" name="object 7"/>
            <p:cNvSpPr/>
            <p:nvPr/>
          </p:nvSpPr>
          <p:spPr>
            <a:xfrm>
              <a:off x="3076575" y="2347975"/>
              <a:ext cx="5183505" cy="0"/>
            </a:xfrm>
            <a:custGeom>
              <a:avLst/>
              <a:gdLst/>
              <a:ahLst/>
              <a:cxnLst/>
              <a:rect l="l" t="t" r="r" b="b"/>
              <a:pathLst>
                <a:path w="5183505">
                  <a:moveTo>
                    <a:pt x="0" y="0"/>
                  </a:moveTo>
                  <a:lnTo>
                    <a:pt x="5183378" y="0"/>
                  </a:lnTo>
                </a:path>
              </a:pathLst>
            </a:custGeom>
            <a:ln w="9534">
              <a:solidFill>
                <a:srgbClr val="D2600C"/>
              </a:solidFill>
            </a:ln>
          </p:spPr>
          <p:txBody>
            <a:bodyPr wrap="square" lIns="0" tIns="0" rIns="0" bIns="0" rtlCol="0"/>
            <a:lstStyle/>
            <a:p>
              <a:endParaRPr/>
            </a:p>
          </p:txBody>
        </p:sp>
        <p:sp>
          <p:nvSpPr>
            <p:cNvPr id="8" name="object 8"/>
            <p:cNvSpPr/>
            <p:nvPr/>
          </p:nvSpPr>
          <p:spPr>
            <a:xfrm>
              <a:off x="1952625" y="2162174"/>
              <a:ext cx="1123950" cy="285750"/>
            </a:xfrm>
            <a:custGeom>
              <a:avLst/>
              <a:gdLst/>
              <a:ahLst/>
              <a:cxnLst/>
              <a:rect l="l" t="t" r="r" b="b"/>
              <a:pathLst>
                <a:path w="1123950" h="285750">
                  <a:moveTo>
                    <a:pt x="1123950" y="0"/>
                  </a:moveTo>
                  <a:lnTo>
                    <a:pt x="0" y="0"/>
                  </a:lnTo>
                  <a:lnTo>
                    <a:pt x="0" y="285750"/>
                  </a:lnTo>
                  <a:lnTo>
                    <a:pt x="1123950" y="285750"/>
                  </a:lnTo>
                  <a:lnTo>
                    <a:pt x="1123950" y="0"/>
                  </a:lnTo>
                  <a:close/>
                </a:path>
              </a:pathLst>
            </a:custGeom>
            <a:solidFill>
              <a:srgbClr val="838D9B"/>
            </a:solidFill>
          </p:spPr>
          <p:txBody>
            <a:bodyPr wrap="square" lIns="0" tIns="0" rIns="0" bIns="0" rtlCol="0"/>
            <a:lstStyle/>
            <a:p>
              <a:endParaRPr/>
            </a:p>
          </p:txBody>
        </p:sp>
        <p:sp>
          <p:nvSpPr>
            <p:cNvPr id="9" name="object 9"/>
            <p:cNvSpPr/>
            <p:nvPr/>
          </p:nvSpPr>
          <p:spPr>
            <a:xfrm>
              <a:off x="1905000" y="2114549"/>
              <a:ext cx="1219200" cy="47625"/>
            </a:xfrm>
            <a:custGeom>
              <a:avLst/>
              <a:gdLst/>
              <a:ahLst/>
              <a:cxnLst/>
              <a:rect l="l" t="t" r="r" b="b"/>
              <a:pathLst>
                <a:path w="1219200" h="47625">
                  <a:moveTo>
                    <a:pt x="1219200" y="0"/>
                  </a:moveTo>
                  <a:lnTo>
                    <a:pt x="0" y="0"/>
                  </a:lnTo>
                  <a:lnTo>
                    <a:pt x="47625" y="47625"/>
                  </a:lnTo>
                  <a:lnTo>
                    <a:pt x="1171575" y="47625"/>
                  </a:lnTo>
                  <a:lnTo>
                    <a:pt x="1219200" y="0"/>
                  </a:lnTo>
                  <a:close/>
                </a:path>
              </a:pathLst>
            </a:custGeom>
            <a:solidFill>
              <a:srgbClr val="9BA2AE"/>
            </a:solidFill>
          </p:spPr>
          <p:txBody>
            <a:bodyPr wrap="square" lIns="0" tIns="0" rIns="0" bIns="0" rtlCol="0"/>
            <a:lstStyle/>
            <a:p>
              <a:endParaRPr/>
            </a:p>
          </p:txBody>
        </p:sp>
        <p:sp>
          <p:nvSpPr>
            <p:cNvPr id="10" name="object 10"/>
            <p:cNvSpPr/>
            <p:nvPr/>
          </p:nvSpPr>
          <p:spPr>
            <a:xfrm>
              <a:off x="1905000" y="2447924"/>
              <a:ext cx="1219200" cy="47625"/>
            </a:xfrm>
            <a:custGeom>
              <a:avLst/>
              <a:gdLst/>
              <a:ahLst/>
              <a:cxnLst/>
              <a:rect l="l" t="t" r="r" b="b"/>
              <a:pathLst>
                <a:path w="1219200" h="47625">
                  <a:moveTo>
                    <a:pt x="1171575" y="0"/>
                  </a:moveTo>
                  <a:lnTo>
                    <a:pt x="47625" y="0"/>
                  </a:lnTo>
                  <a:lnTo>
                    <a:pt x="0" y="47625"/>
                  </a:lnTo>
                  <a:lnTo>
                    <a:pt x="1219200" y="47625"/>
                  </a:lnTo>
                  <a:lnTo>
                    <a:pt x="1171575" y="0"/>
                  </a:lnTo>
                  <a:close/>
                </a:path>
              </a:pathLst>
            </a:custGeom>
            <a:solidFill>
              <a:srgbClr val="69707C"/>
            </a:solidFill>
          </p:spPr>
          <p:txBody>
            <a:bodyPr wrap="square" lIns="0" tIns="0" rIns="0" bIns="0" rtlCol="0"/>
            <a:lstStyle/>
            <a:p>
              <a:endParaRPr/>
            </a:p>
          </p:txBody>
        </p:sp>
        <p:sp>
          <p:nvSpPr>
            <p:cNvPr id="11" name="object 11"/>
            <p:cNvSpPr/>
            <p:nvPr/>
          </p:nvSpPr>
          <p:spPr>
            <a:xfrm>
              <a:off x="1905000" y="2114549"/>
              <a:ext cx="47625" cy="381000"/>
            </a:xfrm>
            <a:custGeom>
              <a:avLst/>
              <a:gdLst/>
              <a:ahLst/>
              <a:cxnLst/>
              <a:rect l="l" t="t" r="r" b="b"/>
              <a:pathLst>
                <a:path w="47625" h="381000">
                  <a:moveTo>
                    <a:pt x="0" y="0"/>
                  </a:moveTo>
                  <a:lnTo>
                    <a:pt x="0" y="381000"/>
                  </a:lnTo>
                  <a:lnTo>
                    <a:pt x="47625" y="333375"/>
                  </a:lnTo>
                  <a:lnTo>
                    <a:pt x="47625" y="47625"/>
                  </a:lnTo>
                  <a:lnTo>
                    <a:pt x="0" y="0"/>
                  </a:lnTo>
                  <a:close/>
                </a:path>
              </a:pathLst>
            </a:custGeom>
            <a:solidFill>
              <a:srgbClr val="B5BAC3"/>
            </a:solidFill>
          </p:spPr>
          <p:txBody>
            <a:bodyPr wrap="square" lIns="0" tIns="0" rIns="0" bIns="0" rtlCol="0"/>
            <a:lstStyle/>
            <a:p>
              <a:endParaRPr/>
            </a:p>
          </p:txBody>
        </p:sp>
        <p:sp>
          <p:nvSpPr>
            <p:cNvPr id="12" name="object 12"/>
            <p:cNvSpPr/>
            <p:nvPr/>
          </p:nvSpPr>
          <p:spPr>
            <a:xfrm>
              <a:off x="3076575" y="2114549"/>
              <a:ext cx="47625" cy="381000"/>
            </a:xfrm>
            <a:custGeom>
              <a:avLst/>
              <a:gdLst/>
              <a:ahLst/>
              <a:cxnLst/>
              <a:rect l="l" t="t" r="r" b="b"/>
              <a:pathLst>
                <a:path w="47625" h="381000">
                  <a:moveTo>
                    <a:pt x="47625" y="0"/>
                  </a:moveTo>
                  <a:lnTo>
                    <a:pt x="0" y="47625"/>
                  </a:lnTo>
                  <a:lnTo>
                    <a:pt x="0" y="333375"/>
                  </a:lnTo>
                  <a:lnTo>
                    <a:pt x="47625" y="381000"/>
                  </a:lnTo>
                  <a:lnTo>
                    <a:pt x="47625" y="0"/>
                  </a:lnTo>
                  <a:close/>
                </a:path>
              </a:pathLst>
            </a:custGeom>
            <a:solidFill>
              <a:srgbClr val="4F545D"/>
            </a:solidFill>
          </p:spPr>
          <p:txBody>
            <a:bodyPr wrap="square" lIns="0" tIns="0" rIns="0" bIns="0" rtlCol="0"/>
            <a:lstStyle/>
            <a:p>
              <a:endParaRPr/>
            </a:p>
          </p:txBody>
        </p:sp>
        <p:sp>
          <p:nvSpPr>
            <p:cNvPr id="13" name="object 13"/>
            <p:cNvSpPr/>
            <p:nvPr/>
          </p:nvSpPr>
          <p:spPr>
            <a:xfrm>
              <a:off x="1905000" y="2114549"/>
              <a:ext cx="1219200" cy="381000"/>
            </a:xfrm>
            <a:custGeom>
              <a:avLst/>
              <a:gdLst/>
              <a:ahLst/>
              <a:cxnLst/>
              <a:rect l="l" t="t" r="r" b="b"/>
              <a:pathLst>
                <a:path w="1219200" h="381000">
                  <a:moveTo>
                    <a:pt x="0" y="0"/>
                  </a:moveTo>
                  <a:lnTo>
                    <a:pt x="1219200" y="0"/>
                  </a:lnTo>
                  <a:lnTo>
                    <a:pt x="1219200" y="381000"/>
                  </a:lnTo>
                  <a:lnTo>
                    <a:pt x="0" y="381000"/>
                  </a:lnTo>
                  <a:lnTo>
                    <a:pt x="0" y="0"/>
                  </a:lnTo>
                  <a:close/>
                </a:path>
                <a:path w="1219200" h="381000">
                  <a:moveTo>
                    <a:pt x="47625" y="47625"/>
                  </a:moveTo>
                  <a:lnTo>
                    <a:pt x="1171575" y="47625"/>
                  </a:lnTo>
                  <a:lnTo>
                    <a:pt x="1171575" y="333375"/>
                  </a:lnTo>
                  <a:lnTo>
                    <a:pt x="47625" y="333375"/>
                  </a:lnTo>
                  <a:lnTo>
                    <a:pt x="47625" y="47625"/>
                  </a:lnTo>
                  <a:close/>
                </a:path>
                <a:path w="1219200" h="381000">
                  <a:moveTo>
                    <a:pt x="0" y="0"/>
                  </a:moveTo>
                  <a:lnTo>
                    <a:pt x="47625" y="47625"/>
                  </a:lnTo>
                </a:path>
                <a:path w="1219200" h="381000">
                  <a:moveTo>
                    <a:pt x="0" y="381000"/>
                  </a:moveTo>
                  <a:lnTo>
                    <a:pt x="47625" y="333375"/>
                  </a:lnTo>
                </a:path>
                <a:path w="1219200" h="381000">
                  <a:moveTo>
                    <a:pt x="1219200" y="0"/>
                  </a:moveTo>
                  <a:lnTo>
                    <a:pt x="1171575" y="47625"/>
                  </a:lnTo>
                </a:path>
                <a:path w="1219200" h="381000">
                  <a:moveTo>
                    <a:pt x="1219200" y="381000"/>
                  </a:moveTo>
                  <a:lnTo>
                    <a:pt x="1171575" y="333375"/>
                  </a:lnTo>
                </a:path>
              </a:pathLst>
            </a:custGeom>
            <a:ln w="19050">
              <a:solidFill>
                <a:srgbClr val="5F6670"/>
              </a:solidFill>
            </a:ln>
          </p:spPr>
          <p:txBody>
            <a:bodyPr wrap="square" lIns="0" tIns="0" rIns="0" bIns="0" rtlCol="0"/>
            <a:lstStyle/>
            <a:p>
              <a:endParaRPr/>
            </a:p>
          </p:txBody>
        </p:sp>
        <p:sp>
          <p:nvSpPr>
            <p:cNvPr id="14" name="object 14"/>
            <p:cNvSpPr/>
            <p:nvPr/>
          </p:nvSpPr>
          <p:spPr>
            <a:xfrm>
              <a:off x="3076575" y="3262375"/>
              <a:ext cx="5183505" cy="0"/>
            </a:xfrm>
            <a:custGeom>
              <a:avLst/>
              <a:gdLst/>
              <a:ahLst/>
              <a:cxnLst/>
              <a:rect l="l" t="t" r="r" b="b"/>
              <a:pathLst>
                <a:path w="5183505">
                  <a:moveTo>
                    <a:pt x="0" y="0"/>
                  </a:moveTo>
                  <a:lnTo>
                    <a:pt x="5183378" y="0"/>
                  </a:lnTo>
                </a:path>
              </a:pathLst>
            </a:custGeom>
            <a:ln w="9534">
              <a:solidFill>
                <a:srgbClr val="D2600C"/>
              </a:solidFill>
            </a:ln>
          </p:spPr>
          <p:txBody>
            <a:bodyPr wrap="square" lIns="0" tIns="0" rIns="0" bIns="0" rtlCol="0"/>
            <a:lstStyle/>
            <a:p>
              <a:endParaRPr/>
            </a:p>
          </p:txBody>
        </p:sp>
        <p:sp>
          <p:nvSpPr>
            <p:cNvPr id="15" name="object 15"/>
            <p:cNvSpPr/>
            <p:nvPr/>
          </p:nvSpPr>
          <p:spPr>
            <a:xfrm>
              <a:off x="1952625" y="3076574"/>
              <a:ext cx="1123950" cy="285750"/>
            </a:xfrm>
            <a:custGeom>
              <a:avLst/>
              <a:gdLst/>
              <a:ahLst/>
              <a:cxnLst/>
              <a:rect l="l" t="t" r="r" b="b"/>
              <a:pathLst>
                <a:path w="1123950" h="285750">
                  <a:moveTo>
                    <a:pt x="1123950" y="0"/>
                  </a:moveTo>
                  <a:lnTo>
                    <a:pt x="0" y="0"/>
                  </a:lnTo>
                  <a:lnTo>
                    <a:pt x="0" y="285750"/>
                  </a:lnTo>
                  <a:lnTo>
                    <a:pt x="1123950" y="285750"/>
                  </a:lnTo>
                  <a:lnTo>
                    <a:pt x="1123950" y="0"/>
                  </a:lnTo>
                  <a:close/>
                </a:path>
              </a:pathLst>
            </a:custGeom>
            <a:solidFill>
              <a:srgbClr val="838D9B"/>
            </a:solidFill>
          </p:spPr>
          <p:txBody>
            <a:bodyPr wrap="square" lIns="0" tIns="0" rIns="0" bIns="0" rtlCol="0"/>
            <a:lstStyle/>
            <a:p>
              <a:endParaRPr/>
            </a:p>
          </p:txBody>
        </p:sp>
        <p:sp>
          <p:nvSpPr>
            <p:cNvPr id="16" name="object 16"/>
            <p:cNvSpPr/>
            <p:nvPr/>
          </p:nvSpPr>
          <p:spPr>
            <a:xfrm>
              <a:off x="1905000" y="3028949"/>
              <a:ext cx="1219200" cy="47625"/>
            </a:xfrm>
            <a:custGeom>
              <a:avLst/>
              <a:gdLst/>
              <a:ahLst/>
              <a:cxnLst/>
              <a:rect l="l" t="t" r="r" b="b"/>
              <a:pathLst>
                <a:path w="1219200" h="47625">
                  <a:moveTo>
                    <a:pt x="1219200" y="0"/>
                  </a:moveTo>
                  <a:lnTo>
                    <a:pt x="0" y="0"/>
                  </a:lnTo>
                  <a:lnTo>
                    <a:pt x="47625" y="47625"/>
                  </a:lnTo>
                  <a:lnTo>
                    <a:pt x="1171575" y="47625"/>
                  </a:lnTo>
                  <a:lnTo>
                    <a:pt x="1219200" y="0"/>
                  </a:lnTo>
                  <a:close/>
                </a:path>
              </a:pathLst>
            </a:custGeom>
            <a:solidFill>
              <a:srgbClr val="9BA2AE"/>
            </a:solidFill>
          </p:spPr>
          <p:txBody>
            <a:bodyPr wrap="square" lIns="0" tIns="0" rIns="0" bIns="0" rtlCol="0"/>
            <a:lstStyle/>
            <a:p>
              <a:endParaRPr/>
            </a:p>
          </p:txBody>
        </p:sp>
        <p:sp>
          <p:nvSpPr>
            <p:cNvPr id="17" name="object 17"/>
            <p:cNvSpPr/>
            <p:nvPr/>
          </p:nvSpPr>
          <p:spPr>
            <a:xfrm>
              <a:off x="1905000" y="3362324"/>
              <a:ext cx="1219200" cy="47625"/>
            </a:xfrm>
            <a:custGeom>
              <a:avLst/>
              <a:gdLst/>
              <a:ahLst/>
              <a:cxnLst/>
              <a:rect l="l" t="t" r="r" b="b"/>
              <a:pathLst>
                <a:path w="1219200" h="47625">
                  <a:moveTo>
                    <a:pt x="1171575" y="0"/>
                  </a:moveTo>
                  <a:lnTo>
                    <a:pt x="47625" y="0"/>
                  </a:lnTo>
                  <a:lnTo>
                    <a:pt x="0" y="47625"/>
                  </a:lnTo>
                  <a:lnTo>
                    <a:pt x="1219200" y="47625"/>
                  </a:lnTo>
                  <a:lnTo>
                    <a:pt x="1171575" y="0"/>
                  </a:lnTo>
                  <a:close/>
                </a:path>
              </a:pathLst>
            </a:custGeom>
            <a:solidFill>
              <a:srgbClr val="69707C"/>
            </a:solidFill>
          </p:spPr>
          <p:txBody>
            <a:bodyPr wrap="square" lIns="0" tIns="0" rIns="0" bIns="0" rtlCol="0"/>
            <a:lstStyle/>
            <a:p>
              <a:endParaRPr/>
            </a:p>
          </p:txBody>
        </p:sp>
        <p:sp>
          <p:nvSpPr>
            <p:cNvPr id="18" name="object 18"/>
            <p:cNvSpPr/>
            <p:nvPr/>
          </p:nvSpPr>
          <p:spPr>
            <a:xfrm>
              <a:off x="1905000" y="3028949"/>
              <a:ext cx="47625" cy="381000"/>
            </a:xfrm>
            <a:custGeom>
              <a:avLst/>
              <a:gdLst/>
              <a:ahLst/>
              <a:cxnLst/>
              <a:rect l="l" t="t" r="r" b="b"/>
              <a:pathLst>
                <a:path w="47625" h="381000">
                  <a:moveTo>
                    <a:pt x="0" y="0"/>
                  </a:moveTo>
                  <a:lnTo>
                    <a:pt x="0" y="381000"/>
                  </a:lnTo>
                  <a:lnTo>
                    <a:pt x="47625" y="333375"/>
                  </a:lnTo>
                  <a:lnTo>
                    <a:pt x="47625" y="47625"/>
                  </a:lnTo>
                  <a:lnTo>
                    <a:pt x="0" y="0"/>
                  </a:lnTo>
                  <a:close/>
                </a:path>
              </a:pathLst>
            </a:custGeom>
            <a:solidFill>
              <a:srgbClr val="B5BAC3"/>
            </a:solidFill>
          </p:spPr>
          <p:txBody>
            <a:bodyPr wrap="square" lIns="0" tIns="0" rIns="0" bIns="0" rtlCol="0"/>
            <a:lstStyle/>
            <a:p>
              <a:endParaRPr/>
            </a:p>
          </p:txBody>
        </p:sp>
        <p:sp>
          <p:nvSpPr>
            <p:cNvPr id="19" name="object 19"/>
            <p:cNvSpPr/>
            <p:nvPr/>
          </p:nvSpPr>
          <p:spPr>
            <a:xfrm>
              <a:off x="3076575" y="3028949"/>
              <a:ext cx="47625" cy="381000"/>
            </a:xfrm>
            <a:custGeom>
              <a:avLst/>
              <a:gdLst/>
              <a:ahLst/>
              <a:cxnLst/>
              <a:rect l="l" t="t" r="r" b="b"/>
              <a:pathLst>
                <a:path w="47625" h="381000">
                  <a:moveTo>
                    <a:pt x="47625" y="0"/>
                  </a:moveTo>
                  <a:lnTo>
                    <a:pt x="0" y="47625"/>
                  </a:lnTo>
                  <a:lnTo>
                    <a:pt x="0" y="333375"/>
                  </a:lnTo>
                  <a:lnTo>
                    <a:pt x="47625" y="381000"/>
                  </a:lnTo>
                  <a:lnTo>
                    <a:pt x="47625" y="0"/>
                  </a:lnTo>
                  <a:close/>
                </a:path>
              </a:pathLst>
            </a:custGeom>
            <a:solidFill>
              <a:srgbClr val="4F545D"/>
            </a:solidFill>
          </p:spPr>
          <p:txBody>
            <a:bodyPr wrap="square" lIns="0" tIns="0" rIns="0" bIns="0" rtlCol="0"/>
            <a:lstStyle/>
            <a:p>
              <a:endParaRPr/>
            </a:p>
          </p:txBody>
        </p:sp>
        <p:sp>
          <p:nvSpPr>
            <p:cNvPr id="20" name="object 20"/>
            <p:cNvSpPr/>
            <p:nvPr/>
          </p:nvSpPr>
          <p:spPr>
            <a:xfrm>
              <a:off x="1905000" y="3028949"/>
              <a:ext cx="1219200" cy="381000"/>
            </a:xfrm>
            <a:custGeom>
              <a:avLst/>
              <a:gdLst/>
              <a:ahLst/>
              <a:cxnLst/>
              <a:rect l="l" t="t" r="r" b="b"/>
              <a:pathLst>
                <a:path w="1219200" h="381000">
                  <a:moveTo>
                    <a:pt x="0" y="0"/>
                  </a:moveTo>
                  <a:lnTo>
                    <a:pt x="1219200" y="0"/>
                  </a:lnTo>
                  <a:lnTo>
                    <a:pt x="1219200" y="381000"/>
                  </a:lnTo>
                  <a:lnTo>
                    <a:pt x="0" y="381000"/>
                  </a:lnTo>
                  <a:lnTo>
                    <a:pt x="0" y="0"/>
                  </a:lnTo>
                  <a:close/>
                </a:path>
                <a:path w="1219200" h="381000">
                  <a:moveTo>
                    <a:pt x="47625" y="47625"/>
                  </a:moveTo>
                  <a:lnTo>
                    <a:pt x="1171575" y="47625"/>
                  </a:lnTo>
                  <a:lnTo>
                    <a:pt x="1171575" y="333375"/>
                  </a:lnTo>
                  <a:lnTo>
                    <a:pt x="47625" y="333375"/>
                  </a:lnTo>
                  <a:lnTo>
                    <a:pt x="47625" y="47625"/>
                  </a:lnTo>
                  <a:close/>
                </a:path>
                <a:path w="1219200" h="381000">
                  <a:moveTo>
                    <a:pt x="0" y="0"/>
                  </a:moveTo>
                  <a:lnTo>
                    <a:pt x="47625" y="47625"/>
                  </a:lnTo>
                </a:path>
                <a:path w="1219200" h="381000">
                  <a:moveTo>
                    <a:pt x="0" y="381000"/>
                  </a:moveTo>
                  <a:lnTo>
                    <a:pt x="47625" y="333375"/>
                  </a:lnTo>
                </a:path>
                <a:path w="1219200" h="381000">
                  <a:moveTo>
                    <a:pt x="1219200" y="0"/>
                  </a:moveTo>
                  <a:lnTo>
                    <a:pt x="1171575" y="47625"/>
                  </a:lnTo>
                </a:path>
                <a:path w="1219200" h="381000">
                  <a:moveTo>
                    <a:pt x="1219200" y="381000"/>
                  </a:moveTo>
                  <a:lnTo>
                    <a:pt x="1171575" y="333375"/>
                  </a:lnTo>
                </a:path>
              </a:pathLst>
            </a:custGeom>
            <a:ln w="19050">
              <a:solidFill>
                <a:srgbClr val="5F6670"/>
              </a:solidFill>
            </a:ln>
          </p:spPr>
          <p:txBody>
            <a:bodyPr wrap="square" lIns="0" tIns="0" rIns="0" bIns="0" rtlCol="0"/>
            <a:lstStyle/>
            <a:p>
              <a:endParaRPr/>
            </a:p>
          </p:txBody>
        </p:sp>
        <p:sp>
          <p:nvSpPr>
            <p:cNvPr id="21" name="object 21"/>
            <p:cNvSpPr/>
            <p:nvPr/>
          </p:nvSpPr>
          <p:spPr>
            <a:xfrm>
              <a:off x="3076575" y="4100512"/>
              <a:ext cx="5183505" cy="0"/>
            </a:xfrm>
            <a:custGeom>
              <a:avLst/>
              <a:gdLst/>
              <a:ahLst/>
              <a:cxnLst/>
              <a:rect l="l" t="t" r="r" b="b"/>
              <a:pathLst>
                <a:path w="5183505">
                  <a:moveTo>
                    <a:pt x="0" y="0"/>
                  </a:moveTo>
                  <a:lnTo>
                    <a:pt x="5183378" y="0"/>
                  </a:lnTo>
                </a:path>
              </a:pathLst>
            </a:custGeom>
            <a:ln w="9534">
              <a:solidFill>
                <a:srgbClr val="D2600C"/>
              </a:solidFill>
            </a:ln>
          </p:spPr>
          <p:txBody>
            <a:bodyPr wrap="square" lIns="0" tIns="0" rIns="0" bIns="0" rtlCol="0"/>
            <a:lstStyle/>
            <a:p>
              <a:endParaRPr/>
            </a:p>
          </p:txBody>
        </p:sp>
        <p:sp>
          <p:nvSpPr>
            <p:cNvPr id="22" name="object 22"/>
            <p:cNvSpPr/>
            <p:nvPr/>
          </p:nvSpPr>
          <p:spPr>
            <a:xfrm>
              <a:off x="1952625" y="3914775"/>
              <a:ext cx="1123950" cy="285750"/>
            </a:xfrm>
            <a:custGeom>
              <a:avLst/>
              <a:gdLst/>
              <a:ahLst/>
              <a:cxnLst/>
              <a:rect l="l" t="t" r="r" b="b"/>
              <a:pathLst>
                <a:path w="1123950" h="285750">
                  <a:moveTo>
                    <a:pt x="1123950" y="0"/>
                  </a:moveTo>
                  <a:lnTo>
                    <a:pt x="0" y="0"/>
                  </a:lnTo>
                  <a:lnTo>
                    <a:pt x="0" y="285750"/>
                  </a:lnTo>
                  <a:lnTo>
                    <a:pt x="1123950" y="285750"/>
                  </a:lnTo>
                  <a:lnTo>
                    <a:pt x="1123950" y="0"/>
                  </a:lnTo>
                  <a:close/>
                </a:path>
              </a:pathLst>
            </a:custGeom>
            <a:solidFill>
              <a:srgbClr val="838D9B"/>
            </a:solidFill>
          </p:spPr>
          <p:txBody>
            <a:bodyPr wrap="square" lIns="0" tIns="0" rIns="0" bIns="0" rtlCol="0"/>
            <a:lstStyle/>
            <a:p>
              <a:endParaRPr/>
            </a:p>
          </p:txBody>
        </p:sp>
        <p:sp>
          <p:nvSpPr>
            <p:cNvPr id="23" name="object 23"/>
            <p:cNvSpPr/>
            <p:nvPr/>
          </p:nvSpPr>
          <p:spPr>
            <a:xfrm>
              <a:off x="1905000" y="3867150"/>
              <a:ext cx="1219200" cy="47625"/>
            </a:xfrm>
            <a:custGeom>
              <a:avLst/>
              <a:gdLst/>
              <a:ahLst/>
              <a:cxnLst/>
              <a:rect l="l" t="t" r="r" b="b"/>
              <a:pathLst>
                <a:path w="1219200" h="47625">
                  <a:moveTo>
                    <a:pt x="1219200" y="0"/>
                  </a:moveTo>
                  <a:lnTo>
                    <a:pt x="0" y="0"/>
                  </a:lnTo>
                  <a:lnTo>
                    <a:pt x="47625" y="47625"/>
                  </a:lnTo>
                  <a:lnTo>
                    <a:pt x="1171575" y="47625"/>
                  </a:lnTo>
                  <a:lnTo>
                    <a:pt x="1219200" y="0"/>
                  </a:lnTo>
                  <a:close/>
                </a:path>
              </a:pathLst>
            </a:custGeom>
            <a:solidFill>
              <a:srgbClr val="9BA2AE"/>
            </a:solidFill>
          </p:spPr>
          <p:txBody>
            <a:bodyPr wrap="square" lIns="0" tIns="0" rIns="0" bIns="0" rtlCol="0"/>
            <a:lstStyle/>
            <a:p>
              <a:endParaRPr/>
            </a:p>
          </p:txBody>
        </p:sp>
        <p:sp>
          <p:nvSpPr>
            <p:cNvPr id="24" name="object 24"/>
            <p:cNvSpPr/>
            <p:nvPr/>
          </p:nvSpPr>
          <p:spPr>
            <a:xfrm>
              <a:off x="1905000" y="4200525"/>
              <a:ext cx="1219200" cy="47625"/>
            </a:xfrm>
            <a:custGeom>
              <a:avLst/>
              <a:gdLst/>
              <a:ahLst/>
              <a:cxnLst/>
              <a:rect l="l" t="t" r="r" b="b"/>
              <a:pathLst>
                <a:path w="1219200" h="47625">
                  <a:moveTo>
                    <a:pt x="1171575" y="0"/>
                  </a:moveTo>
                  <a:lnTo>
                    <a:pt x="47625" y="0"/>
                  </a:lnTo>
                  <a:lnTo>
                    <a:pt x="0" y="47625"/>
                  </a:lnTo>
                  <a:lnTo>
                    <a:pt x="1219200" y="47625"/>
                  </a:lnTo>
                  <a:lnTo>
                    <a:pt x="1171575" y="0"/>
                  </a:lnTo>
                  <a:close/>
                </a:path>
              </a:pathLst>
            </a:custGeom>
            <a:solidFill>
              <a:srgbClr val="69707C"/>
            </a:solidFill>
          </p:spPr>
          <p:txBody>
            <a:bodyPr wrap="square" lIns="0" tIns="0" rIns="0" bIns="0" rtlCol="0"/>
            <a:lstStyle/>
            <a:p>
              <a:endParaRPr/>
            </a:p>
          </p:txBody>
        </p:sp>
        <p:sp>
          <p:nvSpPr>
            <p:cNvPr id="25" name="object 25"/>
            <p:cNvSpPr/>
            <p:nvPr/>
          </p:nvSpPr>
          <p:spPr>
            <a:xfrm>
              <a:off x="1905000" y="3867150"/>
              <a:ext cx="47625" cy="381000"/>
            </a:xfrm>
            <a:custGeom>
              <a:avLst/>
              <a:gdLst/>
              <a:ahLst/>
              <a:cxnLst/>
              <a:rect l="l" t="t" r="r" b="b"/>
              <a:pathLst>
                <a:path w="47625" h="381000">
                  <a:moveTo>
                    <a:pt x="0" y="0"/>
                  </a:moveTo>
                  <a:lnTo>
                    <a:pt x="0" y="381000"/>
                  </a:lnTo>
                  <a:lnTo>
                    <a:pt x="47625" y="333375"/>
                  </a:lnTo>
                  <a:lnTo>
                    <a:pt x="47625" y="47625"/>
                  </a:lnTo>
                  <a:lnTo>
                    <a:pt x="0" y="0"/>
                  </a:lnTo>
                  <a:close/>
                </a:path>
              </a:pathLst>
            </a:custGeom>
            <a:solidFill>
              <a:srgbClr val="B5BAC3"/>
            </a:solidFill>
          </p:spPr>
          <p:txBody>
            <a:bodyPr wrap="square" lIns="0" tIns="0" rIns="0" bIns="0" rtlCol="0"/>
            <a:lstStyle/>
            <a:p>
              <a:endParaRPr/>
            </a:p>
          </p:txBody>
        </p:sp>
        <p:sp>
          <p:nvSpPr>
            <p:cNvPr id="26" name="object 26"/>
            <p:cNvSpPr/>
            <p:nvPr/>
          </p:nvSpPr>
          <p:spPr>
            <a:xfrm>
              <a:off x="3076575" y="3867150"/>
              <a:ext cx="47625" cy="381000"/>
            </a:xfrm>
            <a:custGeom>
              <a:avLst/>
              <a:gdLst/>
              <a:ahLst/>
              <a:cxnLst/>
              <a:rect l="l" t="t" r="r" b="b"/>
              <a:pathLst>
                <a:path w="47625" h="381000">
                  <a:moveTo>
                    <a:pt x="47625" y="0"/>
                  </a:moveTo>
                  <a:lnTo>
                    <a:pt x="0" y="47625"/>
                  </a:lnTo>
                  <a:lnTo>
                    <a:pt x="0" y="333375"/>
                  </a:lnTo>
                  <a:lnTo>
                    <a:pt x="47625" y="381000"/>
                  </a:lnTo>
                  <a:lnTo>
                    <a:pt x="47625" y="0"/>
                  </a:lnTo>
                  <a:close/>
                </a:path>
              </a:pathLst>
            </a:custGeom>
            <a:solidFill>
              <a:srgbClr val="4F545D"/>
            </a:solidFill>
          </p:spPr>
          <p:txBody>
            <a:bodyPr wrap="square" lIns="0" tIns="0" rIns="0" bIns="0" rtlCol="0"/>
            <a:lstStyle/>
            <a:p>
              <a:endParaRPr/>
            </a:p>
          </p:txBody>
        </p:sp>
        <p:sp>
          <p:nvSpPr>
            <p:cNvPr id="27" name="object 27"/>
            <p:cNvSpPr/>
            <p:nvPr/>
          </p:nvSpPr>
          <p:spPr>
            <a:xfrm>
              <a:off x="1905000" y="3867150"/>
              <a:ext cx="1219200" cy="381000"/>
            </a:xfrm>
            <a:custGeom>
              <a:avLst/>
              <a:gdLst/>
              <a:ahLst/>
              <a:cxnLst/>
              <a:rect l="l" t="t" r="r" b="b"/>
              <a:pathLst>
                <a:path w="1219200" h="381000">
                  <a:moveTo>
                    <a:pt x="0" y="0"/>
                  </a:moveTo>
                  <a:lnTo>
                    <a:pt x="1219200" y="0"/>
                  </a:lnTo>
                  <a:lnTo>
                    <a:pt x="1219200" y="381000"/>
                  </a:lnTo>
                  <a:lnTo>
                    <a:pt x="0" y="381000"/>
                  </a:lnTo>
                  <a:lnTo>
                    <a:pt x="0" y="0"/>
                  </a:lnTo>
                  <a:close/>
                </a:path>
                <a:path w="1219200" h="381000">
                  <a:moveTo>
                    <a:pt x="47625" y="47625"/>
                  </a:moveTo>
                  <a:lnTo>
                    <a:pt x="1171575" y="47625"/>
                  </a:lnTo>
                  <a:lnTo>
                    <a:pt x="1171575" y="333375"/>
                  </a:lnTo>
                  <a:lnTo>
                    <a:pt x="47625" y="333375"/>
                  </a:lnTo>
                  <a:lnTo>
                    <a:pt x="47625" y="47625"/>
                  </a:lnTo>
                  <a:close/>
                </a:path>
                <a:path w="1219200" h="381000">
                  <a:moveTo>
                    <a:pt x="0" y="0"/>
                  </a:moveTo>
                  <a:lnTo>
                    <a:pt x="47625" y="47625"/>
                  </a:lnTo>
                </a:path>
                <a:path w="1219200" h="381000">
                  <a:moveTo>
                    <a:pt x="0" y="381000"/>
                  </a:moveTo>
                  <a:lnTo>
                    <a:pt x="47625" y="333375"/>
                  </a:lnTo>
                </a:path>
                <a:path w="1219200" h="381000">
                  <a:moveTo>
                    <a:pt x="1219200" y="0"/>
                  </a:moveTo>
                  <a:lnTo>
                    <a:pt x="1171575" y="47625"/>
                  </a:lnTo>
                </a:path>
                <a:path w="1219200" h="381000">
                  <a:moveTo>
                    <a:pt x="1219200" y="381000"/>
                  </a:moveTo>
                  <a:lnTo>
                    <a:pt x="1171575" y="333375"/>
                  </a:lnTo>
                </a:path>
              </a:pathLst>
            </a:custGeom>
            <a:ln w="19050">
              <a:solidFill>
                <a:srgbClr val="5F6670"/>
              </a:solidFill>
            </a:ln>
          </p:spPr>
          <p:txBody>
            <a:bodyPr wrap="square" lIns="0" tIns="0" rIns="0" bIns="0" rtlCol="0"/>
            <a:lstStyle/>
            <a:p>
              <a:endParaRPr/>
            </a:p>
          </p:txBody>
        </p:sp>
      </p:grpSp>
      <p:sp>
        <p:nvSpPr>
          <p:cNvPr id="28" name="object 28"/>
          <p:cNvSpPr txBox="1"/>
          <p:nvPr/>
        </p:nvSpPr>
        <p:spPr>
          <a:xfrm>
            <a:off x="2072384" y="2138361"/>
            <a:ext cx="1204215" cy="2058036"/>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rlito"/>
                <a:cs typeface="Carlito"/>
              </a:rPr>
              <a:t>Repeater</a:t>
            </a:r>
            <a:endParaRPr sz="1800" dirty="0">
              <a:latin typeface="Carlito"/>
              <a:cs typeface="Carlito"/>
            </a:endParaRPr>
          </a:p>
          <a:p>
            <a:pPr marL="12700" marR="5080">
              <a:lnSpc>
                <a:spcPct val="306200"/>
              </a:lnSpc>
              <a:spcBef>
                <a:spcPts val="600"/>
              </a:spcBef>
            </a:pPr>
            <a:r>
              <a:rPr sz="1800" dirty="0">
                <a:solidFill>
                  <a:srgbClr val="FFFFFF"/>
                </a:solidFill>
                <a:latin typeface="Carlito"/>
                <a:cs typeface="Carlito"/>
              </a:rPr>
              <a:t>Re</a:t>
            </a:r>
            <a:r>
              <a:rPr sz="1800" spc="25" dirty="0">
                <a:solidFill>
                  <a:srgbClr val="FFFFFF"/>
                </a:solidFill>
                <a:latin typeface="Carlito"/>
                <a:cs typeface="Carlito"/>
              </a:rPr>
              <a:t>p</a:t>
            </a:r>
            <a:r>
              <a:rPr sz="1800" dirty="0">
                <a:solidFill>
                  <a:srgbClr val="FFFFFF"/>
                </a:solidFill>
                <a:latin typeface="Carlito"/>
                <a:cs typeface="Carlito"/>
              </a:rPr>
              <a:t>e</a:t>
            </a:r>
            <a:r>
              <a:rPr sz="1800" spc="35" dirty="0">
                <a:solidFill>
                  <a:srgbClr val="FFFFFF"/>
                </a:solidFill>
                <a:latin typeface="Carlito"/>
                <a:cs typeface="Carlito"/>
              </a:rPr>
              <a:t>a</a:t>
            </a:r>
            <a:r>
              <a:rPr sz="1800" dirty="0">
                <a:solidFill>
                  <a:srgbClr val="FFFFFF"/>
                </a:solidFill>
                <a:latin typeface="Carlito"/>
                <a:cs typeface="Carlito"/>
              </a:rPr>
              <a:t>ter  Re</a:t>
            </a:r>
            <a:r>
              <a:rPr sz="1800" spc="25" dirty="0">
                <a:solidFill>
                  <a:srgbClr val="FFFFFF"/>
                </a:solidFill>
                <a:latin typeface="Carlito"/>
                <a:cs typeface="Carlito"/>
              </a:rPr>
              <a:t>p</a:t>
            </a:r>
            <a:r>
              <a:rPr sz="1800" dirty="0">
                <a:solidFill>
                  <a:srgbClr val="FFFFFF"/>
                </a:solidFill>
                <a:latin typeface="Carlito"/>
                <a:cs typeface="Carlito"/>
              </a:rPr>
              <a:t>e</a:t>
            </a:r>
            <a:r>
              <a:rPr sz="1800" spc="35" dirty="0">
                <a:solidFill>
                  <a:srgbClr val="FFFFFF"/>
                </a:solidFill>
                <a:latin typeface="Carlito"/>
                <a:cs typeface="Carlito"/>
              </a:rPr>
              <a:t>a</a:t>
            </a:r>
            <a:r>
              <a:rPr sz="1800" dirty="0">
                <a:solidFill>
                  <a:srgbClr val="FFFFFF"/>
                </a:solidFill>
                <a:latin typeface="Carlito"/>
                <a:cs typeface="Carlito"/>
              </a:rPr>
              <a:t>ter</a:t>
            </a:r>
            <a:endParaRPr sz="1800" dirty="0">
              <a:latin typeface="Carlito"/>
              <a:cs typeface="Carlito"/>
            </a:endParaRPr>
          </a:p>
        </p:txBody>
      </p:sp>
      <p:grpSp>
        <p:nvGrpSpPr>
          <p:cNvPr id="29" name="object 29"/>
          <p:cNvGrpSpPr/>
          <p:nvPr/>
        </p:nvGrpSpPr>
        <p:grpSpPr>
          <a:xfrm>
            <a:off x="3962400" y="2347976"/>
            <a:ext cx="3815079" cy="2357755"/>
            <a:chOff x="3962400" y="2347976"/>
            <a:chExt cx="3815079" cy="2357755"/>
          </a:xfrm>
        </p:grpSpPr>
        <p:sp>
          <p:nvSpPr>
            <p:cNvPr id="30" name="object 30"/>
            <p:cNvSpPr/>
            <p:nvPr/>
          </p:nvSpPr>
          <p:spPr>
            <a:xfrm>
              <a:off x="3962400" y="2590800"/>
              <a:ext cx="342900" cy="361950"/>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4138676" y="23479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2" name="object 32"/>
            <p:cNvSpPr/>
            <p:nvPr/>
          </p:nvSpPr>
          <p:spPr>
            <a:xfrm>
              <a:off x="4838700" y="2590800"/>
              <a:ext cx="342900" cy="361950"/>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5014975" y="23479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4" name="object 34"/>
            <p:cNvSpPr/>
            <p:nvPr/>
          </p:nvSpPr>
          <p:spPr>
            <a:xfrm>
              <a:off x="5715000" y="2590800"/>
              <a:ext cx="342900" cy="361950"/>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5891276" y="23479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6" name="object 36"/>
            <p:cNvSpPr/>
            <p:nvPr/>
          </p:nvSpPr>
          <p:spPr>
            <a:xfrm>
              <a:off x="6329426" y="2776601"/>
              <a:ext cx="1447800" cy="0"/>
            </a:xfrm>
            <a:custGeom>
              <a:avLst/>
              <a:gdLst/>
              <a:ahLst/>
              <a:cxnLst/>
              <a:rect l="l" t="t" r="r" b="b"/>
              <a:pathLst>
                <a:path w="1447800">
                  <a:moveTo>
                    <a:pt x="0" y="0"/>
                  </a:moveTo>
                  <a:lnTo>
                    <a:pt x="1447800" y="0"/>
                  </a:lnTo>
                </a:path>
              </a:pathLst>
            </a:custGeom>
            <a:ln w="9534">
              <a:solidFill>
                <a:srgbClr val="838D9B"/>
              </a:solidFill>
              <a:prstDash val="sysDashDot"/>
            </a:ln>
          </p:spPr>
          <p:txBody>
            <a:bodyPr wrap="square" lIns="0" tIns="0" rIns="0" bIns="0" rtlCol="0"/>
            <a:lstStyle/>
            <a:p>
              <a:endParaRPr/>
            </a:p>
          </p:txBody>
        </p:sp>
        <p:sp>
          <p:nvSpPr>
            <p:cNvPr id="37" name="object 37"/>
            <p:cNvSpPr/>
            <p:nvPr/>
          </p:nvSpPr>
          <p:spPr>
            <a:xfrm>
              <a:off x="3962400" y="3505200"/>
              <a:ext cx="342900" cy="361950"/>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4138676" y="32623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39" name="object 39"/>
            <p:cNvSpPr/>
            <p:nvPr/>
          </p:nvSpPr>
          <p:spPr>
            <a:xfrm>
              <a:off x="4838700" y="3505200"/>
              <a:ext cx="342900" cy="361950"/>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5014975" y="32623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1" name="object 41"/>
            <p:cNvSpPr/>
            <p:nvPr/>
          </p:nvSpPr>
          <p:spPr>
            <a:xfrm>
              <a:off x="5715000" y="3505200"/>
              <a:ext cx="342900" cy="361950"/>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5891276" y="3262376"/>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3" name="object 43"/>
            <p:cNvSpPr/>
            <p:nvPr/>
          </p:nvSpPr>
          <p:spPr>
            <a:xfrm>
              <a:off x="6329426" y="3691001"/>
              <a:ext cx="1447800" cy="0"/>
            </a:xfrm>
            <a:custGeom>
              <a:avLst/>
              <a:gdLst/>
              <a:ahLst/>
              <a:cxnLst/>
              <a:rect l="l" t="t" r="r" b="b"/>
              <a:pathLst>
                <a:path w="1447800">
                  <a:moveTo>
                    <a:pt x="0" y="0"/>
                  </a:moveTo>
                  <a:lnTo>
                    <a:pt x="1447800" y="0"/>
                  </a:lnTo>
                </a:path>
              </a:pathLst>
            </a:custGeom>
            <a:ln w="9534">
              <a:solidFill>
                <a:srgbClr val="838D9B"/>
              </a:solidFill>
              <a:prstDash val="sysDashDot"/>
            </a:ln>
          </p:spPr>
          <p:txBody>
            <a:bodyPr wrap="square" lIns="0" tIns="0" rIns="0" bIns="0" rtlCol="0"/>
            <a:lstStyle/>
            <a:p>
              <a:endParaRPr/>
            </a:p>
          </p:txBody>
        </p:sp>
        <p:sp>
          <p:nvSpPr>
            <p:cNvPr id="44" name="object 44"/>
            <p:cNvSpPr/>
            <p:nvPr/>
          </p:nvSpPr>
          <p:spPr>
            <a:xfrm>
              <a:off x="3962400" y="4343400"/>
              <a:ext cx="342900" cy="361950"/>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4138676" y="4100512"/>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6" name="object 46"/>
            <p:cNvSpPr/>
            <p:nvPr/>
          </p:nvSpPr>
          <p:spPr>
            <a:xfrm>
              <a:off x="4838700" y="4343400"/>
              <a:ext cx="342900" cy="361950"/>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5014975" y="4100512"/>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48" name="object 48"/>
            <p:cNvSpPr/>
            <p:nvPr/>
          </p:nvSpPr>
          <p:spPr>
            <a:xfrm>
              <a:off x="5715000" y="4343400"/>
              <a:ext cx="342900" cy="361950"/>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5891276" y="4100512"/>
              <a:ext cx="0" cy="243840"/>
            </a:xfrm>
            <a:custGeom>
              <a:avLst/>
              <a:gdLst/>
              <a:ahLst/>
              <a:cxnLst/>
              <a:rect l="l" t="t" r="r" b="b"/>
              <a:pathLst>
                <a:path h="243839">
                  <a:moveTo>
                    <a:pt x="0" y="0"/>
                  </a:moveTo>
                  <a:lnTo>
                    <a:pt x="0" y="243840"/>
                  </a:lnTo>
                </a:path>
              </a:pathLst>
            </a:custGeom>
            <a:ln w="9534">
              <a:solidFill>
                <a:srgbClr val="838D9B"/>
              </a:solidFill>
            </a:ln>
          </p:spPr>
          <p:txBody>
            <a:bodyPr wrap="square" lIns="0" tIns="0" rIns="0" bIns="0" rtlCol="0"/>
            <a:lstStyle/>
            <a:p>
              <a:endParaRPr/>
            </a:p>
          </p:txBody>
        </p:sp>
        <p:sp>
          <p:nvSpPr>
            <p:cNvPr id="50" name="object 50"/>
            <p:cNvSpPr/>
            <p:nvPr/>
          </p:nvSpPr>
          <p:spPr>
            <a:xfrm>
              <a:off x="6329426" y="4529137"/>
              <a:ext cx="1447800" cy="0"/>
            </a:xfrm>
            <a:custGeom>
              <a:avLst/>
              <a:gdLst/>
              <a:ahLst/>
              <a:cxnLst/>
              <a:rect l="l" t="t" r="r" b="b"/>
              <a:pathLst>
                <a:path w="1447800">
                  <a:moveTo>
                    <a:pt x="0" y="0"/>
                  </a:moveTo>
                  <a:lnTo>
                    <a:pt x="1447800" y="0"/>
                  </a:lnTo>
                </a:path>
              </a:pathLst>
            </a:custGeom>
            <a:ln w="9534">
              <a:solidFill>
                <a:srgbClr val="838D9B"/>
              </a:solidFill>
              <a:prstDash val="sysDashDot"/>
            </a:ln>
          </p:spPr>
          <p:txBody>
            <a:bodyPr wrap="square" lIns="0" tIns="0" rIns="0" bIns="0" rtlCol="0"/>
            <a:lstStyle/>
            <a:p>
              <a:endParaRPr/>
            </a:p>
          </p:txBody>
        </p:sp>
      </p:grpSp>
      <p:sp>
        <p:nvSpPr>
          <p:cNvPr id="51" name="object 51"/>
          <p:cNvSpPr txBox="1"/>
          <p:nvPr/>
        </p:nvSpPr>
        <p:spPr>
          <a:xfrm>
            <a:off x="5715000" y="4793588"/>
            <a:ext cx="910972" cy="300990"/>
          </a:xfrm>
          <a:prstGeom prst="rect">
            <a:avLst/>
          </a:prstGeom>
        </p:spPr>
        <p:txBody>
          <a:bodyPr vert="horz" wrap="square" lIns="0" tIns="13335" rIns="0" bIns="0" rtlCol="0">
            <a:spAutoFit/>
          </a:bodyPr>
          <a:lstStyle/>
          <a:p>
            <a:pPr marL="12700">
              <a:lnSpc>
                <a:spcPct val="100000"/>
              </a:lnSpc>
              <a:spcBef>
                <a:spcPts val="105"/>
              </a:spcBef>
            </a:pPr>
            <a:r>
              <a:rPr sz="1800" spc="-5" dirty="0">
                <a:solidFill>
                  <a:srgbClr val="FFFFFF"/>
                </a:solidFill>
                <a:latin typeface="Carlito"/>
                <a:cs typeface="Carlito"/>
              </a:rPr>
              <a:t>H</a:t>
            </a:r>
            <a:r>
              <a:rPr sz="1800" spc="20" dirty="0">
                <a:solidFill>
                  <a:srgbClr val="FFFFFF"/>
                </a:solidFill>
                <a:latin typeface="Carlito"/>
                <a:cs typeface="Carlito"/>
              </a:rPr>
              <a:t>o</a:t>
            </a:r>
            <a:r>
              <a:rPr sz="1800" spc="-35" dirty="0">
                <a:solidFill>
                  <a:srgbClr val="FFFFFF"/>
                </a:solidFill>
                <a:latin typeface="Carlito"/>
                <a:cs typeface="Carlito"/>
              </a:rPr>
              <a:t>s</a:t>
            </a:r>
            <a:r>
              <a:rPr sz="1800" dirty="0">
                <a:solidFill>
                  <a:srgbClr val="FFFFFF"/>
                </a:solidFill>
                <a:latin typeface="Carlito"/>
                <a:cs typeface="Carlito"/>
              </a:rPr>
              <a:t>ts</a:t>
            </a:r>
            <a:endParaRPr sz="1800" dirty="0">
              <a:latin typeface="Carlito"/>
              <a:cs typeface="Carlito"/>
            </a:endParaRPr>
          </a:p>
        </p:txBody>
      </p:sp>
      <p:sp>
        <p:nvSpPr>
          <p:cNvPr id="52" name="object 52"/>
          <p:cNvSpPr txBox="1"/>
          <p:nvPr/>
        </p:nvSpPr>
        <p:spPr>
          <a:xfrm>
            <a:off x="26668" y="4948872"/>
            <a:ext cx="5459731" cy="162224"/>
          </a:xfrm>
          <a:prstGeom prst="rect">
            <a:avLst/>
          </a:prstGeom>
        </p:spPr>
        <p:txBody>
          <a:bodyPr vert="horz" wrap="square" lIns="0" tIns="15875" rIns="0" bIns="0" rtlCol="0">
            <a:spAutoFit/>
          </a:bodyPr>
          <a:lstStyle/>
          <a:p>
            <a:pPr marL="38100">
              <a:lnSpc>
                <a:spcPct val="100000"/>
              </a:lnSpc>
              <a:spcBef>
                <a:spcPts val="125"/>
              </a:spcBef>
            </a:pPr>
            <a:r>
              <a:rPr sz="950" spc="15" dirty="0">
                <a:solidFill>
                  <a:srgbClr val="FFFFFF"/>
                </a:solidFill>
                <a:latin typeface="Carlito"/>
                <a:cs typeface="Carlito"/>
              </a:rPr>
              <a:t>Source: </a:t>
            </a:r>
            <a:r>
              <a:rPr sz="950" spc="25" dirty="0">
                <a:solidFill>
                  <a:srgbClr val="FFFFFF"/>
                </a:solidFill>
                <a:latin typeface="Carlito"/>
                <a:cs typeface="Carlito"/>
              </a:rPr>
              <a:t>Larry </a:t>
            </a:r>
            <a:r>
              <a:rPr sz="950" spc="10" dirty="0">
                <a:solidFill>
                  <a:srgbClr val="FFFFFF"/>
                </a:solidFill>
                <a:latin typeface="Carlito"/>
                <a:cs typeface="Carlito"/>
              </a:rPr>
              <a:t>L Peterson </a:t>
            </a:r>
            <a:r>
              <a:rPr sz="950" spc="15" dirty="0">
                <a:solidFill>
                  <a:srgbClr val="FFFFFF"/>
                </a:solidFill>
                <a:latin typeface="Carlito"/>
                <a:cs typeface="Carlito"/>
              </a:rPr>
              <a:t>&amp; </a:t>
            </a:r>
            <a:r>
              <a:rPr sz="950" spc="25" dirty="0">
                <a:solidFill>
                  <a:srgbClr val="FFFFFF"/>
                </a:solidFill>
                <a:latin typeface="Carlito"/>
                <a:cs typeface="Carlito"/>
              </a:rPr>
              <a:t>Bruce </a:t>
            </a:r>
            <a:r>
              <a:rPr sz="950" spc="10" dirty="0">
                <a:solidFill>
                  <a:srgbClr val="FFFFFF"/>
                </a:solidFill>
                <a:latin typeface="Carlito"/>
                <a:cs typeface="Carlito"/>
              </a:rPr>
              <a:t>S </a:t>
            </a:r>
            <a:r>
              <a:rPr sz="950" spc="20" dirty="0">
                <a:solidFill>
                  <a:srgbClr val="FFFFFF"/>
                </a:solidFill>
                <a:latin typeface="Carlito"/>
                <a:cs typeface="Carlito"/>
              </a:rPr>
              <a:t>Davie, </a:t>
            </a:r>
            <a:r>
              <a:rPr sz="950" dirty="0">
                <a:solidFill>
                  <a:srgbClr val="FFFFFF"/>
                </a:solidFill>
                <a:latin typeface="Carlito"/>
                <a:cs typeface="Carlito"/>
              </a:rPr>
              <a:t>“Computer Networks </a:t>
            </a:r>
            <a:r>
              <a:rPr sz="950" spc="15" dirty="0">
                <a:solidFill>
                  <a:srgbClr val="FFFFFF"/>
                </a:solidFill>
                <a:latin typeface="Carlito"/>
                <a:cs typeface="Carlito"/>
              </a:rPr>
              <a:t>A </a:t>
            </a:r>
            <a:r>
              <a:rPr sz="950" spc="5" dirty="0">
                <a:solidFill>
                  <a:srgbClr val="FFFFFF"/>
                </a:solidFill>
                <a:latin typeface="Carlito"/>
                <a:cs typeface="Carlito"/>
              </a:rPr>
              <a:t>Systems </a:t>
            </a:r>
            <a:r>
              <a:rPr sz="950" spc="20" dirty="0">
                <a:solidFill>
                  <a:srgbClr val="FFFFFF"/>
                </a:solidFill>
                <a:latin typeface="Carlito"/>
                <a:cs typeface="Carlito"/>
              </a:rPr>
              <a:t>Approach”, </a:t>
            </a:r>
            <a:r>
              <a:rPr sz="950" spc="10" dirty="0">
                <a:solidFill>
                  <a:srgbClr val="FFFFFF"/>
                </a:solidFill>
                <a:latin typeface="Carlito"/>
                <a:cs typeface="Carlito"/>
              </a:rPr>
              <a:t>5 </a:t>
            </a:r>
            <a:r>
              <a:rPr sz="975" spc="7" baseline="25641" dirty="0">
                <a:solidFill>
                  <a:srgbClr val="FFFFFF"/>
                </a:solidFill>
                <a:latin typeface="Carlito"/>
                <a:cs typeface="Carlito"/>
              </a:rPr>
              <a:t>th</a:t>
            </a:r>
            <a:r>
              <a:rPr sz="975" spc="-112" baseline="25641" dirty="0">
                <a:solidFill>
                  <a:srgbClr val="FFFFFF"/>
                </a:solidFill>
                <a:latin typeface="Carlito"/>
                <a:cs typeface="Carlito"/>
              </a:rPr>
              <a:t> </a:t>
            </a:r>
            <a:r>
              <a:rPr sz="950" spc="20" dirty="0">
                <a:solidFill>
                  <a:srgbClr val="FFFFFF"/>
                </a:solidFill>
                <a:latin typeface="Carlito"/>
                <a:cs typeface="Carlito"/>
              </a:rPr>
              <a:t>Edition</a:t>
            </a:r>
            <a:endParaRPr sz="95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4092" y="1330007"/>
            <a:ext cx="1977708" cy="632460"/>
          </a:xfrm>
          <a:prstGeom prst="rect">
            <a:avLst/>
          </a:prstGeom>
        </p:spPr>
        <p:txBody>
          <a:bodyPr vert="horz" wrap="square" lIns="0" tIns="16510" rIns="0" bIns="0" rtlCol="0">
            <a:spAutoFit/>
          </a:bodyPr>
          <a:lstStyle/>
          <a:p>
            <a:pPr marL="12700">
              <a:lnSpc>
                <a:spcPct val="100000"/>
              </a:lnSpc>
              <a:spcBef>
                <a:spcPts val="130"/>
              </a:spcBef>
            </a:pPr>
            <a:r>
              <a:rPr spc="-125" dirty="0"/>
              <a:t>T</a:t>
            </a:r>
            <a:r>
              <a:rPr spc="15" dirty="0"/>
              <a:t>yp</a:t>
            </a:r>
            <a:r>
              <a:rPr spc="-5" dirty="0"/>
              <a:t>e</a:t>
            </a:r>
            <a:r>
              <a:rPr spc="10" dirty="0"/>
              <a:t>s</a:t>
            </a:r>
          </a:p>
        </p:txBody>
      </p:sp>
      <p:sp>
        <p:nvSpPr>
          <p:cNvPr id="3" name="object 3"/>
          <p:cNvSpPr txBox="1"/>
          <p:nvPr/>
        </p:nvSpPr>
        <p:spPr>
          <a:xfrm>
            <a:off x="1041716" y="2043164"/>
            <a:ext cx="5740084" cy="2211705"/>
          </a:xfrm>
          <a:prstGeom prst="rect">
            <a:avLst/>
          </a:prstGeom>
        </p:spPr>
        <p:txBody>
          <a:bodyPr vert="horz" wrap="square" lIns="0" tIns="67945" rIns="0" bIns="0" rtlCol="0">
            <a:spAutoFit/>
          </a:bodyPr>
          <a:lstStyle/>
          <a:p>
            <a:pPr marL="193675" indent="-181610">
              <a:lnSpc>
                <a:spcPct val="100000"/>
              </a:lnSpc>
              <a:spcBef>
                <a:spcPts val="535"/>
              </a:spcBef>
              <a:buClr>
                <a:srgbClr val="FF8500"/>
              </a:buClr>
              <a:buFont typeface="Wingdings"/>
              <a:buChar char=""/>
              <a:tabLst>
                <a:tab pos="194310" algn="l"/>
              </a:tabLst>
            </a:pPr>
            <a:r>
              <a:rPr sz="1700" spc="25" dirty="0">
                <a:solidFill>
                  <a:srgbClr val="FFFFFF"/>
                </a:solidFill>
                <a:latin typeface="Carlito"/>
                <a:cs typeface="Carlito"/>
              </a:rPr>
              <a:t>10 </a:t>
            </a:r>
            <a:r>
              <a:rPr sz="1700" spc="10" dirty="0">
                <a:solidFill>
                  <a:srgbClr val="FFFFFF"/>
                </a:solidFill>
                <a:latin typeface="Carlito"/>
                <a:cs typeface="Carlito"/>
              </a:rPr>
              <a:t>Base5,</a:t>
            </a:r>
            <a:r>
              <a:rPr sz="1700" spc="-165" dirty="0">
                <a:solidFill>
                  <a:srgbClr val="FFFFFF"/>
                </a:solidFill>
                <a:latin typeface="Carlito"/>
                <a:cs typeface="Carlito"/>
              </a:rPr>
              <a:t> </a:t>
            </a:r>
            <a:r>
              <a:rPr sz="1700" spc="15" dirty="0">
                <a:solidFill>
                  <a:srgbClr val="FFFFFF"/>
                </a:solidFill>
                <a:latin typeface="Carlito"/>
                <a:cs typeface="Carlito"/>
              </a:rPr>
              <a:t>10Base2</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spc="20" dirty="0">
                <a:solidFill>
                  <a:srgbClr val="FFFFFF"/>
                </a:solidFill>
                <a:latin typeface="Carlito"/>
                <a:cs typeface="Carlito"/>
              </a:rPr>
              <a:t>10</a:t>
            </a:r>
            <a:r>
              <a:rPr sz="1700" spc="-70" dirty="0">
                <a:solidFill>
                  <a:srgbClr val="FFFFFF"/>
                </a:solidFill>
                <a:latin typeface="Carlito"/>
                <a:cs typeface="Carlito"/>
              </a:rPr>
              <a:t> </a:t>
            </a:r>
            <a:r>
              <a:rPr sz="1700" spc="15" dirty="0">
                <a:solidFill>
                  <a:srgbClr val="FFFFFF"/>
                </a:solidFill>
                <a:latin typeface="Carlito"/>
                <a:cs typeface="Carlito"/>
              </a:rPr>
              <a:t>Mbps</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spc="5" dirty="0">
                <a:solidFill>
                  <a:srgbClr val="FFFFFF"/>
                </a:solidFill>
                <a:latin typeface="Carlito"/>
                <a:cs typeface="Carlito"/>
              </a:rPr>
              <a:t>Baseband</a:t>
            </a:r>
            <a:endParaRPr sz="1700" dirty="0">
              <a:latin typeface="Carlito"/>
              <a:cs typeface="Carlito"/>
            </a:endParaRPr>
          </a:p>
          <a:p>
            <a:pPr marL="469900" lvl="1" indent="-181610">
              <a:lnSpc>
                <a:spcPct val="100000"/>
              </a:lnSpc>
              <a:spcBef>
                <a:spcPts val="440"/>
              </a:spcBef>
              <a:buClr>
                <a:srgbClr val="FF8500"/>
              </a:buClr>
              <a:buFont typeface="Wingdings"/>
              <a:buChar char=""/>
              <a:tabLst>
                <a:tab pos="470534" algn="l"/>
              </a:tabLst>
            </a:pPr>
            <a:r>
              <a:rPr sz="1700" dirty="0">
                <a:solidFill>
                  <a:srgbClr val="FFFFFF"/>
                </a:solidFill>
                <a:latin typeface="Carlito"/>
                <a:cs typeface="Carlito"/>
              </a:rPr>
              <a:t>Segment</a:t>
            </a:r>
            <a:r>
              <a:rPr sz="1700" spc="-75" dirty="0">
                <a:solidFill>
                  <a:srgbClr val="FFFFFF"/>
                </a:solidFill>
                <a:latin typeface="Carlito"/>
                <a:cs typeface="Carlito"/>
              </a:rPr>
              <a:t> </a:t>
            </a:r>
            <a:r>
              <a:rPr sz="1700" dirty="0">
                <a:solidFill>
                  <a:srgbClr val="FFFFFF"/>
                </a:solidFill>
                <a:latin typeface="Carlito"/>
                <a:cs typeface="Carlito"/>
              </a:rPr>
              <a:t>length</a:t>
            </a:r>
            <a:r>
              <a:rPr sz="1700" spc="-25" dirty="0">
                <a:solidFill>
                  <a:srgbClr val="FFFFFF"/>
                </a:solidFill>
                <a:latin typeface="Carlito"/>
                <a:cs typeface="Carlito"/>
              </a:rPr>
              <a:t> </a:t>
            </a:r>
            <a:r>
              <a:rPr sz="1700" spc="10" dirty="0">
                <a:solidFill>
                  <a:srgbClr val="FFFFFF"/>
                </a:solidFill>
                <a:latin typeface="Carlito"/>
                <a:cs typeface="Carlito"/>
              </a:rPr>
              <a:t>≤</a:t>
            </a:r>
            <a:r>
              <a:rPr sz="1700" spc="-50" dirty="0">
                <a:solidFill>
                  <a:srgbClr val="FFFFFF"/>
                </a:solidFill>
                <a:latin typeface="Carlito"/>
                <a:cs typeface="Carlito"/>
              </a:rPr>
              <a:t> </a:t>
            </a:r>
            <a:r>
              <a:rPr sz="1700" spc="20" dirty="0">
                <a:solidFill>
                  <a:srgbClr val="FFFFFF"/>
                </a:solidFill>
                <a:latin typeface="Carlito"/>
                <a:cs typeface="Carlito"/>
              </a:rPr>
              <a:t>500m,</a:t>
            </a:r>
            <a:r>
              <a:rPr sz="1700" spc="-75" dirty="0">
                <a:solidFill>
                  <a:srgbClr val="FFFFFF"/>
                </a:solidFill>
                <a:latin typeface="Carlito"/>
                <a:cs typeface="Carlito"/>
              </a:rPr>
              <a:t> </a:t>
            </a:r>
            <a:r>
              <a:rPr sz="1700" spc="25" dirty="0">
                <a:solidFill>
                  <a:srgbClr val="FFFFFF"/>
                </a:solidFill>
                <a:latin typeface="Carlito"/>
                <a:cs typeface="Carlito"/>
              </a:rPr>
              <a:t>200</a:t>
            </a:r>
            <a:r>
              <a:rPr sz="1700" spc="-145" dirty="0">
                <a:solidFill>
                  <a:srgbClr val="FFFFFF"/>
                </a:solidFill>
                <a:latin typeface="Carlito"/>
                <a:cs typeface="Carlito"/>
              </a:rPr>
              <a:t> </a:t>
            </a:r>
            <a:r>
              <a:rPr sz="1700" spc="20" dirty="0">
                <a:solidFill>
                  <a:srgbClr val="FFFFFF"/>
                </a:solidFill>
                <a:latin typeface="Carlito"/>
                <a:cs typeface="Carlito"/>
              </a:rPr>
              <a:t>m</a:t>
            </a:r>
            <a:endParaRPr sz="1700" dirty="0">
              <a:latin typeface="Carlito"/>
              <a:cs typeface="Carlito"/>
            </a:endParaRPr>
          </a:p>
          <a:p>
            <a:pPr marL="193675" indent="-181610">
              <a:lnSpc>
                <a:spcPct val="100000"/>
              </a:lnSpc>
              <a:spcBef>
                <a:spcPts val="440"/>
              </a:spcBef>
              <a:buClr>
                <a:srgbClr val="FF8500"/>
              </a:buClr>
              <a:buFont typeface="Wingdings"/>
              <a:buChar char=""/>
              <a:tabLst>
                <a:tab pos="194310" algn="l"/>
              </a:tabLst>
            </a:pPr>
            <a:r>
              <a:rPr sz="1700" dirty="0">
                <a:solidFill>
                  <a:srgbClr val="FFFFFF"/>
                </a:solidFill>
                <a:latin typeface="Carlito"/>
                <a:cs typeface="Carlito"/>
              </a:rPr>
              <a:t>Hub</a:t>
            </a:r>
            <a:endParaRPr sz="1700" dirty="0">
              <a:latin typeface="Carlito"/>
              <a:cs typeface="Carlito"/>
            </a:endParaRPr>
          </a:p>
          <a:p>
            <a:pPr marL="469900" lvl="1" indent="-181610">
              <a:lnSpc>
                <a:spcPct val="100000"/>
              </a:lnSpc>
              <a:spcBef>
                <a:spcPts val="365"/>
              </a:spcBef>
              <a:buClr>
                <a:srgbClr val="FF8500"/>
              </a:buClr>
              <a:buFont typeface="Wingdings"/>
              <a:buChar char=""/>
              <a:tabLst>
                <a:tab pos="470534" algn="l"/>
              </a:tabLst>
            </a:pPr>
            <a:r>
              <a:rPr sz="1700" spc="15" dirty="0">
                <a:solidFill>
                  <a:srgbClr val="FFFFFF"/>
                </a:solidFill>
                <a:latin typeface="Carlito"/>
                <a:cs typeface="Carlito"/>
              </a:rPr>
              <a:t>10BaseT</a:t>
            </a:r>
            <a:endParaRPr sz="1700" dirty="0">
              <a:latin typeface="Carlito"/>
              <a:cs typeface="Carlito"/>
            </a:endParaRPr>
          </a:p>
          <a:p>
            <a:pPr marL="469900" lvl="1" indent="-181610">
              <a:lnSpc>
                <a:spcPct val="100000"/>
              </a:lnSpc>
              <a:spcBef>
                <a:spcPts val="439"/>
              </a:spcBef>
              <a:buClr>
                <a:srgbClr val="FF8500"/>
              </a:buClr>
              <a:buFont typeface="Wingdings"/>
              <a:buChar char=""/>
              <a:tabLst>
                <a:tab pos="470534" algn="l"/>
              </a:tabLst>
            </a:pPr>
            <a:r>
              <a:rPr sz="1700" dirty="0">
                <a:solidFill>
                  <a:srgbClr val="FFFFFF"/>
                </a:solidFill>
                <a:latin typeface="Carlito"/>
                <a:cs typeface="Carlito"/>
              </a:rPr>
              <a:t>multi-way</a:t>
            </a:r>
            <a:r>
              <a:rPr sz="1700" spc="-50" dirty="0">
                <a:solidFill>
                  <a:srgbClr val="FFFFFF"/>
                </a:solidFill>
                <a:latin typeface="Carlito"/>
                <a:cs typeface="Carlito"/>
              </a:rPr>
              <a:t> </a:t>
            </a:r>
            <a:r>
              <a:rPr sz="1700" spc="-5" dirty="0">
                <a:solidFill>
                  <a:srgbClr val="FFFFFF"/>
                </a:solidFill>
                <a:latin typeface="Carlito"/>
                <a:cs typeface="Carlito"/>
              </a:rPr>
              <a:t>repeater</a:t>
            </a:r>
            <a:endParaRPr sz="1700" dirty="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2813</TotalTime>
  <Words>2388</Words>
  <Application>Microsoft Office PowerPoint</Application>
  <PresentationFormat>On-screen Show (16:9)</PresentationFormat>
  <Paragraphs>304</Paragraphs>
  <Slides>36</Slides>
  <Notes>11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IEEE Standards</vt:lpstr>
      <vt:lpstr>Outline</vt:lpstr>
      <vt:lpstr>IEEE PROJECT 802</vt:lpstr>
      <vt:lpstr>IEEE standard for LANs</vt:lpstr>
      <vt:lpstr>STANDARD ETHERNET</vt:lpstr>
      <vt:lpstr>IEEE 802.3</vt:lpstr>
      <vt:lpstr>Transceiver &amp; Adaptor</vt:lpstr>
      <vt:lpstr>Repeater</vt:lpstr>
      <vt:lpstr>Types</vt:lpstr>
      <vt:lpstr>Medium Access Control Sublayer</vt:lpstr>
      <vt:lpstr>Frame Length </vt:lpstr>
      <vt:lpstr>Frame format</vt:lpstr>
      <vt:lpstr>Frame format</vt:lpstr>
      <vt:lpstr>Addressing</vt:lpstr>
      <vt:lpstr>Unicast, Multicast, and Broadcast Addresses</vt:lpstr>
      <vt:lpstr>Example </vt:lpstr>
      <vt:lpstr>Categories of standard Ethernet</vt:lpstr>
      <vt:lpstr>Implementation</vt:lpstr>
      <vt:lpstr>Transmitter Algorithm</vt:lpstr>
      <vt:lpstr>PowerPoint Presentation</vt:lpstr>
      <vt:lpstr>PowerPoint Presentation</vt:lpstr>
      <vt:lpstr>Ethernet Transmitter Algorithm – Worst Case Scenarios :</vt:lpstr>
      <vt:lpstr>Exponential Back-off (To avoid collision) </vt:lpstr>
      <vt:lpstr>Transmitter Algorithm</vt:lpstr>
      <vt:lpstr>Transmitter Algorithm (contd.)</vt:lpstr>
      <vt:lpstr>Fast Ethernet</vt:lpstr>
      <vt:lpstr>IEEE 802.5</vt:lpstr>
      <vt:lpstr>PowerPoint Presentation</vt:lpstr>
      <vt:lpstr>Multi-station Access Unit (MSAU)</vt:lpstr>
      <vt:lpstr>Media Access Control</vt:lpstr>
      <vt:lpstr>Frame Format</vt:lpstr>
      <vt:lpstr>Frame format</vt:lpstr>
      <vt:lpstr>Issue and Solution</vt:lpstr>
      <vt:lpstr>Early/Delayed Release of token</vt:lpstr>
      <vt:lpstr>Maintenance</vt:lpstr>
      <vt:lpstr>Maintenance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Standards</dc:title>
  <dc:creator>Admin</dc:creator>
  <cp:lastModifiedBy>Admin</cp:lastModifiedBy>
  <cp:revision>64</cp:revision>
  <dcterms:created xsi:type="dcterms:W3CDTF">2020-08-26T17:53:44Z</dcterms:created>
  <dcterms:modified xsi:type="dcterms:W3CDTF">2020-09-02T04:10:48Z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2020-07-06T00:00:00Z</vt:filetime>
  </property>
  <property fmtid="{D5CDD505-2E9C-101B-9397-08002B2CF9AE}" pid="3" name="LastSaved">
    <vt:filetime>2020-08-26T00:00:00Z</vt:filetime>
  </property>
</Properties>
</file>