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notesMasterIdLst>
    <p:notesMasterId r:id="rId25"/>
  </p:notesMasterIdLst>
  <p:sldIdLst>
    <p:sldId id="285" r:id="rId2"/>
    <p:sldId id="286" r:id="rId3"/>
    <p:sldId id="278" r:id="rId4"/>
    <p:sldId id="257" r:id="rId5"/>
    <p:sldId id="279" r:id="rId6"/>
    <p:sldId id="266" r:id="rId7"/>
    <p:sldId id="280" r:id="rId8"/>
    <p:sldId id="292" r:id="rId9"/>
    <p:sldId id="293" r:id="rId10"/>
    <p:sldId id="281" r:id="rId11"/>
    <p:sldId id="296" r:id="rId12"/>
    <p:sldId id="288" r:id="rId13"/>
    <p:sldId id="289" r:id="rId14"/>
    <p:sldId id="297" r:id="rId15"/>
    <p:sldId id="282" r:id="rId16"/>
    <p:sldId id="287" r:id="rId17"/>
    <p:sldId id="298" r:id="rId18"/>
    <p:sldId id="283" r:id="rId19"/>
    <p:sldId id="284" r:id="rId20"/>
    <p:sldId id="290" r:id="rId21"/>
    <p:sldId id="294" r:id="rId22"/>
    <p:sldId id="295" r:id="rId23"/>
    <p:sldId id="26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41"/>
    <p:restoredTop sz="83630" autoAdjust="0"/>
  </p:normalViewPr>
  <p:slideViewPr>
    <p:cSldViewPr snapToGrid="0" snapToObjects="1">
      <p:cViewPr>
        <p:scale>
          <a:sx n="81" d="100"/>
          <a:sy n="81" d="100"/>
        </p:scale>
        <p:origin x="-558"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5A5527-861E-3042-B16E-CA8136E2BAFB}" type="datetimeFigureOut">
              <a:rPr lang="en-US" smtClean="0"/>
              <a:t>10/7/2020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7AC025-F08C-C544-9BF3-D3CAE33DED98}" type="slidenum">
              <a:rPr lang="en-US" smtClean="0"/>
              <a:t>‹#›</a:t>
            </a:fld>
            <a:endParaRPr lang="en-US"/>
          </a:p>
        </p:txBody>
      </p:sp>
    </p:spTree>
    <p:extLst>
      <p:ext uri="{BB962C8B-B14F-4D97-AF65-F5344CB8AC3E}">
        <p14:creationId xmlns:p14="http://schemas.microsoft.com/office/powerpoint/2010/main" val="374888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leaky bucket is very restrictive. It does not credit an idle host. For example, if a host is not sending for a while, its bucket becomes empty. Now if the host has </a:t>
            </a:r>
            <a:r>
              <a:rPr lang="en-US" dirty="0" err="1" smtClean="0"/>
              <a:t>bursty</a:t>
            </a:r>
            <a:r>
              <a:rPr lang="en-US" dirty="0" smtClean="0"/>
              <a:t> data, the leaky bucket allows only an average rate. The time when the host was idle is not taken into account</a:t>
            </a:r>
            <a:endParaRPr lang="en-US" dirty="0"/>
          </a:p>
        </p:txBody>
      </p:sp>
      <p:sp>
        <p:nvSpPr>
          <p:cNvPr id="4" name="Slide Number Placeholder 3"/>
          <p:cNvSpPr>
            <a:spLocks noGrp="1"/>
          </p:cNvSpPr>
          <p:nvPr>
            <p:ph type="sldNum" sz="quarter" idx="10"/>
          </p:nvPr>
        </p:nvSpPr>
        <p:spPr/>
        <p:txBody>
          <a:bodyPr/>
          <a:lstStyle/>
          <a:p>
            <a:fld id="{F87AC025-F08C-C544-9BF3-D3CAE33DED98}" type="slidenum">
              <a:rPr lang="en-US" smtClean="0"/>
              <a:t>15</a:t>
            </a:fld>
            <a:endParaRPr lang="en-US"/>
          </a:p>
        </p:txBody>
      </p:sp>
    </p:spTree>
    <p:extLst>
      <p:ext uri="{BB962C8B-B14F-4D97-AF65-F5344CB8AC3E}">
        <p14:creationId xmlns:p14="http://schemas.microsoft.com/office/powerpoint/2010/main" val="425082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516625"/>
            <a:ext cx="97536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219200" y="5166530"/>
            <a:ext cx="97536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9FC69BC1-6035-4548-AE06-403E5D9C5DF5}" type="datetime1">
              <a:rPr lang="en-IN" smtClean="0"/>
              <a:t>07-10-2020</a:t>
            </a:fld>
            <a:endParaRPr lang="en-US" dirty="0"/>
          </a:p>
        </p:txBody>
      </p:sp>
      <p:sp>
        <p:nvSpPr>
          <p:cNvPr id="8" name="Slide Number Placeholder 7"/>
          <p:cNvSpPr>
            <a:spLocks noGrp="1"/>
          </p:cNvSpPr>
          <p:nvPr>
            <p:ph type="sldNum" sz="quarter" idx="11"/>
          </p:nvPr>
        </p:nvSpPr>
        <p:spPr/>
        <p:txBody>
          <a:bodyPr/>
          <a:lstStyle/>
          <a:p>
            <a:fld id="{D57F1E4F-1CFF-5643-939E-217C01CDF565}"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Dr. S. Renuka Devi, VIT Chennai</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0538D3-49C0-4F64-A00E-0E181C4DF276}" type="datetime1">
              <a:rPr lang="en-IN" smtClean="0"/>
              <a:t>07-10-2020</a:t>
            </a:fld>
            <a:endParaRPr lang="en-US" dirty="0"/>
          </a:p>
        </p:txBody>
      </p:sp>
      <p:sp>
        <p:nvSpPr>
          <p:cNvPr id="5" name="Footer Placeholder 4"/>
          <p:cNvSpPr>
            <a:spLocks noGrp="1"/>
          </p:cNvSpPr>
          <p:nvPr>
            <p:ph type="ftr" sz="quarter" idx="11"/>
          </p:nvPr>
        </p:nvSpPr>
        <p:spPr/>
        <p:txBody>
          <a:bodyPr/>
          <a:lstStyle/>
          <a:p>
            <a:r>
              <a:rPr lang="en-US" smtClean="0"/>
              <a:t>Dr. S. Renuka Devi, VIT Chennai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31201" y="1826709"/>
            <a:ext cx="19899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39365" y="1826709"/>
            <a:ext cx="6988635"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58DF18-620E-487E-9571-C38C851ECCAE}" type="datetime1">
              <a:rPr lang="en-IN" smtClean="0"/>
              <a:t>07-10-2020</a:t>
            </a:fld>
            <a:endParaRPr lang="en-US" dirty="0"/>
          </a:p>
        </p:txBody>
      </p:sp>
      <p:sp>
        <p:nvSpPr>
          <p:cNvPr id="5" name="Footer Placeholder 4"/>
          <p:cNvSpPr>
            <a:spLocks noGrp="1"/>
          </p:cNvSpPr>
          <p:nvPr>
            <p:ph type="ftr" sz="quarter" idx="11"/>
          </p:nvPr>
        </p:nvSpPr>
        <p:spPr/>
        <p:txBody>
          <a:bodyPr/>
          <a:lstStyle/>
          <a:p>
            <a:r>
              <a:rPr lang="en-US" smtClean="0"/>
              <a:t>Dr. S. Renuka Devi, VIT Chennai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B914AA-F85E-488A-82CF-396672611E51}" type="datetime1">
              <a:rPr lang="en-IN" smtClean="0"/>
              <a:t>07-10-2020</a:t>
            </a:fld>
            <a:endParaRPr lang="en-US" dirty="0"/>
          </a:p>
        </p:txBody>
      </p:sp>
      <p:sp>
        <p:nvSpPr>
          <p:cNvPr id="5" name="Footer Placeholder 4"/>
          <p:cNvSpPr>
            <a:spLocks noGrp="1"/>
          </p:cNvSpPr>
          <p:nvPr>
            <p:ph type="ftr" sz="quarter" idx="11"/>
          </p:nvPr>
        </p:nvSpPr>
        <p:spPr/>
        <p:txBody>
          <a:bodyPr/>
          <a:lstStyle/>
          <a:p>
            <a:r>
              <a:rPr lang="en-US" smtClean="0"/>
              <a:t>Dr. S. Renuka Devi, VIT Chennai</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5017572"/>
            <a:ext cx="97536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1219200" y="3865098"/>
            <a:ext cx="97536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C7B17F-FA1B-4324-AFB4-2AE114E74D86}" type="datetime1">
              <a:rPr lang="en-IN" smtClean="0"/>
              <a:t>07-10-2020</a:t>
            </a:fld>
            <a:endParaRPr lang="en-US" dirty="0"/>
          </a:p>
        </p:txBody>
      </p:sp>
      <p:sp>
        <p:nvSpPr>
          <p:cNvPr id="5" name="Footer Placeholder 4"/>
          <p:cNvSpPr>
            <a:spLocks noGrp="1"/>
          </p:cNvSpPr>
          <p:nvPr>
            <p:ph type="ftr" sz="quarter" idx="11"/>
          </p:nvPr>
        </p:nvSpPr>
        <p:spPr/>
        <p:txBody>
          <a:bodyPr/>
          <a:lstStyle/>
          <a:p>
            <a:r>
              <a:rPr lang="en-US" smtClean="0"/>
              <a:t>Dr. S. Renuka Devi, VIT Chennai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A94448D-F4F1-491E-8F44-533488E006EE}" type="datetime1">
              <a:rPr lang="en-IN" smtClean="0"/>
              <a:t>07-10-2020</a:t>
            </a:fld>
            <a:endParaRPr lang="en-US" dirty="0"/>
          </a:p>
        </p:txBody>
      </p:sp>
      <p:sp>
        <p:nvSpPr>
          <p:cNvPr id="6" name="Footer Placeholder 5"/>
          <p:cNvSpPr>
            <a:spLocks noGrp="1"/>
          </p:cNvSpPr>
          <p:nvPr>
            <p:ph type="ftr" sz="quarter" idx="11"/>
          </p:nvPr>
        </p:nvSpPr>
        <p:spPr/>
        <p:txBody>
          <a:bodyPr/>
          <a:lstStyle/>
          <a:p>
            <a:r>
              <a:rPr lang="en-US" smtClean="0"/>
              <a:t>Dr. S. Renuka Devi, VIT Chennai</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
        <p:nvSpPr>
          <p:cNvPr id="9" name="Title 8"/>
          <p:cNvSpPr>
            <a:spLocks noGrp="1"/>
          </p:cNvSpPr>
          <p:nvPr>
            <p:ph type="title"/>
          </p:nvPr>
        </p:nvSpPr>
        <p:spPr>
          <a:xfrm>
            <a:off x="1219200" y="1544716"/>
            <a:ext cx="97536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1219200" y="2743200"/>
            <a:ext cx="475488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242304" y="2743201"/>
            <a:ext cx="475488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8464" y="2743200"/>
            <a:ext cx="4486656"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513526" y="2743200"/>
            <a:ext cx="4482749"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EB25164-D912-46D0-B989-E11F4451AD9F}" type="datetime1">
              <a:rPr lang="en-IN" smtClean="0"/>
              <a:t>07-10-2020</a:t>
            </a:fld>
            <a:endParaRPr lang="en-US" dirty="0"/>
          </a:p>
        </p:txBody>
      </p:sp>
      <p:sp>
        <p:nvSpPr>
          <p:cNvPr id="8" name="Footer Placeholder 7"/>
          <p:cNvSpPr>
            <a:spLocks noGrp="1"/>
          </p:cNvSpPr>
          <p:nvPr>
            <p:ph type="ftr" sz="quarter" idx="11"/>
          </p:nvPr>
        </p:nvSpPr>
        <p:spPr/>
        <p:txBody>
          <a:bodyPr/>
          <a:lstStyle/>
          <a:p>
            <a:r>
              <a:rPr lang="en-US" smtClean="0"/>
              <a:t>Dr. S. Renuka Devi, VIT Chennai</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a:xfrm>
            <a:off x="1219200" y="1544716"/>
            <a:ext cx="97536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1219200" y="3383280"/>
            <a:ext cx="475488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42303" y="3383280"/>
            <a:ext cx="475488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F04D39-EB68-427A-AA81-2521BBC95BDD}" type="datetime1">
              <a:rPr lang="en-IN" smtClean="0"/>
              <a:t>07-10-2020</a:t>
            </a:fld>
            <a:endParaRPr lang="en-US" dirty="0"/>
          </a:p>
        </p:txBody>
      </p:sp>
      <p:sp>
        <p:nvSpPr>
          <p:cNvPr id="4" name="Footer Placeholder 3"/>
          <p:cNvSpPr>
            <a:spLocks noGrp="1"/>
          </p:cNvSpPr>
          <p:nvPr>
            <p:ph type="ftr" sz="quarter" idx="11"/>
          </p:nvPr>
        </p:nvSpPr>
        <p:spPr/>
        <p:txBody>
          <a:bodyPr/>
          <a:lstStyle/>
          <a:p>
            <a:r>
              <a:rPr lang="en-US" smtClean="0"/>
              <a:t>Dr. S. Renuka Devi, VIT Chennai</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60ACB5-5E6D-4FDC-8F36-69C31642B621}" type="datetime1">
              <a:rPr lang="en-IN" smtClean="0"/>
              <a:t>07-10-2020</a:t>
            </a:fld>
            <a:endParaRPr lang="en-US" dirty="0"/>
          </a:p>
        </p:txBody>
      </p:sp>
      <p:sp>
        <p:nvSpPr>
          <p:cNvPr id="3" name="Footer Placeholder 2"/>
          <p:cNvSpPr>
            <a:spLocks noGrp="1"/>
          </p:cNvSpPr>
          <p:nvPr>
            <p:ph type="ftr" sz="quarter" idx="11"/>
          </p:nvPr>
        </p:nvSpPr>
        <p:spPr/>
        <p:txBody>
          <a:bodyPr/>
          <a:lstStyle/>
          <a:p>
            <a:r>
              <a:rPr lang="en-US" smtClean="0"/>
              <a:t>Dr. S. Renuka Devi, VIT Chennai</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825363"/>
            <a:ext cx="3934581"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5362336" y="1826709"/>
            <a:ext cx="5610464"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19200" y="4061096"/>
            <a:ext cx="3934581"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A44E56-FBBD-4EE6-A5DA-8CCA0E271265}" type="datetime1">
              <a:rPr lang="en-IN" smtClean="0"/>
              <a:t>07-10-2020</a:t>
            </a:fld>
            <a:endParaRPr lang="en-US" dirty="0"/>
          </a:p>
        </p:txBody>
      </p:sp>
      <p:sp>
        <p:nvSpPr>
          <p:cNvPr id="6" name="Footer Placeholder 5"/>
          <p:cNvSpPr>
            <a:spLocks noGrp="1"/>
          </p:cNvSpPr>
          <p:nvPr>
            <p:ph type="ftr" sz="quarter" idx="11"/>
          </p:nvPr>
        </p:nvSpPr>
        <p:spPr/>
        <p:txBody>
          <a:bodyPr/>
          <a:lstStyle/>
          <a:p>
            <a:r>
              <a:rPr lang="en-US" smtClean="0"/>
              <a:t>Dr. S. Renuka Devi, VIT Chennai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828800"/>
            <a:ext cx="3938016"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5588000" y="2286000"/>
            <a:ext cx="53848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219200" y="4059936"/>
            <a:ext cx="3938016"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1DE71F-F9DB-447C-8D11-A4BB5286345F}" type="datetime1">
              <a:rPr lang="en-IN" smtClean="0"/>
              <a:t>07-10-2020</a:t>
            </a:fld>
            <a:endParaRPr lang="en-US" dirty="0"/>
          </a:p>
        </p:txBody>
      </p:sp>
      <p:sp>
        <p:nvSpPr>
          <p:cNvPr id="6" name="Footer Placeholder 5"/>
          <p:cNvSpPr>
            <a:spLocks noGrp="1"/>
          </p:cNvSpPr>
          <p:nvPr>
            <p:ph type="ftr" sz="quarter" idx="11"/>
          </p:nvPr>
        </p:nvSpPr>
        <p:spPr/>
        <p:txBody>
          <a:bodyPr/>
          <a:lstStyle/>
          <a:p>
            <a:r>
              <a:rPr lang="en-US" smtClean="0"/>
              <a:t>Dr. S. Renuka Devi, VIT Chennai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11247024" y="573807"/>
            <a:ext cx="114981"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1425892" y="573807"/>
            <a:ext cx="76809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19200" y="1544716"/>
            <a:ext cx="97536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19200" y="2769834"/>
            <a:ext cx="97536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010254" y="548797"/>
            <a:ext cx="1585509"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A42A3EF3-9B50-474C-A5BC-E2D03CAC85C3}" type="datetime1">
              <a:rPr lang="en-IN" smtClean="0"/>
              <a:t>07-10-2020</a:t>
            </a:fld>
            <a:endParaRPr lang="en-US" dirty="0"/>
          </a:p>
        </p:txBody>
      </p:sp>
      <p:sp>
        <p:nvSpPr>
          <p:cNvPr id="6" name="Slide Number Placeholder 5"/>
          <p:cNvSpPr>
            <a:spLocks noGrp="1"/>
          </p:cNvSpPr>
          <p:nvPr>
            <p:ph type="sldNum" sz="quarter" idx="4"/>
          </p:nvPr>
        </p:nvSpPr>
        <p:spPr>
          <a:xfrm>
            <a:off x="9752554" y="548797"/>
            <a:ext cx="1254937" cy="301752"/>
          </a:xfrm>
          <a:prstGeom prst="rect">
            <a:avLst/>
          </a:prstGeom>
        </p:spPr>
        <p:txBody>
          <a:bodyPr vert="horz" lIns="91440" tIns="45720" rIns="91440" bIns="45720" rtlCol="0" anchor="ctr"/>
          <a:lstStyle>
            <a:lvl1pPr algn="r">
              <a:defRPr sz="1200">
                <a:solidFill>
                  <a:schemeClr val="tx1"/>
                </a:solidFill>
              </a:defRPr>
            </a:lvl1pPr>
          </a:lstStyle>
          <a:p>
            <a:fld id="{D57F1E4F-1CFF-5643-939E-217C01CDF565}" type="slidenum">
              <a:rPr lang="en-US" smtClean="0"/>
              <a:pPr/>
              <a:t>‹#›</a:t>
            </a:fld>
            <a:endParaRPr lang="en-US" dirty="0"/>
          </a:p>
        </p:txBody>
      </p:sp>
      <p:sp>
        <p:nvSpPr>
          <p:cNvPr id="5" name="Footer Placeholder 4"/>
          <p:cNvSpPr>
            <a:spLocks noGrp="1"/>
          </p:cNvSpPr>
          <p:nvPr>
            <p:ph type="ftr" sz="quarter" idx="3"/>
          </p:nvPr>
        </p:nvSpPr>
        <p:spPr>
          <a:xfrm>
            <a:off x="8011585" y="855957"/>
            <a:ext cx="2995319" cy="301227"/>
          </a:xfrm>
          <a:prstGeom prst="rect">
            <a:avLst/>
          </a:prstGeom>
        </p:spPr>
        <p:txBody>
          <a:bodyPr vert="horz" lIns="91440" tIns="0" rIns="91440" bIns="45720" rtlCol="0" anchor="t"/>
          <a:lstStyle>
            <a:lvl1pPr algn="l">
              <a:defRPr sz="1000">
                <a:solidFill>
                  <a:schemeClr val="tx1"/>
                </a:solidFill>
              </a:defRPr>
            </a:lvl1pPr>
          </a:lstStyle>
          <a:p>
            <a:r>
              <a:rPr lang="en-US" smtClean="0"/>
              <a:t>Dr. S. Renuka Devi, VIT Chennai</a:t>
            </a:r>
            <a:endParaRPr lang="en-US" dirty="0"/>
          </a:p>
        </p:txBody>
      </p:sp>
    </p:spTree>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8C87E3-4566-2C43-AD2A-AEE7E7F1A753}"/>
              </a:ext>
            </a:extLst>
          </p:cNvPr>
          <p:cNvSpPr>
            <a:spLocks noGrp="1"/>
          </p:cNvSpPr>
          <p:nvPr>
            <p:ph type="ctrTitle"/>
          </p:nvPr>
        </p:nvSpPr>
        <p:spPr>
          <a:xfrm>
            <a:off x="1219200" y="1652954"/>
            <a:ext cx="9753600" cy="1957755"/>
          </a:xfrm>
        </p:spPr>
        <p:txBody>
          <a:bodyPr>
            <a:noAutofit/>
          </a:bodyPr>
          <a:lstStyle/>
          <a:p>
            <a:pPr algn="ctr"/>
            <a:r>
              <a:rPr lang="en-US" sz="4000" dirty="0" smtClean="0"/>
              <a:t/>
            </a:r>
            <a:br>
              <a:rPr lang="en-US" sz="4000" dirty="0" smtClean="0"/>
            </a:br>
            <a:r>
              <a:rPr lang="en-US" sz="4000" dirty="0"/>
              <a:t/>
            </a:r>
            <a:br>
              <a:rPr lang="en-US" sz="4000" dirty="0"/>
            </a:br>
            <a:r>
              <a:rPr lang="en-US" sz="4000" dirty="0" smtClean="0"/>
              <a:t/>
            </a:r>
            <a:br>
              <a:rPr lang="en-US" sz="4000" dirty="0" smtClean="0"/>
            </a:br>
            <a:r>
              <a:rPr lang="en-US" sz="4000" dirty="0"/>
              <a:t/>
            </a:r>
            <a:br>
              <a:rPr lang="en-US" sz="4000" dirty="0"/>
            </a:br>
            <a:r>
              <a:rPr lang="en-US" sz="4000" dirty="0" smtClean="0"/>
              <a:t>Network and Communication</a:t>
            </a:r>
            <a:br>
              <a:rPr lang="en-US" sz="4000" dirty="0" smtClean="0"/>
            </a:br>
            <a:r>
              <a:rPr lang="en-US" sz="4000" dirty="0"/>
              <a:t/>
            </a:r>
            <a:br>
              <a:rPr lang="en-US" sz="4000" dirty="0"/>
            </a:br>
            <a:endParaRPr lang="en-US" sz="4000" dirty="0"/>
          </a:p>
        </p:txBody>
      </p:sp>
      <p:sp>
        <p:nvSpPr>
          <p:cNvPr id="4" name="Subtitle 3"/>
          <p:cNvSpPr>
            <a:spLocks noGrp="1"/>
          </p:cNvSpPr>
          <p:nvPr>
            <p:ph type="subTitle" idx="1"/>
          </p:nvPr>
        </p:nvSpPr>
        <p:spPr>
          <a:xfrm>
            <a:off x="1219200" y="3387976"/>
            <a:ext cx="9753600" cy="2508732"/>
          </a:xfrm>
        </p:spPr>
        <p:txBody>
          <a:bodyPr/>
          <a:lstStyle/>
          <a:p>
            <a:pPr algn="ctr"/>
            <a:r>
              <a:rPr lang="en-US" sz="2400" dirty="0" smtClean="0"/>
              <a:t>Module 6 </a:t>
            </a:r>
            <a:r>
              <a:rPr lang="en-US" sz="2400" dirty="0"/>
              <a:t>Quality of Service (</a:t>
            </a:r>
            <a:r>
              <a:rPr lang="en-US" sz="2400" dirty="0" err="1"/>
              <a:t>QoS</a:t>
            </a:r>
            <a:r>
              <a:rPr lang="en-US" sz="2400" dirty="0"/>
              <a:t>) </a:t>
            </a:r>
            <a:r>
              <a:rPr lang="en-US" sz="2400" dirty="0" smtClean="0"/>
              <a:t>parameters </a:t>
            </a:r>
          </a:p>
          <a:p>
            <a:pPr algn="ctr"/>
            <a:endParaRPr lang="en-US" dirty="0" smtClean="0"/>
          </a:p>
          <a:p>
            <a:pPr algn="ctr"/>
            <a:endParaRPr lang="en-US" dirty="0" smtClean="0"/>
          </a:p>
          <a:p>
            <a:pPr algn="ctr"/>
            <a:r>
              <a:rPr lang="en-US" dirty="0">
                <a:solidFill>
                  <a:schemeClr val="tx2">
                    <a:lumMod val="60000"/>
                    <a:lumOff val="40000"/>
                  </a:schemeClr>
                </a:solidFill>
              </a:rPr>
              <a:t>Dr. </a:t>
            </a:r>
            <a:r>
              <a:rPr lang="en-US" dirty="0" smtClean="0">
                <a:solidFill>
                  <a:schemeClr val="tx2">
                    <a:lumMod val="60000"/>
                    <a:lumOff val="40000"/>
                  </a:schemeClr>
                </a:solidFill>
              </a:rPr>
              <a:t>S.L.JAYALAKSHMI,</a:t>
            </a:r>
            <a:endParaRPr lang="en-US" dirty="0" smtClean="0">
              <a:solidFill>
                <a:schemeClr val="tx2">
                  <a:lumMod val="60000"/>
                  <a:lumOff val="40000"/>
                </a:schemeClr>
              </a:solidFill>
            </a:endParaRPr>
          </a:p>
          <a:p>
            <a:pPr algn="ctr"/>
            <a:r>
              <a:rPr lang="en-US" dirty="0" smtClean="0">
                <a:solidFill>
                  <a:schemeClr val="tx2">
                    <a:lumMod val="60000"/>
                    <a:lumOff val="40000"/>
                  </a:schemeClr>
                </a:solidFill>
              </a:rPr>
              <a:t>VIT </a:t>
            </a:r>
            <a:r>
              <a:rPr lang="en-US" dirty="0">
                <a:solidFill>
                  <a:schemeClr val="tx2">
                    <a:lumMod val="60000"/>
                    <a:lumOff val="40000"/>
                  </a:schemeClr>
                </a:solidFill>
              </a:rPr>
              <a:t>Chennai</a:t>
            </a:r>
          </a:p>
          <a:p>
            <a:endParaRPr lang="en-US" dirty="0">
              <a:solidFill>
                <a:srgbClr val="FFC000"/>
              </a:solidFill>
            </a:endParaRPr>
          </a:p>
          <a:p>
            <a:endParaRPr lang="en-US" dirty="0" smtClean="0">
              <a:solidFill>
                <a:srgbClr val="FFC000"/>
              </a:solidFill>
            </a:endParaRPr>
          </a:p>
          <a:p>
            <a:endParaRPr lang="en-US" dirty="0">
              <a:solidFill>
                <a:srgbClr val="FFC000"/>
              </a:solidFill>
            </a:endParaRPr>
          </a:p>
          <a:p>
            <a:endParaRPr lang="en-US" dirty="0">
              <a:solidFill>
                <a:srgbClr val="FFC000"/>
              </a:solidFill>
            </a:endParaRPr>
          </a:p>
        </p:txBody>
      </p:sp>
    </p:spTree>
    <p:extLst>
      <p:ext uri="{BB962C8B-B14F-4D97-AF65-F5344CB8AC3E}">
        <p14:creationId xmlns:p14="http://schemas.microsoft.com/office/powerpoint/2010/main" val="19844350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49670"/>
            <a:ext cx="9753600" cy="1154097"/>
          </a:xfrm>
        </p:spPr>
        <p:txBody>
          <a:bodyPr>
            <a:normAutofit/>
          </a:bodyPr>
          <a:lstStyle/>
          <a:p>
            <a:pPr algn="ctr"/>
            <a:r>
              <a:rPr lang="en-US" sz="3600" dirty="0"/>
              <a:t>Traffic </a:t>
            </a:r>
            <a:r>
              <a:rPr lang="en-US" sz="3600" dirty="0" smtClean="0"/>
              <a:t>Shaping</a:t>
            </a:r>
            <a:endParaRPr lang="en-US" sz="3600" dirty="0"/>
          </a:p>
        </p:txBody>
      </p:sp>
      <p:sp>
        <p:nvSpPr>
          <p:cNvPr id="3" name="Content Placeholder 2"/>
          <p:cNvSpPr>
            <a:spLocks noGrp="1"/>
          </p:cNvSpPr>
          <p:nvPr>
            <p:ph idx="1"/>
          </p:nvPr>
        </p:nvSpPr>
        <p:spPr>
          <a:xfrm>
            <a:off x="773723" y="1430215"/>
            <a:ext cx="5990492" cy="4445653"/>
          </a:xfrm>
        </p:spPr>
        <p:txBody>
          <a:bodyPr>
            <a:normAutofit/>
          </a:bodyPr>
          <a:lstStyle/>
          <a:p>
            <a:r>
              <a:rPr lang="en-US" sz="2400" dirty="0"/>
              <a:t>Traffic shaping is a mechanism to control the amount and the rate of the traffic sent to the network. Two techniques can shape traffic: leaky bucket and token bucket</a:t>
            </a:r>
            <a:r>
              <a:rPr lang="en-US" sz="2400" dirty="0" smtClean="0"/>
              <a:t>.</a:t>
            </a:r>
          </a:p>
          <a:p>
            <a:endParaRPr lang="en-US" sz="2400" dirty="0"/>
          </a:p>
          <a:p>
            <a:pPr marL="45720" indent="0">
              <a:buNone/>
            </a:pPr>
            <a:r>
              <a:rPr lang="en-US" sz="2400" dirty="0">
                <a:solidFill>
                  <a:schemeClr val="tx2">
                    <a:lumMod val="60000"/>
                    <a:lumOff val="40000"/>
                  </a:schemeClr>
                </a:solidFill>
              </a:rPr>
              <a:t>Leaky </a:t>
            </a:r>
            <a:r>
              <a:rPr lang="en-US" sz="2400" dirty="0" smtClean="0">
                <a:solidFill>
                  <a:schemeClr val="tx2">
                    <a:lumMod val="60000"/>
                    <a:lumOff val="40000"/>
                  </a:schemeClr>
                </a:solidFill>
              </a:rPr>
              <a:t>Bucket Algorithm</a:t>
            </a:r>
            <a:endParaRPr lang="en-US" sz="2400" dirty="0">
              <a:solidFill>
                <a:schemeClr val="tx2">
                  <a:lumMod val="60000"/>
                  <a:lumOff val="40000"/>
                </a:schemeClr>
              </a:solidFill>
            </a:endParaRPr>
          </a:p>
          <a:p>
            <a:r>
              <a:rPr lang="en-US" sz="2400" dirty="0"/>
              <a:t>A leaky bucket algorithm shapes </a:t>
            </a:r>
            <a:r>
              <a:rPr lang="en-US" sz="2400" dirty="0" err="1"/>
              <a:t>bursty</a:t>
            </a:r>
            <a:r>
              <a:rPr lang="en-US" sz="2400" dirty="0"/>
              <a:t> traffic into fixed-rate traffic by averaging the data rate. It may drop the packets if the bucket is full.</a:t>
            </a:r>
          </a:p>
          <a:p>
            <a:endParaRPr lang="en-US" sz="2400" dirty="0"/>
          </a:p>
          <a:p>
            <a:endParaRPr lang="en-US" sz="2400"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4215" y="1525833"/>
            <a:ext cx="5427785" cy="391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435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492" y="302070"/>
            <a:ext cx="9753600" cy="1154097"/>
          </a:xfrm>
        </p:spPr>
        <p:txBody>
          <a:bodyPr>
            <a:normAutofit fontScale="90000"/>
          </a:bodyPr>
          <a:lstStyle/>
          <a:p>
            <a:r>
              <a:rPr lang="en-US" dirty="0" smtClean="0"/>
              <a:t>Example 1: </a:t>
            </a:r>
            <a:r>
              <a:rPr lang="en-US" dirty="0" smtClean="0">
                <a:solidFill>
                  <a:schemeClr val="tx2">
                    <a:lumMod val="60000"/>
                    <a:lumOff val="40000"/>
                  </a:schemeClr>
                </a:solidFill>
              </a:rPr>
              <a:t>Leaky </a:t>
            </a:r>
            <a:r>
              <a:rPr lang="en-US" dirty="0">
                <a:solidFill>
                  <a:schemeClr val="tx2">
                    <a:lumMod val="60000"/>
                    <a:lumOff val="40000"/>
                  </a:schemeClr>
                </a:solidFill>
              </a:rPr>
              <a:t>Bucket Algorithm</a:t>
            </a:r>
            <a:br>
              <a:rPr lang="en-US" dirty="0">
                <a:solidFill>
                  <a:schemeClr val="tx2">
                    <a:lumMod val="60000"/>
                    <a:lumOff val="40000"/>
                  </a:schemeClr>
                </a:solidFill>
              </a:rPr>
            </a:br>
            <a:endParaRPr lang="en-US" dirty="0"/>
          </a:p>
        </p:txBody>
      </p:sp>
      <p:sp>
        <p:nvSpPr>
          <p:cNvPr id="3" name="Content Placeholder 2"/>
          <p:cNvSpPr>
            <a:spLocks noGrp="1"/>
          </p:cNvSpPr>
          <p:nvPr>
            <p:ph idx="1"/>
          </p:nvPr>
        </p:nvSpPr>
        <p:spPr>
          <a:xfrm>
            <a:off x="3751385" y="1222102"/>
            <a:ext cx="7221415" cy="5087259"/>
          </a:xfrm>
        </p:spPr>
        <p:txBody>
          <a:bodyPr/>
          <a:lstStyle/>
          <a:p>
            <a:r>
              <a:rPr lang="en-US" dirty="0"/>
              <a:t>T</a:t>
            </a:r>
            <a:r>
              <a:rPr lang="en-US" dirty="0" smtClean="0"/>
              <a:t>he </a:t>
            </a:r>
            <a:r>
              <a:rPr lang="en-US" dirty="0"/>
              <a:t>host sends a burst of data at a rate of 12 Mbps for 2 s, for a total of 24 </a:t>
            </a:r>
            <a:r>
              <a:rPr lang="en-US" dirty="0" err="1"/>
              <a:t>Mbits</a:t>
            </a:r>
            <a:r>
              <a:rPr lang="en-US" dirty="0"/>
              <a:t> of data. </a:t>
            </a:r>
            <a:endParaRPr lang="en-US" dirty="0" smtClean="0"/>
          </a:p>
          <a:p>
            <a:r>
              <a:rPr lang="en-US" dirty="0"/>
              <a:t> </a:t>
            </a:r>
            <a:r>
              <a:rPr lang="en-US" dirty="0" smtClean="0"/>
              <a:t>Average data rate=amount of data /time</a:t>
            </a:r>
          </a:p>
          <a:p>
            <a:pPr marL="45720" indent="0">
              <a:buNone/>
            </a:pPr>
            <a:r>
              <a:rPr lang="en-US" dirty="0" smtClean="0"/>
              <a:t>       12 Mbps=amount of  data/2s</a:t>
            </a:r>
          </a:p>
          <a:p>
            <a:pPr marL="45720" indent="0">
              <a:buNone/>
            </a:pPr>
            <a:r>
              <a:rPr lang="en-US" dirty="0" smtClean="0"/>
              <a:t>       12 Mb/s*2s=amount of data</a:t>
            </a:r>
          </a:p>
          <a:p>
            <a:pPr marL="45720" indent="0">
              <a:buNone/>
            </a:pPr>
            <a:r>
              <a:rPr lang="en-US" dirty="0"/>
              <a:t> </a:t>
            </a:r>
            <a:r>
              <a:rPr lang="en-US" dirty="0" smtClean="0"/>
              <a:t>      amount of data=24Mbits</a:t>
            </a:r>
          </a:p>
          <a:p>
            <a:pPr marL="45720" indent="0">
              <a:buNone/>
            </a:pPr>
            <a:endParaRPr lang="en-US" dirty="0" smtClean="0"/>
          </a:p>
          <a:p>
            <a:r>
              <a:rPr lang="en-US" dirty="0" smtClean="0"/>
              <a:t>The </a:t>
            </a:r>
            <a:r>
              <a:rPr lang="en-US" dirty="0"/>
              <a:t>host is silent for 5 </a:t>
            </a:r>
            <a:r>
              <a:rPr lang="en-US" dirty="0" smtClean="0"/>
              <a:t>s(2secs to 7 sec)  </a:t>
            </a:r>
            <a:r>
              <a:rPr lang="en-US" dirty="0"/>
              <a:t>and then sends data at a rate of 2 Mbps for 3 s, for a total of 6 </a:t>
            </a:r>
            <a:r>
              <a:rPr lang="en-US" dirty="0" err="1"/>
              <a:t>Mbits</a:t>
            </a:r>
            <a:r>
              <a:rPr lang="en-US" dirty="0"/>
              <a:t> of data</a:t>
            </a:r>
            <a:r>
              <a:rPr lang="en-US" dirty="0" smtClean="0"/>
              <a:t>.</a:t>
            </a:r>
          </a:p>
          <a:p>
            <a:r>
              <a:rPr lang="en-US" dirty="0" smtClean="0"/>
              <a:t> </a:t>
            </a:r>
            <a:r>
              <a:rPr lang="en-US" dirty="0"/>
              <a:t>In all, the host has sent 30 </a:t>
            </a:r>
            <a:r>
              <a:rPr lang="en-US" dirty="0" err="1"/>
              <a:t>Mbits</a:t>
            </a:r>
            <a:r>
              <a:rPr lang="en-US" dirty="0"/>
              <a:t> </a:t>
            </a:r>
            <a:r>
              <a:rPr lang="en-US" dirty="0" smtClean="0"/>
              <a:t>(24+6)of </a:t>
            </a:r>
            <a:r>
              <a:rPr lang="en-US" dirty="0"/>
              <a:t>data in </a:t>
            </a:r>
            <a:r>
              <a:rPr lang="en-US" dirty="0" err="1"/>
              <a:t>lOs</a:t>
            </a:r>
            <a:r>
              <a:rPr lang="en-US" dirty="0"/>
              <a:t>. The leaky bucket </a:t>
            </a:r>
            <a:r>
              <a:rPr lang="en-US" dirty="0" smtClean="0"/>
              <a:t>smoothen </a:t>
            </a:r>
            <a:r>
              <a:rPr lang="en-US" dirty="0"/>
              <a:t>the traffic by sending out data at a rate of 3 Mbps during the same 10 s</a:t>
            </a:r>
            <a:r>
              <a:rPr lang="en-US" dirty="0" smtClean="0"/>
              <a:t>.</a:t>
            </a:r>
          </a:p>
          <a:p>
            <a:pPr lvl="5"/>
            <a:r>
              <a:rPr lang="en-US" dirty="0" smtClean="0"/>
              <a:t>Fixed data rate=Amount of data/time</a:t>
            </a:r>
          </a:p>
          <a:p>
            <a:pPr marL="1188720" lvl="5" indent="0">
              <a:buNone/>
            </a:pPr>
            <a:r>
              <a:rPr lang="en-US" dirty="0" smtClean="0"/>
              <a:t>                            =30Mbits/10 sec</a:t>
            </a:r>
          </a:p>
          <a:p>
            <a:pPr marL="1188720" lvl="5" indent="0">
              <a:buNone/>
            </a:pPr>
            <a:r>
              <a:rPr lang="en-US" dirty="0"/>
              <a:t> </a:t>
            </a:r>
            <a:r>
              <a:rPr lang="en-US" dirty="0" smtClean="0"/>
              <a:t>                            =3 Mbps</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554" y="1222102"/>
            <a:ext cx="2579077" cy="4276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0726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446" y="434781"/>
            <a:ext cx="9753600" cy="1154097"/>
          </a:xfrm>
        </p:spPr>
        <p:txBody>
          <a:bodyPr>
            <a:normAutofit fontScale="90000"/>
          </a:bodyPr>
          <a:lstStyle/>
          <a:p>
            <a:r>
              <a:rPr lang="en-US" dirty="0" smtClean="0"/>
              <a:t> </a:t>
            </a:r>
            <a:r>
              <a:rPr lang="en-US" dirty="0">
                <a:solidFill>
                  <a:schemeClr val="tx2">
                    <a:lumMod val="60000"/>
                    <a:lumOff val="40000"/>
                  </a:schemeClr>
                </a:solidFill>
              </a:rPr>
              <a:t>Leaky Bucket Algorithm</a:t>
            </a:r>
            <a:br>
              <a:rPr lang="en-US" dirty="0">
                <a:solidFill>
                  <a:schemeClr val="tx2">
                    <a:lumMod val="60000"/>
                    <a:lumOff val="40000"/>
                  </a:schemeClr>
                </a:solidFill>
              </a:rPr>
            </a:br>
            <a:endParaRPr lang="en-US" dirty="0"/>
          </a:p>
        </p:txBody>
      </p:sp>
      <p:sp>
        <p:nvSpPr>
          <p:cNvPr id="6" name="Rectangle 5"/>
          <p:cNvSpPr/>
          <p:nvPr/>
        </p:nvSpPr>
        <p:spPr>
          <a:xfrm>
            <a:off x="278576" y="5517203"/>
            <a:ext cx="5205047" cy="415498"/>
          </a:xfrm>
          <a:prstGeom prst="rect">
            <a:avLst/>
          </a:prstGeom>
        </p:spPr>
        <p:txBody>
          <a:bodyPr wrap="square">
            <a:spAutoFit/>
          </a:bodyPr>
          <a:lstStyle/>
          <a:p>
            <a:r>
              <a:rPr lang="en-US" sz="1050" dirty="0" smtClean="0"/>
              <a:t>*Source - Data </a:t>
            </a:r>
            <a:r>
              <a:rPr lang="en-US" sz="1050" dirty="0"/>
              <a:t>Communication and Networking, </a:t>
            </a:r>
            <a:r>
              <a:rPr lang="en-US" sz="1050" dirty="0" err="1"/>
              <a:t>Behrouz</a:t>
            </a:r>
            <a:r>
              <a:rPr lang="en-US" sz="1050" dirty="0"/>
              <a:t> A. </a:t>
            </a:r>
            <a:r>
              <a:rPr lang="en-US" sz="1050" dirty="0" err="1"/>
              <a:t>Fourozan</a:t>
            </a:r>
            <a:r>
              <a:rPr lang="en-US" sz="1050" dirty="0"/>
              <a:t>, McGraw Hill Education, Fifth Edition, 2012</a:t>
            </a:r>
          </a:p>
        </p:txBody>
      </p:sp>
      <p:sp>
        <p:nvSpPr>
          <p:cNvPr id="4" name="TextBox 3"/>
          <p:cNvSpPr txBox="1"/>
          <p:nvPr/>
        </p:nvSpPr>
        <p:spPr>
          <a:xfrm>
            <a:off x="5697416" y="1401879"/>
            <a:ext cx="6013938" cy="2862322"/>
          </a:xfrm>
          <a:prstGeom prst="rect">
            <a:avLst/>
          </a:prstGeom>
          <a:noFill/>
        </p:spPr>
        <p:txBody>
          <a:bodyPr wrap="square" rtlCol="0">
            <a:spAutoFit/>
          </a:bodyPr>
          <a:lstStyle/>
          <a:p>
            <a:pPr marL="285750" indent="-285750">
              <a:buFont typeface="Arial" pitchFamily="34" charset="0"/>
              <a:buChar char="•"/>
            </a:pPr>
            <a:r>
              <a:rPr lang="en-US" dirty="0"/>
              <a:t>A simple leaky bucket algorithm can be implemented </a:t>
            </a:r>
            <a:r>
              <a:rPr lang="en-US" dirty="0" smtClean="0"/>
              <a:t>using</a:t>
            </a:r>
          </a:p>
          <a:p>
            <a:r>
              <a:rPr lang="en-US" dirty="0" smtClean="0"/>
              <a:t>   </a:t>
            </a:r>
            <a:r>
              <a:rPr lang="en-US" dirty="0"/>
              <a:t>FIFO queue</a:t>
            </a:r>
            <a:r>
              <a:rPr lang="en-US" dirty="0" smtClean="0"/>
              <a:t>.</a:t>
            </a:r>
          </a:p>
          <a:p>
            <a:pPr marL="285750" indent="-285750">
              <a:buFont typeface="Arial" pitchFamily="34" charset="0"/>
              <a:buChar char="•"/>
            </a:pPr>
            <a:r>
              <a:rPr lang="en-US" dirty="0" smtClean="0"/>
              <a:t> </a:t>
            </a:r>
            <a:r>
              <a:rPr lang="en-US" dirty="0"/>
              <a:t>A FIFO queue holds the packets. If the traffic consists </a:t>
            </a:r>
            <a:r>
              <a:rPr lang="en-US" dirty="0" smtClean="0"/>
              <a:t>of fixed-size </a:t>
            </a:r>
            <a:r>
              <a:rPr lang="en-US" dirty="0"/>
              <a:t>packets (e.g., cells in ATM networks), </a:t>
            </a:r>
            <a:r>
              <a:rPr lang="en-US" dirty="0" smtClean="0"/>
              <a:t>the process removes </a:t>
            </a:r>
            <a:r>
              <a:rPr lang="en-US" dirty="0"/>
              <a:t>a fixed number of packets from the queue at each </a:t>
            </a:r>
            <a:r>
              <a:rPr lang="en-US" dirty="0" smtClean="0"/>
              <a:t> tick </a:t>
            </a:r>
            <a:r>
              <a:rPr lang="en-US" dirty="0"/>
              <a:t>of the clock. </a:t>
            </a:r>
            <a:endParaRPr lang="en-US" dirty="0" smtClean="0"/>
          </a:p>
          <a:p>
            <a:pPr marL="285750" indent="-285750">
              <a:buFont typeface="Arial" pitchFamily="34" charset="0"/>
              <a:buChar char="•"/>
            </a:pPr>
            <a:r>
              <a:rPr lang="en-US" dirty="0" smtClean="0"/>
              <a:t>If </a:t>
            </a:r>
            <a:r>
              <a:rPr lang="en-US" dirty="0"/>
              <a:t>the traffic consists of variable-length packets</a:t>
            </a:r>
            <a:r>
              <a:rPr lang="en-US" dirty="0" smtClean="0"/>
              <a:t>, the </a:t>
            </a:r>
            <a:r>
              <a:rPr lang="en-US" dirty="0"/>
              <a:t>fixed output rate must be based on the number of bytes </a:t>
            </a:r>
            <a:r>
              <a:rPr lang="en-US" dirty="0" smtClean="0"/>
              <a:t> or </a:t>
            </a:r>
            <a:r>
              <a:rPr lang="en-US" dirty="0"/>
              <a:t>bits</a:t>
            </a:r>
            <a:r>
              <a:rPr lang="en-US" dirty="0" smtClean="0"/>
              <a:t>.</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576" y="1254369"/>
            <a:ext cx="4949917" cy="4265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07716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723" y="184839"/>
            <a:ext cx="9753600" cy="1154097"/>
          </a:xfrm>
        </p:spPr>
        <p:txBody>
          <a:bodyPr>
            <a:normAutofit fontScale="90000"/>
          </a:bodyPr>
          <a:lstStyle/>
          <a:p>
            <a:r>
              <a:rPr lang="en-US" dirty="0" smtClean="0"/>
              <a:t>Example 2: </a:t>
            </a:r>
            <a:r>
              <a:rPr lang="en-US" dirty="0">
                <a:solidFill>
                  <a:schemeClr val="tx2">
                    <a:lumMod val="60000"/>
                    <a:lumOff val="40000"/>
                  </a:schemeClr>
                </a:solidFill>
              </a:rPr>
              <a:t>Leaky Bucket Algorithm</a:t>
            </a:r>
            <a:br>
              <a:rPr lang="en-US" dirty="0">
                <a:solidFill>
                  <a:schemeClr val="tx2">
                    <a:lumMod val="60000"/>
                    <a:lumOff val="40000"/>
                  </a:schemeClr>
                </a:solidFill>
              </a:rPr>
            </a:br>
            <a:endParaRPr lang="en-US" dirty="0"/>
          </a:p>
        </p:txBody>
      </p:sp>
      <p:sp>
        <p:nvSpPr>
          <p:cNvPr id="3" name="Content Placeholder 2"/>
          <p:cNvSpPr>
            <a:spLocks noGrp="1"/>
          </p:cNvSpPr>
          <p:nvPr>
            <p:ph idx="1"/>
          </p:nvPr>
        </p:nvSpPr>
        <p:spPr>
          <a:xfrm>
            <a:off x="773723" y="858973"/>
            <a:ext cx="4243754" cy="3539527"/>
          </a:xfrm>
        </p:spPr>
        <p:txBody>
          <a:bodyPr>
            <a:normAutofit/>
          </a:bodyPr>
          <a:lstStyle/>
          <a:p>
            <a:pPr fontAlgn="base"/>
            <a:r>
              <a:rPr lang="en-US" dirty="0"/>
              <a:t>The following is an algorithm for variable-length packets:</a:t>
            </a:r>
          </a:p>
          <a:p>
            <a:pPr lvl="1" fontAlgn="base"/>
            <a:r>
              <a:rPr lang="en-US" dirty="0"/>
              <a:t>Initialize a counter to n at the tick of the clock.</a:t>
            </a:r>
          </a:p>
          <a:p>
            <a:pPr lvl="1" fontAlgn="base"/>
            <a:r>
              <a:rPr lang="en-US" dirty="0"/>
              <a:t>If n is greater than the size of the packet, send the packet and decrement the counter by the packet size. Repeat this step until n is smaller than the packet size.</a:t>
            </a:r>
          </a:p>
          <a:p>
            <a:pPr lvl="1" fontAlgn="base"/>
            <a:r>
              <a:rPr lang="en-US" dirty="0"/>
              <a:t>Reset the counter and go to step 1</a:t>
            </a:r>
            <a:r>
              <a:rPr lang="en-US" dirty="0" smtClean="0"/>
              <a:t>.</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8123" y="1043353"/>
            <a:ext cx="5486400" cy="5155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62042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425" y="2190750"/>
            <a:ext cx="843915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96276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
            <a:ext cx="9753600" cy="1154097"/>
          </a:xfrm>
        </p:spPr>
        <p:txBody>
          <a:bodyPr>
            <a:normAutofit/>
          </a:bodyPr>
          <a:lstStyle/>
          <a:p>
            <a:pPr algn="ctr"/>
            <a:r>
              <a:rPr lang="en-US" sz="3600" dirty="0"/>
              <a:t>Traffic </a:t>
            </a:r>
            <a:r>
              <a:rPr lang="en-US" sz="3600" dirty="0" smtClean="0"/>
              <a:t>Shaping</a:t>
            </a:r>
            <a:endParaRPr lang="en-US" sz="3600" dirty="0"/>
          </a:p>
        </p:txBody>
      </p:sp>
      <p:sp>
        <p:nvSpPr>
          <p:cNvPr id="3" name="Content Placeholder 2"/>
          <p:cNvSpPr>
            <a:spLocks noGrp="1"/>
          </p:cNvSpPr>
          <p:nvPr>
            <p:ph idx="1"/>
          </p:nvPr>
        </p:nvSpPr>
        <p:spPr>
          <a:xfrm>
            <a:off x="949569" y="1151367"/>
            <a:ext cx="9659815" cy="4724501"/>
          </a:xfrm>
        </p:spPr>
        <p:txBody>
          <a:bodyPr>
            <a:noAutofit/>
          </a:bodyPr>
          <a:lstStyle/>
          <a:p>
            <a:pPr marL="0" indent="0">
              <a:buNone/>
            </a:pPr>
            <a:r>
              <a:rPr lang="en-US" sz="2400" dirty="0" smtClean="0">
                <a:solidFill>
                  <a:schemeClr val="tx2">
                    <a:lumMod val="60000"/>
                    <a:lumOff val="40000"/>
                  </a:schemeClr>
                </a:solidFill>
              </a:rPr>
              <a:t>Token </a:t>
            </a:r>
            <a:r>
              <a:rPr lang="en-US" sz="2400" dirty="0">
                <a:solidFill>
                  <a:schemeClr val="tx2">
                    <a:lumMod val="60000"/>
                    <a:lumOff val="40000"/>
                  </a:schemeClr>
                </a:solidFill>
              </a:rPr>
              <a:t>bucket algorithm </a:t>
            </a:r>
            <a:endParaRPr lang="en-US" sz="2400" dirty="0" smtClean="0">
              <a:solidFill>
                <a:schemeClr val="tx2">
                  <a:lumMod val="60000"/>
                  <a:lumOff val="40000"/>
                </a:schemeClr>
              </a:solidFill>
            </a:endParaRPr>
          </a:p>
          <a:p>
            <a:r>
              <a:rPr lang="en-US" sz="2400" dirty="0" smtClean="0"/>
              <a:t>It allows idle hosts </a:t>
            </a:r>
            <a:r>
              <a:rPr lang="en-US" sz="2400" dirty="0"/>
              <a:t>to accumulate credit for the future in the form of tokens. </a:t>
            </a:r>
            <a:endParaRPr lang="en-US" sz="2400" dirty="0" smtClean="0"/>
          </a:p>
          <a:p>
            <a:r>
              <a:rPr lang="en-US" sz="2400" dirty="0" smtClean="0"/>
              <a:t>For </a:t>
            </a:r>
            <a:r>
              <a:rPr lang="en-US" sz="2400" dirty="0"/>
              <a:t>each tick of </a:t>
            </a:r>
            <a:r>
              <a:rPr lang="en-US" sz="2400" dirty="0" smtClean="0"/>
              <a:t>the  clock</a:t>
            </a:r>
            <a:r>
              <a:rPr lang="en-US" sz="2400" dirty="0"/>
              <a:t>, the system sends </a:t>
            </a:r>
            <a:r>
              <a:rPr lang="en-US" sz="2400" i="1" dirty="0"/>
              <a:t>n </a:t>
            </a:r>
            <a:r>
              <a:rPr lang="en-US" sz="2400" dirty="0"/>
              <a:t>tokens to the bucket. </a:t>
            </a:r>
            <a:endParaRPr lang="en-US" sz="2400" dirty="0" smtClean="0"/>
          </a:p>
          <a:p>
            <a:r>
              <a:rPr lang="en-US" sz="2400" dirty="0" smtClean="0"/>
              <a:t>The </a:t>
            </a:r>
            <a:r>
              <a:rPr lang="en-US" sz="2400" dirty="0"/>
              <a:t>system removes one token </a:t>
            </a:r>
            <a:r>
              <a:rPr lang="en-US" sz="2400" dirty="0" smtClean="0"/>
              <a:t>for every </a:t>
            </a:r>
            <a:r>
              <a:rPr lang="en-US" sz="2400" dirty="0"/>
              <a:t>cell (or byte) of data sent.</a:t>
            </a:r>
          </a:p>
          <a:p>
            <a:r>
              <a:rPr lang="en-US" sz="2400" dirty="0"/>
              <a:t>The token bucket can easily be implemented with a counter</a:t>
            </a:r>
            <a:r>
              <a:rPr lang="en-US" sz="2400" dirty="0" smtClean="0"/>
              <a:t>.</a:t>
            </a:r>
          </a:p>
          <a:p>
            <a:r>
              <a:rPr lang="en-US" sz="2400" dirty="0" smtClean="0"/>
              <a:t> </a:t>
            </a:r>
            <a:r>
              <a:rPr lang="en-US" sz="2400" dirty="0"/>
              <a:t>The token is </a:t>
            </a:r>
            <a:r>
              <a:rPr lang="en-US" sz="2400" dirty="0" smtClean="0"/>
              <a:t>initialized to </a:t>
            </a:r>
            <a:r>
              <a:rPr lang="en-US" sz="2400" dirty="0"/>
              <a:t>zero. </a:t>
            </a:r>
            <a:endParaRPr lang="en-US" sz="2400" dirty="0" smtClean="0"/>
          </a:p>
          <a:p>
            <a:r>
              <a:rPr lang="en-US" sz="2400" dirty="0" smtClean="0"/>
              <a:t>Each </a:t>
            </a:r>
            <a:r>
              <a:rPr lang="en-US" sz="2400" dirty="0"/>
              <a:t>time a token is added, the counter is incremented by 1. </a:t>
            </a:r>
            <a:endParaRPr lang="en-US" sz="2400" dirty="0" smtClean="0"/>
          </a:p>
          <a:p>
            <a:r>
              <a:rPr lang="en-US" sz="2400" dirty="0" smtClean="0"/>
              <a:t>Each </a:t>
            </a:r>
            <a:r>
              <a:rPr lang="en-US" sz="2400" dirty="0"/>
              <a:t>time </a:t>
            </a:r>
            <a:r>
              <a:rPr lang="en-US" sz="2400" dirty="0" smtClean="0"/>
              <a:t>a unit </a:t>
            </a:r>
            <a:r>
              <a:rPr lang="en-US" sz="2400" dirty="0"/>
              <a:t>of data is sent, the counter is decremented by 1</a:t>
            </a:r>
            <a:r>
              <a:rPr lang="en-US" sz="2400" dirty="0" smtClean="0"/>
              <a:t>.</a:t>
            </a:r>
          </a:p>
          <a:p>
            <a:r>
              <a:rPr lang="en-US" sz="2400" dirty="0" smtClean="0"/>
              <a:t>When </a:t>
            </a:r>
            <a:r>
              <a:rPr lang="en-US" sz="2400" dirty="0"/>
              <a:t>the counter is zero, the </a:t>
            </a:r>
            <a:r>
              <a:rPr lang="en-US" sz="2400" dirty="0" smtClean="0"/>
              <a:t>host cannot </a:t>
            </a:r>
            <a:r>
              <a:rPr lang="en-US" sz="2400" dirty="0"/>
              <a:t>send data</a:t>
            </a:r>
          </a:p>
          <a:p>
            <a:endParaRPr lang="en-US" sz="2400" dirty="0"/>
          </a:p>
        </p:txBody>
      </p:sp>
    </p:spTree>
    <p:extLst>
      <p:ext uri="{BB962C8B-B14F-4D97-AF65-F5344CB8AC3E}">
        <p14:creationId xmlns:p14="http://schemas.microsoft.com/office/powerpoint/2010/main" val="215774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
            <a:ext cx="9753600" cy="1154097"/>
          </a:xfrm>
        </p:spPr>
        <p:txBody>
          <a:bodyPr>
            <a:normAutofit/>
          </a:bodyPr>
          <a:lstStyle/>
          <a:p>
            <a:pPr algn="ctr"/>
            <a:r>
              <a:rPr lang="en-US" sz="3600" dirty="0"/>
              <a:t>Traffic </a:t>
            </a:r>
            <a:r>
              <a:rPr lang="en-US" sz="3600" dirty="0" smtClean="0"/>
              <a:t>Shaping</a:t>
            </a:r>
            <a:endParaRPr lang="en-US" sz="36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016" y="1302301"/>
            <a:ext cx="3962400" cy="3649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890954" y="5149796"/>
            <a:ext cx="7080739" cy="253916"/>
          </a:xfrm>
          <a:prstGeom prst="rect">
            <a:avLst/>
          </a:prstGeom>
        </p:spPr>
        <p:txBody>
          <a:bodyPr wrap="square">
            <a:spAutoFit/>
          </a:bodyPr>
          <a:lstStyle/>
          <a:p>
            <a:r>
              <a:rPr lang="en-US" sz="1050" dirty="0" smtClean="0"/>
              <a:t>*Source - Data </a:t>
            </a:r>
            <a:r>
              <a:rPr lang="en-US" sz="1050" dirty="0"/>
              <a:t>Communication and Networking, </a:t>
            </a:r>
            <a:r>
              <a:rPr lang="en-US" sz="1050" dirty="0" err="1"/>
              <a:t>Behrouz</a:t>
            </a:r>
            <a:r>
              <a:rPr lang="en-US" sz="1050" dirty="0"/>
              <a:t> A. </a:t>
            </a:r>
            <a:r>
              <a:rPr lang="en-US" sz="1050" dirty="0" err="1"/>
              <a:t>Fourozan</a:t>
            </a:r>
            <a:r>
              <a:rPr lang="en-US" sz="1050" dirty="0"/>
              <a:t>, McGraw Hill Education, Fifth Edition, 2012</a:t>
            </a:r>
          </a:p>
        </p:txBody>
      </p:sp>
      <p:sp>
        <p:nvSpPr>
          <p:cNvPr id="7" name="TextBox 6"/>
          <p:cNvSpPr txBox="1"/>
          <p:nvPr/>
        </p:nvSpPr>
        <p:spPr>
          <a:xfrm>
            <a:off x="7584831" y="1922585"/>
            <a:ext cx="184731" cy="369332"/>
          </a:xfrm>
          <a:prstGeom prst="rect">
            <a:avLst/>
          </a:prstGeom>
          <a:noFill/>
        </p:spPr>
        <p:txBody>
          <a:bodyPr wrap="none" rtlCol="0">
            <a:spAutoFit/>
          </a:bodyPr>
          <a:lstStyle/>
          <a:p>
            <a:endParaRPr lang="en-US" dirty="0"/>
          </a:p>
        </p:txBody>
      </p:sp>
      <p:sp>
        <p:nvSpPr>
          <p:cNvPr id="8" name="Rectangle 7"/>
          <p:cNvSpPr/>
          <p:nvPr/>
        </p:nvSpPr>
        <p:spPr>
          <a:xfrm>
            <a:off x="5190486" y="1335854"/>
            <a:ext cx="4879637" cy="3139321"/>
          </a:xfrm>
          <a:prstGeom prst="rect">
            <a:avLst/>
          </a:prstGeom>
        </p:spPr>
        <p:txBody>
          <a:bodyPr wrap="square">
            <a:spAutoFit/>
          </a:bodyPr>
          <a:lstStyle/>
          <a:p>
            <a:pPr marL="285750" indent="-285750">
              <a:buFont typeface="Arial" pitchFamily="34" charset="0"/>
              <a:buChar char="•"/>
            </a:pPr>
            <a:r>
              <a:rPr lang="en-US" dirty="0"/>
              <a:t>For example, if n is 100 and the host is idle for 100 </a:t>
            </a:r>
            <a:r>
              <a:rPr lang="en-US" dirty="0" smtClean="0"/>
              <a:t>ticks, the </a:t>
            </a:r>
            <a:r>
              <a:rPr lang="en-US" dirty="0"/>
              <a:t>bucket collects 10,000 tokens. Now the host can consume all these tokens in </a:t>
            </a:r>
            <a:r>
              <a:rPr lang="en-US" dirty="0" smtClean="0"/>
              <a:t>one tick </a:t>
            </a:r>
            <a:r>
              <a:rPr lang="en-US" dirty="0"/>
              <a:t>with 10,000 cells, or the host takes 1000 ticks with 10 cells per tick</a:t>
            </a:r>
            <a:r>
              <a:rPr lang="en-US" dirty="0" smtClean="0"/>
              <a:t>.</a:t>
            </a:r>
          </a:p>
          <a:p>
            <a:pPr marL="285750" indent="-285750">
              <a:buFont typeface="Arial" pitchFamily="34" charset="0"/>
              <a:buChar char="•"/>
            </a:pPr>
            <a:r>
              <a:rPr lang="en-US" dirty="0" smtClean="0"/>
              <a:t> </a:t>
            </a:r>
            <a:r>
              <a:rPr lang="en-US" dirty="0"/>
              <a:t>In </a:t>
            </a:r>
            <a:r>
              <a:rPr lang="en-US" dirty="0" smtClean="0"/>
              <a:t>other words</a:t>
            </a:r>
            <a:r>
              <a:rPr lang="en-US" dirty="0"/>
              <a:t>, the host can send </a:t>
            </a:r>
            <a:r>
              <a:rPr lang="en-US" dirty="0" err="1"/>
              <a:t>bursty</a:t>
            </a:r>
            <a:r>
              <a:rPr lang="en-US" dirty="0"/>
              <a:t> data as long as the bucket is not empty</a:t>
            </a:r>
            <a:r>
              <a:rPr lang="en-US" dirty="0" smtClean="0"/>
              <a:t>.</a:t>
            </a:r>
          </a:p>
          <a:p>
            <a:pPr marL="285750" indent="-285750">
              <a:buFont typeface="Arial" pitchFamily="34" charset="0"/>
              <a:buChar char="•"/>
            </a:pPr>
            <a:endParaRPr lang="en-US" dirty="0" smtClean="0"/>
          </a:p>
          <a:p>
            <a:pPr marL="285750" indent="-285750">
              <a:buFont typeface="Arial" pitchFamily="34" charset="0"/>
              <a:buChar char="•"/>
            </a:pPr>
            <a:r>
              <a:rPr lang="en-US" dirty="0" smtClean="0"/>
              <a:t>The </a:t>
            </a:r>
            <a:r>
              <a:rPr lang="en-US" dirty="0"/>
              <a:t>token bucket allows </a:t>
            </a:r>
            <a:r>
              <a:rPr lang="en-US" dirty="0" err="1"/>
              <a:t>bursty</a:t>
            </a:r>
            <a:r>
              <a:rPr lang="en-US" dirty="0"/>
              <a:t> traffic at a </a:t>
            </a:r>
            <a:r>
              <a:rPr lang="en-US" dirty="0" smtClean="0"/>
              <a:t>regulated  </a:t>
            </a:r>
            <a:r>
              <a:rPr lang="en-US" dirty="0"/>
              <a:t>maximum rate.</a:t>
            </a:r>
          </a:p>
        </p:txBody>
      </p:sp>
    </p:spTree>
    <p:extLst>
      <p:ext uri="{BB962C8B-B14F-4D97-AF65-F5344CB8AC3E}">
        <p14:creationId xmlns:p14="http://schemas.microsoft.com/office/powerpoint/2010/main" val="39143984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fontAlgn="base"/>
            <a:endParaRPr lang="en-US" b="1" dirty="0" smtClean="0"/>
          </a:p>
          <a:p>
            <a:pPr fontAlgn="base"/>
            <a:endParaRPr lang="en-US" b="1" dirty="0"/>
          </a:p>
          <a:p>
            <a:pPr fontAlgn="base"/>
            <a:endParaRPr lang="en-US" b="1" dirty="0" smtClean="0"/>
          </a:p>
          <a:p>
            <a:pPr fontAlgn="base"/>
            <a:endParaRPr lang="en-US" b="1" dirty="0"/>
          </a:p>
          <a:p>
            <a:pPr fontAlgn="base"/>
            <a:endParaRPr lang="en-US" b="1" dirty="0" smtClean="0"/>
          </a:p>
          <a:p>
            <a:pPr fontAlgn="base"/>
            <a:endParaRPr lang="en-US" b="1" dirty="0"/>
          </a:p>
          <a:p>
            <a:pPr fontAlgn="base"/>
            <a:r>
              <a:rPr lang="en-US" b="1" dirty="0" smtClean="0"/>
              <a:t>Some </a:t>
            </a:r>
            <a:r>
              <a:rPr lang="en-US" b="1" dirty="0"/>
              <a:t>advantage of token Bucket over leaky bucket –</a:t>
            </a:r>
            <a:endParaRPr lang="en-US" dirty="0"/>
          </a:p>
          <a:p>
            <a:pPr fontAlgn="base"/>
            <a:r>
              <a:rPr lang="en-US" dirty="0"/>
              <a:t>If bucket is full in token Bucket , tokens are discard not packets. While in leaky bucket, packets are discarded.</a:t>
            </a:r>
          </a:p>
          <a:p>
            <a:pPr fontAlgn="base"/>
            <a:r>
              <a:rPr lang="en-US" dirty="0"/>
              <a:t>Token Bucket can send Large bursts at a faster rate while leaky bucket always sends packets at constant rate.</a:t>
            </a:r>
          </a:p>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953" y="278624"/>
            <a:ext cx="7678615" cy="4187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36811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0716"/>
            <a:ext cx="9753600" cy="1154097"/>
          </a:xfrm>
        </p:spPr>
        <p:txBody>
          <a:bodyPr>
            <a:normAutofit/>
          </a:bodyPr>
          <a:lstStyle/>
          <a:p>
            <a:pPr algn="ctr"/>
            <a:r>
              <a:rPr lang="en-US" sz="3600" dirty="0" smtClean="0"/>
              <a:t>Admission Control</a:t>
            </a:r>
            <a:endParaRPr lang="en-US" sz="3600" dirty="0"/>
          </a:p>
        </p:txBody>
      </p:sp>
      <p:sp>
        <p:nvSpPr>
          <p:cNvPr id="3" name="Content Placeholder 2"/>
          <p:cNvSpPr>
            <a:spLocks noGrp="1"/>
          </p:cNvSpPr>
          <p:nvPr>
            <p:ph idx="1"/>
          </p:nvPr>
        </p:nvSpPr>
        <p:spPr>
          <a:xfrm>
            <a:off x="1054031" y="1606061"/>
            <a:ext cx="9753600" cy="4105423"/>
          </a:xfrm>
        </p:spPr>
        <p:txBody>
          <a:bodyPr>
            <a:normAutofit/>
          </a:bodyPr>
          <a:lstStyle/>
          <a:p>
            <a:r>
              <a:rPr lang="en-US" sz="2400" dirty="0"/>
              <a:t>Admission control refers to the mechanism used by a router, or a switch, to accept or reject a flow based on predefined parameters called </a:t>
            </a:r>
            <a:r>
              <a:rPr lang="en-US" sz="2400" dirty="0">
                <a:solidFill>
                  <a:srgbClr val="FFFF00"/>
                </a:solidFill>
              </a:rPr>
              <a:t>flow specifications</a:t>
            </a:r>
            <a:r>
              <a:rPr lang="en-US" sz="2400" dirty="0"/>
              <a:t>. </a:t>
            </a:r>
          </a:p>
          <a:p>
            <a:r>
              <a:rPr lang="en-US" sz="2400" dirty="0"/>
              <a:t>Before a router accepts a flow for processing, it checks the flow specifications to see if its capacity (in terms of bandwidth, buffer size, CPU speed, etc.) and its previous commitments to other flows can handle the new flow.</a:t>
            </a:r>
          </a:p>
          <a:p>
            <a:endParaRPr lang="en-US" sz="2400" dirty="0"/>
          </a:p>
        </p:txBody>
      </p:sp>
    </p:spTree>
    <p:extLst>
      <p:ext uri="{BB962C8B-B14F-4D97-AF65-F5344CB8AC3E}">
        <p14:creationId xmlns:p14="http://schemas.microsoft.com/office/powerpoint/2010/main" val="52631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584" y="208285"/>
            <a:ext cx="9753600" cy="1154097"/>
          </a:xfrm>
        </p:spPr>
        <p:txBody>
          <a:bodyPr>
            <a:normAutofit/>
          </a:bodyPr>
          <a:lstStyle/>
          <a:p>
            <a:pPr algn="ctr"/>
            <a:r>
              <a:rPr lang="en-US" sz="3600" dirty="0"/>
              <a:t>Resource Reservation</a:t>
            </a:r>
          </a:p>
        </p:txBody>
      </p:sp>
      <p:sp>
        <p:nvSpPr>
          <p:cNvPr id="3" name="Content Placeholder 2"/>
          <p:cNvSpPr>
            <a:spLocks noGrp="1"/>
          </p:cNvSpPr>
          <p:nvPr>
            <p:ph idx="1"/>
          </p:nvPr>
        </p:nvSpPr>
        <p:spPr>
          <a:xfrm>
            <a:off x="1219200" y="1617786"/>
            <a:ext cx="9753600" cy="4691576"/>
          </a:xfrm>
        </p:spPr>
        <p:txBody>
          <a:bodyPr>
            <a:normAutofit/>
          </a:bodyPr>
          <a:lstStyle/>
          <a:p>
            <a:r>
              <a:rPr lang="en-US" sz="2400" dirty="0"/>
              <a:t>A flow of data needs resources such as a buffer, bandwidth, CPU time, and so on.</a:t>
            </a:r>
          </a:p>
          <a:p>
            <a:r>
              <a:rPr lang="en-US" sz="2400" dirty="0"/>
              <a:t> The quality of service is improved if these resources are reserved beforehand. </a:t>
            </a:r>
          </a:p>
          <a:p>
            <a:endParaRPr lang="en-US" sz="2400" dirty="0"/>
          </a:p>
        </p:txBody>
      </p:sp>
    </p:spTree>
    <p:extLst>
      <p:ext uri="{BB962C8B-B14F-4D97-AF65-F5344CB8AC3E}">
        <p14:creationId xmlns:p14="http://schemas.microsoft.com/office/powerpoint/2010/main" val="388692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653772"/>
            <a:ext cx="9753600" cy="1154097"/>
          </a:xfrm>
        </p:spPr>
        <p:txBody>
          <a:bodyPr>
            <a:normAutofit/>
          </a:bodyPr>
          <a:lstStyle/>
          <a:p>
            <a:pPr algn="ctr"/>
            <a:r>
              <a:rPr lang="en-US" sz="3600" dirty="0" smtClean="0"/>
              <a:t>Session Outline</a:t>
            </a:r>
            <a:endParaRPr lang="en-US" sz="3600" dirty="0"/>
          </a:p>
        </p:txBody>
      </p:sp>
      <p:sp>
        <p:nvSpPr>
          <p:cNvPr id="3" name="Content Placeholder 2"/>
          <p:cNvSpPr>
            <a:spLocks noGrp="1"/>
          </p:cNvSpPr>
          <p:nvPr>
            <p:ph idx="1"/>
          </p:nvPr>
        </p:nvSpPr>
        <p:spPr>
          <a:xfrm>
            <a:off x="1219200" y="2098432"/>
            <a:ext cx="9753600" cy="4210934"/>
          </a:xfrm>
        </p:spPr>
        <p:txBody>
          <a:bodyPr>
            <a:normAutofit/>
          </a:bodyPr>
          <a:lstStyle/>
          <a:p>
            <a:r>
              <a:rPr lang="en-US" sz="2200" dirty="0" smtClean="0"/>
              <a:t>Flow characteristics</a:t>
            </a:r>
          </a:p>
          <a:p>
            <a:r>
              <a:rPr lang="en-US" sz="2200" dirty="0" smtClean="0"/>
              <a:t>Techniques to improve </a:t>
            </a:r>
            <a:r>
              <a:rPr lang="en-US" sz="2200" dirty="0" err="1" smtClean="0"/>
              <a:t>QoS</a:t>
            </a:r>
            <a:endParaRPr lang="en-US" sz="2200" dirty="0" smtClean="0"/>
          </a:p>
          <a:p>
            <a:pPr lvl="1"/>
            <a:r>
              <a:rPr lang="en-US" sz="2200" dirty="0"/>
              <a:t>Scheduling</a:t>
            </a:r>
          </a:p>
          <a:p>
            <a:pPr lvl="1"/>
            <a:r>
              <a:rPr lang="en-US" sz="2200" dirty="0"/>
              <a:t>Traffic Shaping</a:t>
            </a:r>
          </a:p>
          <a:p>
            <a:pPr lvl="1"/>
            <a:r>
              <a:rPr lang="en-US" sz="2200" dirty="0"/>
              <a:t>Admission Control</a:t>
            </a:r>
          </a:p>
          <a:p>
            <a:pPr lvl="1"/>
            <a:r>
              <a:rPr lang="en-US" sz="2200" dirty="0"/>
              <a:t>Resource Reservation</a:t>
            </a:r>
          </a:p>
          <a:p>
            <a:pPr lvl="1"/>
            <a:endParaRPr lang="en-US" sz="2200" dirty="0" smtClean="0"/>
          </a:p>
          <a:p>
            <a:endParaRPr lang="en-US" sz="2200" dirty="0"/>
          </a:p>
        </p:txBody>
      </p:sp>
    </p:spTree>
    <p:extLst>
      <p:ext uri="{BB962C8B-B14F-4D97-AF65-F5344CB8AC3E}">
        <p14:creationId xmlns:p14="http://schemas.microsoft.com/office/powerpoint/2010/main" val="14191669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19961"/>
            <a:ext cx="9753600" cy="1154097"/>
          </a:xfrm>
        </p:spPr>
        <p:txBody>
          <a:bodyPr/>
          <a:lstStyle/>
          <a:p>
            <a:r>
              <a:rPr lang="en-US" dirty="0" smtClean="0"/>
              <a:t>Problem 1</a:t>
            </a:r>
            <a:endParaRPr lang="en-US" dirty="0"/>
          </a:p>
        </p:txBody>
      </p:sp>
      <p:sp>
        <p:nvSpPr>
          <p:cNvPr id="3" name="Content Placeholder 2"/>
          <p:cNvSpPr>
            <a:spLocks noGrp="1"/>
          </p:cNvSpPr>
          <p:nvPr>
            <p:ph idx="1"/>
          </p:nvPr>
        </p:nvSpPr>
        <p:spPr>
          <a:xfrm>
            <a:off x="562708" y="1254370"/>
            <a:ext cx="10410092" cy="5054992"/>
          </a:xfrm>
        </p:spPr>
        <p:txBody>
          <a:bodyPr>
            <a:normAutofit/>
          </a:bodyPr>
          <a:lstStyle/>
          <a:p>
            <a:r>
              <a:rPr lang="en-US" dirty="0"/>
              <a:t>In a leaky bucket used to control liquid flow, how many gallons of liquid are left in the bucket if the output rate is 5 gal/min, there is an input burst of 100 gal/min for 12 s, and there is no input for 48 s</a:t>
            </a:r>
            <a:r>
              <a:rPr lang="en-US" dirty="0" smtClean="0"/>
              <a:t>?</a:t>
            </a:r>
          </a:p>
          <a:p>
            <a:r>
              <a:rPr lang="en-US" dirty="0" smtClean="0"/>
              <a:t>Solution:</a:t>
            </a:r>
          </a:p>
          <a:p>
            <a:endParaRPr lang="en-US" dirty="0" smtClean="0"/>
          </a:p>
          <a:p>
            <a:pPr lvl="1"/>
            <a:r>
              <a:rPr lang="en-US" b="1" dirty="0"/>
              <a:t>The input is 100 gal/min, will be 100/60 = 1.667 gal/sec and 1.667*12 =20 gal in 12 seconds.</a:t>
            </a:r>
          </a:p>
          <a:p>
            <a:pPr lvl="1"/>
            <a:endParaRPr lang="en-US" b="1" dirty="0"/>
          </a:p>
          <a:p>
            <a:pPr lvl="1"/>
            <a:r>
              <a:rPr lang="en-US" b="1" dirty="0"/>
              <a:t>The output is 5 gal/min, will be 5/60 = 0.08333 gal/sec</a:t>
            </a:r>
          </a:p>
          <a:p>
            <a:pPr lvl="1"/>
            <a:r>
              <a:rPr lang="en-US" b="1" dirty="0" smtClean="0"/>
              <a:t>As </a:t>
            </a:r>
            <a:r>
              <a:rPr lang="en-US" b="1" dirty="0"/>
              <a:t>input continues for 12 seconds, 0.8333 * 12 = 1 gallon will be loss in 12s and 0.8333*48 =4 gallon in 48 second.</a:t>
            </a:r>
          </a:p>
          <a:p>
            <a:pPr lvl="1"/>
            <a:r>
              <a:rPr lang="en-US" b="1" dirty="0" smtClean="0"/>
              <a:t>1+5 </a:t>
            </a:r>
            <a:r>
              <a:rPr lang="en-US" b="1" dirty="0"/>
              <a:t>gallon in 1 minute and the remaining liquid will be 20-5= 15 gallons after 1 minute. </a:t>
            </a:r>
          </a:p>
          <a:p>
            <a:endParaRPr lang="en-US" dirty="0"/>
          </a:p>
        </p:txBody>
      </p:sp>
    </p:spTree>
    <p:extLst>
      <p:ext uri="{BB962C8B-B14F-4D97-AF65-F5344CB8AC3E}">
        <p14:creationId xmlns:p14="http://schemas.microsoft.com/office/powerpoint/2010/main" val="3924054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615" y="302070"/>
            <a:ext cx="9753600" cy="1154097"/>
          </a:xfrm>
        </p:spPr>
        <p:txBody>
          <a:bodyPr>
            <a:normAutofit fontScale="90000"/>
          </a:bodyPr>
          <a:lstStyle/>
          <a:p>
            <a:r>
              <a:rPr lang="en-US" dirty="0" smtClean="0"/>
              <a:t>Example :slow start with exponential increase</a:t>
            </a:r>
            <a:endParaRPr lang="en-US" dirty="0"/>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5" y="1974605"/>
            <a:ext cx="7889631"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13203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615" y="302070"/>
            <a:ext cx="9753600" cy="1154097"/>
          </a:xfrm>
        </p:spPr>
        <p:txBody>
          <a:bodyPr>
            <a:normAutofit/>
          </a:bodyPr>
          <a:lstStyle/>
          <a:p>
            <a:r>
              <a:rPr lang="en-US" dirty="0" smtClean="0"/>
              <a:t>Example :Additive increase</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63" y="1456167"/>
            <a:ext cx="7284059"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99537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43455"/>
            <a:ext cx="9753600" cy="1154097"/>
          </a:xfrm>
        </p:spPr>
        <p:txBody>
          <a:bodyPr>
            <a:normAutofit/>
          </a:bodyPr>
          <a:lstStyle/>
          <a:p>
            <a:pPr algn="ctr"/>
            <a:r>
              <a:rPr lang="en-US" sz="3600" dirty="0" smtClean="0"/>
              <a:t>References </a:t>
            </a:r>
            <a:endParaRPr lang="en-US" sz="3600" dirty="0"/>
          </a:p>
        </p:txBody>
      </p:sp>
      <p:sp>
        <p:nvSpPr>
          <p:cNvPr id="3" name="Content Placeholder 2"/>
          <p:cNvSpPr>
            <a:spLocks noGrp="1"/>
          </p:cNvSpPr>
          <p:nvPr>
            <p:ph idx="1"/>
          </p:nvPr>
        </p:nvSpPr>
        <p:spPr>
          <a:xfrm>
            <a:off x="1219200" y="1781908"/>
            <a:ext cx="9753600" cy="4527453"/>
          </a:xfrm>
        </p:spPr>
        <p:txBody>
          <a:bodyPr>
            <a:normAutofit/>
          </a:bodyPr>
          <a:lstStyle/>
          <a:p>
            <a:r>
              <a:rPr lang="en-US" sz="2400" dirty="0" smtClean="0"/>
              <a:t>Computer Networks: A Systems Approach, Larry L. Peterson and Bruce S. Davie, Fifth Edition, The Morgan Kaufmann Series, Elsevier, 2011.</a:t>
            </a:r>
          </a:p>
          <a:p>
            <a:r>
              <a:rPr lang="en-US" sz="2400" dirty="0" smtClean="0"/>
              <a:t>Data Communication and Networking, </a:t>
            </a:r>
            <a:r>
              <a:rPr lang="en-US" sz="2400" dirty="0" err="1" smtClean="0"/>
              <a:t>Behrouz</a:t>
            </a:r>
            <a:r>
              <a:rPr lang="en-US" sz="2400" dirty="0" smtClean="0"/>
              <a:t> A. </a:t>
            </a:r>
            <a:r>
              <a:rPr lang="en-US" sz="2400" dirty="0" err="1" smtClean="0"/>
              <a:t>Fourozan</a:t>
            </a:r>
            <a:r>
              <a:rPr lang="en-US" sz="2400" dirty="0" smtClean="0"/>
              <a:t>, McGraw Hill Education, Fifth Edition, 2012</a:t>
            </a:r>
          </a:p>
          <a:p>
            <a:endParaRPr lang="en-US" sz="2400" dirty="0"/>
          </a:p>
        </p:txBody>
      </p:sp>
    </p:spTree>
    <p:extLst>
      <p:ext uri="{BB962C8B-B14F-4D97-AF65-F5344CB8AC3E}">
        <p14:creationId xmlns:p14="http://schemas.microsoft.com/office/powerpoint/2010/main" val="3183398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66904"/>
            <a:ext cx="9753600" cy="1154097"/>
          </a:xfrm>
        </p:spPr>
        <p:txBody>
          <a:bodyPr>
            <a:normAutofit/>
          </a:bodyPr>
          <a:lstStyle/>
          <a:p>
            <a:pPr algn="ctr"/>
            <a:r>
              <a:rPr lang="en-US" sz="3600" dirty="0"/>
              <a:t>Flow </a:t>
            </a:r>
            <a:r>
              <a:rPr lang="en-US" sz="3600" dirty="0" smtClean="0"/>
              <a:t>Characteristics</a:t>
            </a:r>
            <a:endParaRPr lang="en-US" sz="3600" dirty="0"/>
          </a:p>
        </p:txBody>
      </p:sp>
      <p:sp>
        <p:nvSpPr>
          <p:cNvPr id="3" name="Content Placeholder 2"/>
          <p:cNvSpPr>
            <a:spLocks noGrp="1"/>
          </p:cNvSpPr>
          <p:nvPr>
            <p:ph idx="1"/>
          </p:nvPr>
        </p:nvSpPr>
        <p:spPr>
          <a:xfrm>
            <a:off x="1219200" y="2098432"/>
            <a:ext cx="9753600" cy="4210930"/>
          </a:xfrm>
        </p:spPr>
        <p:txBody>
          <a:bodyPr>
            <a:normAutofit/>
          </a:bodyPr>
          <a:lstStyle/>
          <a:p>
            <a:r>
              <a:rPr lang="en-US" sz="2400" dirty="0" smtClean="0"/>
              <a:t>Reliability </a:t>
            </a:r>
            <a:r>
              <a:rPr lang="en-US" sz="2400" dirty="0"/>
              <a:t>- Reliability is a characteristic that a flow needs. Lack of reliability means losing a packet or acknowledgment, which causes retransmission</a:t>
            </a:r>
          </a:p>
          <a:p>
            <a:r>
              <a:rPr lang="en-US" sz="2400" dirty="0"/>
              <a:t>Delay - applications can tolerate delay in different degrees.</a:t>
            </a:r>
          </a:p>
          <a:p>
            <a:r>
              <a:rPr lang="en-US" sz="2400" dirty="0"/>
              <a:t>Jitter - Jitter is the variation in delay for packets belonging to the same </a:t>
            </a:r>
            <a:r>
              <a:rPr lang="en-US" sz="2400" dirty="0" smtClean="0"/>
              <a:t>flow </a:t>
            </a:r>
            <a:r>
              <a:rPr lang="en-US" sz="2400" dirty="0"/>
              <a:t>o</a:t>
            </a:r>
            <a:r>
              <a:rPr lang="en-US" sz="2400" dirty="0" smtClean="0"/>
              <a:t>r </a:t>
            </a:r>
            <a:r>
              <a:rPr lang="en-US" sz="2400" dirty="0"/>
              <a:t>Jitter is defined as the variation in the packet </a:t>
            </a:r>
            <a:r>
              <a:rPr lang="en-US" sz="2400" dirty="0" smtClean="0"/>
              <a:t>delay</a:t>
            </a:r>
          </a:p>
          <a:p>
            <a:r>
              <a:rPr lang="en-US" sz="2400" dirty="0" smtClean="0"/>
              <a:t>Bandwidth </a:t>
            </a:r>
            <a:r>
              <a:rPr lang="en-US" sz="2400" dirty="0"/>
              <a:t>- Different applications need different bandwidths.</a:t>
            </a:r>
          </a:p>
        </p:txBody>
      </p:sp>
    </p:spTree>
    <p:extLst>
      <p:ext uri="{BB962C8B-B14F-4D97-AF65-F5344CB8AC3E}">
        <p14:creationId xmlns:p14="http://schemas.microsoft.com/office/powerpoint/2010/main" val="352899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9D646C-50FD-3745-A946-D23362865B3A}"/>
              </a:ext>
            </a:extLst>
          </p:cNvPr>
          <p:cNvSpPr>
            <a:spLocks noGrp="1"/>
          </p:cNvSpPr>
          <p:nvPr>
            <p:ph type="title"/>
          </p:nvPr>
        </p:nvSpPr>
        <p:spPr>
          <a:xfrm>
            <a:off x="1219200" y="688932"/>
            <a:ext cx="9753600" cy="1154097"/>
          </a:xfrm>
        </p:spPr>
        <p:txBody>
          <a:bodyPr>
            <a:normAutofit/>
          </a:bodyPr>
          <a:lstStyle/>
          <a:p>
            <a:pPr algn="ctr"/>
            <a:r>
              <a:rPr lang="en-US" sz="3600" dirty="0"/>
              <a:t>Techniques to improve </a:t>
            </a:r>
            <a:r>
              <a:rPr lang="en-US" sz="3600" dirty="0" err="1"/>
              <a:t>QoS</a:t>
            </a:r>
            <a:endParaRPr lang="en-US" sz="3600" dirty="0"/>
          </a:p>
        </p:txBody>
      </p:sp>
      <p:sp>
        <p:nvSpPr>
          <p:cNvPr id="3" name="Content Placeholder 2">
            <a:extLst>
              <a:ext uri="{FF2B5EF4-FFF2-40B4-BE49-F238E27FC236}">
                <a16:creationId xmlns="" xmlns:a16="http://schemas.microsoft.com/office/drawing/2014/main" id="{B60D6D58-3EEB-8E40-A8DC-551B28A68AC4}"/>
              </a:ext>
            </a:extLst>
          </p:cNvPr>
          <p:cNvSpPr>
            <a:spLocks noGrp="1"/>
          </p:cNvSpPr>
          <p:nvPr>
            <p:ph idx="1"/>
          </p:nvPr>
        </p:nvSpPr>
        <p:spPr>
          <a:xfrm>
            <a:off x="1219200" y="2110154"/>
            <a:ext cx="9753600" cy="4199207"/>
          </a:xfrm>
        </p:spPr>
        <p:txBody>
          <a:bodyPr>
            <a:normAutofit/>
          </a:bodyPr>
          <a:lstStyle/>
          <a:p>
            <a:r>
              <a:rPr lang="en-US" sz="2400" dirty="0"/>
              <a:t>Scheduling</a:t>
            </a:r>
          </a:p>
          <a:p>
            <a:r>
              <a:rPr lang="en-US" sz="2400" dirty="0"/>
              <a:t>Traffic Shaping</a:t>
            </a:r>
          </a:p>
          <a:p>
            <a:r>
              <a:rPr lang="en-US" sz="2400" dirty="0"/>
              <a:t>Admission Control</a:t>
            </a:r>
          </a:p>
          <a:p>
            <a:r>
              <a:rPr lang="en-US" sz="2400" dirty="0"/>
              <a:t>Resource Reservation</a:t>
            </a:r>
          </a:p>
          <a:p>
            <a:endParaRPr lang="en-US" sz="2400" dirty="0"/>
          </a:p>
          <a:p>
            <a:endParaRPr lang="en-US" sz="2800" dirty="0"/>
          </a:p>
        </p:txBody>
      </p:sp>
    </p:spTree>
    <p:extLst>
      <p:ext uri="{BB962C8B-B14F-4D97-AF65-F5344CB8AC3E}">
        <p14:creationId xmlns:p14="http://schemas.microsoft.com/office/powerpoint/2010/main" val="243271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861" y="688931"/>
            <a:ext cx="9753600" cy="1154097"/>
          </a:xfrm>
        </p:spPr>
        <p:txBody>
          <a:bodyPr>
            <a:normAutofit/>
          </a:bodyPr>
          <a:lstStyle/>
          <a:p>
            <a:pPr algn="ctr"/>
            <a:r>
              <a:rPr lang="en-US" sz="3600" dirty="0"/>
              <a:t>Scheduling</a:t>
            </a:r>
          </a:p>
        </p:txBody>
      </p:sp>
      <p:sp>
        <p:nvSpPr>
          <p:cNvPr id="7" name="Rectangle 6"/>
          <p:cNvSpPr/>
          <p:nvPr/>
        </p:nvSpPr>
        <p:spPr>
          <a:xfrm>
            <a:off x="1295401" y="2101397"/>
            <a:ext cx="9431213" cy="4154984"/>
          </a:xfrm>
          <a:prstGeom prst="rect">
            <a:avLst/>
          </a:prstGeom>
        </p:spPr>
        <p:txBody>
          <a:bodyPr wrap="square">
            <a:spAutoFit/>
          </a:bodyPr>
          <a:lstStyle/>
          <a:p>
            <a:pPr marL="342900" indent="-342900">
              <a:buFont typeface="Arial" pitchFamily="34" charset="0"/>
              <a:buChar char="•"/>
            </a:pPr>
            <a:r>
              <a:rPr lang="en-US" sz="2400" dirty="0"/>
              <a:t>Packets from different flows arrive at a switch or router for processing. </a:t>
            </a:r>
          </a:p>
          <a:p>
            <a:pPr marL="342900" indent="-342900">
              <a:buFont typeface="Arial" pitchFamily="34" charset="0"/>
              <a:buChar char="•"/>
            </a:pPr>
            <a:r>
              <a:rPr lang="en-US" sz="2400" dirty="0"/>
              <a:t>A good scheduling technique treats the different flows in a fair and appropriate manner</a:t>
            </a:r>
            <a:r>
              <a:rPr lang="en-US" sz="2400" dirty="0" smtClean="0"/>
              <a:t>.</a:t>
            </a:r>
          </a:p>
          <a:p>
            <a:pPr marL="342900" indent="-342900">
              <a:buFont typeface="Arial" pitchFamily="34" charset="0"/>
              <a:buChar char="•"/>
            </a:pPr>
            <a:endParaRPr lang="en-US" sz="2400" dirty="0"/>
          </a:p>
          <a:p>
            <a:r>
              <a:rPr lang="en-US" sz="2400" u="sng" dirty="0">
                <a:solidFill>
                  <a:schemeClr val="tx2">
                    <a:lumMod val="60000"/>
                    <a:lumOff val="40000"/>
                  </a:schemeClr>
                </a:solidFill>
              </a:rPr>
              <a:t>FIFO Queuing</a:t>
            </a:r>
          </a:p>
          <a:p>
            <a:pPr marL="342900" indent="-342900">
              <a:buFont typeface="Arial" pitchFamily="34" charset="0"/>
              <a:buChar char="•"/>
            </a:pPr>
            <a:r>
              <a:rPr lang="en-US" sz="2400" dirty="0" smtClean="0"/>
              <a:t>Packets </a:t>
            </a:r>
            <a:r>
              <a:rPr lang="en-US" sz="2400" dirty="0"/>
              <a:t>wait in a buffer (queue) until the node (router or switch) is ready to process them.</a:t>
            </a:r>
          </a:p>
          <a:p>
            <a:pPr marL="342900" indent="-342900">
              <a:buFont typeface="Arial" pitchFamily="34" charset="0"/>
              <a:buChar char="•"/>
            </a:pPr>
            <a:r>
              <a:rPr lang="en-US" sz="2400" dirty="0"/>
              <a:t>If the average arrival rate is higher than the average processing rate, the queue will fill up and new packets will be </a:t>
            </a:r>
            <a:r>
              <a:rPr lang="en-US" sz="2400" dirty="0" smtClean="0"/>
              <a:t>discarded</a:t>
            </a:r>
          </a:p>
          <a:p>
            <a:endParaRPr lang="en-US" sz="2400" b="1" u="sng" dirty="0"/>
          </a:p>
        </p:txBody>
      </p:sp>
    </p:spTree>
    <p:extLst>
      <p:ext uri="{BB962C8B-B14F-4D97-AF65-F5344CB8AC3E}">
        <p14:creationId xmlns:p14="http://schemas.microsoft.com/office/powerpoint/2010/main" val="318883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219200" y="302072"/>
            <a:ext cx="9753600" cy="1154097"/>
          </a:xfrm>
        </p:spPr>
        <p:txBody>
          <a:bodyPr>
            <a:normAutofit/>
          </a:bodyPr>
          <a:lstStyle/>
          <a:p>
            <a:pPr marL="0" indent="0" algn="ctr"/>
            <a:r>
              <a:rPr lang="en-US" sz="3600" dirty="0" smtClean="0"/>
              <a:t>Scheduling</a:t>
            </a:r>
            <a:endParaRPr lang="en-US" sz="3600" dirty="0"/>
          </a:p>
        </p:txBody>
      </p:sp>
      <p:sp>
        <p:nvSpPr>
          <p:cNvPr id="10243" name="Rectangle 3"/>
          <p:cNvSpPr>
            <a:spLocks noGrp="1" noChangeArrowheads="1"/>
          </p:cNvSpPr>
          <p:nvPr>
            <p:ph idx="1"/>
          </p:nvPr>
        </p:nvSpPr>
        <p:spPr>
          <a:xfrm>
            <a:off x="1184032" y="1854751"/>
            <a:ext cx="5380892" cy="4102526"/>
          </a:xfrm>
        </p:spPr>
        <p:txBody>
          <a:bodyPr>
            <a:normAutofit fontScale="92500" lnSpcReduction="20000"/>
          </a:bodyPr>
          <a:lstStyle/>
          <a:p>
            <a:pPr marL="0" indent="0">
              <a:buNone/>
            </a:pPr>
            <a:r>
              <a:rPr lang="en-US" sz="2400" u="sng" dirty="0">
                <a:solidFill>
                  <a:schemeClr val="tx2">
                    <a:lumMod val="60000"/>
                    <a:lumOff val="40000"/>
                  </a:schemeClr>
                </a:solidFill>
              </a:rPr>
              <a:t>Priority Scheduling</a:t>
            </a:r>
          </a:p>
          <a:p>
            <a:r>
              <a:rPr lang="en-US" sz="2400" dirty="0"/>
              <a:t>Packets are first assigned to a priority class</a:t>
            </a:r>
          </a:p>
          <a:p>
            <a:r>
              <a:rPr lang="en-US" sz="2400" dirty="0"/>
              <a:t>Each priority class has its own queue</a:t>
            </a:r>
          </a:p>
          <a:p>
            <a:r>
              <a:rPr lang="en-US" sz="2400" dirty="0"/>
              <a:t>The packets in the highest-priority queue are processed first. </a:t>
            </a:r>
          </a:p>
          <a:p>
            <a:r>
              <a:rPr lang="en-US" sz="2400" dirty="0"/>
              <a:t>Packets in the lowest-priority queue are processed last</a:t>
            </a:r>
          </a:p>
          <a:p>
            <a:r>
              <a:rPr lang="en-US" sz="2400" dirty="0"/>
              <a:t>A priority queue can provide better </a:t>
            </a:r>
            <a:r>
              <a:rPr lang="en-US" sz="2400" dirty="0" err="1"/>
              <a:t>QoS</a:t>
            </a:r>
            <a:r>
              <a:rPr lang="en-US" sz="2400" dirty="0"/>
              <a:t> than the FIFO queue because higher priority traffic, such as multimedia, can reach the destination with less </a:t>
            </a:r>
            <a:r>
              <a:rPr lang="en-US" sz="2400" dirty="0" smtClean="0"/>
              <a:t>delay</a:t>
            </a:r>
            <a:endParaRPr lang="en-US" sz="2400" dirty="0"/>
          </a:p>
          <a:p>
            <a:r>
              <a:rPr lang="en-US" sz="2400" dirty="0"/>
              <a:t>Potential drawback-  </a:t>
            </a:r>
            <a:r>
              <a:rPr lang="en-US" sz="2400" i="1" dirty="0" smtClean="0">
                <a:solidFill>
                  <a:srgbClr val="FFFF00"/>
                </a:solidFill>
              </a:rPr>
              <a:t>starvation</a:t>
            </a:r>
            <a:endParaRPr lang="en-US" sz="2400" dirty="0">
              <a:solidFill>
                <a:srgbClr val="FFFF00"/>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924" y="2042502"/>
            <a:ext cx="5379794"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23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61393"/>
            <a:ext cx="9753600" cy="1154097"/>
          </a:xfrm>
        </p:spPr>
        <p:txBody>
          <a:bodyPr>
            <a:normAutofit/>
          </a:bodyPr>
          <a:lstStyle/>
          <a:p>
            <a:pPr algn="ctr"/>
            <a:r>
              <a:rPr lang="en-US" sz="3600" dirty="0"/>
              <a:t>Scheduling</a:t>
            </a:r>
          </a:p>
        </p:txBody>
      </p:sp>
      <p:sp>
        <p:nvSpPr>
          <p:cNvPr id="3" name="Content Placeholder 2"/>
          <p:cNvSpPr>
            <a:spLocks noGrp="1"/>
          </p:cNvSpPr>
          <p:nvPr>
            <p:ph idx="1"/>
          </p:nvPr>
        </p:nvSpPr>
        <p:spPr>
          <a:xfrm>
            <a:off x="1219200" y="1535724"/>
            <a:ext cx="5638800" cy="4773638"/>
          </a:xfrm>
        </p:spPr>
        <p:txBody>
          <a:bodyPr>
            <a:normAutofit fontScale="92500" lnSpcReduction="10000"/>
          </a:bodyPr>
          <a:lstStyle/>
          <a:p>
            <a:pPr marL="0" indent="0">
              <a:buNone/>
            </a:pPr>
            <a:r>
              <a:rPr lang="en-US" sz="2400" dirty="0">
                <a:solidFill>
                  <a:schemeClr val="tx2">
                    <a:lumMod val="60000"/>
                    <a:lumOff val="40000"/>
                  </a:schemeClr>
                </a:solidFill>
              </a:rPr>
              <a:t>Weighted Fair Queuing</a:t>
            </a:r>
          </a:p>
          <a:p>
            <a:r>
              <a:rPr lang="en-US" sz="2400" dirty="0"/>
              <a:t>the packets are still assigned to different classes and admitted to different queues. </a:t>
            </a:r>
          </a:p>
          <a:p>
            <a:r>
              <a:rPr lang="en-US" sz="2400" dirty="0"/>
              <a:t>The queues are weighted based on the priority of the queues; higher priority means a higher weight. </a:t>
            </a:r>
          </a:p>
          <a:p>
            <a:r>
              <a:rPr lang="en-US" sz="2400" dirty="0"/>
              <a:t>The system processes packets in each queue in a round-robin fashion with the number of packets selected from each queue based on the corresponding weight</a:t>
            </a:r>
          </a:p>
          <a:p>
            <a:r>
              <a:rPr lang="en-US" sz="2400" dirty="0"/>
              <a:t>For example, if the weights are 3, 2, and 1, three packets are processed from the first queue, two from the second queue, and one from the third queue.</a:t>
            </a:r>
          </a:p>
          <a:p>
            <a:endParaRPr lang="en-US" sz="24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4215" y="1770186"/>
            <a:ext cx="5072063"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028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723" y="20717"/>
            <a:ext cx="9753600" cy="1154097"/>
          </a:xfrm>
        </p:spPr>
        <p:txBody>
          <a:bodyPr/>
          <a:lstStyle/>
          <a:p>
            <a:r>
              <a:rPr lang="en-US" dirty="0" smtClean="0"/>
              <a:t>Data traffic</a:t>
            </a:r>
            <a:endParaRPr lang="en-US" dirty="0"/>
          </a:p>
        </p:txBody>
      </p:sp>
      <p:sp>
        <p:nvSpPr>
          <p:cNvPr id="3" name="Content Placeholder 2"/>
          <p:cNvSpPr>
            <a:spLocks noGrp="1"/>
          </p:cNvSpPr>
          <p:nvPr>
            <p:ph idx="1"/>
          </p:nvPr>
        </p:nvSpPr>
        <p:spPr>
          <a:xfrm>
            <a:off x="773723" y="1120804"/>
            <a:ext cx="9753600" cy="3995063"/>
          </a:xfrm>
        </p:spPr>
        <p:txBody>
          <a:bodyPr/>
          <a:lstStyle/>
          <a:p>
            <a:r>
              <a:rPr lang="en-US" dirty="0"/>
              <a:t>Traffic </a:t>
            </a:r>
            <a:r>
              <a:rPr lang="en-US" dirty="0" smtClean="0"/>
              <a:t>descriptors-qualitative </a:t>
            </a:r>
            <a:r>
              <a:rPr lang="en-US" dirty="0"/>
              <a:t>values that represent a data flow</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416" y="1503848"/>
            <a:ext cx="5017476"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4585" y="1503848"/>
            <a:ext cx="3028217"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283570" y="2552429"/>
            <a:ext cx="5240215" cy="3693319"/>
          </a:xfrm>
          <a:prstGeom prst="rect">
            <a:avLst/>
          </a:prstGeom>
        </p:spPr>
        <p:txBody>
          <a:bodyPr wrap="square">
            <a:spAutoFit/>
          </a:bodyPr>
          <a:lstStyle/>
          <a:p>
            <a:r>
              <a:rPr lang="en-US" dirty="0"/>
              <a:t>Peak Data </a:t>
            </a:r>
            <a:r>
              <a:rPr lang="en-US" dirty="0" smtClean="0"/>
              <a:t>Rate: </a:t>
            </a:r>
            <a:r>
              <a:rPr lang="en-US" dirty="0"/>
              <a:t>The peak data rate defines the maximum data rate of the </a:t>
            </a:r>
            <a:r>
              <a:rPr lang="en-US" dirty="0" smtClean="0"/>
              <a:t>traffic.</a:t>
            </a:r>
          </a:p>
          <a:p>
            <a:r>
              <a:rPr lang="en-US" dirty="0"/>
              <a:t>Maximum Burst Size</a:t>
            </a:r>
            <a:r>
              <a:rPr lang="en-US" dirty="0" smtClean="0"/>
              <a:t>: the </a:t>
            </a:r>
            <a:r>
              <a:rPr lang="en-US" dirty="0"/>
              <a:t>maximum length of time the traffic is generated at the peak </a:t>
            </a:r>
            <a:r>
              <a:rPr lang="en-US" dirty="0" smtClean="0"/>
              <a:t>rate.</a:t>
            </a:r>
          </a:p>
          <a:p>
            <a:pPr lvl="1"/>
            <a:r>
              <a:rPr lang="en-US" dirty="0" err="1" smtClean="0"/>
              <a:t>Eg</a:t>
            </a:r>
            <a:r>
              <a:rPr lang="en-US" dirty="0" smtClean="0"/>
              <a:t>: If </a:t>
            </a:r>
            <a:r>
              <a:rPr lang="en-US" dirty="0"/>
              <a:t>data are flowing steadily at the rate of 1 Mbps with a sudden peak data rate of 2 Mbps for just 1 </a:t>
            </a:r>
            <a:r>
              <a:rPr lang="en-US" dirty="0" err="1"/>
              <a:t>ms</a:t>
            </a:r>
            <a:r>
              <a:rPr lang="en-US" dirty="0"/>
              <a:t>, the network probably can handle the situation. However, </a:t>
            </a:r>
            <a:r>
              <a:rPr lang="en-US" dirty="0" smtClean="0"/>
              <a:t>if the </a:t>
            </a:r>
            <a:r>
              <a:rPr lang="en-US" dirty="0"/>
              <a:t>peak data rate lasts 60 </a:t>
            </a:r>
            <a:r>
              <a:rPr lang="en-US" dirty="0" err="1"/>
              <a:t>ms</a:t>
            </a:r>
            <a:r>
              <a:rPr lang="en-US" dirty="0"/>
              <a:t>, there may be a problem for the </a:t>
            </a:r>
            <a:r>
              <a:rPr lang="en-US" dirty="0" smtClean="0"/>
              <a:t>network.</a:t>
            </a:r>
          </a:p>
          <a:p>
            <a:pPr marL="285750" indent="-285750">
              <a:buFont typeface="Arial" pitchFamily="34" charset="0"/>
              <a:buChar char="•"/>
            </a:pPr>
            <a:r>
              <a:rPr lang="en-US" dirty="0" smtClean="0"/>
              <a:t>Effective Bandwidth: </a:t>
            </a:r>
            <a:r>
              <a:rPr lang="en-US" dirty="0"/>
              <a:t>The effective bandwidth is the bandwidth that the network needs to allocate for the flow of </a:t>
            </a:r>
            <a:r>
              <a:rPr lang="en-US" dirty="0" smtClean="0"/>
              <a:t>traffic.</a:t>
            </a:r>
            <a:endParaRPr lang="en-US" dirty="0"/>
          </a:p>
        </p:txBody>
      </p:sp>
    </p:spTree>
    <p:extLst>
      <p:ext uri="{BB962C8B-B14F-4D97-AF65-F5344CB8AC3E}">
        <p14:creationId xmlns:p14="http://schemas.microsoft.com/office/powerpoint/2010/main" val="3902015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461" y="399612"/>
            <a:ext cx="9753600" cy="1154097"/>
          </a:xfrm>
        </p:spPr>
        <p:txBody>
          <a:bodyPr/>
          <a:lstStyle/>
          <a:p>
            <a:r>
              <a:rPr lang="en-US" dirty="0"/>
              <a:t>Traffic Profiles</a:t>
            </a:r>
          </a:p>
        </p:txBody>
      </p:sp>
      <p:sp>
        <p:nvSpPr>
          <p:cNvPr id="3" name="Content Placeholder 2"/>
          <p:cNvSpPr>
            <a:spLocks noGrp="1"/>
          </p:cNvSpPr>
          <p:nvPr>
            <p:ph idx="1"/>
          </p:nvPr>
        </p:nvSpPr>
        <p:spPr>
          <a:xfrm>
            <a:off x="996460" y="1820265"/>
            <a:ext cx="9847385" cy="4322627"/>
          </a:xfrm>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691" y="1902327"/>
            <a:ext cx="8878033" cy="3906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09807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Perspective</Template>
  <TotalTime>1685</TotalTime>
  <Words>1487</Words>
  <Application>Microsoft Office PowerPoint</Application>
  <PresentationFormat>Custom</PresentationFormat>
  <Paragraphs>128</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Perspective</vt:lpstr>
      <vt:lpstr>    Network and Communication  </vt:lpstr>
      <vt:lpstr>Session Outline</vt:lpstr>
      <vt:lpstr>Flow Characteristics</vt:lpstr>
      <vt:lpstr>Techniques to improve QoS</vt:lpstr>
      <vt:lpstr>Scheduling</vt:lpstr>
      <vt:lpstr>Scheduling</vt:lpstr>
      <vt:lpstr>Scheduling</vt:lpstr>
      <vt:lpstr>Data traffic</vt:lpstr>
      <vt:lpstr>Traffic Profiles</vt:lpstr>
      <vt:lpstr>Traffic Shaping</vt:lpstr>
      <vt:lpstr>Example 1: Leaky Bucket Algorithm </vt:lpstr>
      <vt:lpstr> Leaky Bucket Algorithm </vt:lpstr>
      <vt:lpstr>Example 2: Leaky Bucket Algorithm </vt:lpstr>
      <vt:lpstr>PowerPoint Presentation</vt:lpstr>
      <vt:lpstr>Traffic Shaping</vt:lpstr>
      <vt:lpstr>Traffic Shaping</vt:lpstr>
      <vt:lpstr>PowerPoint Presentation</vt:lpstr>
      <vt:lpstr>Admission Control</vt:lpstr>
      <vt:lpstr>Resource Reservation</vt:lpstr>
      <vt:lpstr>Problem 1</vt:lpstr>
      <vt:lpstr>Example :slow start with exponential increase</vt:lpstr>
      <vt:lpstr>Example :Additive increase</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can I prepare E-Content for fall Semester course?</dc:title>
  <dc:creator>Kanchana Devi V</dc:creator>
  <cp:lastModifiedBy>Admin</cp:lastModifiedBy>
  <cp:revision>54</cp:revision>
  <dcterms:created xsi:type="dcterms:W3CDTF">2020-06-03T09:36:48Z</dcterms:created>
  <dcterms:modified xsi:type="dcterms:W3CDTF">2020-10-08T05:24:07Z</dcterms:modified>
</cp:coreProperties>
</file>