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280" r:id="rId2"/>
    <p:sldId id="281" r:id="rId3"/>
    <p:sldId id="278" r:id="rId4"/>
    <p:sldId id="282" r:id="rId5"/>
    <p:sldId id="283" r:id="rId6"/>
    <p:sldId id="257" r:id="rId7"/>
    <p:sldId id="279" r:id="rId8"/>
    <p:sldId id="28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241"/>
  </p:normalViewPr>
  <p:slideViewPr>
    <p:cSldViewPr snapToGrid="0" snapToObjects="1">
      <p:cViewPr>
        <p:scale>
          <a:sx n="81" d="100"/>
          <a:sy n="81" d="100"/>
        </p:scale>
        <p:origin x="-5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3BB69-AE80-40EB-8080-84926526EBA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Dr. S. Renuka Devi,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DF32-CE9F-4AC1-A29B-1A3F382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19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5527-861E-3042-B16E-CA8136E2BAF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Dr. S. Renuka Devi,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025-F08C-C544-9BF3-D3CAE33D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19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025-F08C-C544-9BF3-D3CAE33DED9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762-1CDD-45AC-872A-06EFEDA8AC9E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AA1E-3A2F-4F61-B16E-57C99D3EE46C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95E4-445E-4B2B-A69A-135AC404249E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4BA-704D-4855-83D3-30DC340315E2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2746-061F-4AD8-81A7-5BB0AB9F0322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B9BF-A77F-4B22-890E-D687DAD1AD98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7DA7-2684-4B87-9A03-1877F76A2EDB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CD9-18D3-4308-ACD0-D95DC0999DA0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A68-F620-4ADA-B423-350FAF22EC92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42D-EA0E-4055-BFB4-06E2020E4AD2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5B5B-67ED-4F0F-9775-6C8A40493B07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76A2F38-99BF-4217-8DDD-A8ECA252CE80}" type="datetime1">
              <a:rPr lang="en-IN" smtClean="0"/>
              <a:t>06-10-2020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Dr.S. Renuka Devi,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C87E3-4566-2C43-AD2A-AEE7E7F1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52954"/>
            <a:ext cx="9753600" cy="19577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Network and Communication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376253"/>
            <a:ext cx="9753600" cy="2508732"/>
          </a:xfrm>
        </p:spPr>
        <p:txBody>
          <a:bodyPr/>
          <a:lstStyle/>
          <a:p>
            <a:pPr algn="ctr"/>
            <a:r>
              <a:rPr lang="en-US" sz="2400" dirty="0" smtClean="0"/>
              <a:t>Module 6 Congestion Avoidance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L.JAYALAKSHMI,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Chennai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07585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References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14049"/>
            <a:ext cx="97536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Computer Networks: A Systems Approach, Larry L. P </a:t>
            </a:r>
            <a:r>
              <a:rPr lang="en-US" sz="2400" dirty="0" err="1" smtClean="0"/>
              <a:t>eterson</a:t>
            </a:r>
            <a:r>
              <a:rPr lang="en-US" sz="2400" dirty="0" smtClean="0"/>
              <a:t> and Bruce S. Davie, Fifth Edition, The Morgan Kaufmann Series, Elsevier, 2011.</a:t>
            </a:r>
          </a:p>
          <a:p>
            <a:r>
              <a:rPr lang="en-US" sz="2400" dirty="0" smtClean="0"/>
              <a:t>Data Communication and Networking, </a:t>
            </a:r>
            <a:r>
              <a:rPr lang="en-US" sz="2400" dirty="0" err="1" smtClean="0"/>
              <a:t>Behrouz</a:t>
            </a:r>
            <a:r>
              <a:rPr lang="en-US" sz="2400" dirty="0" smtClean="0"/>
              <a:t> A. </a:t>
            </a:r>
            <a:r>
              <a:rPr lang="en-US" sz="2400" dirty="0" err="1" smtClean="0"/>
              <a:t>Fourozan</a:t>
            </a:r>
            <a:r>
              <a:rPr lang="en-US" sz="2400" dirty="0" smtClean="0"/>
              <a:t>, McGraw Hill Education, Fifth Edition, 2012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7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Session 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8432"/>
            <a:ext cx="9753600" cy="4210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Congestion Avoidance Mechanisms</a:t>
            </a:r>
          </a:p>
          <a:p>
            <a:pPr lvl="1"/>
            <a:r>
              <a:rPr lang="en-US" sz="2200" dirty="0" smtClean="0"/>
              <a:t>DEC bit</a:t>
            </a:r>
          </a:p>
          <a:p>
            <a:pPr lvl="1"/>
            <a:r>
              <a:rPr lang="en-US" sz="2200" dirty="0" smtClean="0"/>
              <a:t>Random Early Detection (RED)</a:t>
            </a:r>
          </a:p>
          <a:p>
            <a:pPr lvl="1"/>
            <a:r>
              <a:rPr lang="en-US" sz="2200" dirty="0" smtClean="0"/>
              <a:t>Source based Congestion Avoidance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00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6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DECbit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39816"/>
            <a:ext cx="9753600" cy="42695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routers and the end nodes are involved in this Congestion avoidance mechanism</a:t>
            </a:r>
          </a:p>
          <a:p>
            <a:r>
              <a:rPr lang="en-US" sz="2400" dirty="0"/>
              <a:t>Each router monitors the load and explicitly notifies the end nodes when congestion is about to occur</a:t>
            </a:r>
          </a:p>
          <a:p>
            <a:r>
              <a:rPr lang="en-US" sz="2400" dirty="0"/>
              <a:t>A binary congestion bit, </a:t>
            </a:r>
            <a:r>
              <a:rPr lang="en-US" sz="2400" dirty="0" err="1"/>
              <a:t>DECbit</a:t>
            </a:r>
            <a:r>
              <a:rPr lang="en-US" sz="2400" dirty="0"/>
              <a:t>, is set by the router to notify about the chance of congestion</a:t>
            </a:r>
          </a:p>
          <a:p>
            <a:r>
              <a:rPr lang="en-US" sz="2400" dirty="0"/>
              <a:t>The destination host in turn notifies the source by coping this congestion bit into the ACK</a:t>
            </a:r>
          </a:p>
          <a:p>
            <a:r>
              <a:rPr lang="en-US" sz="2400" dirty="0"/>
              <a:t>Finally, the Source host controls its sending rate in order to avoid Congestion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9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13801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DECbit</a:t>
            </a:r>
            <a:r>
              <a:rPr lang="en-US" sz="3600" dirty="0" smtClean="0"/>
              <a:t> </a:t>
            </a:r>
            <a:r>
              <a:rPr lang="en-US" sz="3600" dirty="0" err="1" smtClean="0"/>
              <a:t>contd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758462"/>
            <a:ext cx="5920153" cy="4550900"/>
          </a:xfrm>
        </p:spPr>
        <p:txBody>
          <a:bodyPr>
            <a:normAutofit/>
          </a:bodyPr>
          <a:lstStyle/>
          <a:p>
            <a:r>
              <a:rPr lang="en-US" dirty="0"/>
              <a:t>A router sets this bit in a packet if its average queue length is greater than or equal to 1 at the time the packet </a:t>
            </a:r>
            <a:r>
              <a:rPr lang="en-US" dirty="0" smtClean="0"/>
              <a:t>arrives</a:t>
            </a:r>
          </a:p>
          <a:p>
            <a:r>
              <a:rPr lang="en-US" dirty="0" smtClean="0"/>
              <a:t> </a:t>
            </a:r>
            <a:r>
              <a:rPr lang="en-US" dirty="0"/>
              <a:t>This average queue length is measured over a time interval that spans the last busy + idle cycle, plus the current busy </a:t>
            </a:r>
            <a:r>
              <a:rPr lang="en-US" dirty="0" smtClean="0"/>
              <a:t>cycle</a:t>
            </a:r>
          </a:p>
          <a:p>
            <a:r>
              <a:rPr lang="en-US" dirty="0" smtClean="0"/>
              <a:t>The </a:t>
            </a:r>
            <a:r>
              <a:rPr lang="en-US" dirty="0"/>
              <a:t>router calculates the area under the curve </a:t>
            </a:r>
            <a:r>
              <a:rPr lang="en-US" dirty="0" smtClean="0"/>
              <a:t>and </a:t>
            </a:r>
            <a:r>
              <a:rPr lang="en-US" dirty="0"/>
              <a:t>divides this value by the time interval to </a:t>
            </a:r>
            <a:r>
              <a:rPr lang="en-US" dirty="0" smtClean="0"/>
              <a:t>compute </a:t>
            </a:r>
            <a:r>
              <a:rPr lang="en-US" dirty="0"/>
              <a:t>the average queue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A queue </a:t>
            </a:r>
            <a:r>
              <a:rPr lang="en-US" dirty="0"/>
              <a:t>length of 1 seems to optimize the power </a:t>
            </a:r>
            <a:r>
              <a:rPr lang="en-US" dirty="0" smtClean="0"/>
              <a:t>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53" y="1946029"/>
            <a:ext cx="4506238" cy="282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85884" y="4935000"/>
            <a:ext cx="38836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Fig: Computing </a:t>
            </a:r>
            <a:r>
              <a:rPr lang="en-US" sz="1200" dirty="0"/>
              <a:t>average queue length at a router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*</a:t>
            </a:r>
            <a:r>
              <a:rPr lang="en-US" sz="1000" dirty="0" smtClean="0"/>
              <a:t>Source </a:t>
            </a:r>
            <a:r>
              <a:rPr lang="en-US" sz="1000" dirty="0"/>
              <a:t>- Computer Networks: A Systems Approach, Larry L. Peterson and Bruce S. Davie, Fifth Edition, The Morgan Kaufmann Series, Elsevier, 2011</a:t>
            </a:r>
          </a:p>
        </p:txBody>
      </p:sp>
    </p:spTree>
    <p:extLst>
      <p:ext uri="{BB962C8B-B14F-4D97-AF65-F5344CB8AC3E}">
        <p14:creationId xmlns:p14="http://schemas.microsoft.com/office/powerpoint/2010/main" val="31441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661" y="220008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DECbit</a:t>
            </a:r>
            <a:r>
              <a:rPr lang="en-US" sz="3600" dirty="0"/>
              <a:t> </a:t>
            </a:r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44393"/>
            <a:ext cx="9753600" cy="5113607"/>
          </a:xfrm>
        </p:spPr>
        <p:txBody>
          <a:bodyPr>
            <a:noAutofit/>
          </a:bodyPr>
          <a:lstStyle/>
          <a:p>
            <a:r>
              <a:rPr lang="en-US" sz="2400" dirty="0"/>
              <a:t>The source records how many of its packets has </a:t>
            </a:r>
            <a:r>
              <a:rPr lang="en-US" sz="2400" dirty="0" smtClean="0"/>
              <a:t>this </a:t>
            </a:r>
            <a:r>
              <a:rPr lang="en-US" sz="2400" dirty="0"/>
              <a:t>congestion bit set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less than 50% of the </a:t>
            </a:r>
            <a:r>
              <a:rPr lang="en-US" sz="2400" dirty="0" smtClean="0"/>
              <a:t>packets had </a:t>
            </a:r>
            <a:r>
              <a:rPr lang="en-US" sz="2400" dirty="0"/>
              <a:t>the bit set, then the source increases its congestion window </a:t>
            </a:r>
            <a:r>
              <a:rPr lang="en-US" sz="2400" dirty="0" smtClean="0"/>
              <a:t>by one packet</a:t>
            </a:r>
          </a:p>
          <a:p>
            <a:r>
              <a:rPr lang="en-US" sz="2400" dirty="0" smtClean="0"/>
              <a:t>Otherwise, the </a:t>
            </a:r>
            <a:r>
              <a:rPr lang="en-US" sz="2400" dirty="0"/>
              <a:t>source decreases its congestion window </a:t>
            </a:r>
            <a:r>
              <a:rPr lang="en-US" sz="2400" dirty="0" smtClean="0"/>
              <a:t>to 0.875 </a:t>
            </a:r>
            <a:r>
              <a:rPr lang="en-US" sz="2400" dirty="0"/>
              <a:t>times the previous </a:t>
            </a:r>
            <a:r>
              <a:rPr lang="en-US" sz="2400" dirty="0" smtClean="0"/>
              <a:t>value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50% was chosen as the </a:t>
            </a:r>
            <a:r>
              <a:rPr lang="en-US" sz="2400" dirty="0" smtClean="0"/>
              <a:t>threshold based </a:t>
            </a:r>
            <a:r>
              <a:rPr lang="en-US" sz="2400" dirty="0"/>
              <a:t>on analysis that showed it to correspond to the peak of the </a:t>
            </a:r>
            <a:r>
              <a:rPr lang="en-US" sz="2400" dirty="0" smtClean="0"/>
              <a:t>power curve.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“increase by 1, decrease by 0.875” rule was selected </a:t>
            </a:r>
            <a:r>
              <a:rPr lang="en-US" sz="2400" dirty="0" smtClean="0"/>
              <a:t>because this AIMD makes </a:t>
            </a:r>
            <a:r>
              <a:rPr lang="en-US" sz="2400" dirty="0"/>
              <a:t>the mechanism stable.</a:t>
            </a:r>
          </a:p>
        </p:txBody>
      </p:sp>
    </p:spTree>
    <p:extLst>
      <p:ext uri="{BB962C8B-B14F-4D97-AF65-F5344CB8AC3E}">
        <p14:creationId xmlns:p14="http://schemas.microsoft.com/office/powerpoint/2010/main" val="33367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D646C-50FD-3745-A946-D233628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3459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Random Early Detection(RED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0D6D58-3EEB-8E40-A8DC-551B28A6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21223"/>
            <a:ext cx="9753600" cy="50432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Unlike </a:t>
            </a:r>
            <a:r>
              <a:rPr lang="en-US" sz="2400" dirty="0" err="1"/>
              <a:t>DECbit</a:t>
            </a:r>
            <a:r>
              <a:rPr lang="en-US" sz="2400" dirty="0"/>
              <a:t>, RED implicitly notifies the source of congestion by dropping one of its packets</a:t>
            </a:r>
          </a:p>
          <a:p>
            <a:r>
              <a:rPr lang="en-US" sz="2400" dirty="0"/>
              <a:t>The source is, therefore, effectively notified by the subsequent timeout or duplicate </a:t>
            </a:r>
            <a:r>
              <a:rPr lang="en-US" sz="2400" dirty="0" smtClean="0"/>
              <a:t>ACK</a:t>
            </a:r>
            <a:endParaRPr lang="en-US" sz="2400" dirty="0"/>
          </a:p>
          <a:p>
            <a:r>
              <a:rPr lang="en-US" sz="2400" dirty="0"/>
              <a:t>The source then decreases the congestion window</a:t>
            </a:r>
          </a:p>
          <a:p>
            <a:r>
              <a:rPr lang="en-US" sz="2400" dirty="0"/>
              <a:t>Which packet to </a:t>
            </a:r>
            <a:r>
              <a:rPr lang="en-US" sz="2400" dirty="0" smtClean="0"/>
              <a:t>drop and when to drop?</a:t>
            </a:r>
            <a:endParaRPr lang="en-US" sz="2400" dirty="0"/>
          </a:p>
          <a:p>
            <a:pPr lvl="1"/>
            <a:r>
              <a:rPr lang="en-US" sz="2200" dirty="0"/>
              <a:t>Calculate and drop each arriving packet with some drop probability whenever the queue length exceeds some threshold . This idea is called early random </a:t>
            </a:r>
            <a:r>
              <a:rPr lang="en-US" sz="2200" dirty="0" smtClean="0"/>
              <a:t>drop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27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7" y="6761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RED (</a:t>
            </a:r>
            <a:r>
              <a:rPr lang="en-US" sz="3600" dirty="0" err="1" smtClean="0"/>
              <a:t>contd</a:t>
            </a:r>
            <a:r>
              <a:rPr lang="en-US" sz="3600" dirty="0" smtClean="0"/>
              <a:t>…)</a:t>
            </a:r>
            <a:endParaRPr lang="en-US" sz="36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12" y="2150828"/>
            <a:ext cx="3882182" cy="21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3044" y="1269677"/>
            <a:ext cx="76082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1: Compute the average Queue length as </a:t>
            </a:r>
            <a:r>
              <a:rPr lang="en-US" sz="2400" dirty="0" smtClean="0"/>
              <a:t>follows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200" dirty="0" err="1"/>
              <a:t>AvgLen</a:t>
            </a:r>
            <a:r>
              <a:rPr lang="en-US" sz="2200" dirty="0"/>
              <a:t> = (1−Weight)×</a:t>
            </a:r>
            <a:r>
              <a:rPr lang="en-US" sz="2200" dirty="0" err="1"/>
              <a:t>AvgLen+Weight×SampleLen</a:t>
            </a:r>
            <a:endParaRPr lang="en-US" sz="2200" dirty="0"/>
          </a:p>
          <a:p>
            <a:r>
              <a:rPr lang="en-US" sz="2200" dirty="0" smtClean="0"/>
              <a:t>where </a:t>
            </a:r>
            <a:r>
              <a:rPr lang="en-US" sz="2200" dirty="0"/>
              <a:t>0 &lt; Weight &lt; 1 and </a:t>
            </a:r>
            <a:r>
              <a:rPr lang="en-US" sz="2200" dirty="0" err="1"/>
              <a:t>SampleLen</a:t>
            </a:r>
            <a:r>
              <a:rPr lang="en-US" sz="2200" dirty="0"/>
              <a:t> is the length of the queue when a sample measurement is </a:t>
            </a:r>
            <a:r>
              <a:rPr lang="en-US" sz="2200" dirty="0" smtClean="0"/>
              <a:t>made</a:t>
            </a:r>
          </a:p>
          <a:p>
            <a:endParaRPr lang="en-US" sz="2400" dirty="0" smtClean="0"/>
          </a:p>
          <a:p>
            <a:r>
              <a:rPr lang="en-US" sz="2400" dirty="0" smtClean="0"/>
              <a:t>Step </a:t>
            </a:r>
            <a:r>
              <a:rPr lang="en-US" sz="2400" dirty="0"/>
              <a:t>2: if </a:t>
            </a:r>
            <a:r>
              <a:rPr lang="en-US" sz="2400" dirty="0" err="1"/>
              <a:t>AvgLen</a:t>
            </a:r>
            <a:r>
              <a:rPr lang="en-US" sz="2400" dirty="0"/>
              <a:t> &lt;= </a:t>
            </a:r>
            <a:r>
              <a:rPr lang="en-US" sz="2400" dirty="0" err="1"/>
              <a:t>MinThreshold</a:t>
            </a:r>
            <a:endParaRPr lang="en-US" sz="2400" dirty="0"/>
          </a:p>
          <a:p>
            <a:pPr lvl="3"/>
            <a:r>
              <a:rPr lang="en-US" sz="2200" dirty="0"/>
              <a:t>queue the </a:t>
            </a:r>
            <a:r>
              <a:rPr lang="en-US" sz="2200" dirty="0" smtClean="0"/>
              <a:t>packet</a:t>
            </a:r>
          </a:p>
          <a:p>
            <a:pPr lvl="3"/>
            <a:endParaRPr lang="en-US" sz="2200" dirty="0"/>
          </a:p>
          <a:p>
            <a:r>
              <a:rPr lang="en-US" sz="2400" dirty="0" smtClean="0"/>
              <a:t>Step3</a:t>
            </a:r>
            <a:r>
              <a:rPr lang="en-US" sz="2400" dirty="0"/>
              <a:t>:  if </a:t>
            </a:r>
            <a:r>
              <a:rPr lang="en-US" sz="2400" dirty="0" err="1"/>
              <a:t>MinThreshold</a:t>
            </a:r>
            <a:r>
              <a:rPr lang="en-US" sz="2400" dirty="0"/>
              <a:t> &lt; </a:t>
            </a:r>
            <a:r>
              <a:rPr lang="en-US" sz="2400" dirty="0" err="1"/>
              <a:t>AvgLen</a:t>
            </a:r>
            <a:r>
              <a:rPr lang="en-US" sz="2400" dirty="0"/>
              <a:t> &lt; </a:t>
            </a:r>
            <a:r>
              <a:rPr lang="en-US" sz="2400" dirty="0" err="1"/>
              <a:t>MaxThreshold</a:t>
            </a:r>
            <a:endParaRPr lang="en-US" sz="2400" dirty="0"/>
          </a:p>
          <a:p>
            <a:pPr lvl="3"/>
            <a:r>
              <a:rPr lang="en-US" sz="2200" dirty="0"/>
              <a:t>calculate probability P</a:t>
            </a:r>
          </a:p>
          <a:p>
            <a:pPr lvl="3"/>
            <a:r>
              <a:rPr lang="en-US" sz="2200" dirty="0"/>
              <a:t>drop the arriving packet with probability </a:t>
            </a:r>
            <a:r>
              <a:rPr lang="en-US" sz="2200" dirty="0" smtClean="0"/>
              <a:t>P</a:t>
            </a:r>
          </a:p>
          <a:p>
            <a:pPr lvl="3"/>
            <a:endParaRPr lang="en-US" sz="2200" dirty="0"/>
          </a:p>
          <a:p>
            <a:r>
              <a:rPr lang="en-US" sz="2400" dirty="0"/>
              <a:t>Step 4: if </a:t>
            </a:r>
            <a:r>
              <a:rPr lang="en-US" sz="2400" dirty="0" err="1"/>
              <a:t>MaxThreshold</a:t>
            </a:r>
            <a:r>
              <a:rPr lang="en-US" sz="2400" dirty="0"/>
              <a:t>  &lt;= </a:t>
            </a:r>
            <a:r>
              <a:rPr lang="en-US" sz="2400" dirty="0" err="1"/>
              <a:t>AvgLen</a:t>
            </a:r>
            <a:endParaRPr lang="en-US" sz="2400" dirty="0"/>
          </a:p>
          <a:p>
            <a:pPr lvl="3"/>
            <a:r>
              <a:rPr lang="en-US" sz="2200" dirty="0"/>
              <a:t>drop the arriving packet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241322" y="4455615"/>
            <a:ext cx="350520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Fig: RED </a:t>
            </a:r>
            <a:r>
              <a:rPr lang="en-US" sz="1200" dirty="0"/>
              <a:t>thresholds on a FIFO queue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*</a:t>
            </a:r>
            <a:r>
              <a:rPr lang="en-US" sz="1000" dirty="0" smtClean="0"/>
              <a:t>Source </a:t>
            </a:r>
            <a:r>
              <a:rPr lang="en-US" sz="1000" dirty="0"/>
              <a:t>- Computer Networks: A Systems Approach, Larry L. Peterson and Bruce S. Davie, Fifth Edition, The Morgan Kaufmann Series, Elsevier, 2011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88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98585"/>
            <a:ext cx="9495691" cy="572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5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25524"/>
            <a:ext cx="9753600" cy="1154097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3600" dirty="0"/>
              <a:t>Source based Congestion Avoidance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84031" y="1992921"/>
            <a:ext cx="9448800" cy="42222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Unlike </a:t>
            </a:r>
            <a:r>
              <a:rPr lang="en-US" sz="2400" dirty="0" err="1"/>
              <a:t>DECbit</a:t>
            </a:r>
            <a:r>
              <a:rPr lang="en-US" sz="2400" dirty="0"/>
              <a:t> and RED, it uses the end hosts (source)for avoidance mechanism</a:t>
            </a:r>
          </a:p>
          <a:p>
            <a:r>
              <a:rPr lang="en-US" sz="2400" dirty="0"/>
              <a:t>Source uses Round Trip Time (RTT) to notice the traffic on network </a:t>
            </a:r>
          </a:p>
          <a:p>
            <a:r>
              <a:rPr lang="en-US" sz="2400" dirty="0"/>
              <a:t>if current RTT &gt; average of the minimum and maximum RTTs, then decreases the congestion window by one-eighth </a:t>
            </a:r>
          </a:p>
          <a:p>
            <a:r>
              <a:rPr lang="en-US" sz="2400" dirty="0"/>
              <a:t>Otherwise, increase the congestion </a:t>
            </a:r>
            <a:r>
              <a:rPr lang="en-US" sz="2400" dirty="0" smtClean="0"/>
              <a:t>window by 1.	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1728</TotalTime>
  <Words>586</Words>
  <Application>Microsoft Office PowerPoint</Application>
  <PresentationFormat>Custom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    Network and Communication  </vt:lpstr>
      <vt:lpstr>Session Outline</vt:lpstr>
      <vt:lpstr>DECbit</vt:lpstr>
      <vt:lpstr>DECbit contd…</vt:lpstr>
      <vt:lpstr>DECbit contd…</vt:lpstr>
      <vt:lpstr>Random Early Detection(RED)</vt:lpstr>
      <vt:lpstr>RED (contd…)</vt:lpstr>
      <vt:lpstr>PowerPoint Presentation</vt:lpstr>
      <vt:lpstr>Source based Congestion Avoidance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prepare E-Content for fall Semester course?</dc:title>
  <dc:creator>Kanchana Devi V</dc:creator>
  <cp:lastModifiedBy>Admin</cp:lastModifiedBy>
  <cp:revision>30</cp:revision>
  <dcterms:created xsi:type="dcterms:W3CDTF">2020-06-03T09:36:48Z</dcterms:created>
  <dcterms:modified xsi:type="dcterms:W3CDTF">2020-10-07T04:08:07Z</dcterms:modified>
</cp:coreProperties>
</file>