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4" r:id="rId1"/>
  </p:sldMasterIdLst>
  <p:notesMasterIdLst>
    <p:notesMasterId r:id="rId19"/>
  </p:notesMasterIdLst>
  <p:handoutMasterIdLst>
    <p:handoutMasterId r:id="rId20"/>
  </p:handoutMasterIdLst>
  <p:sldIdLst>
    <p:sldId id="278" r:id="rId2"/>
    <p:sldId id="279" r:id="rId3"/>
    <p:sldId id="257" r:id="rId4"/>
    <p:sldId id="281" r:id="rId5"/>
    <p:sldId id="282" r:id="rId6"/>
    <p:sldId id="283" r:id="rId7"/>
    <p:sldId id="266" r:id="rId8"/>
    <p:sldId id="276" r:id="rId9"/>
    <p:sldId id="269" r:id="rId10"/>
    <p:sldId id="274" r:id="rId11"/>
    <p:sldId id="270" r:id="rId12"/>
    <p:sldId id="271" r:id="rId13"/>
    <p:sldId id="277" r:id="rId14"/>
    <p:sldId id="272" r:id="rId15"/>
    <p:sldId id="273" r:id="rId16"/>
    <p:sldId id="280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2241"/>
  </p:normalViewPr>
  <p:slideViewPr>
    <p:cSldViewPr snapToGrid="0" snapToObjects="1">
      <p:cViewPr>
        <p:scale>
          <a:sx n="81" d="100"/>
          <a:sy n="81" d="100"/>
        </p:scale>
        <p:origin x="-55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627D3-11E4-46AA-B4A2-163D23B0E79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36113-B714-4CB9-8C73-03C53B0D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550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A5527-861E-3042-B16E-CA8136E2BAF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AC025-F08C-C544-9BF3-D3CAE33D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819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025-F08C-C544-9BF3-D3CAE33DED98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5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F996-1030-43FC-99C6-27C0262C71C5}" type="datetime1">
              <a:rPr lang="en-IN" smtClean="0"/>
              <a:t>05-10-2020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C29F-8BC8-4FE1-9114-D9AAC9892858}" type="datetime1">
              <a:rPr lang="en-IN" smtClean="0"/>
              <a:t>05-10-2020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698-0D74-4F82-AB24-18A0E4D65DBE}" type="datetime1">
              <a:rPr lang="en-IN" smtClean="0"/>
              <a:t>05-10-2020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344-7805-4114-B1CA-68280C3A16EB}" type="datetime1">
              <a:rPr lang="en-IN" smtClean="0"/>
              <a:t>05-10-2020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A744-5009-4A61-AD7E-8362959002B6}" type="datetime1">
              <a:rPr lang="en-IN" smtClean="0"/>
              <a:t>05-10-2020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53E0-7A8A-4BF4-B444-1A47076695CA}" type="datetime1">
              <a:rPr lang="en-IN" smtClean="0"/>
              <a:t>05-10-2020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B2A1-C49C-4AA2-A970-9853D4BB28AB}" type="datetime1">
              <a:rPr lang="en-IN" smtClean="0"/>
              <a:t>05-10-2020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EFF2-621D-4472-A54F-AFB06D78CE80}" type="datetime1">
              <a:rPr lang="en-IN" smtClean="0"/>
              <a:t>05-10-2020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EF37-8613-4B26-98F2-05B9ED239253}" type="datetime1">
              <a:rPr lang="en-IN" smtClean="0"/>
              <a:t>05-10-2020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3A37-CE50-439A-BF8E-C35C2FF56C98}" type="datetime1">
              <a:rPr lang="en-IN" smtClean="0"/>
              <a:t>05-10-2020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F4DB-4FF1-450A-B794-F504382D5781}" type="datetime1">
              <a:rPr lang="en-IN" smtClean="0"/>
              <a:t>05-10-2020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4F98BF1-D5A5-48D2-BE53-72555DAAA46A}" type="datetime1">
              <a:rPr lang="en-IN" smtClean="0"/>
              <a:t>05-10-2020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Dr. S. Renuka Devi, VIT Chennai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8C87E3-4566-2C43-AD2A-AEE7E7F1A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652954"/>
            <a:ext cx="9753600" cy="1957755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Network and Communication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3376253"/>
            <a:ext cx="9753600" cy="2508732"/>
          </a:xfrm>
        </p:spPr>
        <p:txBody>
          <a:bodyPr/>
          <a:lstStyle/>
          <a:p>
            <a:pPr algn="ctr"/>
            <a:r>
              <a:rPr lang="en-US" sz="2400" dirty="0" smtClean="0"/>
              <a:t>Module 6 </a:t>
            </a:r>
            <a:r>
              <a:rPr lang="en-US" sz="2400" dirty="0"/>
              <a:t>Congestion Control </a:t>
            </a:r>
            <a:endParaRPr lang="en-US" sz="2400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Dr.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S.L.JAYALAKSHMI</a:t>
            </a:r>
          </a:p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VIT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Chennai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2308" y="184848"/>
            <a:ext cx="9753600" cy="1154097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AIMD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273465" y="647728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dirty="0" smtClean="0"/>
              <a:t>*Source - Computer </a:t>
            </a:r>
            <a:r>
              <a:rPr lang="en-US" sz="1000" dirty="0"/>
              <a:t>Networks: A Systems Approach, Larry L. Peterson and Bruce S. Davie, Fifth Edition, The Morgan Kaufmann Series, Elsevier, 2011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56172" y="1172313"/>
            <a:ext cx="2004646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7654" y="1184036"/>
            <a:ext cx="2004646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Destination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84070" y="1664679"/>
            <a:ext cx="17585" cy="45429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90689" y="1675535"/>
            <a:ext cx="17585" cy="45429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84070" y="1857676"/>
            <a:ext cx="3115411" cy="51038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66473" y="2807243"/>
            <a:ext cx="3133008" cy="37242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66472" y="2997526"/>
            <a:ext cx="3133009" cy="40209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07508" y="3663029"/>
            <a:ext cx="3083181" cy="38837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01644" y="3859533"/>
            <a:ext cx="3089045" cy="38375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22163" y="4031798"/>
            <a:ext cx="3077318" cy="42297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22163" y="4898301"/>
            <a:ext cx="3086111" cy="37475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45608" y="4515374"/>
            <a:ext cx="3062654" cy="36597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22154" y="4689236"/>
            <a:ext cx="3106619" cy="40564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92862" y="5094879"/>
            <a:ext cx="3115412" cy="35635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466472" y="2368061"/>
            <a:ext cx="3124217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448873" y="3424982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448874" y="3211253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460598" y="4055310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495768" y="4242879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4519215" y="4453894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4495768" y="4911090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507492" y="5098659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4495769" y="5297950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4495770" y="5485519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861537" y="5762182"/>
            <a:ext cx="38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</a:t>
            </a:r>
          </a:p>
          <a:p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8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228600"/>
            <a:ext cx="10363200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More </a:t>
            </a:r>
            <a:r>
              <a:rPr lang="en-US" sz="3600" dirty="0" smtClean="0"/>
              <a:t>about AIMD </a:t>
            </a:r>
            <a:endParaRPr lang="en-US" sz="36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1433157"/>
            <a:ext cx="10160000" cy="475370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TCP source increments congestion window by a little for each ACK that arrives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Increment = MSS * (MSS/Congestion Window)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This is for each segment of MSS </a:t>
            </a:r>
            <a:r>
              <a:rPr lang="en-US" altLang="en-US" sz="2000" dirty="0" err="1" smtClean="0"/>
              <a:t>acked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Congestion Window + = Increment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Thus, TCP demonstrates a </a:t>
            </a:r>
            <a:r>
              <a:rPr lang="en-US" altLang="en-US" sz="2400" dirty="0" err="1" smtClean="0"/>
              <a:t>sawtooth</a:t>
            </a:r>
            <a:r>
              <a:rPr lang="en-US" altLang="en-US" sz="2400" dirty="0" smtClean="0"/>
              <a:t> behavior !</a:t>
            </a:r>
            <a:endParaRPr lang="en-US" altLang="en-US" sz="25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015" y="3704493"/>
            <a:ext cx="7010400" cy="175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323895" y="556985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dirty="0"/>
              <a:t>*Source - </a:t>
            </a:r>
            <a:r>
              <a:rPr lang="en-US" sz="1000" dirty="0" smtClean="0"/>
              <a:t>Computer </a:t>
            </a:r>
            <a:r>
              <a:rPr lang="en-US" sz="1000" dirty="0"/>
              <a:t>Networks: A Systems Approach, Larry L. Peterson and Bruce S. Davie, Fifth Edition, The Morgan Kaufmann Series, Elsevier, 2011</a:t>
            </a:r>
          </a:p>
        </p:txBody>
      </p:sp>
    </p:spTree>
    <p:extLst>
      <p:ext uri="{BB962C8B-B14F-4D97-AF65-F5344CB8AC3E}">
        <p14:creationId xmlns:p14="http://schemas.microsoft.com/office/powerpoint/2010/main" val="165216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0584" y="571701"/>
            <a:ext cx="9753600" cy="1154097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TCP Slow Start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160584" y="1817077"/>
            <a:ext cx="9882553" cy="577361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Additive Increase is good when source is operating at near close to the capacity of the network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 dirty="0" smtClean="0"/>
              <a:t>Too long to ramp up when it starts from scratch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 dirty="0" smtClean="0"/>
              <a:t>Slow start --&gt; increase congestion window rapidly at cold start</a:t>
            </a:r>
          </a:p>
          <a:p>
            <a:pPr lvl="1" algn="just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Slow start allows for exponential growth in the beginning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 smtClean="0"/>
              <a:t>E.g. Initially CW =1, if ACK received, CW = 2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 smtClean="0"/>
              <a:t>If 2 ACKs are now received, CW = 4. If 4 ACKs are now received, CW =8 and so on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endParaRPr lang="en-US" altLang="en-US" sz="22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Note that upon experiencing packet loss, multiplicative decrease takes over</a:t>
            </a:r>
            <a:endParaRPr lang="en-US" alt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22032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759" y="290355"/>
            <a:ext cx="9753600" cy="1154097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/>
              <a:t>TCP Slow Start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261742" y="641123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dirty="0"/>
              <a:t>*Source - </a:t>
            </a:r>
            <a:r>
              <a:rPr lang="en-US" sz="1000" dirty="0" smtClean="0"/>
              <a:t>Computer </a:t>
            </a:r>
            <a:r>
              <a:rPr lang="en-US" sz="1000" dirty="0"/>
              <a:t>Networks: A Systems Approach, Larry L. Peterson and Bruce S. Davie, Fifth Edition, The Morgan Kaufmann Series, Elsevier, 2011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6172" y="1172313"/>
            <a:ext cx="2004646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7654" y="1184036"/>
            <a:ext cx="2004646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Destination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84070" y="1664679"/>
            <a:ext cx="17585" cy="45429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90689" y="1675535"/>
            <a:ext cx="17585" cy="45429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84070" y="1857676"/>
            <a:ext cx="3100746" cy="13524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66473" y="2279708"/>
            <a:ext cx="3133008" cy="37242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66472" y="2469991"/>
            <a:ext cx="3133009" cy="40209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07508" y="2901034"/>
            <a:ext cx="3083181" cy="38837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01644" y="3097538"/>
            <a:ext cx="3089045" cy="38375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22163" y="3269803"/>
            <a:ext cx="3062653" cy="36176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86994" y="4487996"/>
            <a:ext cx="3086111" cy="37475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33885" y="3436858"/>
            <a:ext cx="3062654" cy="36597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86985" y="4302377"/>
            <a:ext cx="3106619" cy="40564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57693" y="4625959"/>
            <a:ext cx="3115412" cy="35635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519217" y="1992925"/>
            <a:ext cx="3071473" cy="28678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478215" y="2897447"/>
            <a:ext cx="3094876" cy="21372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478215" y="2683718"/>
            <a:ext cx="3094877" cy="22360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60598" y="3281592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495768" y="3469161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495769" y="3633284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495768" y="3797405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498716" y="4711800"/>
            <a:ext cx="3086102" cy="109112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510441" y="4840753"/>
            <a:ext cx="3074378" cy="106767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484044" y="4956536"/>
            <a:ext cx="3100771" cy="1129337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61537" y="5762182"/>
            <a:ext cx="38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</a:t>
            </a:r>
          </a:p>
          <a:p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457694" y="4754913"/>
            <a:ext cx="3115412" cy="35635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510439" y="5110384"/>
            <a:ext cx="3097827" cy="108983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510441" y="3925293"/>
            <a:ext cx="3086111" cy="37475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510432" y="3739674"/>
            <a:ext cx="3106619" cy="40564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481140" y="4063256"/>
            <a:ext cx="3115412" cy="35635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510440" y="4137374"/>
            <a:ext cx="3086102" cy="109112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489933" y="4278050"/>
            <a:ext cx="3118332" cy="116761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495772" y="4430450"/>
            <a:ext cx="3100771" cy="1129337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457695" y="4192210"/>
            <a:ext cx="3115412" cy="35635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486994" y="4582850"/>
            <a:ext cx="3097827" cy="108983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7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21327"/>
            <a:ext cx="10363200" cy="9144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Fast Retransmit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55076" y="1535728"/>
            <a:ext cx="10222523" cy="468336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Fast Retransmit -- a heuristic that sometimes “triggers” the retransmission of a packet faster than permissible by the regular time-out.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Every time a data packet arrives at a receiver, the receiver ACKs even though the particular sequence number has been </a:t>
            </a:r>
            <a:r>
              <a:rPr lang="en-US" altLang="en-US" sz="2400" dirty="0" err="1" smtClean="0"/>
              <a:t>ACKed</a:t>
            </a:r>
            <a:r>
              <a:rPr lang="en-US" altLang="en-US" sz="2400" dirty="0" smtClean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Thus, when a packet is received in out of order, resend the ACK sent last time </a:t>
            </a:r>
            <a:r>
              <a:rPr lang="en-US" altLang="en-US" sz="2400" dirty="0" smtClean="0">
                <a:solidFill>
                  <a:schemeClr val="tx1"/>
                </a:solidFill>
              </a:rPr>
              <a:t>-- a duplicate ACK!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41" y="4148872"/>
            <a:ext cx="69056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719753" y="570778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/>
              <a:t>Fig. Trace of TCP with </a:t>
            </a:r>
            <a:r>
              <a:rPr lang="en-US" sz="1400" smtClean="0"/>
              <a:t>Fast Retransmit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000" dirty="0" smtClean="0"/>
              <a:t>*</a:t>
            </a:r>
            <a:r>
              <a:rPr lang="en-US" sz="1000" dirty="0"/>
              <a:t>Source - </a:t>
            </a:r>
            <a:r>
              <a:rPr lang="en-US" sz="1000" dirty="0" smtClean="0"/>
              <a:t>Computer </a:t>
            </a:r>
            <a:r>
              <a:rPr lang="en-US" sz="1000" dirty="0"/>
              <a:t>Networks: A Systems Approach, Larry L. Peterson and Bruce S. Davie, Fifth Edition, The Morgan Kaufmann Series, Elsevier, 2011</a:t>
            </a:r>
          </a:p>
        </p:txBody>
      </p:sp>
    </p:spTree>
    <p:extLst>
      <p:ext uri="{BB962C8B-B14F-4D97-AF65-F5344CB8AC3E}">
        <p14:creationId xmlns:p14="http://schemas.microsoft.com/office/powerpoint/2010/main" val="220794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3" y="583551"/>
            <a:ext cx="9601196" cy="77633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Duplicate ACKs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07293" y="1570892"/>
            <a:ext cx="10189306" cy="56270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When a duplicate ACK is seen by the sender, it infers that the other side must have received a packet out of order.</a:t>
            </a:r>
          </a:p>
          <a:p>
            <a:pPr lvl="1" eaLnBrk="1" hangingPunct="1"/>
            <a:r>
              <a:rPr lang="en-US" altLang="en-US" sz="2200" dirty="0" smtClean="0"/>
              <a:t>Delays on different paths could be different -- thus, the missing packets may be delivered.</a:t>
            </a:r>
          </a:p>
          <a:p>
            <a:pPr lvl="1" eaLnBrk="1" hangingPunct="1"/>
            <a:r>
              <a:rPr lang="en-US" altLang="en-US" sz="2200" dirty="0" smtClean="0"/>
              <a:t>So wait for “some” number of duplicate ACKs before resending data.</a:t>
            </a:r>
          </a:p>
          <a:p>
            <a:pPr lvl="1" eaLnBrk="1" hangingPunct="1"/>
            <a:r>
              <a:rPr lang="en-US" altLang="en-US" sz="2200" dirty="0" smtClean="0"/>
              <a:t>This number is usually 3.</a:t>
            </a:r>
          </a:p>
        </p:txBody>
      </p:sp>
    </p:spTree>
    <p:extLst>
      <p:ext uri="{BB962C8B-B14F-4D97-AF65-F5344CB8AC3E}">
        <p14:creationId xmlns:p14="http://schemas.microsoft.com/office/powerpoint/2010/main" val="369533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3" y="278753"/>
            <a:ext cx="9601196" cy="77633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Duplicate ACKs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61742" y="619117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dirty="0"/>
              <a:t>*Source - </a:t>
            </a:r>
            <a:r>
              <a:rPr lang="en-US" sz="1000" dirty="0" smtClean="0"/>
              <a:t>Computer </a:t>
            </a:r>
            <a:r>
              <a:rPr lang="en-US" sz="1000" dirty="0"/>
              <a:t>Networks: A Systems Approach, Larry L. Peterson and Bruce S. Davie, Fifth Edition, The Morgan Kaufmann Series, Elsevier, 2011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6172" y="1172313"/>
            <a:ext cx="2004646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7654" y="1184036"/>
            <a:ext cx="2004646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Destination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84070" y="1664679"/>
            <a:ext cx="35147" cy="42554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90689" y="1675535"/>
            <a:ext cx="17585" cy="42446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84070" y="1857676"/>
            <a:ext cx="3089021" cy="68311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5" idx="3"/>
          </p:cNvCxnSpPr>
          <p:nvPr/>
        </p:nvCxnSpPr>
        <p:spPr>
          <a:xfrm>
            <a:off x="4480916" y="2058021"/>
            <a:ext cx="3103900" cy="70462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66472" y="2610667"/>
            <a:ext cx="3130067" cy="65913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07508" y="3088602"/>
            <a:ext cx="3089031" cy="62044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4" idx="3"/>
          </p:cNvCxnSpPr>
          <p:nvPr/>
        </p:nvCxnSpPr>
        <p:spPr>
          <a:xfrm>
            <a:off x="4495769" y="3355734"/>
            <a:ext cx="3094920" cy="59447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33885" y="4386421"/>
            <a:ext cx="3086102" cy="63288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519217" y="2555629"/>
            <a:ext cx="3071473" cy="28678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478215" y="5019310"/>
            <a:ext cx="3094876" cy="21372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478216" y="2769834"/>
            <a:ext cx="3130058" cy="2898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60598" y="3281592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495769" y="3691899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495768" y="3949804"/>
            <a:ext cx="3124218" cy="42745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61537" y="5387046"/>
            <a:ext cx="38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</a:t>
            </a:r>
          </a:p>
          <a:p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8968" y="1661613"/>
            <a:ext cx="1078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Packet 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417259" y="3217234"/>
            <a:ext cx="1078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Packet 6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02406" y="1919521"/>
            <a:ext cx="1078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Packet 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414352" y="2940235"/>
            <a:ext cx="1078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Packet 5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390906" y="2228625"/>
            <a:ext cx="1078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Packet 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386904" y="2448302"/>
            <a:ext cx="1078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Packet 4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813538" y="4247921"/>
            <a:ext cx="1643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Retransmit packet 3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7602409" y="2343678"/>
            <a:ext cx="744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ACK 1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7590688" y="2636842"/>
            <a:ext cx="744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ACK 2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578949" y="3143092"/>
            <a:ext cx="744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ACK 2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590689" y="3553399"/>
            <a:ext cx="744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ACK 2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578949" y="3842359"/>
            <a:ext cx="744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ACK 2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619987" y="4855606"/>
            <a:ext cx="744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ACK 6</a:t>
            </a:r>
            <a:endParaRPr lang="en-US" sz="1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4469416" y="2343679"/>
            <a:ext cx="677015" cy="138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146431" y="2410333"/>
            <a:ext cx="0" cy="1764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058495" y="2448302"/>
            <a:ext cx="181720" cy="92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32" grpId="0"/>
      <p:bldP spid="6" grpId="0"/>
      <p:bldP spid="44" grpId="0"/>
      <p:bldP spid="45" grpId="0"/>
      <p:bldP spid="46" grpId="0"/>
      <p:bldP spid="47" grpId="0"/>
      <p:bldP spid="48" grpId="0"/>
      <p:bldP spid="58" grpId="0"/>
      <p:bldP spid="56" grpId="0"/>
      <p:bldP spid="60" grpId="0"/>
      <p:bldP spid="61" grpId="0"/>
      <p:bldP spid="62" grpId="0"/>
      <p:bldP spid="63" grpId="0"/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42045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References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30576"/>
            <a:ext cx="9753600" cy="3539527"/>
          </a:xfrm>
        </p:spPr>
        <p:txBody>
          <a:bodyPr/>
          <a:lstStyle/>
          <a:p>
            <a:r>
              <a:rPr lang="en-US" dirty="0" smtClean="0"/>
              <a:t>Computer Networks: A Systems Approach, Larry L. Peterson and Bruce S. Davie, Fifth Edition, The Morgan Kaufmann Series, Elsevier, 2011.</a:t>
            </a:r>
          </a:p>
          <a:p>
            <a:r>
              <a:rPr lang="en-US" dirty="0" smtClean="0"/>
              <a:t>Computer Networking: A Top Down Approach Featuring the Internet, </a:t>
            </a:r>
            <a:r>
              <a:rPr lang="en-US" dirty="0" err="1" smtClean="0"/>
              <a:t>J.F.Kurose</a:t>
            </a:r>
            <a:r>
              <a:rPr lang="en-US" dirty="0" smtClean="0"/>
              <a:t> and K.W. Ross, Sixth Edition, Pearson Education, 2012</a:t>
            </a:r>
          </a:p>
          <a:p>
            <a:r>
              <a:rPr lang="en-US" dirty="0" smtClean="0"/>
              <a:t>Data Communication and Networking, </a:t>
            </a:r>
            <a:r>
              <a:rPr lang="en-US" dirty="0" err="1" smtClean="0"/>
              <a:t>Behrouz</a:t>
            </a:r>
            <a:r>
              <a:rPr lang="en-US" dirty="0" smtClean="0"/>
              <a:t> A. </a:t>
            </a:r>
            <a:r>
              <a:rPr lang="en-US" dirty="0" err="1" smtClean="0"/>
              <a:t>Fourozan</a:t>
            </a:r>
            <a:r>
              <a:rPr lang="en-US" dirty="0" smtClean="0"/>
              <a:t>, McGraw Hill Education, Fifth Edition,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53772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Session 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98432"/>
            <a:ext cx="9753600" cy="42109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Congestion – An introduction</a:t>
            </a:r>
          </a:p>
          <a:p>
            <a:endParaRPr lang="en-US" sz="2400" dirty="0" smtClean="0"/>
          </a:p>
          <a:p>
            <a:r>
              <a:rPr lang="en-US" sz="2400" dirty="0" smtClean="0"/>
              <a:t>Need for Congestion Control</a:t>
            </a:r>
          </a:p>
          <a:p>
            <a:endParaRPr lang="en-US" sz="2400" dirty="0" smtClean="0"/>
          </a:p>
          <a:p>
            <a:r>
              <a:rPr lang="en-US" sz="2400" dirty="0" smtClean="0"/>
              <a:t>Congestion control Mechanisms</a:t>
            </a:r>
          </a:p>
          <a:p>
            <a:pPr lvl="1"/>
            <a:r>
              <a:rPr lang="en-US" sz="2200" dirty="0" smtClean="0"/>
              <a:t>Additive Increase Multiplicative Decrease (AIMD)</a:t>
            </a:r>
          </a:p>
          <a:p>
            <a:pPr lvl="1"/>
            <a:r>
              <a:rPr lang="en-US" sz="2200" dirty="0" smtClean="0"/>
              <a:t>Slow Start</a:t>
            </a:r>
          </a:p>
          <a:p>
            <a:pPr lvl="1"/>
            <a:r>
              <a:rPr lang="en-US" sz="2200" dirty="0" smtClean="0"/>
              <a:t>Fast Retransmit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570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9D646C-50FD-3745-A946-D2336286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53763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What is Congestion?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0D6D58-3EEB-8E40-A8DC-551B28A6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04646"/>
            <a:ext cx="9753600" cy="4304716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Important issue to be considered in Packet Switched Networks</a:t>
            </a:r>
          </a:p>
          <a:p>
            <a:r>
              <a:rPr lang="en-US" altLang="en-US" sz="2400" dirty="0" smtClean="0"/>
              <a:t>If the data (packets) sent on the network exceeds the capacity of the network, Congestion occurs</a:t>
            </a:r>
          </a:p>
          <a:p>
            <a:r>
              <a:rPr lang="en-US" altLang="en-US" sz="2400" dirty="0" smtClean="0"/>
              <a:t>In </a:t>
            </a:r>
            <a:r>
              <a:rPr lang="en-US" altLang="en-US" sz="2400" dirty="0" err="1" smtClean="0"/>
              <a:t>otherwords</a:t>
            </a:r>
            <a:r>
              <a:rPr lang="en-US" altLang="en-US" sz="2400" dirty="0" smtClean="0"/>
              <a:t>,</a:t>
            </a:r>
            <a:r>
              <a:rPr lang="en-US" sz="2400" dirty="0" smtClean="0"/>
              <a:t> When too many packets are competing for the same link, the queue overflows and packet drop occurs leading to Network Congestion</a:t>
            </a:r>
          </a:p>
          <a:p>
            <a:r>
              <a:rPr lang="en-US" altLang="en-US" sz="2400" dirty="0" smtClean="0"/>
              <a:t>Any system that involves waiting is prone to congestion</a:t>
            </a:r>
          </a:p>
          <a:p>
            <a:r>
              <a:rPr lang="en-US" altLang="en-US" sz="2400" dirty="0" smtClean="0"/>
              <a:t>Congestion occurs in networks because the routers and switches have queues-buffers that hold the packets before and after processing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271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23" y="621113"/>
            <a:ext cx="9753600" cy="1154097"/>
          </a:xfrm>
        </p:spPr>
        <p:txBody>
          <a:bodyPr/>
          <a:lstStyle/>
          <a:p>
            <a:pPr algn="ctr"/>
            <a:r>
              <a:rPr lang="en-US" dirty="0" smtClean="0"/>
              <a:t>Congestion – Example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51379" y="2133604"/>
            <a:ext cx="480646" cy="392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59010" y="3352800"/>
            <a:ext cx="480646" cy="392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5856" y="4771288"/>
            <a:ext cx="480646" cy="392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10" name="Content Placeholder 9" descr="File:Router symbol-Blue.sv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171" y="3107654"/>
            <a:ext cx="9525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/>
          <p:cNvCxnSpPr>
            <a:stCxn id="7" idx="3"/>
          </p:cNvCxnSpPr>
          <p:nvPr/>
        </p:nvCxnSpPr>
        <p:spPr>
          <a:xfrm>
            <a:off x="4232025" y="2329966"/>
            <a:ext cx="1524000" cy="118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/>
        </p:nvCxnSpPr>
        <p:spPr>
          <a:xfrm>
            <a:off x="3739656" y="3549162"/>
            <a:ext cx="2016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3"/>
          </p:cNvCxnSpPr>
          <p:nvPr/>
        </p:nvCxnSpPr>
        <p:spPr>
          <a:xfrm flipV="1">
            <a:off x="4296502" y="3745524"/>
            <a:ext cx="1459523" cy="122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189779" y="3549162"/>
            <a:ext cx="12543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7444148" y="2977662"/>
            <a:ext cx="1359877" cy="10799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330201" y="3192593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443040" y="4060154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747840" y="2526327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265978" y="3148324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783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4" grpId="0" animBg="1"/>
      <p:bldP spid="28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23" y="621113"/>
            <a:ext cx="9753600" cy="1154097"/>
          </a:xfrm>
        </p:spPr>
        <p:txBody>
          <a:bodyPr/>
          <a:lstStyle/>
          <a:p>
            <a:pPr algn="ctr"/>
            <a:r>
              <a:rPr lang="en-US" dirty="0" smtClean="0"/>
              <a:t>Congestion – Example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51379" y="2133604"/>
            <a:ext cx="480646" cy="392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59010" y="3352800"/>
            <a:ext cx="480646" cy="3927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5856" y="4771288"/>
            <a:ext cx="480646" cy="392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10" name="Content Placeholder 9" descr="File:Router symbol-Blue.sv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171" y="3107654"/>
            <a:ext cx="9525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/>
          <p:cNvCxnSpPr>
            <a:stCxn id="7" idx="3"/>
          </p:cNvCxnSpPr>
          <p:nvPr/>
        </p:nvCxnSpPr>
        <p:spPr>
          <a:xfrm>
            <a:off x="4232025" y="2329966"/>
            <a:ext cx="1524000" cy="118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/>
        </p:nvCxnSpPr>
        <p:spPr>
          <a:xfrm>
            <a:off x="3739656" y="3549162"/>
            <a:ext cx="2016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3"/>
          </p:cNvCxnSpPr>
          <p:nvPr/>
        </p:nvCxnSpPr>
        <p:spPr>
          <a:xfrm flipV="1">
            <a:off x="4296502" y="3745524"/>
            <a:ext cx="1459523" cy="122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189779" y="3549162"/>
            <a:ext cx="12543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7444148" y="2977662"/>
            <a:ext cx="1359877" cy="10799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67542" y="3561925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443040" y="4060154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747840" y="2526327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265978" y="3683134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815856" y="3377259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59107" y="3377259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96502" y="3377261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22928" y="3440725"/>
            <a:ext cx="271095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242518" y="3342091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85769" y="3342091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723164" y="3342093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055806" y="3405557"/>
            <a:ext cx="271095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57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4" grpId="0" animBg="1"/>
      <p:bldP spid="28" grpId="0"/>
      <p:bldP spid="29" grpId="0"/>
      <p:bldP spid="30" grpId="0"/>
      <p:bldP spid="31" grpId="0"/>
      <p:bldP spid="3" grpId="0" animBg="1"/>
      <p:bldP spid="19" grpId="0" animBg="1"/>
      <p:bldP spid="20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23" y="621113"/>
            <a:ext cx="9753600" cy="1154097"/>
          </a:xfrm>
        </p:spPr>
        <p:txBody>
          <a:bodyPr/>
          <a:lstStyle/>
          <a:p>
            <a:pPr algn="ctr"/>
            <a:r>
              <a:rPr lang="en-US" dirty="0" smtClean="0"/>
              <a:t>Congestion – Example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51379" y="2133604"/>
            <a:ext cx="480646" cy="3927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59010" y="3352800"/>
            <a:ext cx="480646" cy="3927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5856" y="4771288"/>
            <a:ext cx="480646" cy="3927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10" name="Content Placeholder 9" descr="File:Router symbol-Blue.sv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171" y="3107654"/>
            <a:ext cx="9525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/>
          <p:cNvCxnSpPr>
            <a:stCxn id="7" idx="3"/>
          </p:cNvCxnSpPr>
          <p:nvPr/>
        </p:nvCxnSpPr>
        <p:spPr>
          <a:xfrm>
            <a:off x="4232025" y="2329966"/>
            <a:ext cx="1524000" cy="118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/>
        </p:nvCxnSpPr>
        <p:spPr>
          <a:xfrm>
            <a:off x="3739656" y="3549162"/>
            <a:ext cx="2016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3"/>
          </p:cNvCxnSpPr>
          <p:nvPr/>
        </p:nvCxnSpPr>
        <p:spPr>
          <a:xfrm flipV="1">
            <a:off x="4296502" y="3745524"/>
            <a:ext cx="1459523" cy="122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189779" y="3549162"/>
            <a:ext cx="12543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7444148" y="2977662"/>
            <a:ext cx="1359877" cy="10799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67542" y="3561925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677500" y="4493905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818789" y="2710993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336317" y="3564550"/>
            <a:ext cx="110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10Mbps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815856" y="3377259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59107" y="3377259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96502" y="3377261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22928" y="3440725"/>
            <a:ext cx="271095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69774" y="4596869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89562" y="4456472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00594" y="4256624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47473" y="2666724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59906" y="2526327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448902" y="2381551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28485" y="2895659"/>
            <a:ext cx="203686" cy="21199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26263" y="4052910"/>
            <a:ext cx="202222" cy="12165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189779" y="3564548"/>
            <a:ext cx="1258587" cy="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433024" y="3282599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670419" y="3282601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881430" y="3282599"/>
            <a:ext cx="146544" cy="140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967033" y="3861058"/>
            <a:ext cx="146544" cy="1403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58244" y="4153855"/>
            <a:ext cx="146544" cy="1403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967033" y="4423706"/>
            <a:ext cx="146544" cy="1403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189779" y="4294252"/>
            <a:ext cx="107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Packet drop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325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4" grpId="0" animBg="1"/>
      <p:bldP spid="28" grpId="0"/>
      <p:bldP spid="29" grpId="0"/>
      <p:bldP spid="30" grpId="0"/>
      <p:bldP spid="31" grpId="0"/>
      <p:bldP spid="3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32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83430"/>
            <a:ext cx="9753600" cy="1154097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Why </a:t>
            </a:r>
            <a:r>
              <a:rPr lang="en-US" sz="3600" dirty="0" smtClean="0"/>
              <a:t>prevent congestion ?</a:t>
            </a:r>
            <a:endParaRPr lang="en-US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21877"/>
            <a:ext cx="11379200" cy="420272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Congestion is bad for the overall performance in the network.</a:t>
            </a:r>
          </a:p>
          <a:p>
            <a:pPr lvl="1" eaLnBrk="1" hangingPunct="1"/>
            <a:r>
              <a:rPr lang="en-US" altLang="en-US" sz="2200" dirty="0" smtClean="0"/>
              <a:t>Excessive delays can be caused</a:t>
            </a:r>
          </a:p>
          <a:p>
            <a:pPr lvl="1" eaLnBrk="1" hangingPunct="1"/>
            <a:r>
              <a:rPr lang="en-US" altLang="en-US" sz="2200" dirty="0" smtClean="0"/>
              <a:t>Retransmissions may result due to dropped packets</a:t>
            </a:r>
          </a:p>
          <a:p>
            <a:pPr lvl="2" eaLnBrk="1" hangingPunct="1"/>
            <a:r>
              <a:rPr lang="en-US" altLang="en-US" sz="2000" dirty="0" smtClean="0"/>
              <a:t>Waste of capacity and resources</a:t>
            </a:r>
            <a:endParaRPr lang="en-US" altLang="en-US" sz="1800" dirty="0" smtClean="0"/>
          </a:p>
          <a:p>
            <a:pPr lvl="1" eaLnBrk="1" hangingPunct="1"/>
            <a:r>
              <a:rPr lang="en-US" altLang="en-US" sz="2200" dirty="0" smtClean="0"/>
              <a:t>Main reason for lost packets in the Internet is due to congestion -- errors are rare</a:t>
            </a:r>
          </a:p>
        </p:txBody>
      </p:sp>
    </p:spTree>
    <p:extLst>
      <p:ext uri="{BB962C8B-B14F-4D97-AF65-F5344CB8AC3E}">
        <p14:creationId xmlns:p14="http://schemas.microsoft.com/office/powerpoint/2010/main" val="239123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24815"/>
            <a:ext cx="9753600" cy="1154097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Congestion Control</a:t>
            </a:r>
            <a:endParaRPr lang="en-US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225060" y="1899138"/>
            <a:ext cx="9671539" cy="4343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Basic idea – to determine the capacity of the network to transmit the packet safely</a:t>
            </a:r>
          </a:p>
          <a:p>
            <a:r>
              <a:rPr lang="en-US" altLang="en-US" sz="2400" dirty="0" smtClean="0"/>
              <a:t>In order to deal with congestion, a new state variable called </a:t>
            </a:r>
            <a:r>
              <a:rPr lang="en-US" altLang="en-US" sz="2400" dirty="0" smtClean="0">
                <a:solidFill>
                  <a:srgbClr val="FFFF00"/>
                </a:solidFill>
              </a:rPr>
              <a:t>“</a:t>
            </a:r>
            <a:r>
              <a:rPr lang="en-US" altLang="en-US" sz="2400" dirty="0" err="1" smtClean="0">
                <a:solidFill>
                  <a:srgbClr val="FFFF00"/>
                </a:solidFill>
              </a:rPr>
              <a:t>CongestionWindow</a:t>
            </a:r>
            <a:r>
              <a:rPr lang="en-US" altLang="en-US" sz="2400" dirty="0" smtClean="0"/>
              <a:t>” is maintained by the source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400" dirty="0" err="1" smtClean="0"/>
              <a:t>MaxWindow</a:t>
            </a:r>
            <a:r>
              <a:rPr lang="en-US" altLang="en-US" sz="2400" dirty="0" smtClean="0"/>
              <a:t>=MIN(</a:t>
            </a:r>
            <a:r>
              <a:rPr lang="en-US" altLang="en-US" sz="2400" dirty="0" err="1" smtClean="0"/>
              <a:t>CongestionWindow,AdvertisedWindow</a:t>
            </a:r>
            <a:r>
              <a:rPr lang="en-US" altLang="en-US" sz="2400" dirty="0" smtClean="0"/>
              <a:t>)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/>
              <a:t>Decrease window when TCP perceives high congestion.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Increase window when TCP knows that there is not much </a:t>
            </a:r>
            <a:r>
              <a:rPr lang="en-US" altLang="en-US" sz="2400" dirty="0" smtClean="0"/>
              <a:t>congestion</a:t>
            </a:r>
            <a:endParaRPr lang="en-US" altLang="en-US" sz="2400" dirty="0"/>
          </a:p>
          <a:p>
            <a:r>
              <a:rPr lang="en-US" sz="2400" dirty="0" smtClean="0"/>
              <a:t>Some of the common Congestion control mechanisms are</a:t>
            </a:r>
          </a:p>
          <a:p>
            <a:pPr lvl="1"/>
            <a:r>
              <a:rPr lang="en-US" sz="2200" dirty="0" smtClean="0"/>
              <a:t>Additive Increase Multiplicative Decrease (AIMD)</a:t>
            </a:r>
          </a:p>
          <a:p>
            <a:pPr lvl="1"/>
            <a:r>
              <a:rPr lang="en-US" sz="2200" dirty="0" smtClean="0"/>
              <a:t>Slow start</a:t>
            </a:r>
          </a:p>
          <a:p>
            <a:pPr lvl="1"/>
            <a:r>
              <a:rPr lang="en-US" sz="2200" dirty="0" smtClean="0"/>
              <a:t>Fast </a:t>
            </a:r>
            <a:r>
              <a:rPr lang="en-US" sz="2200" dirty="0" smtClean="0"/>
              <a:t>retransmit</a:t>
            </a:r>
            <a:r>
              <a:rPr lang="en-US" sz="2200" dirty="0" smtClean="0"/>
              <a:t>, Fast recovery</a:t>
            </a:r>
          </a:p>
          <a:p>
            <a:pPr eaLnBrk="1" hangingPunct="1"/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57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6876"/>
            <a:ext cx="9753600" cy="1154097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AIMD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324708" y="1946031"/>
            <a:ext cx="9648092" cy="550984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Each time congestion occurs - the congestion window is halved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 smtClean="0"/>
              <a:t>Example, if current window is 16 segments and a time-out occurs (implies packet loss), reduce the window to 8 (half of 16)</a:t>
            </a:r>
          </a:p>
          <a:p>
            <a:pPr lvl="1" algn="just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Window is not allowed to fall below 1 segment 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For each congestion window worth of packets that has been sent out successfully (an ACK is received), increase the congestion window by the size of a (one) segment</a:t>
            </a:r>
          </a:p>
        </p:txBody>
      </p:sp>
    </p:spTree>
    <p:extLst>
      <p:ext uri="{BB962C8B-B14F-4D97-AF65-F5344CB8AC3E}">
        <p14:creationId xmlns:p14="http://schemas.microsoft.com/office/powerpoint/2010/main" val="91513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4861</TotalTime>
  <Words>917</Words>
  <Application>Microsoft Office PowerPoint</Application>
  <PresentationFormat>Custom</PresentationFormat>
  <Paragraphs>136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Perspective</vt:lpstr>
      <vt:lpstr>    Network and Communication  </vt:lpstr>
      <vt:lpstr>Session Outline</vt:lpstr>
      <vt:lpstr>What is Congestion?</vt:lpstr>
      <vt:lpstr>Congestion – Example </vt:lpstr>
      <vt:lpstr>Congestion – Example </vt:lpstr>
      <vt:lpstr>Congestion – Example </vt:lpstr>
      <vt:lpstr>Why prevent congestion ?</vt:lpstr>
      <vt:lpstr>Congestion Control</vt:lpstr>
      <vt:lpstr>AIMD </vt:lpstr>
      <vt:lpstr>AIMD </vt:lpstr>
      <vt:lpstr>More about AIMD </vt:lpstr>
      <vt:lpstr>TCP Slow Start</vt:lpstr>
      <vt:lpstr>TCP Slow Start</vt:lpstr>
      <vt:lpstr>Fast Retransmit</vt:lpstr>
      <vt:lpstr>Duplicate ACKs</vt:lpstr>
      <vt:lpstr>Duplicate ACKs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I prepare E-Content for fall Semester course?</dc:title>
  <dc:creator>Kanchana Devi V</dc:creator>
  <cp:lastModifiedBy>Admin</cp:lastModifiedBy>
  <cp:revision>47</cp:revision>
  <dcterms:created xsi:type="dcterms:W3CDTF">2020-06-03T09:36:48Z</dcterms:created>
  <dcterms:modified xsi:type="dcterms:W3CDTF">2020-10-06T17:28:50Z</dcterms:modified>
</cp:coreProperties>
</file>