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4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275" r:id="rId4"/>
    <p:sldId id="271" r:id="rId5"/>
    <p:sldId id="276" r:id="rId6"/>
    <p:sldId id="272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2241"/>
  </p:normalViewPr>
  <p:slideViewPr>
    <p:cSldViewPr snapToGrid="0" snapToObjects="1">
      <p:cViewPr>
        <p:scale>
          <a:sx n="81" d="100"/>
          <a:sy n="81" d="100"/>
        </p:scale>
        <p:origin x="-55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38F7C-2260-43D3-9544-D0E9D5DBC6E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C7B6F-258D-46F1-A303-866AAC72B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86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A5527-861E-3042-B16E-CA8136E2BAFB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AC025-F08C-C544-9BF3-D3CAE33D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819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7AC025-F08C-C544-9BF3-D3CAE33DE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8C37-978F-4B2D-9CB2-9B68117E48C2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C01-7110-41A7-9604-42615FCB6C1D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3" y="1826709"/>
            <a:ext cx="19899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436D-B288-4563-914E-A39EC1A08B90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336-F57E-46C1-8122-921E38DFF08B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102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CF14-779F-44E9-AFC7-FB39596E29E4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27C1-DA27-4E60-BCF1-45B8353650BB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20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5"/>
            <a:ext cx="475488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8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851F-D39D-4053-B5B8-548F3B64632A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20"/>
            <a:ext cx="97536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7A46-9928-40E9-A648-2DE04CF5BC61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2439-6A31-4FFD-966D-F0C955157C52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7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100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4DCA-241A-4504-9981-F86D29DE3D76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C9BAD-2C72-4EFD-8358-2636841CB977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Renuka Devi,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20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8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6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5C85220-CE3A-4C3B-95BB-63007A731BD4}" type="datetime1">
              <a:rPr lang="en-IN" smtClean="0"/>
              <a:t>01-10-2020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7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7" y="855960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Dr. S. Renuka Devi, VIT Chennai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C87E3-4566-2C43-AD2A-AEE7E7F1A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652954"/>
            <a:ext cx="9753600" cy="1957755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Network and Communication</a:t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3376253"/>
            <a:ext cx="9753600" cy="2508732"/>
          </a:xfrm>
        </p:spPr>
        <p:txBody>
          <a:bodyPr/>
          <a:lstStyle/>
          <a:p>
            <a:pPr algn="ctr"/>
            <a:r>
              <a:rPr lang="en-US" sz="2400" dirty="0" smtClean="0"/>
              <a:t>Module 6 TCP Connection Establishment and Termination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Dr.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S.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L.JAYALAKSHMI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VIT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Chennai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5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53772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Session Outline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98432"/>
            <a:ext cx="9753600" cy="421093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TCP Connection Establishment</a:t>
            </a:r>
          </a:p>
          <a:p>
            <a:r>
              <a:rPr lang="en-US" sz="2400" dirty="0" smtClean="0"/>
              <a:t>TCP Connection Termination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5573" y="6395866"/>
            <a:ext cx="1254937" cy="301752"/>
          </a:xfrm>
        </p:spPr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5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17399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Connection Establishment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64676"/>
            <a:ext cx="9753600" cy="480881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Steps involved in establishing TCP </a:t>
            </a:r>
            <a:r>
              <a:rPr lang="en-US" sz="2400" dirty="0"/>
              <a:t>connection </a:t>
            </a:r>
            <a:r>
              <a:rPr lang="en-US" sz="2400" dirty="0" smtClean="0"/>
              <a:t>are</a:t>
            </a:r>
          </a:p>
          <a:p>
            <a:r>
              <a:rPr lang="en-US" sz="2400" dirty="0" smtClean="0"/>
              <a:t> The </a:t>
            </a:r>
            <a:r>
              <a:rPr lang="en-US" sz="2400" dirty="0"/>
              <a:t>server must be </a:t>
            </a:r>
            <a:r>
              <a:rPr lang="en-US" sz="2400" dirty="0" smtClean="0"/>
              <a:t>ready </a:t>
            </a:r>
            <a:r>
              <a:rPr lang="en-US" sz="2400" dirty="0"/>
              <a:t>to accept an incoming </a:t>
            </a:r>
            <a:r>
              <a:rPr lang="en-US" sz="2400" dirty="0" smtClean="0"/>
              <a:t>connection by calling </a:t>
            </a:r>
            <a:r>
              <a:rPr lang="en-US" sz="2400" dirty="0"/>
              <a:t>socket, bind, and listen </a:t>
            </a:r>
            <a:r>
              <a:rPr lang="en-US" sz="2400" dirty="0" smtClean="0"/>
              <a:t>- </a:t>
            </a:r>
            <a:r>
              <a:rPr lang="en-US" sz="2400" dirty="0" smtClean="0">
                <a:solidFill>
                  <a:srgbClr val="FFFF00"/>
                </a:solidFill>
              </a:rPr>
              <a:t>passive open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client issues an </a:t>
            </a:r>
            <a:r>
              <a:rPr lang="en-US" sz="2400" dirty="0">
                <a:solidFill>
                  <a:srgbClr val="FFFF00"/>
                </a:solidFill>
              </a:rPr>
              <a:t>active open </a:t>
            </a:r>
            <a:r>
              <a:rPr lang="en-US" sz="2400" dirty="0"/>
              <a:t>by calling connect. </a:t>
            </a:r>
            <a:endParaRPr lang="en-US" sz="2400" dirty="0" smtClean="0"/>
          </a:p>
          <a:p>
            <a:r>
              <a:rPr lang="en-US" sz="2400" dirty="0" smtClean="0"/>
              <a:t>This initiates the </a:t>
            </a:r>
            <a:r>
              <a:rPr lang="en-US" sz="2400" dirty="0" smtClean="0">
                <a:solidFill>
                  <a:srgbClr val="FFFF00"/>
                </a:solidFill>
              </a:rPr>
              <a:t>Three way Handshake 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sz="2000" dirty="0" smtClean="0"/>
              <a:t>Initially, the  </a:t>
            </a:r>
            <a:r>
              <a:rPr lang="en-US" sz="2000" dirty="0"/>
              <a:t>client TCP </a:t>
            </a:r>
            <a:r>
              <a:rPr lang="en-US" sz="2000" dirty="0" smtClean="0"/>
              <a:t>sends </a:t>
            </a:r>
            <a:r>
              <a:rPr lang="en-US" sz="2000" dirty="0"/>
              <a:t>a "synchronize" (</a:t>
            </a:r>
            <a:r>
              <a:rPr lang="en-US" sz="2000" dirty="0">
                <a:solidFill>
                  <a:srgbClr val="FFFF00"/>
                </a:solidFill>
              </a:rPr>
              <a:t>SYN</a:t>
            </a:r>
            <a:r>
              <a:rPr lang="en-US" sz="2000" dirty="0"/>
              <a:t>) </a:t>
            </a:r>
            <a:r>
              <a:rPr lang="en-US" sz="2000" dirty="0" smtClean="0"/>
              <a:t>segment, </a:t>
            </a:r>
            <a:r>
              <a:rPr lang="en-US" sz="2000" dirty="0"/>
              <a:t>which </a:t>
            </a:r>
            <a:r>
              <a:rPr lang="en-US" sz="2000" dirty="0" smtClean="0"/>
              <a:t>contains the client's initial </a:t>
            </a:r>
            <a:r>
              <a:rPr lang="en-US" sz="2000" dirty="0"/>
              <a:t>sequence number for the </a:t>
            </a:r>
            <a:r>
              <a:rPr lang="en-US" sz="2000" dirty="0" smtClean="0"/>
              <a:t>data to be sent on this connection</a:t>
            </a:r>
            <a:endParaRPr lang="en-US" sz="2000" dirty="0"/>
          </a:p>
          <a:p>
            <a:pPr marL="662940" lvl="1" indent="-342900">
              <a:buFont typeface="+mj-lt"/>
              <a:buAutoNum type="arabicPeriod"/>
            </a:pPr>
            <a:r>
              <a:rPr lang="en-US" sz="2000" dirty="0" smtClean="0"/>
              <a:t> The </a:t>
            </a:r>
            <a:r>
              <a:rPr lang="en-US" sz="2000" dirty="0"/>
              <a:t>server must acknowledge (</a:t>
            </a:r>
            <a:r>
              <a:rPr lang="en-US" sz="2000" dirty="0">
                <a:solidFill>
                  <a:srgbClr val="FFFF00"/>
                </a:solidFill>
              </a:rPr>
              <a:t>ACK</a:t>
            </a:r>
            <a:r>
              <a:rPr lang="en-US" sz="2000" dirty="0"/>
              <a:t>) the client's SYN and the server </a:t>
            </a:r>
            <a:r>
              <a:rPr lang="en-US" sz="2000" dirty="0" smtClean="0"/>
              <a:t>also </a:t>
            </a:r>
            <a:r>
              <a:rPr lang="en-US" sz="2000" dirty="0"/>
              <a:t>sends its </a:t>
            </a:r>
            <a:r>
              <a:rPr lang="en-US" sz="2000" dirty="0" smtClean="0"/>
              <a:t>own </a:t>
            </a:r>
            <a:r>
              <a:rPr lang="en-US" sz="2000" dirty="0" smtClean="0">
                <a:solidFill>
                  <a:srgbClr val="FFFF00"/>
                </a:solidFill>
              </a:rPr>
              <a:t>SYN</a:t>
            </a:r>
            <a:r>
              <a:rPr lang="en-US" sz="2000" dirty="0" smtClean="0"/>
              <a:t> in </a:t>
            </a:r>
            <a:r>
              <a:rPr lang="en-US" sz="2000" dirty="0"/>
              <a:t>a single </a:t>
            </a:r>
            <a:r>
              <a:rPr lang="en-US" sz="2000" dirty="0" smtClean="0"/>
              <a:t>segment.</a:t>
            </a:r>
          </a:p>
          <a:p>
            <a:pPr marL="662940" lvl="1" indent="-3429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client must acknowledge the server's </a:t>
            </a:r>
            <a:r>
              <a:rPr lang="en-US" sz="2000" dirty="0" smtClean="0"/>
              <a:t>SYN by sending </a:t>
            </a:r>
            <a:r>
              <a:rPr lang="en-US" sz="2000" dirty="0" smtClean="0">
                <a:solidFill>
                  <a:srgbClr val="FFFF00"/>
                </a:solidFill>
              </a:rPr>
              <a:t>ACK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07634" y="6318900"/>
            <a:ext cx="1254937" cy="301752"/>
          </a:xfrm>
        </p:spPr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1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77" y="430115"/>
            <a:ext cx="9753600" cy="1154097"/>
          </a:xfrm>
        </p:spPr>
        <p:txBody>
          <a:bodyPr>
            <a:noAutofit/>
          </a:bodyPr>
          <a:lstStyle/>
          <a:p>
            <a:pPr algn="ctr"/>
            <a:r>
              <a:rPr lang="en-IN" sz="3600" dirty="0"/>
              <a:t>TCP Connection </a:t>
            </a:r>
            <a:r>
              <a:rPr lang="en-IN" sz="3600" dirty="0" smtClean="0"/>
              <a:t>Establishment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9019" y="6318914"/>
            <a:ext cx="1254937" cy="301752"/>
          </a:xfrm>
        </p:spPr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46586" y="1322602"/>
            <a:ext cx="4712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Three way handshake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2719754" y="622003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 smtClean="0"/>
              <a:t>*Source - UNIX </a:t>
            </a:r>
            <a:r>
              <a:rPr lang="en-US" sz="1000" dirty="0"/>
              <a:t>Network Programming: The Sockets Networking API, W. Richard Stevens, Volume 1, Third Edition, Addison Wesley, 2003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9350" y="2096520"/>
            <a:ext cx="162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3447" y="2118471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832379" y="2522972"/>
            <a:ext cx="0" cy="32330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95138" y="2485297"/>
            <a:ext cx="46893" cy="3352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00646" y="2497020"/>
            <a:ext cx="234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Socket, Bind, Listen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141678" y="2823851"/>
            <a:ext cx="2098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Accept (blocks)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135816" y="3118343"/>
            <a:ext cx="1652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(passive open)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438399" y="252813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Socket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735016" y="2816972"/>
            <a:ext cx="192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Connect (blocks)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969476" y="3146944"/>
            <a:ext cx="1676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(active open)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32379" y="3007363"/>
            <a:ext cx="4209652" cy="67742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832379" y="3974121"/>
            <a:ext cx="4209652" cy="59787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32379" y="4749107"/>
            <a:ext cx="4209652" cy="67742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12370" y="5250688"/>
            <a:ext cx="1887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Accept returns read (blocks)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745672" y="4459378"/>
            <a:ext cx="1887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Connect returns 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275383" y="2937025"/>
            <a:ext cx="130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SYN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92D050"/>
                </a:solidFill>
              </a:rPr>
              <a:t>x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958857" y="3974121"/>
            <a:ext cx="1863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SYN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92D050"/>
                </a:solidFill>
              </a:rPr>
              <a:t>y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FFFF00"/>
                </a:solidFill>
              </a:rPr>
              <a:t>ACK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92D050"/>
                </a:solidFill>
              </a:rPr>
              <a:t>x+1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16411" y="4749107"/>
            <a:ext cx="1863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ACK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92D050"/>
                </a:solidFill>
              </a:rPr>
              <a:t>y</a:t>
            </a:r>
            <a:r>
              <a:rPr lang="en-US" sz="1600" dirty="0" smtClean="0">
                <a:solidFill>
                  <a:srgbClr val="92D050"/>
                </a:solidFill>
              </a:rPr>
              <a:t>+1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6389077" y="3317165"/>
            <a:ext cx="1260234" cy="35027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Segment1</a:t>
            </a:r>
            <a:endParaRPr lang="en-US" sz="1600" dirty="0"/>
          </a:p>
        </p:txBody>
      </p:sp>
      <p:sp>
        <p:nvSpPr>
          <p:cNvPr id="35" name="Rectangular Callout 34"/>
          <p:cNvSpPr/>
          <p:nvPr/>
        </p:nvSpPr>
        <p:spPr>
          <a:xfrm>
            <a:off x="3930156" y="4269528"/>
            <a:ext cx="1260234" cy="35027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Segment2 </a:t>
            </a:r>
            <a:endParaRPr lang="en-US" sz="1600" dirty="0"/>
          </a:p>
        </p:txBody>
      </p:sp>
      <p:sp>
        <p:nvSpPr>
          <p:cNvPr id="36" name="Rectangular Callout 35"/>
          <p:cNvSpPr/>
          <p:nvPr/>
        </p:nvSpPr>
        <p:spPr>
          <a:xfrm>
            <a:off x="6576645" y="4985488"/>
            <a:ext cx="1260234" cy="35027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Segment 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55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  <p:bldP spid="14" grpId="0"/>
      <p:bldP spid="15" grpId="0"/>
      <p:bldP spid="16" grpId="0"/>
      <p:bldP spid="17" grpId="0"/>
      <p:bldP spid="18" grpId="0"/>
      <p:bldP spid="19" grpId="0"/>
      <p:bldP spid="27" grpId="0"/>
      <p:bldP spid="29" grpId="0"/>
      <p:bldP spid="28" grpId="0"/>
      <p:bldP spid="30" grpId="0"/>
      <p:bldP spid="32" grpId="0"/>
      <p:bldP spid="33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926" y="141714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Connection Termination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53718"/>
            <a:ext cx="9753600" cy="4755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server closes its connection with the client by calling </a:t>
            </a:r>
            <a:r>
              <a:rPr lang="en-US" sz="2400" dirty="0" smtClean="0"/>
              <a:t>close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Steps involved in </a:t>
            </a:r>
            <a:r>
              <a:rPr lang="en-US" sz="2400" dirty="0" smtClean="0"/>
              <a:t>terminating TCP </a:t>
            </a:r>
            <a:r>
              <a:rPr lang="en-US" sz="2400" dirty="0"/>
              <a:t>connection </a:t>
            </a:r>
            <a:r>
              <a:rPr lang="en-US" sz="2400" dirty="0" smtClean="0"/>
              <a:t>are</a:t>
            </a:r>
          </a:p>
          <a:p>
            <a:pPr marL="66294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The  </a:t>
            </a:r>
            <a:r>
              <a:rPr lang="en-US" sz="2000" dirty="0"/>
              <a:t>client TCP sends a </a:t>
            </a:r>
            <a:r>
              <a:rPr lang="en-US" sz="2000" dirty="0" smtClean="0"/>
              <a:t>“finish" (</a:t>
            </a:r>
            <a:r>
              <a:rPr lang="en-US" sz="2000" dirty="0" smtClean="0">
                <a:solidFill>
                  <a:srgbClr val="FFFF00"/>
                </a:solidFill>
              </a:rPr>
              <a:t>FIN</a:t>
            </a:r>
            <a:r>
              <a:rPr lang="en-US" sz="2000" dirty="0" smtClean="0"/>
              <a:t>) segment</a:t>
            </a:r>
          </a:p>
          <a:p>
            <a:pPr marL="66294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server </a:t>
            </a:r>
            <a:r>
              <a:rPr lang="en-US" sz="2000" dirty="0" smtClean="0"/>
              <a:t>TCP acknowledges by sending </a:t>
            </a:r>
            <a:r>
              <a:rPr lang="en-US" sz="2000" dirty="0" smtClean="0">
                <a:solidFill>
                  <a:srgbClr val="FFFF00"/>
                </a:solidFill>
              </a:rPr>
              <a:t>ACK</a:t>
            </a:r>
            <a:r>
              <a:rPr lang="en-US" sz="2000" dirty="0" smtClean="0"/>
              <a:t> to </a:t>
            </a:r>
            <a:r>
              <a:rPr lang="en-US" sz="2000" dirty="0"/>
              <a:t>the </a:t>
            </a:r>
            <a:r>
              <a:rPr lang="en-US" sz="2000" dirty="0" smtClean="0"/>
              <a:t>client</a:t>
            </a:r>
          </a:p>
          <a:p>
            <a:pPr marL="66294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Then the server TCP </a:t>
            </a:r>
            <a:r>
              <a:rPr lang="en-US" sz="2000" dirty="0"/>
              <a:t>sends a “finish" (</a:t>
            </a:r>
            <a:r>
              <a:rPr lang="en-US" sz="2000" dirty="0">
                <a:solidFill>
                  <a:srgbClr val="FFFF00"/>
                </a:solidFill>
              </a:rPr>
              <a:t>FIN</a:t>
            </a:r>
            <a:r>
              <a:rPr lang="en-US" sz="2000" dirty="0"/>
              <a:t>) </a:t>
            </a:r>
            <a:r>
              <a:rPr lang="en-US" sz="2000" dirty="0" smtClean="0"/>
              <a:t>segment for mutual termination</a:t>
            </a:r>
          </a:p>
          <a:p>
            <a:pPr marL="66294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Finally, the client TCP acknowledges </a:t>
            </a:r>
            <a:r>
              <a:rPr lang="en-US" sz="2000" dirty="0"/>
              <a:t>by sending </a:t>
            </a:r>
            <a:r>
              <a:rPr lang="en-US" sz="2000" dirty="0">
                <a:solidFill>
                  <a:srgbClr val="FFFF00"/>
                </a:solidFill>
              </a:rPr>
              <a:t>ACK</a:t>
            </a:r>
            <a:r>
              <a:rPr lang="en-US" sz="2000" dirty="0"/>
              <a:t> to the </a:t>
            </a:r>
            <a:r>
              <a:rPr lang="en-US" sz="2000" dirty="0" smtClean="0"/>
              <a:t>server </a:t>
            </a:r>
          </a:p>
          <a:p>
            <a:pPr marL="662940" lvl="1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  <a:p>
            <a:pPr marL="662940" lvl="1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  <a:p>
            <a:pPr marL="662940" lvl="1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  <a:p>
            <a:pPr marL="662940" lvl="1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  <a:p>
            <a:pPr marL="4572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54526" y="6477927"/>
            <a:ext cx="1254937" cy="301752"/>
          </a:xfrm>
        </p:spPr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5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53772"/>
            <a:ext cx="97536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/>
              <a:t>TCP Connection Termination</a:t>
            </a:r>
            <a:br>
              <a:rPr lang="en-IN" sz="3600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1788" y="6351896"/>
            <a:ext cx="1254937" cy="301752"/>
          </a:xfrm>
        </p:spPr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2738" y="1412189"/>
            <a:ext cx="41265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Four way teardown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048000" y="621989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 smtClean="0"/>
              <a:t>*Source - UNIX </a:t>
            </a:r>
            <a:r>
              <a:rPr lang="en-US" sz="1000" dirty="0"/>
              <a:t>Network Programming: The Sockets Networking API, W. Richard Stevens, Volume 1, Third Edition, Addison Wesley, 2003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9350" y="2096520"/>
            <a:ext cx="162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43447" y="2118471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832379" y="2522972"/>
            <a:ext cx="0" cy="32330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95138" y="2485297"/>
            <a:ext cx="46893" cy="33527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00646" y="3001109"/>
            <a:ext cx="2344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(passive close)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41678" y="3327940"/>
            <a:ext cx="2098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 returns 0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461845" y="244607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Close </a:t>
            </a:r>
            <a:endParaRPr lang="en-US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32379" y="2643950"/>
            <a:ext cx="4209652" cy="67742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832379" y="3470032"/>
            <a:ext cx="4209652" cy="59787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32379" y="4889783"/>
            <a:ext cx="4209652" cy="67742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41678" y="3886326"/>
            <a:ext cx="1887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Close 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275383" y="2597058"/>
            <a:ext cx="130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FIN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92D050"/>
                </a:solidFill>
              </a:rPr>
              <a:t>m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81594" y="3387971"/>
            <a:ext cx="1863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FF00"/>
                </a:solidFill>
              </a:rPr>
              <a:t>ACK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92D050"/>
                </a:solidFill>
              </a:rPr>
              <a:t>m+1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16410" y="4814290"/>
            <a:ext cx="1863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smtClean="0">
                <a:solidFill>
                  <a:srgbClr val="FFFF00"/>
                </a:solidFill>
              </a:rPr>
              <a:t>ACK</a:t>
            </a:r>
            <a:r>
              <a:rPr lang="en-US" sz="1600" smtClean="0"/>
              <a:t> </a:t>
            </a:r>
            <a:r>
              <a:rPr lang="en-US" sz="1600" dirty="0">
                <a:solidFill>
                  <a:srgbClr val="92D050"/>
                </a:solidFill>
              </a:rPr>
              <a:t>n</a:t>
            </a:r>
            <a:r>
              <a:rPr lang="en-US" sz="1600" smtClean="0">
                <a:solidFill>
                  <a:srgbClr val="92D050"/>
                </a:solidFill>
              </a:rPr>
              <a:t>+1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6550266" y="2662092"/>
            <a:ext cx="1260234" cy="35027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Segment1</a:t>
            </a:r>
            <a:endParaRPr lang="en-US" sz="1600" dirty="0"/>
          </a:p>
        </p:txBody>
      </p:sp>
      <p:sp>
        <p:nvSpPr>
          <p:cNvPr id="27" name="Rectangular Callout 26"/>
          <p:cNvSpPr/>
          <p:nvPr/>
        </p:nvSpPr>
        <p:spPr>
          <a:xfrm>
            <a:off x="3871537" y="3497217"/>
            <a:ext cx="1260234" cy="35027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Segment2 </a:t>
            </a:r>
            <a:endParaRPr lang="en-US" sz="1600" dirty="0"/>
          </a:p>
        </p:txBody>
      </p:sp>
      <p:sp>
        <p:nvSpPr>
          <p:cNvPr id="28" name="Rectangular Callout 27"/>
          <p:cNvSpPr/>
          <p:nvPr/>
        </p:nvSpPr>
        <p:spPr>
          <a:xfrm>
            <a:off x="4056176" y="4267975"/>
            <a:ext cx="1260234" cy="35027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Segment 3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844103" y="4161690"/>
            <a:ext cx="4209652" cy="597877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427783" y="4109326"/>
            <a:ext cx="130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FIN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rgbClr val="92D050"/>
                </a:solidFill>
              </a:rPr>
              <a:t>n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6415450" y="4983567"/>
            <a:ext cx="1260234" cy="35027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Segment 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177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5" grpId="0"/>
      <p:bldP spid="21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30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61406"/>
            <a:ext cx="9753600" cy="1154097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References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35724"/>
            <a:ext cx="9753600" cy="4773642"/>
          </a:xfrm>
        </p:spPr>
        <p:txBody>
          <a:bodyPr>
            <a:normAutofit/>
          </a:bodyPr>
          <a:lstStyle/>
          <a:p>
            <a:r>
              <a:rPr lang="en-US" sz="2400" dirty="0"/>
              <a:t>UNIX Network Programming: The Sockets Networking API, W. Richard Stevens, Volume 1, Third Edition, Addison Wesley, </a:t>
            </a:r>
            <a:r>
              <a:rPr lang="en-US" sz="2400" dirty="0" smtClean="0"/>
              <a:t>2003</a:t>
            </a:r>
          </a:p>
          <a:p>
            <a:r>
              <a:rPr lang="en-US" sz="2400" dirty="0" smtClean="0"/>
              <a:t>Computer Networks: A Systems Approach, Larry L. P </a:t>
            </a:r>
            <a:r>
              <a:rPr lang="en-US" sz="2400" dirty="0" err="1" smtClean="0"/>
              <a:t>eterson</a:t>
            </a:r>
            <a:r>
              <a:rPr lang="en-US" sz="2400" dirty="0" smtClean="0"/>
              <a:t> and Bruce S. Davie, Fifth Edition, The Morgan Kaufmann Series, Elsevier, 2011.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61449" y="6346884"/>
            <a:ext cx="1254937" cy="301752"/>
          </a:xfrm>
        </p:spPr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</TotalTime>
  <Words>406</Words>
  <Application>Microsoft Office PowerPoint</Application>
  <PresentationFormat>Custom</PresentationFormat>
  <Paragraphs>75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    Network and Communication  </vt:lpstr>
      <vt:lpstr>Session Outline</vt:lpstr>
      <vt:lpstr>Connection Establishment </vt:lpstr>
      <vt:lpstr>TCP Connection Establishment </vt:lpstr>
      <vt:lpstr>Connection Termination</vt:lpstr>
      <vt:lpstr>TCP Connection Termination 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can I prepare E-Content for fall Semester course?</dc:title>
  <dc:creator>Kanchana Devi V</dc:creator>
  <cp:lastModifiedBy>Admin</cp:lastModifiedBy>
  <cp:revision>39</cp:revision>
  <dcterms:created xsi:type="dcterms:W3CDTF">2020-06-03T09:36:48Z</dcterms:created>
  <dcterms:modified xsi:type="dcterms:W3CDTF">2020-10-02T15:47:34Z</dcterms:modified>
</cp:coreProperties>
</file>