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57" r:id="rId4"/>
    <p:sldId id="268" r:id="rId5"/>
    <p:sldId id="269" r:id="rId6"/>
    <p:sldId id="270" r:id="rId7"/>
    <p:sldId id="266" r:id="rId8"/>
    <p:sldId id="267" r:id="rId9"/>
    <p:sldId id="273" r:id="rId10"/>
    <p:sldId id="27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2241"/>
  </p:normalViewPr>
  <p:slideViewPr>
    <p:cSldViewPr snapToGrid="0" snapToObjects="1">
      <p:cViewPr>
        <p:scale>
          <a:sx n="81" d="100"/>
          <a:sy n="81" d="100"/>
        </p:scale>
        <p:origin x="29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8F7C-2260-43D3-9544-D0E9D5DBC6E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C7B6F-258D-46F1-A303-866AAC72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6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5527-861E-3042-B16E-CA8136E2BA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025-F08C-C544-9BF3-D3CAE33D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19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025-F08C-C544-9BF3-D3CAE33DED98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AC025-F08C-C544-9BF3-D3CAE33DE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7E93-CADB-4FFE-A7F7-3ECD90ED016F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BCB1-368C-4F78-83A0-74662F6DEF12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3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0346-7670-41A5-8393-31E05DD8A93F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8436-1873-482B-984E-2C94465BFC70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102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4DED-FA72-46F3-9A07-F666C57910B6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CB33-4614-4DD5-9566-E9492DD27CCD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20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5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8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72F9-70FB-4B0C-B773-4809AD2C8CDC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20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421C-0781-47FB-A93D-E72F2C56A9EC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BD55-883B-4DAE-A9A7-D863808B7A02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7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100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77E9-1502-4886-9FCF-C988F1F7FB15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DE3-1FA2-45F4-AF6C-0D910DC0B96D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2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8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6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A258D54-8EC0-47B4-8A67-1C915C796560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7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7" y="855960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S. Renuka Devi,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C87E3-4566-2C43-AD2A-AEE7E7F1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652954"/>
            <a:ext cx="9753600" cy="195775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Network and Communication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3376253"/>
            <a:ext cx="9753600" cy="2508732"/>
          </a:xfrm>
        </p:spPr>
        <p:txBody>
          <a:bodyPr/>
          <a:lstStyle/>
          <a:p>
            <a:pPr algn="ctr"/>
            <a:r>
              <a:rPr lang="en-US" sz="2400" dirty="0" smtClean="0"/>
              <a:t>Module 6 Transport Layer Protocols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S.L.JAYALAKSHMI,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Chennai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808895"/>
            <a:ext cx="9753600" cy="84406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Popular Internet applications and their underlying </a:t>
            </a:r>
            <a:r>
              <a:rPr lang="en-US" sz="3600" dirty="0" smtClean="0"/>
              <a:t>transport Protocols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62" y="1699845"/>
            <a:ext cx="7573107" cy="45133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813538" y="623553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*Source - Computer Networking: A Top Down Approach Featuring the Internet, </a:t>
            </a:r>
            <a:r>
              <a:rPr lang="en-US" sz="1000" dirty="0" err="1"/>
              <a:t>J.F.Kurose</a:t>
            </a:r>
            <a:r>
              <a:rPr lang="en-US" sz="1000" dirty="0"/>
              <a:t> and K.W. Ross, Sixth Edition, Pearson Education, 2012</a:t>
            </a:r>
          </a:p>
        </p:txBody>
      </p:sp>
    </p:spTree>
    <p:extLst>
      <p:ext uri="{BB962C8B-B14F-4D97-AF65-F5344CB8AC3E}">
        <p14:creationId xmlns:p14="http://schemas.microsoft.com/office/powerpoint/2010/main" val="241859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61406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References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35724"/>
            <a:ext cx="9753600" cy="47736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Computer Networks: A Systems Approach, Larry L. P </a:t>
            </a:r>
            <a:r>
              <a:rPr lang="en-US" sz="2400" dirty="0" err="1" smtClean="0"/>
              <a:t>eterson</a:t>
            </a:r>
            <a:r>
              <a:rPr lang="en-US" sz="2400" dirty="0" smtClean="0"/>
              <a:t> and Bruce S. Davie, Fifth Edition, The Morgan Kaufmann Series, Elsevier, 2011.</a:t>
            </a:r>
          </a:p>
          <a:p>
            <a:r>
              <a:rPr lang="en-US" sz="2400" dirty="0" smtClean="0"/>
              <a:t>Computer Networking: A Top Down Approach Featuring the Internet, </a:t>
            </a:r>
            <a:r>
              <a:rPr lang="en-US" sz="2400" dirty="0" err="1" smtClean="0"/>
              <a:t>J.F.Kurose</a:t>
            </a:r>
            <a:r>
              <a:rPr lang="en-US" sz="2400" dirty="0" smtClean="0"/>
              <a:t> and K.W. Ross, Sixth Edition, Pearson Education, 2012</a:t>
            </a:r>
          </a:p>
          <a:p>
            <a:r>
              <a:rPr lang="en-US" sz="2400" dirty="0" smtClean="0"/>
              <a:t>Data Communication and Networking, </a:t>
            </a:r>
            <a:r>
              <a:rPr lang="en-US" sz="2400" dirty="0" err="1" smtClean="0"/>
              <a:t>Behrouz</a:t>
            </a:r>
            <a:r>
              <a:rPr lang="en-US" sz="2400" dirty="0" smtClean="0"/>
              <a:t> A. </a:t>
            </a:r>
            <a:r>
              <a:rPr lang="en-US" sz="2400" dirty="0" err="1" smtClean="0"/>
              <a:t>Fourozan</a:t>
            </a:r>
            <a:r>
              <a:rPr lang="en-US" sz="2400" dirty="0" smtClean="0"/>
              <a:t>, McGraw Hill Education, Fifth Edition, 2012</a:t>
            </a:r>
          </a:p>
        </p:txBody>
      </p:sp>
    </p:spTree>
    <p:extLst>
      <p:ext uri="{BB962C8B-B14F-4D97-AF65-F5344CB8AC3E}">
        <p14:creationId xmlns:p14="http://schemas.microsoft.com/office/powerpoint/2010/main" val="3183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53772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Session 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98432"/>
            <a:ext cx="9753600" cy="42109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Transport Layer Protocols – An Introduction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Transmission Control Protocol (TCP)</a:t>
            </a:r>
          </a:p>
          <a:p>
            <a:endParaRPr lang="en-US" sz="2400" dirty="0" smtClean="0"/>
          </a:p>
          <a:p>
            <a:r>
              <a:rPr lang="en-US" sz="2400" dirty="0" smtClean="0"/>
              <a:t>User Datagram Protocol (UDP)</a:t>
            </a:r>
          </a:p>
          <a:p>
            <a:endParaRPr lang="en-US" sz="2400" dirty="0" smtClean="0"/>
          </a:p>
          <a:p>
            <a:r>
              <a:rPr lang="en-US" sz="2400" dirty="0" smtClean="0"/>
              <a:t>Difference between TCP and UDP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1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D646C-50FD-3745-A946-D2336286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70" y="615879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3600" dirty="0">
                <a:cs typeface="Calibri" pitchFamily="34" charset="0"/>
              </a:rPr>
              <a:t>Transport</a:t>
            </a:r>
            <a:r>
              <a:rPr lang="en-IN" sz="3600" dirty="0">
                <a:latin typeface="Calibri" pitchFamily="34" charset="0"/>
                <a:cs typeface="Calibri" pitchFamily="34" charset="0"/>
              </a:rPr>
              <a:t> Layer </a:t>
            </a:r>
            <a:r>
              <a:rPr lang="en-IN" sz="3600" dirty="0" smtClean="0">
                <a:latin typeface="Calibri" pitchFamily="34" charset="0"/>
                <a:cs typeface="Calibri" pitchFamily="34" charset="0"/>
              </a:rPr>
              <a:t>Protocols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0D6D58-3EEB-8E40-A8DC-551B28A6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63262"/>
            <a:ext cx="9753600" cy="3917857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Layer 4 protocol (in OSI model)</a:t>
            </a:r>
          </a:p>
          <a:p>
            <a:r>
              <a:rPr lang="en-IN" sz="2400" dirty="0"/>
              <a:t>Provides Process-to-Process communication </a:t>
            </a:r>
            <a:r>
              <a:rPr lang="en-IN" sz="2400" dirty="0" smtClean="0"/>
              <a:t>service</a:t>
            </a:r>
          </a:p>
          <a:p>
            <a:r>
              <a:rPr lang="en-IN" sz="2400" dirty="0" smtClean="0"/>
              <a:t>Also called as </a:t>
            </a:r>
            <a:r>
              <a:rPr lang="en-IN" sz="2400" dirty="0" smtClean="0">
                <a:solidFill>
                  <a:srgbClr val="FFFF00"/>
                </a:solidFill>
              </a:rPr>
              <a:t>end-to-end </a:t>
            </a:r>
            <a:r>
              <a:rPr lang="en-IN" sz="2400" dirty="0" err="1" smtClean="0">
                <a:solidFill>
                  <a:srgbClr val="FFFF00"/>
                </a:solidFill>
              </a:rPr>
              <a:t>prototcol</a:t>
            </a:r>
            <a:endParaRPr lang="en-IN" sz="2400" dirty="0" smtClean="0">
              <a:solidFill>
                <a:srgbClr val="FFFF00"/>
              </a:solidFill>
            </a:endParaRPr>
          </a:p>
          <a:p>
            <a:r>
              <a:rPr lang="en-IN" sz="2400" dirty="0" smtClean="0"/>
              <a:t>Performs</a:t>
            </a:r>
            <a:r>
              <a:rPr lang="en-IN" sz="2400" dirty="0" smtClean="0">
                <a:solidFill>
                  <a:srgbClr val="FFFF00"/>
                </a:solidFill>
              </a:rPr>
              <a:t> Multiplexing and </a:t>
            </a:r>
            <a:r>
              <a:rPr lang="en-IN" sz="2400" dirty="0" err="1" smtClean="0">
                <a:solidFill>
                  <a:srgbClr val="FFFF00"/>
                </a:solidFill>
              </a:rPr>
              <a:t>Demultiplexing</a:t>
            </a:r>
            <a:r>
              <a:rPr lang="en-IN" sz="2400" dirty="0" smtClean="0">
                <a:solidFill>
                  <a:srgbClr val="FFFF00"/>
                </a:solidFill>
              </a:rPr>
              <a:t> </a:t>
            </a:r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 smtClean="0"/>
              <a:t>Transport Layer Protocols</a:t>
            </a:r>
          </a:p>
          <a:p>
            <a:pPr lvl="1"/>
            <a:r>
              <a:rPr lang="en-IN" sz="2000" dirty="0" smtClean="0"/>
              <a:t>Transmission Control Protocol (TCP)</a:t>
            </a:r>
          </a:p>
          <a:p>
            <a:pPr lvl="1"/>
            <a:r>
              <a:rPr lang="en-IN" sz="2000" dirty="0" smtClean="0"/>
              <a:t>User Datagram Protocol (UDP)</a:t>
            </a:r>
          </a:p>
          <a:p>
            <a:r>
              <a:rPr lang="en-IN" sz="2400" dirty="0" smtClean="0"/>
              <a:t>Runs </a:t>
            </a:r>
            <a:r>
              <a:rPr lang="en-IN" sz="2400" dirty="0"/>
              <a:t>over IP</a:t>
            </a:r>
          </a:p>
          <a:p>
            <a:pPr lvl="1"/>
            <a:r>
              <a:rPr lang="en-US" altLang="en-US" sz="2000" dirty="0"/>
              <a:t>TCP and UDP packets are encapsulated into IP packets</a:t>
            </a:r>
          </a:p>
          <a:p>
            <a:r>
              <a:rPr lang="en-US" altLang="en-US" sz="2400" dirty="0"/>
              <a:t>Use their own control information, stored in packet headers</a:t>
            </a:r>
          </a:p>
          <a:p>
            <a:pPr lvl="1"/>
            <a:r>
              <a:rPr lang="en-US" altLang="en-US" sz="2000" dirty="0">
                <a:solidFill>
                  <a:srgbClr val="FFFF00"/>
                </a:solidFill>
              </a:rPr>
              <a:t>Port numbers </a:t>
            </a:r>
            <a:r>
              <a:rPr lang="en-US" altLang="en-US" sz="2000" dirty="0"/>
              <a:t>(indicate consuming program in the destination host</a:t>
            </a:r>
            <a:r>
              <a:rPr lang="en-US" altLang="en-US" sz="2000" dirty="0" smtClean="0"/>
              <a:t>)</a:t>
            </a:r>
          </a:p>
          <a:p>
            <a:pPr marL="320040" lvl="1" indent="0">
              <a:buNone/>
            </a:pPr>
            <a:endParaRPr lang="en-US" altLang="en-US" sz="2000" dirty="0" smtClean="0"/>
          </a:p>
          <a:p>
            <a:pPr lvl="1"/>
            <a:endParaRPr lang="en-IN" sz="20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27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59988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Transmission Control Protocol (TCP)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80492"/>
            <a:ext cx="9753600" cy="4128873"/>
          </a:xfrm>
        </p:spPr>
        <p:txBody>
          <a:bodyPr>
            <a:normAutofit/>
          </a:bodyPr>
          <a:lstStyle/>
          <a:p>
            <a:r>
              <a:rPr lang="en-IN" sz="2400" dirty="0"/>
              <a:t>Connection Oriented</a:t>
            </a:r>
          </a:p>
          <a:p>
            <a:r>
              <a:rPr lang="en-IN" sz="2400" dirty="0"/>
              <a:t>Reliable Byte Stream service</a:t>
            </a:r>
          </a:p>
          <a:p>
            <a:r>
              <a:rPr lang="en-IN" sz="2400" dirty="0"/>
              <a:t>Guaranteed in-order delivery </a:t>
            </a:r>
          </a:p>
          <a:p>
            <a:r>
              <a:rPr lang="en-IN" sz="2400" dirty="0"/>
              <a:t>Full-duplex </a:t>
            </a:r>
          </a:p>
          <a:p>
            <a:r>
              <a:rPr lang="en-IN" sz="2400" dirty="0"/>
              <a:t>Includes a flow-control mechanism </a:t>
            </a:r>
          </a:p>
          <a:p>
            <a:r>
              <a:rPr lang="en-IN" sz="2400" dirty="0"/>
              <a:t>Implements congestion-control mechanism</a:t>
            </a:r>
          </a:p>
          <a:p>
            <a:r>
              <a:rPr lang="en-IN" sz="2400" dirty="0"/>
              <a:t>Packets exchanges between TCP peers – </a:t>
            </a:r>
            <a:r>
              <a:rPr lang="en-IN" sz="2400" dirty="0">
                <a:solidFill>
                  <a:srgbClr val="FFFF00"/>
                </a:solidFill>
              </a:rPr>
              <a:t>Segments</a:t>
            </a:r>
          </a:p>
          <a:p>
            <a:r>
              <a:rPr lang="en-IN" sz="2400" dirty="0"/>
              <a:t>Each Segment has a header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5601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047" y="677338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TCP Header </a:t>
            </a:r>
            <a:r>
              <a:rPr lang="en-IN" sz="3600" dirty="0" smtClean="0"/>
              <a:t>Format</a:t>
            </a:r>
            <a:br>
              <a:rPr lang="en-IN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endParaRPr lang="en-US" altLang="en-US" dirty="0" smtClean="0"/>
          </a:p>
          <a:p>
            <a:pPr>
              <a:buFont typeface="Arial" pitchFamily="34" charset="0"/>
              <a:buChar char="•"/>
            </a:pPr>
            <a:endParaRPr lang="en-US" altLang="en-US" dirty="0"/>
          </a:p>
          <a:p>
            <a:pPr>
              <a:buFont typeface="Arial" pitchFamily="34" charset="0"/>
              <a:buChar char="•"/>
            </a:pPr>
            <a:endParaRPr lang="en-US" altLang="en-US" dirty="0" smtClean="0"/>
          </a:p>
          <a:p>
            <a:pPr>
              <a:buFont typeface="Arial" pitchFamily="34" charset="0"/>
              <a:buChar char="•"/>
            </a:pPr>
            <a:endParaRPr lang="en-US" altLang="en-US" dirty="0"/>
          </a:p>
          <a:p>
            <a:pPr>
              <a:buFont typeface="Arial" pitchFamily="34" charset="0"/>
              <a:buChar char="•"/>
            </a:pPr>
            <a:endParaRPr lang="en-US" altLang="en-US" dirty="0" smtClean="0"/>
          </a:p>
          <a:p>
            <a:pPr>
              <a:buFont typeface="Arial" pitchFamily="34" charset="0"/>
              <a:buChar char="•"/>
            </a:pPr>
            <a:endParaRPr lang="en-US" altLang="en-US" dirty="0" smtClean="0"/>
          </a:p>
          <a:p>
            <a:pPr>
              <a:buFont typeface="Arial" pitchFamily="34" charset="0"/>
              <a:buChar char="•"/>
            </a:pPr>
            <a:endParaRPr lang="en-US" altLang="en-US" dirty="0" smtClean="0"/>
          </a:p>
          <a:p>
            <a:pPr>
              <a:buFont typeface="Arial" pitchFamily="34" charset="0"/>
              <a:buChar char="•"/>
            </a:pPr>
            <a:endParaRPr lang="en-US" altLang="en-US" dirty="0"/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Both </a:t>
            </a:r>
            <a:r>
              <a:rPr lang="en-US" altLang="en-US" dirty="0"/>
              <a:t>the TCP header and data must have a length in bits multiple of 32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{Source port, Source IP, Destination port, Destination IP} – uniquely identifies a TCP Connection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61" y="1648872"/>
            <a:ext cx="7100555" cy="30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49415" y="479905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*Source - Computer </a:t>
            </a:r>
            <a:r>
              <a:rPr lang="en-US" sz="1000" dirty="0"/>
              <a:t>Networking: A Top Down Approach Featuring the Internet, </a:t>
            </a:r>
            <a:r>
              <a:rPr lang="en-US" sz="1000" dirty="0" err="1"/>
              <a:t>J.F.Kurose</a:t>
            </a:r>
            <a:r>
              <a:rPr lang="en-US" sz="1000" dirty="0"/>
              <a:t> and K.W. Ross, Sixth Edition, Pearson Education, 2012</a:t>
            </a:r>
          </a:p>
        </p:txBody>
      </p:sp>
    </p:spTree>
    <p:extLst>
      <p:ext uri="{BB962C8B-B14F-4D97-AF65-F5344CB8AC3E}">
        <p14:creationId xmlns:p14="http://schemas.microsoft.com/office/powerpoint/2010/main" val="36173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4819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TCP Header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60951"/>
            <a:ext cx="9753600" cy="3539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Flags: </a:t>
            </a:r>
          </a:p>
          <a:p>
            <a:pPr lvl="1"/>
            <a:r>
              <a:rPr lang="en-US" altLang="en-US" sz="2400" dirty="0"/>
              <a:t>SYN - </a:t>
            </a:r>
            <a:r>
              <a:rPr lang="en-US" sz="2400" dirty="0"/>
              <a:t>establishing a TCP connection</a:t>
            </a:r>
            <a:r>
              <a:rPr lang="en-US" altLang="en-US" sz="2400" dirty="0"/>
              <a:t>, </a:t>
            </a:r>
          </a:p>
          <a:p>
            <a:pPr lvl="1"/>
            <a:r>
              <a:rPr lang="en-US" altLang="en-US" sz="2400" dirty="0"/>
              <a:t>FIN - </a:t>
            </a:r>
            <a:r>
              <a:rPr lang="en-US" sz="2400" dirty="0"/>
              <a:t>terminating a TCP connection</a:t>
            </a:r>
            <a:endParaRPr lang="en-US" altLang="en-US" sz="2400" dirty="0"/>
          </a:p>
          <a:p>
            <a:pPr lvl="1"/>
            <a:r>
              <a:rPr lang="en-US" altLang="en-US" sz="2400" dirty="0"/>
              <a:t>RST - close the connection</a:t>
            </a:r>
          </a:p>
          <a:p>
            <a:pPr lvl="1"/>
            <a:r>
              <a:rPr lang="en-US" altLang="en-US" sz="2400" dirty="0" smtClean="0"/>
              <a:t>ACK </a:t>
            </a:r>
            <a:r>
              <a:rPr lang="en-US" altLang="en-US" sz="2400" dirty="0"/>
              <a:t>– acknowledgment</a:t>
            </a:r>
          </a:p>
          <a:p>
            <a:pPr lvl="1"/>
            <a:r>
              <a:rPr lang="en-US" altLang="en-US" sz="2400" dirty="0"/>
              <a:t>PSH - push </a:t>
            </a:r>
            <a:r>
              <a:rPr lang="en-US" altLang="en-US" sz="2400" dirty="0" smtClean="0"/>
              <a:t>function</a:t>
            </a:r>
          </a:p>
          <a:p>
            <a:pPr lvl="1"/>
            <a:r>
              <a:rPr lang="en-US" altLang="en-US" sz="2000" dirty="0" smtClean="0"/>
              <a:t>URG </a:t>
            </a:r>
            <a:r>
              <a:rPr lang="en-US" altLang="en-US" sz="2000" dirty="0"/>
              <a:t>- </a:t>
            </a:r>
            <a:r>
              <a:rPr lang="en-US" sz="2000" dirty="0"/>
              <a:t>signifies that this segment contains urgent data. If set, the urgent pointer field indicates the starting location of the </a:t>
            </a:r>
            <a:r>
              <a:rPr lang="en-US" sz="2000" dirty="0" err="1"/>
              <a:t>nonurgent</a:t>
            </a:r>
            <a:r>
              <a:rPr lang="en-US" sz="2000" dirty="0"/>
              <a:t> data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4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25520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User Datagram Protocol (UDP)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75693"/>
            <a:ext cx="9753600" cy="4316442"/>
          </a:xfrm>
        </p:spPr>
        <p:txBody>
          <a:bodyPr>
            <a:normAutofit/>
          </a:bodyPr>
          <a:lstStyle/>
          <a:p>
            <a:r>
              <a:rPr lang="en-IN" sz="2400" dirty="0"/>
              <a:t>Connectionless</a:t>
            </a:r>
          </a:p>
          <a:p>
            <a:r>
              <a:rPr lang="en-IN" sz="2400" dirty="0">
                <a:cs typeface="Times New Roman" pitchFamily="18" charset="0"/>
              </a:rPr>
              <a:t>Unreliable </a:t>
            </a:r>
          </a:p>
          <a:p>
            <a:r>
              <a:rPr lang="en-IN" sz="2400" dirty="0">
                <a:cs typeface="Times New Roman" pitchFamily="18" charset="0"/>
              </a:rPr>
              <a:t>Processes indirectly identify each other using port number (or mailbox)</a:t>
            </a:r>
          </a:p>
          <a:p>
            <a:r>
              <a:rPr lang="en-IN" sz="2400" dirty="0">
                <a:cs typeface="Times New Roman" pitchFamily="18" charset="0"/>
              </a:rPr>
              <a:t>UDP port field is only 16 bits long - there are up to 64K possible ports</a:t>
            </a:r>
          </a:p>
          <a:p>
            <a:r>
              <a:rPr lang="en-IN" sz="2400" dirty="0">
                <a:cs typeface="Times New Roman" pitchFamily="18" charset="0"/>
              </a:rPr>
              <a:t>Source process sends a message to a port and destination process receives the message from a port</a:t>
            </a:r>
          </a:p>
          <a:p>
            <a:r>
              <a:rPr lang="en-IN" sz="2400" dirty="0">
                <a:cs typeface="Times New Roman" pitchFamily="18" charset="0"/>
              </a:rPr>
              <a:t>Client know about the server’s port either through </a:t>
            </a:r>
          </a:p>
          <a:p>
            <a:pPr lvl="1"/>
            <a:r>
              <a:rPr lang="en-IN" sz="2200" dirty="0">
                <a:cs typeface="Times New Roman" pitchFamily="18" charset="0"/>
              </a:rPr>
              <a:t>Well known ports</a:t>
            </a:r>
          </a:p>
          <a:p>
            <a:pPr lvl="1"/>
            <a:r>
              <a:rPr lang="en-IN" sz="2200" dirty="0">
                <a:cs typeface="Times New Roman" pitchFamily="18" charset="0"/>
              </a:rPr>
              <a:t>Port mapper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5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37953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UDP Header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UDP </a:t>
            </a:r>
            <a:r>
              <a:rPr lang="en-US" dirty="0"/>
              <a:t>packet: No state information for the communication session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UDP </a:t>
            </a:r>
            <a:r>
              <a:rPr lang="en-US" dirty="0"/>
              <a:t>is a stateless protocol, without re-transmission of loss data or protecting against data recording</a:t>
            </a:r>
          </a:p>
          <a:p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381" y="1529830"/>
            <a:ext cx="699776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31477" y="436238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*Source - Computer </a:t>
            </a:r>
            <a:r>
              <a:rPr lang="en-US" sz="1000" dirty="0"/>
              <a:t>Networking: A Top Down Approach Featuring the Internet, </a:t>
            </a:r>
            <a:r>
              <a:rPr lang="en-US" sz="1000" dirty="0" err="1"/>
              <a:t>J.F.Kurose</a:t>
            </a:r>
            <a:r>
              <a:rPr lang="en-US" sz="1000" dirty="0"/>
              <a:t> and K.W. Ross, Sixth Edition, Pearson Education, 2012</a:t>
            </a:r>
          </a:p>
        </p:txBody>
      </p:sp>
    </p:spTree>
    <p:extLst>
      <p:ext uri="{BB962C8B-B14F-4D97-AF65-F5344CB8AC3E}">
        <p14:creationId xmlns:p14="http://schemas.microsoft.com/office/powerpoint/2010/main" val="2489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246" y="278911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Difference between TCP &amp; UDP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535724"/>
            <a:ext cx="9941169" cy="4773642"/>
          </a:xfrm>
        </p:spPr>
        <p:txBody>
          <a:bodyPr numCol="1">
            <a:normAutofit/>
          </a:bodyPr>
          <a:lstStyle/>
          <a:p>
            <a:pPr marL="45720" indent="0" algn="ctr">
              <a:buNone/>
            </a:pPr>
            <a:r>
              <a:rPr lang="en-US" sz="2800" dirty="0" smtClean="0"/>
              <a:t>TCP 						UDP</a:t>
            </a: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Connection Oriented			Connectionless</a:t>
            </a:r>
          </a:p>
          <a:p>
            <a:pPr marL="45720" indent="0">
              <a:buNone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Byte stream Service			Datagram Service</a:t>
            </a:r>
          </a:p>
          <a:p>
            <a:pPr marL="45720" indent="0">
              <a:buNone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Reliable				Unreliable</a:t>
            </a:r>
          </a:p>
          <a:p>
            <a:pPr marL="45720" indent="0">
              <a:buNone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Inorder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delivery of data		Unordered</a:t>
            </a:r>
          </a:p>
          <a:p>
            <a:pPr marL="45720" indent="0">
              <a:buNone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Guaranteed delivery			Best effort service (no guarantee)</a:t>
            </a:r>
          </a:p>
          <a:p>
            <a:pPr marL="4572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500</Words>
  <Application>Microsoft Office PowerPoint</Application>
  <PresentationFormat>Custom</PresentationFormat>
  <Paragraphs>93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    Network and Communication  </vt:lpstr>
      <vt:lpstr>Session Outline</vt:lpstr>
      <vt:lpstr> Transport Layer Protocols</vt:lpstr>
      <vt:lpstr>Transmission Control Protocol (TCP)</vt:lpstr>
      <vt:lpstr>TCP Header Format </vt:lpstr>
      <vt:lpstr>TCP Header </vt:lpstr>
      <vt:lpstr>User Datagram Protocol (UDP)</vt:lpstr>
      <vt:lpstr>UDP Header</vt:lpstr>
      <vt:lpstr>Difference between TCP &amp; UDP</vt:lpstr>
      <vt:lpstr>Popular Internet applications and their underlying transport Protocols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I prepare E-Content for fall Semester course?</dc:title>
  <dc:creator>Kanchana Devi V</dc:creator>
  <cp:lastModifiedBy>Admin</cp:lastModifiedBy>
  <cp:revision>30</cp:revision>
  <dcterms:created xsi:type="dcterms:W3CDTF">2020-06-03T09:36:48Z</dcterms:created>
  <dcterms:modified xsi:type="dcterms:W3CDTF">2020-10-01T04:55:00Z</dcterms:modified>
</cp:coreProperties>
</file>