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328" r:id="rId2"/>
    <p:sldId id="331" r:id="rId3"/>
    <p:sldId id="330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4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9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0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595-9BB3-4835-A867-EDC76DDDC62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Ganesan R,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E64-F142-4D09-A0C4-64B0D31E5063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CFB-E344-49C9-B511-28960165EB05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87E0-3227-40A8-AB0D-DAB202973D9D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6568-F27F-4D8D-80CD-0AB92988A6D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110-8643-4238-85B8-DDD0D2A65F4E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951-4CAB-4DCA-84C5-33029CA680FC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DE75-4645-4244-94D2-94318031F300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796-531A-4672-93FE-5A0589B613CB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6C1A-2728-400D-9963-698B75EEBD66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4B77-E124-4815-A9E8-EF3DDC9A00A9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Ganesan R,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CD6A70-82A4-4268-A928-4819723A71D2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Ganesan R,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transport-layer-security-tls/" TargetMode="External"/><Relationship Id="rId2" Type="http://schemas.openxmlformats.org/officeDocument/2006/relationships/hyperlink" Target="https://www.cloudflare.com/learning/ssl/what-is-ss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https/how-ssl-works" TargetMode="External"/><Relationship Id="rId2" Type="http://schemas.openxmlformats.org/officeDocument/2006/relationships/hyperlink" Target="https://www.geeksforgeeks.org/secure-socket-layer-ssl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Pse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7150"/>
            <a:ext cx="7391400" cy="194626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/>
              <a:t>CSE1004 </a:t>
            </a:r>
            <a:br>
              <a:rPr lang="en-IN" sz="2800" b="1" dirty="0" smtClean="0"/>
            </a:br>
            <a:r>
              <a:rPr lang="en-IN" sz="2800" b="1" dirty="0" smtClean="0"/>
              <a:t>Network &amp; Communication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90750"/>
            <a:ext cx="5867400" cy="19050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 smtClean="0"/>
              <a:t>Module : </a:t>
            </a:r>
            <a:r>
              <a:rPr lang="en-IN" b="1" dirty="0" err="1" smtClean="0"/>
              <a:t>IPSec</a:t>
            </a:r>
            <a:r>
              <a:rPr lang="en-IN" b="1" dirty="0"/>
              <a:t> and Secure Sockets Layer (SSL)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>
                <a:solidFill>
                  <a:schemeClr val="tx2"/>
                </a:solidFill>
              </a:rPr>
              <a:t>Dr.</a:t>
            </a:r>
            <a:r>
              <a:rPr lang="en-IN" b="1" dirty="0" smtClean="0">
                <a:solidFill>
                  <a:schemeClr val="tx2"/>
                </a:solidFill>
              </a:rPr>
              <a:t> S.L.JAYALAKSHMI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VIT Chennai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Comparison</a:t>
            </a:r>
            <a:endParaRPr lang="en-IN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895600" y="1047748"/>
            <a:ext cx="5968042" cy="3200402"/>
            <a:chOff x="2895600" y="1047748"/>
            <a:chExt cx="5968042" cy="220980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57350"/>
              <a:ext cx="5968042" cy="1600200"/>
            </a:xfrm>
            <a:prstGeom prst="rect">
              <a:avLst/>
            </a:prstGeom>
            <a:noFill/>
            <a:ln>
              <a:noFill/>
            </a:ln>
            <a:scene3d>
              <a:camera prst="perspectiveLef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200400" y="1047748"/>
              <a:ext cx="4195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Transport mode versus Tunnel mode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6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Two Security Protocols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904529"/>
            <a:ext cx="7946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Header (AH) Protocol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/>
              <a:t> To provide authentication for packets at IP level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Encapsulating Security Payload Protocol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  <a:r>
              <a:rPr lang="en-US" sz="2000" dirty="0" smtClean="0"/>
              <a:t> To provide encryption for packets at IP level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466022"/>
            <a:ext cx="771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 Header (AH) Protocol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Designed to authenticate the source host and to ensure the integrity of the payload carried in the IP packet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Uses a hash function and a secret key to create a message digest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971800" y="285748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…Two Security Protocols</a:t>
            </a:r>
            <a:endParaRPr lang="en-IN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946839"/>
            <a:ext cx="762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…Authentication Header (AH) Protocol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digest is inserted in the AH and then place in the appropriate location based on the mode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382949"/>
            <a:ext cx="8058232" cy="2551001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0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971800" y="285748"/>
            <a:ext cx="6019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…Two Security Protocols</a:t>
            </a:r>
            <a:endParaRPr lang="en-IN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963870"/>
            <a:ext cx="8327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Encapsulating Security Payload Protocol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Provides source authentication, data integrity and </a:t>
            </a:r>
            <a:r>
              <a:rPr lang="en-US" sz="2000" b="1" i="1" dirty="0" smtClean="0">
                <a:solidFill>
                  <a:schemeClr val="tx2"/>
                </a:solidFill>
              </a:rPr>
              <a:t>confidentiality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ESP adds a header and trailer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ESP’s authentication data are added at the end of the packet – makes its calculation easier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028950"/>
            <a:ext cx="5133975" cy="1800225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90800" y="285748"/>
            <a:ext cx="632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Services Provided by 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endParaRPr lang="en-IN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29" y="1581149"/>
            <a:ext cx="6993471" cy="1573531"/>
          </a:xfrm>
          <a:prstGeom prst="rect">
            <a:avLst/>
          </a:prstGeom>
          <a:noFill/>
          <a:ln>
            <a:noFill/>
          </a:ln>
          <a:scene3d>
            <a:camera prst="perspectiveRigh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4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5029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Applications of 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1047750"/>
            <a:ext cx="60415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Secure branch office connectivity over the network: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 company  can build a secure virtual private network over the Internet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Secure remote access over the network:</a:t>
            </a:r>
            <a:r>
              <a:rPr lang="en-US" sz="2000" dirty="0" smtClean="0"/>
              <a:t> An end user can make a local call to an ISP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Establishing extranet and intranet connectivity with partners:</a:t>
            </a:r>
            <a:r>
              <a:rPr lang="en-US" sz="2000" dirty="0" smtClean="0"/>
              <a:t> can be used to secure communication with other organizations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Enhancing electronic commerce security:</a:t>
            </a:r>
            <a:r>
              <a:rPr lang="en-US" sz="2000" dirty="0" smtClean="0"/>
              <a:t> adding an additional layer of security to web and electronic commerce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6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5029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Benefits of 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47748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provides strong </a:t>
            </a:r>
            <a:r>
              <a:rPr lang="en-US" sz="2000" dirty="0" smtClean="0"/>
              <a:t>security, when </a:t>
            </a:r>
            <a:r>
              <a:rPr lang="en-US" sz="2000" dirty="0"/>
              <a:t>IPsec is implemented in a firewall or </a:t>
            </a:r>
            <a:r>
              <a:rPr lang="en-US" sz="2000" dirty="0" smtClean="0"/>
              <a:t>router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IPsec </a:t>
            </a:r>
            <a:r>
              <a:rPr lang="en-US" sz="2000" dirty="0"/>
              <a:t>in a firewall is resistant to bypass </a:t>
            </a:r>
            <a:r>
              <a:rPr lang="en-US" sz="2000" dirty="0" smtClean="0"/>
              <a:t>all </a:t>
            </a:r>
            <a:r>
              <a:rPr lang="en-US" sz="2000" dirty="0"/>
              <a:t>traffic from the </a:t>
            </a:r>
            <a:r>
              <a:rPr lang="en-US" sz="2000" dirty="0" smtClean="0"/>
              <a:t>outside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need to change software on a user or server </a:t>
            </a:r>
            <a:r>
              <a:rPr lang="en-US" sz="2000" dirty="0" smtClean="0"/>
              <a:t>system when </a:t>
            </a:r>
            <a:r>
              <a:rPr lang="en-US" sz="2000" dirty="0"/>
              <a:t>IPsec is implemented in the firewall or </a:t>
            </a:r>
            <a:r>
              <a:rPr lang="en-US" sz="2000" dirty="0" smtClean="0"/>
              <a:t>router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need to train users on </a:t>
            </a:r>
            <a:r>
              <a:rPr lang="en-US" sz="2000" dirty="0" smtClean="0"/>
              <a:t>security mechanisms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provide security for individual users if needed</a:t>
            </a:r>
          </a:p>
        </p:txBody>
      </p:sp>
    </p:spTree>
    <p:extLst>
      <p:ext uri="{BB962C8B-B14F-4D97-AF65-F5344CB8AC3E}">
        <p14:creationId xmlns:p14="http://schemas.microsoft.com/office/powerpoint/2010/main" val="25375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09800" y="-95250"/>
            <a:ext cx="5029200" cy="4724400"/>
            <a:chOff x="2209800" y="-95250"/>
            <a:chExt cx="5029200" cy="4724400"/>
          </a:xfrm>
        </p:grpSpPr>
        <p:sp>
          <p:nvSpPr>
            <p:cNvPr id="9" name="Rectangle 8"/>
            <p:cNvSpPr/>
            <p:nvPr/>
          </p:nvSpPr>
          <p:spPr>
            <a:xfrm>
              <a:off x="2209800" y="1504661"/>
              <a:ext cx="3008855" cy="2920502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SSL</a:t>
              </a:r>
              <a:endPara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4" t="649" r="9510" b="-649"/>
            <a:stretch/>
          </p:blipFill>
          <p:spPr>
            <a:xfrm>
              <a:off x="4228813" y="1707356"/>
              <a:ext cx="3010187" cy="2921794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isometricOffAxis1Right"/>
              <a:lightRig rig="threePt" dir="t"/>
            </a:scene3d>
            <a:sp3d>
              <a:bevelT/>
            </a:sp3d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t="12906" r="24230"/>
            <a:stretch/>
          </p:blipFill>
          <p:spPr>
            <a:xfrm>
              <a:off x="3565140" y="-95250"/>
              <a:ext cx="3008855" cy="2920502"/>
            </a:xfrm>
            <a:prstGeom prst="rect">
              <a:avLst/>
            </a:prstGeom>
            <a:scene3d>
              <a:camera prst="isometricOffAxis1Top"/>
              <a:lightRig rig="threePt" dir="t"/>
            </a:scene3d>
            <a:sp3d>
              <a:bevelT/>
            </a:sp3d>
          </p:spPr>
        </p:pic>
      </p:grpSp>
    </p:spTree>
    <p:extLst>
      <p:ext uri="{BB962C8B-B14F-4D97-AF65-F5344CB8AC3E}">
        <p14:creationId xmlns:p14="http://schemas.microsoft.com/office/powerpoint/2010/main" val="32300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>
        <p:sndAc>
          <p:endSnd/>
        </p:sndAc>
      </p:transition>
    </mc:Choice>
    <mc:Fallback xmlns="">
      <p:transition advClick="0" advTm="600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Learning Objectives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98374" y="928004"/>
            <a:ext cx="5791200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SSL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Services provided by SSL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Four SSL Protocols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848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66800" y="285748"/>
            <a:ext cx="6705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rgbClr val="FFC000"/>
                </a:solidFill>
              </a:rPr>
              <a:t>What is </a:t>
            </a:r>
            <a:r>
              <a:rPr lang="en-IN" sz="4000" b="1" dirty="0">
                <a:solidFill>
                  <a:srgbClr val="FFC000"/>
                </a:solidFill>
              </a:rPr>
              <a:t>Secure Sockets </a:t>
            </a:r>
            <a:r>
              <a:rPr lang="en-IN" sz="4000" b="1" dirty="0" smtClean="0">
                <a:solidFill>
                  <a:srgbClr val="FFC000"/>
                </a:solidFill>
              </a:rPr>
              <a:t>Layer(SSL)</a:t>
            </a:r>
            <a:r>
              <a:rPr lang="en-IN" sz="4000" b="1" dirty="0" smtClean="0">
                <a:solidFill>
                  <a:schemeClr val="tx2"/>
                </a:solidFill>
              </a:rPr>
              <a:t>?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946487"/>
            <a:ext cx="7696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 smtClean="0">
                <a:hlinkClick r:id="rId2"/>
              </a:rPr>
              <a:t>SSL</a:t>
            </a:r>
            <a:r>
              <a:rPr lang="en-US" sz="2000" dirty="0"/>
              <a:t> stands for Secure Sockets Layer, and it refers to a protocol for encrypting and securing communications that take place on the Internet. Although SSL was replaced by an updated protocol called </a:t>
            </a:r>
            <a:r>
              <a:rPr lang="en-US" sz="2000" u="sng" dirty="0">
                <a:hlinkClick r:id="rId3"/>
              </a:rPr>
              <a:t>TLS (Transport Layer Security)</a:t>
            </a:r>
            <a:r>
              <a:rPr lang="en-US" sz="2000" dirty="0"/>
              <a:t> some time ago, "SSL" is still a commonly used term for this technology</a:t>
            </a:r>
            <a:r>
              <a:rPr lang="en-US" sz="2000" dirty="0" smtClean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Designed to provide security and compression service to data generated from application layer protocol (HTTP)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Data received from application is compressed (optional), singed and encrypted then passed to transport layer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Netscape developed – 1994  - Ver. 2 &amp; 3  -1995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23" y="3687234"/>
            <a:ext cx="1981200" cy="145626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3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09800" y="-95250"/>
            <a:ext cx="5029200" cy="4724400"/>
            <a:chOff x="1295400" y="-214599"/>
            <a:chExt cx="3958527" cy="383111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295400" y="1082802"/>
              <a:ext cx="2368296" cy="2368296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IPSec</a:t>
              </a:r>
              <a:endPara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4" t="649" r="9510" b="-649"/>
            <a:stretch/>
          </p:blipFill>
          <p:spPr>
            <a:xfrm>
              <a:off x="2884583" y="1247172"/>
              <a:ext cx="2369344" cy="2369344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isometricOffAxis1Right"/>
              <a:lightRig rig="threePt" dir="t"/>
            </a:scene3d>
            <a:sp3d>
              <a:bevelT/>
            </a:sp3d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t="12906" r="24230"/>
            <a:stretch/>
          </p:blipFill>
          <p:spPr>
            <a:xfrm>
              <a:off x="2362200" y="-214599"/>
              <a:ext cx="2368296" cy="2368296"/>
            </a:xfrm>
            <a:prstGeom prst="rect">
              <a:avLst/>
            </a:prstGeom>
            <a:scene3d>
              <a:camera prst="isometricOffAxis1Top"/>
              <a:lightRig rig="threePt" dir="t"/>
            </a:scene3d>
            <a:sp3d>
              <a:bevelT/>
            </a:sp3d>
          </p:spPr>
        </p:pic>
      </p:grpSp>
    </p:spTree>
    <p:extLst>
      <p:ext uri="{BB962C8B-B14F-4D97-AF65-F5344CB8AC3E}">
        <p14:creationId xmlns:p14="http://schemas.microsoft.com/office/powerpoint/2010/main" val="19159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>
        <p:sndAc>
          <p:endSnd/>
        </p:sndAc>
      </p:transition>
    </mc:Choice>
    <mc:Fallback xmlns="">
      <p:transition advClick="0" advTm="600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SSL Architecture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95350"/>
            <a:ext cx="89371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Is not a single protocol – two layers of protocol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Record Protocol – provides basic security services to higher layer protocols (HTTP)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Three higher layer protocols – used in management of SSL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90" y="1352550"/>
            <a:ext cx="3356510" cy="2201937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…SSL Architecture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154251"/>
            <a:ext cx="8784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Two important SSL concepts : SSL Session &amp; SSL Connection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Connection</a:t>
            </a:r>
            <a:r>
              <a:rPr lang="en-US" sz="2000" dirty="0" smtClean="0"/>
              <a:t> – is a transport – provides suitable service – peer-to-peer relationships – are transient – associated with one session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Session</a:t>
            </a:r>
            <a:r>
              <a:rPr lang="en-US" sz="2000" dirty="0" smtClean="0"/>
              <a:t> – an association between a client and a server – created by the Handshake Protocol – define a set of cryptographic parameters shared among multiple connections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4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Services by SSL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047750"/>
            <a:ext cx="771797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Provides several services on data received from application layer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Fragmentation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Compression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Message Integrity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Confidentiality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/>
              <a:t>Framing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42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Four Protocols</a:t>
            </a:r>
            <a:endParaRPr lang="en-IN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5791200" cy="2428875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37147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SSL defines four protocols in two layers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77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…Four Protocols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895350"/>
            <a:ext cx="81745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Record protocol is the carrier – carries message from three other protocols as well as data coming from application </a:t>
            </a:r>
            <a:r>
              <a:rPr lang="en-US" sz="1900" dirty="0"/>
              <a:t>l</a:t>
            </a:r>
            <a:r>
              <a:rPr lang="en-US" sz="1900" dirty="0" smtClean="0"/>
              <a:t>ayer – Message from record protocols are payloads to transport layer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Handshake protocol provides key and security parameters – authenticates the server to the client and client to the server if needed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 err="1" smtClean="0"/>
              <a:t>ChangeCipherSpec</a:t>
            </a:r>
            <a:r>
              <a:rPr lang="en-US" sz="1900" dirty="0" smtClean="0"/>
              <a:t> protocol – used for signaling readiness of cryptographic secrets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Alert protocol – used to report abnormal conditions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72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Handshake Protocol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3352621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After phase I – the client and serve knows the version of SSL, the cryptographic algorithms, compression method, and two random numbers for key generation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78" y="1003565"/>
            <a:ext cx="5057775" cy="211455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…Handshake Protocol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047748"/>
            <a:ext cx="7906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After phase II – the server is authenticated to the client, and the client knows the public key of the server if required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After phase III – the client is authenticated for the server, both client and server know the pre-master secret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After phase IV – the client and server send message to change cipher specification to finish handshaking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82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62200" y="285748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err="1" smtClean="0">
                <a:solidFill>
                  <a:schemeClr val="tx2"/>
                </a:solidFill>
              </a:rPr>
              <a:t>ChangeCipherSpec</a:t>
            </a:r>
            <a:r>
              <a:rPr lang="en-IN" sz="4000" b="1" dirty="0" smtClean="0">
                <a:solidFill>
                  <a:schemeClr val="tx2"/>
                </a:solidFill>
              </a:rPr>
              <a:t> Protocol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992922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Decides when two parties can use secret parameters by sending a special message during handshaking defined in this protocol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Sender and received need two states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Pending state : keep track of the parameters and secrets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Active state : Hold parameters and secrets used Record protocol to sign/verify and encrypt/decrypt message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8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77378" y="285748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Alert </a:t>
            </a:r>
            <a:r>
              <a:rPr lang="en-IN" sz="4000" b="1" dirty="0">
                <a:solidFill>
                  <a:schemeClr val="tx2"/>
                </a:solidFill>
              </a:rPr>
              <a:t>P</a:t>
            </a:r>
            <a:r>
              <a:rPr lang="en-IN" sz="4000" b="1" dirty="0" smtClean="0">
                <a:solidFill>
                  <a:schemeClr val="tx2"/>
                </a:solidFill>
              </a:rPr>
              <a:t>rotocol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99292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SSL uses this protocol for reporting errors and abnormal conditions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Uses only one message – describes problem and its level (warning or fatal)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4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77378" y="285748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Record </a:t>
            </a:r>
            <a:r>
              <a:rPr lang="en-IN" sz="4000" b="1" dirty="0">
                <a:solidFill>
                  <a:schemeClr val="tx2"/>
                </a:solidFill>
              </a:rPr>
              <a:t>P</a:t>
            </a:r>
            <a:r>
              <a:rPr lang="en-IN" sz="4000" b="1" dirty="0" smtClean="0">
                <a:solidFill>
                  <a:schemeClr val="tx2"/>
                </a:solidFill>
              </a:rPr>
              <a:t>rotocol</a:t>
            </a:r>
            <a:endParaRPr lang="en-I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89535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Processing done by the protocol at the sender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505200" y="1733550"/>
            <a:ext cx="47244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Payload from upper layer protocol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3527234" y="2114550"/>
            <a:ext cx="2362200" cy="4351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27234" y="2124648"/>
            <a:ext cx="0" cy="53340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7400" y="2157699"/>
            <a:ext cx="0" cy="53340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2876550"/>
            <a:ext cx="372278" cy="0"/>
          </a:xfrm>
          <a:prstGeom prst="line">
            <a:avLst/>
          </a:prstGeom>
          <a:ln w="31750" cap="flat" cmpd="sng"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3333750"/>
            <a:ext cx="15240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Compression</a:t>
            </a:r>
            <a:endParaRPr lang="en-US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05200" y="3028950"/>
            <a:ext cx="363098" cy="315817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10200" y="3028950"/>
            <a:ext cx="457200" cy="3048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27234" y="3790950"/>
            <a:ext cx="2035366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Compressed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527234" y="3790950"/>
            <a:ext cx="358966" cy="4572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10200" y="3790950"/>
            <a:ext cx="152400" cy="4572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3184E-6 L -5.55556E-7 0.091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7914E-7 L 1.38889E-6 0.088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13" grpId="0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Learning Objectives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98374" y="928004"/>
            <a:ext cx="579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introduce </a:t>
            </a:r>
            <a:r>
              <a:rPr lang="en-US" sz="2000" dirty="0" err="1" smtClean="0"/>
              <a:t>IPSec</a:t>
            </a:r>
            <a:r>
              <a:rPr lang="en-US" sz="2000" dirty="0" smtClean="0"/>
              <a:t> </a:t>
            </a:r>
            <a:r>
              <a:rPr lang="en-US" sz="2000" dirty="0"/>
              <a:t>protocol </a:t>
            </a:r>
            <a:r>
              <a:rPr lang="en-US" sz="2000" dirty="0" smtClean="0"/>
              <a:t>and its two implementation modes</a:t>
            </a:r>
            <a:r>
              <a:rPr lang="en-US" sz="2000" dirty="0"/>
              <a:t>: transport </a:t>
            </a:r>
            <a:r>
              <a:rPr lang="en-US" sz="2000" dirty="0" smtClean="0"/>
              <a:t>and tunnel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discuss two security protocols : AH and ESP &amp; Services provided by </a:t>
            </a:r>
            <a:r>
              <a:rPr lang="en-US" sz="2000" dirty="0" err="1" smtClean="0"/>
              <a:t>IPSec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know applications and benefits of </a:t>
            </a:r>
            <a:r>
              <a:rPr lang="en-US" sz="2000" dirty="0" err="1" smtClean="0"/>
              <a:t>IPSec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3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77378" y="285748"/>
            <a:ext cx="6934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...Record </a:t>
            </a:r>
            <a:r>
              <a:rPr lang="en-IN" sz="4000" b="1" dirty="0">
                <a:solidFill>
                  <a:schemeClr val="tx2"/>
                </a:solidFill>
              </a:rPr>
              <a:t>P</a:t>
            </a:r>
            <a:r>
              <a:rPr lang="en-IN" sz="4000" b="1" dirty="0" smtClean="0">
                <a:solidFill>
                  <a:schemeClr val="tx2"/>
                </a:solidFill>
              </a:rPr>
              <a:t>rotocol</a:t>
            </a:r>
            <a:endParaRPr lang="en-IN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3505200" y="1303407"/>
            <a:ext cx="20574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Compressed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3527234" y="2163641"/>
            <a:ext cx="2035366" cy="4351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Compressed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3886200" y="2903607"/>
            <a:ext cx="1524000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05200" y="2598807"/>
            <a:ext cx="363098" cy="315817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10200" y="2598807"/>
            <a:ext cx="457200" cy="3048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27234" y="3360807"/>
            <a:ext cx="2035366" cy="4572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Encrypted Fragment</a:t>
            </a:r>
            <a:endParaRPr lang="en-US" sz="16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527234" y="3360807"/>
            <a:ext cx="358966" cy="4572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10200" y="3360807"/>
            <a:ext cx="152400" cy="457200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5562600" y="1532007"/>
            <a:ext cx="609600" cy="0"/>
          </a:xfrm>
          <a:prstGeom prst="straightConnector1">
            <a:avLst/>
          </a:prstGeom>
          <a:ln w="25400" cmpd="sng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1173093"/>
            <a:ext cx="990600" cy="728897"/>
          </a:xfrm>
          <a:prstGeom prst="rect">
            <a:avLst/>
          </a:prstGeom>
          <a:effectLst>
            <a:innerShdw blurRad="63500" dist="50800" dir="18900000">
              <a:schemeClr val="tx1">
                <a:lumMod val="75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6667500" y="819150"/>
            <a:ext cx="0" cy="353943"/>
          </a:xfrm>
          <a:prstGeom prst="straightConnector1">
            <a:avLst/>
          </a:prstGeom>
          <a:ln w="25400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H="1">
            <a:off x="7162800" y="1532007"/>
            <a:ext cx="457200" cy="5535"/>
          </a:xfrm>
          <a:prstGeom prst="straightConnector1">
            <a:avLst/>
          </a:prstGeom>
          <a:ln w="25400" cmpd="sng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81915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Other values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0" y="137070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MAC Secrets</a:t>
            </a:r>
            <a:endParaRPr lang="en-US" sz="1400" i="1" dirty="0"/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5410200" y="1901990"/>
            <a:ext cx="1257300" cy="261651"/>
          </a:xfrm>
          <a:prstGeom prst="straightConnector1">
            <a:avLst/>
          </a:prstGeom>
          <a:ln w="25400" cmpd="sng">
            <a:solidFill>
              <a:schemeClr val="tx1">
                <a:lumMod val="9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163641"/>
            <a:ext cx="778066" cy="4351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MAC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09103" y="4541933"/>
            <a:ext cx="2035366" cy="4351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SSL Payload</a:t>
            </a:r>
            <a:endParaRPr lang="en-US" b="1" i="1" dirty="0"/>
          </a:p>
        </p:txBody>
      </p:sp>
      <p:sp>
        <p:nvSpPr>
          <p:cNvPr id="32" name="Rectangle 31"/>
          <p:cNvSpPr/>
          <p:nvPr/>
        </p:nvSpPr>
        <p:spPr>
          <a:xfrm>
            <a:off x="5544469" y="4541933"/>
            <a:ext cx="778066" cy="4351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RPH</a:t>
            </a:r>
            <a:endParaRPr lang="en-US" b="1" i="1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527234" y="4171950"/>
            <a:ext cx="0" cy="369983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19451" y="4193984"/>
            <a:ext cx="0" cy="369983"/>
          </a:xfrm>
          <a:prstGeom prst="line">
            <a:avLst/>
          </a:prstGeom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7914E-7 L 1.38889E-6 0.088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 animBg="1"/>
      <p:bldP spid="28" grpId="0" animBg="1"/>
      <p:bldP spid="28" grpId="1" animBg="1"/>
      <p:bldP spid="12" grpId="0" animBg="1"/>
      <p:bldP spid="19" grpId="0"/>
      <p:bldP spid="24" grpId="0"/>
      <p:bldP spid="23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14600" y="340178"/>
            <a:ext cx="632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500" b="1" dirty="0" smtClean="0">
                <a:solidFill>
                  <a:schemeClr val="tx2"/>
                </a:solidFill>
              </a:rPr>
              <a:t>Additional Learning Resources</a:t>
            </a:r>
            <a:endParaRPr lang="en-IN" sz="35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998658"/>
            <a:ext cx="62701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TCP/IP Protocol Suite, </a:t>
            </a:r>
            <a:r>
              <a:rPr lang="en-US" sz="2000" dirty="0"/>
              <a:t>Behrouz A. </a:t>
            </a:r>
            <a:r>
              <a:rPr lang="en-US" sz="2000" dirty="0" err="1" smtClean="0"/>
              <a:t>Forouzan</a:t>
            </a:r>
            <a:r>
              <a:rPr lang="en-US" sz="2000" dirty="0" smtClean="0"/>
              <a:t>, McGraw Hill,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Cryptography and Network Security, William Stallings, Prentice Hall,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SSL online resource: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://www.geeksforgeeks.org/secure-socket-layer-ssl/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     </a:t>
            </a:r>
            <a:r>
              <a:rPr lang="en-US" sz="2000" dirty="0" smtClean="0">
                <a:hlinkClick r:id="rId3"/>
              </a:rPr>
              <a:t>https://www.tutorialsteacher.com/https/how-ssl-works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14600" y="340178"/>
            <a:ext cx="632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500" b="1" dirty="0" smtClean="0">
                <a:solidFill>
                  <a:schemeClr val="tx2"/>
                </a:solidFill>
              </a:rPr>
              <a:t>Additional Learning Resources</a:t>
            </a:r>
            <a:endParaRPr lang="en-IN" sz="35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998658"/>
            <a:ext cx="6270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TCP/IP Protocol Suite, </a:t>
            </a:r>
            <a:r>
              <a:rPr lang="en-US" sz="2000" dirty="0"/>
              <a:t>Behrouz A. </a:t>
            </a:r>
            <a:r>
              <a:rPr lang="en-US" sz="2000" dirty="0" err="1" smtClean="0"/>
              <a:t>Forouzan</a:t>
            </a:r>
            <a:r>
              <a:rPr lang="en-US" sz="2000" dirty="0" smtClean="0"/>
              <a:t>, McGraw Hill,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Cryptography and Network Security, William Stallings, Prentice Hall,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IPSec</a:t>
            </a:r>
            <a:r>
              <a:rPr lang="en-US" sz="2000" dirty="0" smtClean="0"/>
              <a:t> Wikipedia: </a:t>
            </a:r>
            <a:r>
              <a:rPr lang="en-US" sz="2000" dirty="0">
                <a:hlinkClick r:id="rId2"/>
              </a:rPr>
              <a:t>https://en.wikipedia.org/wiki/IPsec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What is 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 smtClean="0">
                <a:solidFill>
                  <a:schemeClr val="tx2"/>
                </a:solidFill>
              </a:rPr>
              <a:t>?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98374" y="946487"/>
            <a:ext cx="57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IP Security (</a:t>
            </a:r>
            <a:r>
              <a:rPr lang="en-US" sz="2000" dirty="0" err="1"/>
              <a:t>IPSec</a:t>
            </a:r>
            <a:r>
              <a:rPr lang="en-US" sz="2000" dirty="0"/>
              <a:t>) is a collection of protocols </a:t>
            </a:r>
            <a:r>
              <a:rPr lang="en-US" sz="2000" dirty="0" smtClean="0"/>
              <a:t>designed </a:t>
            </a:r>
            <a:r>
              <a:rPr lang="en-US" sz="2000" dirty="0"/>
              <a:t>by the Internet </a:t>
            </a:r>
            <a:r>
              <a:rPr lang="en-US" sz="2000" dirty="0" smtClean="0"/>
              <a:t>Engineering Task </a:t>
            </a:r>
            <a:r>
              <a:rPr lang="en-US" sz="2000" dirty="0"/>
              <a:t>Force (IETF) to provide security for a packet at the network </a:t>
            </a:r>
            <a:r>
              <a:rPr lang="en-US" sz="2000" dirty="0" smtClean="0"/>
              <a:t>level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Helps create </a:t>
            </a:r>
            <a:r>
              <a:rPr lang="en-US" sz="2000" dirty="0"/>
              <a:t>authenticated and confidential packets for the IP </a:t>
            </a:r>
            <a:r>
              <a:rPr lang="en-US" sz="2000" dirty="0" smtClean="0"/>
              <a:t>layer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IPSec</a:t>
            </a:r>
            <a:r>
              <a:rPr lang="en-US" sz="2000" dirty="0" smtClean="0"/>
              <a:t> operates in one of two different modes: transport mode and tunnel mode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8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472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>
                <a:solidFill>
                  <a:schemeClr val="tx2"/>
                </a:solidFill>
              </a:rPr>
              <a:t> </a:t>
            </a:r>
            <a:r>
              <a:rPr lang="en-IN" sz="4000" b="1" dirty="0" smtClean="0">
                <a:solidFill>
                  <a:schemeClr val="tx2"/>
                </a:solidFill>
              </a:rPr>
              <a:t>– Key Points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98374" y="1200150"/>
            <a:ext cx="5791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IPSec</a:t>
            </a:r>
            <a:r>
              <a:rPr lang="en-US" sz="2000" dirty="0"/>
              <a:t> encompasses 3 function areas: authentication, confidentiality</a:t>
            </a:r>
            <a:r>
              <a:rPr lang="en-US" sz="2000" dirty="0" smtClean="0"/>
              <a:t>, and </a:t>
            </a:r>
            <a:r>
              <a:rPr lang="en-US" sz="2000" dirty="0"/>
              <a:t>key </a:t>
            </a:r>
            <a:r>
              <a:rPr lang="en-US" sz="2000" dirty="0" smtClean="0"/>
              <a:t>management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Authentication makes use </a:t>
            </a:r>
            <a:r>
              <a:rPr lang="en-US" sz="2000" dirty="0"/>
              <a:t>Hash-based message </a:t>
            </a:r>
            <a:r>
              <a:rPr lang="en-US" sz="2000" b="1" dirty="0"/>
              <a:t>authentication</a:t>
            </a:r>
            <a:r>
              <a:rPr lang="en-US" sz="2000" dirty="0"/>
              <a:t> code (</a:t>
            </a:r>
            <a:r>
              <a:rPr lang="en-US" sz="2000" b="1" dirty="0"/>
              <a:t>HMAC</a:t>
            </a:r>
            <a:r>
              <a:rPr lang="en-US" sz="2000" dirty="0"/>
              <a:t>) </a:t>
            </a:r>
            <a:r>
              <a:rPr lang="en-US" sz="2000" dirty="0" smtClean="0"/>
              <a:t>– applied to the entire original IP packet (tunnel mode) or to all of the packet except for IP header (transport mode)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Confidentiality provided by an encryption format – Encapsulating Security Payload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Internet Key Exchange </a:t>
            </a:r>
            <a:r>
              <a:rPr lang="en-IN" sz="2000" dirty="0" smtClean="0"/>
              <a:t>(</a:t>
            </a:r>
            <a:r>
              <a:rPr lang="en-US" sz="2000" dirty="0" smtClean="0"/>
              <a:t>IKE) – techniques for key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8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>
                <a:solidFill>
                  <a:schemeClr val="tx2"/>
                </a:solidFill>
              </a:rPr>
              <a:t> </a:t>
            </a:r>
            <a:r>
              <a:rPr lang="en-IN" sz="4000" b="1" dirty="0" smtClean="0">
                <a:solidFill>
                  <a:schemeClr val="tx2"/>
                </a:solidFill>
              </a:rPr>
              <a:t>– Transport mode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04774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IPSec</a:t>
            </a:r>
            <a:r>
              <a:rPr lang="en-US" sz="2000" dirty="0" smtClean="0"/>
              <a:t>-Transport mode : protects what is delivered from transport layer to network layer – protects the payload to be encapsulated in network layer  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536290" y="2135309"/>
            <a:ext cx="5905500" cy="1937087"/>
            <a:chOff x="3048000" y="2114550"/>
            <a:chExt cx="5905500" cy="1937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622887"/>
              <a:ext cx="5905500" cy="1428750"/>
            </a:xfrm>
            <a:prstGeom prst="rect">
              <a:avLst/>
            </a:prstGeom>
            <a:noFill/>
            <a:ln>
              <a:noFill/>
            </a:ln>
            <a:scene3d>
              <a:camera prst="perspectiveLeft"/>
              <a:lightRig rig="threePt" dir="t"/>
            </a:scene3d>
            <a:sp3d>
              <a:bevelT/>
              <a:bevelB/>
              <a:extrusionClr>
                <a:schemeClr val="tx1">
                  <a:lumMod val="75000"/>
                </a:schemeClr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222434" y="2114550"/>
              <a:ext cx="3543300" cy="338554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>
                  <a:solidFill>
                    <a:schemeClr val="tx2"/>
                  </a:solidFill>
                </a:rPr>
                <a:t>IPSec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in Transport mode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28800" y="419677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Does not protect IP header; it only protects the information coming from the transport layer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1581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94680" y="285748"/>
            <a:ext cx="6173119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 smtClean="0">
                <a:solidFill>
                  <a:schemeClr val="tx2"/>
                </a:solidFill>
              </a:rPr>
              <a:t> – Transport mode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047750"/>
            <a:ext cx="802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Used when host-to-host (end-to-end) protection of data is needed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Host A uses </a:t>
            </a:r>
            <a:r>
              <a:rPr lang="en-US" sz="2000" dirty="0" err="1" smtClean="0"/>
              <a:t>IPSec</a:t>
            </a:r>
            <a:r>
              <a:rPr lang="en-US" sz="2000" dirty="0" smtClean="0"/>
              <a:t> to authenticate and/or encrypt the payload from delivered from transport layer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Host B uses </a:t>
            </a:r>
            <a:r>
              <a:rPr lang="en-US" sz="2000" dirty="0" err="1" smtClean="0"/>
              <a:t>IPSec</a:t>
            </a:r>
            <a:r>
              <a:rPr lang="en-US" sz="2000" dirty="0" smtClean="0"/>
              <a:t> to check the authentication and/or decrypt the IP Packet and deliver to the transport layer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05151"/>
            <a:ext cx="7609851" cy="1632332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  <a:sp3d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0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>
                <a:solidFill>
                  <a:schemeClr val="tx2"/>
                </a:solidFill>
              </a:rPr>
              <a:t> </a:t>
            </a:r>
            <a:r>
              <a:rPr lang="en-IN" sz="4000" b="1" dirty="0" smtClean="0">
                <a:solidFill>
                  <a:schemeClr val="tx2"/>
                </a:solidFill>
              </a:rPr>
              <a:t>– Tunnel mode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047750"/>
            <a:ext cx="7641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IPSec</a:t>
            </a:r>
            <a:r>
              <a:rPr lang="en-US" sz="2000" dirty="0" smtClean="0"/>
              <a:t>-Tunnel mode : protects entire IP packet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Takes an IP packet, including IP header, applies </a:t>
            </a:r>
            <a:r>
              <a:rPr lang="en-US" sz="2000" dirty="0" err="1" smtClean="0"/>
              <a:t>IPSec</a:t>
            </a:r>
            <a:r>
              <a:rPr lang="en-US" sz="2000" dirty="0" smtClean="0"/>
              <a:t> security methods to the entire IP packet – then adds new IP header 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1" y="2217301"/>
            <a:ext cx="7924800" cy="2442903"/>
            <a:chOff x="3124199" y="2647950"/>
            <a:chExt cx="5715001" cy="2012254"/>
          </a:xfrm>
        </p:grpSpPr>
        <p:sp>
          <p:nvSpPr>
            <p:cNvPr id="3" name="TextBox 2"/>
            <p:cNvSpPr txBox="1"/>
            <p:nvPr/>
          </p:nvSpPr>
          <p:spPr>
            <a:xfrm>
              <a:off x="3222434" y="2647950"/>
              <a:ext cx="3543300" cy="338554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>
                  <a:solidFill>
                    <a:schemeClr val="tx2"/>
                  </a:solidFill>
                </a:rPr>
                <a:t>IPSec</a:t>
              </a:r>
              <a:r>
                <a:rPr lang="en-US" sz="1600" b="1" i="1" dirty="0" smtClean="0">
                  <a:solidFill>
                    <a:schemeClr val="tx2"/>
                  </a:solidFill>
                </a:rPr>
                <a:t> in Tunnel mode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199" y="2989488"/>
              <a:ext cx="5715001" cy="1670716"/>
            </a:xfrm>
            <a:prstGeom prst="rect">
              <a:avLst/>
            </a:prstGeom>
            <a:noFill/>
            <a:ln>
              <a:noFill/>
            </a:ln>
            <a:scene3d>
              <a:camera prst="perspectiveLef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905000" y="4738401"/>
            <a:ext cx="4876800" cy="381000"/>
            <a:chOff x="1905000" y="4738401"/>
            <a:chExt cx="4876800" cy="381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738401"/>
              <a:ext cx="381000" cy="381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86000" y="4811624"/>
              <a:ext cx="449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 smtClean="0"/>
                <a:t>IPSec</a:t>
              </a:r>
              <a:r>
                <a:rPr lang="en-US" sz="1200" b="1" i="1" dirty="0" smtClean="0"/>
                <a:t> in tunnel mode protects the original IP header</a:t>
              </a:r>
              <a:endParaRPr lang="en-US" sz="1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41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00400" y="285748"/>
            <a:ext cx="586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</a:rPr>
              <a:t>…</a:t>
            </a:r>
            <a:r>
              <a:rPr lang="en-IN" sz="4000" b="1" dirty="0" err="1" smtClean="0">
                <a:solidFill>
                  <a:schemeClr val="tx2"/>
                </a:solidFill>
              </a:rPr>
              <a:t>IPSec</a:t>
            </a:r>
            <a:r>
              <a:rPr lang="en-IN" sz="4000" b="1" dirty="0" smtClean="0">
                <a:solidFill>
                  <a:schemeClr val="tx2"/>
                </a:solidFill>
              </a:rPr>
              <a:t> – Tunnel mode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904529"/>
            <a:ext cx="8327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New IP header has different information than the original IP header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Used between two routers, between a host and a router, or between a router and a host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entire original packet is protected from intrusion between the sender and the receiver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3181350"/>
            <a:ext cx="7639050" cy="1624336"/>
            <a:chOff x="3276600" y="3181350"/>
            <a:chExt cx="5353050" cy="1624336"/>
          </a:xfrm>
        </p:grpSpPr>
        <p:sp>
          <p:nvSpPr>
            <p:cNvPr id="3" name="TextBox 2"/>
            <p:cNvSpPr txBox="1"/>
            <p:nvPr/>
          </p:nvSpPr>
          <p:spPr>
            <a:xfrm>
              <a:off x="3314700" y="3181350"/>
              <a:ext cx="3543300" cy="338554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tx2"/>
                  </a:solidFill>
                </a:rPr>
                <a:t>Tunnel mode in action</a:t>
              </a:r>
              <a:endParaRPr lang="en-US" sz="1600" b="1" i="1" dirty="0">
                <a:solidFill>
                  <a:schemeClr val="tx2"/>
                </a:solidFill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496248"/>
              <a:ext cx="5353050" cy="1309438"/>
            </a:xfrm>
            <a:prstGeom prst="rect">
              <a:avLst/>
            </a:prstGeom>
            <a:noFill/>
            <a:ln>
              <a:noFill/>
            </a:ln>
            <a:scene3d>
              <a:camera prst="perspectiveLeft"/>
              <a:lightRig rig="threePt" dir="t"/>
            </a:scene3d>
            <a:sp3d>
              <a:bevelT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23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3306</TotalTime>
  <Words>1058</Words>
  <Application>Microsoft Office PowerPoint</Application>
  <PresentationFormat>On-screen Show (16:9)</PresentationFormat>
  <Paragraphs>157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Perspective</vt:lpstr>
      <vt:lpstr>CSE1004  Network &amp;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206</cp:revision>
  <dcterms:created xsi:type="dcterms:W3CDTF">2006-08-16T00:00:00Z</dcterms:created>
  <dcterms:modified xsi:type="dcterms:W3CDTF">2020-11-02T17:08:56Z</dcterms:modified>
</cp:coreProperties>
</file>