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3" r:id="rId9"/>
    <p:sldId id="274" r:id="rId10"/>
    <p:sldId id="272" r:id="rId11"/>
    <p:sldId id="275" r:id="rId12"/>
    <p:sldId id="263" r:id="rId13"/>
    <p:sldId id="264" r:id="rId14"/>
    <p:sldId id="266" r:id="rId15"/>
    <p:sldId id="268" r:id="rId16"/>
    <p:sldId id="265" r:id="rId17"/>
    <p:sldId id="269" r:id="rId18"/>
    <p:sldId id="270" r:id="rId19"/>
    <p:sldId id="267"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82F0B-7EBB-4410-8332-F353B90A3EB8}"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82F0B-7EBB-4410-8332-F353B90A3EB8}"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82F0B-7EBB-4410-8332-F353B90A3EB8}"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82F0B-7EBB-4410-8332-F353B90A3EB8}"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82F0B-7EBB-4410-8332-F353B90A3EB8}"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882F0B-7EBB-4410-8332-F353B90A3EB8}"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882F0B-7EBB-4410-8332-F353B90A3EB8}" type="datetimeFigureOut">
              <a:rPr lang="en-US" smtClean="0"/>
              <a:pPr/>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882F0B-7EBB-4410-8332-F353B90A3EB8}" type="datetimeFigureOut">
              <a:rPr lang="en-US" smtClean="0"/>
              <a:pPr/>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2F0B-7EBB-4410-8332-F353B90A3EB8}" type="datetimeFigureOut">
              <a:rPr lang="en-US" smtClean="0"/>
              <a:pPr/>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82F0B-7EBB-4410-8332-F353B90A3EB8}"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82F0B-7EBB-4410-8332-F353B90A3EB8}"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7B112-A448-4900-8501-9F874B26A7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82F0B-7EBB-4410-8332-F353B90A3EB8}" type="datetimeFigureOut">
              <a:rPr lang="en-US" smtClean="0"/>
              <a:pPr/>
              <a:t>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7B112-A448-4900-8501-9F874B26A7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r>
              <a:rPr lang="en-US" b="1" dirty="0">
                <a:solidFill>
                  <a:schemeClr val="bg1"/>
                </a:solidFill>
              </a:rPr>
              <a:t>Dual-Mode and Multimode Operation</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https://19yw4b240vb03ws8qm25h366-wpengine.netdna-ssl.com/wp-content/uploads/google-weather-300x227.png"/>
          <p:cNvSpPr>
            <a:spLocks noChangeAspect="1" noChangeArrowheads="1"/>
          </p:cNvSpPr>
          <p:nvPr/>
        </p:nvSpPr>
        <p:spPr bwMode="auto">
          <a:xfrm>
            <a:off x="63500" y="-136525"/>
            <a:ext cx="2143125" cy="16287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2"/>
          <a:srcRect/>
          <a:stretch>
            <a:fillRect/>
          </a:stretch>
        </p:blipFill>
        <p:spPr bwMode="auto">
          <a:xfrm>
            <a:off x="609600" y="381000"/>
            <a:ext cx="3352800" cy="2162175"/>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4953000" y="381000"/>
            <a:ext cx="3351204" cy="2133600"/>
          </a:xfrm>
          <a:prstGeom prst="rect">
            <a:avLst/>
          </a:prstGeom>
          <a:noFill/>
          <a:ln w="9525">
            <a:noFill/>
            <a:miter lim="800000"/>
            <a:headEnd/>
            <a:tailEnd/>
          </a:ln>
          <a:effectLst/>
        </p:spPr>
      </p:pic>
      <p:pic>
        <p:nvPicPr>
          <p:cNvPr id="8197" name="Picture 5"/>
          <p:cNvPicPr>
            <a:picLocks noChangeAspect="1" noChangeArrowheads="1"/>
          </p:cNvPicPr>
          <p:nvPr/>
        </p:nvPicPr>
        <p:blipFill>
          <a:blip r:embed="rId4"/>
          <a:srcRect/>
          <a:stretch>
            <a:fillRect/>
          </a:stretch>
        </p:blipFill>
        <p:spPr bwMode="auto">
          <a:xfrm>
            <a:off x="3124200" y="3429000"/>
            <a:ext cx="2857500" cy="1724025"/>
          </a:xfrm>
          <a:prstGeom prst="rect">
            <a:avLst/>
          </a:prstGeom>
          <a:noFill/>
          <a:ln w="9525">
            <a:noFill/>
            <a:miter lim="800000"/>
            <a:headEnd/>
            <a:tailEnd/>
          </a:ln>
          <a:effectLst/>
        </p:spPr>
      </p:pic>
      <p:sp>
        <p:nvSpPr>
          <p:cNvPr id="7" name="Rectangle 6"/>
          <p:cNvSpPr/>
          <p:nvPr/>
        </p:nvSpPr>
        <p:spPr>
          <a:xfrm>
            <a:off x="0" y="5486400"/>
            <a:ext cx="9144000" cy="584775"/>
          </a:xfrm>
          <a:prstGeom prst="rect">
            <a:avLst/>
          </a:prstGeom>
        </p:spPr>
        <p:txBody>
          <a:bodyPr wrap="square">
            <a:spAutoFit/>
          </a:bodyPr>
          <a:lstStyle/>
          <a:p>
            <a:pPr algn="ctr"/>
            <a:r>
              <a:rPr lang="en-US" sz="3200" dirty="0" smtClean="0">
                <a:solidFill>
                  <a:schemeClr val="bg1"/>
                </a:solidFill>
              </a:rPr>
              <a:t>APIs are everywhere</a:t>
            </a:r>
            <a:endParaRPr lang="en-US" sz="32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244334"/>
            <a:ext cx="9144000" cy="769441"/>
          </a:xfrm>
          <a:prstGeom prst="rect">
            <a:avLst/>
          </a:prstGeom>
        </p:spPr>
        <p:txBody>
          <a:bodyPr wrap="square">
            <a:spAutoFit/>
          </a:bodyPr>
          <a:lstStyle/>
          <a:p>
            <a:pPr algn="ctr"/>
            <a:r>
              <a:rPr lang="en-US" sz="4400" b="1" dirty="0" smtClean="0">
                <a:solidFill>
                  <a:schemeClr val="bg1"/>
                </a:solidFill>
              </a:rPr>
              <a:t>Event Driven Design</a:t>
            </a:r>
            <a:endParaRPr lang="en-US" sz="4400" b="1"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4524315"/>
          </a:xfrm>
          <a:prstGeom prst="rect">
            <a:avLst/>
          </a:prstGeom>
        </p:spPr>
        <p:txBody>
          <a:bodyPr wrap="square">
            <a:spAutoFit/>
          </a:bodyPr>
          <a:lstStyle/>
          <a:p>
            <a:r>
              <a:rPr lang="en-US" sz="3200" dirty="0" smtClean="0">
                <a:solidFill>
                  <a:schemeClr val="bg1"/>
                </a:solidFill>
              </a:rPr>
              <a:t>• OS cannot trust user processes</a:t>
            </a:r>
          </a:p>
          <a:p>
            <a:r>
              <a:rPr lang="en-US" sz="3200" dirty="0" smtClean="0">
                <a:solidFill>
                  <a:schemeClr val="bg1"/>
                </a:solidFill>
              </a:rPr>
              <a:t>– User processes may be buggy or malicious</a:t>
            </a:r>
          </a:p>
          <a:p>
            <a:r>
              <a:rPr lang="en-US" sz="3200" dirty="0" smtClean="0">
                <a:solidFill>
                  <a:schemeClr val="bg1"/>
                </a:solidFill>
              </a:rPr>
              <a:t>– User process crash should not affect OS</a:t>
            </a:r>
          </a:p>
          <a:p>
            <a:endParaRPr lang="en-US" sz="3200" dirty="0" smtClean="0">
              <a:solidFill>
                <a:schemeClr val="bg1"/>
              </a:solidFill>
            </a:endParaRPr>
          </a:p>
          <a:p>
            <a:endParaRPr lang="en-US" sz="3200" dirty="0" smtClean="0">
              <a:solidFill>
                <a:schemeClr val="bg1"/>
              </a:solidFill>
            </a:endParaRPr>
          </a:p>
          <a:p>
            <a:r>
              <a:rPr lang="en-US" sz="3200" dirty="0" smtClean="0">
                <a:solidFill>
                  <a:schemeClr val="bg1"/>
                </a:solidFill>
              </a:rPr>
              <a:t>• OS needs to guarantee fairness to all user</a:t>
            </a:r>
          </a:p>
          <a:p>
            <a:r>
              <a:rPr lang="en-US" sz="3200" dirty="0" smtClean="0">
                <a:solidFill>
                  <a:schemeClr val="bg1"/>
                </a:solidFill>
              </a:rPr>
              <a:t>processes</a:t>
            </a:r>
          </a:p>
          <a:p>
            <a:r>
              <a:rPr lang="en-US" sz="3200" dirty="0" smtClean="0">
                <a:solidFill>
                  <a:schemeClr val="bg1"/>
                </a:solidFill>
              </a:rPr>
              <a:t>– One process cannot ‘hog’ CPU time</a:t>
            </a:r>
          </a:p>
          <a:p>
            <a:r>
              <a:rPr lang="en-US" sz="3200" dirty="0" smtClean="0">
                <a:solidFill>
                  <a:schemeClr val="bg1"/>
                </a:solidFill>
              </a:rPr>
              <a:t>– Timer interrupts</a:t>
            </a:r>
            <a:endParaRPr lang="en-US" sz="32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90613" y="1195388"/>
            <a:ext cx="6962775" cy="44672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5016758"/>
          </a:xfrm>
          <a:prstGeom prst="rect">
            <a:avLst/>
          </a:prstGeom>
        </p:spPr>
        <p:txBody>
          <a:bodyPr wrap="square">
            <a:spAutoFit/>
          </a:bodyPr>
          <a:lstStyle/>
          <a:p>
            <a:r>
              <a:rPr lang="en-US" sz="3200" dirty="0" smtClean="0">
                <a:solidFill>
                  <a:schemeClr val="bg1"/>
                </a:solidFill>
              </a:rPr>
              <a:t>• Interrupts : </a:t>
            </a:r>
          </a:p>
          <a:p>
            <a:r>
              <a:rPr lang="en-US" sz="3200" dirty="0" smtClean="0">
                <a:solidFill>
                  <a:schemeClr val="bg1"/>
                </a:solidFill>
              </a:rPr>
              <a:t>Raised by hardware or programs to get OS attention</a:t>
            </a:r>
          </a:p>
          <a:p>
            <a:endParaRPr lang="en-US" sz="3200" dirty="0" smtClean="0">
              <a:solidFill>
                <a:schemeClr val="bg1"/>
              </a:solidFill>
            </a:endParaRPr>
          </a:p>
          <a:p>
            <a:r>
              <a:rPr lang="en-US" sz="3200" dirty="0" smtClean="0">
                <a:solidFill>
                  <a:schemeClr val="bg1"/>
                </a:solidFill>
              </a:rPr>
              <a:t>• Hardware interrupts : </a:t>
            </a:r>
          </a:p>
          <a:p>
            <a:r>
              <a:rPr lang="en-US" sz="3200" dirty="0" smtClean="0">
                <a:solidFill>
                  <a:schemeClr val="bg1"/>
                </a:solidFill>
              </a:rPr>
              <a:t>Raised by external hardware devices</a:t>
            </a:r>
          </a:p>
          <a:p>
            <a:r>
              <a:rPr lang="en-US" sz="3200" dirty="0" smtClean="0">
                <a:solidFill>
                  <a:schemeClr val="bg1"/>
                </a:solidFill>
              </a:rPr>
              <a:t>• Software Interrupts : </a:t>
            </a:r>
          </a:p>
          <a:p>
            <a:r>
              <a:rPr lang="en-US" sz="3200" dirty="0" smtClean="0">
                <a:solidFill>
                  <a:schemeClr val="bg1"/>
                </a:solidFill>
              </a:rPr>
              <a:t>Raised by user programs</a:t>
            </a:r>
          </a:p>
          <a:p>
            <a:endParaRPr lang="en-US" sz="3200" dirty="0" smtClean="0">
              <a:solidFill>
                <a:schemeClr val="bg1"/>
              </a:solidFill>
            </a:endParaRPr>
          </a:p>
          <a:p>
            <a:r>
              <a:rPr lang="en-US" sz="3200" dirty="0" smtClean="0">
                <a:solidFill>
                  <a:schemeClr val="bg1"/>
                </a:solidFill>
              </a:rPr>
              <a:t>• Exceptions :</a:t>
            </a:r>
          </a:p>
          <a:p>
            <a:r>
              <a:rPr lang="en-US" sz="3200" dirty="0" smtClean="0">
                <a:solidFill>
                  <a:schemeClr val="bg1"/>
                </a:solidFill>
              </a:rPr>
              <a:t>Due to illegal operations</a:t>
            </a:r>
            <a:endParaRPr lang="en-US" sz="32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09713" y="914400"/>
            <a:ext cx="6124575" cy="5029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4000" cy="646331"/>
          </a:xfrm>
          <a:prstGeom prst="rect">
            <a:avLst/>
          </a:prstGeom>
        </p:spPr>
        <p:txBody>
          <a:bodyPr wrap="square">
            <a:spAutoFit/>
          </a:bodyPr>
          <a:lstStyle/>
          <a:p>
            <a:pPr algn="ctr"/>
            <a:r>
              <a:rPr lang="en-US" sz="3600" dirty="0" smtClean="0">
                <a:solidFill>
                  <a:schemeClr val="bg1"/>
                </a:solidFill>
              </a:rPr>
              <a:t>Hardware Interrupts</a:t>
            </a:r>
            <a:endParaRPr lang="en-US" sz="36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6001643"/>
          </a:xfrm>
          <a:prstGeom prst="rect">
            <a:avLst/>
          </a:prstGeom>
        </p:spPr>
        <p:txBody>
          <a:bodyPr wrap="square">
            <a:spAutoFit/>
          </a:bodyPr>
          <a:lstStyle/>
          <a:p>
            <a:r>
              <a:rPr lang="en-US" sz="3200" dirty="0" smtClean="0">
                <a:solidFill>
                  <a:schemeClr val="bg1"/>
                </a:solidFill>
              </a:rPr>
              <a:t>• Several devices connected to the CPU</a:t>
            </a:r>
          </a:p>
          <a:p>
            <a:r>
              <a:rPr lang="en-US" sz="3200" dirty="0" smtClean="0">
                <a:solidFill>
                  <a:schemeClr val="bg1"/>
                </a:solidFill>
              </a:rPr>
              <a:t>– </a:t>
            </a:r>
            <a:r>
              <a:rPr lang="en-US" sz="3200" dirty="0" err="1" smtClean="0">
                <a:solidFill>
                  <a:schemeClr val="bg1"/>
                </a:solidFill>
              </a:rPr>
              <a:t>eg</a:t>
            </a:r>
            <a:r>
              <a:rPr lang="en-US" sz="3200" dirty="0" smtClean="0">
                <a:solidFill>
                  <a:schemeClr val="bg1"/>
                </a:solidFill>
              </a:rPr>
              <a:t>. Keyboards, mouse, network card, etc.</a:t>
            </a:r>
          </a:p>
          <a:p>
            <a:endParaRPr lang="en-US" sz="3200" dirty="0" smtClean="0">
              <a:solidFill>
                <a:schemeClr val="bg1"/>
              </a:solidFill>
            </a:endParaRPr>
          </a:p>
          <a:p>
            <a:r>
              <a:rPr lang="en-US" sz="3200" dirty="0" smtClean="0">
                <a:solidFill>
                  <a:schemeClr val="bg1"/>
                </a:solidFill>
              </a:rPr>
              <a:t>• These devices occasionally need to be serviced</a:t>
            </a:r>
          </a:p>
          <a:p>
            <a:r>
              <a:rPr lang="en-US" sz="3200" dirty="0" smtClean="0">
                <a:solidFill>
                  <a:schemeClr val="bg1"/>
                </a:solidFill>
              </a:rPr>
              <a:t>by the CPU</a:t>
            </a:r>
          </a:p>
          <a:p>
            <a:r>
              <a:rPr lang="en-US" sz="3200" dirty="0" smtClean="0">
                <a:solidFill>
                  <a:schemeClr val="bg1"/>
                </a:solidFill>
              </a:rPr>
              <a:t>– </a:t>
            </a:r>
            <a:r>
              <a:rPr lang="en-US" sz="3200" dirty="0" err="1" smtClean="0">
                <a:solidFill>
                  <a:schemeClr val="bg1"/>
                </a:solidFill>
              </a:rPr>
              <a:t>eg</a:t>
            </a:r>
            <a:r>
              <a:rPr lang="en-US" sz="3200" dirty="0" smtClean="0">
                <a:solidFill>
                  <a:schemeClr val="bg1"/>
                </a:solidFill>
              </a:rPr>
              <a:t>. Inform CPU that a key has been pressed</a:t>
            </a:r>
          </a:p>
          <a:p>
            <a:endParaRPr lang="en-US" sz="3200" dirty="0" smtClean="0">
              <a:solidFill>
                <a:schemeClr val="bg1"/>
              </a:solidFill>
            </a:endParaRPr>
          </a:p>
          <a:p>
            <a:r>
              <a:rPr lang="en-US" sz="3200" dirty="0" smtClean="0">
                <a:solidFill>
                  <a:schemeClr val="bg1"/>
                </a:solidFill>
              </a:rPr>
              <a:t>• These events are asynchronous i.e. we cannot</a:t>
            </a:r>
          </a:p>
          <a:p>
            <a:r>
              <a:rPr lang="en-US" sz="3200" dirty="0" smtClean="0">
                <a:solidFill>
                  <a:schemeClr val="bg1"/>
                </a:solidFill>
              </a:rPr>
              <a:t>predict when they will happen.</a:t>
            </a:r>
          </a:p>
          <a:p>
            <a:endParaRPr lang="en-US" sz="3200" dirty="0" smtClean="0">
              <a:solidFill>
                <a:schemeClr val="bg1"/>
              </a:solidFill>
            </a:endParaRPr>
          </a:p>
          <a:p>
            <a:r>
              <a:rPr lang="en-US" sz="3200" dirty="0" smtClean="0">
                <a:solidFill>
                  <a:schemeClr val="bg1"/>
                </a:solidFill>
              </a:rPr>
              <a:t>• Need a way for the CPU to determine when a</a:t>
            </a:r>
          </a:p>
          <a:p>
            <a:r>
              <a:rPr lang="en-US" sz="3200" dirty="0" smtClean="0">
                <a:solidFill>
                  <a:schemeClr val="bg1"/>
                </a:solidFill>
              </a:rPr>
              <a:t>device needs attention</a:t>
            </a:r>
            <a:endParaRPr lang="en-US" sz="32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05835"/>
            <a:ext cx="9144000" cy="646331"/>
          </a:xfrm>
          <a:prstGeom prst="rect">
            <a:avLst/>
          </a:prstGeom>
        </p:spPr>
        <p:txBody>
          <a:bodyPr wrap="square">
            <a:spAutoFit/>
          </a:bodyPr>
          <a:lstStyle/>
          <a:p>
            <a:pPr algn="ctr"/>
            <a:r>
              <a:rPr lang="en-US" sz="3600" b="1" dirty="0" smtClean="0">
                <a:solidFill>
                  <a:schemeClr val="bg1"/>
                </a:solidFill>
              </a:rPr>
              <a:t>Hardware </a:t>
            </a:r>
            <a:r>
              <a:rPr lang="en-US" sz="3600" b="1" dirty="0" err="1" smtClean="0">
                <a:solidFill>
                  <a:schemeClr val="bg1"/>
                </a:solidFill>
              </a:rPr>
              <a:t>vs</a:t>
            </a:r>
            <a:r>
              <a:rPr lang="en-US" sz="3600" b="1" dirty="0" smtClean="0">
                <a:solidFill>
                  <a:schemeClr val="bg1"/>
                </a:solidFill>
              </a:rPr>
              <a:t> Software Interrupt</a:t>
            </a:r>
            <a:endParaRPr lang="en-US" sz="3600" b="1"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14000" y="2219324"/>
            <a:ext cx="8497916" cy="311467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09800"/>
            <a:ext cx="9144000" cy="2308324"/>
          </a:xfrm>
          <a:prstGeom prst="rect">
            <a:avLst/>
          </a:prstGeom>
        </p:spPr>
        <p:txBody>
          <a:bodyPr wrap="square">
            <a:spAutoFit/>
          </a:bodyPr>
          <a:lstStyle/>
          <a:p>
            <a:pPr algn="just"/>
            <a:r>
              <a:rPr lang="en-US" sz="3600" dirty="0" smtClean="0">
                <a:solidFill>
                  <a:schemeClr val="bg1"/>
                </a:solidFill>
                <a:latin typeface="+mn-lt"/>
              </a:rPr>
              <a:t>In order to ensure the proper execution of the system, we must be able to distinguish between</a:t>
            </a:r>
            <a:br>
              <a:rPr lang="en-US" sz="3600" dirty="0" smtClean="0">
                <a:solidFill>
                  <a:schemeClr val="bg1"/>
                </a:solidFill>
                <a:latin typeface="+mn-lt"/>
              </a:rPr>
            </a:br>
            <a:r>
              <a:rPr lang="en-US" sz="3600" dirty="0" smtClean="0">
                <a:solidFill>
                  <a:schemeClr val="bg1"/>
                </a:solidFill>
                <a:latin typeface="+mn-lt"/>
              </a:rPr>
              <a:t>the execution of operating-system code and user-defined code.</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00200"/>
            <a:ext cx="9144000" cy="2308324"/>
          </a:xfrm>
          <a:prstGeom prst="rect">
            <a:avLst/>
          </a:prstGeom>
        </p:spPr>
        <p:txBody>
          <a:bodyPr wrap="square">
            <a:spAutoFit/>
          </a:bodyPr>
          <a:lstStyle/>
          <a:p>
            <a:pPr algn="just"/>
            <a:r>
              <a:rPr lang="en-US" sz="3600" dirty="0" smtClean="0">
                <a:solidFill>
                  <a:schemeClr val="bg1"/>
                </a:solidFill>
              </a:rPr>
              <a:t>At </a:t>
            </a:r>
            <a:r>
              <a:rPr lang="en-US" sz="3600" dirty="0">
                <a:solidFill>
                  <a:schemeClr val="bg1"/>
                </a:solidFill>
              </a:rPr>
              <a:t>the very least, we need two separate </a:t>
            </a:r>
            <a:r>
              <a:rPr lang="en-US" sz="3600" dirty="0" smtClean="0">
                <a:solidFill>
                  <a:schemeClr val="bg1"/>
                </a:solidFill>
              </a:rPr>
              <a:t> modes </a:t>
            </a:r>
            <a:r>
              <a:rPr lang="en-US" sz="3600" dirty="0">
                <a:solidFill>
                  <a:schemeClr val="bg1"/>
                </a:solidFill>
              </a:rPr>
              <a:t>of operation: user </a:t>
            </a:r>
            <a:r>
              <a:rPr lang="en-US" sz="3600" dirty="0" smtClean="0">
                <a:solidFill>
                  <a:schemeClr val="bg1"/>
                </a:solidFill>
              </a:rPr>
              <a:t>mode and </a:t>
            </a:r>
            <a:r>
              <a:rPr lang="en-US" sz="3600" dirty="0">
                <a:solidFill>
                  <a:schemeClr val="bg1"/>
                </a:solidFill>
              </a:rPr>
              <a:t>kernel mode (also called supervisor mode, system mode, or </a:t>
            </a:r>
            <a:r>
              <a:rPr lang="en-US" sz="3600" dirty="0" smtClean="0">
                <a:solidFill>
                  <a:schemeClr val="bg1"/>
                </a:solidFill>
              </a:rPr>
              <a:t>privileged mode</a:t>
            </a:r>
            <a:r>
              <a:rPr lang="en-US" sz="3600" dirty="0">
                <a:solidFill>
                  <a:schemeClr val="bg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19200"/>
            <a:ext cx="9144000" cy="4031873"/>
          </a:xfrm>
          <a:prstGeom prst="rect">
            <a:avLst/>
          </a:prstGeom>
        </p:spPr>
        <p:txBody>
          <a:bodyPr wrap="square">
            <a:spAutoFit/>
          </a:bodyPr>
          <a:lstStyle/>
          <a:p>
            <a:pPr algn="just"/>
            <a:r>
              <a:rPr lang="en-US" sz="3200" dirty="0" smtClean="0">
                <a:solidFill>
                  <a:schemeClr val="bg1"/>
                </a:solidFill>
              </a:rPr>
              <a:t>A bit, called the mode bit, is added to the hardware of the computer to indicate the current mode: kernel (0) or user (1). </a:t>
            </a:r>
          </a:p>
          <a:p>
            <a:pPr algn="just"/>
            <a:endParaRPr lang="en-US" sz="3200" dirty="0" smtClean="0">
              <a:solidFill>
                <a:schemeClr val="bg1"/>
              </a:solidFill>
            </a:endParaRPr>
          </a:p>
          <a:p>
            <a:pPr algn="just"/>
            <a:r>
              <a:rPr lang="en-US" sz="3200" dirty="0" smtClean="0">
                <a:solidFill>
                  <a:schemeClr val="bg1"/>
                </a:solidFill>
              </a:rPr>
              <a:t>With the mode bit, we can distinguish between a task that is executed on behalf of the operating system and one that is executed on behalf of the user. </a:t>
            </a:r>
          </a:p>
          <a:p>
            <a:pPr algn="just"/>
            <a:endParaRPr lang="en-US" sz="3200" dirty="0" smtClean="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228600"/>
            <a:ext cx="8715018" cy="2899918"/>
          </a:xfrm>
          <a:prstGeom prst="rect">
            <a:avLst/>
          </a:prstGeom>
          <a:noFill/>
          <a:ln w="9525">
            <a:noFill/>
            <a:miter lim="800000"/>
            <a:headEnd/>
            <a:tailEnd/>
          </a:ln>
          <a:effectLst/>
        </p:spPr>
      </p:pic>
      <p:sp>
        <p:nvSpPr>
          <p:cNvPr id="4" name="Rectangle 3"/>
          <p:cNvSpPr/>
          <p:nvPr/>
        </p:nvSpPr>
        <p:spPr>
          <a:xfrm>
            <a:off x="0" y="3352800"/>
            <a:ext cx="9144000" cy="3539430"/>
          </a:xfrm>
          <a:prstGeom prst="rect">
            <a:avLst/>
          </a:prstGeom>
        </p:spPr>
        <p:txBody>
          <a:bodyPr wrap="square">
            <a:spAutoFit/>
          </a:bodyPr>
          <a:lstStyle/>
          <a:p>
            <a:pPr algn="just"/>
            <a:r>
              <a:rPr lang="en-US" sz="2800" dirty="0" smtClean="0">
                <a:solidFill>
                  <a:schemeClr val="bg1"/>
                </a:solidFill>
              </a:rPr>
              <a:t>At system boot time, the hardware starts in kernel mode. The operating system is then loaded and starts user applications in user mode. Whenever a trap or interrupt occurs, the hardware switches from user mode to kernel mode (that is, changes the state of the mode bit to 0). Thus, whenever the operating system gains control of the computer, it is in kernel mode. The system always switches to user mode (by setting the mode bit to 1) before passing control to a user program.</a:t>
            </a:r>
            <a:endParaRPr lang="en-US" sz="2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47800"/>
            <a:ext cx="9144000" cy="4524315"/>
          </a:xfrm>
          <a:prstGeom prst="rect">
            <a:avLst/>
          </a:prstGeom>
        </p:spPr>
        <p:txBody>
          <a:bodyPr wrap="square">
            <a:spAutoFit/>
          </a:bodyPr>
          <a:lstStyle/>
          <a:p>
            <a:pPr algn="just"/>
            <a:r>
              <a:rPr lang="en-US" sz="3200" dirty="0" smtClean="0">
                <a:solidFill>
                  <a:schemeClr val="bg1"/>
                </a:solidFill>
              </a:rPr>
              <a:t>We accomplish this protection by designating some of the machine instructions that may cause harm as privileged instructions. </a:t>
            </a:r>
          </a:p>
          <a:p>
            <a:pPr algn="just"/>
            <a:endParaRPr lang="en-US" sz="3200" dirty="0" smtClean="0">
              <a:solidFill>
                <a:schemeClr val="bg1"/>
              </a:solidFill>
            </a:endParaRPr>
          </a:p>
          <a:p>
            <a:pPr algn="just"/>
            <a:r>
              <a:rPr lang="en-US" sz="3200" dirty="0" smtClean="0">
                <a:solidFill>
                  <a:schemeClr val="bg1"/>
                </a:solidFill>
              </a:rPr>
              <a:t>The hardware allows privileged instructions to be executed only in kernel mode. If an attempt is made to execute a privileged instruction in user mode, the hardware does not execute the instruction but rather treats it as illegal and traps it to the operating system.</a:t>
            </a:r>
            <a:endParaRPr lang="en-US"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244334"/>
            <a:ext cx="9144000" cy="769441"/>
          </a:xfrm>
          <a:prstGeom prst="rect">
            <a:avLst/>
          </a:prstGeom>
        </p:spPr>
        <p:txBody>
          <a:bodyPr wrap="square">
            <a:spAutoFit/>
          </a:bodyPr>
          <a:lstStyle/>
          <a:p>
            <a:pPr algn="ctr"/>
            <a:r>
              <a:rPr lang="en-US" sz="4400" b="1" dirty="0" smtClean="0">
                <a:solidFill>
                  <a:schemeClr val="bg1"/>
                </a:solidFill>
              </a:rPr>
              <a:t>What is an API</a:t>
            </a:r>
            <a:endParaRPr lang="en-US" sz="44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71600"/>
            <a:ext cx="9144000" cy="4524315"/>
          </a:xfrm>
          <a:prstGeom prst="rect">
            <a:avLst/>
          </a:prstGeom>
        </p:spPr>
        <p:txBody>
          <a:bodyPr wrap="square">
            <a:spAutoFit/>
          </a:bodyPr>
          <a:lstStyle/>
          <a:p>
            <a:pPr algn="just"/>
            <a:r>
              <a:rPr lang="en-US" sz="3200" dirty="0" smtClean="0">
                <a:solidFill>
                  <a:schemeClr val="bg1"/>
                </a:solidFill>
              </a:rPr>
              <a:t>An API is a set of programming code that enables data transmission between one software product and another. It also contains the terms of this data exchange. </a:t>
            </a:r>
          </a:p>
          <a:p>
            <a:pPr algn="just"/>
            <a:endParaRPr lang="en-US" sz="3200" dirty="0" smtClean="0">
              <a:solidFill>
                <a:schemeClr val="bg1"/>
              </a:solidFill>
            </a:endParaRPr>
          </a:p>
          <a:p>
            <a:pPr algn="just"/>
            <a:endParaRPr lang="en-US" sz="3200" dirty="0" smtClean="0">
              <a:solidFill>
                <a:schemeClr val="bg1"/>
              </a:solidFill>
            </a:endParaRPr>
          </a:p>
          <a:p>
            <a:pPr algn="just"/>
            <a:r>
              <a:rPr lang="en-US" sz="3200" dirty="0" smtClean="0">
                <a:solidFill>
                  <a:schemeClr val="bg1"/>
                </a:solidFill>
              </a:rPr>
              <a:t>Each API contains and is implemented by </a:t>
            </a:r>
            <a:r>
              <a:rPr lang="en-US" sz="3200" b="1" dirty="0" smtClean="0">
                <a:solidFill>
                  <a:schemeClr val="bg1"/>
                </a:solidFill>
              </a:rPr>
              <a:t>function calls</a:t>
            </a:r>
            <a:r>
              <a:rPr lang="en-US" sz="3200" dirty="0" smtClean="0">
                <a:solidFill>
                  <a:schemeClr val="bg1"/>
                </a:solidFill>
              </a:rPr>
              <a:t> – language statements that request software to perform particular actions and services.</a:t>
            </a:r>
            <a:endParaRPr lang="en-US" sz="3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105835"/>
            <a:ext cx="9144000" cy="646331"/>
          </a:xfrm>
          <a:prstGeom prst="rect">
            <a:avLst/>
          </a:prstGeom>
        </p:spPr>
        <p:txBody>
          <a:bodyPr wrap="square">
            <a:spAutoFit/>
          </a:bodyPr>
          <a:lstStyle/>
          <a:p>
            <a:pPr algn="ctr"/>
            <a:r>
              <a:rPr lang="en-US" sz="3600" dirty="0" smtClean="0">
                <a:solidFill>
                  <a:schemeClr val="bg1"/>
                </a:solidFill>
              </a:rPr>
              <a:t>What APIs do and How they work</a:t>
            </a:r>
            <a:endParaRPr lang="en-US" sz="36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C2D6984D6540489CDBCCF131CBC428" ma:contentTypeVersion="2" ma:contentTypeDescription="Create a new document." ma:contentTypeScope="" ma:versionID="cdecc7ed88b9a395c00000dd1522967f">
  <xsd:schema xmlns:xsd="http://www.w3.org/2001/XMLSchema" xmlns:xs="http://www.w3.org/2001/XMLSchema" xmlns:p="http://schemas.microsoft.com/office/2006/metadata/properties" xmlns:ns2="f935ec18-e827-4da4-ae38-8acbc7d81588" targetNamespace="http://schemas.microsoft.com/office/2006/metadata/properties" ma:root="true" ma:fieldsID="c1f690d6098652a1f12556f43bfae040" ns2:_="">
    <xsd:import namespace="f935ec18-e827-4da4-ae38-8acbc7d815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35ec18-e827-4da4-ae38-8acbc7d815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91A4A7-37CE-4B6B-B1E2-AB22593EA223}"/>
</file>

<file path=customXml/itemProps2.xml><?xml version="1.0" encoding="utf-8"?>
<ds:datastoreItem xmlns:ds="http://schemas.openxmlformats.org/officeDocument/2006/customXml" ds:itemID="{B61EA65D-9370-4A11-9C8A-4FED3601B020}"/>
</file>

<file path=customXml/itemProps3.xml><?xml version="1.0" encoding="utf-8"?>
<ds:datastoreItem xmlns:ds="http://schemas.openxmlformats.org/officeDocument/2006/customXml" ds:itemID="{3956B8F7-095A-4C68-868E-C53D8614B033}"/>
</file>

<file path=docProps/app.xml><?xml version="1.0" encoding="utf-8"?>
<Properties xmlns="http://schemas.openxmlformats.org/officeDocument/2006/extended-properties" xmlns:vt="http://schemas.openxmlformats.org/officeDocument/2006/docPropsVTypes">
  <TotalTime>40</TotalTime>
  <Words>504</Words>
  <Application>Microsoft Office PowerPoint</Application>
  <PresentationFormat>On-screen Show (4:3)</PresentationFormat>
  <Paragraphs>51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Dual-Mode and Multimode Operation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Dual-Mode and Multimode Operation</dc:title>
  <dc:creator>Ganala</dc:creator>
  <cp:lastModifiedBy>Ganala</cp:lastModifiedBy>
  <cp:revision>21</cp:revision>
  <dcterms:created xsi:type="dcterms:W3CDTF">2021-02-10T06:22:11Z</dcterms:created>
  <dcterms:modified xsi:type="dcterms:W3CDTF">2021-02-10T08:30:05Z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0x010100ECC2D6984D6540489CDBCCF131CBC428</vt:lpwstr>
  </property>
</Properties>
</file>