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0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6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1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2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1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5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416E-6A0D-4432-A092-6CFE1855CD85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F7DC-0F6C-488F-B617-E8D42463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6712"/>
            <a:ext cx="4904779" cy="520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2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0"/>
            <a:ext cx="4229053" cy="448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-6569" y="4509120"/>
            <a:ext cx="9139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Suppose there is </a:t>
            </a:r>
            <a:r>
              <a:rPr lang="en-US" sz="2000" b="1" u="sng" dirty="0" smtClean="0"/>
              <a:t>fixed partitioning </a:t>
            </a:r>
            <a:r>
              <a:rPr lang="en-US" sz="2000" dirty="0" smtClean="0"/>
              <a:t>(i.e. the memory blocks are of fixed sizes) is used for memory allocation in RAM. These sizes are 2MB, 4MB, 4MB, 8MB.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-6569" y="5588894"/>
            <a:ext cx="9108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Now, suppose a process </a:t>
            </a:r>
            <a:r>
              <a:rPr lang="en-US" b="1" u="sng" dirty="0" smtClean="0"/>
              <a:t>P1 of size 3MB comes and it gets memory block of size 4MB.</a:t>
            </a:r>
            <a:r>
              <a:rPr lang="en-US" dirty="0" smtClean="0"/>
              <a:t> So, the </a:t>
            </a:r>
            <a:r>
              <a:rPr lang="en-US" b="1" u="sng" dirty="0" smtClean="0"/>
              <a:t>1MB that is free in this block is wasted</a:t>
            </a:r>
            <a:r>
              <a:rPr lang="en-US" dirty="0" smtClean="0"/>
              <a:t> and this space can’t be utilized for allocating memory to some other process. This is called </a:t>
            </a:r>
            <a:r>
              <a:rPr lang="en-US" b="1" u="sng" dirty="0" smtClean="0">
                <a:solidFill>
                  <a:srgbClr val="FF0000"/>
                </a:solidFill>
              </a:rPr>
              <a:t>internal fragmentation</a:t>
            </a:r>
            <a:r>
              <a:rPr lang="en-US" u="sng" dirty="0" smtClean="0">
                <a:solidFill>
                  <a:srgbClr val="FF0000"/>
                </a:solidFill>
              </a:rPr>
              <a:t>.</a:t>
            </a: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0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85725"/>
            <a:ext cx="3790950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56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0648"/>
            <a:ext cx="18954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717032"/>
            <a:ext cx="9180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Suppose in the above example, if three new processes </a:t>
            </a:r>
            <a:r>
              <a:rPr lang="en-US" sz="2000" b="1" u="sng" dirty="0" smtClean="0"/>
              <a:t>P2, P3, and P4 </a:t>
            </a:r>
            <a:r>
              <a:rPr lang="en-US" sz="2000" dirty="0" smtClean="0"/>
              <a:t>come of sizes </a:t>
            </a:r>
            <a:r>
              <a:rPr lang="en-US" sz="2000" b="1" u="sng" dirty="0" smtClean="0"/>
              <a:t>2MB, 3MB, and 6MB respectively</a:t>
            </a:r>
            <a:r>
              <a:rPr lang="en-US" sz="2000" dirty="0" smtClean="0"/>
              <a:t>. Now, these processes get memory blocks of size 2MB, 4MB and 8MB respectively allocated.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-25165" y="4869160"/>
            <a:ext cx="9169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So, now if we closely analyze this situation then process </a:t>
            </a:r>
            <a:r>
              <a:rPr lang="en-US" b="1" u="sng" dirty="0" smtClean="0"/>
              <a:t>P3 (unused 1MB)and P4(unused 2MB) </a:t>
            </a:r>
            <a:r>
              <a:rPr lang="en-US" dirty="0" smtClean="0"/>
              <a:t>are again causing internal fragmentation. So, a total of </a:t>
            </a:r>
            <a:r>
              <a:rPr lang="en-US" b="1" u="sng" dirty="0" smtClean="0"/>
              <a:t>4MB (1MB (due to process P1) + 1MB (due to process P3) + 2MB (due to process P4))</a:t>
            </a:r>
            <a:r>
              <a:rPr lang="en-US" dirty="0" smtClean="0"/>
              <a:t> is unused due to internal fragmentation.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02302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Now, suppose a new process of 4 MB comes. Though </a:t>
            </a:r>
            <a:r>
              <a:rPr lang="en-US" b="1" u="sng" dirty="0" smtClean="0">
                <a:solidFill>
                  <a:srgbClr val="FF0000"/>
                </a:solidFill>
              </a:rPr>
              <a:t>we have a total space of 4MB</a:t>
            </a:r>
            <a:r>
              <a:rPr lang="en-US" u="sng" dirty="0" smtClean="0">
                <a:solidFill>
                  <a:srgbClr val="FF0000"/>
                </a:solidFill>
              </a:rPr>
              <a:t> still </a:t>
            </a:r>
            <a:r>
              <a:rPr lang="en-US" b="1" u="sng" dirty="0" smtClean="0">
                <a:solidFill>
                  <a:srgbClr val="FF0000"/>
                </a:solidFill>
              </a:rPr>
              <a:t>we can’t allocate this memory </a:t>
            </a:r>
            <a:r>
              <a:rPr lang="en-US" dirty="0" smtClean="0"/>
              <a:t>to the process. This is called </a:t>
            </a:r>
            <a:r>
              <a:rPr lang="en-US" b="1" u="sng" dirty="0" smtClean="0">
                <a:solidFill>
                  <a:srgbClr val="FF0000"/>
                </a:solidFill>
              </a:rPr>
              <a:t>external fragmentation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49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32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508B3E152C444911F3CA7CA32C45E" ma:contentTypeVersion="2" ma:contentTypeDescription="Create a new document." ma:contentTypeScope="" ma:versionID="4667c44a4eee4d0a8e25176cad63992e">
  <xsd:schema xmlns:xsd="http://www.w3.org/2001/XMLSchema" xmlns:xs="http://www.w3.org/2001/XMLSchema" xmlns:p="http://schemas.microsoft.com/office/2006/metadata/properties" xmlns:ns2="16f12a20-e7a9-4421-ae16-d8c44e1cf3e3" targetNamespace="http://schemas.microsoft.com/office/2006/metadata/properties" ma:root="true" ma:fieldsID="b3655dcdc1fb05ad0ff207d48aab241e" ns2:_="">
    <xsd:import namespace="16f12a20-e7a9-4421-ae16-d8c44e1c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12a20-e7a9-4421-ae16-d8c44e1cf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0B3C2E-EB95-4902-8DD7-E4DD5633C1E9}"/>
</file>

<file path=customXml/itemProps2.xml><?xml version="1.0" encoding="utf-8"?>
<ds:datastoreItem xmlns:ds="http://schemas.openxmlformats.org/officeDocument/2006/customXml" ds:itemID="{232CD747-4630-437E-B397-E42197CF988A}"/>
</file>

<file path=customXml/itemProps3.xml><?xml version="1.0" encoding="utf-8"?>
<ds:datastoreItem xmlns:ds="http://schemas.openxmlformats.org/officeDocument/2006/customXml" ds:itemID="{BD49B4F7-84D8-4A9B-ABB3-73D50EAA8044}"/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226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2021-04-15T22:38:13Z</dcterms:created>
  <dcterms:modified xsi:type="dcterms:W3CDTF">2021-04-15T22:56:20Z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0x010100DBE508B3E152C444911F3CA7CA32C45E</vt:lpwstr>
  </property>
</Properties>
</file>